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  <p:embeddedFont>
      <p:font typeface="Maven Pro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28" Type="http://schemas.openxmlformats.org/officeDocument/2006/relationships/font" Target="fonts/MavenPro-bold.fntdata"/><Relationship Id="rId27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3a459284f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3a459284f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3a459284f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3a459284f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3a459284f3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3a459284f3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Se observan 4 grupos de clientes::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0: Jóvenes con un balance alto e ingresos bajos.(grupo con </a:t>
            </a:r>
            <a:r>
              <a:rPr lang="es"/>
              <a:t>más</a:t>
            </a:r>
            <a:r>
              <a:rPr lang="es"/>
              <a:t> fidelidad)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1: Mayores con un balance medio e ingresos medios (grupo que más abandono tiene).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2: Jóvenes con balance alto e ingresos altos.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3: Jóvenes con un balance bajo e ingresos medios.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3a459284f3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3a459284f3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recall de cada uno de los pliegues no tiene tanta variación es por este motivo que concluimos que el modelo no está en Underfitting ni Overfitting.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3a459284f3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3a459284f3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precision    recall  f1-score   support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     0       0.88      0.95      0.92      1593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     1       0.73      0.51      0.60       407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accuracy                           0.86      2000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macro avg       0.81      0.73      0.76      2000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weighted avg       0.85      0.86      0.85      2000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e20d9c079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e20d9c079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precision     recall  f1-score   support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     0       0.83      0.97      0.89      7963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     1       0.63      0.20      0.30      2037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accuracy                           0.81     10000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macro avg       0.73      0.59      0.60     10000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weighted avg       0.79      0.81      0.77     10000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ion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e20d9c0791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e20d9c0791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e20d9c0791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e20d9c0791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37322b5bd5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37322b5bd5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37322b5bd5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37322b5bd5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3a459284f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3a459284f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37322b5bd5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37322b5bd5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37322b5bd5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37322b5bd5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3a459284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3a459284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3a459284f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3a459284f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3a459284f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3a459284f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5" Type="http://schemas.openxmlformats.org/officeDocument/2006/relationships/image" Target="../media/image9.png"/><Relationship Id="rId6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393600"/>
            <a:ext cx="4701300" cy="15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PREDICCIÓN DEL ABANDONO DE CLIENTES BANCARIOS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Santiago Quinteros - Santiago Rivas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775" y="204900"/>
            <a:ext cx="3062125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3425" y="162025"/>
            <a:ext cx="3269878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476" y="2717025"/>
            <a:ext cx="2995418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65175" y="2571750"/>
            <a:ext cx="2948124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825" y="213175"/>
            <a:ext cx="3007524" cy="229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2100" y="213175"/>
            <a:ext cx="2876768" cy="2299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1200" y="2677775"/>
            <a:ext cx="2876774" cy="2269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39412" y="2571750"/>
            <a:ext cx="2942150" cy="2227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4"/>
          <p:cNvSpPr txBox="1"/>
          <p:nvPr>
            <p:ph idx="4294967295" type="title"/>
          </p:nvPr>
        </p:nvSpPr>
        <p:spPr>
          <a:xfrm>
            <a:off x="498300" y="280325"/>
            <a:ext cx="8147400" cy="596400"/>
          </a:xfrm>
          <a:prstGeom prst="rect">
            <a:avLst/>
          </a:prstGeom>
          <a:solidFill>
            <a:srgbClr val="76A5A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32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ANÁLISIS FACTORIAL Y DE GRUPOS</a:t>
            </a:r>
            <a:endParaRPr sz="232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4"/>
          <p:cNvSpPr txBox="1"/>
          <p:nvPr>
            <p:ph idx="4294967295" type="body"/>
          </p:nvPr>
        </p:nvSpPr>
        <p:spPr>
          <a:xfrm>
            <a:off x="498300" y="876725"/>
            <a:ext cx="8147400" cy="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8">
              <a:solidFill>
                <a:srgbClr val="000000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8">
              <a:solidFill>
                <a:srgbClr val="000000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5200">
                <a:latin typeface="Arial"/>
                <a:ea typeface="Arial"/>
                <a:cs typeface="Arial"/>
                <a:sym typeface="Arial"/>
              </a:rPr>
              <a:t>K-MEANS</a:t>
            </a:r>
            <a:endParaRPr b="1" sz="5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" name="Google Shape;3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9325" y="1315450"/>
            <a:ext cx="2694574" cy="199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4"/>
          <p:cNvPicPr preferRelativeResize="0"/>
          <p:nvPr/>
        </p:nvPicPr>
        <p:blipFill rotWithShape="1">
          <a:blip r:embed="rId4">
            <a:alphaModFix/>
          </a:blip>
          <a:srcRect b="0" l="0" r="49425" t="49003"/>
          <a:stretch/>
        </p:blipFill>
        <p:spPr>
          <a:xfrm>
            <a:off x="5417176" y="3438480"/>
            <a:ext cx="2758874" cy="145081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58" name="Google Shape;358;p24"/>
          <p:cNvPicPr preferRelativeResize="0"/>
          <p:nvPr/>
        </p:nvPicPr>
        <p:blipFill rotWithShape="1">
          <a:blip r:embed="rId5">
            <a:alphaModFix/>
          </a:blip>
          <a:srcRect b="13595" l="14236" r="48269" t="7315"/>
          <a:stretch/>
        </p:blipFill>
        <p:spPr>
          <a:xfrm>
            <a:off x="908025" y="1678775"/>
            <a:ext cx="3785426" cy="28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5"/>
          <p:cNvSpPr txBox="1"/>
          <p:nvPr>
            <p:ph idx="4294967295" type="title"/>
          </p:nvPr>
        </p:nvSpPr>
        <p:spPr>
          <a:xfrm>
            <a:off x="498300" y="280325"/>
            <a:ext cx="8147400" cy="596400"/>
          </a:xfrm>
          <a:prstGeom prst="rect">
            <a:avLst/>
          </a:prstGeom>
          <a:solidFill>
            <a:srgbClr val="76A5A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02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CROSS VALIDATION - HIST GRADIENT BOOSTING CLASSIFIER</a:t>
            </a:r>
            <a:endParaRPr sz="202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2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4" name="Google Shape;3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8550" y="1098225"/>
            <a:ext cx="5226925" cy="3807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6"/>
          <p:cNvSpPr txBox="1"/>
          <p:nvPr>
            <p:ph idx="4294967295" type="title"/>
          </p:nvPr>
        </p:nvSpPr>
        <p:spPr>
          <a:xfrm>
            <a:off x="840500" y="152000"/>
            <a:ext cx="7777200" cy="517200"/>
          </a:xfrm>
          <a:prstGeom prst="rect">
            <a:avLst/>
          </a:prstGeom>
          <a:solidFill>
            <a:srgbClr val="76A5A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32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MÉTRICAS</a:t>
            </a:r>
            <a:r>
              <a:rPr lang="es" sz="232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- HIST GRADIENT BOOSTING CLASSIFIER</a:t>
            </a:r>
            <a:endParaRPr sz="232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0" name="Google Shape;3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8850" y="1243025"/>
            <a:ext cx="4197001" cy="304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00" y="1314275"/>
            <a:ext cx="3563325" cy="290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7"/>
          <p:cNvSpPr txBox="1"/>
          <p:nvPr>
            <p:ph idx="4294967295" type="title"/>
          </p:nvPr>
        </p:nvSpPr>
        <p:spPr>
          <a:xfrm>
            <a:off x="840500" y="152000"/>
            <a:ext cx="7777200" cy="517200"/>
          </a:xfrm>
          <a:prstGeom prst="rect">
            <a:avLst/>
          </a:prstGeom>
          <a:solidFill>
            <a:srgbClr val="76A5A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32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CONCLUSIONES</a:t>
            </a:r>
            <a:endParaRPr sz="232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7" name="Google Shape;3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500" y="1107275"/>
            <a:ext cx="3767439" cy="3023276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27"/>
          <p:cNvSpPr txBox="1"/>
          <p:nvPr/>
        </p:nvSpPr>
        <p:spPr>
          <a:xfrm>
            <a:off x="4386225" y="1107275"/>
            <a:ext cx="4457700" cy="3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50">
                <a:highlight>
                  <a:srgbClr val="FFFFFE"/>
                </a:highlight>
              </a:rPr>
              <a:t>Vemos que la probabilidad de abandono ordena bien. Los clientes con </a:t>
            </a:r>
            <a:r>
              <a:rPr lang="es" sz="1650">
                <a:highlight>
                  <a:srgbClr val="FFFFFE"/>
                </a:highlight>
              </a:rPr>
              <a:t>más</a:t>
            </a:r>
            <a:r>
              <a:rPr lang="es" sz="1650">
                <a:highlight>
                  <a:srgbClr val="FFFFFE"/>
                </a:highlight>
              </a:rPr>
              <a:t> probabilidad de abandono son los que efectivamente </a:t>
            </a:r>
            <a:r>
              <a:rPr lang="es" sz="1650">
                <a:highlight>
                  <a:srgbClr val="FFFFFE"/>
                </a:highlight>
              </a:rPr>
              <a:t>abandonan</a:t>
            </a:r>
            <a:r>
              <a:rPr lang="es" sz="1650">
                <a:highlight>
                  <a:srgbClr val="FFFFFE"/>
                </a:highlight>
              </a:rPr>
              <a:t>.</a:t>
            </a:r>
            <a:endParaRPr sz="1650"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50">
                <a:highlight>
                  <a:srgbClr val="FFFFFE"/>
                </a:highlight>
              </a:rPr>
              <a:t>Nuestra </a:t>
            </a:r>
            <a:r>
              <a:rPr lang="es" sz="1650">
                <a:highlight>
                  <a:srgbClr val="FFFFFE"/>
                </a:highlight>
              </a:rPr>
              <a:t>decisión</a:t>
            </a:r>
            <a:r>
              <a:rPr lang="es" sz="1650">
                <a:highlight>
                  <a:srgbClr val="FFFFFE"/>
                </a:highlight>
              </a:rPr>
              <a:t> empresarial es tener una campaña de fidelización para los clientes que el modelo predice una probabilidad de abandono mayor </a:t>
            </a:r>
            <a:r>
              <a:rPr lang="es" sz="1650">
                <a:highlight>
                  <a:srgbClr val="FFFFFE"/>
                </a:highlight>
              </a:rPr>
              <a:t>a 50%</a:t>
            </a:r>
            <a:r>
              <a:rPr lang="es" sz="1650">
                <a:highlight>
                  <a:srgbClr val="FFFFFE"/>
                </a:highlight>
              </a:rPr>
              <a:t>.</a:t>
            </a:r>
            <a:endParaRPr sz="1650"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highlight>
                <a:srgbClr val="FFFFFE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550" y="152400"/>
            <a:ext cx="870289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9"/>
          <p:cNvSpPr txBox="1"/>
          <p:nvPr/>
        </p:nvSpPr>
        <p:spPr>
          <a:xfrm>
            <a:off x="257100" y="284400"/>
            <a:ext cx="8629800" cy="45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50">
                <a:highlight>
                  <a:srgbClr val="FFFFFE"/>
                </a:highlight>
              </a:rPr>
              <a:t>A modo de cierre, el grupo que tiene más probabilidades de abandono son aquellas personas que no son miembros activos y tienen balance medio/alto, y solo tienen una tarjeta de crédito.</a:t>
            </a:r>
            <a:endParaRPr sz="1650"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50">
                <a:highlight>
                  <a:srgbClr val="FFFFFE"/>
                </a:highlight>
              </a:rPr>
              <a:t>Para validar nuestras conclusiones de la muestra de test de 2000 clientes, encontramos 253 clientes que solo tienen una tarjeta de crédito, no son miembros y tienen un balance medio/alto. De este grupo, 103 abandonaron, por lo tanto, si hubiésemos tenido una campaña de fidelización exitosa enfocada para este grupo, </a:t>
            </a:r>
            <a:r>
              <a:rPr lang="es" sz="1650">
                <a:highlight>
                  <a:srgbClr val="FFFFFE"/>
                </a:highlight>
              </a:rPr>
              <a:t>ninguno</a:t>
            </a:r>
            <a:r>
              <a:rPr lang="es" sz="1650">
                <a:highlight>
                  <a:srgbClr val="FFFFFE"/>
                </a:highlight>
              </a:rPr>
              <a:t> hubiera abandonado. De estos 2000 clientes, fueron 407 los que abandonaron definitivamente, sin contar los 103 de la campaña, reducimos de 407 a 304 la cantidad de clientes que abandonaron, es decir, de la muestra de test el 20,35% de los clientes abandonaron y con nuestra campaña focalizada en este grupo hubiesen abandonado un 15,2%. Esto reportaría una mejora de 5 puntos menos de abandono con la implementación de nuestro modelo y la </a:t>
            </a:r>
            <a:r>
              <a:rPr lang="es" sz="1650">
                <a:highlight>
                  <a:srgbClr val="FFFFFE"/>
                </a:highlight>
              </a:rPr>
              <a:t>concentración</a:t>
            </a:r>
            <a:r>
              <a:rPr lang="es" sz="1650">
                <a:highlight>
                  <a:srgbClr val="FFFFFE"/>
                </a:highlight>
              </a:rPr>
              <a:t> de recursos.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/>
          <p:nvPr/>
        </p:nvSpPr>
        <p:spPr>
          <a:xfrm>
            <a:off x="5362950" y="0"/>
            <a:ext cx="2579650" cy="5143500"/>
          </a:xfrm>
          <a:prstGeom prst="flowChartProcess">
            <a:avLst/>
          </a:prstGeom>
          <a:solidFill>
            <a:srgbClr val="76A5AF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lt1"/>
              </a:solidFill>
            </a:endParaRPr>
          </a:p>
        </p:txBody>
      </p:sp>
      <p:sp>
        <p:nvSpPr>
          <p:cNvPr id="284" name="Google Shape;284;p14"/>
          <p:cNvSpPr/>
          <p:nvPr/>
        </p:nvSpPr>
        <p:spPr>
          <a:xfrm>
            <a:off x="1476750" y="0"/>
            <a:ext cx="2579650" cy="5143500"/>
          </a:xfrm>
          <a:prstGeom prst="flowChartProcess">
            <a:avLst/>
          </a:prstGeom>
          <a:solidFill>
            <a:srgbClr val="76A5AF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Trabajo como Analista de Estrategia de Cobranza para Pronto! - Grupo Scotiabank.</a:t>
            </a:r>
            <a:endParaRPr b="1"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Estudiante avanzado de la Licenciatura en Economía con gusto por la ciencia de datos y las </a:t>
            </a:r>
            <a:r>
              <a:rPr b="1" lang="es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finanzas</a:t>
            </a:r>
            <a:r>
              <a:rPr b="1" lang="es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.</a:t>
            </a:r>
            <a:endParaRPr b="1"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725" y="703249"/>
            <a:ext cx="2579700" cy="2546700"/>
          </a:xfrm>
          <a:prstGeom prst="ellipse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86" name="Google Shape;28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9425" y="703250"/>
            <a:ext cx="2546700" cy="2546700"/>
          </a:xfrm>
          <a:prstGeom prst="ellipse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87" name="Google Shape;287;p14"/>
          <p:cNvSpPr txBox="1"/>
          <p:nvPr/>
        </p:nvSpPr>
        <p:spPr>
          <a:xfrm>
            <a:off x="1476725" y="157400"/>
            <a:ext cx="257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Santiago Quinteros</a:t>
            </a:r>
            <a:endParaRPr b="1"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88" name="Google Shape;288;p14"/>
          <p:cNvSpPr txBox="1"/>
          <p:nvPr/>
        </p:nvSpPr>
        <p:spPr>
          <a:xfrm>
            <a:off x="5362925" y="157400"/>
            <a:ext cx="257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Santiago Rivas</a:t>
            </a:r>
            <a:endParaRPr b="1"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89" name="Google Shape;289;p14"/>
          <p:cNvSpPr txBox="1"/>
          <p:nvPr/>
        </p:nvSpPr>
        <p:spPr>
          <a:xfrm>
            <a:off x="5487825" y="3369975"/>
            <a:ext cx="22251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Me desempeño como Business Analyst para Cencosud S.A.</a:t>
            </a:r>
            <a:endParaRPr b="1"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Estudiante avanzado de la Licenciatura en Economía con un gran interés en las tecnologías de la información.</a:t>
            </a:r>
            <a:endParaRPr b="1"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 txBox="1"/>
          <p:nvPr>
            <p:ph idx="4294967295" type="title"/>
          </p:nvPr>
        </p:nvSpPr>
        <p:spPr>
          <a:xfrm>
            <a:off x="498300" y="280325"/>
            <a:ext cx="8147400" cy="596400"/>
          </a:xfrm>
          <a:prstGeom prst="rect">
            <a:avLst/>
          </a:prstGeom>
          <a:solidFill>
            <a:srgbClr val="76A5A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PROBLEMA EMPRESARIAL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5"/>
          <p:cNvSpPr txBox="1"/>
          <p:nvPr>
            <p:ph idx="4294967295" type="body"/>
          </p:nvPr>
        </p:nvSpPr>
        <p:spPr>
          <a:xfrm>
            <a:off x="498300" y="1262725"/>
            <a:ext cx="81474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nuestro banco se han detectado abandonos sin un motivo a simple vista obvio. El abandono implica una </a:t>
            </a:r>
            <a:r>
              <a:rPr lang="es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pérdida</a:t>
            </a:r>
            <a:r>
              <a:rPr lang="es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dinero, que puede poner en riesgo la continuidad del negocio. Debido a esto, es extremadamente necesario </a:t>
            </a:r>
            <a:r>
              <a:rPr lang="es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agregar inteligencia</a:t>
            </a:r>
            <a:r>
              <a:rPr lang="es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nuestra empresa, prediciendo los perfiles de clientes con más probabilidades de abandonar sus créditos, para poder reducir el riesgo </a:t>
            </a:r>
            <a:r>
              <a:rPr lang="es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inminente</a:t>
            </a:r>
            <a:r>
              <a:rPr lang="es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tener una </a:t>
            </a:r>
            <a:r>
              <a:rPr lang="es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pérdida</a:t>
            </a:r>
            <a:r>
              <a:rPr lang="es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lo suficientemente significativa que impida la continuidad del banco. 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Además de reducir el </a:t>
            </a:r>
            <a:r>
              <a:rPr lang="es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riesgo</a:t>
            </a:r>
            <a:r>
              <a:rPr lang="es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incumplimiento de crédito, podríamos aumentar las ganancias si reconocemos los mejores perfiles de clientes (los que no van a abandonar), dándoles más créditos e iniciando campañas de marketing dirigidas a ellos.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"/>
          <p:cNvSpPr txBox="1"/>
          <p:nvPr>
            <p:ph idx="4294967295" type="title"/>
          </p:nvPr>
        </p:nvSpPr>
        <p:spPr>
          <a:xfrm>
            <a:off x="498300" y="280325"/>
            <a:ext cx="8147400" cy="596400"/>
          </a:xfrm>
          <a:prstGeom prst="rect">
            <a:avLst/>
          </a:prstGeom>
          <a:solidFill>
            <a:srgbClr val="76A5A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HIPÓTESIS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6"/>
          <p:cNvSpPr txBox="1"/>
          <p:nvPr>
            <p:ph idx="4294967295" type="body"/>
          </p:nvPr>
        </p:nvSpPr>
        <p:spPr>
          <a:xfrm>
            <a:off x="498300" y="1262725"/>
            <a:ext cx="8147400" cy="26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58">
                <a:solidFill>
                  <a:srgbClr val="0000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A partir de ciertas variables es posible predecir y explicar el abandono de nuestros clientes. Por eso, en primera instancia, con el análisis exploratorio obtendremos insights sobre cómo impactan las variables sobre el abandono y las relaciones que hay entre las variables dependientes e independientes. Luego, mediante un modelo de Machine Learning vamos a inferir si un cliente va a abandonar o no, con evidencia estadística.</a:t>
            </a:r>
            <a:endParaRPr sz="1658">
              <a:solidFill>
                <a:srgbClr val="000000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>
            <p:ph idx="4294967295" type="title"/>
          </p:nvPr>
        </p:nvSpPr>
        <p:spPr>
          <a:xfrm>
            <a:off x="498300" y="280325"/>
            <a:ext cx="8147400" cy="596400"/>
          </a:xfrm>
          <a:prstGeom prst="rect">
            <a:avLst/>
          </a:prstGeom>
          <a:solidFill>
            <a:srgbClr val="76A5A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MODELOS A UTILIZAR EN EL ANÁLISIS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7"/>
          <p:cNvSpPr txBox="1"/>
          <p:nvPr>
            <p:ph idx="4294967295" type="body"/>
          </p:nvPr>
        </p:nvSpPr>
        <p:spPr>
          <a:xfrm>
            <a:off x="498300" y="1098450"/>
            <a:ext cx="8147400" cy="3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arenR"/>
            </a:pPr>
            <a:r>
              <a:rPr lang="es" sz="1600">
                <a:solidFill>
                  <a:srgbClr val="0000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PCA</a:t>
            </a:r>
            <a:endParaRPr sz="1600">
              <a:solidFill>
                <a:srgbClr val="000000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arenR"/>
            </a:pPr>
            <a:r>
              <a:rPr lang="es" sz="1600">
                <a:solidFill>
                  <a:srgbClr val="0000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K-MEANS</a:t>
            </a:r>
            <a:endParaRPr sz="1600">
              <a:solidFill>
                <a:srgbClr val="000000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arenR"/>
            </a:pPr>
            <a:r>
              <a:rPr lang="es" sz="1600">
                <a:solidFill>
                  <a:srgbClr val="0000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CLUSTER JERÁRQUICO</a:t>
            </a:r>
            <a:endParaRPr sz="1600">
              <a:solidFill>
                <a:srgbClr val="000000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arenR"/>
            </a:pPr>
            <a:r>
              <a:rPr lang="es" sz="1600">
                <a:solidFill>
                  <a:srgbClr val="0000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REGRESIÓN LINEAL SIMPLE</a:t>
            </a:r>
            <a:endParaRPr sz="1600">
              <a:solidFill>
                <a:srgbClr val="000000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arenR"/>
            </a:pPr>
            <a:r>
              <a:rPr lang="es" sz="1600">
                <a:solidFill>
                  <a:srgbClr val="0000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REGRESIÓN LOGÍSTICA</a:t>
            </a:r>
            <a:endParaRPr sz="1600">
              <a:solidFill>
                <a:srgbClr val="000000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arenR"/>
            </a:pPr>
            <a:r>
              <a:rPr lang="es" sz="1600">
                <a:solidFill>
                  <a:srgbClr val="0000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ADABOOST CLASSIFIER</a:t>
            </a:r>
            <a:endParaRPr sz="1600">
              <a:solidFill>
                <a:srgbClr val="000000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arenR"/>
            </a:pPr>
            <a:r>
              <a:rPr lang="es" sz="1600">
                <a:solidFill>
                  <a:srgbClr val="0000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RANDOM FOREST </a:t>
            </a:r>
            <a:endParaRPr sz="1600">
              <a:solidFill>
                <a:srgbClr val="000000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arenR"/>
            </a:pPr>
            <a:r>
              <a:rPr lang="es" sz="1600">
                <a:solidFill>
                  <a:srgbClr val="0000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HIST GRADIENT </a:t>
            </a:r>
            <a:r>
              <a:rPr lang="es" sz="1600">
                <a:solidFill>
                  <a:srgbClr val="0000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BOOSTING</a:t>
            </a:r>
            <a:r>
              <a:rPr lang="es" sz="1600">
                <a:solidFill>
                  <a:srgbClr val="0000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CLASSIFIER (Modelo Finalmente Elegido)</a:t>
            </a:r>
            <a:endParaRPr sz="1600">
              <a:solidFill>
                <a:srgbClr val="000000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8">
              <a:solidFill>
                <a:srgbClr val="000000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/>
          <p:nvPr>
            <p:ph idx="4294967295" type="title"/>
          </p:nvPr>
        </p:nvSpPr>
        <p:spPr>
          <a:xfrm>
            <a:off x="498300" y="280325"/>
            <a:ext cx="8147400" cy="596400"/>
          </a:xfrm>
          <a:prstGeom prst="rect">
            <a:avLst/>
          </a:prstGeom>
          <a:solidFill>
            <a:srgbClr val="76A5A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ANÁLISIS EXPLORATORIO UNIVARIADO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8"/>
          <p:cNvSpPr txBox="1"/>
          <p:nvPr>
            <p:ph idx="4294967295" type="body"/>
          </p:nvPr>
        </p:nvSpPr>
        <p:spPr>
          <a:xfrm>
            <a:off x="498300" y="876725"/>
            <a:ext cx="8147400" cy="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8">
              <a:solidFill>
                <a:srgbClr val="000000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8">
              <a:solidFill>
                <a:srgbClr val="000000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5200">
                <a:latin typeface="Arial"/>
                <a:ea typeface="Arial"/>
                <a:cs typeface="Arial"/>
                <a:sym typeface="Arial"/>
              </a:rPr>
              <a:t>HISTOGRAMA DE VARIABLES CONTINUAS</a:t>
            </a:r>
            <a:endParaRPr b="1" sz="5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4" name="Google Shape;3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9025" y="1493975"/>
            <a:ext cx="6005950" cy="341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"/>
          <p:cNvSpPr txBox="1"/>
          <p:nvPr>
            <p:ph idx="4294967295" type="body"/>
          </p:nvPr>
        </p:nvSpPr>
        <p:spPr>
          <a:xfrm>
            <a:off x="498300" y="294850"/>
            <a:ext cx="8147400" cy="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8">
              <a:solidFill>
                <a:srgbClr val="000000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8">
              <a:solidFill>
                <a:srgbClr val="000000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5200">
                <a:latin typeface="Arial"/>
                <a:ea typeface="Arial"/>
                <a:cs typeface="Arial"/>
                <a:sym typeface="Arial"/>
              </a:rPr>
              <a:t>GRÁFICO DE BARRAS DE VARIABLES CATEGÓRICAS</a:t>
            </a:r>
            <a:endParaRPr b="1" sz="5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6025" y="898875"/>
            <a:ext cx="4771952" cy="3999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/>
          <p:nvPr>
            <p:ph idx="4294967295" type="body"/>
          </p:nvPr>
        </p:nvSpPr>
        <p:spPr>
          <a:xfrm>
            <a:off x="498300" y="294850"/>
            <a:ext cx="8147400" cy="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8">
              <a:solidFill>
                <a:srgbClr val="000000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8">
              <a:solidFill>
                <a:srgbClr val="000000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5200">
                <a:latin typeface="Arial"/>
                <a:ea typeface="Arial"/>
                <a:cs typeface="Arial"/>
                <a:sym typeface="Arial"/>
              </a:rPr>
              <a:t>GRÁFICO DE TORTA CON VARIABLE DE TEXTO</a:t>
            </a:r>
            <a:endParaRPr b="1" sz="5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6" name="Google Shape;3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300" y="1414450"/>
            <a:ext cx="5268875" cy="256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7525" y="1507325"/>
            <a:ext cx="2065825" cy="242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"/>
          <p:cNvSpPr txBox="1"/>
          <p:nvPr>
            <p:ph idx="4294967295" type="title"/>
          </p:nvPr>
        </p:nvSpPr>
        <p:spPr>
          <a:xfrm>
            <a:off x="498300" y="280325"/>
            <a:ext cx="8147400" cy="596400"/>
          </a:xfrm>
          <a:prstGeom prst="rect">
            <a:avLst/>
          </a:prstGeom>
          <a:solidFill>
            <a:srgbClr val="76A5A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32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ANÁLISIS EXPLORATORIO MULTIVARIADO E INSIGHTS</a:t>
            </a:r>
            <a:endParaRPr sz="232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3" name="Google Shape;3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3950" y="1030250"/>
            <a:ext cx="5296101" cy="392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