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5" r:id="rId7"/>
    <p:sldId id="271" r:id="rId8"/>
    <p:sldId id="273" r:id="rId9"/>
    <p:sldId id="274" r:id="rId10"/>
    <p:sldId id="26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484" autoAdjust="0"/>
  </p:normalViewPr>
  <p:slideViewPr>
    <p:cSldViewPr snapToGrid="0" snapToObjects="1">
      <p:cViewPr varScale="1">
        <p:scale>
          <a:sx n="98" d="100"/>
          <a:sy n="98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59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2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0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1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97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6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9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28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8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9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07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0113-ACCE-A348-87BB-EA9E929BBFFF}" type="datetimeFigureOut">
              <a:rPr lang="es-ES" smtClean="0"/>
              <a:t>8/05/20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AC9A-81B1-EA4E-B1F5-0FDCC413A0E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379928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pic>
        <p:nvPicPr>
          <p:cNvPr id="3" name="Imagen 2" descr="Screen Shot 2020-05-05 at 8.2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180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Screen Shot 2020-05-01 at 6.2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4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20-05-01 at 6.21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9144000" cy="35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8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20-05-01 at 6.2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0"/>
            <a:ext cx="7019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20-05-01 at 6.2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6689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3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20-05-01 at 6.2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0"/>
            <a:ext cx="622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20-05-01 at 6.2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97100"/>
            <a:ext cx="81534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21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20-05-01 at 6.2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8" y="-15299"/>
            <a:ext cx="6795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2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20-05-01 at 6.2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838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creen Shot 2020-05-01 at 6.28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17700"/>
            <a:ext cx="82931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20-05-01 at 6.2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0"/>
            <a:ext cx="6743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53005" y="94295"/>
            <a:ext cx="8859027" cy="6494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Context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Respiratory sounds are important </a:t>
            </a:r>
            <a:r>
              <a:rPr lang="en-US" sz="2600" b="1" dirty="0"/>
              <a:t>indicators of respiratory health and respiratory disorders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sound emitted when a person breathes is directly related to air movement, changes within lung tissue and the position of secretions within the lung. A wheezing sound, for example, is a common sign that a patient has an obstructive airway disease like asthma or chronic obstructive pulmonary disease (COPD).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These sounds can be recorded using </a:t>
            </a:r>
            <a:r>
              <a:rPr lang="en-US" sz="2600" b="1" dirty="0"/>
              <a:t>digital stethoscopes </a:t>
            </a:r>
            <a:r>
              <a:rPr lang="en-US" sz="2600" dirty="0"/>
              <a:t>and other recording techniques. This digital data opens up the possibility of using </a:t>
            </a:r>
            <a:r>
              <a:rPr lang="en-US" sz="2600" b="1" dirty="0"/>
              <a:t>machine learning to automatically diagnose </a:t>
            </a:r>
            <a:r>
              <a:rPr lang="en-US" sz="2600" dirty="0"/>
              <a:t>respiratory disorders like asthma, pneumonia and bronchiolitis, to name a few.</a:t>
            </a:r>
            <a:endParaRPr lang="es-ES" sz="2600" dirty="0"/>
          </a:p>
        </p:txBody>
      </p:sp>
    </p:spTree>
    <p:extLst>
      <p:ext uri="{BB962C8B-B14F-4D97-AF65-F5344CB8AC3E}">
        <p14:creationId xmlns:p14="http://schemas.microsoft.com/office/powerpoint/2010/main" val="267587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98906" y="53188"/>
            <a:ext cx="879782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Content</a:t>
            </a:r>
          </a:p>
          <a:p>
            <a:pPr algn="just"/>
            <a:endParaRPr lang="en-US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Respiratory Sound Database was created by two research teams in Portugal and Greece. It includes </a:t>
            </a:r>
            <a:r>
              <a:rPr lang="en-US" sz="2000" b="1" dirty="0"/>
              <a:t>920 annotated recordings </a:t>
            </a:r>
            <a:r>
              <a:rPr lang="en-US" sz="2000" dirty="0"/>
              <a:t>of varying length - 10s to 90s. These recordings were taken from 126 </a:t>
            </a:r>
            <a:r>
              <a:rPr lang="en-US" sz="2000" dirty="0" smtClean="0"/>
              <a:t>patients. The </a:t>
            </a:r>
            <a:r>
              <a:rPr lang="en-US" sz="2000" dirty="0"/>
              <a:t>data includes both clean respiratory sounds as well as noisy recordings that simulate real life conditions. The patients span all age groups - children, adults and the elderly.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</a:t>
            </a:r>
            <a:r>
              <a:rPr lang="en-US" sz="2000" dirty="0" err="1"/>
              <a:t>Kaggle</a:t>
            </a:r>
            <a:r>
              <a:rPr lang="en-US" sz="2000" dirty="0"/>
              <a:t> dataset includes</a:t>
            </a:r>
            <a:r>
              <a:rPr lang="en-US" sz="2000" dirty="0" smtClean="0"/>
              <a:t>:</a:t>
            </a:r>
            <a:endParaRPr lang="en-US" sz="2000" dirty="0"/>
          </a:p>
          <a:p>
            <a:pPr algn="just"/>
            <a:r>
              <a:rPr lang="en-US" sz="2000" dirty="0"/>
              <a:t>920 .wav sound files</a:t>
            </a:r>
          </a:p>
          <a:p>
            <a:pPr algn="just"/>
            <a:r>
              <a:rPr lang="en-US" sz="2000" dirty="0"/>
              <a:t>920 annotation .txt files</a:t>
            </a:r>
          </a:p>
          <a:p>
            <a:pPr algn="just"/>
            <a:r>
              <a:rPr lang="en-US" sz="2000" dirty="0"/>
              <a:t>A text file listing the diagnosis for each patient</a:t>
            </a:r>
          </a:p>
          <a:p>
            <a:pPr algn="just"/>
            <a:r>
              <a:rPr lang="en-US" sz="2000" dirty="0"/>
              <a:t>A text file explaining the file naming format</a:t>
            </a:r>
          </a:p>
          <a:p>
            <a:pPr algn="just"/>
            <a:r>
              <a:rPr lang="en-US" sz="2000" dirty="0"/>
              <a:t>A text file listing 91 names (</a:t>
            </a:r>
            <a:r>
              <a:rPr lang="en-US" sz="2000" dirty="0" err="1"/>
              <a:t>filename_differences.txt</a:t>
            </a:r>
            <a:r>
              <a:rPr lang="en-US" sz="2000" dirty="0"/>
              <a:t> )</a:t>
            </a:r>
          </a:p>
          <a:p>
            <a:pPr algn="just"/>
            <a:r>
              <a:rPr lang="en-US" sz="2000" dirty="0"/>
              <a:t>A text file containing demographic information for each patient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Note: </a:t>
            </a:r>
            <a:r>
              <a:rPr lang="en-US" sz="2000" dirty="0" err="1" smtClean="0"/>
              <a:t>filename_differences.txt</a:t>
            </a:r>
            <a:r>
              <a:rPr lang="en-US" sz="2000" dirty="0" smtClean="0"/>
              <a:t> </a:t>
            </a:r>
            <a:r>
              <a:rPr lang="en-US" sz="2000" dirty="0"/>
              <a:t>is a list of files whose names were corrected after this dataset's creators found a bug in the original file naming script. It can now be ignored.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527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83609" y="161912"/>
            <a:ext cx="876722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demographic info file has 6 columns:</a:t>
            </a:r>
          </a:p>
          <a:p>
            <a:r>
              <a:rPr lang="en-US" sz="2800" dirty="0"/>
              <a:t>  - Patient number</a:t>
            </a:r>
          </a:p>
          <a:p>
            <a:r>
              <a:rPr lang="en-US" sz="2800" dirty="0"/>
              <a:t>  - Age</a:t>
            </a:r>
          </a:p>
          <a:p>
            <a:r>
              <a:rPr lang="en-US" sz="2800" dirty="0"/>
              <a:t>  - Sex</a:t>
            </a:r>
          </a:p>
          <a:p>
            <a:r>
              <a:rPr lang="en-US" sz="2800" dirty="0"/>
              <a:t>  - Adult BMI (kg/m2)</a:t>
            </a:r>
          </a:p>
          <a:p>
            <a:r>
              <a:rPr lang="en-US" sz="2800" dirty="0"/>
              <a:t>  - Child Weight (kg)</a:t>
            </a:r>
          </a:p>
          <a:p>
            <a:r>
              <a:rPr lang="en-US" sz="2800" dirty="0"/>
              <a:t>  - Child Height (cm)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 descr="Screen Shot 2020-05-05 at 8.3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47" y="3347411"/>
            <a:ext cx="6472137" cy="22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29508" y="85402"/>
            <a:ext cx="876722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Each </a:t>
            </a:r>
            <a:r>
              <a:rPr lang="en-US" sz="2000" dirty="0"/>
              <a:t>audio file name is divided into 5 elements, separated with underscores (_).</a:t>
            </a:r>
          </a:p>
          <a:p>
            <a:endParaRPr lang="en-US" sz="2000" dirty="0"/>
          </a:p>
          <a:p>
            <a:r>
              <a:rPr lang="en-US" sz="2000" dirty="0"/>
              <a:t>1. Patient number (101,102,...,226)</a:t>
            </a:r>
          </a:p>
          <a:p>
            <a:r>
              <a:rPr lang="en-US" sz="2000" dirty="0"/>
              <a:t>2. Recording index</a:t>
            </a:r>
          </a:p>
          <a:p>
            <a:r>
              <a:rPr lang="en-US" sz="2000" dirty="0"/>
              <a:t>3. Chest location </a:t>
            </a:r>
          </a:p>
          <a:p>
            <a:r>
              <a:rPr lang="en-US" sz="2000" dirty="0"/>
              <a:t>      a. Trachea (</a:t>
            </a:r>
            <a:r>
              <a:rPr lang="en-US" sz="2000" dirty="0" err="1"/>
              <a:t>Tc</a:t>
            </a:r>
            <a:r>
              <a:rPr lang="en-US" sz="2000" dirty="0"/>
              <a:t>)</a:t>
            </a:r>
          </a:p>
          <a:p>
            <a:r>
              <a:rPr lang="en-US" sz="2000" dirty="0"/>
              <a:t>      b. Anterior left (Al)</a:t>
            </a:r>
          </a:p>
          <a:p>
            <a:r>
              <a:rPr lang="en-US" sz="2000" dirty="0"/>
              <a:t>      c. Anterior right (</a:t>
            </a:r>
            <a:r>
              <a:rPr lang="en-US" sz="2000" dirty="0" err="1"/>
              <a:t>Ar</a:t>
            </a:r>
            <a:r>
              <a:rPr lang="en-US" sz="2000" dirty="0"/>
              <a:t>)</a:t>
            </a:r>
          </a:p>
          <a:p>
            <a:r>
              <a:rPr lang="en-US" sz="2000" dirty="0"/>
              <a:t>      d. Posterior left (Pl)</a:t>
            </a:r>
          </a:p>
          <a:p>
            <a:r>
              <a:rPr lang="en-US" sz="2000" dirty="0"/>
              <a:t>      e. Posterior right (</a:t>
            </a:r>
            <a:r>
              <a:rPr lang="en-US" sz="2000" dirty="0" err="1"/>
              <a:t>Pr</a:t>
            </a:r>
            <a:r>
              <a:rPr lang="en-US" sz="2000" dirty="0"/>
              <a:t>)</a:t>
            </a:r>
          </a:p>
          <a:p>
            <a:r>
              <a:rPr lang="en-US" sz="2000" dirty="0"/>
              <a:t>      f. Lateral left (</a:t>
            </a:r>
            <a:r>
              <a:rPr lang="en-US" sz="2000" dirty="0" err="1"/>
              <a:t>Ll</a:t>
            </a:r>
            <a:r>
              <a:rPr lang="en-US" sz="2000" dirty="0"/>
              <a:t>)</a:t>
            </a:r>
          </a:p>
          <a:p>
            <a:r>
              <a:rPr lang="en-US" sz="2000" dirty="0"/>
              <a:t>      g. Lateral right (</a:t>
            </a:r>
            <a:r>
              <a:rPr lang="en-US" sz="2000" dirty="0" err="1"/>
              <a:t>Lr</a:t>
            </a:r>
            <a:r>
              <a:rPr lang="en-US" sz="2000" dirty="0"/>
              <a:t>)</a:t>
            </a:r>
          </a:p>
          <a:p>
            <a:r>
              <a:rPr lang="en-US" sz="2000" dirty="0"/>
              <a:t>4. Acquisition mode </a:t>
            </a:r>
          </a:p>
          <a:p>
            <a:r>
              <a:rPr lang="en-US" sz="2000" dirty="0"/>
              <a:t>     a. sequential/single channel (</a:t>
            </a:r>
            <a:r>
              <a:rPr lang="en-US" sz="2000" dirty="0" err="1"/>
              <a:t>sc</a:t>
            </a:r>
            <a:r>
              <a:rPr lang="en-US" sz="2000" dirty="0"/>
              <a:t>), </a:t>
            </a:r>
          </a:p>
          <a:p>
            <a:r>
              <a:rPr lang="en-US" sz="2000" dirty="0"/>
              <a:t>     b. simultaneous/multichannel (mc)</a:t>
            </a:r>
          </a:p>
          <a:p>
            <a:r>
              <a:rPr lang="en-US" sz="2000" dirty="0"/>
              <a:t>5. Recording equipment </a:t>
            </a:r>
          </a:p>
          <a:p>
            <a:r>
              <a:rPr lang="en-US" sz="2000" dirty="0"/>
              <a:t>     a. AKG C417L Microphone (AKGC417L), </a:t>
            </a:r>
          </a:p>
          <a:p>
            <a:r>
              <a:rPr lang="en-US" sz="2000" dirty="0"/>
              <a:t>     b. 3M </a:t>
            </a:r>
            <a:r>
              <a:rPr lang="en-US" sz="2000" dirty="0" err="1"/>
              <a:t>Littmann</a:t>
            </a:r>
            <a:r>
              <a:rPr lang="en-US" sz="2000" dirty="0"/>
              <a:t> Classic II SE Stethoscope (LittC2SE), </a:t>
            </a:r>
          </a:p>
          <a:p>
            <a:r>
              <a:rPr lang="en-US" sz="2000" dirty="0"/>
              <a:t>     c. 3M </a:t>
            </a:r>
            <a:r>
              <a:rPr lang="en-US" sz="2000" dirty="0" err="1"/>
              <a:t>Litmmann</a:t>
            </a:r>
            <a:r>
              <a:rPr lang="en-US" sz="2000" dirty="0"/>
              <a:t> 3200 Electronic Stethoscope (Litt3200), </a:t>
            </a:r>
          </a:p>
          <a:p>
            <a:r>
              <a:rPr lang="en-US" sz="2000" dirty="0"/>
              <a:t>     d.  </a:t>
            </a:r>
            <a:r>
              <a:rPr lang="en-US" sz="2000" dirty="0" err="1"/>
              <a:t>WelchAllyn</a:t>
            </a:r>
            <a:r>
              <a:rPr lang="en-US" sz="2000" dirty="0"/>
              <a:t> </a:t>
            </a:r>
            <a:r>
              <a:rPr lang="en-US" sz="2000" dirty="0" err="1"/>
              <a:t>Meditron</a:t>
            </a:r>
            <a:r>
              <a:rPr lang="en-US" sz="2000" dirty="0"/>
              <a:t> Master Elite Electronic Stethoscope (</a:t>
            </a:r>
            <a:r>
              <a:rPr lang="en-US" sz="2000" dirty="0" err="1"/>
              <a:t>Meditron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3" name="Imagen 2" descr="Screen Shot 2020-05-05 at 8.3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69" y="1425373"/>
            <a:ext cx="4575863" cy="18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pic>
        <p:nvPicPr>
          <p:cNvPr id="5" name="Imagen 4" descr="Screen Shot 2020-05-05 at 8.53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1"/>
          <a:stretch/>
        </p:blipFill>
        <p:spPr>
          <a:xfrm>
            <a:off x="47033" y="1439289"/>
            <a:ext cx="9049405" cy="29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44809" y="269047"/>
            <a:ext cx="87672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annotation text files have four columns:</a:t>
            </a:r>
          </a:p>
          <a:p>
            <a:r>
              <a:rPr lang="en-US" sz="2000" dirty="0"/>
              <a:t>- Beginning of respiratory cycle(s)</a:t>
            </a:r>
          </a:p>
          <a:p>
            <a:r>
              <a:rPr lang="en-US" sz="2000" dirty="0"/>
              <a:t>- End of respiratory cycle(s)</a:t>
            </a:r>
          </a:p>
          <a:p>
            <a:r>
              <a:rPr lang="en-US" sz="2000" dirty="0"/>
              <a:t>- Presence/absence of crackles (presence=1, absence=0)</a:t>
            </a:r>
          </a:p>
          <a:p>
            <a:r>
              <a:rPr lang="en-US" sz="2000" dirty="0"/>
              <a:t>- Presence/absence of wheezes (presence=1, absence=0)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abbreviations used in the diagnosis file are:</a:t>
            </a:r>
          </a:p>
          <a:p>
            <a:r>
              <a:rPr lang="en-US" sz="2000" dirty="0"/>
              <a:t>- COPD: Chronic Obstructive Pulmonary Disease</a:t>
            </a:r>
          </a:p>
          <a:p>
            <a:r>
              <a:rPr lang="en-US" sz="2000" dirty="0"/>
              <a:t>- LRTI: Lower Respiratory Tract Infection</a:t>
            </a:r>
          </a:p>
          <a:p>
            <a:r>
              <a:rPr lang="en-US" sz="2000" dirty="0"/>
              <a:t>- URTI: Upper Respiratory Tract Infection</a:t>
            </a:r>
            <a:endParaRPr lang="es-ES" sz="2000" dirty="0"/>
          </a:p>
        </p:txBody>
      </p:sp>
      <p:pic>
        <p:nvPicPr>
          <p:cNvPr id="3" name="Imagen 2" descr="Screen Shot 2020-05-05 at 8.3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94" y="1957183"/>
            <a:ext cx="6362700" cy="2603500"/>
          </a:xfrm>
          <a:prstGeom prst="rect">
            <a:avLst/>
          </a:prstGeom>
        </p:spPr>
      </p:pic>
      <p:pic>
        <p:nvPicPr>
          <p:cNvPr id="5" name="Imagen 4" descr="Screen Shot 2020-05-05 at 8.39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34" y="3413621"/>
            <a:ext cx="1625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69947" y="6487021"/>
            <a:ext cx="7742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vbookshelf</a:t>
            </a:r>
            <a:r>
              <a:rPr lang="en-US" dirty="0"/>
              <a:t>/respiratory-sound-database</a:t>
            </a:r>
            <a:endParaRPr lang="es-ES" dirty="0"/>
          </a:p>
        </p:txBody>
      </p:sp>
      <p:pic>
        <p:nvPicPr>
          <p:cNvPr id="6" name="Imagen 5" descr="Screen Shot 2020-05-05 at 8.40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383"/>
            <a:ext cx="9144000" cy="1951983"/>
          </a:xfrm>
          <a:prstGeom prst="rect">
            <a:avLst/>
          </a:prstGeom>
        </p:spPr>
      </p:pic>
      <p:pic>
        <p:nvPicPr>
          <p:cNvPr id="7" name="Imagen 6" descr="Screen Shot 2020-05-05 at 8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3554"/>
            <a:ext cx="914400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9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099" y="2060484"/>
            <a:ext cx="2209800" cy="328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5;p3"/>
          <p:cNvSpPr/>
          <p:nvPr/>
        </p:nvSpPr>
        <p:spPr>
          <a:xfrm>
            <a:off x="3527398" y="2212883"/>
            <a:ext cx="2209800" cy="2971800"/>
          </a:xfrm>
          <a:prstGeom prst="rect">
            <a:avLst/>
          </a:prstGeom>
          <a:solidFill>
            <a:schemeClr val="accent1"/>
          </a:solidFill>
          <a:ln w="26425" cap="flat" cmpd="sng">
            <a:solidFill>
              <a:srgbClr val="6B7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DATA SCIENCE FRAMEWORK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dirty="0"/>
          </a:p>
        </p:txBody>
      </p:sp>
      <p:pic>
        <p:nvPicPr>
          <p:cNvPr id="9" name="Google Shape;196;p3"/>
          <p:cNvPicPr preferRelativeResize="0"/>
          <p:nvPr/>
        </p:nvPicPr>
        <p:blipFill rotWithShape="1">
          <a:blip r:embed="rId3">
            <a:alphaModFix/>
          </a:blip>
          <a:srcRect l="7778" t="8889" r="6665" b="6666"/>
          <a:stretch/>
        </p:blipFill>
        <p:spPr>
          <a:xfrm>
            <a:off x="6610974" y="2490200"/>
            <a:ext cx="2350921" cy="23203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7;p3"/>
          <p:cNvSpPr txBox="1"/>
          <p:nvPr/>
        </p:nvSpPr>
        <p:spPr>
          <a:xfrm>
            <a:off x="779289" y="154195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Acquisition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8;p3"/>
          <p:cNvSpPr txBox="1"/>
          <p:nvPr/>
        </p:nvSpPr>
        <p:spPr>
          <a:xfrm>
            <a:off x="3828231" y="1541950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Manipulation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9;p3"/>
          <p:cNvSpPr txBox="1"/>
          <p:nvPr/>
        </p:nvSpPr>
        <p:spPr>
          <a:xfrm>
            <a:off x="7219612" y="1541950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0;p3"/>
          <p:cNvSpPr/>
          <p:nvPr/>
        </p:nvSpPr>
        <p:spPr>
          <a:xfrm>
            <a:off x="2697297" y="3515189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6B7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1;p3"/>
          <p:cNvSpPr/>
          <p:nvPr/>
        </p:nvSpPr>
        <p:spPr>
          <a:xfrm>
            <a:off x="5821497" y="3470183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6425" cap="flat" cmpd="sng">
            <a:solidFill>
              <a:srgbClr val="6B76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32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669</Words>
  <Application>Microsoft Macintosh PowerPoint</Application>
  <PresentationFormat>Presentación en pantalla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NeuroING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Fredy Ochoa Gómez</dc:creator>
  <cp:lastModifiedBy>John Fredy Ochoa Gómez</cp:lastModifiedBy>
  <cp:revision>10</cp:revision>
  <dcterms:created xsi:type="dcterms:W3CDTF">2020-05-05T15:07:30Z</dcterms:created>
  <dcterms:modified xsi:type="dcterms:W3CDTF">2020-05-08T19:18:13Z</dcterms:modified>
</cp:coreProperties>
</file>