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880" cy="6857280"/>
          </a:xfrm>
          <a:prstGeom prst="rect">
            <a:avLst/>
          </a:prstGeom>
          <a:ln w="9360">
            <a:noFill/>
          </a:ln>
        </p:spPr>
      </p:pic>
      <p:pic>
        <p:nvPicPr>
          <p:cNvPr id="1" name="Picture 2" descr=""/>
          <p:cNvPicPr/>
          <p:nvPr/>
        </p:nvPicPr>
        <p:blipFill>
          <a:blip r:embed="rId3"/>
          <a:stretch/>
        </p:blipFill>
        <p:spPr>
          <a:xfrm>
            <a:off x="0" y="0"/>
            <a:ext cx="9155880" cy="6857280"/>
          </a:xfrm>
          <a:prstGeom prst="rect">
            <a:avLst/>
          </a:prstGeom>
          <a:ln w="9360">
            <a:noFill/>
          </a:ln>
        </p:spPr>
      </p:pic>
      <p:sp>
        <p:nvSpPr>
          <p:cNvPr id="2" name="PlaceHolder 1"/>
          <p:cNvSpPr>
            <a:spLocks noGrp="1"/>
          </p:cNvSpPr>
          <p:nvPr>
            <p:ph type="title"/>
          </p:nvPr>
        </p:nvSpPr>
        <p:spPr>
          <a:xfrm>
            <a:off x="457200" y="190440"/>
            <a:ext cx="8228880" cy="58176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9" descr=""/>
          <p:cNvPicPr/>
          <p:nvPr/>
        </p:nvPicPr>
        <p:blipFill>
          <a:blip r:embed="rId2"/>
          <a:stretch/>
        </p:blipFill>
        <p:spPr>
          <a:xfrm>
            <a:off x="0" y="0"/>
            <a:ext cx="9155880" cy="6857280"/>
          </a:xfrm>
          <a:prstGeom prst="rect">
            <a:avLst/>
          </a:prstGeom>
          <a:ln w="9360">
            <a:noFill/>
          </a:ln>
        </p:spPr>
      </p:pic>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Picture 9" descr=""/>
          <p:cNvPicPr/>
          <p:nvPr/>
        </p:nvPicPr>
        <p:blipFill>
          <a:blip r:embed="rId2"/>
          <a:stretch/>
        </p:blipFill>
        <p:spPr>
          <a:xfrm>
            <a:off x="0" y="0"/>
            <a:ext cx="9155880" cy="6857280"/>
          </a:xfrm>
          <a:prstGeom prst="rect">
            <a:avLst/>
          </a:prstGeom>
          <a:ln w="9360">
            <a:noFill/>
          </a:ln>
        </p:spPr>
      </p:pic>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Google Shape;88;p13" descr=""/>
          <p:cNvPicPr/>
          <p:nvPr/>
        </p:nvPicPr>
        <p:blipFill>
          <a:blip r:embed="rId1"/>
          <a:stretch/>
        </p:blipFill>
        <p:spPr>
          <a:xfrm>
            <a:off x="0" y="0"/>
            <a:ext cx="9143280" cy="6857280"/>
          </a:xfrm>
          <a:prstGeom prst="rect">
            <a:avLst/>
          </a:prstGeom>
          <a:ln w="0">
            <a:noFill/>
          </a:ln>
        </p:spPr>
      </p:pic>
      <p:sp>
        <p:nvSpPr>
          <p:cNvPr id="119" name="TextShape 1"/>
          <p:cNvSpPr/>
          <p:nvPr/>
        </p:nvSpPr>
        <p:spPr>
          <a:xfrm>
            <a:off x="685800" y="1159560"/>
            <a:ext cx="7771680" cy="14691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buNone/>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20" name="TextShape 2"/>
          <p:cNvSpPr/>
          <p:nvPr/>
        </p:nvSpPr>
        <p:spPr>
          <a:xfrm>
            <a:off x="685800" y="3624480"/>
            <a:ext cx="6400080" cy="824760"/>
          </a:xfrm>
          <a:prstGeom prst="rect">
            <a:avLst/>
          </a:prstGeom>
          <a:noFill/>
          <a:ln w="9360">
            <a:noFill/>
          </a:ln>
        </p:spPr>
        <p:style>
          <a:lnRef idx="0"/>
          <a:fillRef idx="0"/>
          <a:effectRef idx="0"/>
          <a:fontRef idx="minor"/>
        </p:style>
        <p:txBody>
          <a:bodyPr lIns="90000" rIns="90000" tIns="45000" bIns="45000" anchor="t">
            <a:noAutofit/>
          </a:bodyPr>
          <a:p>
            <a:pPr>
              <a:lnSpc>
                <a:spcPct val="108000"/>
              </a:lnSpc>
              <a:buNone/>
            </a:pPr>
            <a:r>
              <a:rPr b="0" lang="es-AR" sz="2400" spc="-1" strike="noStrike">
                <a:solidFill>
                  <a:srgbClr val="ffffff"/>
                </a:solidFill>
                <a:latin typeface="Open Sans"/>
                <a:ea typeface="Open Sans"/>
              </a:rPr>
              <a:t>Programación Funcional.</a:t>
            </a:r>
            <a:endParaRPr b="0" lang="es-AR" sz="2400" spc="-1" strike="noStrike">
              <a:latin typeface="Arial"/>
            </a:endParaRPr>
          </a:p>
        </p:txBody>
      </p:sp>
      <p:pic>
        <p:nvPicPr>
          <p:cNvPr id="121" name="Picture 81" descr=""/>
          <p:cNvPicPr/>
          <p:nvPr/>
        </p:nvPicPr>
        <p:blipFill>
          <a:blip r:embed="rId2"/>
          <a:stretch/>
        </p:blipFill>
        <p:spPr>
          <a:xfrm>
            <a:off x="5477400" y="2284560"/>
            <a:ext cx="2980080" cy="22878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p:nvPr/>
        </p:nvSpPr>
        <p:spPr>
          <a:xfrm>
            <a:off x="179640" y="1255320"/>
            <a:ext cx="8784360" cy="534600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1600" spc="-1" strike="noStrike">
                <a:solidFill>
                  <a:srgbClr val="000000"/>
                </a:solidFill>
                <a:latin typeface="Arial"/>
                <a:ea typeface="SimSun"/>
              </a:rPr>
              <a:t>Los métodos fold están muy relacionados a métodos que apliquen una función a una lista. Esto en muchos lenguajes se traducen en 2 métodos : Map y Reduce. </a:t>
            </a:r>
            <a:endParaRPr b="0" lang="es-AR" sz="1600" spc="-1" strike="noStrike">
              <a:latin typeface="Arial"/>
            </a:endParaRPr>
          </a:p>
          <a:p>
            <a:pPr>
              <a:lnSpc>
                <a:spcPct val="100000"/>
              </a:lnSpc>
              <a:spcBef>
                <a:spcPts val="136"/>
              </a:spcBef>
              <a:buNone/>
            </a:pP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Map: Aplica una función a una lista, retornando otra lista que puede ser de diferente tipo. Transforma la lista. </a:t>
            </a: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Reduce: Aplica una función a una lista, acumulando o resolviendo un problema determinado, y retorna un valor. (es fold)</a:t>
            </a:r>
            <a:endParaRPr b="0" lang="es-AR" sz="1600" spc="-1" strike="noStrike">
              <a:latin typeface="Arial"/>
            </a:endParaRPr>
          </a:p>
          <a:p>
            <a:pPr>
              <a:lnSpc>
                <a:spcPct val="100000"/>
              </a:lnSpc>
              <a:spcBef>
                <a:spcPts val="136"/>
              </a:spcBef>
              <a:buNone/>
            </a:pP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Debemos recordar que una de las bases de la programación funcional es la inmutabilidad. Por lo tanto estos métodos retornan nuevas listas, sin modificar la existente. </a:t>
            </a:r>
            <a:endParaRPr b="0" lang="es-AR" sz="1600" spc="-1" strike="noStrike">
              <a:latin typeface="Arial"/>
            </a:endParaRPr>
          </a:p>
          <a:p>
            <a:pPr>
              <a:lnSpc>
                <a:spcPct val="100000"/>
              </a:lnSpc>
              <a:spcBef>
                <a:spcPts val="136"/>
              </a:spcBef>
              <a:buNone/>
            </a:pP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En </a:t>
            </a:r>
            <a:r>
              <a:rPr b="1" lang="es-AR" sz="1600" spc="-1" strike="noStrike">
                <a:solidFill>
                  <a:srgbClr val="000000"/>
                </a:solidFill>
                <a:latin typeface="Arial"/>
                <a:ea typeface="SimSun"/>
              </a:rPr>
              <a:t>javascript </a:t>
            </a:r>
            <a:r>
              <a:rPr b="0" lang="es-AR" sz="1600" spc="-1" strike="noStrike">
                <a:solidFill>
                  <a:srgbClr val="000000"/>
                </a:solidFill>
                <a:latin typeface="Arial"/>
                <a:ea typeface="SimSun"/>
              </a:rPr>
              <a:t>: </a:t>
            </a:r>
            <a:endParaRPr b="0" lang="es-AR" sz="1600" spc="-1" strike="noStrike">
              <a:latin typeface="Arial"/>
            </a:endParaRPr>
          </a:p>
          <a:p>
            <a:pPr>
              <a:lnSpc>
                <a:spcPct val="100000"/>
              </a:lnSpc>
              <a:spcBef>
                <a:spcPts val="136"/>
              </a:spcBef>
              <a:buNone/>
            </a:pP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const obtenerNombreDeCiudades = array =&gt; array.map(({ nombre }) =&gt; nombre);</a:t>
            </a: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const nombreDeCiudades = obtenerNombreDeCiudades (ciudadesPobladas);</a:t>
            </a:r>
            <a:endParaRPr b="0" lang="es-AR" sz="1600" spc="-1" strike="noStrike">
              <a:latin typeface="Arial"/>
            </a:endParaRPr>
          </a:p>
          <a:p>
            <a:pPr>
              <a:lnSpc>
                <a:spcPct val="100000"/>
              </a:lnSpc>
              <a:spcBef>
                <a:spcPts val="136"/>
              </a:spcBef>
              <a:buNone/>
            </a:pP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const obtenerHabitantes = array =&gt; array.reduce((acumulador, { habitantes }) =&gt; acumulador + habitantes, 0)</a:t>
            </a:r>
            <a:endParaRPr b="0" lang="es-AR" sz="1600" spc="-1" strike="noStrike">
              <a:latin typeface="Arial"/>
            </a:endParaRPr>
          </a:p>
          <a:p>
            <a:pPr>
              <a:lnSpc>
                <a:spcPct val="100000"/>
              </a:lnSpc>
              <a:spcBef>
                <a:spcPts val="136"/>
              </a:spcBef>
              <a:buNone/>
            </a:pPr>
            <a:r>
              <a:rPr b="0" lang="es-AR" sz="1600" spc="-1" strike="noStrike">
                <a:solidFill>
                  <a:srgbClr val="000000"/>
                </a:solidFill>
                <a:latin typeface="Arial"/>
                <a:ea typeface="SimSun"/>
              </a:rPr>
              <a:t>const habitantesTotales = obtenerHabitantes(ciudades);</a:t>
            </a:r>
            <a:endParaRPr b="0" lang="es-AR" sz="1600" spc="-1" strike="noStrike">
              <a:latin typeface="Arial"/>
            </a:endParaRPr>
          </a:p>
        </p:txBody>
      </p:sp>
      <p:sp>
        <p:nvSpPr>
          <p:cNvPr id="139" name="TextShape 2"/>
          <p:cNvSpPr/>
          <p:nvPr/>
        </p:nvSpPr>
        <p:spPr>
          <a:xfrm>
            <a:off x="180360" y="35748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3200" spc="-1" strike="noStrike">
                <a:solidFill>
                  <a:srgbClr val="000000"/>
                </a:solidFill>
                <a:latin typeface="Arial"/>
                <a:ea typeface="SimSun"/>
              </a:rPr>
              <a:t>Map </a:t>
            </a:r>
            <a:r>
              <a:rPr b="0" lang="es-AR" sz="3000" spc="-1" strike="noStrike">
                <a:solidFill>
                  <a:srgbClr val="000000"/>
                </a:solidFill>
                <a:latin typeface="Arial"/>
                <a:ea typeface="SimSun"/>
              </a:rPr>
              <a:t>and </a:t>
            </a:r>
            <a:r>
              <a:rPr b="0" lang="es-AR" sz="3200" spc="-1" strike="noStrike">
                <a:solidFill>
                  <a:srgbClr val="000000"/>
                </a:solidFill>
                <a:latin typeface="Arial"/>
                <a:ea typeface="SimSun"/>
              </a:rPr>
              <a:t>Reduce</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p:nvPr/>
        </p:nvSpPr>
        <p:spPr>
          <a:xfrm>
            <a:off x="219600" y="1149480"/>
            <a:ext cx="8784360" cy="37443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000" spc="-1" strike="noStrike">
                <a:solidFill>
                  <a:srgbClr val="000000"/>
                </a:solidFill>
                <a:latin typeface="Arial"/>
                <a:ea typeface="SimSun"/>
              </a:rPr>
              <a:t>En java podemos utilizar funciones map/reduce con </a:t>
            </a:r>
            <a:r>
              <a:rPr b="1" lang="es-AR" sz="2000" spc="-1" strike="noStrike">
                <a:solidFill>
                  <a:srgbClr val="000000"/>
                </a:solidFill>
                <a:latin typeface="Arial"/>
                <a:ea typeface="SimSun"/>
              </a:rPr>
              <a:t>Streams</a:t>
            </a:r>
            <a:r>
              <a:rPr b="0" lang="es-AR" sz="2000" spc="-1" strike="noStrike">
                <a:solidFill>
                  <a:srgbClr val="000000"/>
                </a:solidFill>
                <a:latin typeface="Arial"/>
                <a:ea typeface="SimSun"/>
              </a:rPr>
              <a:t>, veamos unos ejemplos: </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String[] myArray = new String[]{"bob", "alice", "paul", "ellie"};</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Stream&lt;String&gt; myStream = Arrays.stream(myArray);</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Stream&lt;String&gt; myNewStream = myStream.map(s -&gt; s.toUpperCase());</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String[] myNewArray =  myNewStream.toArray(String[]::new);</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int myArray[] = { 1, 5, 8 };</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int sum = Arrays.stream(myArray).sum();</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String[] myArray = { "this", "is", "a", "sentence" };</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String result = Arrays.stream(myArray).reduce("", (a,b) -&gt; a + b);</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endParaRPr b="0" lang="es-AR" sz="2000" spc="-1" strike="noStrike">
              <a:latin typeface="Arial"/>
            </a:endParaRPr>
          </a:p>
        </p:txBody>
      </p:sp>
      <p:sp>
        <p:nvSpPr>
          <p:cNvPr id="141" name="TextShape 2"/>
          <p:cNvSpPr/>
          <p:nvPr/>
        </p:nvSpPr>
        <p:spPr>
          <a:xfrm>
            <a:off x="219600" y="47736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3000" spc="-1" strike="noStrike">
                <a:solidFill>
                  <a:srgbClr val="000000"/>
                </a:solidFill>
                <a:latin typeface="Arial"/>
                <a:ea typeface="SimSun"/>
              </a:rPr>
              <a:t>En Java 8 ...</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p:nvPr/>
        </p:nvSpPr>
        <p:spPr>
          <a:xfrm>
            <a:off x="251640" y="1135440"/>
            <a:ext cx="8784360" cy="53719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400" spc="-1" strike="noStrike">
                <a:solidFill>
                  <a:srgbClr val="000000"/>
                </a:solidFill>
                <a:latin typeface="Arial"/>
                <a:ea typeface="SimSun"/>
              </a:rPr>
              <a:t>.NET implementa la operación de map/reduce con la extensión LINQ. Veamos un ejemplo: </a:t>
            </a:r>
            <a:endParaRPr b="0" lang="es-AR" sz="2400" spc="-1" strike="noStrike">
              <a:latin typeface="Arial"/>
            </a:endParaRPr>
          </a:p>
          <a:p>
            <a:pPr>
              <a:lnSpc>
                <a:spcPct val="100000"/>
              </a:lnSpc>
              <a:spcBef>
                <a:spcPts val="136"/>
              </a:spcBef>
              <a:buNone/>
            </a:pPr>
            <a:endParaRPr b="0" lang="es-AR" sz="2400" spc="-1" strike="noStrike">
              <a:latin typeface="Arial"/>
            </a:endParaRPr>
          </a:p>
          <a:p>
            <a:pPr>
              <a:lnSpc>
                <a:spcPct val="100000"/>
              </a:lnSpc>
              <a:spcBef>
                <a:spcPts val="136"/>
              </a:spcBef>
              <a:buNone/>
            </a:pPr>
            <a:r>
              <a:rPr b="0" lang="es-AR" sz="2400" spc="-1" strike="noStrike">
                <a:solidFill>
                  <a:srgbClr val="000000"/>
                </a:solidFill>
                <a:latin typeface="Arial"/>
                <a:ea typeface="SimSun"/>
              </a:rPr>
              <a:t>map: </a:t>
            </a:r>
            <a:endParaRPr b="0" lang="es-AR" sz="2400" spc="-1" strike="noStrike">
              <a:latin typeface="Arial"/>
            </a:endParaRPr>
          </a:p>
          <a:p>
            <a:pPr>
              <a:lnSpc>
                <a:spcPct val="100000"/>
              </a:lnSpc>
              <a:spcBef>
                <a:spcPts val="136"/>
              </a:spcBef>
              <a:buNone/>
            </a:pPr>
            <a:r>
              <a:rPr b="0" lang="es-AR" sz="2400" spc="-1" strike="noStrike">
                <a:solidFill>
                  <a:srgbClr val="000000"/>
                </a:solidFill>
                <a:latin typeface="Arial"/>
                <a:ea typeface="SimSun"/>
              </a:rPr>
              <a:t>var result = numbers.Select(x =&gt; x + 3);</a:t>
            </a:r>
            <a:endParaRPr b="0" lang="es-AR" sz="2400" spc="-1" strike="noStrike">
              <a:latin typeface="Arial"/>
            </a:endParaRPr>
          </a:p>
          <a:p>
            <a:pPr>
              <a:lnSpc>
                <a:spcPct val="100000"/>
              </a:lnSpc>
              <a:spcBef>
                <a:spcPts val="136"/>
              </a:spcBef>
              <a:buNone/>
            </a:pPr>
            <a:endParaRPr b="0" lang="es-AR" sz="2400" spc="-1" strike="noStrike">
              <a:latin typeface="Arial"/>
            </a:endParaRPr>
          </a:p>
          <a:p>
            <a:pPr>
              <a:lnSpc>
                <a:spcPct val="100000"/>
              </a:lnSpc>
              <a:spcBef>
                <a:spcPts val="136"/>
              </a:spcBef>
              <a:buNone/>
            </a:pPr>
            <a:r>
              <a:rPr b="0" lang="es-AR" sz="2400" spc="-1" strike="noStrike">
                <a:solidFill>
                  <a:srgbClr val="000000"/>
                </a:solidFill>
                <a:latin typeface="Arial"/>
                <a:ea typeface="SimSun"/>
              </a:rPr>
              <a:t>reduce: </a:t>
            </a:r>
            <a:endParaRPr b="0" lang="es-AR" sz="2400" spc="-1" strike="noStrike">
              <a:latin typeface="Arial"/>
            </a:endParaRPr>
          </a:p>
          <a:p>
            <a:pPr>
              <a:lnSpc>
                <a:spcPct val="100000"/>
              </a:lnSpc>
              <a:spcBef>
                <a:spcPts val="136"/>
              </a:spcBef>
              <a:buNone/>
            </a:pPr>
            <a:r>
              <a:rPr b="0" lang="es-AR" sz="2400" spc="-1" strike="noStrike">
                <a:solidFill>
                  <a:srgbClr val="000000"/>
                </a:solidFill>
                <a:latin typeface="Arial"/>
                <a:ea typeface="SimSun"/>
              </a:rPr>
              <a:t>var sum = number.Aggregate((x, y) =&gt; x + y);</a:t>
            </a:r>
            <a:endParaRPr b="0" lang="es-AR" sz="2400" spc="-1" strike="noStrike">
              <a:latin typeface="Arial"/>
            </a:endParaRPr>
          </a:p>
          <a:p>
            <a:pPr>
              <a:lnSpc>
                <a:spcPct val="100000"/>
              </a:lnSpc>
              <a:spcBef>
                <a:spcPts val="136"/>
              </a:spcBef>
              <a:buNone/>
            </a:pPr>
            <a:endParaRPr b="0" lang="es-AR" sz="2400" spc="-1" strike="noStrike">
              <a:latin typeface="Arial"/>
            </a:endParaRPr>
          </a:p>
          <a:p>
            <a:pPr>
              <a:lnSpc>
                <a:spcPct val="100000"/>
              </a:lnSpc>
              <a:spcBef>
                <a:spcPts val="136"/>
              </a:spcBef>
              <a:buNone/>
            </a:pPr>
            <a:endParaRPr b="0" lang="es-AR" sz="2400" spc="-1" strike="noStrike">
              <a:latin typeface="Arial"/>
            </a:endParaRPr>
          </a:p>
        </p:txBody>
      </p:sp>
      <p:sp>
        <p:nvSpPr>
          <p:cNvPr id="143" name="TextShape 2"/>
          <p:cNvSpPr/>
          <p:nvPr/>
        </p:nvSpPr>
        <p:spPr>
          <a:xfrm>
            <a:off x="251640" y="383400"/>
            <a:ext cx="760644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3000" spc="-1" strike="noStrike">
                <a:solidFill>
                  <a:srgbClr val="000000"/>
                </a:solidFill>
                <a:latin typeface="Arial"/>
                <a:ea typeface="SimSun"/>
              </a:rPr>
              <a:t>En C#</a:t>
            </a:r>
            <a:endParaRPr b="0" lang="es-AR"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p:nvPr/>
        </p:nvSpPr>
        <p:spPr>
          <a:xfrm>
            <a:off x="321480" y="1024920"/>
            <a:ext cx="8050320" cy="498924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000" spc="-1" strike="noStrike">
                <a:solidFill>
                  <a:srgbClr val="000000"/>
                </a:solidFill>
                <a:latin typeface="Arial"/>
                <a:ea typeface="SimSun"/>
              </a:rPr>
              <a:t>En </a:t>
            </a:r>
            <a:r>
              <a:rPr b="1" lang="es-AR" sz="2000" spc="-1" strike="noStrike">
                <a:solidFill>
                  <a:srgbClr val="000000"/>
                </a:solidFill>
                <a:latin typeface="Arial"/>
                <a:ea typeface="SimSun"/>
              </a:rPr>
              <a:t>Javascript </a:t>
            </a:r>
            <a:r>
              <a:rPr b="0" lang="es-AR" sz="2000" spc="-1" strike="noStrike">
                <a:solidFill>
                  <a:srgbClr val="000000"/>
                </a:solidFill>
                <a:latin typeface="Arial"/>
                <a:ea typeface="SimSun"/>
              </a:rPr>
              <a:t>: </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var rebels = pilots.filter(function (pilot) {</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return pilot.faction === "Rebels";</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var empire = pilots.filter(function (pilot) {</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return pilot.faction === "Empire";</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 labmda</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rebels = pilots.filter(pilot =&gt; pilot.faction === "Rebels");</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empire = pilots.filter(pilot =&gt; pilot.faction === "Empire");</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En </a:t>
            </a:r>
            <a:r>
              <a:rPr b="1" lang="es-AR" sz="2000" spc="-1" strike="noStrike">
                <a:solidFill>
                  <a:srgbClr val="000000"/>
                </a:solidFill>
                <a:latin typeface="Arial"/>
                <a:ea typeface="SimSun"/>
              </a:rPr>
              <a:t>Java </a:t>
            </a:r>
            <a:r>
              <a:rPr b="0" lang="es-AR" sz="2000" spc="-1" strike="noStrike">
                <a:solidFill>
                  <a:srgbClr val="000000"/>
                </a:solidFill>
                <a:latin typeface="Arial"/>
                <a:ea typeface="SimSun"/>
              </a:rPr>
              <a:t>: </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Arrays.stream(myArray)</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.filter(s -&gt; s.length() &gt; 4)</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      </a:t>
            </a:r>
            <a:r>
              <a:rPr b="0" lang="es-AR" sz="2000" spc="-1" strike="noStrike">
                <a:solidFill>
                  <a:srgbClr val="000000"/>
                </a:solidFill>
                <a:latin typeface="Arial"/>
                <a:ea typeface="SimSun"/>
              </a:rPr>
              <a:t>.toArray(String[]::new);</a:t>
            </a:r>
            <a:endParaRPr b="0" lang="es-AR" sz="2000" spc="-1" strike="noStrike">
              <a:latin typeface="Arial"/>
            </a:endParaRPr>
          </a:p>
        </p:txBody>
      </p:sp>
      <p:sp>
        <p:nvSpPr>
          <p:cNvPr id="145" name="TextShape 2"/>
          <p:cNvSpPr/>
          <p:nvPr/>
        </p:nvSpPr>
        <p:spPr>
          <a:xfrm>
            <a:off x="321480" y="356760"/>
            <a:ext cx="878400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3000" spc="-1" strike="noStrike">
                <a:solidFill>
                  <a:srgbClr val="000000"/>
                </a:solidFill>
                <a:latin typeface="Arial"/>
                <a:ea typeface="SimSun"/>
              </a:rPr>
              <a:t>Filter</a:t>
            </a:r>
            <a:endParaRPr b="0" lang="es-AR" sz="3000" spc="-1" strike="noStrike">
              <a:latin typeface="Arial"/>
            </a:endParaRPr>
          </a:p>
        </p:txBody>
      </p:sp>
      <p:sp>
        <p:nvSpPr>
          <p:cNvPr id="146" name="CustomShape 3"/>
          <p:cNvSpPr/>
          <p:nvPr/>
        </p:nvSpPr>
        <p:spPr>
          <a:xfrm>
            <a:off x="3684240" y="4060800"/>
            <a:ext cx="5457600" cy="2817360"/>
          </a:xfrm>
          <a:prstGeom prst="rect">
            <a:avLst/>
          </a:prstGeom>
          <a:noFill/>
          <a:ln w="0">
            <a:noFill/>
          </a:ln>
          <a:scene3d>
            <a:camera prst="orthographicFront"/>
            <a:lightRig dir="t" rig="threePt"/>
          </a:scene3d>
        </p:spPr>
        <p:style>
          <a:lnRef idx="0"/>
          <a:fillRef idx="0"/>
          <a:effectRef idx="0"/>
          <a:fontRef idx="minor"/>
        </p:style>
        <p:txBody>
          <a:bodyPr lIns="68400" rIns="68400" tIns="68400" bIns="68400" anchor="ctr">
            <a:noAutofit/>
          </a:bodyPr>
          <a:p>
            <a:pPr>
              <a:lnSpc>
                <a:spcPct val="100000"/>
              </a:lnSpc>
              <a:spcBef>
                <a:spcPts val="136"/>
              </a:spcBef>
              <a:buNone/>
            </a:pPr>
            <a:r>
              <a:rPr b="0" lang="es-AR" sz="1800" spc="-1" strike="noStrike">
                <a:solidFill>
                  <a:srgbClr val="000000"/>
                </a:solidFill>
                <a:latin typeface="Arial"/>
                <a:ea typeface="Quattrocento Sans"/>
              </a:rPr>
              <a:t>En </a:t>
            </a:r>
            <a:r>
              <a:rPr b="1" lang="es-AR" sz="1800" spc="-1" strike="noStrike">
                <a:solidFill>
                  <a:srgbClr val="000000"/>
                </a:solidFill>
                <a:latin typeface="Arial"/>
                <a:ea typeface="Quattrocento Sans"/>
              </a:rPr>
              <a:t>C#:</a:t>
            </a:r>
            <a:r>
              <a:rPr b="0" lang="es-AR" sz="1800" spc="-1" strike="noStrike">
                <a:solidFill>
                  <a:srgbClr val="000000"/>
                </a:solidFill>
                <a:latin typeface="Arial"/>
                <a:ea typeface="Quattrocento Sans"/>
              </a:rPr>
              <a:t> </a:t>
            </a:r>
            <a:endParaRPr b="0" lang="es-AR" sz="1800" spc="-1" strike="noStrike">
              <a:latin typeface="Arial"/>
            </a:endParaRPr>
          </a:p>
          <a:p>
            <a:pPr>
              <a:lnSpc>
                <a:spcPct val="100000"/>
              </a:lnSpc>
              <a:spcBef>
                <a:spcPts val="136"/>
              </a:spcBef>
              <a:buNone/>
            </a:pPr>
            <a:r>
              <a:rPr b="0" lang="es-AR" sz="1800" spc="-1" strike="noStrike">
                <a:solidFill>
                  <a:srgbClr val="000000"/>
                </a:solidFill>
                <a:latin typeface="Arial"/>
                <a:ea typeface="Quattrocento Sans"/>
              </a:rPr>
              <a:t>List&lt;Employee&gt; e = employees.Where(</a:t>
            </a:r>
            <a:endParaRPr b="0" lang="es-AR" sz="1800" spc="-1" strike="noStrike">
              <a:latin typeface="Arial"/>
            </a:endParaRPr>
          </a:p>
          <a:p>
            <a:pPr>
              <a:lnSpc>
                <a:spcPct val="100000"/>
              </a:lnSpc>
              <a:spcBef>
                <a:spcPts val="136"/>
              </a:spcBef>
              <a:buNone/>
            </a:pPr>
            <a:r>
              <a:rPr b="0" lang="es-AR" sz="1800" spc="-1" strike="noStrike">
                <a:solidFill>
                  <a:srgbClr val="000000"/>
                </a:solidFill>
                <a:latin typeface="Arial"/>
                <a:ea typeface="Quattrocento Sans"/>
              </a:rPr>
              <a:t>      </a:t>
            </a:r>
            <a:r>
              <a:rPr b="0" lang="es-AR" sz="1800" spc="-1" strike="noStrike">
                <a:solidFill>
                  <a:srgbClr val="000000"/>
                </a:solidFill>
                <a:latin typeface="Arial"/>
                <a:ea typeface="Quattrocento Sans"/>
              </a:rPr>
              <a:t>x =&gt; x.SickDays &gt;= n).ToList();</a:t>
            </a:r>
            <a:endParaRPr b="0" lang="es-AR" sz="1800" spc="-1" strike="noStrike">
              <a:latin typeface="Arial"/>
            </a:endParaRPr>
          </a:p>
          <a:p>
            <a:pPr>
              <a:lnSpc>
                <a:spcPct val="100000"/>
              </a:lnSpc>
              <a:spcBef>
                <a:spcPts val="136"/>
              </a:spcBef>
              <a:buNone/>
            </a:pP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3"/>
          <p:cNvSpPr/>
          <p:nvPr/>
        </p:nvSpPr>
        <p:spPr>
          <a:xfrm>
            <a:off x="251640" y="416520"/>
            <a:ext cx="7606440" cy="35352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3000" spc="-1" strike="noStrike">
                <a:solidFill>
                  <a:srgbClr val="000000"/>
                </a:solidFill>
                <a:latin typeface="Arial"/>
                <a:ea typeface="SimSun"/>
              </a:rPr>
              <a:t>En Typescript</a:t>
            </a:r>
            <a:endParaRPr b="0" lang="es-AR" sz="3000" spc="-1" strike="noStrike">
              <a:latin typeface="Arial"/>
            </a:endParaRPr>
          </a:p>
        </p:txBody>
      </p:sp>
      <p:sp>
        <p:nvSpPr>
          <p:cNvPr id="148" name="TextShape 4"/>
          <p:cNvSpPr/>
          <p:nvPr/>
        </p:nvSpPr>
        <p:spPr>
          <a:xfrm>
            <a:off x="321480" y="1278720"/>
            <a:ext cx="8050320" cy="498924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buNone/>
            </a:pPr>
            <a:r>
              <a:rPr b="0" lang="es-AR" sz="2000" spc="-1" strike="noStrike">
                <a:solidFill>
                  <a:srgbClr val="000000"/>
                </a:solidFill>
                <a:latin typeface="Arial"/>
                <a:ea typeface="SimSun"/>
              </a:rPr>
              <a:t>Map:</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numeros = [1, 2, 3, 4, 5];</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duplicados = numeros.map((num) =&gt; num * 2);</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console.log(duplicados); // Salida: [2, 4, 6, 8, 10]</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Filter:</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numeros = [1, 2, 3, 4, 5];</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pares = numeros.filter((num) =&gt; num % 2 === 0);</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console.log(pares); // Salida: [2, 4]</a:t>
            </a:r>
            <a:endParaRPr b="0" lang="es-AR" sz="2000" spc="-1" strike="noStrike">
              <a:latin typeface="Arial"/>
            </a:endParaRPr>
          </a:p>
          <a:p>
            <a:pPr>
              <a:lnSpc>
                <a:spcPct val="100000"/>
              </a:lnSpc>
              <a:spcBef>
                <a:spcPts val="136"/>
              </a:spcBef>
              <a:buNone/>
            </a:pP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Reduce:</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numeros = [1, 2, 3, 4, 5];</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const suma = numeros.reduce((acumulador, num) =&gt; acumulador + num, 0);</a:t>
            </a:r>
            <a:endParaRPr b="0" lang="es-AR" sz="2000" spc="-1" strike="noStrike">
              <a:latin typeface="Arial"/>
            </a:endParaRPr>
          </a:p>
          <a:p>
            <a:pPr>
              <a:lnSpc>
                <a:spcPct val="100000"/>
              </a:lnSpc>
              <a:spcBef>
                <a:spcPts val="136"/>
              </a:spcBef>
              <a:buNone/>
            </a:pPr>
            <a:r>
              <a:rPr b="0" lang="es-AR" sz="2000" spc="-1" strike="noStrike">
                <a:solidFill>
                  <a:srgbClr val="000000"/>
                </a:solidFill>
                <a:latin typeface="Arial"/>
                <a:ea typeface="SimSun"/>
              </a:rPr>
              <a:t>console.log(suma); // Salida: 15</a:t>
            </a:r>
            <a:endParaRPr b="0" lang="es-AR" sz="2000" spc="-1" strike="noStrike">
              <a:latin typeface="Arial"/>
            </a:endParaRPr>
          </a:p>
          <a:p>
            <a:pPr>
              <a:lnSpc>
                <a:spcPct val="100000"/>
              </a:lnSpc>
              <a:spcBef>
                <a:spcPts val="136"/>
              </a:spcBef>
              <a:buNone/>
            </a:pP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Google Shape;232;p33" descr="imagen.jpg"/>
          <p:cNvPicPr/>
          <p:nvPr/>
        </p:nvPicPr>
        <p:blipFill>
          <a:blip r:embed="rId1"/>
          <a:stretch/>
        </p:blipFill>
        <p:spPr>
          <a:xfrm>
            <a:off x="0" y="0"/>
            <a:ext cx="9143280" cy="6857280"/>
          </a:xfrm>
          <a:prstGeom prst="rect">
            <a:avLst/>
          </a:prstGeom>
          <a:ln w="0">
            <a:noFill/>
          </a:ln>
        </p:spPr>
      </p:pic>
      <p:sp>
        <p:nvSpPr>
          <p:cNvPr id="150" name="CustomShape 1"/>
          <p:cNvSpPr/>
          <p:nvPr/>
        </p:nvSpPr>
        <p:spPr>
          <a:xfrm>
            <a:off x="0" y="6603840"/>
            <a:ext cx="9143280" cy="25344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pPr>
            <a:r>
              <a:rPr b="0" lang="es-AR" sz="1800" spc="-1" strike="noStrike">
                <a:solidFill>
                  <a:srgbClr val="ffffff"/>
                </a:solidFill>
                <a:latin typeface="Calibri"/>
                <a:ea typeface="Calibri"/>
              </a:rPr>
              <a:t> </a:t>
            </a:r>
            <a:endParaRPr b="0" lang="es-AR" sz="1800" spc="-1" strike="noStrike">
              <a:latin typeface="Arial"/>
            </a:endParaRPr>
          </a:p>
        </p:txBody>
      </p:sp>
      <p:pic>
        <p:nvPicPr>
          <p:cNvPr id="151" name="Google Shape;234;p33" descr="logo solo-08.jpg"/>
          <p:cNvPicPr/>
          <p:nvPr/>
        </p:nvPicPr>
        <p:blipFill>
          <a:blip r:embed="rId2"/>
          <a:stretch/>
        </p:blipFill>
        <p:spPr>
          <a:xfrm>
            <a:off x="7505640" y="5885640"/>
            <a:ext cx="840600" cy="980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a:rPr>
              <a:t>Pliegues</a:t>
            </a:r>
            <a:endParaRPr b="0" lang="es-AR" sz="3000" spc="-1" strike="noStrike">
              <a:latin typeface="Arial"/>
            </a:endParaRPr>
          </a:p>
        </p:txBody>
      </p:sp>
      <p:sp>
        <p:nvSpPr>
          <p:cNvPr id="123"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 muy común que trabajemos con listas y también es muy común que tengamos que recorrerlas para obtener un valor. Por ejemplo si queremos el promedio de una lista de números, debemos sumar todos los números para luego dividirlos por la cantidad.</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Este es un patrón muy común y por lo tanto en Haskell o scala nos brinda unas cuantas funciones muy útiles para encapsular este comportamiento. Estas funciones son llamadas pliegues (o folds en ingles).</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52164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25"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buClr>
                <a:srgbClr val="000000"/>
              </a:buClr>
              <a:buSzPct val="45000"/>
              <a:buFont typeface="Wingdings" charset="2"/>
              <a:buChar char=""/>
            </a:pPr>
            <a:r>
              <a:rPr b="0" lang="es-AR" sz="2540" spc="-1" strike="noStrike">
                <a:solidFill>
                  <a:srgbClr val="000000"/>
                </a:solidFill>
                <a:latin typeface="Arial"/>
                <a:ea typeface="Arial"/>
              </a:rPr>
              <a:t>Un pliegue toma una función binaria, un valor inicial (llamémoslo acumulador) y una lista que plegar. La función binaria toma dos parámetros por si misma. La función binaria es llamada con el acumulador y el primer (o último) elemento y produce un nuevo acumulador. Luego, la función binaria se vuelve a llamar junto al nuevo acumulador y al nuevo primer (o último) elemento de la lista, y así sucesivamente. Cuando se ha recorrido la lista completa, solo permanece un acumulador, que es el valor al que se ha reducido la lista.</a:t>
            </a: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27"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buClr>
                <a:srgbClr val="000000"/>
              </a:buClr>
              <a:buSzPct val="45000"/>
              <a:buFont typeface="Wingdings" charset="2"/>
              <a:buChar char=""/>
            </a:pPr>
            <a:r>
              <a:rPr b="0" lang="es-AR" sz="2540" spc="-1" strike="noStrike">
                <a:solidFill>
                  <a:srgbClr val="000000"/>
                </a:solidFill>
                <a:latin typeface="Arial"/>
                <a:ea typeface="Arial"/>
              </a:rPr>
              <a:t> </a:t>
            </a:r>
            <a:r>
              <a:rPr b="0" lang="es-AR" sz="2540" spc="-1" strike="noStrike">
                <a:solidFill>
                  <a:srgbClr val="000000"/>
                </a:solidFill>
                <a:latin typeface="Arial"/>
                <a:ea typeface="Arial"/>
              </a:rPr>
              <a:t>La función foldl, también llamada pliegue por la izquierda. Esta pliega la lista empezando desde la izquierda. La función binaria es aplicada junto a el valor inicial y la cabeza de la lista. Esto produce un nuevo acumulador y la función binaria es vuelta a llamar con ese nuevo valor y el siguiente elemento, etc.</a:t>
            </a:r>
            <a:endParaRPr b="0" lang="es-AR" sz="2540" spc="-1" strike="noStrike">
              <a:latin typeface="Arial"/>
            </a:endParaRPr>
          </a:p>
          <a:p>
            <a:pPr>
              <a:lnSpc>
                <a:spcPct val="100000"/>
              </a:lnSpc>
              <a:buNone/>
            </a:pPr>
            <a:endParaRPr b="0" lang="es-AR" sz="254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29" name="CustomShape 2"/>
          <p:cNvSpPr/>
          <p:nvPr/>
        </p:nvSpPr>
        <p:spPr>
          <a:xfrm>
            <a:off x="522360" y="1632240"/>
            <a:ext cx="8228520" cy="39762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Haskell</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sumaLista :: (Num a) =&gt; [a] -&gt; a</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sumaLista xs = foldl (\acc x -&gt; acc + x) 0 xs</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ghci&gt; sumaLista [1,2,3,4]</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10</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highlight>
                  <a:srgbClr val="ffffff"/>
                </a:highlight>
                <a:latin typeface="Quattrocento Sans"/>
                <a:ea typeface="Quattrocento Sans"/>
              </a:rPr>
              <a:t>foldr (+) 0 [1,2,3,4,5]</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1"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Ahora los pliegues por la derecha funcionan igual que los pliegues por la izquierda, solo que el acumulador consume elemento por la derecha. La función binaria de los pliegues por la izquierda como primer parámetro el acumulador y el valor actual como segundo parámetro, la función binaria de los pliegues por la derecha tiene el valor actual como primer parámetro y el acumulador después. Tiene sentido ya que el pliegue por la derecha tiene el acumulador a la derecha.</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3"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2360" spc="-1" strike="noStrike">
                <a:solidFill>
                  <a:srgbClr val="000000"/>
                </a:solidFill>
                <a:latin typeface="Arial"/>
                <a:ea typeface="Arial"/>
              </a:rPr>
              <a:t>Ruby</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 (1..4).inject(&amp;:+)</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 10</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&gt;(1..4).reduce(&amp;:+)</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=&gt; 10</a:t>
            </a:r>
            <a:endParaRPr b="0" lang="es-AR" sz="2360" spc="-1" strike="noStrike">
              <a:latin typeface="Arial"/>
            </a:endParaRPr>
          </a:p>
          <a:p>
            <a:pPr>
              <a:lnSpc>
                <a:spcPct val="100000"/>
              </a:lnSpc>
              <a:buNone/>
            </a:pPr>
            <a:endParaRPr b="0" lang="es-AR" sz="2360" spc="-1" strike="noStrike">
              <a:latin typeface="Arial"/>
            </a:endParaRPr>
          </a:p>
          <a:p>
            <a:pPr>
              <a:lnSpc>
                <a:spcPct val="100000"/>
              </a:lnSpc>
              <a:buNone/>
            </a:pPr>
            <a:r>
              <a:rPr b="0" lang="es-AR" sz="2360" spc="-1" strike="noStrike">
                <a:solidFill>
                  <a:srgbClr val="000000"/>
                </a:solidFill>
                <a:latin typeface="Arial"/>
                <a:ea typeface="Arial"/>
              </a:rPr>
              <a:t>Groovy </a:t>
            </a:r>
            <a:endParaRPr b="0" lang="es-AR" sz="2360" spc="-1" strike="noStrike">
              <a:latin typeface="Arial"/>
            </a:endParaRPr>
          </a:p>
          <a:p>
            <a:pPr>
              <a:lnSpc>
                <a:spcPct val="100000"/>
              </a:lnSpc>
              <a:buNone/>
            </a:pPr>
            <a:r>
              <a:rPr b="0" lang="es-AR" sz="2360" spc="-1" strike="noStrike">
                <a:solidFill>
                  <a:srgbClr val="000000"/>
                </a:solidFill>
                <a:latin typeface="Arial"/>
                <a:ea typeface="Arial"/>
              </a:rPr>
              <a:t>[1, 2, 3, 4].inject(0, { sum, value -&gt; sum + value })</a:t>
            </a:r>
            <a:endParaRPr b="0" lang="es-AR" sz="2360" spc="-1" strike="noStrike">
              <a:latin typeface="Arial"/>
            </a:endParaRPr>
          </a:p>
          <a:p>
            <a:pPr>
              <a:lnSpc>
                <a:spcPct val="100000"/>
              </a:lnSpc>
              <a:buNone/>
            </a:pPr>
            <a:endParaRPr b="0" lang="es-AR" sz="2360" spc="-1" strike="noStrike">
              <a:latin typeface="Arial"/>
            </a:endParaRPr>
          </a:p>
          <a:p>
            <a:pPr>
              <a:lnSpc>
                <a:spcPct val="100000"/>
              </a:lnSpc>
              <a:spcAft>
                <a:spcPts val="1414"/>
              </a:spcAft>
              <a:buNone/>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Narrow"/>
              </a:rPr>
              <a:t>Pliegues</a:t>
            </a:r>
            <a:endParaRPr b="0" lang="es-AR" sz="3000" spc="-1" strike="noStrike">
              <a:latin typeface="Arial"/>
            </a:endParaRPr>
          </a:p>
        </p:txBody>
      </p:sp>
      <p:sp>
        <p:nvSpPr>
          <p:cNvPr id="135" name="CustomShape 2"/>
          <p:cNvSpPr/>
          <p:nvPr/>
        </p:nvSpPr>
        <p:spPr>
          <a:xfrm>
            <a:off x="457200" y="1662480"/>
            <a:ext cx="8555040" cy="4570920"/>
          </a:xfrm>
          <a:prstGeom prst="rect">
            <a:avLst/>
          </a:prstGeom>
          <a:noFill/>
          <a:ln w="0">
            <a:noFill/>
          </a:ln>
        </p:spPr>
        <p:style>
          <a:lnRef idx="0"/>
          <a:fillRef idx="0"/>
          <a:effectRef idx="0"/>
          <a:fontRef idx="minor"/>
        </p:style>
        <p:txBody>
          <a:bodyPr lIns="0" rIns="0" tIns="0" bIns="0" anchor="t">
            <a:normAutofit/>
          </a:bodyPr>
          <a:p>
            <a:pPr>
              <a:lnSpc>
                <a:spcPct val="100000"/>
              </a:lnSpc>
              <a:buNone/>
            </a:pPr>
            <a:r>
              <a:rPr b="0" lang="es-AR" sz="1640" spc="-1" strike="noStrike">
                <a:solidFill>
                  <a:srgbClr val="000000"/>
                </a:solidFill>
                <a:latin typeface="Arial"/>
                <a:ea typeface="Arial"/>
              </a:rPr>
              <a:t>Javascript</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 2, 3,4].reduce((x,y) =&gt; {return x+y})</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10</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 2, 3,4].reduceRight(function(x,y){return x+y})</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10</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r>
              <a:rPr b="0" lang="es-AR" sz="1640" spc="-1" strike="noStrike">
                <a:solidFill>
                  <a:srgbClr val="000000"/>
                </a:solidFill>
                <a:latin typeface="Arial"/>
                <a:ea typeface="Arial"/>
              </a:rPr>
              <a:t>Clojure</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(reduce + [1 2 3 4])</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10</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r>
              <a:rPr b="0" lang="es-AR" sz="1640" spc="-1" strike="noStrike">
                <a:solidFill>
                  <a:srgbClr val="000000"/>
                </a:solidFill>
                <a:latin typeface="Arial"/>
                <a:ea typeface="Arial"/>
              </a:rPr>
              <a:t>Scala</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List(1,2,3,4).foldLeft(0)((x, sum) =&gt; sum + x)  //&gt; res0: Int = 10</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r>
              <a:rPr b="0" lang="es-AR" sz="1640" spc="-1" strike="noStrike">
                <a:solidFill>
                  <a:srgbClr val="000000"/>
                </a:solidFill>
                <a:latin typeface="Arial"/>
                <a:ea typeface="Arial"/>
              </a:rPr>
              <a:t>Erlang</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lists:foldl(fun(X, Sum) -&gt; X + Sum end, 0, [1, 2, 3, 4]).</a:t>
            </a:r>
            <a:endParaRPr b="0" lang="es-AR" sz="1640" spc="-1" strike="noStrike">
              <a:latin typeface="Arial"/>
            </a:endParaRPr>
          </a:p>
          <a:p>
            <a:pPr>
              <a:lnSpc>
                <a:spcPct val="100000"/>
              </a:lnSpc>
              <a:buNone/>
            </a:pPr>
            <a:r>
              <a:rPr b="0" lang="es-AR" sz="1640" spc="-1" strike="noStrike">
                <a:solidFill>
                  <a:srgbClr val="000000"/>
                </a:solidFill>
                <a:latin typeface="Arial"/>
                <a:ea typeface="Arial"/>
              </a:rPr>
              <a:t>10</a:t>
            </a:r>
            <a:endParaRPr b="0" lang="es-AR" sz="1640" spc="-1" strike="noStrike">
              <a:latin typeface="Arial"/>
            </a:endParaRPr>
          </a:p>
          <a:p>
            <a:pPr>
              <a:lnSpc>
                <a:spcPct val="100000"/>
              </a:lnSpc>
              <a:buNone/>
            </a:pPr>
            <a:endParaRPr b="0" lang="es-AR" sz="164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000" spc="-1" strike="noStrike">
                <a:solidFill>
                  <a:srgbClr val="000000"/>
                </a:solidFill>
                <a:latin typeface="Arial"/>
                <a:ea typeface="Arial"/>
              </a:rPr>
              <a:t>Funciones en scala</a:t>
            </a:r>
            <a:endParaRPr b="0" lang="es-AR" sz="3000" spc="-1" strike="noStrike">
              <a:latin typeface="Arial"/>
            </a:endParaRPr>
          </a:p>
        </p:txBody>
      </p:sp>
      <p:sp>
        <p:nvSpPr>
          <p:cNvPr id="137" name="Custom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foldLeft[B](z: B)(f: (B, A) =&gt; B): B </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foldRight[B](z: B)(f: (A, B) =&gt; B): B</a:t>
            </a:r>
            <a:endParaRPr b="0" lang="es-AR" sz="2360" spc="-1" strike="noStrike">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filter(p: A =&gt; Boolean): Repr</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LibreOffice/7.3.7.2$Linux_X86_64 LibreOffice_project/30$Build-2</Application>
  <AppVersion>15.0000</AppVersion>
  <Words>4597</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2019-09-25T04:02:24Z</dcterms:created>
  <dc:creator/>
  <dc:description/>
  <dc:language>es-AR</dc:language>
  <cp:lastModifiedBy/>
  <dcterms:modified xsi:type="dcterms:W3CDTF">2024-10-07T03:03:20Z</dcterms:modified>
  <cp:revision>16</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14</vt:i4>
  </property>
</Properties>
</file>