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1.png" ContentType="image/png"/>
  <Override PartName="/ppt/media/image9.png" ContentType="image/png"/>
  <Override PartName="/ppt/media/image12.png" ContentType="image/png"/>
  <Override PartName="/ppt/media/image7.png" ContentType="image/png"/>
  <Override PartName="/ppt/media/image1.jpeg" ContentType="image/jpeg"/>
  <Override PartName="/ppt/media/image18.jpeg" ContentType="image/jpeg"/>
  <Override PartName="/ppt/media/image17.jpeg" ContentType="image/jpeg"/>
  <Override PartName="/ppt/media/image14.png" ContentType="image/png"/>
  <Override PartName="/ppt/media/image16.png" ContentType="image/png"/>
  <Override PartName="/ppt/media/image2.jpeg" ContentType="image/jpeg"/>
  <Override PartName="/ppt/media/image5.jpeg" ContentType="image/jpeg"/>
  <Override PartName="/ppt/media/image15.png" ContentType="image/png"/>
  <Override PartName="/ppt/media/image3.jpeg" ContentType="image/jpeg"/>
  <Override PartName="/ppt/media/image4.jpeg" ContentType="image/jpeg"/>
  <Override PartName="/ppt/media/image10.png" ContentType="image/png"/>
  <Override PartName="/ppt/media/image6.jpeg" ContentType="image/jpeg"/>
  <Override PartName="/ppt/media/image8.png" ContentType="image/png"/>
  <Override PartName="/ppt/media/image13.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8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9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9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1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22"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2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2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2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3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3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3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3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3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3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3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4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4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43"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44"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4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4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4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4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51"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2"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3"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4"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5"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6"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
          <p:cNvPicPr/>
          <p:nvPr/>
        </p:nvPicPr>
        <p:blipFill>
          <a:blip r:embed="rId2"/>
          <a:stretch/>
        </p:blipFill>
        <p:spPr>
          <a:xfrm>
            <a:off x="0" y="0"/>
            <a:ext cx="9155880" cy="6857280"/>
          </a:xfrm>
          <a:prstGeom prst="rect">
            <a:avLst/>
          </a:prstGeom>
          <a:ln w="9360">
            <a:noFill/>
          </a:ln>
        </p:spPr>
      </p:pic>
      <p:pic>
        <p:nvPicPr>
          <p:cNvPr id="1" name="Picture 2" descr=""/>
          <p:cNvPicPr/>
          <p:nvPr/>
        </p:nvPicPr>
        <p:blipFill>
          <a:blip r:embed="rId3"/>
          <a:stretch/>
        </p:blipFill>
        <p:spPr>
          <a:xfrm>
            <a:off x="0" y="0"/>
            <a:ext cx="9155880" cy="6857280"/>
          </a:xfrm>
          <a:prstGeom prst="rect">
            <a:avLst/>
          </a:prstGeom>
          <a:ln w="9360">
            <a:noFill/>
          </a:ln>
        </p:spPr>
      </p:pic>
      <p:sp>
        <p:nvSpPr>
          <p:cNvPr id="2" name="PlaceHolder 1"/>
          <p:cNvSpPr>
            <a:spLocks noGrp="1"/>
          </p:cNvSpPr>
          <p:nvPr>
            <p:ph type="title"/>
          </p:nvPr>
        </p:nvSpPr>
        <p:spPr>
          <a:xfrm>
            <a:off x="457200" y="190440"/>
            <a:ext cx="8228880" cy="581760"/>
          </a:xfrm>
          <a:prstGeom prst="rect">
            <a:avLst/>
          </a:prstGeom>
          <a:noFill/>
          <a:ln w="0">
            <a:noFill/>
          </a:ln>
        </p:spPr>
        <p:txBody>
          <a:bodyPr lIns="0" rIns="0" tIns="0" bIns="0" anchor="ctr">
            <a:noAutofit/>
          </a:bodyPr>
          <a:p>
            <a:r>
              <a:rPr b="0" lang="es-AR" sz="1800" spc="-1" strike="noStrike">
                <a:latin typeface="Arial"/>
              </a:rPr>
              <a:t>Pulse para editar el formato del texto de título</a:t>
            </a:r>
            <a:endParaRPr b="0" lang="es-AR" sz="1800" spc="-1" strike="noStrike">
              <a:latin typeface="Arial"/>
            </a:endParaRPr>
          </a:p>
        </p:txBody>
      </p:sp>
      <p:sp>
        <p:nvSpPr>
          <p:cNvPr id="3"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9" descr=""/>
          <p:cNvPicPr/>
          <p:nvPr/>
        </p:nvPicPr>
        <p:blipFill>
          <a:blip r:embed="rId2"/>
          <a:stretch/>
        </p:blipFill>
        <p:spPr>
          <a:xfrm>
            <a:off x="0" y="0"/>
            <a:ext cx="9155880" cy="6857280"/>
          </a:xfrm>
          <a:prstGeom prst="rect">
            <a:avLst/>
          </a:prstGeom>
          <a:ln w="9360">
            <a:noFill/>
          </a:ln>
        </p:spPr>
      </p:pic>
      <p:sp>
        <p:nvSpPr>
          <p:cNvPr id="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4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9" name="Picture 9" descr=""/>
          <p:cNvPicPr/>
          <p:nvPr/>
        </p:nvPicPr>
        <p:blipFill>
          <a:blip r:embed="rId2"/>
          <a:stretch/>
        </p:blipFill>
        <p:spPr>
          <a:xfrm>
            <a:off x="0" y="0"/>
            <a:ext cx="9155880" cy="6857280"/>
          </a:xfrm>
          <a:prstGeom prst="rect">
            <a:avLst/>
          </a:prstGeom>
          <a:ln w="9360">
            <a:noFill/>
          </a:ln>
        </p:spPr>
      </p:pic>
      <p:sp>
        <p:nvSpPr>
          <p:cNvPr id="8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8" name="Picture 9" descr=""/>
          <p:cNvPicPr/>
          <p:nvPr/>
        </p:nvPicPr>
        <p:blipFill>
          <a:blip r:embed="rId2"/>
          <a:stretch/>
        </p:blipFill>
        <p:spPr>
          <a:xfrm>
            <a:off x="0" y="0"/>
            <a:ext cx="9155880" cy="6857280"/>
          </a:xfrm>
          <a:prstGeom prst="rect">
            <a:avLst/>
          </a:prstGeom>
          <a:ln w="9360">
            <a:noFill/>
          </a:ln>
        </p:spPr>
      </p:pic>
      <p:sp>
        <p:nvSpPr>
          <p:cNvPr id="1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120"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Google Shape;88;p13" descr=""/>
          <p:cNvPicPr/>
          <p:nvPr/>
        </p:nvPicPr>
        <p:blipFill>
          <a:blip r:embed="rId1"/>
          <a:stretch/>
        </p:blipFill>
        <p:spPr>
          <a:xfrm>
            <a:off x="0" y="0"/>
            <a:ext cx="9143280" cy="6857280"/>
          </a:xfrm>
          <a:prstGeom prst="rect">
            <a:avLst/>
          </a:prstGeom>
          <a:ln w="0">
            <a:noFill/>
          </a:ln>
        </p:spPr>
      </p:pic>
      <p:sp>
        <p:nvSpPr>
          <p:cNvPr id="158" name="TextShape 1"/>
          <p:cNvSpPr/>
          <p:nvPr/>
        </p:nvSpPr>
        <p:spPr>
          <a:xfrm>
            <a:off x="685800" y="1159560"/>
            <a:ext cx="7771680" cy="14691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0" lang="es-AR" sz="4860" spc="-1" strike="noStrike">
                <a:solidFill>
                  <a:srgbClr val="3d0e62"/>
                </a:solidFill>
                <a:latin typeface="Bitter"/>
                <a:ea typeface="Bitter"/>
              </a:rPr>
              <a:t>Programación IV</a:t>
            </a:r>
            <a:endParaRPr b="0" lang="es-AR" sz="4860" spc="-1" strike="noStrike">
              <a:latin typeface="Arial"/>
            </a:endParaRPr>
          </a:p>
        </p:txBody>
      </p:sp>
      <p:sp>
        <p:nvSpPr>
          <p:cNvPr id="159" name="TextShape 2"/>
          <p:cNvSpPr/>
          <p:nvPr/>
        </p:nvSpPr>
        <p:spPr>
          <a:xfrm>
            <a:off x="685800" y="3624480"/>
            <a:ext cx="6400080" cy="824760"/>
          </a:xfrm>
          <a:prstGeom prst="rect">
            <a:avLst/>
          </a:prstGeom>
          <a:noFill/>
          <a:ln w="9360">
            <a:noFill/>
          </a:ln>
        </p:spPr>
        <p:style>
          <a:lnRef idx="0"/>
          <a:fillRef idx="0"/>
          <a:effectRef idx="0"/>
          <a:fontRef idx="minor"/>
        </p:style>
        <p:txBody>
          <a:bodyPr lIns="90000" rIns="90000" tIns="45000" bIns="45000" anchor="t">
            <a:noAutofit/>
          </a:bodyPr>
          <a:p>
            <a:pPr>
              <a:lnSpc>
                <a:spcPct val="108000"/>
              </a:lnSpc>
              <a:buNone/>
            </a:pPr>
            <a:r>
              <a:rPr b="0" lang="es-AR" sz="2400" spc="-1" strike="noStrike">
                <a:solidFill>
                  <a:srgbClr val="ffffff"/>
                </a:solidFill>
                <a:latin typeface="Open Sans"/>
                <a:ea typeface="Open Sans"/>
              </a:rPr>
              <a:t>Programación lógica.</a:t>
            </a:r>
            <a:endParaRPr b="0" lang="es-AR"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1" lang="es-AR" sz="2400" spc="-1" strike="noStrike">
                <a:solidFill>
                  <a:srgbClr val="000000"/>
                </a:solidFill>
                <a:latin typeface="Arial"/>
                <a:ea typeface="SimSun"/>
              </a:rPr>
              <a:t>Términos. Variables</a:t>
            </a:r>
            <a:endParaRPr b="0" lang="es-AR" sz="2400" spc="-1" strike="noStrike">
              <a:latin typeface="Arial"/>
            </a:endParaRPr>
          </a:p>
        </p:txBody>
      </p:sp>
      <p:sp>
        <p:nvSpPr>
          <p:cNvPr id="177" name="TextShape 2"/>
          <p:cNvSpPr/>
          <p:nvPr/>
        </p:nvSpPr>
        <p:spPr>
          <a:xfrm>
            <a:off x="386640" y="1252800"/>
            <a:ext cx="8369640" cy="4780440"/>
          </a:xfrm>
          <a:prstGeom prst="rect">
            <a:avLst/>
          </a:prstGeom>
          <a:noFill/>
          <a:ln w="9360">
            <a:noFill/>
          </a:ln>
        </p:spPr>
        <p:style>
          <a:lnRef idx="0"/>
          <a:fillRef idx="0"/>
          <a:effectRef idx="0"/>
          <a:fontRef idx="minor"/>
        </p:style>
        <p:txBody>
          <a:bodyPr lIns="90000" rIns="90000" tIns="45000" bIns="45000" anchor="t">
            <a:normAutofit/>
          </a:bodyPr>
          <a:p>
            <a:pPr>
              <a:lnSpc>
                <a:spcPct val="100000"/>
              </a:lnSpc>
              <a:spcBef>
                <a:spcPts val="479"/>
              </a:spcBef>
              <a:buNone/>
            </a:pPr>
            <a:r>
              <a:rPr b="0" lang="es-AR" sz="2400" spc="-1" strike="noStrike">
                <a:solidFill>
                  <a:srgbClr val="000000"/>
                </a:solidFill>
                <a:latin typeface="Arial"/>
                <a:ea typeface="SimSun"/>
              </a:rPr>
              <a:t>Las variables en Prolog se representan mediante cadenas formadas por letras, dígitos y el símbolos de subrayado, pero deben necesariamente empezar por una letra mayúscula  o por un símbolo de subrayado. </a:t>
            </a:r>
            <a:endParaRPr b="0" lang="es-AR" sz="2400" spc="-1" strike="noStrike">
              <a:latin typeface="Arial"/>
            </a:endParaRPr>
          </a:p>
          <a:p>
            <a:pPr>
              <a:lnSpc>
                <a:spcPct val="100000"/>
              </a:lnSpc>
              <a:spcBef>
                <a:spcPts val="479"/>
              </a:spcBef>
              <a:buNone/>
            </a:pPr>
            <a:endParaRPr b="0" lang="es-AR" sz="2400" spc="-1" strike="noStrike">
              <a:latin typeface="Arial"/>
            </a:endParaRPr>
          </a:p>
          <a:p>
            <a:pPr>
              <a:lnSpc>
                <a:spcPct val="100000"/>
              </a:lnSpc>
              <a:spcBef>
                <a:spcPts val="479"/>
              </a:spcBef>
              <a:buNone/>
            </a:pPr>
            <a:r>
              <a:rPr b="0" lang="es-AR" sz="2400" spc="-1" strike="noStrike">
                <a:solidFill>
                  <a:srgbClr val="000000"/>
                </a:solidFill>
                <a:latin typeface="Arial"/>
                <a:ea typeface="SimSun"/>
              </a:rPr>
              <a:t>Ejemplos: X, Resultado_1, Entrada, _total3, _3bis</a:t>
            </a:r>
            <a:endParaRPr b="0" lang="es-AR" sz="2400" spc="-1" strike="noStrike">
              <a:latin typeface="Arial"/>
            </a:endParaRPr>
          </a:p>
          <a:p>
            <a:pPr>
              <a:lnSpc>
                <a:spcPct val="100000"/>
              </a:lnSpc>
              <a:spcBef>
                <a:spcPts val="479"/>
              </a:spcBef>
              <a:buNone/>
            </a:pPr>
            <a:br>
              <a:rPr sz="1800"/>
            </a:br>
            <a:r>
              <a:rPr b="0" lang="es-AR" sz="2400" spc="-1" strike="noStrike">
                <a:solidFill>
                  <a:srgbClr val="000000"/>
                </a:solidFill>
                <a:latin typeface="Arial"/>
                <a:ea typeface="SimSun"/>
              </a:rPr>
              <a:t>Las variables que empiezan con un símbolo de subrayado, se denominan variables anónimas, y se usan cuando se necesita trabajar con variables cuyos posibles valores no interesan. </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1" lang="es-AR" sz="2400" spc="-1" strike="noStrike">
                <a:solidFill>
                  <a:srgbClr val="000000"/>
                </a:solidFill>
                <a:latin typeface="Arial"/>
                <a:ea typeface="SimSun"/>
              </a:rPr>
              <a:t>Términos compuestos. Listas</a:t>
            </a:r>
            <a:endParaRPr b="0" lang="es-AR" sz="2400" spc="-1" strike="noStrike">
              <a:latin typeface="Arial"/>
            </a:endParaRPr>
          </a:p>
        </p:txBody>
      </p:sp>
      <p:sp>
        <p:nvSpPr>
          <p:cNvPr id="179" name="TextShape 2"/>
          <p:cNvSpPr/>
          <p:nvPr/>
        </p:nvSpPr>
        <p:spPr>
          <a:xfrm>
            <a:off x="143640" y="858600"/>
            <a:ext cx="8856360" cy="5140440"/>
          </a:xfrm>
          <a:prstGeom prst="rect">
            <a:avLst/>
          </a:prstGeom>
          <a:noFill/>
          <a:ln w="9360">
            <a:noFill/>
          </a:ln>
        </p:spPr>
        <p:style>
          <a:lnRef idx="0"/>
          <a:fillRef idx="0"/>
          <a:effectRef idx="0"/>
          <a:fontRef idx="minor"/>
        </p:style>
        <p:txBody>
          <a:bodyPr lIns="90000" rIns="90000" tIns="45000" bIns="45000" anchor="t">
            <a:normAutofit fontScale="86000"/>
          </a:bodyPr>
          <a:p>
            <a:pPr>
              <a:lnSpc>
                <a:spcPct val="100000"/>
              </a:lnSpc>
              <a:spcBef>
                <a:spcPts val="479"/>
              </a:spcBef>
              <a:buNone/>
            </a:pPr>
            <a:r>
              <a:rPr b="0" lang="es-AR" sz="2400" spc="-1" strike="noStrike">
                <a:solidFill>
                  <a:srgbClr val="000000"/>
                </a:solidFill>
                <a:latin typeface="Arial"/>
                <a:ea typeface="SimSun"/>
              </a:rPr>
              <a:t>Uno de los términos compuestos mas importantes y útiles que ofrece Prolog son las listas, secuencias ordenadas de cero o mas elementos, donde los elementos pueden ser cualquier tipo de termino. </a:t>
            </a:r>
            <a:endParaRPr b="0" lang="es-AR" sz="2400" spc="-1" strike="noStrike">
              <a:latin typeface="Arial"/>
            </a:endParaRPr>
          </a:p>
          <a:p>
            <a:pPr marL="343080" indent="-342720">
              <a:lnSpc>
                <a:spcPct val="100000"/>
              </a:lnSpc>
              <a:spcBef>
                <a:spcPts val="479"/>
              </a:spcBef>
              <a:buClr>
                <a:srgbClr val="000000"/>
              </a:buClr>
              <a:buFont typeface="Symbol"/>
              <a:buChar char=""/>
            </a:pPr>
            <a:r>
              <a:rPr b="0" lang="es-AR" sz="2400" spc="-1" strike="noStrike">
                <a:solidFill>
                  <a:srgbClr val="000000"/>
                </a:solidFill>
                <a:latin typeface="Arial"/>
                <a:ea typeface="SimSun"/>
              </a:rPr>
              <a:t>la lista vacía se representa mediante el átomo []</a:t>
            </a:r>
            <a:endParaRPr b="0" lang="es-AR" sz="2400" spc="-1" strike="noStrike">
              <a:latin typeface="Arial"/>
            </a:endParaRPr>
          </a:p>
          <a:p>
            <a:pPr marL="343080" indent="-342720">
              <a:lnSpc>
                <a:spcPct val="100000"/>
              </a:lnSpc>
              <a:spcBef>
                <a:spcPts val="479"/>
              </a:spcBef>
              <a:buClr>
                <a:srgbClr val="000000"/>
              </a:buClr>
              <a:buFont typeface="Symbol"/>
              <a:buChar char=""/>
            </a:pPr>
            <a:r>
              <a:rPr b="0" lang="es-AR" sz="2400" spc="-1" strike="noStrike">
                <a:solidFill>
                  <a:srgbClr val="000000"/>
                </a:solidFill>
                <a:latin typeface="Arial"/>
                <a:ea typeface="SimSun"/>
              </a:rPr>
              <a:t>toda lista no vacía tiene una cabeza y un resto (que será una lista), y se representa mediante un termino compuesto de paridad 2, cuyos argumentos son, respectivamente, la cabeza y el resto de la lista.</a:t>
            </a:r>
            <a:endParaRPr b="0" lang="es-AR" sz="2400" spc="-1" strike="noStrike">
              <a:latin typeface="Arial"/>
            </a:endParaRPr>
          </a:p>
          <a:p>
            <a:pPr>
              <a:lnSpc>
                <a:spcPct val="100000"/>
              </a:lnSpc>
              <a:spcBef>
                <a:spcPts val="479"/>
              </a:spcBef>
              <a:buNone/>
            </a:pPr>
            <a:r>
              <a:rPr b="0" lang="es-AR" sz="2400" spc="-1" strike="noStrike">
                <a:solidFill>
                  <a:srgbClr val="000000"/>
                </a:solidFill>
                <a:latin typeface="Arial"/>
                <a:ea typeface="SimSun"/>
              </a:rPr>
              <a:t>La notación consiste en enumerar entre corchetes todos los elementos de la lista, separados por comas. </a:t>
            </a:r>
            <a:endParaRPr b="0" lang="es-AR" sz="2400" spc="-1" strike="noStrike">
              <a:latin typeface="Arial"/>
            </a:endParaRPr>
          </a:p>
          <a:p>
            <a:pPr>
              <a:lnSpc>
                <a:spcPct val="100000"/>
              </a:lnSpc>
              <a:spcBef>
                <a:spcPts val="479"/>
              </a:spcBef>
              <a:buNone/>
            </a:pPr>
            <a:r>
              <a:rPr b="0" lang="es-AR" sz="2400" spc="-1" strike="noStrike">
                <a:solidFill>
                  <a:srgbClr val="000000"/>
                </a:solidFill>
                <a:latin typeface="Arial"/>
                <a:ea typeface="SimSun"/>
              </a:rPr>
              <a:t>Ejemplos,  [a, []] o [a] y [a, b, c, []] o [a,b,c] </a:t>
            </a:r>
            <a:endParaRPr b="0" lang="es-AR" sz="2400" spc="-1" strike="noStrike">
              <a:latin typeface="Arial"/>
            </a:endParaRPr>
          </a:p>
          <a:p>
            <a:pPr>
              <a:lnSpc>
                <a:spcPct val="100000"/>
              </a:lnSpc>
              <a:spcBef>
                <a:spcPts val="479"/>
              </a:spcBef>
              <a:buNone/>
            </a:pPr>
            <a:endParaRPr b="0" lang="es-AR" sz="2400" spc="-1" strike="noStrike">
              <a:latin typeface="Arial"/>
            </a:endParaRPr>
          </a:p>
          <a:p>
            <a:pPr>
              <a:lnSpc>
                <a:spcPct val="100000"/>
              </a:lnSpc>
              <a:spcBef>
                <a:spcPts val="479"/>
              </a:spcBef>
              <a:buNone/>
            </a:pPr>
            <a:r>
              <a:rPr b="0" lang="es-AR" sz="2400" spc="-1" strike="noStrike">
                <a:solidFill>
                  <a:srgbClr val="000000"/>
                </a:solidFill>
                <a:latin typeface="Arial"/>
                <a:ea typeface="SimSun"/>
              </a:rPr>
              <a:t>Prolog también dispone de otra notación para las listas, que consiste en representar la lista con cabeza X y resto Y mediante el termino [X|Y]. Esta ultima  notación es fundamental para poder separar la cabeza del resto de una lista.</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1" lang="es-AR" sz="2400" spc="-1" strike="noStrike">
                <a:solidFill>
                  <a:srgbClr val="000000"/>
                </a:solidFill>
                <a:latin typeface="Arial"/>
                <a:ea typeface="SimSun"/>
              </a:rPr>
              <a:t>Listas</a:t>
            </a:r>
            <a:endParaRPr b="0" lang="es-AR" sz="2400" spc="-1" strike="noStrike">
              <a:latin typeface="Arial"/>
            </a:endParaRPr>
          </a:p>
        </p:txBody>
      </p:sp>
      <p:sp>
        <p:nvSpPr>
          <p:cNvPr id="181" name="TextShape 2"/>
          <p:cNvSpPr/>
          <p:nvPr/>
        </p:nvSpPr>
        <p:spPr>
          <a:xfrm>
            <a:off x="143640" y="858600"/>
            <a:ext cx="8856360" cy="5140440"/>
          </a:xfrm>
          <a:prstGeom prst="rect">
            <a:avLst/>
          </a:prstGeom>
          <a:noFill/>
          <a:ln w="9360">
            <a:noFill/>
          </a:ln>
        </p:spPr>
        <p:style>
          <a:lnRef idx="0"/>
          <a:fillRef idx="0"/>
          <a:effectRef idx="0"/>
          <a:fontRef idx="minor"/>
        </p:style>
        <p:txBody>
          <a:bodyPr lIns="90000" rIns="90000" tIns="45000" bIns="45000" anchor="t">
            <a:normAutofit/>
          </a:bodyPr>
          <a:p>
            <a:pPr>
              <a:lnSpc>
                <a:spcPct val="100000"/>
              </a:lnSpc>
              <a:spcBef>
                <a:spcPts val="479"/>
              </a:spcBef>
              <a:buNone/>
            </a:pPr>
            <a:r>
              <a:rPr b="0" lang="es-AR" sz="2400" spc="-1" strike="noStrike">
                <a:solidFill>
                  <a:srgbClr val="000000"/>
                </a:solidFill>
                <a:latin typeface="Arial"/>
                <a:ea typeface="SimSun"/>
              </a:rPr>
              <a:t>Una lista es una secuencia de elementos tales como:</a:t>
            </a:r>
            <a:endParaRPr b="0" lang="es-AR" sz="2400" spc="-1" strike="noStrike">
              <a:latin typeface="Arial"/>
            </a:endParaRPr>
          </a:p>
          <a:p>
            <a:pPr>
              <a:lnSpc>
                <a:spcPct val="100000"/>
              </a:lnSpc>
              <a:spcBef>
                <a:spcPts val="479"/>
              </a:spcBef>
              <a:buNone/>
            </a:pPr>
            <a:r>
              <a:rPr b="0" lang="es-AR" sz="2400" spc="-1" strike="noStrike">
                <a:solidFill>
                  <a:srgbClr val="000000"/>
                </a:solidFill>
                <a:latin typeface="Arial"/>
                <a:ea typeface="SimSun"/>
              </a:rPr>
              <a:t>[clara,tomas,jose,isabel]</a:t>
            </a:r>
            <a:endParaRPr b="0" lang="es-AR" sz="2400" spc="-1" strike="noStrike">
              <a:latin typeface="Arial"/>
            </a:endParaRPr>
          </a:p>
          <a:p>
            <a:pPr>
              <a:lnSpc>
                <a:spcPct val="100000"/>
              </a:lnSpc>
              <a:spcBef>
                <a:spcPts val="479"/>
              </a:spcBef>
              <a:buNone/>
            </a:pPr>
            <a:endParaRPr b="0" lang="es-AR" sz="2400" spc="-1" strike="noStrike">
              <a:latin typeface="Arial"/>
            </a:endParaRPr>
          </a:p>
          <a:p>
            <a:pPr>
              <a:lnSpc>
                <a:spcPct val="100000"/>
              </a:lnSpc>
              <a:spcBef>
                <a:spcPts val="479"/>
              </a:spcBef>
              <a:buNone/>
            </a:pPr>
            <a:r>
              <a:rPr b="0" lang="es-AR" sz="2400" spc="-1" strike="noStrike">
                <a:solidFill>
                  <a:srgbClr val="000000"/>
                </a:solidFill>
                <a:latin typeface="Arial"/>
                <a:ea typeface="SimSun"/>
              </a:rPr>
              <a:t>La representación interna de las listas en PROLOG es con árboles binarios, donde la rama de la izquierda es el primer elemento –o cabeza– de la lista y la rama de la derecha es el resto –o cola– de la lista.</a:t>
            </a:r>
            <a:endParaRPr b="0" lang="es-AR" sz="2400" spc="-1" strike="noStrike">
              <a:latin typeface="Arial"/>
            </a:endParaRPr>
          </a:p>
          <a:p>
            <a:pPr>
              <a:lnSpc>
                <a:spcPct val="100000"/>
              </a:lnSpc>
              <a:spcBef>
                <a:spcPts val="479"/>
              </a:spcBef>
              <a:buNone/>
            </a:pPr>
            <a:endParaRPr b="0" lang="es-AR" sz="2400" spc="-1" strike="noStrike">
              <a:latin typeface="Arial"/>
            </a:endParaRPr>
          </a:p>
          <a:p>
            <a:pPr>
              <a:lnSpc>
                <a:spcPct val="100000"/>
              </a:lnSpc>
              <a:spcBef>
                <a:spcPts val="479"/>
              </a:spcBef>
              <a:buNone/>
            </a:pPr>
            <a:r>
              <a:rPr b="0" lang="es-AR" sz="2400" spc="-1" strike="noStrike">
                <a:solidFill>
                  <a:srgbClr val="000000"/>
                </a:solidFill>
                <a:latin typeface="Arial"/>
                <a:ea typeface="SimSun"/>
              </a:rPr>
              <a:t>[]. Es una lista vacia. Y es el final de la lista (igual que funcional)</a:t>
            </a:r>
            <a:endParaRPr b="0" lang="es-AR" sz="2400" spc="-1" strike="noStrike">
              <a:latin typeface="Arial"/>
            </a:endParaRPr>
          </a:p>
          <a:p>
            <a:pPr>
              <a:lnSpc>
                <a:spcPct val="100000"/>
              </a:lnSpc>
              <a:spcBef>
                <a:spcPts val="479"/>
              </a:spcBef>
              <a:buNone/>
            </a:pP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1" lang="es-AR" sz="2400" spc="-1" strike="noStrike">
                <a:solidFill>
                  <a:srgbClr val="000000"/>
                </a:solidFill>
                <a:latin typeface="Arial"/>
                <a:ea typeface="SimSun"/>
              </a:rPr>
              <a:t>Listas</a:t>
            </a:r>
            <a:endParaRPr b="0" lang="es-AR" sz="2400" spc="-1" strike="noStrike">
              <a:latin typeface="Arial"/>
            </a:endParaRPr>
          </a:p>
        </p:txBody>
      </p:sp>
      <p:pic>
        <p:nvPicPr>
          <p:cNvPr id="183" name="Picture 3" descr=""/>
          <p:cNvPicPr/>
          <p:nvPr/>
        </p:nvPicPr>
        <p:blipFill>
          <a:blip r:embed="rId1"/>
          <a:stretch/>
        </p:blipFill>
        <p:spPr>
          <a:xfrm>
            <a:off x="1045800" y="773280"/>
            <a:ext cx="5961960" cy="4014360"/>
          </a:xfrm>
          <a:prstGeom prst="rect">
            <a:avLst/>
          </a:prstGeom>
          <a:ln w="0">
            <a:noFill/>
          </a:ln>
        </p:spPr>
      </p:pic>
      <p:sp>
        <p:nvSpPr>
          <p:cNvPr id="184" name="CustomShape 2"/>
          <p:cNvSpPr/>
          <p:nvPr/>
        </p:nvSpPr>
        <p:spPr>
          <a:xfrm>
            <a:off x="457200" y="5024160"/>
            <a:ext cx="746388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AR" sz="2400" spc="-1" strike="noStrike">
                <a:solidFill>
                  <a:srgbClr val="000000"/>
                </a:solidFill>
                <a:latin typeface="Arial"/>
                <a:ea typeface="Arial"/>
              </a:rPr>
              <a:t>En el ejemplo anterior, la cabeza será clara y la cola</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[tomas,jose,isabel].</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El último elemento siempre es la lista vacía ([]).</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1" lang="es-AR" sz="2400" spc="-1" strike="noStrike">
                <a:solidFill>
                  <a:srgbClr val="000000"/>
                </a:solidFill>
                <a:latin typeface="Arial"/>
                <a:ea typeface="SimSun"/>
              </a:rPr>
              <a:t>Listas</a:t>
            </a:r>
            <a:endParaRPr b="0" lang="es-AR" sz="2400" spc="-1" strike="noStrike">
              <a:latin typeface="Arial"/>
            </a:endParaRPr>
          </a:p>
        </p:txBody>
      </p:sp>
      <p:sp>
        <p:nvSpPr>
          <p:cNvPr id="186" name="CustomShape 2"/>
          <p:cNvSpPr/>
          <p:nvPr/>
        </p:nvSpPr>
        <p:spPr>
          <a:xfrm>
            <a:off x="457200" y="773280"/>
            <a:ext cx="8229600" cy="5210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AR" sz="2400" spc="-1" strike="noStrike">
                <a:solidFill>
                  <a:srgbClr val="000000"/>
                </a:solidFill>
                <a:latin typeface="Arial"/>
                <a:ea typeface="Arial"/>
              </a:rPr>
              <a:t>La cabeza y la cola de una lista se pueden separar con el símbolo “|”.</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[a,b,c]</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[a|[b,c]]</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[a,b|[c]]</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[a,b,c|[]]</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[a|X],[Y|[b,c]]</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 [a,b,c] == [a,b|[c]].</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true.</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El orden de los elementos en la lista importa y un elemento se puede repetir en una lista.</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1" lang="es-AR" sz="2400" spc="-1" strike="noStrike">
                <a:solidFill>
                  <a:srgbClr val="000000"/>
                </a:solidFill>
                <a:latin typeface="Arial"/>
                <a:ea typeface="SimSun"/>
              </a:rPr>
              <a:t>Listas</a:t>
            </a:r>
            <a:endParaRPr b="0" lang="es-AR" sz="2400" spc="-1" strike="noStrike">
              <a:latin typeface="Arial"/>
            </a:endParaRPr>
          </a:p>
        </p:txBody>
      </p:sp>
      <p:sp>
        <p:nvSpPr>
          <p:cNvPr id="188" name="CustomShape 2"/>
          <p:cNvSpPr/>
          <p:nvPr/>
        </p:nvSpPr>
        <p:spPr>
          <a:xfrm>
            <a:off x="457200" y="772200"/>
            <a:ext cx="7992720" cy="4478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AR" sz="2400" spc="-1" strike="noStrike">
                <a:solidFill>
                  <a:srgbClr val="000000"/>
                </a:solidFill>
                <a:latin typeface="Arial"/>
                <a:ea typeface="Arial"/>
              </a:rPr>
              <a:t>Supongamos que queremos determinar si un elemento es miembro de una lista. Los siguientes serían ejemplos del funcionamiento de la relación “miembro”.</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miembro(b,[a,b,c]). %PROLOG respondería sí.</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miembro(b,[a,[b,c]]). %PROLOG respondería no.</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miembro([b,c],[a,[b,c]]). %PROLOG respondería sí.</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miembro(X,[X|_]).</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miembro(X,[_|R]):-miembro(X,R).</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1" lang="es-AR" sz="2400" spc="-1" strike="noStrike">
                <a:solidFill>
                  <a:srgbClr val="000000"/>
                </a:solidFill>
                <a:latin typeface="Arial"/>
                <a:ea typeface="SimSun"/>
              </a:rPr>
              <a:t>Operadores aritméticos </a:t>
            </a:r>
            <a:endParaRPr b="0" lang="es-AR" sz="2400" spc="-1" strike="noStrike">
              <a:latin typeface="Arial"/>
            </a:endParaRPr>
          </a:p>
        </p:txBody>
      </p:sp>
      <p:pic>
        <p:nvPicPr>
          <p:cNvPr id="190" name="Picture 2" descr=""/>
          <p:cNvPicPr/>
          <p:nvPr/>
        </p:nvPicPr>
        <p:blipFill>
          <a:blip r:embed="rId1"/>
          <a:stretch/>
        </p:blipFill>
        <p:spPr>
          <a:xfrm>
            <a:off x="297360" y="1164600"/>
            <a:ext cx="8713440" cy="4172040"/>
          </a:xfrm>
          <a:prstGeom prst="rect">
            <a:avLst/>
          </a:prstGeom>
          <a:ln w="0">
            <a:noFill/>
          </a:ln>
        </p:spPr>
      </p:pic>
      <p:sp>
        <p:nvSpPr>
          <p:cNvPr id="191" name="CustomShape 2"/>
          <p:cNvSpPr/>
          <p:nvPr/>
        </p:nvSpPr>
        <p:spPr>
          <a:xfrm>
            <a:off x="297360" y="5447160"/>
            <a:ext cx="871272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AR" sz="2400" spc="-1" strike="noStrike">
                <a:solidFill>
                  <a:srgbClr val="000000"/>
                </a:solidFill>
                <a:latin typeface="Arial"/>
                <a:ea typeface="Arial"/>
              </a:rPr>
              <a:t>El siguiente operador permite evaluar expresiones:</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X is Y</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1" lang="es-AR" sz="2400" spc="-1" strike="noStrike">
                <a:solidFill>
                  <a:srgbClr val="000000"/>
                </a:solidFill>
                <a:latin typeface="Arial"/>
                <a:ea typeface="SimSun"/>
              </a:rPr>
              <a:t>“</a:t>
            </a:r>
            <a:r>
              <a:rPr b="1" lang="es-AR" sz="2400" spc="-1" strike="noStrike">
                <a:solidFill>
                  <a:srgbClr val="000000"/>
                </a:solidFill>
                <a:latin typeface="Arial"/>
                <a:ea typeface="SimSun"/>
              </a:rPr>
              <a:t>is” en Listas</a:t>
            </a:r>
            <a:endParaRPr b="0" lang="es-AR" sz="2400" spc="-1" strike="noStrike">
              <a:latin typeface="Arial"/>
            </a:endParaRPr>
          </a:p>
        </p:txBody>
      </p:sp>
      <p:sp>
        <p:nvSpPr>
          <p:cNvPr id="193" name="TextShape 2"/>
          <p:cNvSpPr/>
          <p:nvPr/>
        </p:nvSpPr>
        <p:spPr>
          <a:xfrm>
            <a:off x="457200" y="1174680"/>
            <a:ext cx="8228880" cy="4952160"/>
          </a:xfrm>
          <a:prstGeom prst="rect">
            <a:avLst/>
          </a:prstGeom>
          <a:noFill/>
          <a:ln w="9360">
            <a:noFill/>
          </a:ln>
        </p:spPr>
        <p:style>
          <a:lnRef idx="0"/>
          <a:fillRef idx="0"/>
          <a:effectRef idx="0"/>
          <a:fontRef idx="minor"/>
        </p:style>
        <p:txBody>
          <a:bodyPr lIns="90000" rIns="90000" tIns="45000" bIns="45000" anchor="t">
            <a:noAutofit/>
          </a:bodyPr>
          <a:p>
            <a:pPr>
              <a:lnSpc>
                <a:spcPct val="100000"/>
              </a:lnSpc>
              <a:spcBef>
                <a:spcPts val="641"/>
              </a:spcBef>
              <a:buNone/>
            </a:pPr>
            <a:r>
              <a:rPr b="0" lang="es-AR" sz="3200" spc="-1" strike="noStrike">
                <a:solidFill>
                  <a:srgbClr val="000000"/>
                </a:solidFill>
                <a:latin typeface="Arial"/>
                <a:ea typeface="SimSun"/>
              </a:rPr>
              <a:t>longitud([],0).</a:t>
            </a:r>
            <a:endParaRPr b="0" lang="es-AR" sz="3200" spc="-1" strike="noStrike">
              <a:latin typeface="Arial"/>
            </a:endParaRPr>
          </a:p>
          <a:p>
            <a:pPr>
              <a:lnSpc>
                <a:spcPct val="100000"/>
              </a:lnSpc>
              <a:spcBef>
                <a:spcPts val="641"/>
              </a:spcBef>
              <a:buNone/>
            </a:pPr>
            <a:r>
              <a:rPr b="0" lang="es-AR" sz="3200" spc="-1" strike="noStrike">
                <a:solidFill>
                  <a:srgbClr val="000000"/>
                </a:solidFill>
                <a:latin typeface="Arial"/>
                <a:ea typeface="SimSun"/>
              </a:rPr>
              <a:t>longitud([_|Resto],N):-</a:t>
            </a:r>
            <a:endParaRPr b="0" lang="es-AR" sz="3200" spc="-1" strike="noStrike">
              <a:latin typeface="Arial"/>
            </a:endParaRPr>
          </a:p>
          <a:p>
            <a:pPr>
              <a:lnSpc>
                <a:spcPct val="100000"/>
              </a:lnSpc>
              <a:spcBef>
                <a:spcPts val="641"/>
              </a:spcBef>
              <a:buNone/>
            </a:pPr>
            <a:r>
              <a:rPr b="0" lang="es-AR" sz="3200" spc="-1" strike="noStrike">
                <a:solidFill>
                  <a:srgbClr val="000000"/>
                </a:solidFill>
                <a:latin typeface="Arial"/>
                <a:ea typeface="SimSun"/>
              </a:rPr>
              <a:t>longitud(Resto,N1), N is N1+1.</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1" lang="es-AR" sz="2400" spc="-1" strike="noStrike">
                <a:solidFill>
                  <a:srgbClr val="000000"/>
                </a:solidFill>
                <a:latin typeface="Arial"/>
                <a:ea typeface="SimSun"/>
              </a:rPr>
              <a:t>Predicados aritméticos</a:t>
            </a:r>
            <a:endParaRPr b="0" lang="es-AR" sz="2400" spc="-1" strike="noStrike">
              <a:latin typeface="Arial"/>
            </a:endParaRPr>
          </a:p>
        </p:txBody>
      </p:sp>
      <p:pic>
        <p:nvPicPr>
          <p:cNvPr id="195" name="Picture 2" descr=""/>
          <p:cNvPicPr/>
          <p:nvPr/>
        </p:nvPicPr>
        <p:blipFill>
          <a:blip r:embed="rId1"/>
          <a:stretch/>
        </p:blipFill>
        <p:spPr>
          <a:xfrm>
            <a:off x="97920" y="1117080"/>
            <a:ext cx="8896320" cy="2165400"/>
          </a:xfrm>
          <a:prstGeom prst="rect">
            <a:avLst/>
          </a:prstGeom>
          <a:ln w="0">
            <a:noFill/>
          </a:ln>
        </p:spPr>
      </p:pic>
      <p:pic>
        <p:nvPicPr>
          <p:cNvPr id="196" name="Picture 3" descr=""/>
          <p:cNvPicPr/>
          <p:nvPr/>
        </p:nvPicPr>
        <p:blipFill>
          <a:blip r:embed="rId2"/>
          <a:stretch/>
        </p:blipFill>
        <p:spPr>
          <a:xfrm>
            <a:off x="162720" y="3452040"/>
            <a:ext cx="8444520" cy="935280"/>
          </a:xfrm>
          <a:prstGeom prst="rect">
            <a:avLst/>
          </a:prstGeom>
          <a:ln w="0">
            <a:noFill/>
          </a:ln>
        </p:spPr>
      </p:pic>
      <p:pic>
        <p:nvPicPr>
          <p:cNvPr id="197" name="Picture 4" descr=""/>
          <p:cNvPicPr/>
          <p:nvPr/>
        </p:nvPicPr>
        <p:blipFill>
          <a:blip r:embed="rId3"/>
          <a:stretch/>
        </p:blipFill>
        <p:spPr>
          <a:xfrm>
            <a:off x="162720" y="4504680"/>
            <a:ext cx="8788320" cy="17424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1" lang="es-AR" sz="2400" spc="-1" strike="noStrike">
                <a:solidFill>
                  <a:srgbClr val="000000"/>
                </a:solidFill>
                <a:latin typeface="Arial"/>
                <a:ea typeface="SimSun"/>
              </a:rPr>
              <a:t>Predicado de control. Corte (!)</a:t>
            </a:r>
            <a:endParaRPr b="0" lang="es-AR" sz="2400" spc="-1" strike="noStrike">
              <a:latin typeface="Arial"/>
            </a:endParaRPr>
          </a:p>
        </p:txBody>
      </p:sp>
      <p:sp>
        <p:nvSpPr>
          <p:cNvPr id="199" name="TextShape 2"/>
          <p:cNvSpPr/>
          <p:nvPr/>
        </p:nvSpPr>
        <p:spPr>
          <a:xfrm>
            <a:off x="386640" y="1111320"/>
            <a:ext cx="8369640" cy="4996440"/>
          </a:xfrm>
          <a:prstGeom prst="rect">
            <a:avLst/>
          </a:prstGeom>
          <a:noFill/>
          <a:ln w="9360">
            <a:noFill/>
          </a:ln>
        </p:spPr>
        <p:style>
          <a:lnRef idx="0"/>
          <a:fillRef idx="0"/>
          <a:effectRef idx="0"/>
          <a:fontRef idx="minor"/>
        </p:style>
        <p:txBody>
          <a:bodyPr lIns="90000" rIns="90000" tIns="45000" bIns="45000" anchor="t">
            <a:normAutofit fontScale="69000"/>
          </a:bodyPr>
          <a:p>
            <a:pPr>
              <a:lnSpc>
                <a:spcPct val="100000"/>
              </a:lnSpc>
              <a:spcBef>
                <a:spcPts val="641"/>
              </a:spcBef>
              <a:buNone/>
            </a:pPr>
            <a:r>
              <a:rPr b="0" lang="es-AR" sz="3200" spc="-1" strike="noStrike">
                <a:solidFill>
                  <a:srgbClr val="000000"/>
                </a:solidFill>
                <a:latin typeface="Arial"/>
                <a:ea typeface="SimSun"/>
              </a:rPr>
              <a:t>El corte es un predicado predefinido</a:t>
            </a:r>
            <a:endParaRPr b="0" lang="es-AR" sz="3200" spc="-1" strike="noStrike">
              <a:latin typeface="Arial"/>
            </a:endParaRPr>
          </a:p>
          <a:p>
            <a:pPr>
              <a:lnSpc>
                <a:spcPct val="100000"/>
              </a:lnSpc>
              <a:spcBef>
                <a:spcPts val="641"/>
              </a:spcBef>
              <a:buNone/>
            </a:pPr>
            <a:r>
              <a:rPr b="0" lang="es-AR" sz="3200" spc="-1" strike="noStrike">
                <a:solidFill>
                  <a:srgbClr val="000000"/>
                </a:solidFill>
                <a:latin typeface="Arial"/>
                <a:ea typeface="SimSun"/>
              </a:rPr>
              <a:t>que se denota mediante un punto de</a:t>
            </a:r>
            <a:endParaRPr b="0" lang="es-AR" sz="3200" spc="-1" strike="noStrike">
              <a:latin typeface="Arial"/>
            </a:endParaRPr>
          </a:p>
          <a:p>
            <a:pPr>
              <a:lnSpc>
                <a:spcPct val="100000"/>
              </a:lnSpc>
              <a:spcBef>
                <a:spcPts val="641"/>
              </a:spcBef>
              <a:buNone/>
            </a:pPr>
            <a:r>
              <a:rPr b="0" lang="es-AR" sz="3200" spc="-1" strike="noStrike">
                <a:solidFill>
                  <a:srgbClr val="000000"/>
                </a:solidFill>
                <a:latin typeface="Arial"/>
                <a:ea typeface="SimSun"/>
              </a:rPr>
              <a:t>exclamación (!), no tiene argumentos,</a:t>
            </a:r>
            <a:endParaRPr b="0" lang="es-AR" sz="3200" spc="-1" strike="noStrike">
              <a:latin typeface="Arial"/>
            </a:endParaRPr>
          </a:p>
          <a:p>
            <a:pPr>
              <a:lnSpc>
                <a:spcPct val="100000"/>
              </a:lnSpc>
              <a:spcBef>
                <a:spcPts val="641"/>
              </a:spcBef>
              <a:buNone/>
            </a:pPr>
            <a:r>
              <a:rPr b="0" lang="es-AR" sz="3200" spc="-1" strike="noStrike">
                <a:solidFill>
                  <a:srgbClr val="000000"/>
                </a:solidFill>
                <a:latin typeface="Arial"/>
                <a:ea typeface="SimSun"/>
              </a:rPr>
              <a:t>y cuya evaluación es siempre cierta. </a:t>
            </a:r>
            <a:endParaRPr b="0" lang="es-AR" sz="3200" spc="-1" strike="noStrike">
              <a:latin typeface="Arial"/>
            </a:endParaRPr>
          </a:p>
          <a:p>
            <a:pPr>
              <a:lnSpc>
                <a:spcPct val="100000"/>
              </a:lnSpc>
              <a:spcBef>
                <a:spcPts val="641"/>
              </a:spcBef>
              <a:buNone/>
            </a:pPr>
            <a:endParaRPr b="0" lang="es-AR" sz="3200" spc="-1" strike="noStrike">
              <a:latin typeface="Arial"/>
            </a:endParaRPr>
          </a:p>
          <a:p>
            <a:pPr>
              <a:lnSpc>
                <a:spcPct val="100000"/>
              </a:lnSpc>
              <a:spcBef>
                <a:spcPts val="641"/>
              </a:spcBef>
              <a:buNone/>
            </a:pPr>
            <a:r>
              <a:rPr b="0" lang="es-AR" sz="3200" spc="-1" strike="noStrike">
                <a:solidFill>
                  <a:srgbClr val="000000"/>
                </a:solidFill>
                <a:latin typeface="Arial"/>
                <a:ea typeface="SimSun"/>
              </a:rPr>
              <a:t>Los cortes permiten al programador </a:t>
            </a:r>
            <a:endParaRPr b="0" lang="es-AR" sz="3200" spc="-1" strike="noStrike">
              <a:latin typeface="Arial"/>
            </a:endParaRPr>
          </a:p>
          <a:p>
            <a:pPr>
              <a:lnSpc>
                <a:spcPct val="100000"/>
              </a:lnSpc>
              <a:spcBef>
                <a:spcPts val="641"/>
              </a:spcBef>
              <a:buNone/>
            </a:pPr>
            <a:r>
              <a:rPr b="0" lang="es-AR" sz="3200" spc="-1" strike="noStrike">
                <a:solidFill>
                  <a:srgbClr val="000000"/>
                </a:solidFill>
                <a:latin typeface="Arial"/>
                <a:ea typeface="SimSun"/>
              </a:rPr>
              <a:t>intervenir en el control del programa, </a:t>
            </a:r>
            <a:endParaRPr b="0" lang="es-AR" sz="3200" spc="-1" strike="noStrike">
              <a:latin typeface="Arial"/>
            </a:endParaRPr>
          </a:p>
          <a:p>
            <a:pPr>
              <a:lnSpc>
                <a:spcPct val="100000"/>
              </a:lnSpc>
              <a:spcBef>
                <a:spcPts val="641"/>
              </a:spcBef>
              <a:buNone/>
            </a:pPr>
            <a:r>
              <a:rPr b="0" lang="es-AR" sz="3200" spc="-1" strike="noStrike">
                <a:solidFill>
                  <a:srgbClr val="000000"/>
                </a:solidFill>
                <a:latin typeface="Arial"/>
                <a:ea typeface="SimSun"/>
              </a:rPr>
              <a:t>puesto que su presencia hace que el </a:t>
            </a:r>
            <a:endParaRPr b="0" lang="es-AR" sz="3200" spc="-1" strike="noStrike">
              <a:latin typeface="Arial"/>
            </a:endParaRPr>
          </a:p>
          <a:p>
            <a:pPr>
              <a:lnSpc>
                <a:spcPct val="100000"/>
              </a:lnSpc>
              <a:spcBef>
                <a:spcPts val="641"/>
              </a:spcBef>
              <a:buNone/>
            </a:pPr>
            <a:r>
              <a:rPr b="0" lang="es-AR" sz="3200" spc="-1" strike="noStrike">
                <a:solidFill>
                  <a:srgbClr val="000000"/>
                </a:solidFill>
                <a:latin typeface="Arial"/>
                <a:ea typeface="SimSun"/>
              </a:rPr>
              <a:t>sistema ignore ciertas ramas del árbol. </a:t>
            </a:r>
            <a:endParaRPr b="0" lang="es-AR" sz="3200" spc="-1" strike="noStrike">
              <a:latin typeface="Arial"/>
            </a:endParaRPr>
          </a:p>
          <a:p>
            <a:pPr>
              <a:lnSpc>
                <a:spcPct val="100000"/>
              </a:lnSpc>
              <a:spcBef>
                <a:spcPts val="641"/>
              </a:spcBef>
              <a:buNone/>
            </a:pPr>
            <a:r>
              <a:rPr b="0" lang="es-AR" sz="3200" spc="-1" strike="noStrike">
                <a:solidFill>
                  <a:srgbClr val="000000"/>
                </a:solidFill>
                <a:latin typeface="Arial"/>
                <a:ea typeface="SimSun"/>
              </a:rPr>
              <a:t>Su utilidad básica, dado que reduce el espacio de búsqueda de soluciones, es mejorar la eficiencia de los programas, evitando la exploración de partes del árbol de resolución de las que se sabe de antemano que no conducirán a ninguna nueva solución.</a:t>
            </a:r>
            <a:endParaRPr b="0" lang="es-AR" sz="3200" spc="-1" strike="noStrike">
              <a:latin typeface="Arial"/>
            </a:endParaRPr>
          </a:p>
        </p:txBody>
      </p:sp>
      <p:pic>
        <p:nvPicPr>
          <p:cNvPr id="200" name="Picture 2" descr=""/>
          <p:cNvPicPr/>
          <p:nvPr/>
        </p:nvPicPr>
        <p:blipFill>
          <a:blip r:embed="rId1"/>
          <a:stretch/>
        </p:blipFill>
        <p:spPr>
          <a:xfrm>
            <a:off x="5662440" y="773640"/>
            <a:ext cx="3023640" cy="35136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254880" y="31500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AR" sz="2400" spc="-1" strike="noStrike">
                <a:solidFill>
                  <a:srgbClr val="000000"/>
                </a:solidFill>
                <a:latin typeface="Arial"/>
                <a:ea typeface="Arial"/>
              </a:rPr>
              <a:t>Programación lógica</a:t>
            </a:r>
            <a:endParaRPr b="0" lang="es-AR" sz="2400" spc="-1" strike="noStrike">
              <a:latin typeface="Arial"/>
            </a:endParaRPr>
          </a:p>
        </p:txBody>
      </p:sp>
      <p:sp>
        <p:nvSpPr>
          <p:cNvPr id="161" name="CustomShape 2"/>
          <p:cNvSpPr/>
          <p:nvPr/>
        </p:nvSpPr>
        <p:spPr>
          <a:xfrm>
            <a:off x="255240" y="1276200"/>
            <a:ext cx="8512200" cy="3138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AR" sz="2000" spc="-1" strike="noStrike">
                <a:solidFill>
                  <a:srgbClr val="000000"/>
                </a:solidFill>
                <a:latin typeface="Arial"/>
                <a:ea typeface="Arial"/>
              </a:rPr>
              <a:t>La programación funcional se basa en el concepto de función (que no es más que una evolución de los predicados), de corte más matemático. La programación lógica gira en torno al concepto de </a:t>
            </a:r>
            <a:r>
              <a:rPr b="1" lang="es-AR" sz="2000" spc="-1" strike="noStrike">
                <a:solidFill>
                  <a:srgbClr val="000000"/>
                </a:solidFill>
                <a:latin typeface="Arial"/>
                <a:ea typeface="Arial"/>
              </a:rPr>
              <a:t>predicado, o relación entre elementos</a:t>
            </a:r>
            <a:r>
              <a:rPr b="0" lang="es-AR" sz="2000" spc="-1" strike="noStrike">
                <a:solidFill>
                  <a:srgbClr val="000000"/>
                </a:solidFill>
                <a:latin typeface="Arial"/>
                <a:ea typeface="Arial"/>
              </a:rPr>
              <a:t>.</a:t>
            </a:r>
            <a:endParaRPr b="0" lang="es-AR" sz="2000" spc="-1" strike="noStrike">
              <a:latin typeface="Arial"/>
            </a:endParaRPr>
          </a:p>
          <a:p>
            <a:pPr>
              <a:lnSpc>
                <a:spcPct val="100000"/>
              </a:lnSpc>
              <a:buNone/>
            </a:pPr>
            <a:endParaRPr b="0" lang="es-AR" sz="2000" spc="-1" strike="noStrike">
              <a:latin typeface="Arial"/>
            </a:endParaRPr>
          </a:p>
          <a:p>
            <a:pPr>
              <a:lnSpc>
                <a:spcPct val="100000"/>
              </a:lnSpc>
              <a:buNone/>
            </a:pPr>
            <a:r>
              <a:rPr b="0" lang="es-AR" sz="2000" spc="-1" strike="noStrike">
                <a:solidFill>
                  <a:srgbClr val="000000"/>
                </a:solidFill>
                <a:latin typeface="Arial"/>
                <a:ea typeface="Arial"/>
              </a:rPr>
              <a:t>La lógica matemática es la manera más sencilla, para el intelecto humano, de expresar formalmente problemas complejos y de resolverlos mediante la aplicación de reglas, hipótesis y teoremas. De ahí que el concepto de "programación lógica" resulte atractivo en diversos campos donde la programación tradicional es un fracaso.</a:t>
            </a:r>
            <a:endParaRPr b="0" lang="es-AR" sz="2000" spc="-1" strike="noStrike">
              <a:latin typeface="Arial"/>
            </a:endParaRPr>
          </a:p>
        </p:txBody>
      </p:sp>
    </p:spTree>
  </p:cSld>
  <p:transition spd="med">
    <p:wipe dir="d"/>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1" lang="es-AR" sz="2400" spc="-1" strike="noStrike">
                <a:solidFill>
                  <a:srgbClr val="000000"/>
                </a:solidFill>
                <a:latin typeface="Arial"/>
                <a:ea typeface="SimSun"/>
              </a:rPr>
              <a:t>Ejemplo de corte (!)</a:t>
            </a:r>
            <a:endParaRPr b="0" lang="es-AR" sz="2400" spc="-1" strike="noStrike">
              <a:latin typeface="Arial"/>
            </a:endParaRPr>
          </a:p>
        </p:txBody>
      </p:sp>
      <p:pic>
        <p:nvPicPr>
          <p:cNvPr id="202" name="Picture 3" descr=""/>
          <p:cNvPicPr/>
          <p:nvPr/>
        </p:nvPicPr>
        <p:blipFill>
          <a:blip r:embed="rId1"/>
          <a:stretch/>
        </p:blipFill>
        <p:spPr>
          <a:xfrm>
            <a:off x="336960" y="933840"/>
            <a:ext cx="8352360" cy="2709360"/>
          </a:xfrm>
          <a:prstGeom prst="rect">
            <a:avLst/>
          </a:prstGeom>
          <a:ln w="0">
            <a:noFill/>
          </a:ln>
        </p:spPr>
      </p:pic>
      <p:sp>
        <p:nvSpPr>
          <p:cNvPr id="203" name="TextShape 2"/>
          <p:cNvSpPr/>
          <p:nvPr/>
        </p:nvSpPr>
        <p:spPr>
          <a:xfrm>
            <a:off x="251640" y="3906720"/>
            <a:ext cx="8352360" cy="2761920"/>
          </a:xfrm>
          <a:prstGeom prst="rect">
            <a:avLst/>
          </a:prstGeom>
          <a:noFill/>
          <a:ln w="9360">
            <a:noFill/>
          </a:ln>
        </p:spPr>
        <p:style>
          <a:lnRef idx="0"/>
          <a:fillRef idx="0"/>
          <a:effectRef idx="0"/>
          <a:fontRef idx="minor"/>
        </p:style>
        <p:txBody>
          <a:bodyPr lIns="90000" rIns="90000" tIns="45000" bIns="45000" anchor="t">
            <a:normAutofit/>
          </a:bodyPr>
          <a:p>
            <a:pPr>
              <a:lnSpc>
                <a:spcPct val="100000"/>
              </a:lnSpc>
              <a:spcBef>
                <a:spcPts val="479"/>
              </a:spcBef>
              <a:buNone/>
            </a:pPr>
            <a:r>
              <a:rPr b="0" lang="es-AR" sz="2400" spc="-1" strike="noStrike">
                <a:solidFill>
                  <a:srgbClr val="000000"/>
                </a:solidFill>
                <a:latin typeface="Arial"/>
                <a:ea typeface="SimSun"/>
              </a:rPr>
              <a:t>La representación anterior calcula correctamente los valores de la función, pero tiene el siguiente inconveniente.</a:t>
            </a:r>
            <a:endParaRPr b="0" lang="es-AR" sz="2400" spc="-1" strike="noStrike">
              <a:latin typeface="Arial"/>
            </a:endParaRPr>
          </a:p>
          <a:p>
            <a:pPr>
              <a:lnSpc>
                <a:spcPct val="100000"/>
              </a:lnSpc>
              <a:spcBef>
                <a:spcPts val="479"/>
              </a:spcBef>
              <a:buNone/>
            </a:pPr>
            <a:r>
              <a:rPr b="0" lang="es-AR" sz="2400" spc="-1" strike="noStrike">
                <a:solidFill>
                  <a:srgbClr val="000000"/>
                </a:solidFill>
                <a:latin typeface="Arial"/>
                <a:ea typeface="SimSun"/>
              </a:rPr>
              <a:t>Supóngase que se realiza la consulta:</a:t>
            </a:r>
            <a:endParaRPr b="0" lang="es-AR" sz="2400" spc="-1" strike="noStrike">
              <a:latin typeface="Arial"/>
            </a:endParaRPr>
          </a:p>
          <a:p>
            <a:pPr>
              <a:lnSpc>
                <a:spcPct val="100000"/>
              </a:lnSpc>
              <a:spcBef>
                <a:spcPts val="479"/>
              </a:spcBef>
              <a:buNone/>
            </a:pPr>
            <a:r>
              <a:rPr b="0" lang="es-AR" sz="2400" spc="-1" strike="noStrike">
                <a:solidFill>
                  <a:srgbClr val="000000"/>
                </a:solidFill>
                <a:latin typeface="Arial"/>
                <a:ea typeface="SimSun"/>
              </a:rPr>
              <a:t>?- f(0,Z), Z&gt;1.</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1" lang="es-AR" sz="2400" spc="-1" strike="noStrike">
                <a:solidFill>
                  <a:srgbClr val="000000"/>
                </a:solidFill>
                <a:latin typeface="Arial"/>
                <a:ea typeface="SimSun"/>
              </a:rPr>
              <a:t>Ejemplo de corte (!)</a:t>
            </a:r>
            <a:endParaRPr b="0" lang="es-AR" sz="2400" spc="-1" strike="noStrike">
              <a:latin typeface="Arial"/>
            </a:endParaRPr>
          </a:p>
        </p:txBody>
      </p:sp>
      <p:sp>
        <p:nvSpPr>
          <p:cNvPr id="205" name="TextShape 2"/>
          <p:cNvSpPr/>
          <p:nvPr/>
        </p:nvSpPr>
        <p:spPr>
          <a:xfrm>
            <a:off x="179640" y="894240"/>
            <a:ext cx="8784360" cy="5068440"/>
          </a:xfrm>
          <a:prstGeom prst="rect">
            <a:avLst/>
          </a:prstGeom>
          <a:noFill/>
          <a:ln w="9360">
            <a:noFill/>
          </a:ln>
        </p:spPr>
        <p:style>
          <a:lnRef idx="0"/>
          <a:fillRef idx="0"/>
          <a:effectRef idx="0"/>
          <a:fontRef idx="minor"/>
        </p:style>
        <p:txBody>
          <a:bodyPr lIns="90000" rIns="90000" tIns="45000" bIns="45000" anchor="t">
            <a:normAutofit/>
          </a:bodyPr>
          <a:p>
            <a:pPr>
              <a:lnSpc>
                <a:spcPct val="100000"/>
              </a:lnSpc>
              <a:spcBef>
                <a:spcPts val="479"/>
              </a:spcBef>
              <a:buNone/>
            </a:pPr>
            <a:r>
              <a:rPr b="0" lang="es-AR" sz="2400" spc="-1" strike="noStrike">
                <a:solidFill>
                  <a:srgbClr val="000000"/>
                </a:solidFill>
                <a:latin typeface="Arial"/>
                <a:ea typeface="SimSun"/>
              </a:rPr>
              <a:t>La respuesta de Prolog será “no”, pero para llegar a dicha conclusión el sistema tiene que recorrer las 3 posibles ramas del árbol</a:t>
            </a:r>
            <a:endParaRPr b="0" lang="es-AR" sz="2400" spc="-1" strike="noStrike">
              <a:latin typeface="Arial"/>
            </a:endParaRPr>
          </a:p>
          <a:p>
            <a:pPr>
              <a:lnSpc>
                <a:spcPct val="100000"/>
              </a:lnSpc>
              <a:spcBef>
                <a:spcPts val="479"/>
              </a:spcBef>
              <a:buNone/>
            </a:pPr>
            <a:r>
              <a:rPr b="0" lang="es-AR" sz="2400" spc="-1" strike="noStrike">
                <a:solidFill>
                  <a:srgbClr val="000000"/>
                </a:solidFill>
                <a:latin typeface="Arial"/>
                <a:ea typeface="SimSun"/>
              </a:rPr>
              <a:t>Lo anterior es poco eficiente, puesto que, al ser las tres reglas que describen el predicado f mutuamente excluyentes, una vez que se ha encontrado una solución con una de ellas no tiene sentido probar con el resto. En efecto, la función que se esta calculando tiene la siguiente estructura condicional:</a:t>
            </a:r>
            <a:endParaRPr b="0" lang="es-AR" sz="2400" spc="-1" strike="noStrike">
              <a:latin typeface="Arial"/>
            </a:endParaRPr>
          </a:p>
          <a:p>
            <a:pPr>
              <a:lnSpc>
                <a:spcPct val="100000"/>
              </a:lnSpc>
              <a:spcBef>
                <a:spcPts val="479"/>
              </a:spcBef>
              <a:buNone/>
            </a:pPr>
            <a:r>
              <a:rPr b="0" lang="es-AR" sz="2400" spc="-1" strike="noStrike">
                <a:solidFill>
                  <a:srgbClr val="000000"/>
                </a:solidFill>
                <a:latin typeface="Arial"/>
                <a:ea typeface="SimSun"/>
              </a:rPr>
              <a:t>si X ≤ 10 entonces Y = 0; </a:t>
            </a:r>
            <a:endParaRPr b="0" lang="es-AR" sz="2400" spc="-1" strike="noStrike">
              <a:latin typeface="Arial"/>
            </a:endParaRPr>
          </a:p>
          <a:p>
            <a:pPr>
              <a:lnSpc>
                <a:spcPct val="100000"/>
              </a:lnSpc>
              <a:spcBef>
                <a:spcPts val="479"/>
              </a:spcBef>
              <a:buNone/>
            </a:pPr>
            <a:r>
              <a:rPr b="0" lang="es-AR" sz="2400" spc="-1" strike="noStrike">
                <a:solidFill>
                  <a:srgbClr val="000000"/>
                </a:solidFill>
                <a:latin typeface="Arial"/>
                <a:ea typeface="SimSun"/>
              </a:rPr>
              <a:t>si no: si X ≤ 20, entonces Y = 1; </a:t>
            </a:r>
            <a:endParaRPr b="0" lang="es-AR" sz="2400" spc="-1" strike="noStrike">
              <a:latin typeface="Arial"/>
            </a:endParaRPr>
          </a:p>
          <a:p>
            <a:pPr>
              <a:lnSpc>
                <a:spcPct val="100000"/>
              </a:lnSpc>
              <a:spcBef>
                <a:spcPts val="479"/>
              </a:spcBef>
              <a:buNone/>
            </a:pPr>
            <a:r>
              <a:rPr b="0" lang="es-AR" sz="2400" spc="-1" strike="noStrike">
                <a:solidFill>
                  <a:srgbClr val="000000"/>
                </a:solidFill>
                <a:latin typeface="Arial"/>
                <a:ea typeface="SimSun"/>
              </a:rPr>
              <a:t>si no: Y = 2</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1" lang="es-AR" sz="2400" spc="-1" strike="noStrike">
                <a:solidFill>
                  <a:srgbClr val="000000"/>
                </a:solidFill>
                <a:latin typeface="Arial"/>
                <a:ea typeface="SimSun"/>
              </a:rPr>
              <a:t>Ejemplo de corte (!)</a:t>
            </a:r>
            <a:endParaRPr b="0" lang="es-AR" sz="2400" spc="-1" strike="noStrike">
              <a:latin typeface="Arial"/>
            </a:endParaRPr>
          </a:p>
        </p:txBody>
      </p:sp>
      <p:sp>
        <p:nvSpPr>
          <p:cNvPr id="207" name="TextShape 2"/>
          <p:cNvSpPr/>
          <p:nvPr/>
        </p:nvSpPr>
        <p:spPr>
          <a:xfrm>
            <a:off x="251640" y="2637000"/>
            <a:ext cx="8712360" cy="2954160"/>
          </a:xfrm>
          <a:prstGeom prst="rect">
            <a:avLst/>
          </a:prstGeom>
          <a:noFill/>
          <a:ln w="9360">
            <a:noFill/>
          </a:ln>
        </p:spPr>
        <p:style>
          <a:lnRef idx="0"/>
          <a:fillRef idx="0"/>
          <a:effectRef idx="0"/>
          <a:fontRef idx="minor"/>
        </p:style>
        <p:txBody>
          <a:bodyPr lIns="90000" rIns="90000" tIns="45000" bIns="45000" anchor="t">
            <a:normAutofit fontScale="90000"/>
          </a:bodyPr>
          <a:p>
            <a:pPr>
              <a:lnSpc>
                <a:spcPct val="100000"/>
              </a:lnSpc>
              <a:spcBef>
                <a:spcPts val="641"/>
              </a:spcBef>
              <a:buNone/>
            </a:pPr>
            <a:r>
              <a:rPr b="0" lang="es-AR" sz="3200" spc="-1" strike="noStrike">
                <a:solidFill>
                  <a:srgbClr val="000000"/>
                </a:solidFill>
                <a:latin typeface="Arial"/>
                <a:ea typeface="SimSun"/>
              </a:rPr>
              <a:t>Con esta nueva versión, la respuesta de Prolog a la consulta </a:t>
            </a:r>
            <a:endParaRPr b="0" lang="es-AR" sz="3200" spc="-1" strike="noStrike">
              <a:latin typeface="Arial"/>
            </a:endParaRPr>
          </a:p>
          <a:p>
            <a:pPr>
              <a:lnSpc>
                <a:spcPct val="100000"/>
              </a:lnSpc>
              <a:spcBef>
                <a:spcPts val="641"/>
              </a:spcBef>
              <a:buNone/>
            </a:pPr>
            <a:r>
              <a:rPr b="0" lang="es-AR" sz="3200" spc="-1" strike="noStrike">
                <a:solidFill>
                  <a:srgbClr val="000000"/>
                </a:solidFill>
                <a:latin typeface="Arial"/>
                <a:ea typeface="SimSun"/>
              </a:rPr>
              <a:t>?- f(0,Z), Z&gt;1.</a:t>
            </a:r>
            <a:endParaRPr b="0" lang="es-AR" sz="3200" spc="-1" strike="noStrike">
              <a:latin typeface="Arial"/>
            </a:endParaRPr>
          </a:p>
          <a:p>
            <a:pPr>
              <a:lnSpc>
                <a:spcPct val="100000"/>
              </a:lnSpc>
              <a:spcBef>
                <a:spcPts val="641"/>
              </a:spcBef>
              <a:buNone/>
            </a:pPr>
            <a:r>
              <a:rPr b="0" lang="es-AR" sz="3200" spc="-1" strike="noStrike">
                <a:solidFill>
                  <a:srgbClr val="000000"/>
                </a:solidFill>
                <a:latin typeface="Arial"/>
                <a:ea typeface="SimSun"/>
              </a:rPr>
              <a:t>será también “no”, pero ahora, gracias a la introducción del corte en la primera regla, el sistema solo tendrá que explorar la primera rama del árbol</a:t>
            </a:r>
            <a:endParaRPr b="0" lang="es-AR" sz="3200" spc="-1" strike="noStrike">
              <a:latin typeface="Arial"/>
            </a:endParaRPr>
          </a:p>
        </p:txBody>
      </p:sp>
      <p:pic>
        <p:nvPicPr>
          <p:cNvPr id="208" name="Picture 2" descr=""/>
          <p:cNvPicPr/>
          <p:nvPr/>
        </p:nvPicPr>
        <p:blipFill>
          <a:blip r:embed="rId1"/>
          <a:stretch/>
        </p:blipFill>
        <p:spPr>
          <a:xfrm>
            <a:off x="457200" y="919440"/>
            <a:ext cx="6141600" cy="16977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0" lang="es-AR" sz="3600" spc="-1" strike="noStrike">
                <a:solidFill>
                  <a:srgbClr val="000000"/>
                </a:solidFill>
                <a:latin typeface="Arial"/>
                <a:ea typeface="SimSun"/>
              </a:rPr>
              <a:t>Ejemplos de programa</a:t>
            </a:r>
            <a:endParaRPr b="0" lang="es-AR" sz="3600" spc="-1" strike="noStrike">
              <a:latin typeface="Arial"/>
            </a:endParaRPr>
          </a:p>
        </p:txBody>
      </p:sp>
      <p:pic>
        <p:nvPicPr>
          <p:cNvPr id="210" name="Picture 3" descr=""/>
          <p:cNvPicPr/>
          <p:nvPr/>
        </p:nvPicPr>
        <p:blipFill>
          <a:blip r:embed="rId1"/>
          <a:stretch/>
        </p:blipFill>
        <p:spPr>
          <a:xfrm>
            <a:off x="93960" y="1917000"/>
            <a:ext cx="8909280" cy="30236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1" lang="es-AR" sz="2400" spc="-1" strike="noStrike">
                <a:solidFill>
                  <a:srgbClr val="000000"/>
                </a:solidFill>
                <a:latin typeface="Arial"/>
                <a:ea typeface="SimSun"/>
              </a:rPr>
              <a:t>Modo depuración</a:t>
            </a:r>
            <a:endParaRPr b="0" lang="es-AR" sz="2400" spc="-1" strike="noStrike">
              <a:latin typeface="Arial"/>
            </a:endParaRPr>
          </a:p>
        </p:txBody>
      </p:sp>
      <p:sp>
        <p:nvSpPr>
          <p:cNvPr id="212" name="TextShape 2"/>
          <p:cNvSpPr/>
          <p:nvPr/>
        </p:nvSpPr>
        <p:spPr>
          <a:xfrm>
            <a:off x="457200" y="1174680"/>
            <a:ext cx="8228880" cy="4952160"/>
          </a:xfrm>
          <a:prstGeom prst="rect">
            <a:avLst/>
          </a:prstGeom>
          <a:noFill/>
          <a:ln w="9360">
            <a:noFill/>
          </a:ln>
        </p:spPr>
        <p:style>
          <a:lnRef idx="0"/>
          <a:fillRef idx="0"/>
          <a:effectRef idx="0"/>
          <a:fontRef idx="minor"/>
        </p:style>
        <p:txBody>
          <a:bodyPr lIns="90000" rIns="90000" tIns="45000" bIns="45000" anchor="t">
            <a:noAutofit/>
          </a:bodyPr>
          <a:p>
            <a:pPr>
              <a:lnSpc>
                <a:spcPct val="100000"/>
              </a:lnSpc>
              <a:spcBef>
                <a:spcPts val="479"/>
              </a:spcBef>
              <a:buNone/>
            </a:pPr>
            <a:r>
              <a:rPr b="0" lang="es-AR" sz="2400" spc="-1" strike="noStrike">
                <a:solidFill>
                  <a:srgbClr val="000000"/>
                </a:solidFill>
                <a:latin typeface="Arial"/>
                <a:ea typeface="SimSun"/>
              </a:rPr>
              <a:t>Los sistemas Prolog suelen incorporar un mecanismo de depuración que permite seguir paso a paso la ejecución de las consultas, establecer puntos de corte en la ejecución, etc. Su funcionamiento básico es el siguiente: </a:t>
            </a:r>
            <a:endParaRPr b="0" lang="es-AR" sz="2400" spc="-1" strike="noStrike">
              <a:latin typeface="Arial"/>
            </a:endParaRPr>
          </a:p>
          <a:p>
            <a:pPr marL="343080" indent="-342720">
              <a:lnSpc>
                <a:spcPct val="100000"/>
              </a:lnSpc>
              <a:spcBef>
                <a:spcPts val="479"/>
              </a:spcBef>
              <a:buClr>
                <a:srgbClr val="000000"/>
              </a:buClr>
              <a:buFont typeface="Symbol"/>
              <a:buChar char=""/>
            </a:pPr>
            <a:r>
              <a:rPr b="0" lang="es-AR" sz="2400" spc="-1" strike="noStrike">
                <a:solidFill>
                  <a:srgbClr val="000000"/>
                </a:solidFill>
                <a:latin typeface="Arial"/>
                <a:ea typeface="SimSun"/>
              </a:rPr>
              <a:t>para entrar en modo de depuración</a:t>
            </a:r>
            <a:endParaRPr b="0" lang="es-AR" sz="2400" spc="-1" strike="noStrike">
              <a:latin typeface="Arial"/>
            </a:endParaRPr>
          </a:p>
          <a:p>
            <a:pPr marL="685800">
              <a:lnSpc>
                <a:spcPct val="100000"/>
              </a:lnSpc>
              <a:spcBef>
                <a:spcPts val="479"/>
              </a:spcBef>
              <a:buNone/>
            </a:pPr>
            <a:r>
              <a:rPr b="0" lang="es-AR" sz="2400" spc="-1" strike="noStrike">
                <a:solidFill>
                  <a:srgbClr val="000000"/>
                </a:solidFill>
                <a:latin typeface="Arial"/>
                <a:ea typeface="SimSun"/>
              </a:rPr>
              <a:t>?- trace. </a:t>
            </a:r>
            <a:endParaRPr b="0" lang="es-AR" sz="2400" spc="-1" strike="noStrike">
              <a:latin typeface="Arial"/>
            </a:endParaRPr>
          </a:p>
          <a:p>
            <a:pPr marL="343080" indent="-342720">
              <a:lnSpc>
                <a:spcPct val="100000"/>
              </a:lnSpc>
              <a:spcBef>
                <a:spcPts val="479"/>
              </a:spcBef>
              <a:buClr>
                <a:srgbClr val="000000"/>
              </a:buClr>
              <a:buFont typeface="Symbol"/>
              <a:buChar char=""/>
            </a:pPr>
            <a:r>
              <a:rPr b="0" lang="es-AR" sz="2400" spc="-1" strike="noStrike">
                <a:solidFill>
                  <a:srgbClr val="000000"/>
                </a:solidFill>
                <a:latin typeface="Arial"/>
                <a:ea typeface="SimSun"/>
              </a:rPr>
              <a:t>para desactivar el modo de depuración:</a:t>
            </a:r>
            <a:endParaRPr b="0" lang="es-AR" sz="2400" spc="-1" strike="noStrike">
              <a:latin typeface="Arial"/>
            </a:endParaRPr>
          </a:p>
          <a:p>
            <a:pPr marL="685800">
              <a:lnSpc>
                <a:spcPct val="100000"/>
              </a:lnSpc>
              <a:spcBef>
                <a:spcPts val="479"/>
              </a:spcBef>
              <a:buNone/>
            </a:pPr>
            <a:r>
              <a:rPr b="0" lang="es-AR" sz="2400" spc="-1" strike="noStrike">
                <a:solidFill>
                  <a:srgbClr val="000000"/>
                </a:solidFill>
                <a:latin typeface="Arial"/>
                <a:ea typeface="SimSun"/>
              </a:rPr>
              <a:t>?- notrace. </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1" lang="es-AR" sz="2400" spc="-1" strike="noStrike">
                <a:solidFill>
                  <a:srgbClr val="000000"/>
                </a:solidFill>
                <a:latin typeface="Arial"/>
                <a:ea typeface="SimSun"/>
              </a:rPr>
              <a:t>Herramientas</a:t>
            </a:r>
            <a:endParaRPr b="0" lang="es-AR" sz="2400" spc="-1" strike="noStrike">
              <a:latin typeface="Arial"/>
            </a:endParaRPr>
          </a:p>
        </p:txBody>
      </p:sp>
      <p:sp>
        <p:nvSpPr>
          <p:cNvPr id="214" name="TextShape 2"/>
          <p:cNvSpPr/>
          <p:nvPr/>
        </p:nvSpPr>
        <p:spPr>
          <a:xfrm>
            <a:off x="457200" y="1174680"/>
            <a:ext cx="8228880" cy="4952160"/>
          </a:xfrm>
          <a:prstGeom prst="rect">
            <a:avLst/>
          </a:prstGeom>
          <a:noFill/>
          <a:ln w="9360">
            <a:noFill/>
          </a:ln>
        </p:spPr>
        <p:style>
          <a:lnRef idx="0"/>
          <a:fillRef idx="0"/>
          <a:effectRef idx="0"/>
          <a:fontRef idx="minor"/>
        </p:style>
        <p:txBody>
          <a:bodyPr lIns="90000" rIns="90000" tIns="45000" bIns="45000" anchor="t">
            <a:noAutofit/>
          </a:bodyPr>
          <a:p>
            <a:pPr marL="343080" indent="-342720">
              <a:lnSpc>
                <a:spcPct val="100000"/>
              </a:lnSpc>
              <a:spcBef>
                <a:spcPts val="479"/>
              </a:spcBef>
              <a:buClr>
                <a:srgbClr val="000000"/>
              </a:buClr>
              <a:buFont typeface="Symbol"/>
              <a:buChar char=""/>
            </a:pPr>
            <a:r>
              <a:rPr b="0" lang="es-AR" sz="2400" spc="-1" strike="noStrike">
                <a:solidFill>
                  <a:srgbClr val="000000"/>
                </a:solidFill>
                <a:latin typeface="Arial"/>
                <a:ea typeface="SimSun"/>
              </a:rPr>
              <a:t>SWI-Prolog</a:t>
            </a:r>
            <a:endParaRPr b="0" lang="es-AR" sz="2400" spc="-1" strike="noStrike">
              <a:latin typeface="Arial"/>
            </a:endParaRPr>
          </a:p>
          <a:p>
            <a:pPr marL="343080" indent="-342720">
              <a:lnSpc>
                <a:spcPct val="100000"/>
              </a:lnSpc>
              <a:spcBef>
                <a:spcPts val="479"/>
              </a:spcBef>
              <a:buClr>
                <a:srgbClr val="000000"/>
              </a:buClr>
              <a:buFont typeface="Symbol"/>
              <a:buChar char=""/>
            </a:pPr>
            <a:r>
              <a:rPr b="0" lang="es-AR" sz="2400" spc="-1" strike="noStrike">
                <a:solidFill>
                  <a:srgbClr val="000000"/>
                </a:solidFill>
                <a:latin typeface="Arial"/>
                <a:ea typeface="SimSun"/>
              </a:rPr>
              <a:t>https://swish.swi-prolog.org</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p:nvPr/>
        </p:nvSpPr>
        <p:spPr>
          <a:xfrm>
            <a:off x="179280" y="1058400"/>
            <a:ext cx="8784360" cy="35388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spcAft>
                <a:spcPts val="799"/>
              </a:spcAft>
              <a:buNone/>
            </a:pPr>
            <a:r>
              <a:rPr b="0" lang="es-AR" sz="1400" spc="-1" strike="noStrike">
                <a:solidFill>
                  <a:srgbClr val="000000"/>
                </a:solidFill>
                <a:latin typeface="Arial"/>
              </a:rPr>
              <a:t>Preguntas</a:t>
            </a:r>
            <a:endParaRPr b="0" lang="es-AR" sz="1400" spc="-1" strike="noStrike">
              <a:latin typeface="Arial"/>
            </a:endParaRPr>
          </a:p>
        </p:txBody>
      </p:sp>
      <p:pic>
        <p:nvPicPr>
          <p:cNvPr id="216" name="Google Shape;744;g33e1b3ea9b_1_0" descr=""/>
          <p:cNvPicPr/>
          <p:nvPr/>
        </p:nvPicPr>
        <p:blipFill>
          <a:blip r:embed="rId1"/>
          <a:stretch/>
        </p:blipFill>
        <p:spPr>
          <a:xfrm>
            <a:off x="2337120" y="1626480"/>
            <a:ext cx="4106520" cy="360396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7" name="Google Shape;232;p33" descr="imagen.jpg"/>
          <p:cNvPicPr/>
          <p:nvPr/>
        </p:nvPicPr>
        <p:blipFill>
          <a:blip r:embed="rId1"/>
          <a:stretch/>
        </p:blipFill>
        <p:spPr>
          <a:xfrm>
            <a:off x="0" y="0"/>
            <a:ext cx="9143280" cy="6857280"/>
          </a:xfrm>
          <a:prstGeom prst="rect">
            <a:avLst/>
          </a:prstGeom>
          <a:ln w="0">
            <a:noFill/>
          </a:ln>
        </p:spPr>
      </p:pic>
      <p:sp>
        <p:nvSpPr>
          <p:cNvPr id="218" name="CustomShape 1"/>
          <p:cNvSpPr/>
          <p:nvPr/>
        </p:nvSpPr>
        <p:spPr>
          <a:xfrm>
            <a:off x="0" y="6603840"/>
            <a:ext cx="9143280" cy="25344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buNone/>
            </a:pPr>
            <a:r>
              <a:rPr b="0" lang="es-AR" sz="1800" spc="-1" strike="noStrike">
                <a:solidFill>
                  <a:srgbClr val="ffffff"/>
                </a:solidFill>
                <a:latin typeface="Calibri"/>
                <a:ea typeface="Calibri"/>
              </a:rPr>
              <a:t> </a:t>
            </a:r>
            <a:endParaRPr b="0" lang="es-AR" sz="1800" spc="-1" strike="noStrike">
              <a:latin typeface="Arial"/>
            </a:endParaRPr>
          </a:p>
        </p:txBody>
      </p:sp>
      <p:pic>
        <p:nvPicPr>
          <p:cNvPr id="219" name="Google Shape;234;p33" descr="logo solo-08.jpg"/>
          <p:cNvPicPr/>
          <p:nvPr/>
        </p:nvPicPr>
        <p:blipFill>
          <a:blip r:embed="rId2"/>
          <a:stretch/>
        </p:blipFill>
        <p:spPr>
          <a:xfrm>
            <a:off x="7505640" y="5885640"/>
            <a:ext cx="840600" cy="980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254880" y="31500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AR" sz="2400" spc="-1" strike="noStrike">
                <a:solidFill>
                  <a:srgbClr val="000000"/>
                </a:solidFill>
                <a:latin typeface="Arial"/>
                <a:ea typeface="Arial"/>
              </a:rPr>
              <a:t>PROLOG</a:t>
            </a:r>
            <a:endParaRPr b="0" lang="es-AR" sz="2400" spc="-1" strike="noStrike">
              <a:latin typeface="Arial"/>
            </a:endParaRPr>
          </a:p>
        </p:txBody>
      </p:sp>
      <p:sp>
        <p:nvSpPr>
          <p:cNvPr id="163" name="CustomShape 2"/>
          <p:cNvSpPr/>
          <p:nvPr/>
        </p:nvSpPr>
        <p:spPr>
          <a:xfrm>
            <a:off x="255240" y="1276200"/>
            <a:ext cx="8512200" cy="3747240"/>
          </a:xfrm>
          <a:prstGeom prst="rect">
            <a:avLst/>
          </a:prstGeom>
          <a:noFill/>
          <a:ln w="0">
            <a:noFill/>
          </a:ln>
        </p:spPr>
        <p:style>
          <a:lnRef idx="0"/>
          <a:fillRef idx="0"/>
          <a:effectRef idx="0"/>
          <a:fontRef idx="minor"/>
        </p:style>
        <p:txBody>
          <a:bodyPr lIns="90000" rIns="90000" tIns="45000" bIns="45000" anchor="t">
            <a:spAutoFit/>
          </a:bodyPr>
          <a:p>
            <a:pPr marL="343080" indent="-342720">
              <a:lnSpc>
                <a:spcPct val="100000"/>
              </a:lnSpc>
              <a:buClr>
                <a:srgbClr val="000000"/>
              </a:buClr>
              <a:buFont typeface="Arial"/>
              <a:buChar char="•"/>
            </a:pPr>
            <a:r>
              <a:rPr b="1" lang="es-AR" sz="2400" spc="-1" strike="noStrike">
                <a:solidFill>
                  <a:srgbClr val="000000"/>
                </a:solidFill>
                <a:latin typeface="Arial"/>
                <a:ea typeface="Arial"/>
              </a:rPr>
              <a:t>Lógica de primer orden</a:t>
            </a:r>
            <a:endParaRPr b="0" lang="es-AR" sz="2400" spc="-1" strike="noStrike">
              <a:latin typeface="Arial"/>
            </a:endParaRPr>
          </a:p>
          <a:p>
            <a:pPr marL="343080" indent="-342720">
              <a:lnSpc>
                <a:spcPct val="100000"/>
              </a:lnSpc>
              <a:buClr>
                <a:srgbClr val="000000"/>
              </a:buClr>
              <a:buFont typeface="Arial"/>
              <a:buChar char="•"/>
            </a:pPr>
            <a:r>
              <a:rPr b="1" lang="es-AR" sz="2400" spc="-1" strike="noStrike">
                <a:solidFill>
                  <a:srgbClr val="000000"/>
                </a:solidFill>
                <a:latin typeface="Arial"/>
                <a:ea typeface="Arial"/>
              </a:rPr>
              <a:t>Declarativo</a:t>
            </a:r>
            <a:endParaRPr b="0" lang="es-AR" sz="2400" spc="-1" strike="noStrike">
              <a:latin typeface="Arial"/>
            </a:endParaRPr>
          </a:p>
          <a:p>
            <a:pPr marL="343080" indent="-342720">
              <a:lnSpc>
                <a:spcPct val="100000"/>
              </a:lnSpc>
              <a:buClr>
                <a:srgbClr val="000000"/>
              </a:buClr>
              <a:buFont typeface="Arial"/>
              <a:buChar char="•"/>
            </a:pPr>
            <a:r>
              <a:rPr b="1" lang="es-AR" sz="2400" spc="-1" strike="noStrike">
                <a:solidFill>
                  <a:srgbClr val="000000"/>
                </a:solidFill>
                <a:latin typeface="Arial"/>
                <a:ea typeface="Arial"/>
              </a:rPr>
              <a:t>Tipado Dinámico</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La sintaxis del lenguaje consiste en lo siguiente:</a:t>
            </a:r>
            <a:endParaRPr b="0" lang="es-AR" sz="2400" spc="-1" strike="noStrike">
              <a:latin typeface="Arial"/>
            </a:endParaRPr>
          </a:p>
          <a:p>
            <a:pPr>
              <a:lnSpc>
                <a:spcPct val="100000"/>
              </a:lnSpc>
              <a:buNone/>
            </a:pPr>
            <a:endParaRPr b="0" lang="es-AR" sz="2400" spc="-1" strike="noStrike">
              <a:latin typeface="Arial"/>
            </a:endParaRPr>
          </a:p>
          <a:p>
            <a:pPr marL="343080" indent="-342720">
              <a:lnSpc>
                <a:spcPct val="100000"/>
              </a:lnSpc>
              <a:buClr>
                <a:srgbClr val="000000"/>
              </a:buClr>
              <a:buFont typeface="Arial"/>
              <a:buChar char="•"/>
            </a:pPr>
            <a:r>
              <a:rPr b="0" lang="es-AR" sz="2400" spc="-1" strike="noStrike">
                <a:solidFill>
                  <a:srgbClr val="000000"/>
                </a:solidFill>
                <a:latin typeface="Arial"/>
                <a:ea typeface="Arial"/>
              </a:rPr>
              <a:t>Declarar hechos sobre objetos y sus relaciones</a:t>
            </a:r>
            <a:endParaRPr b="0" lang="es-AR" sz="2400" spc="-1" strike="noStrike">
              <a:latin typeface="Arial"/>
            </a:endParaRPr>
          </a:p>
          <a:p>
            <a:pPr marL="343080" indent="-342720">
              <a:lnSpc>
                <a:spcPct val="100000"/>
              </a:lnSpc>
              <a:buClr>
                <a:srgbClr val="000000"/>
              </a:buClr>
              <a:buFont typeface="Arial"/>
              <a:buChar char="•"/>
            </a:pPr>
            <a:r>
              <a:rPr b="0" lang="es-AR" sz="2400" spc="-1" strike="noStrike">
                <a:solidFill>
                  <a:srgbClr val="000000"/>
                </a:solidFill>
                <a:latin typeface="Arial"/>
                <a:ea typeface="Arial"/>
              </a:rPr>
              <a:t>Hacer preguntas sobre objetos y sus relaciones</a:t>
            </a:r>
            <a:endParaRPr b="0" lang="es-AR" sz="2400" spc="-1" strike="noStrike">
              <a:latin typeface="Arial"/>
            </a:endParaRPr>
          </a:p>
          <a:p>
            <a:pPr marL="343080" indent="-342720">
              <a:lnSpc>
                <a:spcPct val="100000"/>
              </a:lnSpc>
              <a:buClr>
                <a:srgbClr val="000000"/>
              </a:buClr>
              <a:buFont typeface="Arial"/>
              <a:buChar char="•"/>
            </a:pPr>
            <a:r>
              <a:rPr b="0" lang="es-AR" sz="2400" spc="-1" strike="noStrike">
                <a:solidFill>
                  <a:srgbClr val="000000"/>
                </a:solidFill>
                <a:latin typeface="Arial"/>
                <a:ea typeface="Arial"/>
              </a:rPr>
              <a:t>Definir reglas sobre objetos y sus relaciones</a:t>
            </a:r>
            <a:endParaRPr b="0" lang="es-AR" sz="2400" spc="-1" strike="noStrike">
              <a:latin typeface="Arial"/>
            </a:endParaRPr>
          </a:p>
          <a:p>
            <a:pPr>
              <a:lnSpc>
                <a:spcPct val="100000"/>
              </a:lnSpc>
              <a:buNone/>
            </a:pPr>
            <a:endParaRPr b="0" lang="es-AR" sz="2400" spc="-1" strike="noStrike">
              <a:latin typeface="Arial"/>
            </a:endParaRPr>
          </a:p>
        </p:txBody>
      </p:sp>
    </p:spTree>
  </p:cSld>
  <p:transition spd="med">
    <p:wipe dir="d"/>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54880" y="32832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AR" sz="2400" spc="-1" strike="noStrike">
                <a:solidFill>
                  <a:srgbClr val="000000"/>
                </a:solidFill>
                <a:latin typeface="Arial"/>
                <a:ea typeface="Arial"/>
              </a:rPr>
              <a:t>Los hechos PROLOG</a:t>
            </a:r>
            <a:endParaRPr b="0" lang="es-AR" sz="2400" spc="-1" strike="noStrike">
              <a:latin typeface="Arial"/>
            </a:endParaRPr>
          </a:p>
        </p:txBody>
      </p:sp>
      <p:sp>
        <p:nvSpPr>
          <p:cNvPr id="165" name="CustomShape 2"/>
          <p:cNvSpPr/>
          <p:nvPr/>
        </p:nvSpPr>
        <p:spPr>
          <a:xfrm>
            <a:off x="255240" y="1276200"/>
            <a:ext cx="851220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AR" sz="2400" spc="-1" strike="noStrike">
                <a:solidFill>
                  <a:srgbClr val="000000"/>
                </a:solidFill>
                <a:latin typeface="Arial"/>
                <a:ea typeface="Arial"/>
              </a:rPr>
              <a:t>En consola: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assert(progenitor(laura, damian)).</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En un archivo: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progenitor(laura, damian).</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a:t>
            </a:r>
            <a:r>
              <a:rPr b="0" lang="es-AR" sz="2400" spc="-1" strike="noStrike">
                <a:solidFill>
                  <a:srgbClr val="000000"/>
                </a:solidFill>
                <a:latin typeface="Arial"/>
                <a:ea typeface="Arial"/>
              </a:rPr>
              <a:t>progenitor” es el nombre de la relación o nombre de predicado y “laura” y “damian” son los argumentos. Los hechos acaban siempre con punto. </a:t>
            </a:r>
            <a:endParaRPr b="0" lang="es-AR" sz="2400" spc="-1" strike="noStrike">
              <a:latin typeface="Arial"/>
            </a:endParaRPr>
          </a:p>
        </p:txBody>
      </p:sp>
    </p:spTree>
  </p:cSld>
  <p:transition spd="med">
    <p:wipe dir="d"/>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254880" y="28908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AR" sz="2400" spc="-1" strike="noStrike">
                <a:solidFill>
                  <a:srgbClr val="000000"/>
                </a:solidFill>
                <a:latin typeface="Arial"/>
                <a:ea typeface="Arial"/>
              </a:rPr>
              <a:t>Las preguntas PROLOG</a:t>
            </a:r>
            <a:endParaRPr b="0" lang="es-AR" sz="2400" spc="-1" strike="noStrike">
              <a:latin typeface="Arial"/>
            </a:endParaRPr>
          </a:p>
        </p:txBody>
      </p:sp>
      <p:sp>
        <p:nvSpPr>
          <p:cNvPr id="167" name="CustomShape 2"/>
          <p:cNvSpPr/>
          <p:nvPr/>
        </p:nvSpPr>
        <p:spPr>
          <a:xfrm>
            <a:off x="255240" y="1276200"/>
            <a:ext cx="8512200" cy="4478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AR" sz="2400" spc="-1" strike="noStrike">
                <a:solidFill>
                  <a:srgbClr val="000000"/>
                </a:solidFill>
                <a:latin typeface="Arial"/>
                <a:ea typeface="Arial"/>
              </a:rPr>
              <a:t>Sobre un conjunto de hechos se pueden realizar una serie de preguntas en la consola. Por ejemplo:</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 progenitor(laura, damian).</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true.</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progenitor(juan, damian).</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false.</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PROLOG busca automáticamente en la base de datos si existe un hecho que se puede unificar.</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endParaRPr b="0" lang="es-AR" sz="2400" spc="-1" strike="noStrike">
              <a:latin typeface="Arial"/>
            </a:endParaRPr>
          </a:p>
        </p:txBody>
      </p:sp>
    </p:spTree>
  </p:cSld>
  <p:transition spd="med">
    <p:wipe dir="d"/>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254880" y="28908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AR" sz="2400" spc="-1" strike="noStrike">
                <a:solidFill>
                  <a:srgbClr val="000000"/>
                </a:solidFill>
                <a:latin typeface="Arial"/>
                <a:ea typeface="Arial"/>
              </a:rPr>
              <a:t>Las preguntas PROLOG</a:t>
            </a:r>
            <a:endParaRPr b="0" lang="es-AR" sz="2400" spc="-1" strike="noStrike">
              <a:latin typeface="Arial"/>
            </a:endParaRPr>
          </a:p>
        </p:txBody>
      </p:sp>
      <p:sp>
        <p:nvSpPr>
          <p:cNvPr id="169" name="CustomShape 2"/>
          <p:cNvSpPr/>
          <p:nvPr/>
        </p:nvSpPr>
        <p:spPr>
          <a:xfrm>
            <a:off x="255240" y="1276200"/>
            <a:ext cx="8512200" cy="411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AR" sz="2400" spc="-1" strike="noStrike">
                <a:solidFill>
                  <a:srgbClr val="000000"/>
                </a:solidFill>
                <a:latin typeface="Arial"/>
                <a:ea typeface="Arial"/>
              </a:rPr>
              <a:t>Támbien se puede consultar por medio de variables. Por ejemplo:</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 progenitor(jose,X).</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X = ana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X = patricia.</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Debemos consultar más de un resultado por medio de la tecla “Tab”</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endParaRPr b="0" lang="es-AR" sz="2400" spc="-1" strike="noStrike">
              <a:latin typeface="Arial"/>
            </a:endParaRPr>
          </a:p>
        </p:txBody>
      </p:sp>
    </p:spTree>
  </p:cSld>
  <p:transition spd="med">
    <p:wipe dir="d"/>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54880" y="23544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AR" sz="2400" spc="-1" strike="noStrike">
                <a:solidFill>
                  <a:srgbClr val="000000"/>
                </a:solidFill>
                <a:latin typeface="Arial"/>
                <a:ea typeface="Arial"/>
              </a:rPr>
              <a:t>Las reglas en PROLOG</a:t>
            </a:r>
            <a:endParaRPr b="0" lang="es-AR" sz="2400" spc="-1" strike="noStrike">
              <a:latin typeface="Arial"/>
            </a:endParaRPr>
          </a:p>
        </p:txBody>
      </p:sp>
      <p:sp>
        <p:nvSpPr>
          <p:cNvPr id="171" name="CustomShape 2"/>
          <p:cNvSpPr/>
          <p:nvPr/>
        </p:nvSpPr>
        <p:spPr>
          <a:xfrm>
            <a:off x="255240" y="1276200"/>
            <a:ext cx="8512200" cy="5210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AR" sz="2400" spc="-1" strike="noStrike">
                <a:solidFill>
                  <a:srgbClr val="000000"/>
                </a:solidFill>
                <a:latin typeface="Arial"/>
                <a:ea typeface="Arial"/>
              </a:rPr>
              <a:t>Existe en PROLOG la posibilidad de definir la relación “abuelo(X,Y)” o la relación “tio(X,Y)” como reglas, además de poderlo hacer como hechos o como conjunción de objetivos, en consola : </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[user].</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abuelo(X,Y):-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progenitor(X,Z), progenitor(Z,Y).</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tio(X,Y):-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progenitor(Z,Y), progenitor(V,Z), progenitor(V,X).</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&lt;EOF&gt; </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endParaRPr b="0" lang="es-AR" sz="2400" spc="-1" strike="noStrike">
              <a:latin typeface="Arial"/>
            </a:endParaRPr>
          </a:p>
        </p:txBody>
      </p:sp>
    </p:spTree>
  </p:cSld>
  <p:transition spd="med">
    <p:wipe dir="d"/>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254880" y="30096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AR" sz="2400" spc="-1" strike="noStrike">
                <a:solidFill>
                  <a:srgbClr val="000000"/>
                </a:solidFill>
                <a:latin typeface="Arial"/>
                <a:ea typeface="Arial"/>
              </a:rPr>
              <a:t>Las reglas en PROLOG</a:t>
            </a:r>
            <a:endParaRPr b="0" lang="es-AR" sz="2400" spc="-1" strike="noStrike">
              <a:latin typeface="Arial"/>
            </a:endParaRPr>
          </a:p>
        </p:txBody>
      </p:sp>
      <p:sp>
        <p:nvSpPr>
          <p:cNvPr id="173" name="CustomShape 2"/>
          <p:cNvSpPr/>
          <p:nvPr/>
        </p:nvSpPr>
        <p:spPr>
          <a:xfrm>
            <a:off x="255240" y="1276200"/>
            <a:ext cx="8512200" cy="3015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AR" sz="2400" spc="-1" strike="noStrike">
                <a:solidFill>
                  <a:srgbClr val="000000"/>
                </a:solidFill>
                <a:latin typeface="Arial"/>
                <a:ea typeface="Arial"/>
              </a:rPr>
              <a:t>En archivos : </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predecesor(X,Y):-progenitor(X,Y).</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predecesor(X,Y):-progenitor(X,Z), predecesor(Z,Y).</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La definición de varias reglas con el mismo nombre de relación equivale en PROLOG a la “O” lógica o disyunción.</a:t>
            </a:r>
            <a:endParaRPr b="0" lang="es-AR" sz="2400" spc="-1" strike="noStrike">
              <a:latin typeface="Arial"/>
            </a:endParaRPr>
          </a:p>
          <a:p>
            <a:pPr>
              <a:lnSpc>
                <a:spcPct val="100000"/>
              </a:lnSpc>
              <a:buNone/>
            </a:pPr>
            <a:endParaRPr b="0" lang="es-AR" sz="2400" spc="-1" strike="noStrike">
              <a:latin typeface="Arial"/>
            </a:endParaRPr>
          </a:p>
        </p:txBody>
      </p:sp>
    </p:spTree>
  </p:cSld>
  <p:transition spd="med">
    <p:wipe dir="d"/>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p:nvPr/>
        </p:nvSpPr>
        <p:spPr>
          <a:xfrm>
            <a:off x="457200" y="190440"/>
            <a:ext cx="8228880" cy="5817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1" lang="es-AR" sz="2400" spc="-1" strike="noStrike">
                <a:solidFill>
                  <a:srgbClr val="000000"/>
                </a:solidFill>
                <a:latin typeface="Arial"/>
                <a:ea typeface="SimSun"/>
              </a:rPr>
              <a:t>Términos. Constantes</a:t>
            </a:r>
            <a:endParaRPr b="0" lang="es-AR" sz="2400" spc="-1" strike="noStrike">
              <a:latin typeface="Arial"/>
            </a:endParaRPr>
          </a:p>
        </p:txBody>
      </p:sp>
      <p:sp>
        <p:nvSpPr>
          <p:cNvPr id="175" name="TextShape 2"/>
          <p:cNvSpPr/>
          <p:nvPr/>
        </p:nvSpPr>
        <p:spPr>
          <a:xfrm>
            <a:off x="89280" y="1101600"/>
            <a:ext cx="8963640" cy="5257080"/>
          </a:xfrm>
          <a:prstGeom prst="rect">
            <a:avLst/>
          </a:prstGeom>
          <a:noFill/>
          <a:ln w="9360">
            <a:noFill/>
          </a:ln>
        </p:spPr>
        <p:style>
          <a:lnRef idx="0"/>
          <a:fillRef idx="0"/>
          <a:effectRef idx="0"/>
          <a:fontRef idx="minor"/>
        </p:style>
        <p:txBody>
          <a:bodyPr lIns="90000" rIns="90000" tIns="45000" bIns="45000" anchor="t">
            <a:normAutofit/>
          </a:bodyPr>
          <a:p>
            <a:pPr marL="343080" indent="-342720">
              <a:lnSpc>
                <a:spcPct val="100000"/>
              </a:lnSpc>
              <a:spcBef>
                <a:spcPts val="479"/>
              </a:spcBef>
              <a:buClr>
                <a:srgbClr val="000000"/>
              </a:buClr>
              <a:buFont typeface="Symbol"/>
              <a:buChar char=""/>
            </a:pPr>
            <a:r>
              <a:rPr b="1" lang="es-AR" sz="2400" spc="-1" strike="noStrike">
                <a:solidFill>
                  <a:srgbClr val="000000"/>
                </a:solidFill>
                <a:latin typeface="Arial"/>
                <a:ea typeface="SimSun"/>
              </a:rPr>
              <a:t>Números</a:t>
            </a:r>
            <a:r>
              <a:rPr b="0" lang="es-AR" sz="2400" spc="-1" strike="noStrike">
                <a:solidFill>
                  <a:srgbClr val="000000"/>
                </a:solidFill>
                <a:latin typeface="Arial"/>
                <a:ea typeface="SimSun"/>
              </a:rPr>
              <a:t>. Este tipo de constantes se utilizan para representar tanto números enteros como números reales y poder realizar con ellos operaciones aritméticas.</a:t>
            </a:r>
            <a:endParaRPr b="0" lang="es-AR" sz="2400" spc="-1" strike="noStrike">
              <a:latin typeface="Arial"/>
            </a:endParaRPr>
          </a:p>
          <a:p>
            <a:pPr marL="343080" indent="-342720">
              <a:lnSpc>
                <a:spcPct val="100000"/>
              </a:lnSpc>
              <a:spcBef>
                <a:spcPts val="479"/>
              </a:spcBef>
              <a:buClr>
                <a:srgbClr val="000000"/>
              </a:buClr>
              <a:buFont typeface="Symbol"/>
              <a:buChar char=""/>
            </a:pPr>
            <a:r>
              <a:rPr b="1" lang="es-AR" sz="2400" spc="-1" strike="noStrike">
                <a:solidFill>
                  <a:srgbClr val="000000"/>
                </a:solidFill>
                <a:latin typeface="Arial"/>
                <a:ea typeface="SimSun"/>
              </a:rPr>
              <a:t>Átomos</a:t>
            </a:r>
            <a:r>
              <a:rPr b="0" lang="es-AR" sz="2400" spc="-1" strike="noStrike">
                <a:solidFill>
                  <a:srgbClr val="000000"/>
                </a:solidFill>
                <a:latin typeface="Arial"/>
                <a:ea typeface="SimSun"/>
              </a:rPr>
              <a:t>. Los átomos se utilizan para dar nombre a objetos específicos, es decir, representan individuos concretos. Existen tres clases principales de átomos:</a:t>
            </a:r>
            <a:endParaRPr b="0" lang="es-AR" sz="2400" spc="-1" strike="noStrike">
              <a:latin typeface="Arial"/>
            </a:endParaRPr>
          </a:p>
          <a:p>
            <a:pPr lvl="1" marL="743040" indent="-285480">
              <a:lnSpc>
                <a:spcPct val="100000"/>
              </a:lnSpc>
              <a:spcBef>
                <a:spcPts val="479"/>
              </a:spcBef>
              <a:buClr>
                <a:srgbClr val="000000"/>
              </a:buClr>
              <a:buFont typeface="Symbol"/>
              <a:buChar char=""/>
            </a:pPr>
            <a:r>
              <a:rPr b="0" lang="es-AR" sz="2400" spc="-1" strike="noStrike">
                <a:solidFill>
                  <a:srgbClr val="000000"/>
                </a:solidFill>
                <a:latin typeface="Arial"/>
                <a:ea typeface="SimSun"/>
              </a:rPr>
              <a:t>Cadenas formadas por letras, dígitos y el símbolo de subrayado, que deben empezar necesariamente por una letra minúscula.  </a:t>
            </a:r>
            <a:endParaRPr b="0" lang="es-AR" sz="2400" spc="-1" strike="noStrike">
              <a:latin typeface="Arial"/>
            </a:endParaRPr>
          </a:p>
          <a:p>
            <a:pPr lvl="1" marL="743040" indent="-285480">
              <a:lnSpc>
                <a:spcPct val="100000"/>
              </a:lnSpc>
              <a:spcBef>
                <a:spcPts val="479"/>
              </a:spcBef>
              <a:buClr>
                <a:srgbClr val="000000"/>
              </a:buClr>
              <a:buFont typeface="Symbol"/>
              <a:buChar char=""/>
            </a:pPr>
            <a:r>
              <a:rPr b="0" lang="es-AR" sz="2400" spc="-1" strike="noStrike">
                <a:solidFill>
                  <a:srgbClr val="000000"/>
                </a:solidFill>
                <a:latin typeface="Arial"/>
                <a:ea typeface="SimSun"/>
              </a:rPr>
              <a:t>Cualquier cadena de caracteres encerrada entre comillas simples.</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322</TotalTime>
  <Application>LibreOffice/7.3.7.2$Linux_X86_64 LibreOffice_project/30$Build-2</Application>
  <AppVersion>15.0000</AppVersion>
  <Words>7467</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2019-10-30T04:47:06Z</dcterms:created>
  <dc:creator/>
  <dc:description/>
  <dc:language>es-AR</dc:language>
  <cp:lastModifiedBy/>
  <dcterms:modified xsi:type="dcterms:W3CDTF">2023-10-25T22:08:56Z</dcterms:modified>
  <cp:revision>28</cp:revision>
  <dc:subject/>
  <dc:title>Programación IV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KSOProductBuildVer">
    <vt:lpwstr>1033-11.1.0.8392</vt:lpwstr>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ScaleCrop">
    <vt:bool>0</vt:bool>
  </property>
  <property fmtid="{D5CDD505-2E9C-101B-9397-08002B2CF9AE}" pid="9" name="ShareDoc">
    <vt:bool>0</vt:bool>
  </property>
  <property fmtid="{D5CDD505-2E9C-101B-9397-08002B2CF9AE}" pid="10" name="Slides">
    <vt:i4>28</vt:i4>
  </property>
</Properties>
</file>