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5" r:id="rId10"/>
    <p:sldId id="266" r:id="rId11"/>
    <p:sldId id="267" r:id="rId12"/>
    <p:sldId id="268" r:id="rId13"/>
    <p:sldId id="264"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2B807B-F1FA-4349-9508-7A93540702A7}" v="479" dt="2022-03-30T02:08:03.289"/>
    <p1510:client id="{5EAB711D-123D-1C5B-E957-B23F3A48C17D}" v="403" dt="2022-03-30T03:08:32.386"/>
    <p1510:client id="{7124656F-D5B8-7C71-7090-66FFC8132891}" v="44" dt="2022-03-30T04:19:51.972"/>
    <p1510:client id="{B4E8D903-0624-41A2-E4E6-B26E8CFBDFC6}" v="12" dt="2022-03-30T04:20:35.892"/>
    <p1510:client id="{D4A6125C-6A7F-C534-8436-CFBCF7A4ED27}" v="2" dt="2022-03-30T04:21:58.82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390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78368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69958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35023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95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52423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88650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58119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428506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62802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3/29/2022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18564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3/29/2022</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a:p>
        </p:txBody>
      </p:sp>
    </p:spTree>
    <p:extLst>
      <p:ext uri="{BB962C8B-B14F-4D97-AF65-F5344CB8AC3E}">
        <p14:creationId xmlns:p14="http://schemas.microsoft.com/office/powerpoint/2010/main" val="60190104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079510" y="4602162"/>
            <a:ext cx="4457690" cy="1720850"/>
          </a:xfrm>
        </p:spPr>
        <p:txBody>
          <a:bodyPr anchor="ctr">
            <a:normAutofit/>
          </a:bodyPr>
          <a:lstStyle/>
          <a:p>
            <a:pPr>
              <a:lnSpc>
                <a:spcPct val="90000"/>
              </a:lnSpc>
            </a:pPr>
            <a:r>
              <a:rPr lang="es-ES" sz="2400">
                <a:ea typeface="Calibri Light"/>
                <a:cs typeface="Calibri Light"/>
              </a:rPr>
              <a:t>Proyecto 1 – Clasificación de pacientes elegibles para pruebas de cáncer</a:t>
            </a:r>
            <a:endParaRPr lang="es-ES" sz="2400"/>
          </a:p>
        </p:txBody>
      </p:sp>
      <p:sp>
        <p:nvSpPr>
          <p:cNvPr id="3" name="Subtítulo 2"/>
          <p:cNvSpPr>
            <a:spLocks noGrp="1"/>
          </p:cNvSpPr>
          <p:nvPr>
            <p:ph type="subTitle" idx="1"/>
          </p:nvPr>
        </p:nvSpPr>
        <p:spPr>
          <a:xfrm>
            <a:off x="6654801" y="4602163"/>
            <a:ext cx="4451347" cy="1720850"/>
          </a:xfrm>
        </p:spPr>
        <p:txBody>
          <a:bodyPr vert="horz" lIns="91440" tIns="45720" rIns="91440" bIns="45720" rtlCol="0" anchor="ctr">
            <a:normAutofit/>
          </a:bodyPr>
          <a:lstStyle/>
          <a:p>
            <a:pPr>
              <a:lnSpc>
                <a:spcPct val="115000"/>
              </a:lnSpc>
            </a:pPr>
            <a:r>
              <a:rPr lang="es-CO" sz="2000">
                <a:ea typeface="+mn-lt"/>
                <a:cs typeface="+mn-lt"/>
              </a:rPr>
              <a:t>Juan Sebastián Ramírez 201923800</a:t>
            </a:r>
            <a:endParaRPr lang="es-ES" sz="2000">
              <a:ea typeface="+mn-lt"/>
              <a:cs typeface="+mn-lt"/>
            </a:endParaRPr>
          </a:p>
          <a:p>
            <a:pPr>
              <a:lnSpc>
                <a:spcPct val="115000"/>
              </a:lnSpc>
            </a:pPr>
            <a:r>
              <a:rPr lang="es-CO" sz="2000">
                <a:ea typeface="+mn-lt"/>
                <a:cs typeface="+mn-lt"/>
              </a:rPr>
              <a:t>Andrés Santiago Triana 201923265</a:t>
            </a:r>
            <a:endParaRPr lang="es-ES" sz="2000">
              <a:ea typeface="+mn-lt"/>
              <a:cs typeface="+mn-lt"/>
            </a:endParaRPr>
          </a:p>
          <a:p>
            <a:pPr>
              <a:lnSpc>
                <a:spcPct val="115000"/>
              </a:lnSpc>
            </a:pPr>
            <a:r>
              <a:rPr lang="es-CO" sz="2000">
                <a:ea typeface="+mn-lt"/>
                <a:cs typeface="+mn-lt"/>
              </a:rPr>
              <a:t>Gabriela García 201912531</a:t>
            </a:r>
            <a:endParaRPr lang="es-ES" sz="2000">
              <a:ea typeface="+mn-lt"/>
              <a:cs typeface="+mn-lt"/>
            </a:endParaRPr>
          </a:p>
        </p:txBody>
      </p:sp>
      <p:pic>
        <p:nvPicPr>
          <p:cNvPr id="4" name="Picture 3">
            <a:extLst>
              <a:ext uri="{FF2B5EF4-FFF2-40B4-BE49-F238E27FC236}">
                <a16:creationId xmlns:a16="http://schemas.microsoft.com/office/drawing/2014/main" id="{506F2791-7417-18DA-0F1C-47277DDED311}"/>
              </a:ext>
            </a:extLst>
          </p:cNvPr>
          <p:cNvPicPr>
            <a:picLocks noChangeAspect="1"/>
          </p:cNvPicPr>
          <p:nvPr/>
        </p:nvPicPr>
        <p:blipFill rotWithShape="1">
          <a:blip r:embed="rId2"/>
          <a:srcRect t="14110" r="-2" b="31015"/>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7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7FB52-3D6C-555E-B189-2B4069C32FBD}"/>
              </a:ext>
            </a:extLst>
          </p:cNvPr>
          <p:cNvSpPr>
            <a:spLocks noGrp="1"/>
          </p:cNvSpPr>
          <p:nvPr>
            <p:ph type="title"/>
          </p:nvPr>
        </p:nvSpPr>
        <p:spPr/>
        <p:txBody>
          <a:bodyPr/>
          <a:lstStyle/>
          <a:p>
            <a:r>
              <a:rPr lang="es-CO" b="1">
                <a:ea typeface="+mj-lt"/>
                <a:cs typeface="+mj-lt"/>
              </a:rPr>
              <a:t>Análisis de resultados</a:t>
            </a:r>
            <a:endParaRPr lang="es-ES">
              <a:ea typeface="+mj-lt"/>
              <a:cs typeface="+mj-lt"/>
            </a:endParaRPr>
          </a:p>
        </p:txBody>
      </p:sp>
      <p:sp>
        <p:nvSpPr>
          <p:cNvPr id="3" name="Marcador de contenido 2">
            <a:extLst>
              <a:ext uri="{FF2B5EF4-FFF2-40B4-BE49-F238E27FC236}">
                <a16:creationId xmlns:a16="http://schemas.microsoft.com/office/drawing/2014/main" id="{B699174E-7ABB-D6F5-CFFE-56116179E1E7}"/>
              </a:ext>
            </a:extLst>
          </p:cNvPr>
          <p:cNvSpPr>
            <a:spLocks noGrp="1"/>
          </p:cNvSpPr>
          <p:nvPr>
            <p:ph idx="1"/>
          </p:nvPr>
        </p:nvSpPr>
        <p:spPr/>
        <p:txBody>
          <a:bodyPr/>
          <a:lstStyle/>
          <a:p>
            <a:pPr marL="359410" indent="-359410"/>
            <a:r>
              <a:rPr lang="es-ES">
                <a:solidFill>
                  <a:srgbClr val="FFFFFF">
                    <a:alpha val="70000"/>
                  </a:srgbClr>
                </a:solidFill>
              </a:rPr>
              <a:t>Resultado de KNN</a:t>
            </a:r>
          </a:p>
        </p:txBody>
      </p:sp>
      <p:pic>
        <p:nvPicPr>
          <p:cNvPr id="4" name="Imagen 4" descr="Tabla&#10;&#10;Descripción generada automáticamente">
            <a:extLst>
              <a:ext uri="{FF2B5EF4-FFF2-40B4-BE49-F238E27FC236}">
                <a16:creationId xmlns:a16="http://schemas.microsoft.com/office/drawing/2014/main" id="{B4BF8D6C-6DD3-0220-D0FA-D3DBCD293216}"/>
              </a:ext>
            </a:extLst>
          </p:cNvPr>
          <p:cNvPicPr>
            <a:picLocks noChangeAspect="1"/>
          </p:cNvPicPr>
          <p:nvPr/>
        </p:nvPicPr>
        <p:blipFill>
          <a:blip r:embed="rId2"/>
          <a:stretch>
            <a:fillRect/>
          </a:stretch>
        </p:blipFill>
        <p:spPr>
          <a:xfrm>
            <a:off x="2438401" y="2814006"/>
            <a:ext cx="7818406" cy="2782741"/>
          </a:xfrm>
          <a:prstGeom prst="rect">
            <a:avLst/>
          </a:prstGeom>
        </p:spPr>
      </p:pic>
    </p:spTree>
    <p:extLst>
      <p:ext uri="{BB962C8B-B14F-4D97-AF65-F5344CB8AC3E}">
        <p14:creationId xmlns:p14="http://schemas.microsoft.com/office/powerpoint/2010/main" val="221138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7FB52-3D6C-555E-B189-2B4069C32FBD}"/>
              </a:ext>
            </a:extLst>
          </p:cNvPr>
          <p:cNvSpPr>
            <a:spLocks noGrp="1"/>
          </p:cNvSpPr>
          <p:nvPr>
            <p:ph type="title"/>
          </p:nvPr>
        </p:nvSpPr>
        <p:spPr>
          <a:xfrm>
            <a:off x="1053815" y="180744"/>
            <a:ext cx="10026650" cy="655637"/>
          </a:xfrm>
        </p:spPr>
        <p:txBody>
          <a:bodyPr/>
          <a:lstStyle/>
          <a:p>
            <a:r>
              <a:rPr lang="es-CO" b="1">
                <a:ea typeface="+mj-lt"/>
                <a:cs typeface="+mj-lt"/>
              </a:rPr>
              <a:t>Análisis de resultados</a:t>
            </a:r>
            <a:endParaRPr lang="es-ES">
              <a:ea typeface="+mj-lt"/>
              <a:cs typeface="+mj-lt"/>
            </a:endParaRPr>
          </a:p>
        </p:txBody>
      </p:sp>
      <p:pic>
        <p:nvPicPr>
          <p:cNvPr id="7" name="Imagen 7" descr="Interfaz de usuario gráfica, Aplicación, Word, Excel&#10;&#10;Descripción generada automáticamente">
            <a:extLst>
              <a:ext uri="{FF2B5EF4-FFF2-40B4-BE49-F238E27FC236}">
                <a16:creationId xmlns:a16="http://schemas.microsoft.com/office/drawing/2014/main" id="{2F65C8D2-6895-E1CB-2463-B45C172C1547}"/>
              </a:ext>
            </a:extLst>
          </p:cNvPr>
          <p:cNvPicPr>
            <a:picLocks noChangeAspect="1"/>
          </p:cNvPicPr>
          <p:nvPr/>
        </p:nvPicPr>
        <p:blipFill>
          <a:blip r:embed="rId2"/>
          <a:stretch>
            <a:fillRect/>
          </a:stretch>
        </p:blipFill>
        <p:spPr>
          <a:xfrm>
            <a:off x="1049355" y="833659"/>
            <a:ext cx="10182225" cy="5593408"/>
          </a:xfrm>
          <a:prstGeom prst="rect">
            <a:avLst/>
          </a:prstGeom>
        </p:spPr>
      </p:pic>
    </p:spTree>
    <p:extLst>
      <p:ext uri="{BB962C8B-B14F-4D97-AF65-F5344CB8AC3E}">
        <p14:creationId xmlns:p14="http://schemas.microsoft.com/office/powerpoint/2010/main" val="1807654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7FB52-3D6C-555E-B189-2B4069C32FBD}"/>
              </a:ext>
            </a:extLst>
          </p:cNvPr>
          <p:cNvSpPr>
            <a:spLocks noGrp="1"/>
          </p:cNvSpPr>
          <p:nvPr>
            <p:ph type="title"/>
          </p:nvPr>
        </p:nvSpPr>
        <p:spPr>
          <a:xfrm>
            <a:off x="1053815" y="180744"/>
            <a:ext cx="10026650" cy="655637"/>
          </a:xfrm>
        </p:spPr>
        <p:txBody>
          <a:bodyPr/>
          <a:lstStyle/>
          <a:p>
            <a:r>
              <a:rPr lang="es-CO" b="1">
                <a:ea typeface="+mj-lt"/>
                <a:cs typeface="+mj-lt"/>
              </a:rPr>
              <a:t>Análisis de resultados</a:t>
            </a:r>
            <a:endParaRPr lang="es-ES">
              <a:ea typeface="+mj-lt"/>
              <a:cs typeface="+mj-lt"/>
            </a:endParaRPr>
          </a:p>
        </p:txBody>
      </p:sp>
      <p:pic>
        <p:nvPicPr>
          <p:cNvPr id="3" name="Imagen 3" descr="Imagen que contiene Gráfico&#10;&#10;Descripción generada automáticamente">
            <a:extLst>
              <a:ext uri="{FF2B5EF4-FFF2-40B4-BE49-F238E27FC236}">
                <a16:creationId xmlns:a16="http://schemas.microsoft.com/office/drawing/2014/main" id="{930C772F-1524-064A-55D9-52C59BC49DCA}"/>
              </a:ext>
            </a:extLst>
          </p:cNvPr>
          <p:cNvPicPr>
            <a:picLocks noChangeAspect="1"/>
          </p:cNvPicPr>
          <p:nvPr/>
        </p:nvPicPr>
        <p:blipFill>
          <a:blip r:embed="rId2"/>
          <a:stretch>
            <a:fillRect/>
          </a:stretch>
        </p:blipFill>
        <p:spPr>
          <a:xfrm>
            <a:off x="1057275" y="732674"/>
            <a:ext cx="10096500" cy="5754603"/>
          </a:xfrm>
          <a:prstGeom prst="rect">
            <a:avLst/>
          </a:prstGeom>
        </p:spPr>
      </p:pic>
    </p:spTree>
    <p:extLst>
      <p:ext uri="{BB962C8B-B14F-4D97-AF65-F5344CB8AC3E}">
        <p14:creationId xmlns:p14="http://schemas.microsoft.com/office/powerpoint/2010/main" val="141060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57FB52-3D6C-555E-B189-2B4069C32FBD}"/>
              </a:ext>
            </a:extLst>
          </p:cNvPr>
          <p:cNvSpPr>
            <a:spLocks noGrp="1"/>
          </p:cNvSpPr>
          <p:nvPr>
            <p:ph type="title"/>
          </p:nvPr>
        </p:nvSpPr>
        <p:spPr>
          <a:xfrm>
            <a:off x="540988" y="540033"/>
            <a:ext cx="3884962" cy="1331604"/>
          </a:xfrm>
        </p:spPr>
        <p:txBody>
          <a:bodyPr anchor="b">
            <a:normAutofit/>
          </a:bodyPr>
          <a:lstStyle/>
          <a:p>
            <a:pPr algn="ctr"/>
            <a:r>
              <a:rPr lang="es-CO" b="1">
                <a:ea typeface="+mj-lt"/>
                <a:cs typeface="+mj-lt"/>
              </a:rPr>
              <a:t>conclusiones</a:t>
            </a:r>
          </a:p>
        </p:txBody>
      </p:sp>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699174E-7ABB-D6F5-CFFE-56116179E1E7}"/>
              </a:ext>
            </a:extLst>
          </p:cNvPr>
          <p:cNvSpPr>
            <a:spLocks noGrp="1"/>
          </p:cNvSpPr>
          <p:nvPr>
            <p:ph idx="1"/>
          </p:nvPr>
        </p:nvSpPr>
        <p:spPr>
          <a:xfrm>
            <a:off x="540988" y="2759076"/>
            <a:ext cx="3884962" cy="3009899"/>
          </a:xfrm>
        </p:spPr>
        <p:txBody>
          <a:bodyPr>
            <a:normAutofit fontScale="85000" lnSpcReduction="20000"/>
          </a:bodyPr>
          <a:lstStyle/>
          <a:p>
            <a:pPr marL="0" indent="0">
              <a:buNone/>
            </a:pPr>
            <a:r>
              <a:rPr lang="es-ES" sz="1900"/>
              <a:t>        El algoritmo que obtuvo mejores resultados es el algoritmo de redes neuronales, a partir de los valores obtenidos en precisión, </a:t>
            </a:r>
            <a:r>
              <a:rPr lang="es-ES" sz="1900" err="1"/>
              <a:t>recall</a:t>
            </a:r>
            <a:r>
              <a:rPr lang="es-ES" sz="1900"/>
              <a:t> y f1-score se pudo evidenciar que realizo una. buena clasificación tanto para los pacientes elegibles como no elegibles. Como se puede ver en la matriz de confusión hay una mayor cantidad de aciertos (VP y FN).  Los errores de predicción son menores</a:t>
            </a:r>
          </a:p>
        </p:txBody>
      </p:sp>
      <p:sp>
        <p:nvSpPr>
          <p:cNvPr id="13" name="Rectangle 12">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Imagen 4" descr="Gráfico&#10;&#10;Descripción generada automáticamente">
            <a:extLst>
              <a:ext uri="{FF2B5EF4-FFF2-40B4-BE49-F238E27FC236}">
                <a16:creationId xmlns:a16="http://schemas.microsoft.com/office/drawing/2014/main" id="{7C5EDF4E-43F7-3807-A0E4-40388A065F71}"/>
              </a:ext>
            </a:extLst>
          </p:cNvPr>
          <p:cNvPicPr>
            <a:picLocks noChangeAspect="1"/>
          </p:cNvPicPr>
          <p:nvPr/>
        </p:nvPicPr>
        <p:blipFill>
          <a:blip r:embed="rId2"/>
          <a:stretch>
            <a:fillRect/>
          </a:stretch>
        </p:blipFill>
        <p:spPr>
          <a:xfrm>
            <a:off x="5537200" y="859871"/>
            <a:ext cx="6113812" cy="5135602"/>
          </a:xfrm>
          <a:prstGeom prst="rect">
            <a:avLst/>
          </a:prstGeom>
        </p:spPr>
      </p:pic>
    </p:spTree>
    <p:extLst>
      <p:ext uri="{BB962C8B-B14F-4D97-AF65-F5344CB8AC3E}">
        <p14:creationId xmlns:p14="http://schemas.microsoft.com/office/powerpoint/2010/main" val="260769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A87C14-B17A-6991-B178-BD5E9CDA4DCB}"/>
              </a:ext>
            </a:extLst>
          </p:cNvPr>
          <p:cNvSpPr>
            <a:spLocks noGrp="1"/>
          </p:cNvSpPr>
          <p:nvPr>
            <p:ph type="title"/>
          </p:nvPr>
        </p:nvSpPr>
        <p:spPr>
          <a:xfrm>
            <a:off x="1080000" y="1011236"/>
            <a:ext cx="4426782" cy="2417763"/>
          </a:xfrm>
        </p:spPr>
        <p:txBody>
          <a:bodyPr anchor="t">
            <a:normAutofit/>
          </a:bodyPr>
          <a:lstStyle/>
          <a:p>
            <a:r>
              <a:rPr lang="es-ES" b="1">
                <a:ea typeface="+mj-lt"/>
                <a:cs typeface="+mj-lt"/>
              </a:rPr>
              <a:t>Oportunidad/ Problema Negocio</a:t>
            </a:r>
            <a:endParaRPr lang="es-ES">
              <a:ea typeface="+mj-lt"/>
              <a:cs typeface="+mj-lt"/>
            </a:endParaRPr>
          </a:p>
        </p:txBody>
      </p:sp>
      <p:grpSp>
        <p:nvGrpSpPr>
          <p:cNvPr id="10" name="Group 9">
            <a:extLst>
              <a:ext uri="{FF2B5EF4-FFF2-40B4-BE49-F238E27FC236}">
                <a16:creationId xmlns:a16="http://schemas.microsoft.com/office/drawing/2014/main" id="{A56BA46D-F038-4819-B996-BEDE44248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3176" y="3831217"/>
            <a:ext cx="1980565" cy="2208479"/>
            <a:chOff x="1103176" y="3831217"/>
            <a:chExt cx="1980565" cy="2208479"/>
          </a:xfrm>
        </p:grpSpPr>
        <p:sp>
          <p:nvSpPr>
            <p:cNvPr id="11" name="Freeform: Shape 10">
              <a:extLst>
                <a:ext uri="{FF2B5EF4-FFF2-40B4-BE49-F238E27FC236}">
                  <a16:creationId xmlns:a16="http://schemas.microsoft.com/office/drawing/2014/main" id="{C019C8D0-3720-4D8A-BCCB-DA91068B1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1297758" y="4230168"/>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892991" y="1795123"/>
                  </a:lnTo>
                  <a:lnTo>
                    <a:pt x="763082" y="1694835"/>
                  </a:lnTo>
                  <a:cubicBezTo>
                    <a:pt x="-338018" y="799772"/>
                    <a:pt x="-41719" y="62104"/>
                    <a:pt x="379877" y="3722"/>
                  </a:cubicBezTo>
                  <a:cubicBezTo>
                    <a:pt x="399953" y="942"/>
                    <a:pt x="420313" y="-298"/>
                    <a:pt x="440819" y="59"/>
                  </a:cubicBezTo>
                  <a:close/>
                </a:path>
              </a:pathLst>
            </a:custGeom>
            <a:solidFill>
              <a:schemeClr val="accent1">
                <a:alpha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8C17AC2-A924-422A-AD03-911B80BEF0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1103176" y="3831217"/>
              <a:ext cx="1785983" cy="2208479"/>
              <a:chOff x="2725201" y="4453039"/>
              <a:chExt cx="1785983" cy="2208479"/>
            </a:xfrm>
          </p:grpSpPr>
          <p:cxnSp>
            <p:nvCxnSpPr>
              <p:cNvPr id="13" name="Straight Connector 12">
                <a:extLst>
                  <a:ext uri="{FF2B5EF4-FFF2-40B4-BE49-F238E27FC236}">
                    <a16:creationId xmlns:a16="http://schemas.microsoft.com/office/drawing/2014/main" id="{A793E9AE-C8D1-485F-AA4B-0B26A62CC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3618192" y="4453039"/>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B6FF1F-1F9C-44F4-8C43-8F1C269F7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738439" y="5243393"/>
                <a:ext cx="17609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Shape 14">
                <a:extLst>
                  <a:ext uri="{FF2B5EF4-FFF2-40B4-BE49-F238E27FC236}">
                    <a16:creationId xmlns:a16="http://schemas.microsoft.com/office/drawing/2014/main" id="{FEBAC472-1B2E-412E-BE4A-D5423B2BE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725201" y="4861779"/>
                <a:ext cx="1785983" cy="1799739"/>
              </a:xfrm>
              <a:custGeom>
                <a:avLst/>
                <a:gdLst>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892991 w 1785983"/>
                  <a:gd name="connsiteY8" fmla="*/ 1795123 h 1799739"/>
                  <a:gd name="connsiteX9" fmla="*/ 763082 w 1785983"/>
                  <a:gd name="connsiteY9" fmla="*/ 1694835 h 1799739"/>
                  <a:gd name="connsiteX10" fmla="*/ 379877 w 1785983"/>
                  <a:gd name="connsiteY10" fmla="*/ 3722 h 1799739"/>
                  <a:gd name="connsiteX11" fmla="*/ 440819 w 1785983"/>
                  <a:gd name="connsiteY11" fmla="*/ 59 h 1799739"/>
                  <a:gd name="connsiteX0" fmla="*/ 440819 w 1785983"/>
                  <a:gd name="connsiteY0" fmla="*/ 59 h 1849891"/>
                  <a:gd name="connsiteX1" fmla="*/ 845918 w 1785983"/>
                  <a:gd name="connsiteY1" fmla="*/ 261596 h 1849891"/>
                  <a:gd name="connsiteX2" fmla="*/ 892992 w 1785983"/>
                  <a:gd name="connsiteY2" fmla="*/ 360758 h 1849891"/>
                  <a:gd name="connsiteX3" fmla="*/ 892992 w 1785983"/>
                  <a:gd name="connsiteY3" fmla="*/ 365372 h 1849891"/>
                  <a:gd name="connsiteX4" fmla="*/ 940065 w 1785983"/>
                  <a:gd name="connsiteY4" fmla="*/ 266212 h 1849891"/>
                  <a:gd name="connsiteX5" fmla="*/ 1406106 w 1785983"/>
                  <a:gd name="connsiteY5" fmla="*/ 8338 h 1849891"/>
                  <a:gd name="connsiteX6" fmla="*/ 1022901 w 1785983"/>
                  <a:gd name="connsiteY6" fmla="*/ 1699451 h 1849891"/>
                  <a:gd name="connsiteX7" fmla="*/ 892991 w 1785983"/>
                  <a:gd name="connsiteY7" fmla="*/ 1799739 h 1849891"/>
                  <a:gd name="connsiteX8" fmla="*/ 838223 w 1785983"/>
                  <a:gd name="connsiteY8" fmla="*/ 1849891 h 1849891"/>
                  <a:gd name="connsiteX9" fmla="*/ 763082 w 1785983"/>
                  <a:gd name="connsiteY9" fmla="*/ 1694835 h 1849891"/>
                  <a:gd name="connsiteX10" fmla="*/ 379877 w 1785983"/>
                  <a:gd name="connsiteY10" fmla="*/ 3722 h 1849891"/>
                  <a:gd name="connsiteX11" fmla="*/ 440819 w 1785983"/>
                  <a:gd name="connsiteY11" fmla="*/ 59 h 1849891"/>
                  <a:gd name="connsiteX0" fmla="*/ 440819 w 1785983"/>
                  <a:gd name="connsiteY0" fmla="*/ 59 h 1799739"/>
                  <a:gd name="connsiteX1" fmla="*/ 845918 w 1785983"/>
                  <a:gd name="connsiteY1" fmla="*/ 261596 h 1799739"/>
                  <a:gd name="connsiteX2" fmla="*/ 892992 w 1785983"/>
                  <a:gd name="connsiteY2" fmla="*/ 360758 h 1799739"/>
                  <a:gd name="connsiteX3" fmla="*/ 892992 w 1785983"/>
                  <a:gd name="connsiteY3" fmla="*/ 365372 h 1799739"/>
                  <a:gd name="connsiteX4" fmla="*/ 940065 w 1785983"/>
                  <a:gd name="connsiteY4" fmla="*/ 266212 h 1799739"/>
                  <a:gd name="connsiteX5" fmla="*/ 1406106 w 1785983"/>
                  <a:gd name="connsiteY5" fmla="*/ 8338 h 1799739"/>
                  <a:gd name="connsiteX6" fmla="*/ 1022901 w 1785983"/>
                  <a:gd name="connsiteY6" fmla="*/ 1699451 h 1799739"/>
                  <a:gd name="connsiteX7" fmla="*/ 892991 w 1785983"/>
                  <a:gd name="connsiteY7" fmla="*/ 1799739 h 1799739"/>
                  <a:gd name="connsiteX8" fmla="*/ 763082 w 1785983"/>
                  <a:gd name="connsiteY8" fmla="*/ 1694835 h 1799739"/>
                  <a:gd name="connsiteX9" fmla="*/ 379877 w 1785983"/>
                  <a:gd name="connsiteY9" fmla="*/ 3722 h 1799739"/>
                  <a:gd name="connsiteX10" fmla="*/ 440819 w 1785983"/>
                  <a:gd name="connsiteY10" fmla="*/ 59 h 179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983" h="1799739">
                    <a:moveTo>
                      <a:pt x="440819" y="59"/>
                    </a:moveTo>
                    <a:cubicBezTo>
                      <a:pt x="584367" y="2557"/>
                      <a:pt x="735105" y="83293"/>
                      <a:pt x="845918" y="261596"/>
                    </a:cubicBezTo>
                    <a:lnTo>
                      <a:pt x="892992" y="360758"/>
                    </a:lnTo>
                    <a:lnTo>
                      <a:pt x="892992" y="365372"/>
                    </a:lnTo>
                    <a:lnTo>
                      <a:pt x="940065" y="266212"/>
                    </a:lnTo>
                    <a:cubicBezTo>
                      <a:pt x="1066709" y="62437"/>
                      <a:pt x="1245499" y="-13903"/>
                      <a:pt x="1406106" y="8338"/>
                    </a:cubicBezTo>
                    <a:cubicBezTo>
                      <a:pt x="1827702" y="66720"/>
                      <a:pt x="2124001" y="804388"/>
                      <a:pt x="1022901" y="1699451"/>
                    </a:cubicBezTo>
                    <a:lnTo>
                      <a:pt x="892991" y="1799739"/>
                    </a:lnTo>
                    <a:lnTo>
                      <a:pt x="763082" y="1694835"/>
                    </a:lnTo>
                    <a:cubicBezTo>
                      <a:pt x="-338018" y="799772"/>
                      <a:pt x="-41719" y="62104"/>
                      <a:pt x="379877" y="3722"/>
                    </a:cubicBezTo>
                    <a:cubicBezTo>
                      <a:pt x="399953" y="942"/>
                      <a:pt x="420313" y="-298"/>
                      <a:pt x="440819" y="59"/>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Bell MT" panose="02020503060305020303" pitchFamily="18" charset="0"/>
                </a:endParaRPr>
              </a:p>
            </p:txBody>
          </p:sp>
          <p:sp>
            <p:nvSpPr>
              <p:cNvPr id="16" name="Rectangle 30">
                <a:extLst>
                  <a:ext uri="{FF2B5EF4-FFF2-40B4-BE49-F238E27FC236}">
                    <a16:creationId xmlns:a16="http://schemas.microsoft.com/office/drawing/2014/main" id="{BA77ECB2-C17A-4FC2-BBA8-9B201AA6A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24232" y="5447997"/>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0">
                <a:extLst>
                  <a:ext uri="{FF2B5EF4-FFF2-40B4-BE49-F238E27FC236}">
                    <a16:creationId xmlns:a16="http://schemas.microsoft.com/office/drawing/2014/main" id="{6E52EEA2-6D0E-43D0-9C49-EF0EC20DE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315029" y="5983110"/>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Marcador de contenido 2">
            <a:extLst>
              <a:ext uri="{FF2B5EF4-FFF2-40B4-BE49-F238E27FC236}">
                <a16:creationId xmlns:a16="http://schemas.microsoft.com/office/drawing/2014/main" id="{3276889E-8243-A61E-E0DE-28A98BF39C1B}"/>
              </a:ext>
            </a:extLst>
          </p:cNvPr>
          <p:cNvSpPr>
            <a:spLocks noGrp="1"/>
          </p:cNvSpPr>
          <p:nvPr>
            <p:ph idx="1"/>
          </p:nvPr>
        </p:nvSpPr>
        <p:spPr>
          <a:xfrm>
            <a:off x="6096000" y="987423"/>
            <a:ext cx="5555012" cy="4781552"/>
          </a:xfrm>
        </p:spPr>
        <p:txBody>
          <a:bodyPr>
            <a:normAutofit fontScale="92500" lnSpcReduction="20000"/>
          </a:bodyPr>
          <a:lstStyle/>
          <a:p>
            <a:pPr marL="359410" indent="-359410"/>
            <a:r>
              <a:rPr lang="es-ES">
                <a:ea typeface="+mn-lt"/>
                <a:cs typeface="+mn-lt"/>
              </a:rPr>
              <a:t>El problema principal es que muchas veces los doctores no tienen mucho tiempo disponible para dedicar a cada paciente,</a:t>
            </a:r>
            <a:endParaRPr lang="es-ES"/>
          </a:p>
          <a:p>
            <a:pPr marL="359410" indent="-359410">
              <a:buClr>
                <a:srgbClr val="DB94A4"/>
              </a:buClr>
            </a:pPr>
            <a:r>
              <a:rPr lang="es-ES">
                <a:ea typeface="+mn-lt"/>
                <a:cs typeface="+mn-lt"/>
              </a:rPr>
              <a:t>La cantidad de expertos es mucho menor que en los países desarrollados. </a:t>
            </a:r>
            <a:endParaRPr lang="es-ES">
              <a:solidFill>
                <a:srgbClr val="FFFFFF">
                  <a:alpha val="70000"/>
                </a:srgbClr>
              </a:solidFill>
              <a:ea typeface="+mn-lt"/>
              <a:cs typeface="+mn-lt"/>
            </a:endParaRPr>
          </a:p>
          <a:p>
            <a:pPr marL="359410" indent="-359410">
              <a:buClr>
                <a:srgbClr val="DB94A4"/>
              </a:buClr>
            </a:pPr>
            <a:r>
              <a:rPr lang="es-ES">
                <a:ea typeface="+mn-lt"/>
                <a:cs typeface="+mn-lt"/>
              </a:rPr>
              <a:t>Los ensayos clínicos de cáncer pueden ser bastante costosos.</a:t>
            </a:r>
            <a:endParaRPr lang="es-ES">
              <a:solidFill>
                <a:srgbClr val="FFFFFF">
                  <a:alpha val="70000"/>
                </a:srgbClr>
              </a:solidFill>
              <a:ea typeface="+mn-lt"/>
              <a:cs typeface="+mn-lt"/>
            </a:endParaRPr>
          </a:p>
          <a:p>
            <a:pPr marL="359410" indent="-359410">
              <a:buClr>
                <a:srgbClr val="DB94A4"/>
              </a:buClr>
            </a:pPr>
            <a:r>
              <a:rPr lang="es-ES">
                <a:ea typeface="+mn-lt"/>
                <a:cs typeface="+mn-lt"/>
              </a:rPr>
              <a:t>Muchas veces los pacientes corren riesgos al hacer dichos exámenes, sobre todo los que requieren cualquier tipo de radiación como lo son los rayos x.</a:t>
            </a:r>
            <a:endParaRPr lang="es-ES">
              <a:solidFill>
                <a:srgbClr val="FFFFFF">
                  <a:alpha val="70000"/>
                </a:srgbClr>
              </a:solidFill>
            </a:endParaRPr>
          </a:p>
          <a:p>
            <a:pPr marL="359410" indent="-359410">
              <a:buClr>
                <a:srgbClr val="DB94A4"/>
              </a:buClr>
            </a:pPr>
            <a:r>
              <a:rPr lang="es-ES">
                <a:ea typeface="+mn-lt"/>
                <a:cs typeface="+mn-lt"/>
              </a:rPr>
              <a:t>Sería de gran utilidad que los doctores tuviesen un diagnóstico inicial de si un paciente pudiese requerir ensayos clínicos para cáncer</a:t>
            </a:r>
            <a:endParaRPr lang="es-ES">
              <a:solidFill>
                <a:srgbClr val="FFFFFF">
                  <a:alpha val="70000"/>
                </a:srgbClr>
              </a:solidFill>
            </a:endParaRPr>
          </a:p>
        </p:txBody>
      </p:sp>
    </p:spTree>
    <p:extLst>
      <p:ext uri="{BB962C8B-B14F-4D97-AF65-F5344CB8AC3E}">
        <p14:creationId xmlns:p14="http://schemas.microsoft.com/office/powerpoint/2010/main" val="425039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DCFBD7-5612-480F-BED3-7820176A5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7D71F53-9A6F-DFDE-1F4E-99C1895C9374}"/>
              </a:ext>
            </a:extLst>
          </p:cNvPr>
          <p:cNvSpPr>
            <a:spLocks noGrp="1"/>
          </p:cNvSpPr>
          <p:nvPr>
            <p:ph type="title"/>
          </p:nvPr>
        </p:nvSpPr>
        <p:spPr>
          <a:xfrm>
            <a:off x="1080000" y="1666874"/>
            <a:ext cx="4457200" cy="3521075"/>
          </a:xfrm>
        </p:spPr>
        <p:txBody>
          <a:bodyPr anchor="ctr">
            <a:normAutofit/>
          </a:bodyPr>
          <a:lstStyle/>
          <a:p>
            <a:pPr algn="ctr"/>
            <a:endParaRPr lang="es-ES"/>
          </a:p>
          <a:p>
            <a:r>
              <a:rPr lang="es-CO" b="1" dirty="0">
                <a:ea typeface="+mj-lt"/>
                <a:cs typeface="+mj-lt"/>
              </a:rPr>
              <a:t>Descripción del requerimiento desde el punto de vista de aprendizaje de máquina</a:t>
            </a:r>
            <a:endParaRPr lang="es-ES" dirty="0">
              <a:ea typeface="+mj-lt"/>
              <a:cs typeface="+mj-lt"/>
            </a:endParaRPr>
          </a:p>
        </p:txBody>
      </p:sp>
      <p:grpSp>
        <p:nvGrpSpPr>
          <p:cNvPr id="10" name="Group 9">
            <a:extLst>
              <a:ext uri="{FF2B5EF4-FFF2-40B4-BE49-F238E27FC236}">
                <a16:creationId xmlns:a16="http://schemas.microsoft.com/office/drawing/2014/main" id="{263531A3-FAAF-4F5C-AF87-916460053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11" name="Group 10">
              <a:extLst>
                <a:ext uri="{FF2B5EF4-FFF2-40B4-BE49-F238E27FC236}">
                  <a16:creationId xmlns:a16="http://schemas.microsoft.com/office/drawing/2014/main" id="{F09EC0F0-36F6-475A-B313-91019F46E4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18" name="Freeform: Shape 17">
                <a:extLst>
                  <a:ext uri="{FF2B5EF4-FFF2-40B4-BE49-F238E27FC236}">
                    <a16:creationId xmlns:a16="http://schemas.microsoft.com/office/drawing/2014/main" id="{3E720176-168D-4875-B380-1FFAD166CC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6C3DF9F2-65C8-4063-9164-2DBD90E2A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 name="Group 11">
              <a:extLst>
                <a:ext uri="{FF2B5EF4-FFF2-40B4-BE49-F238E27FC236}">
                  <a16:creationId xmlns:a16="http://schemas.microsoft.com/office/drawing/2014/main" id="{1DB23F83-9229-4C60-938A-F2CF20C27F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3" name="Freeform: Shape 12">
                <a:extLst>
                  <a:ext uri="{FF2B5EF4-FFF2-40B4-BE49-F238E27FC236}">
                    <a16:creationId xmlns:a16="http://schemas.microsoft.com/office/drawing/2014/main" id="{1ED4C557-D730-47E9-AC8A-884190A4E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8AA1D3F0-72CD-4C7B-8C03-2A50531F9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129409EB-5515-4925-83E4-F7C979ED0B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16" name="Straight Connector 15">
                  <a:extLst>
                    <a:ext uri="{FF2B5EF4-FFF2-40B4-BE49-F238E27FC236}">
                      <a16:creationId xmlns:a16="http://schemas.microsoft.com/office/drawing/2014/main" id="{2E18C444-B7B2-4918-AD29-D6CD204E5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974E9A-69BC-4453-9A9D-6036790B3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 name="Marcador de contenido 2">
            <a:extLst>
              <a:ext uri="{FF2B5EF4-FFF2-40B4-BE49-F238E27FC236}">
                <a16:creationId xmlns:a16="http://schemas.microsoft.com/office/drawing/2014/main" id="{097B0952-E8A2-1213-3C80-7C5F8DEAA978}"/>
              </a:ext>
            </a:extLst>
          </p:cNvPr>
          <p:cNvSpPr>
            <a:spLocks noGrp="1"/>
          </p:cNvSpPr>
          <p:nvPr>
            <p:ph idx="1"/>
          </p:nvPr>
        </p:nvSpPr>
        <p:spPr>
          <a:xfrm>
            <a:off x="6654801" y="550333"/>
            <a:ext cx="4737100" cy="5218642"/>
          </a:xfrm>
        </p:spPr>
        <p:txBody>
          <a:bodyPr anchor="ctr">
            <a:normAutofit fontScale="85000" lnSpcReduction="10000"/>
          </a:bodyPr>
          <a:lstStyle/>
          <a:p>
            <a:pPr marL="359410" indent="-359410"/>
            <a:r>
              <a:rPr lang="es-ES">
                <a:ea typeface="+mn-lt"/>
                <a:cs typeface="+mn-lt"/>
              </a:rPr>
              <a:t>Análisis de lenguaje, dado que la información que se tiene únicamente son dos columnas:</a:t>
            </a:r>
            <a:endParaRPr lang="es-ES"/>
          </a:p>
          <a:p>
            <a:pPr marL="359410" indent="-359410">
              <a:buClr>
                <a:srgbClr val="DB94A4"/>
              </a:buClr>
            </a:pPr>
            <a:endParaRPr lang="es-ES"/>
          </a:p>
          <a:p>
            <a:pPr marL="359410" lvl="1" indent="-359410">
              <a:buClr>
                <a:srgbClr val="DB94A4"/>
              </a:buClr>
            </a:pPr>
            <a:r>
              <a:rPr lang="es-ES" sz="1500">
                <a:ea typeface="+mn-lt"/>
                <a:cs typeface="+mn-lt"/>
              </a:rPr>
              <a:t>1. Una columna con un </a:t>
            </a:r>
            <a:r>
              <a:rPr lang="es-ES" sz="1500" err="1">
                <a:ea typeface="+mn-lt"/>
                <a:cs typeface="+mn-lt"/>
              </a:rPr>
              <a:t>label</a:t>
            </a:r>
            <a:r>
              <a:rPr lang="es-ES" sz="1500">
                <a:ea typeface="+mn-lt"/>
                <a:cs typeface="+mn-lt"/>
              </a:rPr>
              <a:t> que dice 1 si el paciente no requiere ningún tipo de ensayo clínico </a:t>
            </a:r>
            <a:endParaRPr lang="es-ES" sz="1500" i="0">
              <a:solidFill>
                <a:srgbClr val="FFFFFF">
                  <a:alpha val="70000"/>
                </a:srgbClr>
              </a:solidFill>
              <a:ea typeface="+mn-lt"/>
              <a:cs typeface="+mn-lt"/>
            </a:endParaRPr>
          </a:p>
          <a:p>
            <a:pPr marL="359410" lvl="1" indent="-359410">
              <a:buClr>
                <a:srgbClr val="DB94A4"/>
              </a:buClr>
            </a:pPr>
            <a:r>
              <a:rPr lang="es-ES" sz="1500">
                <a:ea typeface="+mn-lt"/>
                <a:cs typeface="+mn-lt"/>
              </a:rPr>
              <a:t>2. Una columna con dos frases separadas con un punto, la que va antes del punto indica el estudio realizado, mientras que la que va después tiene una descripción del tipo de cáncer que podría tener.</a:t>
            </a:r>
            <a:endParaRPr lang="es-ES" sz="1500" i="0">
              <a:solidFill>
                <a:srgbClr val="FFFFFF">
                  <a:alpha val="70000"/>
                </a:srgbClr>
              </a:solidFill>
              <a:ea typeface="+mn-lt"/>
              <a:cs typeface="+mn-lt"/>
            </a:endParaRPr>
          </a:p>
          <a:p>
            <a:pPr marL="359410" indent="-359410">
              <a:buClr>
                <a:srgbClr val="DB94A4"/>
              </a:buClr>
            </a:pPr>
            <a:endParaRPr lang="es-ES" i="1">
              <a:solidFill>
                <a:srgbClr val="FFFFFF">
                  <a:alpha val="70000"/>
                </a:srgbClr>
              </a:solidFill>
              <a:ea typeface="+mn-lt"/>
              <a:cs typeface="+mn-lt"/>
            </a:endParaRPr>
          </a:p>
          <a:p>
            <a:pPr marL="359410" indent="-359410">
              <a:buClr>
                <a:srgbClr val="DB94A4"/>
              </a:buClr>
            </a:pPr>
            <a:r>
              <a:rPr lang="es-ES" i="1">
                <a:ea typeface="+mn-lt"/>
                <a:cs typeface="+mn-lt"/>
              </a:rPr>
              <a:t>La máquina debe hacer análisis del lenguaje con las dos frases que se le dan. </a:t>
            </a:r>
            <a:endParaRPr lang="es-ES">
              <a:ea typeface="+mn-lt"/>
              <a:cs typeface="+mn-lt"/>
            </a:endParaRPr>
          </a:p>
          <a:p>
            <a:pPr marL="359410" indent="-359410">
              <a:buClr>
                <a:srgbClr val="DB94A4"/>
              </a:buClr>
            </a:pPr>
            <a:r>
              <a:rPr lang="es-ES">
                <a:ea typeface="+mn-lt"/>
                <a:cs typeface="+mn-lt"/>
              </a:rPr>
              <a:t>Entender si el estudio puede implicar que el paciente pueda requerir de los ensayos clínicos. </a:t>
            </a:r>
            <a:endParaRPr lang="es-ES" i="0">
              <a:solidFill>
                <a:srgbClr val="FFFFFF">
                  <a:alpha val="70000"/>
                </a:srgbClr>
              </a:solidFill>
            </a:endParaRPr>
          </a:p>
        </p:txBody>
      </p:sp>
      <p:grpSp>
        <p:nvGrpSpPr>
          <p:cNvPr id="21" name="Group 20">
            <a:extLst>
              <a:ext uri="{FF2B5EF4-FFF2-40B4-BE49-F238E27FC236}">
                <a16:creationId xmlns:a16="http://schemas.microsoft.com/office/drawing/2014/main" id="{F73511A5-69DC-406F-AFE1-A7248A4CE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22" name="Group 21">
              <a:extLst>
                <a:ext uri="{FF2B5EF4-FFF2-40B4-BE49-F238E27FC236}">
                  <a16:creationId xmlns:a16="http://schemas.microsoft.com/office/drawing/2014/main" id="{8D1B5CB3-BCAF-4109-B9F9-5FC34D383C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29" name="Freeform: Shape 28">
                <a:extLst>
                  <a:ext uri="{FF2B5EF4-FFF2-40B4-BE49-F238E27FC236}">
                    <a16:creationId xmlns:a16="http://schemas.microsoft.com/office/drawing/2014/main" id="{1A1D338F-12B9-476D-9D9C-E55E4123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65EF7F9B-7A42-4B15-8511-C2968A4FE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a:extLst>
                <a:ext uri="{FF2B5EF4-FFF2-40B4-BE49-F238E27FC236}">
                  <a16:creationId xmlns:a16="http://schemas.microsoft.com/office/drawing/2014/main" id="{B1952DB7-91C4-4C9C-AEC9-7DBA47F2F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24" name="Freeform: Shape 23">
                <a:extLst>
                  <a:ext uri="{FF2B5EF4-FFF2-40B4-BE49-F238E27FC236}">
                    <a16:creationId xmlns:a16="http://schemas.microsoft.com/office/drawing/2014/main" id="{1C2A575A-5190-4DE4-9DFE-F5974353EF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3C7150A2-FFA7-4F7C-81C9-2FA3803FA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A7E7BC8E-8EF0-45B0-AE3F-6A6B7316C0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7" name="Straight Connector 26">
                  <a:extLst>
                    <a:ext uri="{FF2B5EF4-FFF2-40B4-BE49-F238E27FC236}">
                      <a16:creationId xmlns:a16="http://schemas.microsoft.com/office/drawing/2014/main" id="{B8E09A32-931A-4C38-A558-274FA30070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988A58-B96D-4381-A625-6822161B21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pic>
        <p:nvPicPr>
          <p:cNvPr id="4" name="Imagen 4" descr="Imagen que contiene Patrón de fondo&#10;&#10;Descripción generada automáticamente">
            <a:extLst>
              <a:ext uri="{FF2B5EF4-FFF2-40B4-BE49-F238E27FC236}">
                <a16:creationId xmlns:a16="http://schemas.microsoft.com/office/drawing/2014/main" id="{3A62292E-6DB7-8DE2-F701-ECDF86A8B42B}"/>
              </a:ext>
            </a:extLst>
          </p:cNvPr>
          <p:cNvPicPr>
            <a:picLocks noChangeAspect="1"/>
          </p:cNvPicPr>
          <p:nvPr/>
        </p:nvPicPr>
        <p:blipFill>
          <a:blip r:embed="rId2"/>
          <a:stretch>
            <a:fillRect/>
          </a:stretch>
        </p:blipFill>
        <p:spPr>
          <a:xfrm>
            <a:off x="3041650" y="393022"/>
            <a:ext cx="2743200" cy="1267123"/>
          </a:xfrm>
          <a:prstGeom prst="rect">
            <a:avLst/>
          </a:prstGeom>
        </p:spPr>
      </p:pic>
    </p:spTree>
    <p:extLst>
      <p:ext uri="{BB962C8B-B14F-4D97-AF65-F5344CB8AC3E}">
        <p14:creationId xmlns:p14="http://schemas.microsoft.com/office/powerpoint/2010/main" val="67956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290149-A6CD-5847-F91E-5539C737F03B}"/>
              </a:ext>
            </a:extLst>
          </p:cNvPr>
          <p:cNvSpPr>
            <a:spLocks noGrp="1"/>
          </p:cNvSpPr>
          <p:nvPr>
            <p:ph type="title"/>
          </p:nvPr>
        </p:nvSpPr>
        <p:spPr>
          <a:xfrm>
            <a:off x="1080000" y="1505040"/>
            <a:ext cx="4457200" cy="2349500"/>
          </a:xfrm>
        </p:spPr>
        <p:txBody>
          <a:bodyPr anchor="ctr">
            <a:normAutofit/>
          </a:bodyPr>
          <a:lstStyle/>
          <a:p>
            <a:pPr algn="ctr"/>
            <a:endParaRPr lang="es-ES"/>
          </a:p>
          <a:p>
            <a:r>
              <a:rPr lang="es-ES" b="1">
                <a:ea typeface="+mj-lt"/>
                <a:cs typeface="+mj-lt"/>
              </a:rPr>
              <a:t>comprensión del negocio</a:t>
            </a:r>
            <a:endParaRPr lang="es-ES">
              <a:ea typeface="+mj-lt"/>
              <a:cs typeface="+mj-lt"/>
            </a:endParaRPr>
          </a:p>
        </p:txBody>
      </p:sp>
      <p:grpSp>
        <p:nvGrpSpPr>
          <p:cNvPr id="10" name="Group 9">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11" name="Group 10">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15" name="Group 14">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22" name="Freeform: Shape 21">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oup 15">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7" name="Freeform: Shape 16">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0" name="Straight Connector 19">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2" name="Group 11">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13" name="Oval 12">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Marcador de contenido 2">
            <a:extLst>
              <a:ext uri="{FF2B5EF4-FFF2-40B4-BE49-F238E27FC236}">
                <a16:creationId xmlns:a16="http://schemas.microsoft.com/office/drawing/2014/main" id="{4C107F7E-3E40-A090-4922-9FDA3C1D091C}"/>
              </a:ext>
            </a:extLst>
          </p:cNvPr>
          <p:cNvSpPr>
            <a:spLocks noGrp="1"/>
          </p:cNvSpPr>
          <p:nvPr>
            <p:ph idx="1"/>
          </p:nvPr>
        </p:nvSpPr>
        <p:spPr>
          <a:xfrm>
            <a:off x="6654801" y="1079499"/>
            <a:ext cx="4457200" cy="4689476"/>
          </a:xfrm>
        </p:spPr>
        <p:txBody>
          <a:bodyPr anchor="ctr">
            <a:normAutofit/>
          </a:bodyPr>
          <a:lstStyle/>
          <a:p>
            <a:pPr marL="359410" indent="-359410"/>
            <a:r>
              <a:rPr lang="es-ES">
                <a:ea typeface="+mn-lt"/>
                <a:cs typeface="+mn-lt"/>
              </a:rPr>
              <a:t>Modelo de salud para enfermedades complejas.</a:t>
            </a:r>
            <a:endParaRPr lang="es-ES">
              <a:solidFill>
                <a:srgbClr val="FFFFFF">
                  <a:alpha val="70000"/>
                </a:srgbClr>
              </a:solidFill>
              <a:ea typeface="+mn-lt"/>
              <a:cs typeface="+mn-lt"/>
            </a:endParaRPr>
          </a:p>
          <a:p>
            <a:pPr marL="359410" indent="-359410">
              <a:buClr>
                <a:srgbClr val="DB94A4"/>
              </a:buClr>
            </a:pPr>
            <a:r>
              <a:rPr lang="es-ES">
                <a:ea typeface="+mn-lt"/>
                <a:cs typeface="+mn-lt"/>
              </a:rPr>
              <a:t>Predicciones acerca de si un paciente requiere un ensayo clínico o no.</a:t>
            </a:r>
            <a:endParaRPr lang="es-ES">
              <a:solidFill>
                <a:srgbClr val="FFFFFF">
                  <a:alpha val="70000"/>
                </a:srgbClr>
              </a:solidFill>
              <a:ea typeface="+mn-lt"/>
              <a:cs typeface="+mn-lt"/>
            </a:endParaRPr>
          </a:p>
          <a:p>
            <a:pPr marL="359410" indent="-359410">
              <a:buClr>
                <a:srgbClr val="DB94A4"/>
              </a:buClr>
            </a:pPr>
            <a:r>
              <a:rPr lang="es-ES">
                <a:solidFill>
                  <a:srgbClr val="FFFFFF">
                    <a:alpha val="70000"/>
                  </a:srgbClr>
                </a:solidFill>
              </a:rPr>
              <a:t>Ahorro de dinero en la realización de exámenes.</a:t>
            </a:r>
          </a:p>
          <a:p>
            <a:pPr marL="359410" indent="-359410">
              <a:buClr>
                <a:srgbClr val="DB94A4"/>
              </a:buClr>
            </a:pPr>
            <a:r>
              <a:rPr lang="es-ES">
                <a:solidFill>
                  <a:srgbClr val="FFFFFF">
                    <a:alpha val="70000"/>
                  </a:srgbClr>
                </a:solidFill>
              </a:rPr>
              <a:t>Priorizar pacientes sobre otros, para la detección del cáncer de manera más temprana.</a:t>
            </a:r>
          </a:p>
        </p:txBody>
      </p:sp>
      <p:pic>
        <p:nvPicPr>
          <p:cNvPr id="5" name="Imagen 5" descr="Imagen que contiene Interfaz de usuario gráfica&#10;&#10;Descripción generada automáticamente">
            <a:extLst>
              <a:ext uri="{FF2B5EF4-FFF2-40B4-BE49-F238E27FC236}">
                <a16:creationId xmlns:a16="http://schemas.microsoft.com/office/drawing/2014/main" id="{4118AE8A-624D-E810-9F98-EC3CBFACE36B}"/>
              </a:ext>
            </a:extLst>
          </p:cNvPr>
          <p:cNvPicPr>
            <a:picLocks noChangeAspect="1"/>
          </p:cNvPicPr>
          <p:nvPr/>
        </p:nvPicPr>
        <p:blipFill>
          <a:blip r:embed="rId2"/>
          <a:stretch>
            <a:fillRect/>
          </a:stretch>
        </p:blipFill>
        <p:spPr>
          <a:xfrm>
            <a:off x="2265872" y="3523890"/>
            <a:ext cx="2743200" cy="2743200"/>
          </a:xfrm>
          <a:prstGeom prst="rect">
            <a:avLst/>
          </a:prstGeom>
        </p:spPr>
      </p:pic>
    </p:spTree>
    <p:extLst>
      <p:ext uri="{BB962C8B-B14F-4D97-AF65-F5344CB8AC3E}">
        <p14:creationId xmlns:p14="http://schemas.microsoft.com/office/powerpoint/2010/main" val="268318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425F-D588-2110-B96E-1016CD30D442}"/>
              </a:ext>
            </a:extLst>
          </p:cNvPr>
          <p:cNvSpPr>
            <a:spLocks noGrp="1"/>
          </p:cNvSpPr>
          <p:nvPr>
            <p:ph type="title"/>
          </p:nvPr>
        </p:nvSpPr>
        <p:spPr/>
        <p:txBody>
          <a:bodyPr/>
          <a:lstStyle/>
          <a:p>
            <a:r>
              <a:rPr lang="es-ES"/>
              <a:t>Objetivos</a:t>
            </a:r>
          </a:p>
        </p:txBody>
      </p:sp>
      <p:sp>
        <p:nvSpPr>
          <p:cNvPr id="3" name="Marcador de texto 2">
            <a:extLst>
              <a:ext uri="{FF2B5EF4-FFF2-40B4-BE49-F238E27FC236}">
                <a16:creationId xmlns:a16="http://schemas.microsoft.com/office/drawing/2014/main" id="{7BA8A4A1-89C1-ED7C-0E8E-C19199659412}"/>
              </a:ext>
            </a:extLst>
          </p:cNvPr>
          <p:cNvSpPr>
            <a:spLocks noGrp="1"/>
          </p:cNvSpPr>
          <p:nvPr>
            <p:ph type="body" idx="1"/>
          </p:nvPr>
        </p:nvSpPr>
        <p:spPr/>
        <p:txBody>
          <a:bodyPr/>
          <a:lstStyle/>
          <a:p>
            <a:r>
              <a:rPr lang="es-ES">
                <a:solidFill>
                  <a:srgbClr val="FFFFFF">
                    <a:alpha val="80000"/>
                  </a:srgbClr>
                </a:solidFill>
              </a:rPr>
              <a:t>principal</a:t>
            </a:r>
            <a:endParaRPr lang="es-ES"/>
          </a:p>
        </p:txBody>
      </p:sp>
      <p:sp>
        <p:nvSpPr>
          <p:cNvPr id="4" name="Marcador de contenido 3">
            <a:extLst>
              <a:ext uri="{FF2B5EF4-FFF2-40B4-BE49-F238E27FC236}">
                <a16:creationId xmlns:a16="http://schemas.microsoft.com/office/drawing/2014/main" id="{006AD6D8-772C-A5AF-F506-56FF09BE4B2D}"/>
              </a:ext>
            </a:extLst>
          </p:cNvPr>
          <p:cNvSpPr>
            <a:spLocks noGrp="1"/>
          </p:cNvSpPr>
          <p:nvPr>
            <p:ph sz="half" idx="2"/>
          </p:nvPr>
        </p:nvSpPr>
        <p:spPr>
          <a:xfrm>
            <a:off x="1122632" y="2525561"/>
            <a:ext cx="4741200" cy="3243414"/>
          </a:xfrm>
        </p:spPr>
        <p:txBody>
          <a:bodyPr>
            <a:normAutofit fontScale="77500" lnSpcReduction="20000"/>
          </a:bodyPr>
          <a:lstStyle/>
          <a:p>
            <a:pPr marL="359410" indent="-359410"/>
            <a:r>
              <a:rPr lang="es-ES">
                <a:ea typeface="+mn-lt"/>
                <a:cs typeface="+mn-lt"/>
              </a:rPr>
              <a:t>Apoyar las decisiones de los médicos acerca de si un paciente va a requerir ensayos clínicos para cáncer.</a:t>
            </a:r>
          </a:p>
        </p:txBody>
      </p:sp>
      <p:sp>
        <p:nvSpPr>
          <p:cNvPr id="5" name="Marcador de texto 4">
            <a:extLst>
              <a:ext uri="{FF2B5EF4-FFF2-40B4-BE49-F238E27FC236}">
                <a16:creationId xmlns:a16="http://schemas.microsoft.com/office/drawing/2014/main" id="{98EAE998-7DCD-76AC-EA7F-D8EE5B436F36}"/>
              </a:ext>
            </a:extLst>
          </p:cNvPr>
          <p:cNvSpPr>
            <a:spLocks noGrp="1"/>
          </p:cNvSpPr>
          <p:nvPr>
            <p:ph type="body" sz="quarter" idx="3"/>
          </p:nvPr>
        </p:nvSpPr>
        <p:spPr/>
        <p:txBody>
          <a:bodyPr/>
          <a:lstStyle/>
          <a:p>
            <a:r>
              <a:rPr lang="es-ES">
                <a:solidFill>
                  <a:srgbClr val="FFFFFF">
                    <a:alpha val="80000"/>
                  </a:srgbClr>
                </a:solidFill>
              </a:rPr>
              <a:t>secundarios</a:t>
            </a:r>
            <a:endParaRPr lang="es-ES"/>
          </a:p>
        </p:txBody>
      </p:sp>
      <p:sp>
        <p:nvSpPr>
          <p:cNvPr id="6" name="Marcador de contenido 5">
            <a:extLst>
              <a:ext uri="{FF2B5EF4-FFF2-40B4-BE49-F238E27FC236}">
                <a16:creationId xmlns:a16="http://schemas.microsoft.com/office/drawing/2014/main" id="{D74470AE-6E8F-8A8A-BA8A-501107FE30C5}"/>
              </a:ext>
            </a:extLst>
          </p:cNvPr>
          <p:cNvSpPr>
            <a:spLocks noGrp="1"/>
          </p:cNvSpPr>
          <p:nvPr>
            <p:ph sz="quarter" idx="4"/>
          </p:nvPr>
        </p:nvSpPr>
        <p:spPr/>
        <p:txBody>
          <a:bodyPr>
            <a:normAutofit fontScale="77500" lnSpcReduction="20000"/>
          </a:bodyPr>
          <a:lstStyle/>
          <a:p>
            <a:pPr marL="359410" indent="-359410"/>
            <a:r>
              <a:rPr lang="es-ES">
                <a:ea typeface="+mn-lt"/>
                <a:cs typeface="+mn-lt"/>
              </a:rPr>
              <a:t>Mejorar la comprensión acerca de qué palabras en el lenguaje son las que puede implicar que se requieran hacer ensayos clínicos o no.</a:t>
            </a:r>
          </a:p>
          <a:p>
            <a:pPr marL="359410" indent="-359410">
              <a:buClr>
                <a:srgbClr val="DB94A4"/>
              </a:buClr>
            </a:pPr>
            <a:r>
              <a:rPr lang="es-ES">
                <a:ea typeface="+mn-lt"/>
                <a:cs typeface="+mn-lt"/>
              </a:rPr>
              <a:t>Proveer un modelo relativamente veloz, dado que lo ideal sería permitir reducciones en los tiempos que un doctor debe tomar para poder saber si un paciente va a requerir un ensayo clínico.</a:t>
            </a:r>
            <a:endParaRPr lang="es-ES">
              <a:solidFill>
                <a:srgbClr val="FFFFFF">
                  <a:alpha val="70000"/>
                </a:srgbClr>
              </a:solidFill>
              <a:ea typeface="+mn-lt"/>
              <a:cs typeface="+mn-lt"/>
            </a:endParaRPr>
          </a:p>
          <a:p>
            <a:pPr marL="359410" indent="-359410">
              <a:buClr>
                <a:srgbClr val="DB94A4"/>
              </a:buClr>
            </a:pPr>
            <a:r>
              <a:rPr lang="es-ES">
                <a:ea typeface="+mn-lt"/>
                <a:cs typeface="+mn-lt"/>
              </a:rPr>
              <a:t>Tener porcentajes de acierto relativamente altos, dado que es un tema de salud, los errores implican afectación en muchas personas.</a:t>
            </a:r>
            <a:endParaRPr lang="es-ES">
              <a:solidFill>
                <a:srgbClr val="FFFFFF">
                  <a:alpha val="70000"/>
                </a:srgbClr>
              </a:solidFill>
              <a:ea typeface="+mn-lt"/>
              <a:cs typeface="+mn-lt"/>
            </a:endParaRPr>
          </a:p>
          <a:p>
            <a:pPr marL="359410" indent="-359410">
              <a:buClr>
                <a:srgbClr val="DB94A4"/>
              </a:buClr>
            </a:pPr>
            <a:endParaRPr lang="es-ES">
              <a:solidFill>
                <a:srgbClr val="FFFFFF">
                  <a:alpha val="70000"/>
                </a:srgbClr>
              </a:solidFill>
            </a:endParaRPr>
          </a:p>
        </p:txBody>
      </p:sp>
      <p:pic>
        <p:nvPicPr>
          <p:cNvPr id="13" name="Imagen 13" descr="Icono&#10;&#10;Descripción generada automáticamente">
            <a:extLst>
              <a:ext uri="{FF2B5EF4-FFF2-40B4-BE49-F238E27FC236}">
                <a16:creationId xmlns:a16="http://schemas.microsoft.com/office/drawing/2014/main" id="{C4484A98-DE28-E82B-8ACB-1BD4A4FE9533}"/>
              </a:ext>
            </a:extLst>
          </p:cNvPr>
          <p:cNvPicPr>
            <a:picLocks noChangeAspect="1"/>
          </p:cNvPicPr>
          <p:nvPr/>
        </p:nvPicPr>
        <p:blipFill>
          <a:blip r:embed="rId2"/>
          <a:stretch>
            <a:fillRect/>
          </a:stretch>
        </p:blipFill>
        <p:spPr>
          <a:xfrm>
            <a:off x="2015706" y="3676291"/>
            <a:ext cx="2438400" cy="2438400"/>
          </a:xfrm>
          <a:prstGeom prst="rect">
            <a:avLst/>
          </a:prstGeom>
        </p:spPr>
      </p:pic>
    </p:spTree>
    <p:extLst>
      <p:ext uri="{BB962C8B-B14F-4D97-AF65-F5344CB8AC3E}">
        <p14:creationId xmlns:p14="http://schemas.microsoft.com/office/powerpoint/2010/main" val="314004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B3E4F-AA36-C6C5-C917-DB5ED72361CC}"/>
              </a:ext>
            </a:extLst>
          </p:cNvPr>
          <p:cNvSpPr>
            <a:spLocks noGrp="1"/>
          </p:cNvSpPr>
          <p:nvPr>
            <p:ph type="title"/>
          </p:nvPr>
        </p:nvSpPr>
        <p:spPr/>
        <p:txBody>
          <a:bodyPr/>
          <a:lstStyle/>
          <a:p>
            <a:r>
              <a:rPr lang="es-ES"/>
              <a:t>Tipos y tareas de aprendizaje</a:t>
            </a:r>
          </a:p>
        </p:txBody>
      </p:sp>
      <p:graphicFrame>
        <p:nvGraphicFramePr>
          <p:cNvPr id="5" name="Tabla 4">
            <a:extLst>
              <a:ext uri="{FF2B5EF4-FFF2-40B4-BE49-F238E27FC236}">
                <a16:creationId xmlns:a16="http://schemas.microsoft.com/office/drawing/2014/main" id="{4CA252E8-DEBB-6020-1ADF-C1BAE179DF59}"/>
              </a:ext>
            </a:extLst>
          </p:cNvPr>
          <p:cNvGraphicFramePr>
            <a:graphicFrameLocks noGrp="1"/>
          </p:cNvGraphicFramePr>
          <p:nvPr>
            <p:extLst>
              <p:ext uri="{D42A27DB-BD31-4B8C-83A1-F6EECF244321}">
                <p14:modId xmlns:p14="http://schemas.microsoft.com/office/powerpoint/2010/main" val="3215146998"/>
              </p:ext>
            </p:extLst>
          </p:nvPr>
        </p:nvGraphicFramePr>
        <p:xfrm>
          <a:off x="2464777" y="2203351"/>
          <a:ext cx="7438290" cy="3445915"/>
        </p:xfrm>
        <a:graphic>
          <a:graphicData uri="http://schemas.openxmlformats.org/drawingml/2006/table">
            <a:tbl>
              <a:tblPr firstRow="1" bandRow="1">
                <a:tableStyleId>{5C22544A-7EE6-4342-B048-85BDC9FD1C3A}</a:tableStyleId>
              </a:tblPr>
              <a:tblGrid>
                <a:gridCol w="2479430">
                  <a:extLst>
                    <a:ext uri="{9D8B030D-6E8A-4147-A177-3AD203B41FA5}">
                      <a16:colId xmlns:a16="http://schemas.microsoft.com/office/drawing/2014/main" val="420931973"/>
                    </a:ext>
                  </a:extLst>
                </a:gridCol>
                <a:gridCol w="2479430">
                  <a:extLst>
                    <a:ext uri="{9D8B030D-6E8A-4147-A177-3AD203B41FA5}">
                      <a16:colId xmlns:a16="http://schemas.microsoft.com/office/drawing/2014/main" val="3649486054"/>
                    </a:ext>
                  </a:extLst>
                </a:gridCol>
                <a:gridCol w="2479430">
                  <a:extLst>
                    <a:ext uri="{9D8B030D-6E8A-4147-A177-3AD203B41FA5}">
                      <a16:colId xmlns:a16="http://schemas.microsoft.com/office/drawing/2014/main" val="3538919579"/>
                    </a:ext>
                  </a:extLst>
                </a:gridCol>
              </a:tblGrid>
              <a:tr h="1043353">
                <a:tc>
                  <a:txBody>
                    <a:bodyPr/>
                    <a:lstStyle/>
                    <a:p>
                      <a:pPr rtl="0" fontAlgn="base"/>
                      <a:r>
                        <a:rPr lang="es-ES" sz="1100">
                          <a:effectLst/>
                        </a:rPr>
                        <a:t>Tipo aprendizaje </a:t>
                      </a:r>
                      <a:endParaRPr lang="es-ES">
                        <a:effectLst/>
                      </a:endParaRPr>
                    </a:p>
                  </a:txBody>
                  <a:tcPr/>
                </a:tc>
                <a:tc>
                  <a:txBody>
                    <a:bodyPr/>
                    <a:lstStyle/>
                    <a:p>
                      <a:pPr rtl="0" fontAlgn="base"/>
                      <a:r>
                        <a:rPr lang="es-ES" sz="1100">
                          <a:effectLst/>
                        </a:rPr>
                        <a:t>Tarea de aprendizaje </a:t>
                      </a:r>
                      <a:endParaRPr lang="es-ES">
                        <a:effectLst/>
                      </a:endParaRPr>
                    </a:p>
                  </a:txBody>
                  <a:tcPr/>
                </a:tc>
                <a:tc>
                  <a:txBody>
                    <a:bodyPr/>
                    <a:lstStyle/>
                    <a:p>
                      <a:pPr rtl="0" fontAlgn="base"/>
                      <a:r>
                        <a:rPr lang="es-ES" sz="1100">
                          <a:effectLst/>
                        </a:rPr>
                        <a:t>Algoritmo e hiperparámetros utilizados (con la justificación respectiva) </a:t>
                      </a:r>
                      <a:endParaRPr lang="es-ES">
                        <a:effectLst/>
                      </a:endParaRPr>
                    </a:p>
                  </a:txBody>
                  <a:tcPr/>
                </a:tc>
                <a:extLst>
                  <a:ext uri="{0D108BD9-81ED-4DB2-BD59-A6C34878D82A}">
                    <a16:rowId xmlns:a16="http://schemas.microsoft.com/office/drawing/2014/main" val="831545195"/>
                  </a:ext>
                </a:extLst>
              </a:tr>
              <a:tr h="795443">
                <a:tc>
                  <a:txBody>
                    <a:bodyPr/>
                    <a:lstStyle/>
                    <a:p>
                      <a:pPr rtl="0" fontAlgn="base"/>
                      <a:r>
                        <a:rPr lang="es-ES" sz="1100">
                          <a:effectLst/>
                        </a:rPr>
                        <a:t>Supervisada </a:t>
                      </a:r>
                      <a:endParaRPr lang="es-ES">
                        <a:effectLst/>
                      </a:endParaRPr>
                    </a:p>
                  </a:txBody>
                  <a:tcPr/>
                </a:tc>
                <a:tc>
                  <a:txBody>
                    <a:bodyPr/>
                    <a:lstStyle/>
                    <a:p>
                      <a:pPr rtl="0" fontAlgn="base"/>
                      <a:r>
                        <a:rPr lang="es-ES" sz="1100">
                          <a:effectLst/>
                        </a:rPr>
                        <a:t>Árboles de decisión (clasificación) </a:t>
                      </a:r>
                      <a:endParaRPr lang="es-ES">
                        <a:effectLst/>
                      </a:endParaRPr>
                    </a:p>
                  </a:txBody>
                  <a:tcPr/>
                </a:tc>
                <a:tc>
                  <a:txBody>
                    <a:bodyPr/>
                    <a:lstStyle/>
                    <a:p>
                      <a:pPr rtl="0" fontAlgn="base"/>
                      <a:r>
                        <a:rPr lang="es-ES" sz="1100">
                          <a:effectLst/>
                        </a:rPr>
                        <a:t>DecisionTreeClassifier, entropía (Explicación y detalles en notebook) </a:t>
                      </a:r>
                      <a:endParaRPr lang="es-ES">
                        <a:effectLst/>
                      </a:endParaRPr>
                    </a:p>
                  </a:txBody>
                  <a:tcPr/>
                </a:tc>
                <a:extLst>
                  <a:ext uri="{0D108BD9-81ED-4DB2-BD59-A6C34878D82A}">
                    <a16:rowId xmlns:a16="http://schemas.microsoft.com/office/drawing/2014/main" val="4285492528"/>
                  </a:ext>
                </a:extLst>
              </a:tr>
              <a:tr h="811676">
                <a:tc>
                  <a:txBody>
                    <a:bodyPr/>
                    <a:lstStyle/>
                    <a:p>
                      <a:pPr rtl="0" fontAlgn="base"/>
                      <a:r>
                        <a:rPr lang="es-ES" sz="1100">
                          <a:effectLst/>
                        </a:rPr>
                        <a:t>Supervisada </a:t>
                      </a:r>
                      <a:endParaRPr lang="es-ES">
                        <a:effectLst/>
                      </a:endParaRPr>
                    </a:p>
                  </a:txBody>
                  <a:tcPr/>
                </a:tc>
                <a:tc>
                  <a:txBody>
                    <a:bodyPr/>
                    <a:lstStyle/>
                    <a:p>
                      <a:pPr rtl="0" fontAlgn="base"/>
                      <a:r>
                        <a:rPr lang="es-ES" sz="1100">
                          <a:effectLst/>
                        </a:rPr>
                        <a:t>Redes neuronales (clasificación) </a:t>
                      </a:r>
                      <a:endParaRPr lang="es-ES">
                        <a:effectLst/>
                      </a:endParaRPr>
                    </a:p>
                  </a:txBody>
                  <a:tcPr/>
                </a:tc>
                <a:tc>
                  <a:txBody>
                    <a:bodyPr/>
                    <a:lstStyle/>
                    <a:p>
                      <a:pPr rtl="0" fontAlgn="base"/>
                      <a:r>
                        <a:rPr lang="es-ES" sz="1100">
                          <a:effectLst/>
                        </a:rPr>
                        <a:t>MLPClassifier(Explicación y detalles en el notebook) </a:t>
                      </a:r>
                      <a:endParaRPr lang="es-ES">
                        <a:effectLst/>
                      </a:endParaRPr>
                    </a:p>
                    <a:p>
                      <a:pPr rtl="0" fontAlgn="base"/>
                      <a:r>
                        <a:rPr lang="es-ES" sz="1100">
                          <a:effectLst/>
                        </a:rPr>
                        <a:t> </a:t>
                      </a:r>
                      <a:endParaRPr lang="es-ES">
                        <a:effectLst/>
                      </a:endParaRPr>
                    </a:p>
                  </a:txBody>
                  <a:tcPr/>
                </a:tc>
                <a:extLst>
                  <a:ext uri="{0D108BD9-81ED-4DB2-BD59-A6C34878D82A}">
                    <a16:rowId xmlns:a16="http://schemas.microsoft.com/office/drawing/2014/main" val="749922792"/>
                  </a:ext>
                </a:extLst>
              </a:tr>
              <a:tr h="795443">
                <a:tc>
                  <a:txBody>
                    <a:bodyPr/>
                    <a:lstStyle/>
                    <a:p>
                      <a:pPr rtl="0" fontAlgn="base"/>
                      <a:r>
                        <a:rPr lang="es-ES" sz="1100">
                          <a:effectLst/>
                        </a:rPr>
                        <a:t>Supervisada </a:t>
                      </a:r>
                      <a:endParaRPr lang="es-ES">
                        <a:effectLst/>
                      </a:endParaRPr>
                    </a:p>
                  </a:txBody>
                  <a:tcPr/>
                </a:tc>
                <a:tc>
                  <a:txBody>
                    <a:bodyPr/>
                    <a:lstStyle/>
                    <a:p>
                      <a:pPr rtl="0" fontAlgn="base"/>
                      <a:r>
                        <a:rPr lang="es-ES" sz="1100">
                          <a:effectLst/>
                        </a:rPr>
                        <a:t>KNN (clasificación) </a:t>
                      </a:r>
                      <a:endParaRPr lang="es-ES">
                        <a:effectLst/>
                      </a:endParaRPr>
                    </a:p>
                  </a:txBody>
                  <a:tcPr/>
                </a:tc>
                <a:tc>
                  <a:txBody>
                    <a:bodyPr/>
                    <a:lstStyle/>
                    <a:p>
                      <a:pPr rtl="0" fontAlgn="base"/>
                      <a:r>
                        <a:rPr lang="es-ES" sz="1100">
                          <a:effectLst/>
                        </a:rPr>
                        <a:t>KNeighborsClassifier, n_neighbors=49(Explicación y detalles en notebook) </a:t>
                      </a:r>
                      <a:endParaRPr lang="es-ES">
                        <a:effectLst/>
                      </a:endParaRPr>
                    </a:p>
                  </a:txBody>
                  <a:tcPr/>
                </a:tc>
                <a:extLst>
                  <a:ext uri="{0D108BD9-81ED-4DB2-BD59-A6C34878D82A}">
                    <a16:rowId xmlns:a16="http://schemas.microsoft.com/office/drawing/2014/main" val="131225403"/>
                  </a:ext>
                </a:extLst>
              </a:tr>
            </a:tbl>
          </a:graphicData>
        </a:graphic>
      </p:graphicFrame>
      <p:sp>
        <p:nvSpPr>
          <p:cNvPr id="6" name="CuadroTexto 5">
            <a:extLst>
              <a:ext uri="{FF2B5EF4-FFF2-40B4-BE49-F238E27FC236}">
                <a16:creationId xmlns:a16="http://schemas.microsoft.com/office/drawing/2014/main" id="{79A6FB44-8AE5-27BE-3263-62066166DF9D}"/>
              </a:ext>
            </a:extLst>
          </p:cNvPr>
          <p:cNvSpPr txBox="1"/>
          <p:nvPr/>
        </p:nvSpPr>
        <p:spPr>
          <a:xfrm>
            <a:off x="3810000" y="3575538"/>
            <a:ext cx="27432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a:p>
            <a:endParaRPr lang="en-US" sz="1100">
              <a:latin typeface="Arial"/>
              <a:cs typeface="Arial"/>
            </a:endParaRPr>
          </a:p>
          <a:p>
            <a:endParaRPr lang="en-US" sz="1200">
              <a:latin typeface="Arial"/>
              <a:cs typeface="Arial"/>
            </a:endParaRPr>
          </a:p>
        </p:txBody>
      </p:sp>
    </p:spTree>
    <p:extLst>
      <p:ext uri="{BB962C8B-B14F-4D97-AF65-F5344CB8AC3E}">
        <p14:creationId xmlns:p14="http://schemas.microsoft.com/office/powerpoint/2010/main" val="406091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096E7-ACF0-8DAD-8AEF-A9A08710CEC3}"/>
              </a:ext>
            </a:extLst>
          </p:cNvPr>
          <p:cNvSpPr>
            <a:spLocks noGrp="1"/>
          </p:cNvSpPr>
          <p:nvPr>
            <p:ph type="title"/>
          </p:nvPr>
        </p:nvSpPr>
        <p:spPr/>
        <p:txBody>
          <a:bodyPr/>
          <a:lstStyle/>
          <a:p>
            <a:r>
              <a:rPr lang="es-ES"/>
              <a:t>Transformación de datos</a:t>
            </a:r>
          </a:p>
        </p:txBody>
      </p:sp>
      <p:sp>
        <p:nvSpPr>
          <p:cNvPr id="3" name="Marcador de contenido 2">
            <a:extLst>
              <a:ext uri="{FF2B5EF4-FFF2-40B4-BE49-F238E27FC236}">
                <a16:creationId xmlns:a16="http://schemas.microsoft.com/office/drawing/2014/main" id="{71F015FF-D6A9-27F4-71C0-F9C4CCF9BE53}"/>
              </a:ext>
            </a:extLst>
          </p:cNvPr>
          <p:cNvSpPr>
            <a:spLocks noGrp="1"/>
          </p:cNvSpPr>
          <p:nvPr>
            <p:ph idx="1"/>
          </p:nvPr>
        </p:nvSpPr>
        <p:spPr/>
        <p:txBody>
          <a:bodyPr>
            <a:normAutofit/>
          </a:bodyPr>
          <a:lstStyle/>
          <a:p>
            <a:pPr marL="359410" indent="-359410"/>
            <a:r>
              <a:rPr lang="es-ES" err="1">
                <a:ea typeface="+mn-lt"/>
                <a:cs typeface="+mn-lt"/>
              </a:rPr>
              <a:t>Tokenizar</a:t>
            </a:r>
            <a:r>
              <a:rPr lang="es-ES">
                <a:ea typeface="+mn-lt"/>
                <a:cs typeface="+mn-lt"/>
              </a:rPr>
              <a:t> las frases en palabras, de manera que se pueda tener una lista de palabras que se usan en cada uno de los registros. </a:t>
            </a:r>
          </a:p>
          <a:p>
            <a:pPr marL="359410" indent="-359410">
              <a:buClr>
                <a:srgbClr val="DB94A4"/>
              </a:buClr>
            </a:pPr>
            <a:r>
              <a:rPr lang="es-ES">
                <a:ea typeface="+mn-lt"/>
                <a:cs typeface="+mn-lt"/>
              </a:rPr>
              <a:t>Corregir contracciones que son usadas en el ingles, para que estas sean separadas en las palabras que significan "realmente". De esta forma una palabra como "</a:t>
            </a:r>
            <a:r>
              <a:rPr lang="es-ES" err="1">
                <a:ea typeface="+mn-lt"/>
                <a:cs typeface="+mn-lt"/>
              </a:rPr>
              <a:t>it's</a:t>
            </a:r>
            <a:r>
              <a:rPr lang="es-ES">
                <a:ea typeface="+mn-lt"/>
                <a:cs typeface="+mn-lt"/>
              </a:rPr>
              <a:t>" se va a reemplazar por "</a:t>
            </a:r>
            <a:r>
              <a:rPr lang="es-ES" err="1">
                <a:ea typeface="+mn-lt"/>
                <a:cs typeface="+mn-lt"/>
              </a:rPr>
              <a:t>it</a:t>
            </a:r>
            <a:r>
              <a:rPr lang="es-ES">
                <a:ea typeface="+mn-lt"/>
                <a:cs typeface="+mn-lt"/>
              </a:rPr>
              <a:t> </a:t>
            </a:r>
            <a:r>
              <a:rPr lang="es-ES" err="1">
                <a:ea typeface="+mn-lt"/>
                <a:cs typeface="+mn-lt"/>
              </a:rPr>
              <a:t>is</a:t>
            </a:r>
            <a:r>
              <a:rPr lang="es-ES">
                <a:ea typeface="+mn-lt"/>
                <a:cs typeface="+mn-lt"/>
              </a:rPr>
              <a:t>".</a:t>
            </a:r>
            <a:endParaRPr lang="es-ES">
              <a:solidFill>
                <a:srgbClr val="FFFFFF">
                  <a:alpha val="70000"/>
                </a:srgbClr>
              </a:solidFill>
            </a:endParaRPr>
          </a:p>
          <a:p>
            <a:pPr marL="359410" indent="-359410">
              <a:buClr>
                <a:srgbClr val="DB94A4"/>
              </a:buClr>
            </a:pPr>
            <a:r>
              <a:rPr lang="es-ES">
                <a:ea typeface="+mn-lt"/>
                <a:cs typeface="+mn-lt"/>
              </a:rPr>
              <a:t>Eliminación en el ruido de las palabras (mayúsculas, puntuaciones, caracteres no ASCII, números, </a:t>
            </a:r>
            <a:r>
              <a:rPr lang="es-ES" i="1" err="1">
                <a:ea typeface="+mn-lt"/>
                <a:cs typeface="+mn-lt"/>
              </a:rPr>
              <a:t>stopwords</a:t>
            </a:r>
            <a:r>
              <a:rPr lang="es-ES">
                <a:ea typeface="+mn-lt"/>
                <a:cs typeface="+mn-lt"/>
              </a:rPr>
              <a:t>, etc.)</a:t>
            </a:r>
            <a:endParaRPr lang="es-ES"/>
          </a:p>
          <a:p>
            <a:pPr marL="359410" indent="-359410">
              <a:buClr>
                <a:srgbClr val="DB94A4"/>
              </a:buClr>
            </a:pPr>
            <a:r>
              <a:rPr lang="es-ES">
                <a:ea typeface="+mn-lt"/>
                <a:cs typeface="+mn-lt"/>
              </a:rPr>
              <a:t>Finalmente se realizará una estandarización de las palabras, eliminado los prefijos y sufijos (</a:t>
            </a:r>
            <a:r>
              <a:rPr lang="es-ES" err="1">
                <a:ea typeface="+mn-lt"/>
                <a:cs typeface="+mn-lt"/>
              </a:rPr>
              <a:t>stems</a:t>
            </a:r>
            <a:r>
              <a:rPr lang="es-ES">
                <a:ea typeface="+mn-lt"/>
                <a:cs typeface="+mn-lt"/>
              </a:rPr>
              <a:t>) y la conjugación de los verbos (</a:t>
            </a:r>
            <a:r>
              <a:rPr lang="es-ES" err="1">
                <a:ea typeface="+mn-lt"/>
                <a:cs typeface="+mn-lt"/>
              </a:rPr>
              <a:t>lemmatize</a:t>
            </a:r>
            <a:r>
              <a:rPr lang="es-ES">
                <a:ea typeface="+mn-lt"/>
                <a:cs typeface="+mn-lt"/>
              </a:rPr>
              <a:t>)</a:t>
            </a:r>
            <a:endParaRPr lang="es-ES"/>
          </a:p>
          <a:p>
            <a:pPr marL="0" indent="0">
              <a:buClr>
                <a:srgbClr val="DB94A4"/>
              </a:buClr>
              <a:buNone/>
            </a:pPr>
            <a:endParaRPr lang="es-ES">
              <a:solidFill>
                <a:srgbClr val="FFFFFF">
                  <a:alpha val="70000"/>
                </a:srgbClr>
              </a:solidFill>
            </a:endParaRPr>
          </a:p>
        </p:txBody>
      </p:sp>
    </p:spTree>
    <p:extLst>
      <p:ext uri="{BB962C8B-B14F-4D97-AF65-F5344CB8AC3E}">
        <p14:creationId xmlns:p14="http://schemas.microsoft.com/office/powerpoint/2010/main" val="309795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7FB52-3D6C-555E-B189-2B4069C32FBD}"/>
              </a:ext>
            </a:extLst>
          </p:cNvPr>
          <p:cNvSpPr>
            <a:spLocks noGrp="1"/>
          </p:cNvSpPr>
          <p:nvPr>
            <p:ph type="title"/>
          </p:nvPr>
        </p:nvSpPr>
        <p:spPr/>
        <p:txBody>
          <a:bodyPr/>
          <a:lstStyle/>
          <a:p>
            <a:r>
              <a:rPr lang="es-CO" b="1">
                <a:ea typeface="+mj-lt"/>
                <a:cs typeface="+mj-lt"/>
              </a:rPr>
              <a:t>Análisis de resultados</a:t>
            </a:r>
            <a:endParaRPr lang="es-ES">
              <a:ea typeface="+mj-lt"/>
              <a:cs typeface="+mj-lt"/>
            </a:endParaRPr>
          </a:p>
        </p:txBody>
      </p:sp>
      <p:sp>
        <p:nvSpPr>
          <p:cNvPr id="3" name="Marcador de contenido 2">
            <a:extLst>
              <a:ext uri="{FF2B5EF4-FFF2-40B4-BE49-F238E27FC236}">
                <a16:creationId xmlns:a16="http://schemas.microsoft.com/office/drawing/2014/main" id="{B699174E-7ABB-D6F5-CFFE-56116179E1E7}"/>
              </a:ext>
            </a:extLst>
          </p:cNvPr>
          <p:cNvSpPr>
            <a:spLocks noGrp="1"/>
          </p:cNvSpPr>
          <p:nvPr>
            <p:ph idx="1"/>
          </p:nvPr>
        </p:nvSpPr>
        <p:spPr/>
        <p:txBody>
          <a:bodyPr/>
          <a:lstStyle/>
          <a:p>
            <a:pPr marL="359410" indent="-359410"/>
            <a:r>
              <a:rPr lang="es-ES">
                <a:solidFill>
                  <a:srgbClr val="FFFFFF">
                    <a:alpha val="70000"/>
                  </a:srgbClr>
                </a:solidFill>
              </a:rPr>
              <a:t>Resultados árbol de decisión </a:t>
            </a:r>
          </a:p>
        </p:txBody>
      </p:sp>
      <p:pic>
        <p:nvPicPr>
          <p:cNvPr id="4" name="Imagen 4" descr="Tabla&#10;&#10;Descripción generada automáticamente">
            <a:extLst>
              <a:ext uri="{FF2B5EF4-FFF2-40B4-BE49-F238E27FC236}">
                <a16:creationId xmlns:a16="http://schemas.microsoft.com/office/drawing/2014/main" id="{6ACE1265-5DCA-BA5A-A666-4CF08C0BC874}"/>
              </a:ext>
            </a:extLst>
          </p:cNvPr>
          <p:cNvPicPr>
            <a:picLocks noChangeAspect="1"/>
          </p:cNvPicPr>
          <p:nvPr/>
        </p:nvPicPr>
        <p:blipFill>
          <a:blip r:embed="rId2"/>
          <a:stretch>
            <a:fillRect/>
          </a:stretch>
        </p:blipFill>
        <p:spPr>
          <a:xfrm>
            <a:off x="2502976" y="2780929"/>
            <a:ext cx="6863166" cy="2290617"/>
          </a:xfrm>
          <a:prstGeom prst="rect">
            <a:avLst/>
          </a:prstGeom>
        </p:spPr>
      </p:pic>
    </p:spTree>
    <p:extLst>
      <p:ext uri="{BB962C8B-B14F-4D97-AF65-F5344CB8AC3E}">
        <p14:creationId xmlns:p14="http://schemas.microsoft.com/office/powerpoint/2010/main" val="305979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7FB52-3D6C-555E-B189-2B4069C32FBD}"/>
              </a:ext>
            </a:extLst>
          </p:cNvPr>
          <p:cNvSpPr>
            <a:spLocks noGrp="1"/>
          </p:cNvSpPr>
          <p:nvPr>
            <p:ph type="title"/>
          </p:nvPr>
        </p:nvSpPr>
        <p:spPr/>
        <p:txBody>
          <a:bodyPr/>
          <a:lstStyle/>
          <a:p>
            <a:r>
              <a:rPr lang="es-CO" b="1">
                <a:ea typeface="+mj-lt"/>
                <a:cs typeface="+mj-lt"/>
              </a:rPr>
              <a:t>Análisis de resultados</a:t>
            </a:r>
            <a:endParaRPr lang="es-ES">
              <a:ea typeface="+mj-lt"/>
              <a:cs typeface="+mj-lt"/>
            </a:endParaRPr>
          </a:p>
        </p:txBody>
      </p:sp>
      <p:sp>
        <p:nvSpPr>
          <p:cNvPr id="3" name="Marcador de contenido 2">
            <a:extLst>
              <a:ext uri="{FF2B5EF4-FFF2-40B4-BE49-F238E27FC236}">
                <a16:creationId xmlns:a16="http://schemas.microsoft.com/office/drawing/2014/main" id="{B699174E-7ABB-D6F5-CFFE-56116179E1E7}"/>
              </a:ext>
            </a:extLst>
          </p:cNvPr>
          <p:cNvSpPr>
            <a:spLocks noGrp="1"/>
          </p:cNvSpPr>
          <p:nvPr>
            <p:ph idx="1"/>
          </p:nvPr>
        </p:nvSpPr>
        <p:spPr/>
        <p:txBody>
          <a:bodyPr/>
          <a:lstStyle/>
          <a:p>
            <a:pPr marL="359410" indent="-359410"/>
            <a:r>
              <a:rPr lang="es-ES">
                <a:solidFill>
                  <a:srgbClr val="FFFFFF">
                    <a:alpha val="70000"/>
                  </a:srgbClr>
                </a:solidFill>
              </a:rPr>
              <a:t>Resultado de redes neuronales</a:t>
            </a:r>
          </a:p>
        </p:txBody>
      </p:sp>
      <p:pic>
        <p:nvPicPr>
          <p:cNvPr id="4" name="Imagen 4">
            <a:extLst>
              <a:ext uri="{FF2B5EF4-FFF2-40B4-BE49-F238E27FC236}">
                <a16:creationId xmlns:a16="http://schemas.microsoft.com/office/drawing/2014/main" id="{F382F1A8-BCB2-8387-4497-A07ED9BFEDF2}"/>
              </a:ext>
            </a:extLst>
          </p:cNvPr>
          <p:cNvPicPr>
            <a:picLocks noChangeAspect="1"/>
          </p:cNvPicPr>
          <p:nvPr/>
        </p:nvPicPr>
        <p:blipFill>
          <a:blip r:embed="rId2"/>
          <a:stretch>
            <a:fillRect/>
          </a:stretch>
        </p:blipFill>
        <p:spPr>
          <a:xfrm>
            <a:off x="2772735" y="3064492"/>
            <a:ext cx="6395049" cy="2336110"/>
          </a:xfrm>
          <a:prstGeom prst="rect">
            <a:avLst/>
          </a:prstGeom>
        </p:spPr>
      </p:pic>
    </p:spTree>
    <p:extLst>
      <p:ext uri="{BB962C8B-B14F-4D97-AF65-F5344CB8AC3E}">
        <p14:creationId xmlns:p14="http://schemas.microsoft.com/office/powerpoint/2010/main" val="1758796144"/>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251A2F"/>
      </a:dk2>
      <a:lt2>
        <a:srgbClr val="F0F3F3"/>
      </a:lt2>
      <a:accent1>
        <a:srgbClr val="C34D68"/>
      </a:accent1>
      <a:accent2>
        <a:srgbClr val="B13B88"/>
      </a:accent2>
      <a:accent3>
        <a:srgbClr val="BB4DC3"/>
      </a:accent3>
      <a:accent4>
        <a:srgbClr val="783BB1"/>
      </a:accent4>
      <a:accent5>
        <a:srgbClr val="594DC3"/>
      </a:accent5>
      <a:accent6>
        <a:srgbClr val="3B60B1"/>
      </a:accent6>
      <a:hlink>
        <a:srgbClr val="7354C6"/>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13</Slides>
  <Notes>0</Notes>
  <HiddenSlides>0</HiddenSlide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LeafVTI</vt:lpstr>
      <vt:lpstr>Proyecto 1 – Clasificación de pacientes elegibles para pruebas de cáncer</vt:lpstr>
      <vt:lpstr>Oportunidad/ Problema Negocio</vt:lpstr>
      <vt:lpstr> Descripción del requerimiento desde el punto de vista de aprendizaje de máquina</vt:lpstr>
      <vt:lpstr> comprensión del negocio</vt:lpstr>
      <vt:lpstr>Objetivos</vt:lpstr>
      <vt:lpstr>Tipos y tareas de aprendizaje</vt:lpstr>
      <vt:lpstr>Transformación de datos</vt:lpstr>
      <vt:lpstr>Análisis de resultados</vt:lpstr>
      <vt:lpstr>Análisis de resultados</vt:lpstr>
      <vt:lpstr>Análisis de resultados</vt:lpstr>
      <vt:lpstr>Análisis de resultados</vt:lpstr>
      <vt:lpstr>Análisis de resultados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10</cp:revision>
  <dcterms:created xsi:type="dcterms:W3CDTF">2022-03-30T01:20:23Z</dcterms:created>
  <dcterms:modified xsi:type="dcterms:W3CDTF">2022-03-30T04:27:00Z</dcterms:modified>
</cp:coreProperties>
</file>