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23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24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20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1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389" r:id="rId2"/>
    <p:sldId id="486" r:id="rId3"/>
    <p:sldId id="488" r:id="rId4"/>
    <p:sldId id="487" r:id="rId5"/>
    <p:sldId id="489" r:id="rId6"/>
    <p:sldId id="505" r:id="rId7"/>
    <p:sldId id="498" r:id="rId8"/>
    <p:sldId id="497" r:id="rId9"/>
    <p:sldId id="506" r:id="rId10"/>
    <p:sldId id="522" r:id="rId11"/>
    <p:sldId id="507" r:id="rId12"/>
    <p:sldId id="508" r:id="rId13"/>
    <p:sldId id="509" r:id="rId14"/>
    <p:sldId id="504" r:id="rId15"/>
    <p:sldId id="510" r:id="rId16"/>
    <p:sldId id="511" r:id="rId17"/>
    <p:sldId id="512" r:id="rId18"/>
    <p:sldId id="513" r:id="rId19"/>
    <p:sldId id="514" r:id="rId20"/>
    <p:sldId id="515" r:id="rId21"/>
    <p:sldId id="516" r:id="rId22"/>
    <p:sldId id="517" r:id="rId23"/>
    <p:sldId id="518" r:id="rId24"/>
    <p:sldId id="519" r:id="rId25"/>
    <p:sldId id="520" r:id="rId26"/>
  </p:sldIdLst>
  <p:sldSz cx="9271000" cy="6946900"/>
  <p:notesSz cx="6940550" cy="9080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8">
          <p15:clr>
            <a:srgbClr val="A4A3A4"/>
          </p15:clr>
        </p15:guide>
        <p15:guide id="2" pos="29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6FF"/>
    <a:srgbClr val="2BFFFA"/>
    <a:srgbClr val="3EFDFF"/>
    <a:srgbClr val="0000FF"/>
    <a:srgbClr val="FF0000"/>
    <a:srgbClr val="FFFF00"/>
    <a:srgbClr val="FF00FF"/>
    <a:srgbClr val="00FFFF"/>
    <a:srgbClr val="00FF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3" autoAdjust="0"/>
    <p:restoredTop sz="94737" autoAdjust="0"/>
  </p:normalViewPr>
  <p:slideViewPr>
    <p:cSldViewPr snapToGrid="0">
      <p:cViewPr>
        <p:scale>
          <a:sx n="100" d="100"/>
          <a:sy n="100" d="100"/>
        </p:scale>
        <p:origin x="-368" y="-72"/>
      </p:cViewPr>
      <p:guideLst>
        <p:guide orient="horz" pos="2188"/>
        <p:guide pos="2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1" Type="http://schemas.openxmlformats.org/officeDocument/2006/relationships/slide" Target="slides/slide20.xml"/><Relationship Id="rId3" Type="http://schemas.openxmlformats.org/officeDocument/2006/relationships/slide" Target="slides/slide2.xml"/><Relationship Id="rId34" Type="http://schemas.openxmlformats.org/officeDocument/2006/relationships/customXml" Target="../customXml/item1.xml"/><Relationship Id="rId25" Type="http://schemas.openxmlformats.org/officeDocument/2006/relationships/slide" Target="slides/slide24.xml"/><Relationship Id="rId7" Type="http://schemas.openxmlformats.org/officeDocument/2006/relationships/slide" Target="slides/slide6.xml"/><Relationship Id="rId33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0" Type="http://schemas.openxmlformats.org/officeDocument/2006/relationships/slide" Target="slides/slide19.xml"/><Relationship Id="rId29" Type="http://schemas.openxmlformats.org/officeDocument/2006/relationships/printerSettings" Target="printerSettings/printerSettings1.bin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4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32" Type="http://schemas.openxmlformats.org/officeDocument/2006/relationships/theme" Target="theme/theme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customXml" Target="../customXml/item3.xml"/><Relationship Id="rId3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30" Type="http://schemas.openxmlformats.org/officeDocument/2006/relationships/presProps" Target="presProps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1678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11650"/>
            <a:ext cx="5089525" cy="4087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574" tIns="44492" rIns="90574" bIns="444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87388"/>
            <a:ext cx="4586288" cy="34369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53980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27100" y="4314825"/>
            <a:ext cx="5086350" cy="4084638"/>
          </a:xfrm>
          <a:noFill/>
          <a:ln w="9525"/>
        </p:spPr>
        <p:txBody>
          <a:bodyPr lIns="90555" tIns="44483" rIns="90555" bIns="44483"/>
          <a:lstStyle/>
          <a:p>
            <a:pPr>
              <a:spcBef>
                <a:spcPct val="0"/>
              </a:spcBef>
            </a:pPr>
            <a:endParaRPr kumimoji="0" lang="es-ES" sz="2400" smtClean="0"/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89195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7463" y="592138"/>
            <a:ext cx="3835400" cy="2874962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4" y="4313238"/>
            <a:ext cx="5089525" cy="4086225"/>
          </a:xfrm>
          <a:prstGeom prst="rect">
            <a:avLst/>
          </a:prstGeom>
          <a:noFill/>
          <a:ln w="9525"/>
        </p:spPr>
        <p:txBody>
          <a:bodyPr lIns="91428" tIns="45714" rIns="91428" bIns="45714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r>
              <a:rPr lang="pt-BR"/>
              <a:t>Curso Diseño VHDL, J. E. Aedo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25437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r>
              <a:rPr lang="pt-BR"/>
              <a:t>Dpto. de Ing. Electróncia, UDEA.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31372" y="8625437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fld id="{5181F8E5-BCF5-4846-887F-DBF21F55DD4E}" type="slidenum">
              <a:rPr lang="pt-BR"/>
              <a:pPr/>
              <a:t>11</a:t>
            </a:fld>
            <a:endParaRPr lang="pt-BR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920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r>
              <a:rPr lang="pt-BR"/>
              <a:t>Curso Diseño VHDL, J. E. Aedo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25437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r>
              <a:rPr lang="pt-BR"/>
              <a:t>Dpto. de Ing. Electróncia, UDEA.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31372" y="8625437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fld id="{5181F8E5-BCF5-4846-887F-DBF21F55DD4E}" type="slidenum">
              <a:rPr lang="pt-BR"/>
              <a:pPr/>
              <a:t>12</a:t>
            </a:fld>
            <a:endParaRPr lang="pt-BR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920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r>
              <a:rPr lang="pt-BR"/>
              <a:t>Curso Diseño VHDL, J. E. Aedo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25437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r>
              <a:rPr lang="pt-BR"/>
              <a:t>Dpto. de Ing. Electróncia, UDEA.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31372" y="8625437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fld id="{5181F8E5-BCF5-4846-887F-DBF21F55DD4E}" type="slidenum">
              <a:rPr lang="pt-BR"/>
              <a:pPr/>
              <a:t>13</a:t>
            </a:fld>
            <a:endParaRPr lang="pt-BR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920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r>
              <a:rPr lang="pt-BR"/>
              <a:t>Curso Diseño VHDL, J. E. Aedo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25437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r>
              <a:rPr lang="pt-BR"/>
              <a:t>Dpto. de Ing. Electróncia, UDEA.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31372" y="8625437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fld id="{5181F8E5-BCF5-4846-887F-DBF21F55DD4E}" type="slidenum">
              <a:rPr lang="pt-BR"/>
              <a:pPr/>
              <a:t>14</a:t>
            </a:fld>
            <a:endParaRPr lang="pt-BR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920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7463" y="592138"/>
            <a:ext cx="3835400" cy="2874962"/>
          </a:xfrm>
          <a:ln/>
        </p:spPr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855545" y="3744106"/>
            <a:ext cx="4700393" cy="354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257" tIns="40128" rIns="80257" bIns="40128" anchor="ctr"/>
          <a:lstStyle/>
          <a:p>
            <a:pPr eaLnBrk="0" hangingPunct="0"/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8581" y="591885"/>
            <a:ext cx="4394322" cy="2874480"/>
          </a:xfrm>
          <a:ln/>
        </p:spPr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855545" y="3744106"/>
            <a:ext cx="4700393" cy="354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257" tIns="40128" rIns="80257" bIns="40128" anchor="ctr"/>
          <a:lstStyle/>
          <a:p>
            <a:pPr eaLnBrk="0" hangingPunct="0"/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7463" y="592138"/>
            <a:ext cx="3835400" cy="2874962"/>
          </a:xfrm>
          <a:ln/>
        </p:spPr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855545" y="3744106"/>
            <a:ext cx="4700393" cy="354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257" tIns="40128" rIns="80257" bIns="40128" anchor="ctr"/>
          <a:lstStyle/>
          <a:p>
            <a:pPr eaLnBrk="0" hangingPunct="0"/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7463" y="592138"/>
            <a:ext cx="3835400" cy="2874962"/>
          </a:xfrm>
          <a:ln/>
        </p:spPr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855545" y="3744106"/>
            <a:ext cx="4700393" cy="354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257" tIns="40128" rIns="80257" bIns="40128" anchor="ctr"/>
          <a:lstStyle/>
          <a:p>
            <a:pPr eaLnBrk="0" hangingPunct="0"/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7463" y="592138"/>
            <a:ext cx="3835400" cy="2874962"/>
          </a:xfrm>
          <a:ln/>
        </p:spPr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855545" y="3744106"/>
            <a:ext cx="4700393" cy="354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257" tIns="40128" rIns="80257" bIns="40128" anchor="ctr"/>
          <a:lstStyle/>
          <a:p>
            <a:pPr eaLnBrk="0" hangingPunct="0"/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r>
              <a:rPr lang="pt-BR"/>
              <a:t>Curso Diseño VHDL, J. E. Aedo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25437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r>
              <a:rPr lang="pt-BR"/>
              <a:t>Dpto. de Ing. Electróncia, UDEA.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31372" y="8625437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fld id="{5181F8E5-BCF5-4846-887F-DBF21F55DD4E}" type="slidenum">
              <a:rPr lang="pt-BR"/>
              <a:pPr/>
              <a:t>2</a:t>
            </a:fld>
            <a:endParaRPr lang="pt-BR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60164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7463" y="592138"/>
            <a:ext cx="3835400" cy="2874962"/>
          </a:xfrm>
          <a:ln/>
        </p:spPr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855545" y="3744106"/>
            <a:ext cx="4700393" cy="354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257" tIns="40128" rIns="80257" bIns="40128" anchor="ctr"/>
          <a:lstStyle/>
          <a:p>
            <a:pPr eaLnBrk="0" hangingPunct="0"/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8581" y="591885"/>
            <a:ext cx="4394322" cy="2874480"/>
          </a:xfrm>
          <a:ln/>
        </p:spPr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855545" y="3744106"/>
            <a:ext cx="4700393" cy="354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257" tIns="40128" rIns="80257" bIns="40128" anchor="ctr"/>
          <a:lstStyle/>
          <a:p>
            <a:pPr eaLnBrk="0" hangingPunct="0"/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7463" y="592138"/>
            <a:ext cx="3835400" cy="2874962"/>
          </a:xfrm>
          <a:ln/>
        </p:spPr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855545" y="3744106"/>
            <a:ext cx="4700393" cy="354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257" tIns="40128" rIns="80257" bIns="40128" anchor="ctr"/>
          <a:lstStyle/>
          <a:p>
            <a:pPr eaLnBrk="0" hangingPunct="0"/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8581" y="591885"/>
            <a:ext cx="4394322" cy="2874480"/>
          </a:xfrm>
          <a:ln/>
        </p:spPr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855545" y="3744106"/>
            <a:ext cx="4700393" cy="354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257" tIns="40128" rIns="80257" bIns="40128" anchor="ctr"/>
          <a:lstStyle/>
          <a:p>
            <a:pPr eaLnBrk="0" hangingPunct="0"/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7463" y="592138"/>
            <a:ext cx="3835400" cy="2874962"/>
          </a:xfrm>
          <a:ln/>
        </p:spPr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855545" y="3744106"/>
            <a:ext cx="4700393" cy="354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257" tIns="40128" rIns="80257" bIns="40128" anchor="ctr"/>
          <a:lstStyle/>
          <a:p>
            <a:pPr eaLnBrk="0" hangingPunct="0"/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r>
              <a:rPr lang="pt-BR"/>
              <a:t>Curso Diseño VHDL, J. E. Aedo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25437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r>
              <a:rPr lang="pt-BR"/>
              <a:t>Dpto. de Ing. Electróncia, UDEA.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31372" y="8625437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fld id="{5181F8E5-BCF5-4846-887F-DBF21F55DD4E}" type="slidenum">
              <a:rPr lang="pt-BR"/>
              <a:pPr/>
              <a:t>25</a:t>
            </a:fld>
            <a:endParaRPr lang="pt-BR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920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r>
              <a:rPr lang="pt-BR"/>
              <a:t>Curso Diseño VHDL, J. E. Aedo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25437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r>
              <a:rPr lang="pt-BR"/>
              <a:t>Dpto. de Ing. Electróncia, UDEA.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31372" y="8625437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fld id="{5181F8E5-BCF5-4846-887F-DBF21F55DD4E}" type="slidenum">
              <a:rPr lang="pt-BR"/>
              <a:pPr/>
              <a:t>3</a:t>
            </a:fld>
            <a:endParaRPr lang="pt-BR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662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r>
              <a:rPr lang="pt-BR"/>
              <a:t>Curso Diseño VHDL, J. E. Aedo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25437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r>
              <a:rPr lang="pt-BR"/>
              <a:t>Dpto. de Ing. Electróncia, UDEA.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31372" y="8625437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fld id="{5181F8E5-BCF5-4846-887F-DBF21F55DD4E}" type="slidenum">
              <a:rPr lang="pt-BR"/>
              <a:pPr/>
              <a:t>4</a:t>
            </a:fld>
            <a:endParaRPr lang="pt-BR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8558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r>
              <a:rPr lang="pt-BR"/>
              <a:t>Curso Diseño VHDL, J. E. Aedo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25437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r>
              <a:rPr lang="pt-BR"/>
              <a:t>Dpto. de Ing. Electróncia, UDEA.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31372" y="8625437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fld id="{5181F8E5-BCF5-4846-887F-DBF21F55DD4E}" type="slidenum">
              <a:rPr lang="pt-BR"/>
              <a:pPr/>
              <a:t>5</a:t>
            </a:fld>
            <a:endParaRPr lang="pt-BR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4318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r>
              <a:rPr lang="pt-BR"/>
              <a:t>Curso Diseño VHDL, J. E. Aedo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25437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r>
              <a:rPr lang="pt-BR"/>
              <a:t>Dpto. de Ing. Electróncia, UDEA.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31372" y="8625437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fld id="{5181F8E5-BCF5-4846-887F-DBF21F55DD4E}" type="slidenum">
              <a:rPr lang="pt-BR"/>
              <a:pPr/>
              <a:t>6</a:t>
            </a:fld>
            <a:endParaRPr lang="pt-BR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4318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r>
              <a:rPr lang="pt-BR"/>
              <a:t>Curso Diseño VHDL, J. E. Aedo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25437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r>
              <a:rPr lang="pt-BR"/>
              <a:t>Dpto. de Ing. Electróncia, UDEA.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31372" y="8625437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fld id="{5181F8E5-BCF5-4846-887F-DBF21F55DD4E}" type="slidenum">
              <a:rPr lang="pt-BR"/>
              <a:pPr/>
              <a:t>7</a:t>
            </a:fld>
            <a:endParaRPr lang="pt-BR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4318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r>
              <a:rPr lang="pt-BR"/>
              <a:t>Curso Diseño VHDL, J. E. Aedo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25437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r>
              <a:rPr lang="pt-BR"/>
              <a:t>Dpto. de Ing. Electróncia, UDEA.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31372" y="8625437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fld id="{5181F8E5-BCF5-4846-887F-DBF21F55DD4E}" type="slidenum">
              <a:rPr lang="pt-BR"/>
              <a:pPr/>
              <a:t>8</a:t>
            </a:fld>
            <a:endParaRPr lang="pt-BR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920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r>
              <a:rPr lang="pt-BR"/>
              <a:t>Curso Diseño VHDL, J. E. Aedo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25437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r>
              <a:rPr lang="pt-BR"/>
              <a:t>Dpto. de Ing. Electróncia, UDEA.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31372" y="8625437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fld id="{5181F8E5-BCF5-4846-887F-DBF21F55DD4E}" type="slidenum">
              <a:rPr lang="pt-BR"/>
              <a:pPr/>
              <a:t>9</a:t>
            </a:fld>
            <a:endParaRPr lang="pt-BR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920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7100" y="1852613"/>
            <a:ext cx="83439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7100" y="695325"/>
            <a:ext cx="7829550" cy="11572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63763" y="3937000"/>
            <a:ext cx="6489700" cy="1793875"/>
          </a:xfrm>
        </p:spPr>
        <p:txBody>
          <a:bodyPr/>
          <a:lstStyle>
            <a:lvl1pPr marL="0" indent="0">
              <a:buFont typeface="Monotype Sorts" pitchFamily="-3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0725" y="6310313"/>
            <a:ext cx="1957388" cy="520700"/>
          </a:xfrm>
        </p:spPr>
        <p:txBody>
          <a:bodyPr/>
          <a:lstStyle>
            <a:lvl1pPr>
              <a:defRPr smtClean="0"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94050" y="6310313"/>
            <a:ext cx="2882900" cy="520700"/>
          </a:xfrm>
        </p:spPr>
        <p:txBody>
          <a:bodyPr/>
          <a:lstStyle>
            <a:lvl1pPr>
              <a:defRPr sz="1400" smtClean="0"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96075" y="6310313"/>
            <a:ext cx="1854200" cy="520700"/>
          </a:xfrm>
        </p:spPr>
        <p:txBody>
          <a:bodyPr/>
          <a:lstStyle>
            <a:lvl1pPr>
              <a:defRPr smtClean="0"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A6A10D37-F6A4-4E2A-BA8A-02364D071B4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150 - Spring  2008 – Lec  #3: Combinational  Logic  - </a:t>
            </a:r>
            <a:fld id="{C69557DC-10D4-49CD-9F01-81485656E5C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A0AB1-0855-4527-BBF1-FFAA1AB9EB6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32575" y="390525"/>
            <a:ext cx="2073275" cy="57451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12750" y="390525"/>
            <a:ext cx="6067425" cy="57451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150 - Spring  2008 – Lec  #3: Combinational  Logic  - </a:t>
            </a:r>
            <a:fld id="{FB40405A-A1E5-4EB9-A153-67E7F68B374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62A24-8F8D-4499-8F94-F5F93961987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2750" y="390525"/>
            <a:ext cx="7880350" cy="84931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12750" y="1620838"/>
            <a:ext cx="4070350" cy="45148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35500" y="1620838"/>
            <a:ext cx="4070350" cy="45148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150 - Spring  2008 – Lec  #3: Combinational  Logic  - </a:t>
            </a:r>
            <a:fld id="{BF1B839F-502D-47C2-A03F-2D53A85C952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7AE35-CF2B-4058-A339-A8A218B5AD6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150 - Spring  2008 – Lec  #3: Combinational  Logic  - </a:t>
            </a:r>
            <a:fld id="{99C2EF2F-7B86-4385-A593-7662B469BAB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151EF-4FC8-492D-82EB-F55C92C53A8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31838" y="4464050"/>
            <a:ext cx="7880350" cy="13795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31838" y="2944813"/>
            <a:ext cx="7880350" cy="15192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150 - Spring  2008 – Lec  #3: Combinational  Logic  - </a:t>
            </a:r>
            <a:fld id="{C10B1D5F-5293-4B77-A893-69AE410D84F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0F564-4DBD-4D93-966E-0C51A08435F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12750" y="1620838"/>
            <a:ext cx="4070350" cy="4514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35500" y="1620838"/>
            <a:ext cx="4070350" cy="4514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150 - Spring  2008 – Lec  #3: Combinational  Logic  - </a:t>
            </a:r>
            <a:fld id="{74EDC981-8F4E-41A3-87C0-50788EAFF70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2A9FF-D60C-484D-B131-CAB10BC67B3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3550" y="277813"/>
            <a:ext cx="8343900" cy="1158875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3550" y="1555750"/>
            <a:ext cx="4095750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3550" y="2203450"/>
            <a:ext cx="4095750" cy="4002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710113" y="1555750"/>
            <a:ext cx="4097337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0113" y="2203450"/>
            <a:ext cx="4097337" cy="4002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150 - Spring  2008 – Lec  #3: Combinational  Logic  - </a:t>
            </a:r>
            <a:fld id="{29D00624-746A-441A-A3EC-5709030C391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D8871-FCDC-437C-8AFA-E35D803248B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150 - Spring  2008 – Lec  #3: Combinational  Logic  - </a:t>
            </a:r>
            <a:fld id="{8FF77714-1BCB-4C30-9D96-45FD89F2463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F751E-E39D-4C13-A1E9-145853FD45B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150 - Spring  2008 – Lec  #3: Combinational  Logic  - </a:t>
            </a:r>
            <a:fld id="{9F0FDE99-4204-46E2-AB3A-3D8F764D38E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C93F6-513A-46AB-9C5D-A5054527DBA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3550" y="276225"/>
            <a:ext cx="3049588" cy="11779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624263" y="276225"/>
            <a:ext cx="5183187" cy="59293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3550" y="1454150"/>
            <a:ext cx="3049588" cy="47513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150 - Spring  2008 – Lec  #3: Combinational  Logic  - </a:t>
            </a:r>
            <a:fld id="{26BEED8D-1F5A-40B2-A9FF-17D3FBC24B2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2F18A-D43B-46B8-979E-902CD9CC303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17688" y="4862513"/>
            <a:ext cx="5562600" cy="5746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817688" y="620713"/>
            <a:ext cx="5562600" cy="4168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817688" y="5437188"/>
            <a:ext cx="5562600" cy="814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150 - Spring  2008 – Lec  #3: Combinational  Logic  - </a:t>
            </a:r>
            <a:fld id="{C534F67D-0004-4EA4-9E38-D7D5988CA84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51892-90E6-4AA6-82C7-8260CD27ECB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2750" y="390525"/>
            <a:ext cx="788035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750" y="1620838"/>
            <a:ext cx="82931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2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8150" y="6483350"/>
            <a:ext cx="19304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8550" y="6483350"/>
            <a:ext cx="44561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200" smtClean="0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CS 150 - Spring  2008 – Lec  #3: Combinational  Logic  - </a:t>
            </a:r>
            <a:fld id="{989C4919-CE3D-483A-9ACD-37AFEE62D91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24663" y="6483350"/>
            <a:ext cx="19319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64B7720-BAC1-449F-AE01-F083FFC5D62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sldNum="0" hdr="0" dt="0"/>
  <p:txStyles>
    <p:titleStyle>
      <a:lvl1pPr algn="l" defTabSz="927100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defTabSz="927100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0000"/>
          </a:solidFill>
          <a:latin typeface="Comic Sans MS" pitchFamily="66" charset="0"/>
        </a:defRPr>
      </a:lvl2pPr>
      <a:lvl3pPr algn="l" defTabSz="927100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0000"/>
          </a:solidFill>
          <a:latin typeface="Comic Sans MS" pitchFamily="66" charset="0"/>
        </a:defRPr>
      </a:lvl3pPr>
      <a:lvl4pPr algn="l" defTabSz="927100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0000"/>
          </a:solidFill>
          <a:latin typeface="Comic Sans MS" pitchFamily="66" charset="0"/>
        </a:defRPr>
      </a:lvl4pPr>
      <a:lvl5pPr algn="l" defTabSz="927100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0000"/>
          </a:solidFill>
          <a:latin typeface="Comic Sans MS" pitchFamily="66" charset="0"/>
        </a:defRPr>
      </a:lvl5pPr>
      <a:lvl6pPr marL="457200" algn="l" defTabSz="927100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0000"/>
          </a:solidFill>
          <a:latin typeface="Comic Sans MS" pitchFamily="66" charset="0"/>
        </a:defRPr>
      </a:lvl6pPr>
      <a:lvl7pPr marL="914400" algn="l" defTabSz="927100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0000"/>
          </a:solidFill>
          <a:latin typeface="Comic Sans MS" pitchFamily="66" charset="0"/>
        </a:defRPr>
      </a:lvl7pPr>
      <a:lvl8pPr marL="1371600" algn="l" defTabSz="927100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0000"/>
          </a:solidFill>
          <a:latin typeface="Comic Sans MS" pitchFamily="66" charset="0"/>
        </a:defRPr>
      </a:lvl8pPr>
      <a:lvl9pPr marL="1828800" algn="l" defTabSz="927100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0000"/>
          </a:solidFill>
          <a:latin typeface="Comic Sans MS" pitchFamily="66" charset="0"/>
        </a:defRPr>
      </a:lvl9pPr>
    </p:titleStyle>
    <p:bodyStyle>
      <a:lvl1pPr marL="347663" indent="-347663" algn="l" defTabSz="927100" rtl="0" eaLnBrk="0" fontAlgn="base" hangingPunct="0">
        <a:spcBef>
          <a:spcPct val="40000"/>
        </a:spcBef>
        <a:spcAft>
          <a:spcPct val="0"/>
        </a:spcAft>
        <a:buClr>
          <a:srgbClr val="FF0000"/>
        </a:buClr>
        <a:buFont typeface="Monotype Sorts" pitchFamily="-32" charset="2"/>
        <a:buChar char="z"/>
        <a:defRPr kumimoji="1" sz="2400">
          <a:solidFill>
            <a:srgbClr val="0000FF"/>
          </a:solidFill>
          <a:latin typeface="+mn-lt"/>
          <a:ea typeface="+mn-ea"/>
          <a:cs typeface="+mn-cs"/>
        </a:defRPr>
      </a:lvl1pPr>
      <a:lvl2pPr marL="752475" indent="-288925" algn="l" defTabSz="9271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-32" charset="2"/>
        <a:buChar char="y"/>
        <a:defRPr kumimoji="1">
          <a:solidFill>
            <a:srgbClr val="0000FF"/>
          </a:solidFill>
          <a:latin typeface="+mn-lt"/>
        </a:defRPr>
      </a:lvl2pPr>
      <a:lvl3pPr marL="1158875" indent="-231775" algn="l" defTabSz="9271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-32" charset="2"/>
        <a:buChar char="x"/>
        <a:defRPr kumimoji="1">
          <a:solidFill>
            <a:srgbClr val="0000FF"/>
          </a:solidFill>
          <a:latin typeface="+mn-lt"/>
        </a:defRPr>
      </a:lvl3pPr>
      <a:lvl4pPr marL="1622425" indent="-231775" algn="l" defTabSz="9271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>
          <a:solidFill>
            <a:srgbClr val="0000FF"/>
          </a:solidFill>
          <a:latin typeface="+mn-lt"/>
        </a:defRPr>
      </a:lvl4pPr>
      <a:lvl5pPr marL="2084388" indent="-231775" algn="l" defTabSz="9271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rgbClr val="0000FF"/>
          </a:solidFill>
          <a:latin typeface="+mn-lt"/>
        </a:defRPr>
      </a:lvl5pPr>
      <a:lvl6pPr marL="2541588" indent="-231775" algn="l" defTabSz="9271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rgbClr val="0000FF"/>
          </a:solidFill>
          <a:latin typeface="+mn-lt"/>
        </a:defRPr>
      </a:lvl6pPr>
      <a:lvl7pPr marL="2998788" indent="-231775" algn="l" defTabSz="9271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rgbClr val="0000FF"/>
          </a:solidFill>
          <a:latin typeface="+mn-lt"/>
        </a:defRPr>
      </a:lvl7pPr>
      <a:lvl8pPr marL="3455988" indent="-231775" algn="l" defTabSz="9271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rgbClr val="0000FF"/>
          </a:solidFill>
          <a:latin typeface="+mn-lt"/>
        </a:defRPr>
      </a:lvl8pPr>
      <a:lvl9pPr marL="3913188" indent="-231775" algn="l" defTabSz="9271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rgbClr val="0000FF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Description Languages (HDL): VHDL, VERILOG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81150"/>
            <a:ext cx="8299450" cy="4779963"/>
          </a:xfrm>
        </p:spPr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Contenido</a:t>
            </a:r>
          </a:p>
          <a:p>
            <a:pPr lvl="1"/>
            <a:r>
              <a:rPr lang="es-ES" dirty="0" smtClean="0">
                <a:solidFill>
                  <a:schemeClr val="tx1"/>
                </a:solidFill>
              </a:rPr>
              <a:t>Modelos estructurales, de flujo de datos y comportamentales.</a:t>
            </a:r>
          </a:p>
          <a:p>
            <a:pPr lvl="1"/>
            <a:r>
              <a:rPr lang="es-ES" dirty="0" smtClean="0">
                <a:solidFill>
                  <a:schemeClr val="tx1"/>
                </a:solidFill>
              </a:rPr>
              <a:t>Sintaxis (estructura de los lenguajes)</a:t>
            </a:r>
          </a:p>
          <a:p>
            <a:pPr lvl="1"/>
            <a:r>
              <a:rPr lang="es-ES" dirty="0" smtClean="0">
                <a:solidFill>
                  <a:schemeClr val="tx1"/>
                </a:solidFill>
              </a:rPr>
              <a:t>modelado de lógica </a:t>
            </a:r>
            <a:r>
              <a:rPr lang="es-ES" dirty="0" err="1" smtClean="0">
                <a:solidFill>
                  <a:schemeClr val="tx1"/>
                </a:solidFill>
              </a:rPr>
              <a:t>combinacional</a:t>
            </a:r>
            <a:endParaRPr lang="es-ES" dirty="0" smtClean="0">
              <a:solidFill>
                <a:schemeClr val="tx1"/>
              </a:solidFill>
            </a:endParaRPr>
          </a:p>
          <a:p>
            <a:pPr lvl="1"/>
            <a:r>
              <a:rPr lang="es-ES" dirty="0" smtClean="0">
                <a:solidFill>
                  <a:schemeClr val="tx1"/>
                </a:solidFill>
              </a:rPr>
              <a:t>Ejemplos</a:t>
            </a:r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>
          <a:xfrm>
            <a:off x="398000" y="1"/>
            <a:ext cx="8628013" cy="1017639"/>
          </a:xfrm>
        </p:spPr>
        <p:txBody>
          <a:bodyPr/>
          <a:lstStyle/>
          <a:p>
            <a:r>
              <a:rPr lang="es-ES_tradnl" sz="2400" dirty="0"/>
              <a:t>Test </a:t>
            </a:r>
            <a:r>
              <a:rPr lang="es-ES_tradnl" sz="2400" dirty="0" err="1"/>
              <a:t>Bench</a:t>
            </a:r>
            <a:r>
              <a:rPr lang="es-ES_tradnl" sz="2400" dirty="0"/>
              <a:t> (una introducción..)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3698915" y="1951513"/>
            <a:ext cx="2122926" cy="2249819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244" tIns="40622" rIns="81244" bIns="40622" numCol="1" rtlCol="0" anchor="t" anchorCtr="0" compatLnSpc="1">
            <a:prstTxWarp prst="textNoShape">
              <a:avLst/>
            </a:prstTxWarp>
          </a:bodyPr>
          <a:lstStyle/>
          <a:p>
            <a:pPr algn="ctr" defTabSz="812444"/>
            <a:endParaRPr lang="es-ES" sz="2100" dirty="0">
              <a:latin typeface="Arial Black" pitchFamily="34" charset="0"/>
            </a:endParaRPr>
          </a:p>
          <a:p>
            <a:pPr algn="ctr" defTabSz="812444"/>
            <a:r>
              <a:rPr lang="es-ES" sz="2100" dirty="0">
                <a:latin typeface="Arial Black" pitchFamily="34" charset="0"/>
              </a:rPr>
              <a:t>Circuito </a:t>
            </a:r>
            <a:r>
              <a:rPr lang="es-ES" sz="2100" b="1" dirty="0">
                <a:latin typeface="Arial Black" pitchFamily="34" charset="0"/>
              </a:rPr>
              <a:t>dise</a:t>
            </a:r>
            <a:r>
              <a:rPr lang="es-ES" b="1" dirty="0" smtClean="0"/>
              <a:t>ñado</a:t>
            </a:r>
          </a:p>
          <a:p>
            <a:pPr algn="ctr" defTabSz="812444"/>
            <a:r>
              <a:rPr lang="es-ES" sz="2100" dirty="0">
                <a:latin typeface="Arial Black" pitchFamily="34" charset="0"/>
              </a:rPr>
              <a:t>(a sintetizar)</a:t>
            </a:r>
          </a:p>
        </p:txBody>
      </p:sp>
      <p:sp>
        <p:nvSpPr>
          <p:cNvPr id="3" name="Rectángulo redondeado 2"/>
          <p:cNvSpPr/>
          <p:nvPr/>
        </p:nvSpPr>
        <p:spPr bwMode="auto">
          <a:xfrm>
            <a:off x="826720" y="1819171"/>
            <a:ext cx="2122926" cy="2713017"/>
          </a:xfrm>
          <a:prstGeom prst="roundRect">
            <a:avLst/>
          </a:prstGeom>
          <a:solidFill>
            <a:srgbClr val="CCFFCC">
              <a:alpha val="6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244" tIns="40622" rIns="81244" bIns="40622" numCol="1" rtlCol="0" anchor="t" anchorCtr="0" compatLnSpc="1">
            <a:prstTxWarp prst="textNoShape">
              <a:avLst/>
            </a:prstTxWarp>
          </a:bodyPr>
          <a:lstStyle/>
          <a:p>
            <a:pPr algn="ctr" defTabSz="812444"/>
            <a:r>
              <a:rPr lang="es-ES" sz="2100" dirty="0">
                <a:latin typeface="Arial Black" pitchFamily="34" charset="0"/>
              </a:rPr>
              <a:t>Generador de las señales de simulación para el circuito</a:t>
            </a:r>
          </a:p>
        </p:txBody>
      </p:sp>
      <p:sp>
        <p:nvSpPr>
          <p:cNvPr id="8" name="Rectángulo redondeado 7"/>
          <p:cNvSpPr/>
          <p:nvPr/>
        </p:nvSpPr>
        <p:spPr bwMode="auto">
          <a:xfrm>
            <a:off x="6633548" y="1686829"/>
            <a:ext cx="2122926" cy="2713017"/>
          </a:xfrm>
          <a:prstGeom prst="roundRect">
            <a:avLst/>
          </a:prstGeom>
          <a:solidFill>
            <a:srgbClr val="CCFFCC">
              <a:alpha val="6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244" tIns="40622" rIns="81244" bIns="40622" numCol="1" rtlCol="0" anchor="t" anchorCtr="0" compatLnSpc="1">
            <a:prstTxWarp prst="textNoShape">
              <a:avLst/>
            </a:prstTxWarp>
          </a:bodyPr>
          <a:lstStyle/>
          <a:p>
            <a:pPr algn="ctr" defTabSz="812444"/>
            <a:endParaRPr lang="es-ES" dirty="0" smtClean="0"/>
          </a:p>
          <a:p>
            <a:pPr algn="ctr" defTabSz="812444"/>
            <a:r>
              <a:rPr lang="es-ES" dirty="0" smtClean="0"/>
              <a:t>Verificación si las salidas del circuito son correctas</a:t>
            </a:r>
            <a:endParaRPr lang="es-ES" sz="2100" dirty="0">
              <a:latin typeface="Arial Black" pitchFamily="34" charset="0"/>
            </a:endParaRPr>
          </a:p>
        </p:txBody>
      </p:sp>
      <p:cxnSp>
        <p:nvCxnSpPr>
          <p:cNvPr id="5" name="Conector recto de flecha 4"/>
          <p:cNvCxnSpPr/>
          <p:nvPr/>
        </p:nvCxnSpPr>
        <p:spPr bwMode="auto">
          <a:xfrm>
            <a:off x="2949646" y="2216198"/>
            <a:ext cx="749268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Conector recto de flecha 10"/>
          <p:cNvCxnSpPr/>
          <p:nvPr/>
        </p:nvCxnSpPr>
        <p:spPr bwMode="auto">
          <a:xfrm>
            <a:off x="2949646" y="2480882"/>
            <a:ext cx="749268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Conector recto de flecha 11"/>
          <p:cNvCxnSpPr/>
          <p:nvPr/>
        </p:nvCxnSpPr>
        <p:spPr bwMode="auto">
          <a:xfrm>
            <a:off x="2949646" y="2811738"/>
            <a:ext cx="749268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Conector recto de flecha 12"/>
          <p:cNvCxnSpPr/>
          <p:nvPr/>
        </p:nvCxnSpPr>
        <p:spPr bwMode="auto">
          <a:xfrm>
            <a:off x="2949646" y="3208765"/>
            <a:ext cx="749268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Conector recto de flecha 13"/>
          <p:cNvCxnSpPr/>
          <p:nvPr/>
        </p:nvCxnSpPr>
        <p:spPr bwMode="auto">
          <a:xfrm>
            <a:off x="2949646" y="3870476"/>
            <a:ext cx="749268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Conector recto de flecha 8"/>
          <p:cNvCxnSpPr/>
          <p:nvPr/>
        </p:nvCxnSpPr>
        <p:spPr bwMode="auto">
          <a:xfrm>
            <a:off x="5821841" y="2216198"/>
            <a:ext cx="81170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Conector recto de flecha 16"/>
          <p:cNvCxnSpPr/>
          <p:nvPr/>
        </p:nvCxnSpPr>
        <p:spPr bwMode="auto">
          <a:xfrm>
            <a:off x="5821841" y="2547053"/>
            <a:ext cx="81170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Conector recto de flecha 18"/>
          <p:cNvCxnSpPr/>
          <p:nvPr/>
        </p:nvCxnSpPr>
        <p:spPr bwMode="auto">
          <a:xfrm>
            <a:off x="5821841" y="2877909"/>
            <a:ext cx="81170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Conector recto de flecha 19"/>
          <p:cNvCxnSpPr/>
          <p:nvPr/>
        </p:nvCxnSpPr>
        <p:spPr bwMode="auto">
          <a:xfrm>
            <a:off x="5821841" y="3142594"/>
            <a:ext cx="81170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Conector recto de flecha 20"/>
          <p:cNvCxnSpPr/>
          <p:nvPr/>
        </p:nvCxnSpPr>
        <p:spPr bwMode="auto">
          <a:xfrm>
            <a:off x="5821841" y="3870476"/>
            <a:ext cx="81170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CuadroTexto 9"/>
          <p:cNvSpPr txBox="1"/>
          <p:nvPr/>
        </p:nvSpPr>
        <p:spPr>
          <a:xfrm>
            <a:off x="5946719" y="3208765"/>
            <a:ext cx="525201" cy="451369"/>
          </a:xfrm>
          <a:prstGeom prst="rect">
            <a:avLst/>
          </a:prstGeom>
          <a:noFill/>
        </p:spPr>
        <p:txBody>
          <a:bodyPr wrap="none" lIns="81244" tIns="40622" rIns="81244" bIns="40622" rtlCol="0">
            <a:spAutoFit/>
          </a:bodyPr>
          <a:lstStyle/>
          <a:p>
            <a:r>
              <a:rPr lang="is-IS" dirty="0" smtClean="0"/>
              <a:t>…..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3012086" y="3274937"/>
            <a:ext cx="525201" cy="451369"/>
          </a:xfrm>
          <a:prstGeom prst="rect">
            <a:avLst/>
          </a:prstGeom>
          <a:noFill/>
        </p:spPr>
        <p:txBody>
          <a:bodyPr wrap="none" lIns="81244" tIns="40622" rIns="81244" bIns="40622" rtlCol="0">
            <a:spAutoFit/>
          </a:bodyPr>
          <a:lstStyle/>
          <a:p>
            <a:r>
              <a:rPr lang="is-IS" dirty="0" smtClean="0"/>
              <a:t>…..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7452" y="4914536"/>
            <a:ext cx="3184389" cy="1697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1244" tIns="40622" rIns="81244" bIns="40622" rtlCol="0">
            <a:spAutoFit/>
          </a:bodyPr>
          <a:lstStyle/>
          <a:p>
            <a:r>
              <a:rPr lang="es-CO" sz="1500" dirty="0">
                <a:solidFill>
                  <a:srgbClr val="FF0000"/>
                </a:solidFill>
              </a:rPr>
              <a:t>Puede definirse un componente que genere</a:t>
            </a:r>
          </a:p>
          <a:p>
            <a:r>
              <a:rPr lang="es-CO" sz="1500" dirty="0">
                <a:solidFill>
                  <a:srgbClr val="FF0000"/>
                </a:solidFill>
              </a:rPr>
              <a:t>las señales  para verificar el circuito, o se pueden</a:t>
            </a:r>
          </a:p>
          <a:p>
            <a:r>
              <a:rPr lang="es-CO" sz="1500" dirty="0">
                <a:solidFill>
                  <a:srgbClr val="FF0000"/>
                </a:solidFill>
              </a:rPr>
              <a:t>usar instruccione del VHDL</a:t>
            </a:r>
          </a:p>
          <a:p>
            <a:r>
              <a:rPr lang="es-CO" sz="1500" dirty="0">
                <a:solidFill>
                  <a:srgbClr val="FF0000"/>
                </a:solidFill>
              </a:rPr>
              <a:t>Para generar las señales dentro de la arquitectura</a:t>
            </a:r>
          </a:p>
        </p:txBody>
      </p:sp>
      <p:cxnSp>
        <p:nvCxnSpPr>
          <p:cNvPr id="16" name="Conector recto de flecha 15"/>
          <p:cNvCxnSpPr/>
          <p:nvPr/>
        </p:nvCxnSpPr>
        <p:spPr bwMode="auto">
          <a:xfrm flipV="1">
            <a:off x="1014037" y="4532188"/>
            <a:ext cx="437073" cy="33085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33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CuadroTexto 25"/>
          <p:cNvSpPr txBox="1"/>
          <p:nvPr/>
        </p:nvSpPr>
        <p:spPr>
          <a:xfrm>
            <a:off x="3823793" y="5193900"/>
            <a:ext cx="2435121" cy="848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1244" tIns="40622" rIns="81244" bIns="40622" rtlCol="0">
            <a:spAutoFit/>
          </a:bodyPr>
          <a:lstStyle/>
          <a:p>
            <a:r>
              <a:rPr lang="es-CO" sz="1600" dirty="0">
                <a:solidFill>
                  <a:srgbClr val="FF0000"/>
                </a:solidFill>
              </a:rPr>
              <a:t>Circuito diseñado declarado como</a:t>
            </a:r>
          </a:p>
          <a:p>
            <a:r>
              <a:rPr lang="es-CO" sz="1600" dirty="0">
                <a:solidFill>
                  <a:srgbClr val="FF0000"/>
                </a:solidFill>
              </a:rPr>
              <a:t>componente,</a:t>
            </a:r>
          </a:p>
        </p:txBody>
      </p:sp>
      <p:cxnSp>
        <p:nvCxnSpPr>
          <p:cNvPr id="25" name="Conector recto de flecha 24"/>
          <p:cNvCxnSpPr>
            <a:stCxn id="26" idx="0"/>
          </p:cNvCxnSpPr>
          <p:nvPr/>
        </p:nvCxnSpPr>
        <p:spPr bwMode="auto">
          <a:xfrm flipH="1" flipV="1">
            <a:off x="4947694" y="4267503"/>
            <a:ext cx="93659" cy="9263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33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9" name="CuadroTexto 28"/>
          <p:cNvSpPr txBox="1"/>
          <p:nvPr/>
        </p:nvSpPr>
        <p:spPr>
          <a:xfrm>
            <a:off x="6446231" y="4863044"/>
            <a:ext cx="2824769" cy="1697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81244" tIns="40622" rIns="81244" bIns="40622" rtlCol="0">
            <a:spAutoFit/>
          </a:bodyPr>
          <a:lstStyle/>
          <a:p>
            <a:r>
              <a:rPr lang="es-CO" sz="1500" dirty="0">
                <a:solidFill>
                  <a:srgbClr val="FF0000"/>
                </a:solidFill>
              </a:rPr>
              <a:t>Componente encargado</a:t>
            </a:r>
          </a:p>
          <a:p>
            <a:r>
              <a:rPr lang="es-CO" sz="1500" dirty="0">
                <a:solidFill>
                  <a:srgbClr val="FF0000"/>
                </a:solidFill>
              </a:rPr>
              <a:t>de verificar si las salidas</a:t>
            </a:r>
          </a:p>
          <a:p>
            <a:r>
              <a:rPr lang="es-CO" sz="1500" dirty="0">
                <a:solidFill>
                  <a:srgbClr val="FF0000"/>
                </a:solidFill>
              </a:rPr>
              <a:t>son correctas.  La verificación también se</a:t>
            </a:r>
          </a:p>
          <a:p>
            <a:r>
              <a:rPr lang="es-CO" sz="1500" dirty="0">
                <a:solidFill>
                  <a:srgbClr val="FF0000"/>
                </a:solidFill>
              </a:rPr>
              <a:t>Puede hacer dentro de</a:t>
            </a:r>
          </a:p>
          <a:p>
            <a:r>
              <a:rPr lang="es-CO" sz="1500" dirty="0">
                <a:solidFill>
                  <a:srgbClr val="FF0000"/>
                </a:solidFill>
              </a:rPr>
              <a:t>La arquitectura con instrucciones del VHDL</a:t>
            </a:r>
          </a:p>
        </p:txBody>
      </p:sp>
      <p:cxnSp>
        <p:nvCxnSpPr>
          <p:cNvPr id="28" name="Conector recto de flecha 27"/>
          <p:cNvCxnSpPr>
            <a:endCxn id="8" idx="2"/>
          </p:cNvCxnSpPr>
          <p:nvPr/>
        </p:nvCxnSpPr>
        <p:spPr bwMode="auto">
          <a:xfrm flipH="1" flipV="1">
            <a:off x="7695011" y="4399846"/>
            <a:ext cx="249756" cy="39702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33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1" name="CuadroTexto 30"/>
          <p:cNvSpPr txBox="1"/>
          <p:nvPr/>
        </p:nvSpPr>
        <p:spPr>
          <a:xfrm>
            <a:off x="1014037" y="1355973"/>
            <a:ext cx="1135795" cy="328259"/>
          </a:xfrm>
          <a:prstGeom prst="rect">
            <a:avLst/>
          </a:prstGeom>
          <a:noFill/>
        </p:spPr>
        <p:txBody>
          <a:bodyPr wrap="none" lIns="81244" tIns="40622" rIns="81244" bIns="40622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</a:rPr>
              <a:t>generador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4039097" y="1355973"/>
            <a:ext cx="1267041" cy="328259"/>
          </a:xfrm>
          <a:prstGeom prst="rect">
            <a:avLst/>
          </a:prstGeom>
          <a:noFill/>
        </p:spPr>
        <p:txBody>
          <a:bodyPr wrap="none" lIns="81244" tIns="40622" rIns="81244" bIns="40622" rtlCol="0">
            <a:spAutoFit/>
          </a:bodyPr>
          <a:lstStyle/>
          <a:p>
            <a:r>
              <a:rPr lang="es-ES" sz="1600" dirty="0" err="1">
                <a:solidFill>
                  <a:srgbClr val="FF0000"/>
                </a:solidFill>
              </a:rPr>
              <a:t>Mi_circuito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7070621" y="1289801"/>
            <a:ext cx="1231575" cy="328259"/>
          </a:xfrm>
          <a:prstGeom prst="rect">
            <a:avLst/>
          </a:prstGeom>
          <a:noFill/>
        </p:spPr>
        <p:txBody>
          <a:bodyPr wrap="none" lIns="81244" tIns="40622" rIns="81244" bIns="40622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</a:rPr>
              <a:t>verificador</a:t>
            </a:r>
          </a:p>
        </p:txBody>
      </p:sp>
    </p:spTree>
    <p:extLst>
      <p:ext uri="{BB962C8B-B14F-4D97-AF65-F5344CB8AC3E}">
        <p14:creationId xmlns:p14="http://schemas.microsoft.com/office/powerpoint/2010/main" val="97533391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67" y="1591732"/>
            <a:ext cx="5901266" cy="5355167"/>
          </a:xfrm>
          <a:prstGeom prst="rect">
            <a:avLst/>
          </a:prstGeom>
        </p:spPr>
      </p:pic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20134"/>
            <a:ext cx="9039225" cy="849066"/>
          </a:xfrm>
        </p:spPr>
        <p:txBody>
          <a:bodyPr/>
          <a:lstStyle/>
          <a:p>
            <a:r>
              <a:rPr lang="es-ES_tradnl" sz="2400" i="1" dirty="0" smtClean="0">
                <a:latin typeface="Comic Sans MS" pitchFamily="66" charset="0"/>
              </a:rPr>
              <a:t>Introducción al VHDL</a:t>
            </a:r>
            <a:endParaRPr lang="es-ES_tradnl" sz="2400" i="1" dirty="0">
              <a:latin typeface="Comic Sans MS" pitchFamily="66" charset="0"/>
            </a:endParaRPr>
          </a:p>
        </p:txBody>
      </p:sp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0" y="681945"/>
            <a:ext cx="9403994" cy="200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701" tIns="45046" rIns="91701" bIns="45046"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2000" dirty="0">
                <a:latin typeface="Comic Sans MS" charset="0"/>
              </a:rPr>
              <a:t>E</a:t>
            </a:r>
            <a:r>
              <a:rPr lang="es-ES_tradnl" sz="2000" dirty="0" smtClean="0">
                <a:latin typeface="Comic Sans MS" charset="0"/>
              </a:rPr>
              <a:t>jemplo del programa de pruebas (test </a:t>
            </a:r>
            <a:r>
              <a:rPr lang="es-ES_tradnl" sz="2000" dirty="0" err="1" smtClean="0">
                <a:latin typeface="Comic Sans MS" charset="0"/>
              </a:rPr>
              <a:t>bench</a:t>
            </a:r>
            <a:r>
              <a:rPr lang="es-ES_tradnl" sz="2000" dirty="0" smtClean="0">
                <a:latin typeface="Comic Sans MS" charset="0"/>
              </a:rPr>
              <a:t>)   </a:t>
            </a:r>
            <a:r>
              <a:rPr lang="es-ES_tradnl" sz="2000" dirty="0" err="1" smtClean="0">
                <a:latin typeface="Comic Sans MS" charset="0"/>
              </a:rPr>
              <a:t>tutorial_tb.vhd</a:t>
            </a:r>
            <a:r>
              <a:rPr lang="es-ES_tradnl" sz="2000" dirty="0" smtClean="0">
                <a:latin typeface="Comic Sans MS" charset="0"/>
              </a:rPr>
              <a:t>  (en VHDL)</a:t>
            </a:r>
          </a:p>
          <a:p>
            <a:pPr>
              <a:lnSpc>
                <a:spcPct val="90000"/>
              </a:lnSpc>
            </a:pPr>
            <a:r>
              <a:rPr lang="es-ES_tradnl" sz="2000" dirty="0" smtClean="0">
                <a:latin typeface="Comic Sans MS" charset="0"/>
              </a:rPr>
              <a:t>Para simular el circuito tutorial</a:t>
            </a:r>
          </a:p>
          <a:p>
            <a:pPr lvl="1">
              <a:lnSpc>
                <a:spcPct val="90000"/>
              </a:lnSpc>
            </a:pPr>
            <a:endParaRPr lang="en-US" dirty="0">
              <a:solidFill>
                <a:srgbClr val="FF0000"/>
              </a:solidFill>
              <a:latin typeface="Comic Sans MS" charset="0"/>
            </a:endParaRPr>
          </a:p>
          <a:p>
            <a:pPr lvl="1">
              <a:lnSpc>
                <a:spcPct val="90000"/>
              </a:lnSpc>
            </a:pPr>
            <a:endParaRPr lang="es-CO" sz="2000" dirty="0" smtClean="0"/>
          </a:p>
          <a:p>
            <a:pPr lvl="1">
              <a:lnSpc>
                <a:spcPct val="90000"/>
              </a:lnSpc>
            </a:pPr>
            <a:endParaRPr lang="es-CO" sz="2000" dirty="0"/>
          </a:p>
          <a:p>
            <a:pPr lvl="1">
              <a:lnSpc>
                <a:spcPct val="90000"/>
              </a:lnSpc>
            </a:pPr>
            <a:endParaRPr lang="es-CO" sz="2000" dirty="0"/>
          </a:p>
          <a:p>
            <a:pPr lvl="1">
              <a:lnSpc>
                <a:spcPct val="90000"/>
              </a:lnSpc>
            </a:pPr>
            <a:r>
              <a:rPr lang="es-ES" sz="1400" dirty="0" smtClean="0">
                <a:latin typeface="Comic Sans MS" charset="0"/>
              </a:rPr>
              <a:t>   </a:t>
            </a:r>
            <a:endParaRPr lang="es-ES_tradnl" sz="2000" dirty="0">
              <a:solidFill>
                <a:srgbClr val="0000FF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350777" y="1813961"/>
            <a:ext cx="252259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Librerías a usar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566220" y="3708007"/>
            <a:ext cx="233767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</a:rPr>
              <a:t>Diseño de test </a:t>
            </a:r>
            <a:r>
              <a:rPr lang="es-ES" sz="1800" dirty="0" err="1" smtClean="0">
                <a:solidFill>
                  <a:srgbClr val="FF0000"/>
                </a:solidFill>
              </a:rPr>
              <a:t>bech</a:t>
            </a:r>
            <a:endParaRPr lang="es-ES" sz="1800" dirty="0" smtClean="0">
              <a:solidFill>
                <a:srgbClr val="FF00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350596" y="4981376"/>
            <a:ext cx="2986515" cy="584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</a:rPr>
              <a:t>Se define la arquitectura</a:t>
            </a:r>
          </a:p>
          <a:p>
            <a:r>
              <a:rPr lang="es-ES" sz="1600" dirty="0" smtClean="0">
                <a:solidFill>
                  <a:srgbClr val="FF0000"/>
                </a:solidFill>
              </a:rPr>
              <a:t>(parte interna del </a:t>
            </a:r>
            <a:r>
              <a:rPr lang="es-ES" sz="1600" dirty="0" err="1" smtClean="0">
                <a:solidFill>
                  <a:srgbClr val="FF0000"/>
                </a:solidFill>
              </a:rPr>
              <a:t>testbench</a:t>
            </a:r>
            <a:r>
              <a:rPr lang="es-ES" sz="1600" dirty="0" smtClean="0">
                <a:solidFill>
                  <a:srgbClr val="FF0000"/>
                </a:solidFill>
              </a:rPr>
              <a:t>)</a:t>
            </a:r>
            <a:endParaRPr lang="es-ES" sz="1600" dirty="0">
              <a:solidFill>
                <a:srgbClr val="FF0000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 bwMode="auto">
          <a:xfrm flipH="1">
            <a:off x="3132667" y="1972682"/>
            <a:ext cx="3172748" cy="87211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1" name="Conector recto de flecha 10"/>
          <p:cNvCxnSpPr/>
          <p:nvPr/>
        </p:nvCxnSpPr>
        <p:spPr bwMode="auto">
          <a:xfrm flipH="1">
            <a:off x="2133601" y="2540000"/>
            <a:ext cx="4097866" cy="9990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5" name="Conector recto de flecha 14"/>
          <p:cNvCxnSpPr/>
          <p:nvPr/>
        </p:nvCxnSpPr>
        <p:spPr bwMode="auto">
          <a:xfrm flipH="1">
            <a:off x="2184400" y="3904042"/>
            <a:ext cx="4295786" cy="9727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9" name="Conector recto de flecha 18"/>
          <p:cNvCxnSpPr/>
          <p:nvPr/>
        </p:nvCxnSpPr>
        <p:spPr bwMode="auto">
          <a:xfrm flipH="1">
            <a:off x="3776133" y="5300134"/>
            <a:ext cx="2421467" cy="84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" name="Rectángulo 1"/>
          <p:cNvSpPr/>
          <p:nvPr/>
        </p:nvSpPr>
        <p:spPr>
          <a:xfrm>
            <a:off x="6498486" y="4072351"/>
            <a:ext cx="23438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</a:rPr>
              <a:t>Se define la entidad</a:t>
            </a:r>
          </a:p>
          <a:p>
            <a:r>
              <a:rPr lang="es-ES" sz="1600" dirty="0">
                <a:solidFill>
                  <a:srgbClr val="FF0000"/>
                </a:solidFill>
              </a:rPr>
              <a:t>s</a:t>
            </a:r>
            <a:r>
              <a:rPr lang="es-ES" sz="1600" dirty="0" smtClean="0">
                <a:solidFill>
                  <a:srgbClr val="FF0000"/>
                </a:solidFill>
              </a:rPr>
              <a:t>in puertos de entrada</a:t>
            </a:r>
          </a:p>
          <a:p>
            <a:r>
              <a:rPr lang="es-ES" sz="1600" dirty="0" smtClean="0">
                <a:solidFill>
                  <a:srgbClr val="FF0000"/>
                </a:solidFill>
              </a:rPr>
              <a:t>salida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6045200" y="5692572"/>
            <a:ext cx="3352799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</a:rPr>
              <a:t>Se declara el diseño</a:t>
            </a:r>
          </a:p>
          <a:p>
            <a:r>
              <a:rPr lang="es-ES" sz="1600" dirty="0">
                <a:solidFill>
                  <a:srgbClr val="FF0000"/>
                </a:solidFill>
              </a:rPr>
              <a:t>q</a:t>
            </a:r>
            <a:r>
              <a:rPr lang="es-ES" sz="1600" dirty="0" smtClean="0">
                <a:solidFill>
                  <a:srgbClr val="FF0000"/>
                </a:solidFill>
              </a:rPr>
              <a:t>ue se va simular como un componente </a:t>
            </a:r>
          </a:p>
          <a:p>
            <a:r>
              <a:rPr lang="es-ES" sz="1600" dirty="0" smtClean="0">
                <a:solidFill>
                  <a:srgbClr val="FF0000"/>
                </a:solidFill>
              </a:rPr>
              <a:t>Debe estar ya diseñado en VHDL</a:t>
            </a:r>
          </a:p>
        </p:txBody>
      </p:sp>
      <p:cxnSp>
        <p:nvCxnSpPr>
          <p:cNvPr id="29" name="Conector recto de flecha 28"/>
          <p:cNvCxnSpPr/>
          <p:nvPr/>
        </p:nvCxnSpPr>
        <p:spPr bwMode="auto">
          <a:xfrm flipH="1" flipV="1">
            <a:off x="2624667" y="5655733"/>
            <a:ext cx="3335866" cy="23706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0" name="Rectángulo 29"/>
          <p:cNvSpPr/>
          <p:nvPr/>
        </p:nvSpPr>
        <p:spPr>
          <a:xfrm>
            <a:off x="6365725" y="2362084"/>
            <a:ext cx="2165978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</a:rPr>
              <a:t>Se requiere para</a:t>
            </a:r>
          </a:p>
          <a:p>
            <a:r>
              <a:rPr lang="es-ES" sz="1600" dirty="0" smtClean="0">
                <a:solidFill>
                  <a:srgbClr val="FF0000"/>
                </a:solidFill>
              </a:rPr>
              <a:t>Imprimir por consola</a:t>
            </a:r>
            <a:endParaRPr lang="es-E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057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7733"/>
            <a:ext cx="6062133" cy="5609167"/>
          </a:xfrm>
          <a:prstGeom prst="rect">
            <a:avLst/>
          </a:prstGeom>
        </p:spPr>
      </p:pic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20134"/>
            <a:ext cx="9039225" cy="849066"/>
          </a:xfrm>
        </p:spPr>
        <p:txBody>
          <a:bodyPr/>
          <a:lstStyle/>
          <a:p>
            <a:r>
              <a:rPr lang="es-ES_tradnl" sz="2400" i="1" dirty="0" smtClean="0">
                <a:latin typeface="Comic Sans MS" pitchFamily="66" charset="0"/>
              </a:rPr>
              <a:t>Introducción al VHDL</a:t>
            </a:r>
            <a:endParaRPr lang="es-ES_tradnl" sz="2400" i="1" dirty="0">
              <a:latin typeface="Comic Sans MS" pitchFamily="66" charset="0"/>
            </a:endParaRPr>
          </a:p>
        </p:txBody>
      </p:sp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0" y="681945"/>
            <a:ext cx="9403994" cy="200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701" tIns="45046" rIns="91701" bIns="45046"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2000" dirty="0">
                <a:latin typeface="Comic Sans MS" charset="0"/>
              </a:rPr>
              <a:t>E</a:t>
            </a:r>
            <a:r>
              <a:rPr lang="es-ES_tradnl" sz="2000" dirty="0" smtClean="0">
                <a:latin typeface="Comic Sans MS" charset="0"/>
              </a:rPr>
              <a:t>jemplo del programa de pruebas (test </a:t>
            </a:r>
            <a:r>
              <a:rPr lang="es-ES_tradnl" sz="2000" dirty="0" err="1" smtClean="0">
                <a:latin typeface="Comic Sans MS" charset="0"/>
              </a:rPr>
              <a:t>bench</a:t>
            </a:r>
            <a:r>
              <a:rPr lang="es-ES_tradnl" sz="2000" dirty="0" smtClean="0">
                <a:latin typeface="Comic Sans MS" charset="0"/>
              </a:rPr>
              <a:t>)   </a:t>
            </a:r>
            <a:r>
              <a:rPr lang="es-ES_tradnl" sz="2000" dirty="0" err="1" smtClean="0">
                <a:latin typeface="Comic Sans MS" charset="0"/>
              </a:rPr>
              <a:t>tutorial_tb.vhd</a:t>
            </a:r>
            <a:r>
              <a:rPr lang="es-ES_tradnl" sz="2000" dirty="0" smtClean="0">
                <a:latin typeface="Comic Sans MS" charset="0"/>
              </a:rPr>
              <a:t>  (en VHDL)</a:t>
            </a:r>
          </a:p>
          <a:p>
            <a:pPr>
              <a:lnSpc>
                <a:spcPct val="90000"/>
              </a:lnSpc>
            </a:pPr>
            <a:r>
              <a:rPr lang="es-ES_tradnl" sz="2000" dirty="0" smtClean="0">
                <a:latin typeface="Comic Sans MS" charset="0"/>
              </a:rPr>
              <a:t>Para simular el circuito tutorial (continuación</a:t>
            </a:r>
            <a:r>
              <a:rPr lang="is-IS" sz="2000" dirty="0" smtClean="0">
                <a:latin typeface="Comic Sans MS" charset="0"/>
              </a:rPr>
              <a:t>…)</a:t>
            </a:r>
            <a:endParaRPr lang="es-ES_tradnl" sz="2000" dirty="0" smtClean="0">
              <a:latin typeface="Comic Sans MS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solidFill>
                <a:srgbClr val="FF0000"/>
              </a:solidFill>
              <a:latin typeface="Comic Sans MS" charset="0"/>
            </a:endParaRPr>
          </a:p>
          <a:p>
            <a:pPr lvl="1">
              <a:lnSpc>
                <a:spcPct val="90000"/>
              </a:lnSpc>
            </a:pPr>
            <a:endParaRPr lang="es-CO" sz="2000" dirty="0" smtClean="0"/>
          </a:p>
          <a:p>
            <a:pPr lvl="1">
              <a:lnSpc>
                <a:spcPct val="90000"/>
              </a:lnSpc>
            </a:pPr>
            <a:endParaRPr lang="es-CO" sz="2000" dirty="0"/>
          </a:p>
          <a:p>
            <a:pPr lvl="1">
              <a:lnSpc>
                <a:spcPct val="90000"/>
              </a:lnSpc>
            </a:pPr>
            <a:endParaRPr lang="es-CO" sz="2000" dirty="0"/>
          </a:p>
          <a:p>
            <a:pPr lvl="1">
              <a:lnSpc>
                <a:spcPct val="90000"/>
              </a:lnSpc>
            </a:pPr>
            <a:r>
              <a:rPr lang="es-ES" sz="1400" dirty="0" smtClean="0">
                <a:latin typeface="Comic Sans MS" charset="0"/>
              </a:rPr>
              <a:t>   </a:t>
            </a:r>
            <a:endParaRPr lang="es-ES_tradnl" sz="2000" dirty="0">
              <a:solidFill>
                <a:srgbClr val="0000FF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793982" y="1492230"/>
            <a:ext cx="3435130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rgbClr val="FF0000"/>
                </a:solidFill>
              </a:rPr>
              <a:t>Se definen señales</a:t>
            </a:r>
          </a:p>
          <a:p>
            <a:r>
              <a:rPr lang="es-ES" sz="2000" dirty="0" smtClean="0">
                <a:solidFill>
                  <a:srgbClr val="FF0000"/>
                </a:solidFill>
              </a:rPr>
              <a:t>Internas en la arquitectura</a:t>
            </a:r>
            <a:endParaRPr lang="es-ES" sz="2000" dirty="0">
              <a:solidFill>
                <a:srgbClr val="FF000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922753" y="3166140"/>
            <a:ext cx="31328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</a:rPr>
              <a:t>Se define un procedimiento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6401397" y="6471507"/>
            <a:ext cx="2609007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</a:rPr>
              <a:t>Termina el procedimiento</a:t>
            </a:r>
            <a:endParaRPr lang="es-ES" sz="1600" dirty="0">
              <a:solidFill>
                <a:srgbClr val="FF0000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 bwMode="auto">
          <a:xfrm flipH="1">
            <a:off x="3132667" y="2048933"/>
            <a:ext cx="2709333" cy="7958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5" name="Conector recto de flecha 14"/>
          <p:cNvCxnSpPr/>
          <p:nvPr/>
        </p:nvCxnSpPr>
        <p:spPr bwMode="auto">
          <a:xfrm flipH="1">
            <a:off x="2387600" y="3522133"/>
            <a:ext cx="3420534" cy="52493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9" name="Conector recto de flecha 18"/>
          <p:cNvCxnSpPr/>
          <p:nvPr/>
        </p:nvCxnSpPr>
        <p:spPr bwMode="auto">
          <a:xfrm flipH="1" flipV="1">
            <a:off x="5723467" y="4927600"/>
            <a:ext cx="457200" cy="18626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" name="Rectángulo 1"/>
          <p:cNvSpPr/>
          <p:nvPr/>
        </p:nvSpPr>
        <p:spPr>
          <a:xfrm>
            <a:off x="6075153" y="3615151"/>
            <a:ext cx="2985362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El procedimiento en VHDL tiene</a:t>
            </a:r>
          </a:p>
          <a:p>
            <a:r>
              <a:rPr lang="es-ES" sz="1400" dirty="0" smtClean="0">
                <a:solidFill>
                  <a:srgbClr val="FF0000"/>
                </a:solidFill>
              </a:rPr>
              <a:t>Entradas y salidas.</a:t>
            </a:r>
          </a:p>
          <a:p>
            <a:r>
              <a:rPr lang="es-ES" sz="1400" dirty="0" smtClean="0">
                <a:solidFill>
                  <a:srgbClr val="FF0000"/>
                </a:solidFill>
              </a:rPr>
              <a:t>Se utiliza para calcular la función</a:t>
            </a:r>
          </a:p>
          <a:p>
            <a:r>
              <a:rPr lang="es-ES" sz="1400" dirty="0" smtClean="0">
                <a:solidFill>
                  <a:srgbClr val="FF0000"/>
                </a:solidFill>
              </a:rPr>
              <a:t>Que realiza el circuito y verificar</a:t>
            </a:r>
          </a:p>
          <a:p>
            <a:r>
              <a:rPr lang="es-ES" sz="1400" dirty="0" smtClean="0">
                <a:solidFill>
                  <a:srgbClr val="FF0000"/>
                </a:solidFill>
              </a:rPr>
              <a:t>Si funciona correctamente</a:t>
            </a:r>
          </a:p>
        </p:txBody>
      </p:sp>
      <p:cxnSp>
        <p:nvCxnSpPr>
          <p:cNvPr id="29" name="Conector recto de flecha 28"/>
          <p:cNvCxnSpPr/>
          <p:nvPr/>
        </p:nvCxnSpPr>
        <p:spPr bwMode="auto">
          <a:xfrm flipH="1">
            <a:off x="2167467" y="6587067"/>
            <a:ext cx="4131732" cy="16933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0" name="Rectángulo 29"/>
          <p:cNvSpPr/>
          <p:nvPr/>
        </p:nvSpPr>
        <p:spPr>
          <a:xfrm>
            <a:off x="5670836" y="2226617"/>
            <a:ext cx="36001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</a:rPr>
              <a:t>Sirven para conectar el componente</a:t>
            </a:r>
          </a:p>
          <a:p>
            <a:r>
              <a:rPr lang="es-ES" sz="1600" dirty="0" smtClean="0">
                <a:solidFill>
                  <a:srgbClr val="FF0000"/>
                </a:solidFill>
              </a:rPr>
              <a:t>Y generar las pruebas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6299797" y="4862842"/>
            <a:ext cx="284004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</a:rPr>
              <a:t>Dentro de un procedimiento</a:t>
            </a:r>
          </a:p>
          <a:p>
            <a:r>
              <a:rPr lang="es-ES" sz="1600" dirty="0" smtClean="0">
                <a:solidFill>
                  <a:srgbClr val="FF0000"/>
                </a:solidFill>
              </a:rPr>
              <a:t>Se pueden definir variables</a:t>
            </a:r>
          </a:p>
          <a:p>
            <a:r>
              <a:rPr lang="es-ES" sz="1600" dirty="0">
                <a:solidFill>
                  <a:srgbClr val="FF0000"/>
                </a:solidFill>
              </a:rPr>
              <a:t>t</a:t>
            </a:r>
            <a:r>
              <a:rPr lang="es-ES" sz="1600" dirty="0" smtClean="0">
                <a:solidFill>
                  <a:srgbClr val="FF0000"/>
                </a:solidFill>
              </a:rPr>
              <a:t>emporales.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198201" y="5777244"/>
            <a:ext cx="3179777" cy="584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</a:rPr>
              <a:t>Se calcula la función que debe</a:t>
            </a:r>
          </a:p>
          <a:p>
            <a:r>
              <a:rPr lang="es-ES" sz="1600" dirty="0" smtClean="0">
                <a:solidFill>
                  <a:srgbClr val="FF0000"/>
                </a:solidFill>
              </a:rPr>
              <a:t>Realizar el circuito bajo prueba</a:t>
            </a:r>
            <a:endParaRPr lang="es-ES" sz="1600" dirty="0">
              <a:solidFill>
                <a:srgbClr val="FF0000"/>
              </a:solidFill>
            </a:endParaRPr>
          </a:p>
        </p:txBody>
      </p:sp>
      <p:cxnSp>
        <p:nvCxnSpPr>
          <p:cNvPr id="26" name="Conector recto de flecha 25"/>
          <p:cNvCxnSpPr/>
          <p:nvPr/>
        </p:nvCxnSpPr>
        <p:spPr bwMode="auto">
          <a:xfrm flipH="1" flipV="1">
            <a:off x="4978400" y="5672667"/>
            <a:ext cx="1083739" cy="1862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492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/>
          <p:cNvCxnSpPr/>
          <p:nvPr/>
        </p:nvCxnSpPr>
        <p:spPr bwMode="auto">
          <a:xfrm flipH="1">
            <a:off x="3132667" y="2048933"/>
            <a:ext cx="2709333" cy="7958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5" name="Conector recto de flecha 14"/>
          <p:cNvCxnSpPr/>
          <p:nvPr/>
        </p:nvCxnSpPr>
        <p:spPr bwMode="auto">
          <a:xfrm flipH="1">
            <a:off x="2387600" y="3522133"/>
            <a:ext cx="3420534" cy="52493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9" name="Conector recto de flecha 18"/>
          <p:cNvCxnSpPr/>
          <p:nvPr/>
        </p:nvCxnSpPr>
        <p:spPr bwMode="auto">
          <a:xfrm flipH="1" flipV="1">
            <a:off x="5723467" y="4758270"/>
            <a:ext cx="457200" cy="18626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" name="Rectángulo 1"/>
          <p:cNvSpPr/>
          <p:nvPr/>
        </p:nvSpPr>
        <p:spPr>
          <a:xfrm>
            <a:off x="6363006" y="126887"/>
            <a:ext cx="22629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Inicia la </a:t>
            </a:r>
            <a:r>
              <a:rPr lang="es-ES" sz="1400" dirty="0" err="1" smtClean="0">
                <a:solidFill>
                  <a:srgbClr val="FF0000"/>
                </a:solidFill>
              </a:rPr>
              <a:t>arquitectrua</a:t>
            </a:r>
            <a:r>
              <a:rPr lang="es-ES" sz="1400" dirty="0" smtClean="0">
                <a:solidFill>
                  <a:srgbClr val="FF0000"/>
                </a:solidFill>
              </a:rPr>
              <a:t> del</a:t>
            </a:r>
          </a:p>
          <a:p>
            <a:r>
              <a:rPr lang="es-ES" sz="1400" u="sng" dirty="0" err="1" smtClean="0">
                <a:solidFill>
                  <a:srgbClr val="FF0000"/>
                </a:solidFill>
              </a:rPr>
              <a:t>testbench</a:t>
            </a:r>
            <a:endParaRPr lang="es-ES" sz="1400" u="sng" dirty="0" smtClean="0">
              <a:solidFill>
                <a:srgbClr val="FF0000"/>
              </a:solidFill>
            </a:endParaRPr>
          </a:p>
        </p:txBody>
      </p:sp>
      <p:cxnSp>
        <p:nvCxnSpPr>
          <p:cNvPr id="29" name="Conector recto de flecha 28"/>
          <p:cNvCxnSpPr/>
          <p:nvPr/>
        </p:nvCxnSpPr>
        <p:spPr bwMode="auto">
          <a:xfrm flipH="1">
            <a:off x="2167467" y="6587067"/>
            <a:ext cx="4131732" cy="16933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0" name="Rectángulo 29"/>
          <p:cNvSpPr/>
          <p:nvPr/>
        </p:nvSpPr>
        <p:spPr>
          <a:xfrm>
            <a:off x="6333068" y="702624"/>
            <a:ext cx="28532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</a:rPr>
              <a:t>Se instancia el circuito que</a:t>
            </a:r>
          </a:p>
          <a:p>
            <a:r>
              <a:rPr lang="es-ES" sz="1600" dirty="0">
                <a:solidFill>
                  <a:srgbClr val="FF0000"/>
                </a:solidFill>
              </a:rPr>
              <a:t>s</a:t>
            </a:r>
            <a:r>
              <a:rPr lang="es-ES" sz="1600" dirty="0" smtClean="0">
                <a:solidFill>
                  <a:srgbClr val="FF0000"/>
                </a:solidFill>
              </a:rPr>
              <a:t>e va simular.(</a:t>
            </a:r>
            <a:r>
              <a:rPr lang="es-ES" sz="1600" dirty="0" err="1" smtClean="0">
                <a:solidFill>
                  <a:srgbClr val="FF0000"/>
                </a:solidFill>
              </a:rPr>
              <a:t>tutorial.vhd</a:t>
            </a:r>
            <a:r>
              <a:rPr lang="es-ES" sz="16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s-ES" sz="1600" dirty="0" smtClean="0">
                <a:solidFill>
                  <a:srgbClr val="FF0000"/>
                </a:solidFill>
              </a:rPr>
              <a:t>Se conecta:</a:t>
            </a:r>
          </a:p>
          <a:p>
            <a:r>
              <a:rPr lang="es-ES" sz="1600" dirty="0" smtClean="0">
                <a:solidFill>
                  <a:srgbClr val="FF0000"/>
                </a:solidFill>
              </a:rPr>
              <a:t>En </a:t>
            </a:r>
            <a:r>
              <a:rPr lang="es-ES" sz="1600" dirty="0" err="1" smtClean="0">
                <a:solidFill>
                  <a:srgbClr val="FF0000"/>
                </a:solidFill>
              </a:rPr>
              <a:t>swt</a:t>
            </a:r>
            <a:r>
              <a:rPr lang="es-ES" sz="1600" dirty="0" smtClean="0">
                <a:solidFill>
                  <a:srgbClr val="FF0000"/>
                </a:solidFill>
              </a:rPr>
              <a:t> la señal </a:t>
            </a:r>
            <a:r>
              <a:rPr lang="es-ES" sz="1600" dirty="0" err="1" smtClean="0">
                <a:solidFill>
                  <a:srgbClr val="FF0000"/>
                </a:solidFill>
              </a:rPr>
              <a:t>switch</a:t>
            </a:r>
            <a:endParaRPr lang="es-ES" sz="1600" dirty="0" smtClean="0">
              <a:solidFill>
                <a:srgbClr val="FF0000"/>
              </a:solidFill>
            </a:endParaRPr>
          </a:p>
          <a:p>
            <a:r>
              <a:rPr lang="es-ES" sz="1600" dirty="0" smtClean="0">
                <a:solidFill>
                  <a:srgbClr val="FF0000"/>
                </a:solidFill>
              </a:rPr>
              <a:t>En  </a:t>
            </a:r>
            <a:r>
              <a:rPr lang="es-ES" sz="1600" dirty="0" err="1" smtClean="0">
                <a:solidFill>
                  <a:srgbClr val="FF0000"/>
                </a:solidFill>
              </a:rPr>
              <a:t>led</a:t>
            </a:r>
            <a:r>
              <a:rPr lang="es-ES" sz="1600" dirty="0" smtClean="0">
                <a:solidFill>
                  <a:srgbClr val="FF0000"/>
                </a:solidFill>
              </a:rPr>
              <a:t> la señal   </a:t>
            </a:r>
            <a:r>
              <a:rPr lang="es-ES" sz="1600" dirty="0" err="1" smtClean="0">
                <a:solidFill>
                  <a:srgbClr val="FF0000"/>
                </a:solidFill>
              </a:rPr>
              <a:t>led_out</a:t>
            </a:r>
            <a:r>
              <a:rPr lang="es-ES" sz="1600" dirty="0" smtClean="0">
                <a:solidFill>
                  <a:srgbClr val="FF0000"/>
                </a:solidFill>
              </a:rPr>
              <a:t>   </a:t>
            </a:r>
            <a:endParaRPr lang="es-ES" sz="1600" dirty="0">
              <a:solidFill>
                <a:srgbClr val="FF0000"/>
              </a:solidFill>
            </a:endParaRPr>
          </a:p>
        </p:txBody>
      </p:sp>
      <p:cxnSp>
        <p:nvCxnSpPr>
          <p:cNvPr id="26" name="Conector recto de flecha 25"/>
          <p:cNvCxnSpPr/>
          <p:nvPr/>
        </p:nvCxnSpPr>
        <p:spPr bwMode="auto">
          <a:xfrm flipH="1" flipV="1">
            <a:off x="4978400" y="5672667"/>
            <a:ext cx="1083739" cy="1862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3264"/>
            <a:ext cx="6366933" cy="6769100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6417733" y="2074224"/>
            <a:ext cx="28532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</a:rPr>
              <a:t>Se utiliza la instrucción</a:t>
            </a:r>
          </a:p>
          <a:p>
            <a:r>
              <a:rPr lang="es-ES" sz="1600" dirty="0" err="1" smtClean="0">
                <a:solidFill>
                  <a:srgbClr val="FF0000"/>
                </a:solidFill>
              </a:rPr>
              <a:t>Process</a:t>
            </a:r>
            <a:r>
              <a:rPr lang="es-ES" sz="1600" dirty="0" smtClean="0">
                <a:solidFill>
                  <a:srgbClr val="FF0000"/>
                </a:solidFill>
              </a:rPr>
              <a:t> para definir el </a:t>
            </a:r>
          </a:p>
          <a:p>
            <a:r>
              <a:rPr lang="es-ES" sz="1600" dirty="0" smtClean="0">
                <a:solidFill>
                  <a:srgbClr val="FF0000"/>
                </a:solidFill>
              </a:rPr>
              <a:t>Programa de prueba   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6417733" y="2903963"/>
            <a:ext cx="28532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</a:rPr>
              <a:t>Se definen  variables temporales  dentro del</a:t>
            </a:r>
          </a:p>
          <a:p>
            <a:r>
              <a:rPr lang="es-ES" sz="1600" dirty="0" smtClean="0">
                <a:solidFill>
                  <a:srgbClr val="FF0000"/>
                </a:solidFill>
              </a:rPr>
              <a:t>programa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6417733" y="3699819"/>
            <a:ext cx="28532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</a:rPr>
              <a:t>Se utiliza la instrucción </a:t>
            </a:r>
            <a:r>
              <a:rPr lang="es-ES" sz="1600" dirty="0" err="1" smtClean="0">
                <a:solidFill>
                  <a:srgbClr val="FF0000"/>
                </a:solidFill>
              </a:rPr>
              <a:t>for</a:t>
            </a:r>
            <a:endParaRPr lang="es-ES" sz="1600" dirty="0" smtClean="0">
              <a:solidFill>
                <a:srgbClr val="FF0000"/>
              </a:solidFill>
            </a:endParaRPr>
          </a:p>
          <a:p>
            <a:r>
              <a:rPr lang="es-ES" sz="1600" dirty="0" smtClean="0">
                <a:solidFill>
                  <a:srgbClr val="FF0000"/>
                </a:solidFill>
              </a:rPr>
              <a:t>Para generar todas las combinaciones de la entrada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6502401" y="4495673"/>
            <a:ext cx="2853267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</a:rPr>
              <a:t>Se controla el avance del</a:t>
            </a:r>
          </a:p>
          <a:p>
            <a:r>
              <a:rPr lang="es-ES" sz="1600" dirty="0">
                <a:solidFill>
                  <a:srgbClr val="FF0000"/>
                </a:solidFill>
              </a:rPr>
              <a:t>t</a:t>
            </a:r>
            <a:r>
              <a:rPr lang="es-ES" sz="1600" dirty="0" smtClean="0">
                <a:solidFill>
                  <a:srgbClr val="FF0000"/>
                </a:solidFill>
              </a:rPr>
              <a:t>iempo en el simulador 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6536270" y="5054465"/>
            <a:ext cx="28532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</a:rPr>
              <a:t>Se llama el procedimiento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6502407" y="5460860"/>
            <a:ext cx="28532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</a:rPr>
              <a:t>Se verifica si lo que calcula</a:t>
            </a:r>
          </a:p>
          <a:p>
            <a:r>
              <a:rPr lang="es-ES" sz="1600" dirty="0">
                <a:solidFill>
                  <a:srgbClr val="FF0000"/>
                </a:solidFill>
              </a:rPr>
              <a:t>e</a:t>
            </a:r>
            <a:r>
              <a:rPr lang="es-ES" sz="1600" dirty="0" smtClean="0">
                <a:solidFill>
                  <a:srgbClr val="FF0000"/>
                </a:solidFill>
              </a:rPr>
              <a:t>l procedimiento es igual a</a:t>
            </a:r>
          </a:p>
          <a:p>
            <a:r>
              <a:rPr lang="es-ES" sz="1600" dirty="0">
                <a:solidFill>
                  <a:srgbClr val="FF0000"/>
                </a:solidFill>
              </a:rPr>
              <a:t>l</a:t>
            </a:r>
            <a:r>
              <a:rPr lang="es-ES" sz="1600" dirty="0" smtClean="0">
                <a:solidFill>
                  <a:srgbClr val="FF0000"/>
                </a:solidFill>
              </a:rPr>
              <a:t>a salida del circuito.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6417733" y="6256723"/>
            <a:ext cx="2853267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</a:rPr>
              <a:t>Se imprime por consola el</a:t>
            </a:r>
          </a:p>
          <a:p>
            <a:r>
              <a:rPr lang="es-ES" sz="1600" dirty="0" smtClean="0">
                <a:solidFill>
                  <a:srgbClr val="FF0000"/>
                </a:solidFill>
              </a:rPr>
              <a:t>resultado</a:t>
            </a:r>
            <a:endParaRPr lang="es-ES" sz="1600" dirty="0">
              <a:solidFill>
                <a:srgbClr val="FF0000"/>
              </a:solidFill>
            </a:endParaRPr>
          </a:p>
        </p:txBody>
      </p:sp>
      <p:cxnSp>
        <p:nvCxnSpPr>
          <p:cNvPr id="9" name="Conector recto de flecha 8"/>
          <p:cNvCxnSpPr>
            <a:stCxn id="2" idx="1"/>
          </p:cNvCxnSpPr>
          <p:nvPr/>
        </p:nvCxnSpPr>
        <p:spPr bwMode="auto">
          <a:xfrm flipH="1">
            <a:off x="541867" y="388497"/>
            <a:ext cx="5821139" cy="3227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1" name="Conector recto de flecha 10"/>
          <p:cNvCxnSpPr/>
          <p:nvPr/>
        </p:nvCxnSpPr>
        <p:spPr bwMode="auto">
          <a:xfrm flipH="1" flipV="1">
            <a:off x="2235200" y="1049867"/>
            <a:ext cx="4064000" cy="338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6" name="Conector recto de flecha 15"/>
          <p:cNvCxnSpPr/>
          <p:nvPr/>
        </p:nvCxnSpPr>
        <p:spPr bwMode="auto">
          <a:xfrm flipH="1" flipV="1">
            <a:off x="999067" y="1659467"/>
            <a:ext cx="5350933" cy="7450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8" name="Conector recto de flecha 17"/>
          <p:cNvCxnSpPr/>
          <p:nvPr/>
        </p:nvCxnSpPr>
        <p:spPr bwMode="auto">
          <a:xfrm flipH="1" flipV="1">
            <a:off x="2743200" y="2133600"/>
            <a:ext cx="3691467" cy="1117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3649" name="Conector recto de flecha 283648"/>
          <p:cNvCxnSpPr/>
          <p:nvPr/>
        </p:nvCxnSpPr>
        <p:spPr bwMode="auto">
          <a:xfrm flipH="1" flipV="1">
            <a:off x="1828800" y="2777067"/>
            <a:ext cx="4555067" cy="1219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3653" name="Conector recto de flecha 283652"/>
          <p:cNvCxnSpPr/>
          <p:nvPr/>
        </p:nvCxnSpPr>
        <p:spPr bwMode="auto">
          <a:xfrm flipH="1" flipV="1">
            <a:off x="1794933" y="3234267"/>
            <a:ext cx="4605867" cy="1354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3655" name="Conector recto de flecha 283654"/>
          <p:cNvCxnSpPr/>
          <p:nvPr/>
        </p:nvCxnSpPr>
        <p:spPr bwMode="auto">
          <a:xfrm flipH="1" flipV="1">
            <a:off x="2827867" y="3945467"/>
            <a:ext cx="3572933" cy="12530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3657" name="Conector recto de flecha 283656"/>
          <p:cNvCxnSpPr/>
          <p:nvPr/>
        </p:nvCxnSpPr>
        <p:spPr bwMode="auto">
          <a:xfrm flipH="1" flipV="1">
            <a:off x="2252133" y="4538133"/>
            <a:ext cx="4233334" cy="113453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3659" name="Conector recto de flecha 283658"/>
          <p:cNvCxnSpPr/>
          <p:nvPr/>
        </p:nvCxnSpPr>
        <p:spPr bwMode="auto">
          <a:xfrm flipH="1" flipV="1">
            <a:off x="2506133" y="4995333"/>
            <a:ext cx="3843867" cy="149013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39921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0"/>
            <a:ext cx="9039225" cy="849066"/>
          </a:xfrm>
        </p:spPr>
        <p:txBody>
          <a:bodyPr/>
          <a:lstStyle/>
          <a:p>
            <a:r>
              <a:rPr lang="es-ES_tradnl" sz="2800" i="1" dirty="0" smtClean="0">
                <a:latin typeface="Comic Sans MS" pitchFamily="66" charset="0"/>
              </a:rPr>
              <a:t>Procedimiento en el laboratorio</a:t>
            </a:r>
            <a:endParaRPr lang="es-ES_tradnl" sz="2800" i="1" dirty="0">
              <a:latin typeface="Comic Sans MS" pitchFamily="66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72534" y="1049867"/>
            <a:ext cx="8799104" cy="637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Los archivos  </a:t>
            </a:r>
            <a:r>
              <a:rPr lang="es-ES" dirty="0" err="1"/>
              <a:t>t</a:t>
            </a:r>
            <a:r>
              <a:rPr lang="es-ES" dirty="0" err="1" smtClean="0"/>
              <a:t>utorial.vhd</a:t>
            </a:r>
            <a:r>
              <a:rPr lang="es-ES" dirty="0" smtClean="0"/>
              <a:t>  y </a:t>
            </a:r>
            <a:r>
              <a:rPr lang="es-ES" dirty="0" err="1" smtClean="0"/>
              <a:t>tutorial_tb.vhd</a:t>
            </a:r>
            <a:r>
              <a:rPr lang="es-ES" dirty="0" smtClean="0"/>
              <a:t>  se entregan</a:t>
            </a:r>
          </a:p>
          <a:p>
            <a:r>
              <a:rPr lang="es-ES" dirty="0" smtClean="0"/>
              <a:t>Para realizar el tutorial para aprender a usar el herramienta</a:t>
            </a:r>
          </a:p>
          <a:p>
            <a:r>
              <a:rPr lang="es-ES" dirty="0" smtClean="0"/>
              <a:t>Vivado. </a:t>
            </a:r>
          </a:p>
          <a:p>
            <a:endParaRPr lang="es-ES" dirty="0"/>
          </a:p>
          <a:p>
            <a:r>
              <a:rPr lang="es-ES" dirty="0" smtClean="0"/>
              <a:t>Archivos necesarios para realizar el tutorial:</a:t>
            </a:r>
          </a:p>
          <a:p>
            <a:r>
              <a:rPr lang="es-ES" dirty="0" smtClean="0"/>
              <a:t>Directorio Tutorial_0</a:t>
            </a:r>
          </a:p>
          <a:p>
            <a:endParaRPr lang="es-ES" dirty="0" smtClean="0"/>
          </a:p>
          <a:p>
            <a:r>
              <a:rPr lang="es-ES" dirty="0" err="1" smtClean="0"/>
              <a:t>tutorial.vhd</a:t>
            </a:r>
            <a:endParaRPr lang="es-ES" dirty="0" smtClean="0"/>
          </a:p>
          <a:p>
            <a:r>
              <a:rPr lang="es-ES" dirty="0" err="1" smtClean="0"/>
              <a:t>tutorial_tb.vhd</a:t>
            </a:r>
            <a:endParaRPr lang="es-ES" dirty="0"/>
          </a:p>
          <a:p>
            <a:r>
              <a:rPr lang="es-ES" dirty="0" smtClean="0"/>
              <a:t>Basys3_Master.xdc</a:t>
            </a:r>
          </a:p>
          <a:p>
            <a:endParaRPr lang="es-ES" dirty="0"/>
          </a:p>
          <a:p>
            <a:r>
              <a:rPr lang="es-ES" dirty="0" smtClean="0"/>
              <a:t>Seguir el procedimiento descrito en:</a:t>
            </a:r>
          </a:p>
          <a:p>
            <a:endParaRPr lang="es-ES" dirty="0" smtClean="0"/>
          </a:p>
          <a:p>
            <a:r>
              <a:rPr lang="es-ES" dirty="0" err="1" smtClean="0"/>
              <a:t>Vivado_Tutorial_simulacion.pdf</a:t>
            </a: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5147733" y="3725334"/>
            <a:ext cx="3963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</a:rPr>
              <a:t>Sirve para conectar los puertos del</a:t>
            </a:r>
          </a:p>
          <a:p>
            <a:r>
              <a:rPr lang="es-ES" sz="1800" dirty="0" smtClean="0">
                <a:solidFill>
                  <a:srgbClr val="FF0000"/>
                </a:solidFill>
              </a:rPr>
              <a:t>Circuito a los pines de la FPGAS</a:t>
            </a:r>
          </a:p>
          <a:p>
            <a:r>
              <a:rPr lang="es-ES" sz="1800" dirty="0">
                <a:solidFill>
                  <a:srgbClr val="FF0000"/>
                </a:solidFill>
              </a:rPr>
              <a:t>q</a:t>
            </a:r>
            <a:r>
              <a:rPr lang="es-ES" sz="1800" dirty="0" smtClean="0">
                <a:solidFill>
                  <a:srgbClr val="FF0000"/>
                </a:solidFill>
              </a:rPr>
              <a:t>ue se va usar en el diseño</a:t>
            </a:r>
          </a:p>
        </p:txBody>
      </p:sp>
      <p:cxnSp>
        <p:nvCxnSpPr>
          <p:cNvPr id="5" name="Conector recto de flecha 4"/>
          <p:cNvCxnSpPr>
            <a:stCxn id="2" idx="1"/>
          </p:cNvCxnSpPr>
          <p:nvPr/>
        </p:nvCxnSpPr>
        <p:spPr bwMode="auto">
          <a:xfrm flipH="1">
            <a:off x="3369733" y="4186999"/>
            <a:ext cx="1778000" cy="3850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8911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27209" y="1620657"/>
            <a:ext cx="8943791" cy="5524756"/>
          </a:xfrm>
          <a:prstGeom prst="rect">
            <a:avLst/>
          </a:prstGeom>
        </p:spPr>
        <p:txBody>
          <a:bodyPr lIns="81244" tIns="40622" rIns="81244" bIns="40622" anchor="ctr">
            <a:noAutofit/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StarBats"/>
              <a:buChar char="Ñ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StarBats"/>
              <a:buChar char="y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StarBats"/>
              <a:buChar char="x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/>
              <a:buChar char="·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/>
              <a:buChar char="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 pitchFamily="18" charset="0"/>
              <a:buChar char="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 pitchFamily="18" charset="0"/>
              <a:buChar char="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 pitchFamily="18" charset="0"/>
              <a:buChar char="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 pitchFamily="18" charset="0"/>
              <a:buChar char="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s-ES" sz="2500" dirty="0">
                <a:latin typeface="Arial"/>
                <a:cs typeface="Arial"/>
              </a:rPr>
              <a:t>
.</a:t>
            </a:r>
            <a:endParaRPr lang="en-US" sz="2500" dirty="0">
              <a:latin typeface="Arial"/>
              <a:cs typeface="Arial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39404" y="429577"/>
            <a:ext cx="9127840" cy="690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993" tIns="41582" rIns="15993" bIns="41582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2pPr>
            <a:lvl3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3pPr>
            <a:lvl4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4pPr>
            <a:lvl5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5pPr>
            <a:lvl6pPr marL="8001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6pPr>
            <a:lvl7pPr marL="12573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7pPr>
            <a:lvl8pPr marL="17145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8pPr>
            <a:lvl9pPr marL="21717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9pPr>
          </a:lstStyle>
          <a:p>
            <a:pPr>
              <a:spcBef>
                <a:spcPts val="644"/>
              </a:spcBef>
            </a:pPr>
            <a:r>
              <a:rPr lang="es-ES_tradnl" sz="2500" i="1" dirty="0">
                <a:solidFill>
                  <a:schemeClr val="tx1"/>
                </a:solidFill>
              </a:rPr>
              <a:t>FPGA Familia ARTIX-</a:t>
            </a:r>
            <a:r>
              <a:rPr lang="es-ES_tradnl" sz="2500" i="1" dirty="0" smtClean="0">
                <a:solidFill>
                  <a:schemeClr val="tx1"/>
                </a:solidFill>
              </a:rPr>
              <a:t>7 ( utilizada en la tarjeta Basys3)</a:t>
            </a:r>
            <a:endParaRPr lang="es-ES_tradnl" sz="2500" i="1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39892" y="1488316"/>
            <a:ext cx="9131109" cy="5232331"/>
          </a:xfrm>
          <a:prstGeom prst="rect">
            <a:avLst/>
          </a:prstGeom>
        </p:spPr>
        <p:txBody>
          <a:bodyPr wrap="square" lIns="81244" tIns="40622" rIns="81244" bIns="40622">
            <a:spAutoFit/>
          </a:bodyPr>
          <a:lstStyle/>
          <a:p>
            <a:pPr marL="304667" indent="-304667">
              <a:buFont typeface="Arial"/>
              <a:buChar char="•"/>
            </a:pPr>
            <a:r>
              <a:rPr lang="es-ES_tradnl" sz="2500" dirty="0">
                <a:latin typeface="Arial"/>
                <a:cs typeface="Arial"/>
              </a:rPr>
              <a:t>Diseñada específicamente para suplir las necesidades de altos volúmenes de producción para aplicaciones  de electrónica de consumo sensibles al costo.</a:t>
            </a:r>
          </a:p>
          <a:p>
            <a:pPr marL="304667" indent="-304667">
              <a:buFont typeface="Arial"/>
              <a:buChar char="•"/>
            </a:pPr>
            <a:endParaRPr lang="es-ES_tradnl" sz="2500" dirty="0">
              <a:latin typeface="Arial"/>
              <a:cs typeface="Arial"/>
            </a:endParaRPr>
          </a:p>
          <a:p>
            <a:pPr marL="304667" indent="-304667">
              <a:buFont typeface="Arial"/>
              <a:buChar char="•"/>
            </a:pPr>
            <a:r>
              <a:rPr lang="es-ES_tradnl" sz="2500" dirty="0">
                <a:latin typeface="Arial"/>
                <a:cs typeface="Arial"/>
              </a:rPr>
              <a:t> Tiene un balance óptimo entre  bajo riesgo, bajo costo y bajo consumo para aplicaciones sensibles al costo.</a:t>
            </a:r>
          </a:p>
          <a:p>
            <a:pPr lvl="0"/>
            <a:endParaRPr lang="es-ES_tradnl" sz="2500" dirty="0">
              <a:latin typeface="Arial"/>
              <a:cs typeface="Arial"/>
            </a:endParaRPr>
          </a:p>
          <a:p>
            <a:pPr marL="304667" indent="-304667">
              <a:buFont typeface="Arial"/>
              <a:buChar char="•"/>
            </a:pPr>
            <a:r>
              <a:rPr lang="es-ES_tradnl" sz="2500" dirty="0">
                <a:latin typeface="Arial"/>
                <a:cs typeface="Arial"/>
              </a:rPr>
              <a:t>Ofrece una tecnología avanzada para el manejo de potencia,  hasta  hasta 150 K celdas lógicas, bloques PCI </a:t>
            </a:r>
            <a:r>
              <a:rPr lang="es-ES_tradnl" sz="2500" dirty="0" err="1">
                <a:latin typeface="Arial"/>
                <a:cs typeface="Arial"/>
              </a:rPr>
              <a:t>express</a:t>
            </a:r>
            <a:r>
              <a:rPr lang="es-ES_tradnl" sz="2500" dirty="0">
                <a:latin typeface="Arial"/>
                <a:cs typeface="Arial"/>
              </a:rPr>
              <a:t>,  soporte de memoria,  DSP </a:t>
            </a:r>
            <a:r>
              <a:rPr lang="es-ES_tradnl" sz="2500" dirty="0" err="1">
                <a:latin typeface="Arial"/>
                <a:cs typeface="Arial"/>
              </a:rPr>
              <a:t>slices</a:t>
            </a:r>
            <a:r>
              <a:rPr lang="es-ES_tradnl" sz="2500" dirty="0">
                <a:latin typeface="Arial"/>
                <a:cs typeface="Arial"/>
              </a:rPr>
              <a:t>,  </a:t>
            </a:r>
            <a:r>
              <a:rPr lang="es-ES_tradnl" sz="2500" dirty="0" err="1">
                <a:latin typeface="Arial"/>
                <a:cs typeface="Arial"/>
              </a:rPr>
              <a:t>transceiver</a:t>
            </a:r>
            <a:r>
              <a:rPr lang="es-ES_tradnl" sz="2500" dirty="0">
                <a:latin typeface="Arial"/>
                <a:cs typeface="Arial"/>
              </a:rPr>
              <a:t>.</a:t>
            </a:r>
          </a:p>
          <a:p>
            <a:pPr lvl="0"/>
            <a:endParaRPr lang="es-ES_tradnl" sz="2500" dirty="0">
              <a:latin typeface="Arial"/>
              <a:cs typeface="Arial"/>
            </a:endParaRPr>
          </a:p>
          <a:p>
            <a:pPr marL="304667" indent="-304667">
              <a:buFont typeface="Arial"/>
              <a:buChar char="•"/>
            </a:pPr>
            <a:r>
              <a:rPr lang="es-ES_tradnl" sz="2500" dirty="0">
                <a:latin typeface="Arial"/>
                <a:cs typeface="Arial"/>
              </a:rPr>
              <a:t> DSP48A </a:t>
            </a:r>
            <a:r>
              <a:rPr lang="es-ES_tradnl" sz="2500" dirty="0" err="1">
                <a:latin typeface="Arial"/>
                <a:cs typeface="Arial"/>
              </a:rPr>
              <a:t>slice</a:t>
            </a:r>
            <a:r>
              <a:rPr lang="es-ES_tradnl" sz="2500" dirty="0">
                <a:latin typeface="Arial"/>
                <a:cs typeface="Arial"/>
              </a:rPr>
              <a:t> contiene  </a:t>
            </a:r>
            <a:r>
              <a:rPr lang="es-ES_tradnl" sz="2500" dirty="0" err="1">
                <a:latin typeface="Arial"/>
                <a:cs typeface="Arial"/>
              </a:rPr>
              <a:t>mutiplicador</a:t>
            </a:r>
            <a:r>
              <a:rPr lang="es-ES_tradnl" sz="2500" dirty="0">
                <a:latin typeface="Arial"/>
                <a:cs typeface="Arial"/>
              </a:rPr>
              <a:t> de 18x18, sumadores y acumuladores.</a:t>
            </a:r>
          </a:p>
        </p:txBody>
      </p:sp>
    </p:spTree>
    <p:extLst>
      <p:ext uri="{BB962C8B-B14F-4D97-AF65-F5344CB8AC3E}">
        <p14:creationId xmlns:p14="http://schemas.microsoft.com/office/powerpoint/2010/main" val="3326844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27209" y="1620657"/>
            <a:ext cx="8943791" cy="5524756"/>
          </a:xfrm>
          <a:prstGeom prst="rect">
            <a:avLst/>
          </a:prstGeom>
        </p:spPr>
        <p:txBody>
          <a:bodyPr lIns="81244" tIns="40622" rIns="81244" bIns="40622" anchor="ctr">
            <a:noAutofit/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StarBats"/>
              <a:buChar char="Ñ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StarBats"/>
              <a:buChar char="y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StarBats"/>
              <a:buChar char="x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/>
              <a:buChar char="·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/>
              <a:buChar char="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 pitchFamily="18" charset="0"/>
              <a:buChar char="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 pitchFamily="18" charset="0"/>
              <a:buChar char="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 pitchFamily="18" charset="0"/>
              <a:buChar char="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 pitchFamily="18" charset="0"/>
              <a:buChar char="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s-ES" sz="2500" dirty="0">
                <a:latin typeface="Arial"/>
                <a:cs typeface="Arial"/>
              </a:rPr>
              <a:t>
.</a:t>
            </a:r>
            <a:endParaRPr lang="en-US" sz="2500" dirty="0">
              <a:latin typeface="Arial"/>
              <a:cs typeface="Arial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39404" y="429577"/>
            <a:ext cx="9127840" cy="690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993" tIns="41582" rIns="15993" bIns="41582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2pPr>
            <a:lvl3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3pPr>
            <a:lvl4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4pPr>
            <a:lvl5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5pPr>
            <a:lvl6pPr marL="8001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6pPr>
            <a:lvl7pPr marL="12573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7pPr>
            <a:lvl8pPr marL="17145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8pPr>
            <a:lvl9pPr marL="21717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9pPr>
          </a:lstStyle>
          <a:p>
            <a:pPr>
              <a:spcBef>
                <a:spcPts val="644"/>
              </a:spcBef>
            </a:pPr>
            <a:r>
              <a:rPr lang="es-ES_tradnl" sz="2500" i="1" dirty="0">
                <a:solidFill>
                  <a:schemeClr val="tx1"/>
                </a:solidFill>
              </a:rPr>
              <a:t>Para mayor información consultar el siguiente</a:t>
            </a:r>
          </a:p>
          <a:p>
            <a:pPr>
              <a:spcBef>
                <a:spcPts val="644"/>
              </a:spcBef>
            </a:pPr>
            <a:r>
              <a:rPr lang="es-ES_tradnl" sz="2500" i="1" dirty="0">
                <a:solidFill>
                  <a:schemeClr val="tx1"/>
                </a:solidFill>
              </a:rPr>
              <a:t>material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01843" y="1686829"/>
            <a:ext cx="8241949" cy="2064650"/>
          </a:xfrm>
          <a:prstGeom prst="rect">
            <a:avLst/>
          </a:prstGeom>
        </p:spPr>
        <p:txBody>
          <a:bodyPr wrap="square" lIns="81244" tIns="40622" rIns="81244" bIns="40622">
            <a:spAutoFit/>
          </a:bodyPr>
          <a:lstStyle/>
          <a:p>
            <a:r>
              <a:rPr lang="es-ES" sz="2500" dirty="0">
                <a:latin typeface="+mn-lt"/>
              </a:rPr>
              <a:t>7 Series </a:t>
            </a:r>
            <a:r>
              <a:rPr lang="es-ES" sz="2500" dirty="0" err="1">
                <a:latin typeface="+mn-lt"/>
              </a:rPr>
              <a:t>FPGAs</a:t>
            </a:r>
            <a:r>
              <a:rPr lang="es-ES" sz="2500" dirty="0">
                <a:latin typeface="+mn-lt"/>
              </a:rPr>
              <a:t> Configurable </a:t>
            </a:r>
            <a:r>
              <a:rPr lang="es-ES" sz="2500" dirty="0" err="1">
                <a:latin typeface="+mn-lt"/>
              </a:rPr>
              <a:t>Logic</a:t>
            </a:r>
            <a:r>
              <a:rPr lang="es-ES" sz="2500" dirty="0">
                <a:latin typeface="+mn-lt"/>
              </a:rPr>
              <a:t> Block. </a:t>
            </a:r>
            <a:r>
              <a:rPr lang="es-ES" sz="2500" i="1" dirty="0" err="1">
                <a:latin typeface="+mn-lt"/>
              </a:rPr>
              <a:t>User</a:t>
            </a:r>
            <a:r>
              <a:rPr lang="es-ES" sz="2500" i="1" dirty="0">
                <a:latin typeface="+mn-lt"/>
              </a:rPr>
              <a:t> Guide </a:t>
            </a:r>
            <a:endParaRPr lang="es-ES" sz="2500" dirty="0">
              <a:latin typeface="+mn-lt"/>
            </a:endParaRPr>
          </a:p>
          <a:p>
            <a:r>
              <a:rPr lang="es-ES" sz="2500" dirty="0">
                <a:latin typeface="+mn-lt"/>
              </a:rPr>
              <a:t>UG474 (v1.8) </a:t>
            </a:r>
            <a:r>
              <a:rPr lang="es-ES" sz="2500" dirty="0" err="1">
                <a:latin typeface="+mn-lt"/>
              </a:rPr>
              <a:t>September</a:t>
            </a:r>
            <a:r>
              <a:rPr lang="es-ES" sz="2500" dirty="0">
                <a:latin typeface="+mn-lt"/>
              </a:rPr>
              <a:t> 27, 2016</a:t>
            </a:r>
          </a:p>
          <a:p>
            <a:endParaRPr lang="es-ES" sz="2500" dirty="0">
              <a:latin typeface="+mn-lt"/>
            </a:endParaRPr>
          </a:p>
          <a:p>
            <a:r>
              <a:rPr lang="es-ES" sz="2500" dirty="0" err="1">
                <a:latin typeface="+mn-lt"/>
              </a:rPr>
              <a:t>Xilinc</a:t>
            </a:r>
            <a:r>
              <a:rPr lang="es-ES" sz="2500" dirty="0">
                <a:latin typeface="+mn-lt"/>
              </a:rPr>
              <a:t> Inc. </a:t>
            </a:r>
          </a:p>
          <a:p>
            <a:pPr marL="304667" indent="-304667">
              <a:buFont typeface="Arial"/>
              <a:buChar char="•"/>
            </a:pPr>
            <a:endParaRPr lang="es-ES_tradnl" sz="2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3341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27209" y="1620657"/>
            <a:ext cx="8943791" cy="5524756"/>
          </a:xfrm>
          <a:prstGeom prst="rect">
            <a:avLst/>
          </a:prstGeom>
        </p:spPr>
        <p:txBody>
          <a:bodyPr lIns="81244" tIns="40622" rIns="81244" bIns="40622" anchor="ctr">
            <a:noAutofit/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StarBats"/>
              <a:buChar char="Ñ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StarBats"/>
              <a:buChar char="y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StarBats"/>
              <a:buChar char="x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/>
              <a:buChar char="·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/>
              <a:buChar char="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 pitchFamily="18" charset="0"/>
              <a:buChar char="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 pitchFamily="18" charset="0"/>
              <a:buChar char="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 pitchFamily="18" charset="0"/>
              <a:buChar char="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 pitchFamily="18" charset="0"/>
              <a:buChar char="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s-ES" sz="2500" dirty="0">
                <a:latin typeface="Arial"/>
                <a:cs typeface="Arial"/>
              </a:rPr>
              <a:t>
.</a:t>
            </a:r>
            <a:endParaRPr lang="en-US" sz="2500" dirty="0">
              <a:latin typeface="Arial"/>
              <a:cs typeface="Arial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39404" y="429577"/>
            <a:ext cx="9127840" cy="690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993" tIns="41582" rIns="15993" bIns="41582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2pPr>
            <a:lvl3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3pPr>
            <a:lvl4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4pPr>
            <a:lvl5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5pPr>
            <a:lvl6pPr marL="8001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6pPr>
            <a:lvl7pPr marL="12573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7pPr>
            <a:lvl8pPr marL="17145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8pPr>
            <a:lvl9pPr marL="21717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9pPr>
          </a:lstStyle>
          <a:p>
            <a:pPr>
              <a:spcBef>
                <a:spcPts val="644"/>
              </a:spcBef>
            </a:pPr>
            <a:r>
              <a:rPr lang="es-ES_tradnl" sz="2800" i="1" dirty="0">
                <a:solidFill>
                  <a:schemeClr val="tx1"/>
                </a:solidFill>
              </a:rPr>
              <a:t>ARTIX-7  FPGA </a:t>
            </a:r>
            <a:r>
              <a:rPr lang="es-ES_tradnl" sz="2800" i="1" dirty="0" err="1" smtClean="0">
                <a:solidFill>
                  <a:schemeClr val="tx1"/>
                </a:solidFill>
              </a:rPr>
              <a:t>Family</a:t>
            </a:r>
            <a:r>
              <a:rPr lang="es-ES_tradnl" sz="2800" i="1" dirty="0" smtClean="0">
                <a:solidFill>
                  <a:schemeClr val="tx1"/>
                </a:solidFill>
              </a:rPr>
              <a:t> (usada en la tarjeta Basys3)</a:t>
            </a:r>
            <a:endParaRPr lang="es-ES_tradnl" sz="2800" i="1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08" y="1951513"/>
            <a:ext cx="8803900" cy="4586985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 bwMode="auto">
          <a:xfrm>
            <a:off x="452086" y="4068990"/>
            <a:ext cx="8679023" cy="330856"/>
          </a:xfrm>
          <a:prstGeom prst="roundRect">
            <a:avLst/>
          </a:prstGeom>
          <a:solidFill>
            <a:srgbClr val="00B8FF">
              <a:alpha val="3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244" tIns="40622" rIns="81244" bIns="40622" numCol="1" rtlCol="0" anchor="t" anchorCtr="0" compatLnSpc="1">
            <a:prstTxWarp prst="textNoShape">
              <a:avLst/>
            </a:prstTxWarp>
          </a:bodyPr>
          <a:lstStyle/>
          <a:p>
            <a:pPr defTabSz="812444"/>
            <a:endParaRPr lang="es-ES" sz="210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23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27209" y="1620657"/>
            <a:ext cx="8943791" cy="5524756"/>
          </a:xfrm>
          <a:prstGeom prst="rect">
            <a:avLst/>
          </a:prstGeom>
        </p:spPr>
        <p:txBody>
          <a:bodyPr lIns="81244" tIns="40622" rIns="81244" bIns="40622" anchor="ctr">
            <a:noAutofit/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StarBats"/>
              <a:buChar char="Ñ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StarBats"/>
              <a:buChar char="y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StarBats"/>
              <a:buChar char="x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/>
              <a:buChar char="·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/>
              <a:buChar char="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 pitchFamily="18" charset="0"/>
              <a:buChar char="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 pitchFamily="18" charset="0"/>
              <a:buChar char="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 pitchFamily="18" charset="0"/>
              <a:buChar char="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 pitchFamily="18" charset="0"/>
              <a:buChar char="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s-ES" sz="2500" dirty="0">
                <a:latin typeface="Arial"/>
                <a:cs typeface="Arial"/>
              </a:rPr>
              <a:t>
.</a:t>
            </a:r>
            <a:endParaRPr lang="en-US" sz="2500" dirty="0">
              <a:latin typeface="Arial"/>
              <a:cs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437" y="99318"/>
            <a:ext cx="6743413" cy="6847582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8086" y="1584977"/>
            <a:ext cx="1393378" cy="1190033"/>
          </a:xfrm>
          <a:prstGeom prst="rect">
            <a:avLst/>
          </a:prstGeom>
          <a:noFill/>
        </p:spPr>
        <p:txBody>
          <a:bodyPr wrap="none" lIns="81244" tIns="40622" rIns="81244" bIns="40622" rtlCol="0">
            <a:spAutoFit/>
          </a:bodyPr>
          <a:lstStyle/>
          <a:p>
            <a:r>
              <a:rPr lang="es-ES" dirty="0" smtClean="0"/>
              <a:t>Tarjeta</a:t>
            </a:r>
          </a:p>
          <a:p>
            <a:r>
              <a:rPr lang="es-ES" dirty="0" smtClean="0"/>
              <a:t>BASYS3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4829" y="4135161"/>
            <a:ext cx="2284948" cy="943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81244" tIns="40622" rIns="81244" bIns="40622" rtlCol="0">
            <a:spAutoFit/>
          </a:bodyPr>
          <a:lstStyle/>
          <a:p>
            <a:r>
              <a:rPr lang="es-ES" dirty="0"/>
              <a:t> </a:t>
            </a:r>
            <a:r>
              <a:rPr lang="es-ES" sz="1600" dirty="0" err="1">
                <a:solidFill>
                  <a:srgbClr val="FF0000"/>
                </a:solidFill>
              </a:rPr>
              <a:t>Artix</a:t>
            </a:r>
            <a:r>
              <a:rPr lang="es-ES" sz="1600" dirty="0">
                <a:solidFill>
                  <a:srgbClr val="FF0000"/>
                </a:solidFill>
              </a:rPr>
              <a:t>®-7 FPGA </a:t>
            </a:r>
          </a:p>
          <a:p>
            <a:r>
              <a:rPr lang="es-ES" sz="1600" dirty="0">
                <a:solidFill>
                  <a:srgbClr val="FF0000"/>
                </a:solidFill>
              </a:rPr>
              <a:t>Xilinx </a:t>
            </a:r>
            <a:r>
              <a:rPr lang="es-ES" sz="1600" dirty="0" err="1">
                <a:solidFill>
                  <a:srgbClr val="FF0000"/>
                </a:solidFill>
              </a:rPr>
              <a:t>part</a:t>
            </a:r>
            <a:r>
              <a:rPr lang="es-ES" sz="1600" dirty="0">
                <a:solidFill>
                  <a:srgbClr val="FF0000"/>
                </a:solidFill>
              </a:rPr>
              <a:t> </a:t>
            </a:r>
            <a:r>
              <a:rPr lang="es-ES" sz="1600" dirty="0" err="1">
                <a:solidFill>
                  <a:srgbClr val="FF0000"/>
                </a:solidFill>
              </a:rPr>
              <a:t>number</a:t>
            </a:r>
            <a:endParaRPr lang="es-ES" sz="1600" dirty="0">
              <a:solidFill>
                <a:srgbClr val="FF0000"/>
              </a:solidFill>
            </a:endParaRPr>
          </a:p>
          <a:p>
            <a:r>
              <a:rPr lang="es-ES" sz="1600" dirty="0">
                <a:solidFill>
                  <a:srgbClr val="FF0000"/>
                </a:solidFill>
              </a:rPr>
              <a:t> XC7A35T</a:t>
            </a:r>
            <a:r>
              <a:rPr lang="es-ES" sz="1600" dirty="0"/>
              <a:t>-</a:t>
            </a:r>
            <a:r>
              <a:rPr lang="es-ES" sz="1600" dirty="0">
                <a:solidFill>
                  <a:srgbClr val="FF0000"/>
                </a:solidFill>
              </a:rPr>
              <a:t>1CPG236C</a:t>
            </a:r>
            <a:r>
              <a:rPr lang="es-ES" sz="1600" dirty="0"/>
              <a:t>)</a:t>
            </a:r>
          </a:p>
        </p:txBody>
      </p:sp>
      <p:cxnSp>
        <p:nvCxnSpPr>
          <p:cNvPr id="7" name="Conector recto de flecha 6"/>
          <p:cNvCxnSpPr/>
          <p:nvPr/>
        </p:nvCxnSpPr>
        <p:spPr bwMode="auto">
          <a:xfrm flipV="1">
            <a:off x="1950622" y="2480882"/>
            <a:ext cx="3559023" cy="158810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CuadroTexto 3"/>
          <p:cNvSpPr txBox="1"/>
          <p:nvPr/>
        </p:nvSpPr>
        <p:spPr>
          <a:xfrm>
            <a:off x="152400" y="2573867"/>
            <a:ext cx="21386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 usará</a:t>
            </a:r>
          </a:p>
          <a:p>
            <a:r>
              <a:rPr lang="es-ES" dirty="0" smtClean="0"/>
              <a:t>En la práctica</a:t>
            </a:r>
          </a:p>
          <a:p>
            <a:r>
              <a:rPr lang="es-ES" dirty="0" smtClean="0"/>
              <a:t>Prestarla</a:t>
            </a:r>
            <a:r>
              <a:rPr lang="is-IS" dirty="0" smtClean="0"/>
              <a:t>…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755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27209" y="1620657"/>
            <a:ext cx="8943791" cy="5524756"/>
          </a:xfrm>
          <a:prstGeom prst="rect">
            <a:avLst/>
          </a:prstGeom>
        </p:spPr>
        <p:txBody>
          <a:bodyPr lIns="81244" tIns="40622" rIns="81244" bIns="40622" anchor="ctr">
            <a:noAutofit/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StarBats"/>
              <a:buChar char="Ñ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StarBats"/>
              <a:buChar char="y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StarBats"/>
              <a:buChar char="x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/>
              <a:buChar char="·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/>
              <a:buChar char="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 pitchFamily="18" charset="0"/>
              <a:buChar char="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 pitchFamily="18" charset="0"/>
              <a:buChar char="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 pitchFamily="18" charset="0"/>
              <a:buChar char="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 pitchFamily="18" charset="0"/>
              <a:buChar char="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s-ES" sz="2500" dirty="0">
                <a:latin typeface="Arial"/>
                <a:cs typeface="Arial"/>
              </a:rPr>
              <a:t>
.</a:t>
            </a:r>
            <a:endParaRPr lang="en-US" sz="2500" dirty="0">
              <a:latin typeface="Arial"/>
              <a:cs typeface="Arial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64770" y="164892"/>
            <a:ext cx="9127840" cy="690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993" tIns="41582" rIns="15993" bIns="41582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2pPr>
            <a:lvl3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3pPr>
            <a:lvl4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4pPr>
            <a:lvl5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5pPr>
            <a:lvl6pPr marL="8001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6pPr>
            <a:lvl7pPr marL="12573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7pPr>
            <a:lvl8pPr marL="17145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8pPr>
            <a:lvl9pPr marL="21717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9pPr>
          </a:lstStyle>
          <a:p>
            <a:pPr>
              <a:spcBef>
                <a:spcPts val="644"/>
              </a:spcBef>
            </a:pPr>
            <a:r>
              <a:rPr lang="es-ES_tradnl" sz="2100" i="1" dirty="0">
                <a:solidFill>
                  <a:schemeClr val="tx1"/>
                </a:solidFill>
              </a:rPr>
              <a:t>Ejemplo de implementación de una función </a:t>
            </a:r>
            <a:r>
              <a:rPr lang="es-ES_tradnl" sz="2100" i="1" dirty="0" err="1">
                <a:solidFill>
                  <a:schemeClr val="tx1"/>
                </a:solidFill>
              </a:rPr>
              <a:t>combinacional</a:t>
            </a:r>
            <a:endParaRPr lang="es-ES_tradnl" sz="2100" i="1" dirty="0">
              <a:solidFill>
                <a:schemeClr val="tx1"/>
              </a:solidFill>
            </a:endParaRPr>
          </a:p>
          <a:p>
            <a:pPr>
              <a:spcBef>
                <a:spcPts val="644"/>
              </a:spcBef>
            </a:pPr>
            <a:r>
              <a:rPr lang="es-ES_tradnl" sz="2100" i="1" dirty="0">
                <a:solidFill>
                  <a:schemeClr val="tx1"/>
                </a:solidFill>
              </a:rPr>
              <a:t>en una FPGA (tarjetas basys3/Nexys4)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09" y="1355973"/>
            <a:ext cx="7317044" cy="5438285"/>
          </a:xfrm>
          <a:prstGeom prst="rect">
            <a:avLst/>
          </a:prstGeom>
        </p:spPr>
      </p:pic>
      <p:sp>
        <p:nvSpPr>
          <p:cNvPr id="4" name="Rectángulo redondeado 3"/>
          <p:cNvSpPr/>
          <p:nvPr/>
        </p:nvSpPr>
        <p:spPr bwMode="auto">
          <a:xfrm>
            <a:off x="2450134" y="1951513"/>
            <a:ext cx="2559999" cy="2183648"/>
          </a:xfrm>
          <a:prstGeom prst="roundRect">
            <a:avLst/>
          </a:prstGeom>
          <a:solidFill>
            <a:srgbClr val="00B8FF">
              <a:alpha val="1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244" tIns="40622" rIns="81244" bIns="40622" numCol="1" rtlCol="0" anchor="t" anchorCtr="0" compatLnSpc="1">
            <a:prstTxWarp prst="textNoShape">
              <a:avLst/>
            </a:prstTxWarp>
          </a:bodyPr>
          <a:lstStyle/>
          <a:p>
            <a:pPr defTabSz="812444"/>
            <a:endParaRPr lang="es-ES" sz="2100">
              <a:latin typeface="Arial Black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258914" y="561920"/>
            <a:ext cx="2364397" cy="1066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81244" tIns="40622" rIns="81244" bIns="40622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</a:rPr>
              <a:t>Circuito </a:t>
            </a:r>
            <a:r>
              <a:rPr lang="es-ES" sz="1600" dirty="0" err="1">
                <a:solidFill>
                  <a:srgbClr val="FF0000"/>
                </a:solidFill>
              </a:rPr>
              <a:t>combinacional</a:t>
            </a:r>
            <a:r>
              <a:rPr lang="es-ES" sz="1600" dirty="0">
                <a:solidFill>
                  <a:srgbClr val="FF0000"/>
                </a:solidFill>
              </a:rPr>
              <a:t> </a:t>
            </a:r>
          </a:p>
          <a:p>
            <a:r>
              <a:rPr lang="es-ES" sz="1600" dirty="0">
                <a:solidFill>
                  <a:srgbClr val="FF0000"/>
                </a:solidFill>
              </a:rPr>
              <a:t>implementado</a:t>
            </a:r>
          </a:p>
          <a:p>
            <a:r>
              <a:rPr lang="es-ES" sz="1600" dirty="0">
                <a:solidFill>
                  <a:srgbClr val="FF0000"/>
                </a:solidFill>
              </a:rPr>
              <a:t>al interior de la FPGAS</a:t>
            </a:r>
          </a:p>
          <a:p>
            <a:r>
              <a:rPr lang="es-ES" sz="1600" dirty="0">
                <a:solidFill>
                  <a:srgbClr val="FF0000"/>
                </a:solidFill>
              </a:rPr>
              <a:t>(usando </a:t>
            </a:r>
            <a:r>
              <a:rPr lang="es-ES" sz="1600" dirty="0" err="1">
                <a:solidFill>
                  <a:srgbClr val="FF0000"/>
                </a:solidFill>
              </a:rPr>
              <a:t>CLBs</a:t>
            </a:r>
            <a:r>
              <a:rPr lang="es-ES" sz="16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3" name="Conector recto de flecha 12"/>
          <p:cNvCxnSpPr/>
          <p:nvPr/>
        </p:nvCxnSpPr>
        <p:spPr bwMode="auto">
          <a:xfrm flipH="1">
            <a:off x="4947695" y="1223630"/>
            <a:ext cx="1248780" cy="86022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4" name="CuadroTexto 13"/>
          <p:cNvSpPr txBox="1"/>
          <p:nvPr/>
        </p:nvSpPr>
        <p:spPr>
          <a:xfrm>
            <a:off x="5572085" y="6579497"/>
            <a:ext cx="2644722" cy="3282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81244" tIns="40622" rIns="81244" bIns="40622" rtlCol="0">
            <a:spAutoFit/>
          </a:bodyPr>
          <a:lstStyle/>
          <a:p>
            <a:r>
              <a:rPr lang="es-ES" sz="1600" dirty="0" err="1">
                <a:solidFill>
                  <a:srgbClr val="FF0000"/>
                </a:solidFill>
              </a:rPr>
              <a:t>Leds</a:t>
            </a:r>
            <a:r>
              <a:rPr lang="es-ES" sz="1600" dirty="0">
                <a:solidFill>
                  <a:srgbClr val="FF0000"/>
                </a:solidFill>
              </a:rPr>
              <a:t> en el </a:t>
            </a:r>
            <a:r>
              <a:rPr lang="es-ES" sz="1600" dirty="0" err="1" smtClean="0">
                <a:solidFill>
                  <a:srgbClr val="FF0000"/>
                </a:solidFill>
              </a:rPr>
              <a:t>board</a:t>
            </a:r>
            <a:r>
              <a:rPr lang="es-ES" sz="1600" dirty="0" smtClean="0">
                <a:solidFill>
                  <a:srgbClr val="FF0000"/>
                </a:solidFill>
              </a:rPr>
              <a:t> (tarjeta)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89647" y="6607505"/>
            <a:ext cx="2941578" cy="3282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81244" tIns="40622" rIns="81244" bIns="40622" rtlCol="0">
            <a:spAutoFit/>
          </a:bodyPr>
          <a:lstStyle/>
          <a:p>
            <a:r>
              <a:rPr lang="es-ES" sz="1600" dirty="0" err="1">
                <a:solidFill>
                  <a:srgbClr val="FF0000"/>
                </a:solidFill>
              </a:rPr>
              <a:t>Suiches</a:t>
            </a:r>
            <a:r>
              <a:rPr lang="es-ES" sz="1600" dirty="0">
                <a:solidFill>
                  <a:srgbClr val="FF0000"/>
                </a:solidFill>
              </a:rPr>
              <a:t> en el </a:t>
            </a:r>
            <a:r>
              <a:rPr lang="es-ES" sz="1600" dirty="0" err="1" smtClean="0">
                <a:solidFill>
                  <a:srgbClr val="FF0000"/>
                </a:solidFill>
              </a:rPr>
              <a:t>board</a:t>
            </a:r>
            <a:r>
              <a:rPr lang="es-ES" sz="1600" dirty="0" smtClean="0">
                <a:solidFill>
                  <a:srgbClr val="FF0000"/>
                </a:solidFill>
              </a:rPr>
              <a:t> (tarjeta)</a:t>
            </a:r>
            <a:endParaRPr lang="es-ES" sz="1600" dirty="0">
              <a:solidFill>
                <a:srgbClr val="FF0000"/>
              </a:solidFill>
            </a:endParaRPr>
          </a:p>
        </p:txBody>
      </p:sp>
      <p:cxnSp>
        <p:nvCxnSpPr>
          <p:cNvPr id="17" name="Conector recto de flecha 16"/>
          <p:cNvCxnSpPr/>
          <p:nvPr/>
        </p:nvCxnSpPr>
        <p:spPr bwMode="auto">
          <a:xfrm flipH="1" flipV="1">
            <a:off x="1138915" y="6120295"/>
            <a:ext cx="312195" cy="46319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9" name="Conector recto de flecha 18"/>
          <p:cNvCxnSpPr/>
          <p:nvPr/>
        </p:nvCxnSpPr>
        <p:spPr bwMode="auto">
          <a:xfrm flipH="1" flipV="1">
            <a:off x="6258914" y="6186467"/>
            <a:ext cx="124878" cy="39702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0" name="CuadroTexto 19"/>
          <p:cNvSpPr txBox="1"/>
          <p:nvPr/>
        </p:nvSpPr>
        <p:spPr>
          <a:xfrm>
            <a:off x="-14518" y="892775"/>
            <a:ext cx="1733916" cy="3282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81244" tIns="40622" rIns="81244" bIns="40622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</a:rPr>
              <a:t>Pines en la FPGA</a:t>
            </a:r>
          </a:p>
        </p:txBody>
      </p:sp>
      <p:cxnSp>
        <p:nvCxnSpPr>
          <p:cNvPr id="22" name="Conector recto de flecha 21"/>
          <p:cNvCxnSpPr/>
          <p:nvPr/>
        </p:nvCxnSpPr>
        <p:spPr bwMode="auto">
          <a:xfrm>
            <a:off x="1263793" y="1223630"/>
            <a:ext cx="437073" cy="86022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13381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F2CF-5578-479A-85AD-014897EDB8CD}" type="slidenum">
              <a:rPr lang="pt-BR"/>
              <a:pPr/>
              <a:t>2</a:t>
            </a:fld>
            <a:endParaRPr lang="pt-BR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0"/>
            <a:ext cx="9039225" cy="849066"/>
          </a:xfrm>
        </p:spPr>
        <p:txBody>
          <a:bodyPr/>
          <a:lstStyle/>
          <a:p>
            <a:r>
              <a:rPr lang="es-ES_tradnl" sz="2800" i="1" dirty="0" smtClean="0">
                <a:latin typeface="Comic Sans MS" pitchFamily="66" charset="0"/>
              </a:rPr>
              <a:t>Introducción al VHDL y </a:t>
            </a:r>
            <a:r>
              <a:rPr lang="es-ES_tradnl" sz="2800" i="1" dirty="0" err="1" smtClean="0">
                <a:latin typeface="Comic Sans MS" pitchFamily="66" charset="0"/>
              </a:rPr>
              <a:t>Verilog</a:t>
            </a:r>
            <a:endParaRPr lang="es-ES_tradnl" sz="2800" i="1" dirty="0">
              <a:latin typeface="Comic Sans MS" pitchFamily="66" charset="0"/>
            </a:endParaRPr>
          </a:p>
        </p:txBody>
      </p:sp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0" y="1003672"/>
            <a:ext cx="9403994" cy="700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701" tIns="45046" rIns="91701" bIns="45046">
            <a:spAutoFit/>
          </a:bodyPr>
          <a:lstStyle/>
          <a:p>
            <a:pPr marL="579158" lvl="1" defTabSz="772211"/>
            <a:endParaRPr lang="es-CO" sz="2000" i="1" dirty="0" smtClean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s-ES" b="1" dirty="0" smtClean="0"/>
              <a:t>VHDL - V</a:t>
            </a:r>
            <a:r>
              <a:rPr lang="es-ES" dirty="0" smtClean="0"/>
              <a:t>HSIC </a:t>
            </a:r>
            <a:r>
              <a:rPr lang="es-ES" b="1" dirty="0" smtClean="0"/>
              <a:t>H</a:t>
            </a:r>
            <a:r>
              <a:rPr lang="es-ES" dirty="0" smtClean="0"/>
              <a:t>ardware </a:t>
            </a:r>
            <a:r>
              <a:rPr lang="es-ES" b="1" dirty="0" err="1" smtClean="0"/>
              <a:t>D</a:t>
            </a:r>
            <a:r>
              <a:rPr lang="es-ES" dirty="0" err="1" smtClean="0"/>
              <a:t>escription</a:t>
            </a:r>
            <a:r>
              <a:rPr lang="es-ES" dirty="0" smtClean="0"/>
              <a:t> </a:t>
            </a:r>
            <a:r>
              <a:rPr lang="es-ES" b="1" dirty="0" err="1" smtClean="0"/>
              <a:t>L</a:t>
            </a:r>
            <a:r>
              <a:rPr lang="es-ES" dirty="0" err="1" smtClean="0"/>
              <a:t>anguage</a:t>
            </a:r>
            <a:r>
              <a:rPr lang="es-ES" dirty="0" smtClean="0"/>
              <a:t> – </a:t>
            </a:r>
            <a:r>
              <a:rPr lang="es-ES" b="1" dirty="0" err="1" smtClean="0"/>
              <a:t>V</a:t>
            </a:r>
            <a:r>
              <a:rPr lang="es-ES" dirty="0" err="1" smtClean="0"/>
              <a:t>ery</a:t>
            </a:r>
            <a:r>
              <a:rPr lang="es-ES" dirty="0" smtClean="0"/>
              <a:t> </a:t>
            </a:r>
            <a:r>
              <a:rPr lang="es-ES" b="1" dirty="0" smtClean="0"/>
              <a:t>H</a:t>
            </a:r>
            <a:r>
              <a:rPr lang="es-ES" dirty="0" smtClean="0"/>
              <a:t>igh </a:t>
            </a:r>
            <a:r>
              <a:rPr lang="es-ES" b="1" dirty="0" err="1" smtClean="0"/>
              <a:t>S</a:t>
            </a:r>
            <a:r>
              <a:rPr lang="es-ES" dirty="0" err="1" smtClean="0"/>
              <a:t>peed</a:t>
            </a:r>
            <a:r>
              <a:rPr lang="es-ES" dirty="0" smtClean="0"/>
              <a:t> </a:t>
            </a:r>
            <a:r>
              <a:rPr lang="es-ES" b="1" dirty="0" err="1" smtClean="0"/>
              <a:t>I</a:t>
            </a:r>
            <a:r>
              <a:rPr lang="es-ES" dirty="0" err="1" smtClean="0"/>
              <a:t>ntegrated</a:t>
            </a:r>
            <a:r>
              <a:rPr lang="es-ES" dirty="0" smtClean="0"/>
              <a:t> </a:t>
            </a:r>
            <a:r>
              <a:rPr lang="es-ES" b="1" dirty="0" err="1" smtClean="0"/>
              <a:t>C</a:t>
            </a:r>
            <a:r>
              <a:rPr lang="es-ES" dirty="0" err="1" smtClean="0"/>
              <a:t>ircuit</a:t>
            </a:r>
            <a:r>
              <a:rPr lang="es-ES" dirty="0" smtClean="0"/>
              <a:t> .</a:t>
            </a:r>
          </a:p>
          <a:p>
            <a:pPr lvl="1">
              <a:lnSpc>
                <a:spcPct val="90000"/>
              </a:lnSpc>
            </a:pPr>
            <a:endParaRPr lang="es-ES" dirty="0" smtClean="0"/>
          </a:p>
          <a:p>
            <a:pPr lvl="1">
              <a:lnSpc>
                <a:spcPct val="90000"/>
              </a:lnSpc>
            </a:pPr>
            <a:r>
              <a:rPr lang="es-ES" dirty="0" err="1" smtClean="0"/>
              <a:t>Verilog</a:t>
            </a:r>
            <a:r>
              <a:rPr lang="es-ES" dirty="0" smtClean="0"/>
              <a:t> se deriva de las palabras “</a:t>
            </a:r>
            <a:r>
              <a:rPr lang="es-ES" dirty="0" err="1" smtClean="0"/>
              <a:t>verification</a:t>
            </a:r>
            <a:r>
              <a:rPr lang="es-ES" dirty="0" smtClean="0"/>
              <a:t>” y “</a:t>
            </a:r>
            <a:r>
              <a:rPr lang="es-ES" dirty="0" err="1" smtClean="0"/>
              <a:t>Logic</a:t>
            </a:r>
            <a:r>
              <a:rPr lang="es-ES" dirty="0" smtClean="0"/>
              <a:t>”</a:t>
            </a:r>
          </a:p>
          <a:p>
            <a:pPr lvl="1">
              <a:lnSpc>
                <a:spcPct val="90000"/>
              </a:lnSpc>
            </a:pPr>
            <a:endParaRPr lang="es-ES" dirty="0" smtClean="0"/>
          </a:p>
          <a:p>
            <a:pPr lvl="1">
              <a:lnSpc>
                <a:spcPct val="90000"/>
              </a:lnSpc>
            </a:pPr>
            <a:r>
              <a:rPr lang="es-ES" dirty="0" smtClean="0">
                <a:solidFill>
                  <a:srgbClr val="FF0000"/>
                </a:solidFill>
              </a:rPr>
              <a:t>Algunas características:</a:t>
            </a:r>
          </a:p>
          <a:p>
            <a:pPr lvl="1">
              <a:lnSpc>
                <a:spcPct val="90000"/>
              </a:lnSpc>
            </a:pPr>
            <a:endParaRPr lang="es-ES" dirty="0" smtClean="0"/>
          </a:p>
          <a:p>
            <a:pPr lvl="1">
              <a:lnSpc>
                <a:spcPct val="90000"/>
              </a:lnSpc>
            </a:pPr>
            <a:r>
              <a:rPr lang="es-ES" dirty="0" smtClean="0"/>
              <a:t>Muchas herramientas ( CAD) los soportan como lenguaje de diseño (“</a:t>
            </a:r>
            <a:r>
              <a:rPr lang="es-ES" i="1" dirty="0" err="1" smtClean="0"/>
              <a:t>front</a:t>
            </a:r>
            <a:r>
              <a:rPr lang="es-ES" i="1" dirty="0" smtClean="0"/>
              <a:t> </a:t>
            </a:r>
            <a:r>
              <a:rPr lang="es-ES" i="1" dirty="0" err="1" smtClean="0"/>
              <a:t>end</a:t>
            </a:r>
            <a:r>
              <a:rPr lang="es-ES" dirty="0" smtClean="0"/>
              <a:t>”)</a:t>
            </a:r>
          </a:p>
          <a:p>
            <a:pPr lvl="1"/>
            <a:r>
              <a:rPr lang="es-ES" dirty="0" smtClean="0">
                <a:latin typeface="Comic Sans MS" charset="0"/>
              </a:rPr>
              <a:t>Son muy similares,   </a:t>
            </a:r>
          </a:p>
          <a:p>
            <a:pPr lvl="1"/>
            <a:r>
              <a:rPr lang="es-ES" dirty="0" err="1" smtClean="0">
                <a:latin typeface="Comic Sans MS" charset="0"/>
              </a:rPr>
              <a:t>Verilog</a:t>
            </a:r>
            <a:r>
              <a:rPr lang="es-ES" dirty="0" smtClean="0">
                <a:latin typeface="Comic Sans MS" charset="0"/>
              </a:rPr>
              <a:t> es más simple (menos sintaxis, menos palabras claves)</a:t>
            </a:r>
          </a:p>
          <a:p>
            <a:pPr lvl="1"/>
            <a:endParaRPr lang="es-ES" dirty="0" smtClean="0">
              <a:latin typeface="Comic Sans MS" charset="0"/>
            </a:endParaRPr>
          </a:p>
          <a:p>
            <a:pPr lvl="1"/>
            <a:r>
              <a:rPr lang="es-ES" dirty="0" smtClean="0">
                <a:latin typeface="Comic Sans MS" charset="0"/>
              </a:rPr>
              <a:t>VHDL soporta grandes sistemas complejos. Soporta mejor la </a:t>
            </a:r>
            <a:r>
              <a:rPr lang="es-ES" dirty="0" err="1" smtClean="0">
                <a:latin typeface="Comic Sans MS" charset="0"/>
              </a:rPr>
              <a:t>modularización</a:t>
            </a:r>
            <a:r>
              <a:rPr lang="es-ES" dirty="0" smtClean="0">
                <a:latin typeface="Comic Sans MS" charset="0"/>
              </a:rPr>
              <a:t>. </a:t>
            </a:r>
          </a:p>
          <a:p>
            <a:pPr lvl="1"/>
            <a:r>
              <a:rPr lang="es-ES" dirty="0" smtClean="0">
                <a:latin typeface="Comic Sans MS" charset="0"/>
              </a:rPr>
              <a:t>Tiene muchos detalles innecesarios !</a:t>
            </a:r>
          </a:p>
          <a:p>
            <a:pPr lvl="1"/>
            <a:endParaRPr lang="en-US" dirty="0">
              <a:latin typeface="Comic Sans MS" charset="0"/>
            </a:endParaRPr>
          </a:p>
          <a:p>
            <a:pPr lvl="1">
              <a:lnSpc>
                <a:spcPct val="90000"/>
              </a:lnSpc>
            </a:pPr>
            <a:endParaRPr lang="es-CO" sz="2000" dirty="0" smtClean="0"/>
          </a:p>
          <a:p>
            <a:pPr lvl="1">
              <a:lnSpc>
                <a:spcPct val="90000"/>
              </a:lnSpc>
            </a:pPr>
            <a:endParaRPr lang="es-CO" sz="2000" dirty="0"/>
          </a:p>
          <a:p>
            <a:pPr lvl="1">
              <a:lnSpc>
                <a:spcPct val="90000"/>
              </a:lnSpc>
            </a:pPr>
            <a:endParaRPr lang="es-CO" sz="2000" dirty="0"/>
          </a:p>
          <a:p>
            <a:pPr lvl="1">
              <a:lnSpc>
                <a:spcPct val="90000"/>
              </a:lnSpc>
            </a:pPr>
            <a:r>
              <a:rPr lang="es-ES" sz="1400" dirty="0" smtClean="0">
                <a:latin typeface="Comic Sans MS" charset="0"/>
              </a:rPr>
              <a:t>   </a:t>
            </a:r>
            <a:endParaRPr lang="es-ES_tradnl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044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27209" y="1620657"/>
            <a:ext cx="8943791" cy="5524756"/>
          </a:xfrm>
          <a:prstGeom prst="rect">
            <a:avLst/>
          </a:prstGeom>
        </p:spPr>
        <p:txBody>
          <a:bodyPr lIns="81244" tIns="40622" rIns="81244" bIns="40622" anchor="ctr">
            <a:noAutofit/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StarBats"/>
              <a:buChar char="Ñ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StarBats"/>
              <a:buChar char="y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StarBats"/>
              <a:buChar char="x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/>
              <a:buChar char="·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/>
              <a:buChar char="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 pitchFamily="18" charset="0"/>
              <a:buChar char="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 pitchFamily="18" charset="0"/>
              <a:buChar char="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 pitchFamily="18" charset="0"/>
              <a:buChar char="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 pitchFamily="18" charset="0"/>
              <a:buChar char="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s-ES" sz="2500" dirty="0">
                <a:latin typeface="Arial"/>
                <a:cs typeface="Arial"/>
              </a:rPr>
              <a:t>
.</a:t>
            </a:r>
            <a:endParaRPr lang="en-US" sz="2500" dirty="0">
              <a:latin typeface="Arial"/>
              <a:cs typeface="Arial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64770" y="164892"/>
            <a:ext cx="9127840" cy="690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993" tIns="41582" rIns="15993" bIns="41582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2pPr>
            <a:lvl3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3pPr>
            <a:lvl4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4pPr>
            <a:lvl5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5pPr>
            <a:lvl6pPr marL="8001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6pPr>
            <a:lvl7pPr marL="12573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7pPr>
            <a:lvl8pPr marL="17145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8pPr>
            <a:lvl9pPr marL="21717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9pPr>
          </a:lstStyle>
          <a:p>
            <a:pPr>
              <a:spcBef>
                <a:spcPts val="644"/>
              </a:spcBef>
            </a:pPr>
            <a:r>
              <a:rPr lang="es-ES_tradnl" sz="2100" i="1" dirty="0" smtClean="0">
                <a:solidFill>
                  <a:schemeClr val="tx1"/>
                </a:solidFill>
              </a:rPr>
              <a:t>Cómo </a:t>
            </a:r>
            <a:r>
              <a:rPr lang="es-ES_tradnl" sz="2100" i="1" dirty="0">
                <a:solidFill>
                  <a:schemeClr val="tx1"/>
                </a:solidFill>
              </a:rPr>
              <a:t>programar los pines </a:t>
            </a:r>
            <a:r>
              <a:rPr lang="es-ES_tradnl" sz="2100" i="1" dirty="0" smtClean="0">
                <a:solidFill>
                  <a:schemeClr val="tx1"/>
                </a:solidFill>
              </a:rPr>
              <a:t>de la FPGA a los puertos de circuito diseñado </a:t>
            </a:r>
            <a:endParaRPr lang="es-ES_tradnl" sz="2100" i="1" dirty="0">
              <a:solidFill>
                <a:schemeClr val="tx1"/>
              </a:solidFill>
            </a:endParaRPr>
          </a:p>
          <a:p>
            <a:pPr>
              <a:spcBef>
                <a:spcPts val="644"/>
              </a:spcBef>
            </a:pPr>
            <a:r>
              <a:rPr lang="es-ES_tradnl" sz="2100" i="1" dirty="0">
                <a:solidFill>
                  <a:schemeClr val="tx1"/>
                </a:solidFill>
              </a:rPr>
              <a:t> archivo: </a:t>
            </a:r>
            <a:r>
              <a:rPr lang="es-ES" sz="2100" i="1" dirty="0"/>
              <a:t>Basys3_Master.xdc</a:t>
            </a:r>
            <a:r>
              <a:rPr lang="es-ES_tradnl" sz="2100" dirty="0"/>
              <a:t> </a:t>
            </a:r>
            <a:endParaRPr lang="es-ES_tradnl" sz="2100" i="1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37" y="961316"/>
            <a:ext cx="8054632" cy="6004749"/>
          </a:xfrm>
          <a:prstGeom prst="rect">
            <a:avLst/>
          </a:prstGeom>
        </p:spPr>
      </p:pic>
      <p:sp>
        <p:nvSpPr>
          <p:cNvPr id="5" name="Cerrar llave 4"/>
          <p:cNvSpPr/>
          <p:nvPr/>
        </p:nvSpPr>
        <p:spPr bwMode="auto">
          <a:xfrm>
            <a:off x="5509646" y="2414711"/>
            <a:ext cx="187317" cy="205130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244" tIns="40622" rIns="81244" bIns="40622" numCol="1" rtlCol="0" anchor="t" anchorCtr="0" compatLnSpc="1">
            <a:prstTxWarp prst="textNoShape">
              <a:avLst/>
            </a:prstTxWarp>
          </a:bodyPr>
          <a:lstStyle/>
          <a:p>
            <a:pPr defTabSz="812444"/>
            <a:endParaRPr lang="es-ES" sz="2100">
              <a:latin typeface="Arial Black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009158" y="3142594"/>
            <a:ext cx="1941905" cy="451369"/>
          </a:xfrm>
          <a:prstGeom prst="rect">
            <a:avLst/>
          </a:prstGeom>
          <a:noFill/>
        </p:spPr>
        <p:txBody>
          <a:bodyPr wrap="none" lIns="81244" tIns="40622" rIns="81244" bIns="40622" rtlCol="0">
            <a:spAutoFit/>
          </a:bodyPr>
          <a:lstStyle/>
          <a:p>
            <a:r>
              <a:rPr lang="es-ES" dirty="0" smtClean="0"/>
              <a:t>Pines usados</a:t>
            </a:r>
            <a:endParaRPr lang="es-ES" dirty="0"/>
          </a:p>
        </p:txBody>
      </p:sp>
      <p:sp>
        <p:nvSpPr>
          <p:cNvPr id="9" name="Cerrar llave 8"/>
          <p:cNvSpPr/>
          <p:nvPr/>
        </p:nvSpPr>
        <p:spPr bwMode="auto">
          <a:xfrm>
            <a:off x="5509646" y="4598359"/>
            <a:ext cx="187317" cy="1918963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244" tIns="40622" rIns="81244" bIns="40622" numCol="1" rtlCol="0" anchor="t" anchorCtr="0" compatLnSpc="1">
            <a:prstTxWarp prst="textNoShape">
              <a:avLst/>
            </a:prstTxWarp>
          </a:bodyPr>
          <a:lstStyle/>
          <a:p>
            <a:pPr defTabSz="812444"/>
            <a:endParaRPr lang="es-ES" sz="2100">
              <a:latin typeface="Arial Black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009158" y="5193900"/>
            <a:ext cx="2356833" cy="1190033"/>
          </a:xfrm>
          <a:prstGeom prst="rect">
            <a:avLst/>
          </a:prstGeom>
          <a:noFill/>
        </p:spPr>
        <p:txBody>
          <a:bodyPr wrap="none" lIns="81244" tIns="40622" rIns="81244" bIns="40622" rtlCol="0">
            <a:spAutoFit/>
          </a:bodyPr>
          <a:lstStyle/>
          <a:p>
            <a:r>
              <a:rPr lang="es-ES" dirty="0" smtClean="0"/>
              <a:t>Pines no usados</a:t>
            </a:r>
          </a:p>
          <a:p>
            <a:r>
              <a:rPr lang="es-ES" dirty="0"/>
              <a:t>Comentados #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819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27209" y="1620657"/>
            <a:ext cx="8943791" cy="5524756"/>
          </a:xfrm>
          <a:prstGeom prst="rect">
            <a:avLst/>
          </a:prstGeom>
        </p:spPr>
        <p:txBody>
          <a:bodyPr lIns="81244" tIns="40622" rIns="81244" bIns="40622" anchor="ctr">
            <a:noAutofit/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StarBats"/>
              <a:buChar char="Ñ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StarBats"/>
              <a:buChar char="y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StarBats"/>
              <a:buChar char="x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/>
              <a:buChar char="·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/>
              <a:buChar char="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 pitchFamily="18" charset="0"/>
              <a:buChar char="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 pitchFamily="18" charset="0"/>
              <a:buChar char="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 pitchFamily="18" charset="0"/>
              <a:buChar char="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 pitchFamily="18" charset="0"/>
              <a:buChar char="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s-ES" sz="2500" dirty="0">
                <a:latin typeface="Arial"/>
                <a:cs typeface="Arial"/>
              </a:rPr>
              <a:t>
.</a:t>
            </a:r>
            <a:endParaRPr lang="en-US" sz="2500" dirty="0">
              <a:latin typeface="Arial"/>
              <a:cs typeface="Arial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64770" y="164892"/>
            <a:ext cx="9127840" cy="690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993" tIns="41582" rIns="15993" bIns="41582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2pPr>
            <a:lvl3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3pPr>
            <a:lvl4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4pPr>
            <a:lvl5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5pPr>
            <a:lvl6pPr marL="8001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6pPr>
            <a:lvl7pPr marL="12573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7pPr>
            <a:lvl8pPr marL="17145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8pPr>
            <a:lvl9pPr marL="21717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9pPr>
          </a:lstStyle>
          <a:p>
            <a:pPr>
              <a:spcBef>
                <a:spcPts val="644"/>
              </a:spcBef>
            </a:pPr>
            <a:r>
              <a:rPr lang="es-ES_tradnl" sz="2100" i="1" dirty="0">
                <a:solidFill>
                  <a:schemeClr val="tx1"/>
                </a:solidFill>
              </a:rPr>
              <a:t>Como programar los pines a usar</a:t>
            </a:r>
          </a:p>
          <a:p>
            <a:pPr>
              <a:spcBef>
                <a:spcPts val="644"/>
              </a:spcBef>
            </a:pPr>
            <a:r>
              <a:rPr lang="es-ES_tradnl" sz="2100" i="1" dirty="0">
                <a:solidFill>
                  <a:schemeClr val="tx1"/>
                </a:solidFill>
              </a:rPr>
              <a:t> archivo: </a:t>
            </a:r>
            <a:r>
              <a:rPr lang="es-ES" sz="2100" i="1" dirty="0"/>
              <a:t>Basys3_Master.xdc</a:t>
            </a:r>
            <a:r>
              <a:rPr lang="es-ES_tradnl" sz="2100" dirty="0"/>
              <a:t>  (continuación..=</a:t>
            </a:r>
            <a:endParaRPr lang="es-ES_tradnl" sz="2100" i="1" dirty="0">
              <a:solidFill>
                <a:schemeClr val="tx1"/>
              </a:solidFill>
            </a:endParaRPr>
          </a:p>
        </p:txBody>
      </p:sp>
      <p:sp>
        <p:nvSpPr>
          <p:cNvPr id="5" name="Cerrar llave 4"/>
          <p:cNvSpPr/>
          <p:nvPr/>
        </p:nvSpPr>
        <p:spPr bwMode="auto">
          <a:xfrm>
            <a:off x="5384768" y="1223630"/>
            <a:ext cx="187317" cy="205130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244" tIns="40622" rIns="81244" bIns="40622" numCol="1" rtlCol="0" anchor="t" anchorCtr="0" compatLnSpc="1">
            <a:prstTxWarp prst="textNoShape">
              <a:avLst/>
            </a:prstTxWarp>
          </a:bodyPr>
          <a:lstStyle/>
          <a:p>
            <a:pPr defTabSz="812444"/>
            <a:endParaRPr lang="es-ES" sz="2100">
              <a:latin typeface="Arial Black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009158" y="2017685"/>
            <a:ext cx="1941905" cy="451369"/>
          </a:xfrm>
          <a:prstGeom prst="rect">
            <a:avLst/>
          </a:prstGeom>
          <a:noFill/>
        </p:spPr>
        <p:txBody>
          <a:bodyPr wrap="none" lIns="81244" tIns="40622" rIns="81244" bIns="40622" rtlCol="0">
            <a:spAutoFit/>
          </a:bodyPr>
          <a:lstStyle/>
          <a:p>
            <a:r>
              <a:rPr lang="es-ES" dirty="0" smtClean="0"/>
              <a:t>Pines usados</a:t>
            </a:r>
            <a:endParaRPr lang="es-ES" dirty="0"/>
          </a:p>
        </p:txBody>
      </p:sp>
      <p:sp>
        <p:nvSpPr>
          <p:cNvPr id="9" name="Cerrar llave 8"/>
          <p:cNvSpPr/>
          <p:nvPr/>
        </p:nvSpPr>
        <p:spPr bwMode="auto">
          <a:xfrm>
            <a:off x="5447207" y="3738134"/>
            <a:ext cx="187317" cy="231599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244" tIns="40622" rIns="81244" bIns="40622" numCol="1" rtlCol="0" anchor="t" anchorCtr="0" compatLnSpc="1">
            <a:prstTxWarp prst="textNoShape">
              <a:avLst/>
            </a:prstTxWarp>
          </a:bodyPr>
          <a:lstStyle/>
          <a:p>
            <a:pPr defTabSz="812444"/>
            <a:endParaRPr lang="es-ES" sz="2100">
              <a:latin typeface="Arial Black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009158" y="4466017"/>
            <a:ext cx="2356833" cy="820701"/>
          </a:xfrm>
          <a:prstGeom prst="rect">
            <a:avLst/>
          </a:prstGeom>
          <a:noFill/>
        </p:spPr>
        <p:txBody>
          <a:bodyPr wrap="none" lIns="81244" tIns="40622" rIns="81244" bIns="40622" rtlCol="0">
            <a:spAutoFit/>
          </a:bodyPr>
          <a:lstStyle/>
          <a:p>
            <a:r>
              <a:rPr lang="es-ES" dirty="0" smtClean="0"/>
              <a:t>Pines no usados</a:t>
            </a:r>
          </a:p>
          <a:p>
            <a:r>
              <a:rPr lang="es-ES" dirty="0" smtClean="0"/>
              <a:t>Comentados #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69" y="979358"/>
            <a:ext cx="4768336" cy="594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95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27209" y="1620657"/>
            <a:ext cx="8943791" cy="5524756"/>
          </a:xfrm>
          <a:prstGeom prst="rect">
            <a:avLst/>
          </a:prstGeom>
        </p:spPr>
        <p:txBody>
          <a:bodyPr lIns="81244" tIns="40622" rIns="81244" bIns="40622" anchor="ctr">
            <a:noAutofit/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StarBats"/>
              <a:buChar char="Ñ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StarBats"/>
              <a:buChar char="y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StarBats"/>
              <a:buChar char="x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/>
              <a:buChar char="·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/>
              <a:buChar char="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 pitchFamily="18" charset="0"/>
              <a:buChar char="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 pitchFamily="18" charset="0"/>
              <a:buChar char="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 pitchFamily="18" charset="0"/>
              <a:buChar char="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 pitchFamily="18" charset="0"/>
              <a:buChar char="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s-ES" sz="2500" dirty="0">
                <a:latin typeface="Arial"/>
                <a:cs typeface="Arial"/>
              </a:rPr>
              <a:t>
.</a:t>
            </a:r>
            <a:endParaRPr lang="en-US" sz="2500" dirty="0">
              <a:latin typeface="Arial"/>
              <a:cs typeface="Arial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23809" y="164892"/>
            <a:ext cx="9127840" cy="690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993" tIns="41582" rIns="15993" bIns="41582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2pPr>
            <a:lvl3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3pPr>
            <a:lvl4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4pPr>
            <a:lvl5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5pPr>
            <a:lvl6pPr marL="8001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6pPr>
            <a:lvl7pPr marL="12573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7pPr>
            <a:lvl8pPr marL="17145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8pPr>
            <a:lvl9pPr marL="21717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9pPr>
          </a:lstStyle>
          <a:p>
            <a:pPr>
              <a:spcBef>
                <a:spcPts val="644"/>
              </a:spcBef>
            </a:pPr>
            <a:r>
              <a:rPr lang="es-ES_tradnl" sz="2500" i="1" dirty="0">
                <a:solidFill>
                  <a:schemeClr val="tx1"/>
                </a:solidFill>
              </a:rPr>
              <a:t>Proceso general  de diseño con </a:t>
            </a:r>
            <a:r>
              <a:rPr lang="es-ES_tradnl" sz="2500" i="1" dirty="0" smtClean="0">
                <a:solidFill>
                  <a:schemeClr val="tx1"/>
                </a:solidFill>
              </a:rPr>
              <a:t>Xilinx  (Vivado)</a:t>
            </a:r>
            <a:endParaRPr lang="es-ES_tradnl" sz="2500" i="1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39892" y="1488315"/>
            <a:ext cx="9131109" cy="5797989"/>
          </a:xfrm>
          <a:prstGeom prst="rect">
            <a:avLst/>
          </a:prstGeom>
        </p:spPr>
        <p:txBody>
          <a:bodyPr wrap="square" lIns="81244" tIns="40622" rIns="81244" bIns="40622">
            <a:spAutoFit/>
          </a:bodyPr>
          <a:lstStyle/>
          <a:p>
            <a:pPr lvl="0"/>
            <a:r>
              <a:rPr lang="es-ES_tradnl" sz="2500" dirty="0">
                <a:solidFill>
                  <a:srgbClr val="FF0000"/>
                </a:solidFill>
                <a:latin typeface="Arial"/>
                <a:cs typeface="Arial"/>
              </a:rPr>
              <a:t>Paso 1:  </a:t>
            </a:r>
            <a:r>
              <a:rPr lang="es-ES_tradnl" sz="2500" dirty="0">
                <a:latin typeface="Arial"/>
                <a:cs typeface="Arial"/>
              </a:rPr>
              <a:t>Diseño</a:t>
            </a:r>
          </a:p>
          <a:p>
            <a:pPr lvl="0"/>
            <a:r>
              <a:rPr lang="es-ES_tradnl" sz="2500" dirty="0">
                <a:latin typeface="Arial"/>
                <a:cs typeface="Arial"/>
              </a:rPr>
              <a:t>            - </a:t>
            </a:r>
            <a:r>
              <a:rPr lang="es-ES_tradnl" sz="1800" dirty="0">
                <a:latin typeface="Arial"/>
                <a:cs typeface="Arial"/>
              </a:rPr>
              <a:t>Dos métodos para especificar </a:t>
            </a:r>
          </a:p>
          <a:p>
            <a:pPr lvl="0"/>
            <a:r>
              <a:rPr lang="es-ES_tradnl" sz="1800" dirty="0">
                <a:latin typeface="Arial"/>
                <a:cs typeface="Arial"/>
              </a:rPr>
              <a:t>                    el diseño: HDL (VHDL,  </a:t>
            </a:r>
            <a:r>
              <a:rPr lang="es-ES_tradnl" sz="1800" dirty="0" err="1">
                <a:latin typeface="Arial"/>
                <a:cs typeface="Arial"/>
              </a:rPr>
              <a:t>Verilog</a:t>
            </a:r>
            <a:r>
              <a:rPr lang="es-ES_tradnl" sz="1800" dirty="0">
                <a:latin typeface="Arial"/>
                <a:cs typeface="Arial"/>
              </a:rPr>
              <a:t>) </a:t>
            </a:r>
          </a:p>
          <a:p>
            <a:pPr lvl="0"/>
            <a:r>
              <a:rPr lang="es-ES_tradnl" sz="1800" dirty="0">
                <a:latin typeface="Arial"/>
                <a:cs typeface="Arial"/>
              </a:rPr>
              <a:t>                   o dibujo de esquemáticos.</a:t>
            </a:r>
          </a:p>
          <a:p>
            <a:pPr lvl="0"/>
            <a:r>
              <a:rPr lang="es-ES_tradnl" sz="2500" dirty="0">
                <a:solidFill>
                  <a:srgbClr val="FF0000"/>
                </a:solidFill>
                <a:latin typeface="Arial"/>
                <a:cs typeface="Arial"/>
              </a:rPr>
              <a:t>Paso 2:</a:t>
            </a:r>
            <a:r>
              <a:rPr lang="es-ES_tradnl" sz="2500" dirty="0">
                <a:latin typeface="Arial"/>
                <a:cs typeface="Arial"/>
              </a:rPr>
              <a:t>  Sintetice para crear </a:t>
            </a:r>
            <a:r>
              <a:rPr lang="es-ES_tradnl" sz="2500" dirty="0" err="1">
                <a:latin typeface="Arial"/>
                <a:cs typeface="Arial"/>
              </a:rPr>
              <a:t>Netlist</a:t>
            </a:r>
            <a:endParaRPr lang="es-ES_tradnl" sz="2500" dirty="0">
              <a:latin typeface="Arial"/>
              <a:cs typeface="Arial"/>
            </a:endParaRPr>
          </a:p>
          <a:p>
            <a:pPr lvl="0"/>
            <a:r>
              <a:rPr lang="es-ES_tradnl" sz="2500" dirty="0">
                <a:latin typeface="Arial"/>
                <a:cs typeface="Arial"/>
              </a:rPr>
              <a:t>            - </a:t>
            </a:r>
            <a:r>
              <a:rPr lang="es-ES_tradnl" sz="1800" dirty="0">
                <a:latin typeface="Arial"/>
                <a:cs typeface="Arial"/>
              </a:rPr>
              <a:t>convierte el archivo </a:t>
            </a:r>
            <a:r>
              <a:rPr lang="es-ES_tradnl" sz="1800" dirty="0" err="1">
                <a:latin typeface="Arial"/>
                <a:cs typeface="Arial"/>
              </a:rPr>
              <a:t>Verilog</a:t>
            </a:r>
            <a:r>
              <a:rPr lang="es-ES_tradnl" sz="1800" dirty="0">
                <a:latin typeface="Arial"/>
                <a:cs typeface="Arial"/>
              </a:rPr>
              <a:t>, </a:t>
            </a:r>
            <a:r>
              <a:rPr lang="es-ES_tradnl" sz="1800" dirty="0" err="1">
                <a:latin typeface="Arial"/>
                <a:cs typeface="Arial"/>
              </a:rPr>
              <a:t>Vhdl</a:t>
            </a:r>
            <a:r>
              <a:rPr lang="es-ES_tradnl" sz="1800" dirty="0">
                <a:latin typeface="Arial"/>
                <a:cs typeface="Arial"/>
              </a:rPr>
              <a:t> </a:t>
            </a:r>
          </a:p>
          <a:p>
            <a:pPr lvl="0"/>
            <a:r>
              <a:rPr lang="es-ES_tradnl" sz="1800" dirty="0">
                <a:latin typeface="Arial"/>
                <a:cs typeface="Arial"/>
              </a:rPr>
              <a:t>                    o Esq. a un archivo en el formato </a:t>
            </a:r>
          </a:p>
          <a:p>
            <a:pPr lvl="0"/>
            <a:r>
              <a:rPr lang="es-ES_tradnl" sz="1800" dirty="0">
                <a:latin typeface="Arial"/>
                <a:cs typeface="Arial"/>
              </a:rPr>
              <a:t>                     estándar industrial EDIF, con el </a:t>
            </a:r>
          </a:p>
          <a:p>
            <a:pPr lvl="0"/>
            <a:r>
              <a:rPr lang="es-ES_tradnl" sz="1800" dirty="0">
                <a:latin typeface="Arial"/>
                <a:cs typeface="Arial"/>
              </a:rPr>
              <a:t>                    circuito optimizado. </a:t>
            </a:r>
          </a:p>
          <a:p>
            <a:pPr lvl="0"/>
            <a:r>
              <a:rPr lang="es-ES_tradnl" sz="2500" dirty="0">
                <a:solidFill>
                  <a:srgbClr val="FF0000"/>
                </a:solidFill>
                <a:latin typeface="Arial"/>
                <a:cs typeface="Arial"/>
              </a:rPr>
              <a:t>Paso 3:  </a:t>
            </a:r>
            <a:r>
              <a:rPr lang="es-ES_tradnl" sz="2500" dirty="0">
                <a:latin typeface="Arial"/>
                <a:cs typeface="Arial"/>
              </a:rPr>
              <a:t>Implementa el diseño (</a:t>
            </a:r>
            <a:r>
              <a:rPr lang="es-ES_tradnl" sz="2500" dirty="0" err="1">
                <a:latin typeface="Arial"/>
                <a:cs typeface="Arial"/>
              </a:rPr>
              <a:t>netlist</a:t>
            </a:r>
            <a:r>
              <a:rPr lang="es-ES_tradnl" sz="2500" dirty="0">
                <a:latin typeface="Arial"/>
                <a:cs typeface="Arial"/>
              </a:rPr>
              <a:t>)</a:t>
            </a:r>
          </a:p>
          <a:p>
            <a:pPr lvl="0"/>
            <a:r>
              <a:rPr lang="es-ES_tradnl" sz="2500" dirty="0">
                <a:latin typeface="Arial"/>
                <a:cs typeface="Arial"/>
              </a:rPr>
              <a:t>           </a:t>
            </a:r>
            <a:r>
              <a:rPr lang="es-ES_tradnl" sz="1800" dirty="0">
                <a:latin typeface="Arial"/>
                <a:cs typeface="Arial"/>
              </a:rPr>
              <a:t> - traduce, mapea, place &amp; </a:t>
            </a:r>
            <a:r>
              <a:rPr lang="es-ES_tradnl" sz="1800" dirty="0" err="1">
                <a:latin typeface="Arial"/>
                <a:cs typeface="Arial"/>
              </a:rPr>
              <a:t>route</a:t>
            </a:r>
            <a:r>
              <a:rPr lang="es-ES_tradnl" sz="1800" dirty="0">
                <a:latin typeface="Arial"/>
                <a:cs typeface="Arial"/>
              </a:rPr>
              <a:t>.</a:t>
            </a:r>
          </a:p>
          <a:p>
            <a:pPr lvl="0"/>
            <a:endParaRPr lang="es-ES_tradnl" sz="1800" dirty="0">
              <a:latin typeface="Arial"/>
              <a:cs typeface="Arial"/>
            </a:endParaRPr>
          </a:p>
          <a:p>
            <a:pPr lvl="0"/>
            <a:r>
              <a:rPr lang="es-ES_tradnl" sz="2500" dirty="0">
                <a:solidFill>
                  <a:srgbClr val="FF0000"/>
                </a:solidFill>
                <a:latin typeface="Arial"/>
                <a:cs typeface="Arial"/>
              </a:rPr>
              <a:t>Paso 4:  </a:t>
            </a:r>
            <a:r>
              <a:rPr lang="es-ES_tradnl" sz="2500" dirty="0">
                <a:latin typeface="Arial"/>
                <a:cs typeface="Arial"/>
              </a:rPr>
              <a:t>Configura la FPGA</a:t>
            </a:r>
          </a:p>
          <a:p>
            <a:pPr lvl="0"/>
            <a:r>
              <a:rPr lang="es-ES_tradnl" sz="2500" dirty="0">
                <a:latin typeface="Arial"/>
                <a:cs typeface="Arial"/>
              </a:rPr>
              <a:t>            </a:t>
            </a:r>
            <a:r>
              <a:rPr lang="es-ES_tradnl" sz="1800" dirty="0">
                <a:latin typeface="Arial"/>
                <a:cs typeface="Arial"/>
              </a:rPr>
              <a:t>- Descarga el archivo .bit en la FPGA</a:t>
            </a:r>
          </a:p>
          <a:p>
            <a:pPr lvl="0"/>
            <a:r>
              <a:rPr lang="es-ES_tradnl" sz="1800" dirty="0">
                <a:latin typeface="Arial"/>
                <a:cs typeface="Arial"/>
              </a:rPr>
              <a:t>                   para implementar el circuito.. </a:t>
            </a:r>
          </a:p>
          <a:p>
            <a:pPr lvl="0"/>
            <a:endParaRPr lang="es-ES_tradnl" sz="1800" dirty="0">
              <a:latin typeface="Arial"/>
              <a:cs typeface="Arial"/>
            </a:endParaRPr>
          </a:p>
          <a:p>
            <a:pPr lvl="0"/>
            <a:endParaRPr lang="es-ES_tradnl" sz="1800" dirty="0">
              <a:latin typeface="Arial"/>
              <a:cs typeface="Arial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696963" y="1355973"/>
            <a:ext cx="1182282" cy="45136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lIns="81244" tIns="40622" rIns="81244" bIns="40622" rtlCol="0">
            <a:spAutoFit/>
          </a:bodyPr>
          <a:lstStyle/>
          <a:p>
            <a:r>
              <a:rPr lang="es-ES" dirty="0">
                <a:solidFill>
                  <a:srgbClr val="0000FF"/>
                </a:solidFill>
              </a:rPr>
              <a:t> </a:t>
            </a:r>
            <a:r>
              <a:rPr lang="es-ES" sz="1600" dirty="0">
                <a:solidFill>
                  <a:srgbClr val="0000FF"/>
                </a:solidFill>
              </a:rPr>
              <a:t>HDL </a:t>
            </a:r>
            <a:r>
              <a:rPr lang="es-ES" sz="1600" dirty="0" err="1">
                <a:solidFill>
                  <a:srgbClr val="0000FF"/>
                </a:solidFill>
              </a:rPr>
              <a:t>code</a:t>
            </a:r>
            <a:endParaRPr lang="es-ES" sz="1600" dirty="0">
              <a:solidFill>
                <a:srgbClr val="0000FF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366030" y="1355973"/>
            <a:ext cx="1258625" cy="45136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lIns="81244" tIns="40622" rIns="81244" bIns="40622" rtlCol="0">
            <a:spAutoFit/>
          </a:bodyPr>
          <a:lstStyle/>
          <a:p>
            <a:r>
              <a:rPr lang="es-ES" dirty="0"/>
              <a:t> </a:t>
            </a:r>
            <a:r>
              <a:rPr lang="es-ES" sz="1600" dirty="0" err="1">
                <a:solidFill>
                  <a:srgbClr val="0000FF"/>
                </a:solidFill>
              </a:rPr>
              <a:t>Schematic</a:t>
            </a:r>
            <a:endParaRPr lang="es-ES" sz="1600" dirty="0">
              <a:solidFill>
                <a:srgbClr val="0000FF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508670" y="3161879"/>
            <a:ext cx="1248780" cy="45136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lIns="81244" tIns="40622" rIns="81244" bIns="40622" rtlCol="0">
            <a:spAutoFit/>
          </a:bodyPr>
          <a:lstStyle/>
          <a:p>
            <a:pPr algn="ctr"/>
            <a:r>
              <a:rPr lang="es-ES" dirty="0"/>
              <a:t> </a:t>
            </a:r>
            <a:r>
              <a:rPr lang="es-ES" sz="1600" dirty="0" err="1">
                <a:solidFill>
                  <a:srgbClr val="0000FF"/>
                </a:solidFill>
              </a:rPr>
              <a:t>Netlist</a:t>
            </a:r>
            <a:endParaRPr lang="es-ES" sz="1600" dirty="0">
              <a:solidFill>
                <a:srgbClr val="0000FF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447207" y="2480882"/>
            <a:ext cx="1373658" cy="339395"/>
          </a:xfrm>
          <a:prstGeom prst="rect">
            <a:avLst/>
          </a:prstGeom>
          <a:solidFill>
            <a:srgbClr val="FF3300">
              <a:alpha val="16000"/>
            </a:srgbClr>
          </a:solidFill>
          <a:ln>
            <a:solidFill>
              <a:srgbClr val="FFFF00"/>
            </a:solidFill>
          </a:ln>
        </p:spPr>
        <p:txBody>
          <a:bodyPr wrap="square" lIns="81244" tIns="40622" rIns="81244" bIns="40622" rtlCol="0">
            <a:spAutoFit/>
          </a:bodyPr>
          <a:lstStyle/>
          <a:p>
            <a:pPr algn="ctr"/>
            <a:r>
              <a:rPr lang="es-ES" sz="1600" dirty="0" err="1">
                <a:solidFill>
                  <a:srgbClr val="FF0000"/>
                </a:solidFill>
              </a:rPr>
              <a:t>Synthesize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508670" y="4796874"/>
            <a:ext cx="1248780" cy="45136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lIns="81244" tIns="40622" rIns="81244" bIns="40622" rtlCol="0">
            <a:spAutoFit/>
          </a:bodyPr>
          <a:lstStyle/>
          <a:p>
            <a:r>
              <a:rPr lang="es-ES" dirty="0"/>
              <a:t> </a:t>
            </a:r>
            <a:r>
              <a:rPr lang="es-ES" sz="1600" dirty="0">
                <a:solidFill>
                  <a:srgbClr val="0000FF"/>
                </a:solidFill>
              </a:rPr>
              <a:t>BIT File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5384768" y="3994280"/>
            <a:ext cx="1373658" cy="339395"/>
          </a:xfrm>
          <a:prstGeom prst="rect">
            <a:avLst/>
          </a:prstGeom>
          <a:solidFill>
            <a:srgbClr val="FF3300">
              <a:alpha val="16000"/>
            </a:srgbClr>
          </a:solidFill>
          <a:ln>
            <a:solidFill>
              <a:srgbClr val="FFFF00"/>
            </a:solidFill>
          </a:ln>
        </p:spPr>
        <p:txBody>
          <a:bodyPr wrap="square" lIns="81244" tIns="40622" rIns="81244" bIns="40622" rtlCol="0">
            <a:spAutoFit/>
          </a:bodyPr>
          <a:lstStyle/>
          <a:p>
            <a:pPr algn="ctr"/>
            <a:r>
              <a:rPr lang="es-ES" sz="1600" dirty="0" err="1">
                <a:solidFill>
                  <a:srgbClr val="FF0000"/>
                </a:solidFill>
              </a:rPr>
              <a:t>Implement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322329" y="5392413"/>
            <a:ext cx="1373658" cy="339395"/>
          </a:xfrm>
          <a:prstGeom prst="rect">
            <a:avLst/>
          </a:prstGeom>
          <a:solidFill>
            <a:srgbClr val="FF3300">
              <a:alpha val="16000"/>
            </a:srgbClr>
          </a:solidFill>
          <a:ln>
            <a:solidFill>
              <a:srgbClr val="FFFF00"/>
            </a:solidFill>
          </a:ln>
        </p:spPr>
        <p:txBody>
          <a:bodyPr wrap="square" lIns="81244" tIns="40622" rIns="81244" bIns="40622" rtlCol="0">
            <a:spAutoFit/>
          </a:bodyPr>
          <a:lstStyle/>
          <a:p>
            <a:pPr algn="ctr"/>
            <a:r>
              <a:rPr lang="es-ES" sz="1600" dirty="0">
                <a:solidFill>
                  <a:srgbClr val="FF0000"/>
                </a:solidFill>
              </a:rPr>
              <a:t>Configure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7498177" y="2282369"/>
            <a:ext cx="1585506" cy="666813"/>
          </a:xfrm>
          <a:prstGeom prst="rect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txBody>
          <a:bodyPr wrap="square" lIns="81244" tIns="40622" rIns="81244" bIns="40622" rtlCol="0">
            <a:spAutoFit/>
          </a:bodyPr>
          <a:lstStyle/>
          <a:p>
            <a:r>
              <a:rPr lang="es-ES" dirty="0"/>
              <a:t> </a:t>
            </a:r>
            <a:r>
              <a:rPr lang="es-ES" sz="1400" dirty="0" err="1">
                <a:solidFill>
                  <a:schemeClr val="accent3"/>
                </a:solidFill>
              </a:rPr>
              <a:t>Synthesis</a:t>
            </a:r>
            <a:endParaRPr lang="es-ES" sz="1400" dirty="0">
              <a:solidFill>
                <a:schemeClr val="accent3"/>
              </a:solidFill>
            </a:endParaRPr>
          </a:p>
          <a:p>
            <a:r>
              <a:rPr lang="es-ES" sz="1400" dirty="0" err="1">
                <a:solidFill>
                  <a:schemeClr val="accent3"/>
                </a:solidFill>
              </a:rPr>
              <a:t>Constraints</a:t>
            </a:r>
            <a:endParaRPr lang="es-ES" sz="1400" dirty="0">
              <a:solidFill>
                <a:schemeClr val="accent3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7445255" y="3994813"/>
            <a:ext cx="1770576" cy="512925"/>
          </a:xfrm>
          <a:prstGeom prst="rect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txBody>
          <a:bodyPr wrap="square" lIns="81244" tIns="40622" rIns="81244" bIns="40622" rtlCol="0">
            <a:spAutoFit/>
          </a:bodyPr>
          <a:lstStyle/>
          <a:p>
            <a:r>
              <a:rPr lang="es-ES" sz="1400" dirty="0" err="1">
                <a:solidFill>
                  <a:schemeClr val="accent3"/>
                </a:solidFill>
              </a:rPr>
              <a:t>implementation</a:t>
            </a:r>
            <a:endParaRPr lang="es-ES" sz="1400" dirty="0">
              <a:solidFill>
                <a:schemeClr val="accent3"/>
              </a:solidFill>
            </a:endParaRPr>
          </a:p>
          <a:p>
            <a:r>
              <a:rPr lang="es-ES" sz="1400" dirty="0" err="1">
                <a:solidFill>
                  <a:schemeClr val="accent3"/>
                </a:solidFill>
              </a:rPr>
              <a:t>Constraints</a:t>
            </a:r>
            <a:endParaRPr lang="es-ES" sz="1400" dirty="0">
              <a:solidFill>
                <a:schemeClr val="accent3"/>
              </a:solidFill>
            </a:endParaRPr>
          </a:p>
        </p:txBody>
      </p:sp>
      <p:cxnSp>
        <p:nvCxnSpPr>
          <p:cNvPr id="5" name="Conector recto de flecha 4"/>
          <p:cNvCxnSpPr>
            <a:endCxn id="9" idx="0"/>
          </p:cNvCxnSpPr>
          <p:nvPr/>
        </p:nvCxnSpPr>
        <p:spPr bwMode="auto">
          <a:xfrm>
            <a:off x="7133060" y="2384634"/>
            <a:ext cx="0" cy="77724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Conector recto 19"/>
          <p:cNvCxnSpPr>
            <a:stCxn id="8" idx="2"/>
          </p:cNvCxnSpPr>
          <p:nvPr/>
        </p:nvCxnSpPr>
        <p:spPr bwMode="auto">
          <a:xfrm flipH="1">
            <a:off x="7133060" y="1807342"/>
            <a:ext cx="862283" cy="60737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Conector recto 21"/>
          <p:cNvCxnSpPr>
            <a:stCxn id="7" idx="2"/>
          </p:cNvCxnSpPr>
          <p:nvPr/>
        </p:nvCxnSpPr>
        <p:spPr bwMode="auto">
          <a:xfrm>
            <a:off x="6288104" y="1807342"/>
            <a:ext cx="844956" cy="60737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Conector recto de flecha 23"/>
          <p:cNvCxnSpPr>
            <a:stCxn id="9" idx="2"/>
            <a:endCxn id="13" idx="0"/>
          </p:cNvCxnSpPr>
          <p:nvPr/>
        </p:nvCxnSpPr>
        <p:spPr bwMode="auto">
          <a:xfrm>
            <a:off x="7133060" y="3613248"/>
            <a:ext cx="0" cy="118362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Conector recto de flecha 25"/>
          <p:cNvCxnSpPr>
            <a:stCxn id="13" idx="2"/>
          </p:cNvCxnSpPr>
          <p:nvPr/>
        </p:nvCxnSpPr>
        <p:spPr bwMode="auto">
          <a:xfrm>
            <a:off x="7133060" y="5248243"/>
            <a:ext cx="0" cy="60736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7" name="Imagen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792" y="5855611"/>
            <a:ext cx="1623414" cy="92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16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27209" y="1620657"/>
            <a:ext cx="8943791" cy="5524756"/>
          </a:xfrm>
          <a:prstGeom prst="rect">
            <a:avLst/>
          </a:prstGeom>
        </p:spPr>
        <p:txBody>
          <a:bodyPr lIns="81244" tIns="40622" rIns="81244" bIns="40622" anchor="ctr">
            <a:noAutofit/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StarBats"/>
              <a:buChar char="Ñ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StarBats"/>
              <a:buChar char="y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StarBats"/>
              <a:buChar char="x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/>
              <a:buChar char="·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/>
              <a:buChar char="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 pitchFamily="18" charset="0"/>
              <a:buChar char="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 pitchFamily="18" charset="0"/>
              <a:buChar char="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 pitchFamily="18" charset="0"/>
              <a:buChar char="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 pitchFamily="18" charset="0"/>
              <a:buChar char="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s-ES" sz="2500" dirty="0">
                <a:latin typeface="Arial"/>
                <a:cs typeface="Arial"/>
              </a:rPr>
              <a:t>
.</a:t>
            </a:r>
            <a:endParaRPr lang="en-US" sz="2500" dirty="0">
              <a:latin typeface="Arial"/>
              <a:cs typeface="Arial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39404" y="429577"/>
            <a:ext cx="9127840" cy="690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993" tIns="41582" rIns="15993" bIns="41582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2pPr>
            <a:lvl3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3pPr>
            <a:lvl4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4pPr>
            <a:lvl5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5pPr>
            <a:lvl6pPr marL="8001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6pPr>
            <a:lvl7pPr marL="12573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7pPr>
            <a:lvl8pPr marL="17145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8pPr>
            <a:lvl9pPr marL="21717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9pPr>
          </a:lstStyle>
          <a:p>
            <a:pPr>
              <a:spcBef>
                <a:spcPts val="644"/>
              </a:spcBef>
            </a:pPr>
            <a:r>
              <a:rPr lang="es-ES_tradnl" sz="2500" i="1" dirty="0">
                <a:solidFill>
                  <a:schemeClr val="tx1"/>
                </a:solidFill>
              </a:rPr>
              <a:t>Tipos de simulación dentro del proceso</a:t>
            </a:r>
          </a:p>
          <a:p>
            <a:pPr>
              <a:spcBef>
                <a:spcPts val="644"/>
              </a:spcBef>
            </a:pPr>
            <a:r>
              <a:rPr lang="es-ES_tradnl" sz="2500" i="1" dirty="0">
                <a:solidFill>
                  <a:schemeClr val="tx1"/>
                </a:solidFill>
              </a:rPr>
              <a:t>De diseño</a:t>
            </a:r>
          </a:p>
          <a:p>
            <a:pPr>
              <a:spcBef>
                <a:spcPts val="644"/>
              </a:spcBef>
            </a:pPr>
            <a:endParaRPr lang="es-ES_tradnl" sz="3200" i="1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818" y="1157459"/>
            <a:ext cx="3996096" cy="567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86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327209" y="1620657"/>
            <a:ext cx="8943791" cy="5524756"/>
          </a:xfrm>
          <a:prstGeom prst="rect">
            <a:avLst/>
          </a:prstGeom>
        </p:spPr>
        <p:txBody>
          <a:bodyPr lIns="81244" tIns="40622" rIns="81244" bIns="40622" anchor="ctr">
            <a:noAutofit/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StarBats"/>
              <a:buChar char="Ñ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StarBats"/>
              <a:buChar char="y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StarBats"/>
              <a:buChar char="x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/>
              <a:buChar char="·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/>
              <a:buChar char="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 pitchFamily="18" charset="0"/>
              <a:buChar char="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 pitchFamily="18" charset="0"/>
              <a:buChar char="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 pitchFamily="18" charset="0"/>
              <a:buChar char="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imes" pitchFamily="18" charset="0"/>
              <a:buChar char="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s-ES" sz="2500" dirty="0">
                <a:latin typeface="Arial"/>
                <a:cs typeface="Arial"/>
              </a:rPr>
              <a:t>
.</a:t>
            </a:r>
            <a:endParaRPr lang="en-US" sz="2500" dirty="0">
              <a:latin typeface="Arial"/>
              <a:cs typeface="Arial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23809" y="164892"/>
            <a:ext cx="9127840" cy="690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993" tIns="41582" rIns="15993" bIns="41582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2pPr>
            <a:lvl3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3pPr>
            <a:lvl4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4pPr>
            <a:lvl5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5pPr>
            <a:lvl6pPr marL="8001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6pPr>
            <a:lvl7pPr marL="12573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7pPr>
            <a:lvl8pPr marL="17145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8pPr>
            <a:lvl9pPr marL="21717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Arial Black" pitchFamily="34" charset="0"/>
              </a:defRPr>
            </a:lvl9pPr>
          </a:lstStyle>
          <a:p>
            <a:pPr>
              <a:spcBef>
                <a:spcPts val="644"/>
              </a:spcBef>
            </a:pPr>
            <a:r>
              <a:rPr lang="es-ES_tradnl" sz="2500" i="1" dirty="0">
                <a:solidFill>
                  <a:schemeClr val="tx1"/>
                </a:solidFill>
              </a:rPr>
              <a:t>Proceso detallado (se seguirá en el tutorial)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25" y="1111621"/>
            <a:ext cx="8179510" cy="5835279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398197" y="5731818"/>
            <a:ext cx="46815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Seguir el procedimiento en</a:t>
            </a:r>
          </a:p>
          <a:p>
            <a:r>
              <a:rPr lang="es-ES" dirty="0" err="1" smtClean="0"/>
              <a:t>Vivado_Tutorial_simulacion.pdf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306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0"/>
            <a:ext cx="9039225" cy="849066"/>
          </a:xfrm>
        </p:spPr>
        <p:txBody>
          <a:bodyPr/>
          <a:lstStyle/>
          <a:p>
            <a:r>
              <a:rPr lang="es-ES_tradnl" sz="2800" i="1" dirty="0" smtClean="0">
                <a:latin typeface="Comic Sans MS" pitchFamily="66" charset="0"/>
              </a:rPr>
              <a:t>Segunda parte</a:t>
            </a:r>
            <a:endParaRPr lang="es-ES_tradnl" sz="2800" i="1" dirty="0">
              <a:latin typeface="Comic Sans MS" pitchFamily="66" charset="0"/>
            </a:endParaRPr>
          </a:p>
        </p:txBody>
      </p:sp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0" y="1003672"/>
            <a:ext cx="9403994" cy="726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701" tIns="45046" rIns="91701" bIns="45046">
            <a:spAutoFit/>
          </a:bodyPr>
          <a:lstStyle/>
          <a:p>
            <a:pPr marL="579158" lvl="1" defTabSz="772211"/>
            <a:r>
              <a:rPr lang="es-CO" sz="2000" i="1" dirty="0" smtClean="0"/>
              <a:t>Diseñar un sumado de </a:t>
            </a:r>
            <a:r>
              <a:rPr lang="es-CO" sz="2000" i="1" dirty="0" smtClean="0"/>
              <a:t>5bits</a:t>
            </a:r>
            <a:r>
              <a:rPr lang="es-CO" sz="2000" i="1" dirty="0" smtClean="0"/>
              <a:t>:</a:t>
            </a:r>
          </a:p>
          <a:p>
            <a:pPr marL="579158" lvl="1" defTabSz="772211"/>
            <a:endParaRPr lang="es-CO" sz="2000" i="1" dirty="0"/>
          </a:p>
          <a:p>
            <a:pPr marL="579158" lvl="1" defTabSz="772211"/>
            <a:r>
              <a:rPr lang="es-CO" sz="2000" i="1" dirty="0" smtClean="0"/>
              <a:t>Se debe implementar el sumador de un bit (full Adder)</a:t>
            </a:r>
          </a:p>
          <a:p>
            <a:pPr marL="579158" lvl="1" defTabSz="772211"/>
            <a:endParaRPr lang="es-CO" sz="2000" i="1" dirty="0"/>
          </a:p>
          <a:p>
            <a:pPr marL="579158" lvl="1" defTabSz="772211"/>
            <a:r>
              <a:rPr lang="es-CO" sz="2000" i="1" dirty="0" smtClean="0"/>
              <a:t>Utilizar el Full adder para diseñarun sumador de 4 bits.</a:t>
            </a:r>
          </a:p>
          <a:p>
            <a:pPr marL="579158" lvl="1" defTabSz="772211"/>
            <a:endParaRPr lang="es-CO" sz="2000" i="1" dirty="0"/>
          </a:p>
          <a:p>
            <a:pPr marL="579158" lvl="1" defTabSz="772211"/>
            <a:r>
              <a:rPr lang="es-CO" sz="2000" i="1" dirty="0" smtClean="0"/>
              <a:t>Para simular el  el sumador de 4bits se debe  construir el testbench</a:t>
            </a:r>
          </a:p>
          <a:p>
            <a:pPr marL="579158" lvl="1" defTabSz="772211"/>
            <a:r>
              <a:rPr lang="es-CO" sz="2000" i="1" dirty="0" smtClean="0"/>
              <a:t>Exhaustivo. </a:t>
            </a:r>
          </a:p>
          <a:p>
            <a:pPr marL="579158" lvl="1" defTabSz="772211"/>
            <a:endParaRPr lang="es-CO" sz="2000" i="1" dirty="0"/>
          </a:p>
          <a:p>
            <a:pPr marL="579158" lvl="1" defTabSz="772211"/>
            <a:r>
              <a:rPr lang="es-CO" sz="2000" i="1" dirty="0" smtClean="0"/>
              <a:t>Se entregan (directorio: Lab2-1):</a:t>
            </a:r>
          </a:p>
          <a:p>
            <a:pPr marL="579158" lvl="1" defTabSz="772211"/>
            <a:endParaRPr lang="es-CO" sz="2000" i="1" dirty="0"/>
          </a:p>
          <a:p>
            <a:pPr marL="579158" lvl="1" defTabSz="772211"/>
            <a:r>
              <a:rPr lang="es-CO" sz="2000" i="1" dirty="0" smtClean="0"/>
              <a:t>full_adder_dataflow.vhd</a:t>
            </a:r>
          </a:p>
          <a:p>
            <a:pPr marL="579158" lvl="1" defTabSz="772211"/>
            <a:r>
              <a:rPr lang="es-CO" sz="2000" i="1" dirty="0"/>
              <a:t>f</a:t>
            </a:r>
            <a:r>
              <a:rPr lang="es-CO" sz="2000" i="1" dirty="0" smtClean="0"/>
              <a:t>ulladder_dataflow_tb.vhd</a:t>
            </a:r>
          </a:p>
          <a:p>
            <a:pPr marL="579158" lvl="1" defTabSz="772211"/>
            <a:r>
              <a:rPr lang="es-CO" sz="2000" i="1" dirty="0" smtClean="0"/>
              <a:t>sumador4bits_estructural.vhd</a:t>
            </a:r>
          </a:p>
          <a:p>
            <a:pPr marL="579158" lvl="1" defTabSz="772211"/>
            <a:r>
              <a:rPr lang="es-CO" sz="2000" i="1" dirty="0" smtClean="0"/>
              <a:t>sumador4bits_estructural.xdc</a:t>
            </a:r>
            <a:endParaRPr lang="es-CO" sz="2000" i="1" dirty="0"/>
          </a:p>
          <a:p>
            <a:pPr marL="579158" lvl="1" defTabSz="772211"/>
            <a:endParaRPr lang="es-CO" sz="2000" i="1" dirty="0" smtClean="0"/>
          </a:p>
          <a:p>
            <a:pPr marL="579158" lvl="1" defTabSz="772211"/>
            <a:endParaRPr lang="es-CO" sz="2000" i="1" dirty="0" smtClean="0"/>
          </a:p>
          <a:p>
            <a:pPr marL="579158" lvl="1" defTabSz="772211"/>
            <a:endParaRPr lang="es-CO" sz="2000" i="1" dirty="0" smtClean="0"/>
          </a:p>
          <a:p>
            <a:pPr>
              <a:lnSpc>
                <a:spcPct val="90000"/>
              </a:lnSpc>
            </a:pPr>
            <a:endParaRPr lang="en-US" sz="2000" dirty="0" smtClean="0">
              <a:latin typeface="Comic Sans MS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solidFill>
                <a:srgbClr val="FF0000"/>
              </a:solidFill>
              <a:latin typeface="Comic Sans MS" charset="0"/>
            </a:endParaRPr>
          </a:p>
          <a:p>
            <a:pPr lvl="1">
              <a:lnSpc>
                <a:spcPct val="90000"/>
              </a:lnSpc>
            </a:pPr>
            <a:endParaRPr lang="es-CO" sz="2000" dirty="0" smtClean="0"/>
          </a:p>
          <a:p>
            <a:pPr lvl="1">
              <a:lnSpc>
                <a:spcPct val="90000"/>
              </a:lnSpc>
            </a:pPr>
            <a:endParaRPr lang="es-CO" sz="2000" dirty="0"/>
          </a:p>
          <a:p>
            <a:pPr lvl="1">
              <a:lnSpc>
                <a:spcPct val="90000"/>
              </a:lnSpc>
            </a:pPr>
            <a:endParaRPr lang="es-CO" sz="2000" dirty="0"/>
          </a:p>
          <a:p>
            <a:pPr lvl="1">
              <a:lnSpc>
                <a:spcPct val="90000"/>
              </a:lnSpc>
            </a:pPr>
            <a:r>
              <a:rPr lang="es-ES" sz="1400" dirty="0" smtClean="0">
                <a:latin typeface="Comic Sans MS" charset="0"/>
              </a:rPr>
              <a:t>   </a:t>
            </a:r>
            <a:endParaRPr lang="es-ES_tradnl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174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824663" y="6483350"/>
            <a:ext cx="1931987" cy="463550"/>
          </a:xfrm>
        </p:spPr>
        <p:txBody>
          <a:bodyPr/>
          <a:lstStyle/>
          <a:p>
            <a:fld id="{300CF2CF-5578-479A-85AD-014897EDB8CD}" type="slidenum">
              <a:rPr lang="pt-BR"/>
              <a:pPr/>
              <a:t>3</a:t>
            </a:fld>
            <a:endParaRPr lang="pt-BR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-324723"/>
            <a:ext cx="9039225" cy="849066"/>
          </a:xfrm>
        </p:spPr>
        <p:txBody>
          <a:bodyPr/>
          <a:lstStyle/>
          <a:p>
            <a:r>
              <a:rPr lang="es-ES_tradnl" sz="2800" i="1" dirty="0" smtClean="0">
                <a:latin typeface="Comic Sans MS" pitchFamily="66" charset="0"/>
              </a:rPr>
              <a:t>Introducción al VHDL (herramientas de diseño)</a:t>
            </a:r>
            <a:endParaRPr lang="es-ES_tradnl" sz="2800" i="1" dirty="0">
              <a:latin typeface="Comic Sans MS" pitchFamily="66" charset="0"/>
            </a:endParaRPr>
          </a:p>
        </p:txBody>
      </p:sp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-132994" y="643240"/>
            <a:ext cx="9403994" cy="2461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701" tIns="45046" rIns="91701" bIns="45046">
            <a:spAutoFit/>
          </a:bodyPr>
          <a:lstStyle/>
          <a:p>
            <a:pPr marL="579158" lvl="1" defTabSz="772211"/>
            <a:endParaRPr lang="es-CO" sz="2000" i="1" dirty="0" smtClean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s-ES" dirty="0" smtClean="0"/>
              <a:t>Metodología de diseño</a:t>
            </a:r>
          </a:p>
          <a:p>
            <a:pPr lvl="1">
              <a:lnSpc>
                <a:spcPct val="90000"/>
              </a:lnSpc>
            </a:pPr>
            <a:endParaRPr lang="es-ES" dirty="0" smtClean="0"/>
          </a:p>
          <a:p>
            <a:pPr lvl="1"/>
            <a:endParaRPr lang="en-US" dirty="0">
              <a:latin typeface="Comic Sans MS" charset="0"/>
            </a:endParaRPr>
          </a:p>
          <a:p>
            <a:pPr lvl="1">
              <a:lnSpc>
                <a:spcPct val="90000"/>
              </a:lnSpc>
            </a:pPr>
            <a:endParaRPr lang="es-CO" sz="2000" dirty="0" smtClean="0"/>
          </a:p>
          <a:p>
            <a:pPr lvl="1">
              <a:lnSpc>
                <a:spcPct val="90000"/>
              </a:lnSpc>
            </a:pPr>
            <a:endParaRPr lang="es-CO" sz="2000" dirty="0"/>
          </a:p>
          <a:p>
            <a:pPr lvl="1">
              <a:lnSpc>
                <a:spcPct val="90000"/>
              </a:lnSpc>
            </a:pPr>
            <a:endParaRPr lang="es-CO" sz="2000" dirty="0"/>
          </a:p>
          <a:p>
            <a:pPr lvl="1">
              <a:lnSpc>
                <a:spcPct val="90000"/>
              </a:lnSpc>
            </a:pPr>
            <a:r>
              <a:rPr lang="es-ES" sz="1400" dirty="0" smtClean="0">
                <a:latin typeface="Comic Sans MS" charset="0"/>
              </a:rPr>
              <a:t>   </a:t>
            </a:r>
            <a:endParaRPr lang="es-ES_tradnl" sz="2000" dirty="0">
              <a:solidFill>
                <a:srgbClr val="0000FF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88148" y="1536991"/>
            <a:ext cx="3075326" cy="1323439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s-CO" sz="1600" dirty="0" smtClean="0">
                <a:solidFill>
                  <a:srgbClr val="FF0000"/>
                </a:solidFill>
              </a:rPr>
              <a:t>Estructura y función del</a:t>
            </a:r>
          </a:p>
          <a:p>
            <a:r>
              <a:rPr lang="es-CO" sz="1600" dirty="0" smtClean="0">
                <a:solidFill>
                  <a:srgbClr val="FF0000"/>
                </a:solidFill>
              </a:rPr>
              <a:t>sistema:</a:t>
            </a:r>
          </a:p>
          <a:p>
            <a:r>
              <a:rPr lang="es-CO" sz="1600" dirty="0" smtClean="0">
                <a:solidFill>
                  <a:srgbClr val="FF0000"/>
                </a:solidFill>
              </a:rPr>
              <a:t>Estructural</a:t>
            </a:r>
          </a:p>
          <a:p>
            <a:r>
              <a:rPr lang="es-CO" sz="1600" dirty="0" smtClean="0">
                <a:solidFill>
                  <a:srgbClr val="FF0000"/>
                </a:solidFill>
              </a:rPr>
              <a:t>Flujo de datos</a:t>
            </a:r>
          </a:p>
          <a:p>
            <a:r>
              <a:rPr lang="es-CO" sz="1600" dirty="0" smtClean="0">
                <a:solidFill>
                  <a:srgbClr val="FF0000"/>
                </a:solidFill>
              </a:rPr>
              <a:t>Comportamental</a:t>
            </a:r>
            <a:endParaRPr lang="es-CO" sz="1600" dirty="0">
              <a:solidFill>
                <a:srgbClr val="FF0000"/>
              </a:solidFill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4548022" y="2514600"/>
            <a:ext cx="914400" cy="83820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5919622" y="2497437"/>
            <a:ext cx="914400" cy="838200"/>
          </a:xfrm>
          <a:prstGeom prst="line">
            <a:avLst/>
          </a:prstGeom>
          <a:noFill/>
          <a:ln w="38100" cmpd="sng">
            <a:solidFill>
              <a:schemeClr val="tx2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597006" y="5228353"/>
            <a:ext cx="252915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s-CO" sz="1600" dirty="0" smtClean="0"/>
              <a:t>Generación del mapa </a:t>
            </a:r>
          </a:p>
          <a:p>
            <a:pPr algn="ctr"/>
            <a:r>
              <a:rPr lang="es-CO" sz="1600" dirty="0" smtClean="0"/>
              <a:t>para llevar a </a:t>
            </a:r>
          </a:p>
          <a:p>
            <a:pPr algn="ctr"/>
            <a:r>
              <a:rPr lang="es-CO" sz="1600" dirty="0"/>
              <a:t>a</a:t>
            </a:r>
            <a:r>
              <a:rPr lang="es-CO" sz="1600" dirty="0" smtClean="0"/>
              <a:t> cabo la implementación</a:t>
            </a:r>
          </a:p>
        </p:txBody>
      </p:sp>
      <p:sp>
        <p:nvSpPr>
          <p:cNvPr id="2" name="Proceso alternativo 1"/>
          <p:cNvSpPr/>
          <p:nvPr/>
        </p:nvSpPr>
        <p:spPr bwMode="auto">
          <a:xfrm>
            <a:off x="4135728" y="1149981"/>
            <a:ext cx="3243349" cy="1321584"/>
          </a:xfrm>
          <a:prstGeom prst="flowChartAlternateProcess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Especificaci</a:t>
            </a:r>
            <a:r>
              <a:rPr lang="es-ES" dirty="0" smtClean="0"/>
              <a:t>ón del sistema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      HDL(</a:t>
            </a:r>
            <a:r>
              <a:rPr kumimoji="0" lang="es-E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front-end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)</a:t>
            </a:r>
          </a:p>
        </p:txBody>
      </p:sp>
      <p:sp>
        <p:nvSpPr>
          <p:cNvPr id="14" name="Proceso alternativo 13"/>
          <p:cNvSpPr/>
          <p:nvPr/>
        </p:nvSpPr>
        <p:spPr bwMode="auto">
          <a:xfrm>
            <a:off x="3157534" y="3379140"/>
            <a:ext cx="2539765" cy="1563939"/>
          </a:xfrm>
          <a:prstGeom prst="flowChartAlternateProcess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smtClean="0"/>
              <a:t>Simulación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smtClean="0"/>
              <a:t>(herramienta)</a:t>
            </a:r>
          </a:p>
        </p:txBody>
      </p:sp>
      <p:sp>
        <p:nvSpPr>
          <p:cNvPr id="15" name="Proceso alternativo 14"/>
          <p:cNvSpPr/>
          <p:nvPr/>
        </p:nvSpPr>
        <p:spPr bwMode="auto">
          <a:xfrm>
            <a:off x="6004153" y="3377069"/>
            <a:ext cx="2539765" cy="1563939"/>
          </a:xfrm>
          <a:prstGeom prst="flowChartAlternateProcess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smtClean="0"/>
              <a:t>Síntesis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smtClean="0"/>
              <a:t>(Herramienta)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996994" y="5020254"/>
            <a:ext cx="471645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s-CO" sz="1600" dirty="0" smtClean="0"/>
              <a:t>Verificación del diseño: </a:t>
            </a:r>
          </a:p>
          <a:p>
            <a:pPr algn="ctr"/>
            <a:r>
              <a:rPr lang="es-CO" sz="1600" dirty="0" smtClean="0"/>
              <a:t>Se comporta de acuerdo a lo planeado ?</a:t>
            </a:r>
          </a:p>
          <a:p>
            <a:pPr algn="ctr"/>
            <a:r>
              <a:rPr lang="es-CO" sz="1600" dirty="0" smtClean="0"/>
              <a:t>Functional: comportamiento I/O</a:t>
            </a:r>
          </a:p>
          <a:p>
            <a:pPr algn="ctr"/>
            <a:r>
              <a:rPr lang="es-CO" sz="1600" dirty="0" smtClean="0"/>
              <a:t>Arquitectural (registros)</a:t>
            </a:r>
          </a:p>
          <a:p>
            <a:pPr algn="ctr"/>
            <a:r>
              <a:rPr lang="es-CO" sz="1600" dirty="0" smtClean="0"/>
              <a:t>Nivel lógico(Gates)</a:t>
            </a:r>
          </a:p>
          <a:p>
            <a:pPr algn="ctr"/>
            <a:r>
              <a:rPr lang="es-CO" sz="1600" dirty="0" smtClean="0"/>
              <a:t>Nivel de transistores (Eléctrico)</a:t>
            </a:r>
          </a:p>
          <a:p>
            <a:pPr algn="ctr"/>
            <a:r>
              <a:rPr lang="es-CO" sz="1600" dirty="0" smtClean="0"/>
              <a:t>Timing: comportamiento de las señales digitales</a:t>
            </a:r>
            <a:endParaRPr lang="es-CO" sz="1600" dirty="0"/>
          </a:p>
        </p:txBody>
      </p:sp>
      <p:cxnSp>
        <p:nvCxnSpPr>
          <p:cNvPr id="4" name="Conector recto de flecha 3"/>
          <p:cNvCxnSpPr>
            <a:endCxn id="2" idx="1"/>
          </p:cNvCxnSpPr>
          <p:nvPr/>
        </p:nvCxnSpPr>
        <p:spPr bwMode="auto">
          <a:xfrm flipV="1">
            <a:off x="3414954" y="1810773"/>
            <a:ext cx="720774" cy="16302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7" name="CuadroTexto 16"/>
          <p:cNvSpPr txBox="1"/>
          <p:nvPr/>
        </p:nvSpPr>
        <p:spPr>
          <a:xfrm>
            <a:off x="7756580" y="480576"/>
            <a:ext cx="1196962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</a:rPr>
              <a:t>Verilog</a:t>
            </a:r>
            <a:endParaRPr lang="es-ES" dirty="0" smtClean="0">
              <a:solidFill>
                <a:srgbClr val="FF0000"/>
              </a:solidFill>
            </a:endParaRPr>
          </a:p>
          <a:p>
            <a:r>
              <a:rPr lang="es-ES" dirty="0" smtClean="0">
                <a:solidFill>
                  <a:srgbClr val="FF0000"/>
                </a:solidFill>
              </a:rPr>
              <a:t>VHDL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19" name="Conector recto de flecha 18"/>
          <p:cNvCxnSpPr/>
          <p:nvPr/>
        </p:nvCxnSpPr>
        <p:spPr bwMode="auto">
          <a:xfrm flipH="1">
            <a:off x="7104478" y="841008"/>
            <a:ext cx="480496" cy="25745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91695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F2CF-5578-479A-85AD-014897EDB8CD}" type="slidenum">
              <a:rPr lang="pt-BR"/>
              <a:pPr/>
              <a:t>4</a:t>
            </a:fld>
            <a:endParaRPr lang="pt-BR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0"/>
            <a:ext cx="9039225" cy="849066"/>
          </a:xfrm>
        </p:spPr>
        <p:txBody>
          <a:bodyPr/>
          <a:lstStyle/>
          <a:p>
            <a:r>
              <a:rPr lang="es-ES_tradnl" sz="2800" i="1" dirty="0" smtClean="0">
                <a:latin typeface="Comic Sans MS" pitchFamily="66" charset="0"/>
              </a:rPr>
              <a:t>Introducción al VHDL y </a:t>
            </a:r>
            <a:r>
              <a:rPr lang="es-ES_tradnl" sz="2800" i="1" dirty="0" err="1" smtClean="0">
                <a:latin typeface="Comic Sans MS" pitchFamily="66" charset="0"/>
              </a:rPr>
              <a:t>Verilog</a:t>
            </a:r>
            <a:endParaRPr lang="es-ES_tradnl" sz="2800" i="1" dirty="0">
              <a:latin typeface="Comic Sans MS" pitchFamily="66" charset="0"/>
            </a:endParaRPr>
          </a:p>
        </p:txBody>
      </p:sp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0" y="1003672"/>
            <a:ext cx="9403994" cy="6782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701" tIns="45046" rIns="91701" bIns="45046">
            <a:spAutoFit/>
          </a:bodyPr>
          <a:lstStyle/>
          <a:p>
            <a:pPr marL="579158" lvl="1" defTabSz="772211"/>
            <a:r>
              <a:rPr lang="es-CO" sz="2000" i="1" dirty="0" smtClean="0">
                <a:solidFill>
                  <a:srgbClr val="FF0000"/>
                </a:solidFill>
              </a:rPr>
              <a:t>Problema Clave (muy importante)</a:t>
            </a:r>
          </a:p>
          <a:p>
            <a:pPr>
              <a:lnSpc>
                <a:spcPct val="90000"/>
              </a:lnSpc>
            </a:pPr>
            <a:endParaRPr lang="en-US" sz="2000" dirty="0" smtClean="0">
              <a:latin typeface="Comic Sans MS" charset="0"/>
            </a:endParaRP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US" sz="2000" dirty="0" smtClean="0">
                <a:latin typeface="Comic Sans MS" charset="0"/>
              </a:rPr>
              <a:t> </a:t>
            </a:r>
            <a:r>
              <a:rPr lang="es-CO" sz="2000" dirty="0" smtClean="0">
                <a:latin typeface="Comic Sans MS" charset="0"/>
              </a:rPr>
              <a:t>Los lenguajes se generaron originalmente como herramientas de simulación de circuitos digitales. </a:t>
            </a:r>
          </a:p>
          <a:p>
            <a:pPr>
              <a:lnSpc>
                <a:spcPct val="90000"/>
              </a:lnSpc>
            </a:pPr>
            <a:endParaRPr lang="es-CO" sz="2000" dirty="0" smtClean="0">
              <a:latin typeface="Comic Sans MS" charset="0"/>
            </a:endParaRP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s-CO" sz="2000" dirty="0" smtClean="0">
                <a:latin typeface="Comic Sans MS" charset="0"/>
              </a:rPr>
              <a:t>Su semántica es muy orientada hacia la simulación (simulación de eventos discretos)  y no a la estructura real del hardware. 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endParaRPr lang="es-CO" sz="2000" dirty="0">
              <a:latin typeface="Comic Sans MS" charset="0"/>
            </a:endParaRP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s-CO" sz="2000" dirty="0" smtClean="0">
                <a:latin typeface="Comic Sans MS" charset="0"/>
              </a:rPr>
              <a:t>Los procesos de síntesis lógica fueron introducidos posteriormente. </a:t>
            </a:r>
          </a:p>
          <a:p>
            <a:pPr>
              <a:lnSpc>
                <a:spcPct val="90000"/>
              </a:lnSpc>
            </a:pPr>
            <a:r>
              <a:rPr lang="es-CO" sz="2000" dirty="0" smtClean="0">
                <a:latin typeface="Comic Sans MS" charset="0"/>
              </a:rPr>
              <a:t>          Solo un subconjunto del lenguaje es empleado por las herramientas</a:t>
            </a:r>
          </a:p>
          <a:p>
            <a:pPr>
              <a:lnSpc>
                <a:spcPct val="90000"/>
              </a:lnSpc>
            </a:pPr>
            <a:r>
              <a:rPr lang="es-CO" sz="2000" dirty="0">
                <a:latin typeface="Comic Sans MS" charset="0"/>
              </a:rPr>
              <a:t> </a:t>
            </a:r>
            <a:r>
              <a:rPr lang="es-CO" sz="2000" dirty="0" smtClean="0">
                <a:latin typeface="Comic Sans MS" charset="0"/>
              </a:rPr>
              <a:t>         de sintesis lógica</a:t>
            </a:r>
            <a:r>
              <a:rPr lang="is-IS" sz="2000" dirty="0" smtClean="0">
                <a:latin typeface="Comic Sans MS" charset="0"/>
              </a:rPr>
              <a:t>….</a:t>
            </a:r>
            <a:endParaRPr lang="es-CO" sz="2000" dirty="0" smtClean="0">
              <a:latin typeface="Comic Sans MS" charset="0"/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latin typeface="Comic Sans MS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Comic Sans MS" charset="0"/>
              </a:rPr>
              <a:t> </a:t>
            </a:r>
            <a:r>
              <a:rPr lang="en-US" sz="2000" dirty="0" smtClean="0">
                <a:latin typeface="Comic Sans MS" charset="0"/>
              </a:rPr>
              <a:t>    </a:t>
            </a:r>
            <a:r>
              <a:rPr lang="es-CO" sz="2000" dirty="0" smtClean="0">
                <a:latin typeface="Comic Sans MS" charset="0"/>
              </a:rPr>
              <a:t> </a:t>
            </a:r>
            <a:r>
              <a:rPr lang="es-CO" sz="2000" dirty="0" smtClean="0">
                <a:solidFill>
                  <a:srgbClr val="FF0000"/>
                </a:solidFill>
                <a:latin typeface="Comic Sans MS" charset="0"/>
              </a:rPr>
              <a:t>Esto conduce a algunos comportamientos “estraños” particularmente con</a:t>
            </a:r>
          </a:p>
          <a:p>
            <a:pPr>
              <a:lnSpc>
                <a:spcPct val="90000"/>
              </a:lnSpc>
            </a:pPr>
            <a:r>
              <a:rPr lang="es-CO" sz="2000" dirty="0" smtClean="0">
                <a:solidFill>
                  <a:srgbClr val="FF0000"/>
                </a:solidFill>
                <a:latin typeface="Comic Sans MS" charset="0"/>
              </a:rPr>
              <a:t>      los latches (elementos de memoria).</a:t>
            </a:r>
          </a:p>
          <a:p>
            <a:pPr>
              <a:lnSpc>
                <a:spcPct val="90000"/>
              </a:lnSpc>
            </a:pPr>
            <a:r>
              <a:rPr lang="es-CO" sz="2000" dirty="0" smtClean="0">
                <a:solidFill>
                  <a:srgbClr val="FF0000"/>
                </a:solidFill>
                <a:latin typeface="Comic Sans MS" charset="0"/>
              </a:rPr>
              <a:t>      Por ejemplo: latchs pueden aparecer como resultado de la síntesis </a:t>
            </a:r>
          </a:p>
          <a:p>
            <a:pPr>
              <a:lnSpc>
                <a:spcPct val="90000"/>
              </a:lnSpc>
            </a:pPr>
            <a:r>
              <a:rPr lang="es-CO" sz="2000" dirty="0" smtClean="0">
                <a:solidFill>
                  <a:srgbClr val="FF0000"/>
                </a:solidFill>
                <a:latin typeface="Comic Sans MS" charset="0"/>
              </a:rPr>
              <a:t>      cuando se piensa que no deberían aparecer !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FF0000"/>
              </a:solidFill>
              <a:latin typeface="Comic Sans MS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Comic Sans MS" charset="0"/>
              </a:rPr>
              <a:t>      </a:t>
            </a:r>
            <a:r>
              <a:rPr lang="es-ES" sz="2000" dirty="0" smtClean="0">
                <a:solidFill>
                  <a:srgbClr val="FF0000"/>
                </a:solidFill>
                <a:latin typeface="Comic Sans MS" charset="0"/>
              </a:rPr>
              <a:t>Consejo clave:  Sea muy cuidadoso en la descripción….</a:t>
            </a:r>
            <a:r>
              <a:rPr lang="is-IS" sz="2000" dirty="0" smtClean="0">
                <a:solidFill>
                  <a:srgbClr val="FF0000"/>
                </a:solidFill>
                <a:latin typeface="Comic Sans MS" charset="0"/>
              </a:rPr>
              <a:t>.Existen estilos</a:t>
            </a:r>
          </a:p>
          <a:p>
            <a:pPr>
              <a:lnSpc>
                <a:spcPct val="90000"/>
              </a:lnSpc>
            </a:pPr>
            <a:r>
              <a:rPr lang="is-IS" sz="2000" dirty="0">
                <a:solidFill>
                  <a:srgbClr val="FF0000"/>
                </a:solidFill>
                <a:latin typeface="Comic Sans MS" charset="0"/>
              </a:rPr>
              <a:t> </a:t>
            </a:r>
            <a:r>
              <a:rPr lang="is-IS" sz="2000" dirty="0" smtClean="0">
                <a:solidFill>
                  <a:srgbClr val="FF0000"/>
                </a:solidFill>
                <a:latin typeface="Comic Sans MS" charset="0"/>
              </a:rPr>
              <a:t>                             o patrones en la descripción que se deben seguir....</a:t>
            </a:r>
            <a:endParaRPr lang="en-US" sz="2000" dirty="0">
              <a:solidFill>
                <a:srgbClr val="FF0000"/>
              </a:solidFill>
              <a:latin typeface="Comic Sans MS" charset="0"/>
            </a:endParaRPr>
          </a:p>
          <a:p>
            <a:pPr lvl="1"/>
            <a:endParaRPr lang="en-US" dirty="0">
              <a:solidFill>
                <a:srgbClr val="FF0000"/>
              </a:solidFill>
              <a:latin typeface="Comic Sans MS" charset="0"/>
            </a:endParaRPr>
          </a:p>
          <a:p>
            <a:pPr lvl="1">
              <a:lnSpc>
                <a:spcPct val="90000"/>
              </a:lnSpc>
            </a:pPr>
            <a:endParaRPr lang="es-CO" sz="2000" dirty="0" smtClean="0"/>
          </a:p>
          <a:p>
            <a:pPr lvl="1">
              <a:lnSpc>
                <a:spcPct val="90000"/>
              </a:lnSpc>
            </a:pPr>
            <a:endParaRPr lang="es-CO" sz="2000" dirty="0"/>
          </a:p>
          <a:p>
            <a:pPr lvl="1">
              <a:lnSpc>
                <a:spcPct val="90000"/>
              </a:lnSpc>
            </a:pPr>
            <a:endParaRPr lang="es-CO" sz="2000" dirty="0"/>
          </a:p>
          <a:p>
            <a:pPr lvl="1">
              <a:lnSpc>
                <a:spcPct val="90000"/>
              </a:lnSpc>
            </a:pPr>
            <a:r>
              <a:rPr lang="es-ES" sz="1400" dirty="0" smtClean="0">
                <a:latin typeface="Comic Sans MS" charset="0"/>
              </a:rPr>
              <a:t>   </a:t>
            </a:r>
            <a:endParaRPr lang="es-ES_tradnl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386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48591" y="6218795"/>
            <a:ext cx="1931987" cy="463550"/>
          </a:xfrm>
        </p:spPr>
        <p:txBody>
          <a:bodyPr/>
          <a:lstStyle/>
          <a:p>
            <a:fld id="{300CF2CF-5578-479A-85AD-014897EDB8CD}" type="slidenum">
              <a:rPr lang="pt-BR"/>
              <a:pPr/>
              <a:t>5</a:t>
            </a:fld>
            <a:endParaRPr lang="pt-BR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0"/>
            <a:ext cx="9039225" cy="849066"/>
          </a:xfrm>
        </p:spPr>
        <p:txBody>
          <a:bodyPr/>
          <a:lstStyle/>
          <a:p>
            <a:r>
              <a:rPr lang="es-ES_tradnl" sz="2800" i="1" dirty="0" smtClean="0">
                <a:latin typeface="Comic Sans MS" pitchFamily="66" charset="0"/>
              </a:rPr>
              <a:t>Introducción al VHDL y </a:t>
            </a:r>
            <a:r>
              <a:rPr lang="es-ES_tradnl" sz="2800" i="1" dirty="0" err="1" smtClean="0">
                <a:latin typeface="Comic Sans MS" pitchFamily="66" charset="0"/>
              </a:rPr>
              <a:t>Verilog</a:t>
            </a:r>
            <a:endParaRPr lang="es-ES_tradnl" sz="2800" i="1" dirty="0">
              <a:latin typeface="Comic Sans MS" pitchFamily="66" charset="0"/>
            </a:endParaRPr>
          </a:p>
        </p:txBody>
      </p:sp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-118531" y="885141"/>
            <a:ext cx="9403994" cy="234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701" tIns="45046" rIns="91701" bIns="45046">
            <a:spAutoFit/>
          </a:bodyPr>
          <a:lstStyle/>
          <a:p>
            <a:pPr marL="579158" lvl="1" defTabSz="772211"/>
            <a:r>
              <a:rPr lang="es-CO" sz="2000" i="1" dirty="0" smtClean="0">
                <a:solidFill>
                  <a:srgbClr val="FF0000"/>
                </a:solidFill>
              </a:rPr>
              <a:t>Cómo se modela un circuito combinacional  en VHDL (niveles de abstración)</a:t>
            </a:r>
          </a:p>
          <a:p>
            <a:pPr>
              <a:lnSpc>
                <a:spcPct val="90000"/>
              </a:lnSpc>
            </a:pPr>
            <a:endParaRPr lang="en-US" sz="2000" dirty="0" smtClean="0">
              <a:latin typeface="Comic Sans MS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solidFill>
                <a:srgbClr val="FF0000"/>
              </a:solidFill>
              <a:latin typeface="Comic Sans MS" charset="0"/>
            </a:endParaRPr>
          </a:p>
          <a:p>
            <a:pPr lvl="1">
              <a:lnSpc>
                <a:spcPct val="90000"/>
              </a:lnSpc>
            </a:pPr>
            <a:endParaRPr lang="es-CO" sz="2000" dirty="0" smtClean="0"/>
          </a:p>
          <a:p>
            <a:pPr lvl="1">
              <a:lnSpc>
                <a:spcPct val="90000"/>
              </a:lnSpc>
            </a:pPr>
            <a:endParaRPr lang="es-CO" sz="2000" dirty="0"/>
          </a:p>
          <a:p>
            <a:pPr lvl="1">
              <a:lnSpc>
                <a:spcPct val="90000"/>
              </a:lnSpc>
            </a:pPr>
            <a:endParaRPr lang="es-CO" sz="2000" dirty="0"/>
          </a:p>
          <a:p>
            <a:pPr lvl="1">
              <a:lnSpc>
                <a:spcPct val="90000"/>
              </a:lnSpc>
            </a:pPr>
            <a:r>
              <a:rPr lang="es-ES" sz="1400" dirty="0" smtClean="0">
                <a:latin typeface="Comic Sans MS" charset="0"/>
              </a:rPr>
              <a:t>   </a:t>
            </a:r>
            <a:endParaRPr lang="es-ES_tradnl" sz="2000" dirty="0">
              <a:solidFill>
                <a:srgbClr val="0000FF"/>
              </a:solidFill>
            </a:endParaRPr>
          </a:p>
        </p:txBody>
      </p:sp>
      <p:sp>
        <p:nvSpPr>
          <p:cNvPr id="2" name="Rectángulo redondeado 1"/>
          <p:cNvSpPr/>
          <p:nvPr/>
        </p:nvSpPr>
        <p:spPr bwMode="auto">
          <a:xfrm>
            <a:off x="881905" y="1710826"/>
            <a:ext cx="2804450" cy="917140"/>
          </a:xfrm>
          <a:prstGeom prst="roundRect">
            <a:avLst/>
          </a:prstGeom>
          <a:solidFill>
            <a:schemeClr val="accent1">
              <a:alpha val="59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smtClean="0"/>
              <a:t>C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omportamental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smtClean="0"/>
              <a:t>(</a:t>
            </a:r>
            <a:r>
              <a:rPr lang="es-ES" i="1" dirty="0" err="1" smtClean="0"/>
              <a:t>behavioral</a:t>
            </a:r>
            <a:r>
              <a:rPr lang="es-ES" dirty="0" smtClean="0"/>
              <a:t>)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Rectángulo redondeado 6"/>
          <p:cNvSpPr/>
          <p:nvPr/>
        </p:nvSpPr>
        <p:spPr bwMode="auto">
          <a:xfrm>
            <a:off x="875561" y="3662228"/>
            <a:ext cx="2810793" cy="923480"/>
          </a:xfrm>
          <a:prstGeom prst="roundRect">
            <a:avLst/>
          </a:prstGeom>
          <a:solidFill>
            <a:schemeClr val="accent1">
              <a:alpha val="59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smtClean="0"/>
              <a:t>Flujo de datos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smtClean="0"/>
              <a:t>(</a:t>
            </a:r>
            <a:r>
              <a:rPr lang="es-ES" i="1" dirty="0" smtClean="0"/>
              <a:t>data </a:t>
            </a:r>
            <a:r>
              <a:rPr lang="es-ES" i="1" dirty="0" err="1" smtClean="0"/>
              <a:t>flow</a:t>
            </a:r>
            <a:r>
              <a:rPr lang="es-ES" dirty="0" smtClean="0"/>
              <a:t>)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ectángulo redondeado 7"/>
          <p:cNvSpPr/>
          <p:nvPr/>
        </p:nvSpPr>
        <p:spPr bwMode="auto">
          <a:xfrm>
            <a:off x="957410" y="5414663"/>
            <a:ext cx="2799498" cy="917140"/>
          </a:xfrm>
          <a:prstGeom prst="roundRect">
            <a:avLst/>
          </a:prstGeom>
          <a:solidFill>
            <a:schemeClr val="accent1">
              <a:alpha val="59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smtClean="0"/>
              <a:t>Nivel de puertas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(</a:t>
            </a:r>
            <a:r>
              <a:rPr kumimoji="0" lang="es-E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gate</a:t>
            </a:r>
            <a:r>
              <a:rPr kumimoji="0" lang="es-E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 – </a:t>
            </a:r>
            <a:r>
              <a:rPr kumimoji="0" lang="es-E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level</a:t>
            </a: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)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870393" y="1718530"/>
            <a:ext cx="438423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s-CO" sz="1600" dirty="0" smtClean="0"/>
              <a:t>Se describe el sistema a nivel de algoríthmo</a:t>
            </a:r>
          </a:p>
          <a:p>
            <a:pPr algn="ctr"/>
            <a:r>
              <a:rPr lang="es-CO" sz="1600" dirty="0" smtClean="0"/>
              <a:t>Usando instrucciones de alto nivel </a:t>
            </a:r>
          </a:p>
          <a:p>
            <a:pPr algn="ctr"/>
            <a:r>
              <a:rPr lang="es-CO" sz="1600" dirty="0" smtClean="0"/>
              <a:t>Se utiliza la instrucción process ()</a:t>
            </a:r>
          </a:p>
          <a:p>
            <a:pPr algn="ctr"/>
            <a:r>
              <a:rPr lang="es-CO" sz="1600" dirty="0"/>
              <a:t> </a:t>
            </a:r>
            <a:r>
              <a:rPr lang="es-CO" sz="1600" dirty="0" smtClean="0"/>
              <a:t> (incluye, if..else.. ..Case..) </a:t>
            </a:r>
          </a:p>
          <a:p>
            <a:pPr algn="ctr"/>
            <a:endParaRPr lang="es-CO" sz="1600" dirty="0" smtClean="0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771102" y="3528834"/>
            <a:ext cx="467598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s-CO" sz="1600" dirty="0" smtClean="0"/>
              <a:t>Se decribe especificando  los datos fluyen </a:t>
            </a:r>
          </a:p>
          <a:p>
            <a:pPr algn="ctr"/>
            <a:r>
              <a:rPr lang="es-CO" sz="1600" dirty="0"/>
              <a:t>e</a:t>
            </a:r>
            <a:r>
              <a:rPr lang="es-CO" sz="1600" dirty="0" smtClean="0"/>
              <a:t>ntre registros,  su usan ecuaciones  boolenas</a:t>
            </a:r>
          </a:p>
          <a:p>
            <a:pPr algn="ctr"/>
            <a:r>
              <a:rPr lang="es-CO" sz="1600" dirty="0" smtClean="0"/>
              <a:t>Arithméticas</a:t>
            </a:r>
            <a:r>
              <a:rPr lang="is-IS" sz="1600" dirty="0" smtClean="0"/>
              <a:t>…e intrucionescomo When ..else, o </a:t>
            </a:r>
          </a:p>
          <a:p>
            <a:pPr algn="ctr"/>
            <a:r>
              <a:rPr lang="es-ES" sz="1600" dirty="0" smtClean="0"/>
              <a:t>W</a:t>
            </a:r>
            <a:r>
              <a:rPr lang="is-IS" sz="1600" dirty="0" smtClean="0"/>
              <a:t>ith ...select...</a:t>
            </a:r>
            <a:endParaRPr lang="es-CO" sz="1600" dirty="0" smtClean="0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754588" y="5356765"/>
            <a:ext cx="493817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s-CO" sz="1600" dirty="0" smtClean="0"/>
              <a:t>El sistema se decribe como un</a:t>
            </a:r>
          </a:p>
          <a:p>
            <a:pPr algn="ctr"/>
            <a:r>
              <a:rPr lang="es-CO" sz="1600" dirty="0" smtClean="0"/>
              <a:t>conjunto de compuertas concretas </a:t>
            </a:r>
          </a:p>
          <a:p>
            <a:pPr algn="ctr"/>
            <a:r>
              <a:rPr lang="es-CO" sz="1600" dirty="0" smtClean="0"/>
              <a:t>(previamente diseñadas)  and, or, nand, nor,xor</a:t>
            </a:r>
          </a:p>
          <a:p>
            <a:pPr algn="ctr"/>
            <a:r>
              <a:rPr lang="es-CO" sz="1600" dirty="0" smtClean="0"/>
              <a:t>Inv,etc. Interconectadas con señales. </a:t>
            </a:r>
          </a:p>
          <a:p>
            <a:pPr algn="ctr"/>
            <a:r>
              <a:rPr lang="es-CO" sz="1600" dirty="0" smtClean="0"/>
              <a:t>También se le denomina modelamiento estructural</a:t>
            </a:r>
          </a:p>
        </p:txBody>
      </p:sp>
    </p:spTree>
    <p:extLst>
      <p:ext uri="{BB962C8B-B14F-4D97-AF65-F5344CB8AC3E}">
        <p14:creationId xmlns:p14="http://schemas.microsoft.com/office/powerpoint/2010/main" val="128375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0"/>
            <a:ext cx="9039225" cy="849066"/>
          </a:xfrm>
        </p:spPr>
        <p:txBody>
          <a:bodyPr/>
          <a:lstStyle/>
          <a:p>
            <a:r>
              <a:rPr lang="es-ES_tradnl" sz="2400" i="1" dirty="0" smtClean="0">
                <a:latin typeface="Comic Sans MS" pitchFamily="66" charset="0"/>
              </a:rPr>
              <a:t>Ejemplo del primer diseño (</a:t>
            </a:r>
            <a:r>
              <a:rPr lang="es-ES_tradnl" sz="2400" i="1" dirty="0" err="1" smtClean="0">
                <a:latin typeface="Comic Sans MS" pitchFamily="66" charset="0"/>
              </a:rPr>
              <a:t>tutorial.vhd</a:t>
            </a:r>
            <a:r>
              <a:rPr lang="es-ES_tradnl" sz="2400" i="1" dirty="0" smtClean="0">
                <a:latin typeface="Comic Sans MS" pitchFamily="66" charset="0"/>
              </a:rPr>
              <a:t>). </a:t>
            </a:r>
            <a:br>
              <a:rPr lang="es-ES_tradnl" sz="2400" i="1" dirty="0" smtClean="0">
                <a:latin typeface="Comic Sans MS" pitchFamily="66" charset="0"/>
              </a:rPr>
            </a:br>
            <a:r>
              <a:rPr lang="es-ES_tradnl" sz="2400" i="1" dirty="0" smtClean="0">
                <a:latin typeface="Comic Sans MS" pitchFamily="66" charset="0"/>
              </a:rPr>
              <a:t>Diseño usando ecuaciones booleanas (flujo de datos)</a:t>
            </a:r>
            <a:endParaRPr lang="es-ES_tradnl" sz="2400" i="1" dirty="0">
              <a:latin typeface="Comic Sans MS" pitchFamily="66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300" y="2031999"/>
            <a:ext cx="3441700" cy="2895601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 bwMode="auto">
          <a:xfrm>
            <a:off x="2878667" y="4876800"/>
            <a:ext cx="3505200" cy="660400"/>
          </a:xfrm>
          <a:prstGeom prst="rect">
            <a:avLst/>
          </a:prstGeom>
          <a:solidFill>
            <a:srgbClr val="E5F6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Rectángulo 9"/>
          <p:cNvSpPr/>
          <p:nvPr/>
        </p:nvSpPr>
        <p:spPr bwMode="auto">
          <a:xfrm>
            <a:off x="2895600" y="1998133"/>
            <a:ext cx="3488267" cy="3556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Conector recto 18"/>
          <p:cNvCxnSpPr/>
          <p:nvPr/>
        </p:nvCxnSpPr>
        <p:spPr bwMode="auto">
          <a:xfrm>
            <a:off x="2167452" y="2269049"/>
            <a:ext cx="914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Conector recto 21"/>
          <p:cNvCxnSpPr/>
          <p:nvPr/>
        </p:nvCxnSpPr>
        <p:spPr bwMode="auto">
          <a:xfrm>
            <a:off x="2201321" y="2946372"/>
            <a:ext cx="914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Conector recto 22"/>
          <p:cNvCxnSpPr/>
          <p:nvPr/>
        </p:nvCxnSpPr>
        <p:spPr bwMode="auto">
          <a:xfrm>
            <a:off x="2184391" y="4097819"/>
            <a:ext cx="914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Conector recto 23"/>
          <p:cNvCxnSpPr/>
          <p:nvPr/>
        </p:nvCxnSpPr>
        <p:spPr bwMode="auto">
          <a:xfrm>
            <a:off x="2221096" y="4876740"/>
            <a:ext cx="161991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Conector recto 24"/>
          <p:cNvCxnSpPr/>
          <p:nvPr/>
        </p:nvCxnSpPr>
        <p:spPr bwMode="auto">
          <a:xfrm>
            <a:off x="2227188" y="5283135"/>
            <a:ext cx="462181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Conector recto 25"/>
          <p:cNvCxnSpPr/>
          <p:nvPr/>
        </p:nvCxnSpPr>
        <p:spPr bwMode="auto">
          <a:xfrm>
            <a:off x="5960524" y="2285983"/>
            <a:ext cx="914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Conector recto 26"/>
          <p:cNvCxnSpPr/>
          <p:nvPr/>
        </p:nvCxnSpPr>
        <p:spPr bwMode="auto">
          <a:xfrm>
            <a:off x="5943594" y="2963306"/>
            <a:ext cx="914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Conector recto 27"/>
          <p:cNvCxnSpPr/>
          <p:nvPr/>
        </p:nvCxnSpPr>
        <p:spPr bwMode="auto">
          <a:xfrm>
            <a:off x="6207054" y="3708361"/>
            <a:ext cx="62454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Conector recto 28"/>
          <p:cNvCxnSpPr/>
          <p:nvPr/>
        </p:nvCxnSpPr>
        <p:spPr bwMode="auto">
          <a:xfrm>
            <a:off x="6173191" y="4622746"/>
            <a:ext cx="62454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CuadroTexto 19"/>
          <p:cNvSpPr txBox="1"/>
          <p:nvPr/>
        </p:nvSpPr>
        <p:spPr>
          <a:xfrm>
            <a:off x="1117610" y="2015068"/>
            <a:ext cx="87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err="1" smtClean="0"/>
              <a:t>swt</a:t>
            </a:r>
            <a:r>
              <a:rPr lang="es-ES" sz="1800" dirty="0" smtClean="0"/>
              <a:t>(0)</a:t>
            </a:r>
            <a:endParaRPr lang="es-ES" sz="18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168412" y="2675458"/>
            <a:ext cx="83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err="1" smtClean="0"/>
              <a:t>swt</a:t>
            </a:r>
            <a:r>
              <a:rPr lang="es-ES" sz="1800" dirty="0" smtClean="0"/>
              <a:t>(1)</a:t>
            </a:r>
            <a:endParaRPr lang="es-ES" sz="18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1236145" y="3793056"/>
            <a:ext cx="87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err="1" smtClean="0"/>
              <a:t>swt</a:t>
            </a:r>
            <a:r>
              <a:rPr lang="es-ES" sz="1800" dirty="0" smtClean="0"/>
              <a:t>(2)</a:t>
            </a:r>
            <a:endParaRPr lang="es-ES" sz="18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1270014" y="4571977"/>
            <a:ext cx="87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err="1" smtClean="0"/>
              <a:t>swt</a:t>
            </a:r>
            <a:r>
              <a:rPr lang="es-ES" sz="1800" dirty="0" smtClean="0"/>
              <a:t>(3)</a:t>
            </a:r>
            <a:endParaRPr lang="es-ES" sz="18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304836" y="5029171"/>
            <a:ext cx="184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err="1" smtClean="0"/>
              <a:t>swt</a:t>
            </a:r>
            <a:r>
              <a:rPr lang="es-ES" sz="1800" dirty="0" smtClean="0"/>
              <a:t>(7downto 4)</a:t>
            </a:r>
            <a:endParaRPr lang="es-ES" sz="18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6959610" y="2082801"/>
            <a:ext cx="81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err="1"/>
              <a:t>l</a:t>
            </a:r>
            <a:r>
              <a:rPr lang="es-ES" sz="1800" dirty="0" err="1" smtClean="0"/>
              <a:t>ed</a:t>
            </a:r>
            <a:r>
              <a:rPr lang="es-ES" sz="1800" dirty="0" smtClean="0"/>
              <a:t>(0)</a:t>
            </a:r>
            <a:endParaRPr lang="es-ES" sz="18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6925747" y="2709325"/>
            <a:ext cx="78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err="1"/>
              <a:t>l</a:t>
            </a:r>
            <a:r>
              <a:rPr lang="es-ES" sz="1800" dirty="0" err="1" smtClean="0"/>
              <a:t>ed</a:t>
            </a:r>
            <a:r>
              <a:rPr lang="es-ES" sz="1800" dirty="0" smtClean="0"/>
              <a:t>(1)</a:t>
            </a:r>
            <a:endParaRPr lang="es-ES" sz="18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6942683" y="3420514"/>
            <a:ext cx="81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err="1"/>
              <a:t>l</a:t>
            </a:r>
            <a:r>
              <a:rPr lang="es-ES" sz="1800" dirty="0" err="1" smtClean="0"/>
              <a:t>ed</a:t>
            </a:r>
            <a:r>
              <a:rPr lang="es-ES" sz="1800" dirty="0" smtClean="0"/>
              <a:t>(2)</a:t>
            </a:r>
            <a:endParaRPr lang="es-ES" sz="18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6993485" y="4351832"/>
            <a:ext cx="81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err="1"/>
              <a:t>l</a:t>
            </a:r>
            <a:r>
              <a:rPr lang="es-ES" sz="1800" dirty="0" err="1" smtClean="0"/>
              <a:t>ed</a:t>
            </a:r>
            <a:r>
              <a:rPr lang="es-ES" sz="1800" dirty="0" smtClean="0"/>
              <a:t>(3)</a:t>
            </a:r>
            <a:endParaRPr lang="es-ES" sz="18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7010421" y="5012222"/>
            <a:ext cx="186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err="1"/>
              <a:t>l</a:t>
            </a:r>
            <a:r>
              <a:rPr lang="es-ES" sz="1800" dirty="0" err="1" smtClean="0"/>
              <a:t>ed</a:t>
            </a:r>
            <a:r>
              <a:rPr lang="es-ES" sz="1800" dirty="0" smtClean="0"/>
              <a:t>(7 </a:t>
            </a:r>
            <a:r>
              <a:rPr lang="es-ES" sz="1800" dirty="0" err="1" smtClean="0"/>
              <a:t>downto</a:t>
            </a:r>
            <a:r>
              <a:rPr lang="es-ES" sz="1800" dirty="0" smtClean="0"/>
              <a:t> 0)</a:t>
            </a:r>
            <a:endParaRPr lang="es-ES" sz="18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389467" y="1117600"/>
            <a:ext cx="704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smtClean="0"/>
              <a:t>Diseño de un circuito </a:t>
            </a:r>
            <a:r>
              <a:rPr lang="es-ES" sz="1800" dirty="0" err="1" smtClean="0"/>
              <a:t>combinacional</a:t>
            </a:r>
            <a:r>
              <a:rPr lang="es-ES" sz="1800" dirty="0" smtClean="0"/>
              <a:t> usando ecuaciones </a:t>
            </a:r>
            <a:r>
              <a:rPr lang="es-ES" sz="1800" dirty="0" err="1" smtClean="0"/>
              <a:t>boolenas</a:t>
            </a:r>
            <a:r>
              <a:rPr lang="es-ES" sz="1800" dirty="0" smtClean="0"/>
              <a:t>:</a:t>
            </a:r>
            <a:endParaRPr lang="es-ES" sz="18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3945472" y="1540937"/>
            <a:ext cx="1272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tutorial</a:t>
            </a:r>
            <a:endParaRPr lang="es-ES" dirty="0"/>
          </a:p>
        </p:txBody>
      </p:sp>
      <p:sp>
        <p:nvSpPr>
          <p:cNvPr id="43" name="CuadroTexto 42"/>
          <p:cNvSpPr txBox="1"/>
          <p:nvPr/>
        </p:nvSpPr>
        <p:spPr>
          <a:xfrm>
            <a:off x="491069" y="5706536"/>
            <a:ext cx="841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smtClean="0"/>
              <a:t>El circuito se utilizará para aprender a usar la herramienta de diseño Vivado </a:t>
            </a:r>
            <a:endParaRPr lang="es-ES" sz="18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5164715" y="1964273"/>
            <a:ext cx="1139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/>
              <a:t>l</a:t>
            </a:r>
            <a:r>
              <a:rPr lang="es-ES" sz="1600" dirty="0" err="1" smtClean="0"/>
              <a:t>ed_int</a:t>
            </a:r>
            <a:r>
              <a:rPr lang="es-ES" sz="1600" dirty="0" smtClean="0"/>
              <a:t>(0)</a:t>
            </a:r>
            <a:endParaRPr lang="es-ES" sz="16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5080053" y="2658529"/>
            <a:ext cx="110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/>
              <a:t>l</a:t>
            </a:r>
            <a:r>
              <a:rPr lang="es-ES" sz="1600" dirty="0" err="1" smtClean="0"/>
              <a:t>ed_int</a:t>
            </a:r>
            <a:r>
              <a:rPr lang="es-ES" sz="1600" dirty="0" smtClean="0"/>
              <a:t>(1)</a:t>
            </a:r>
            <a:endParaRPr lang="es-ES" sz="16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5232453" y="2997192"/>
            <a:ext cx="1139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/>
              <a:t>l</a:t>
            </a:r>
            <a:r>
              <a:rPr lang="es-ES" sz="1600" dirty="0" err="1" smtClean="0"/>
              <a:t>ed_int</a:t>
            </a:r>
            <a:r>
              <a:rPr lang="es-ES" sz="1600" dirty="0" smtClean="0"/>
              <a:t>(2)</a:t>
            </a:r>
            <a:endParaRPr lang="es-ES" sz="16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5249389" y="4317969"/>
            <a:ext cx="1139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/>
              <a:t>l</a:t>
            </a:r>
            <a:r>
              <a:rPr lang="es-ES" sz="1600" dirty="0" err="1" smtClean="0"/>
              <a:t>ed_int</a:t>
            </a:r>
            <a:r>
              <a:rPr lang="es-ES" sz="1600" dirty="0" smtClean="0"/>
              <a:t>(3)</a:t>
            </a:r>
            <a:endParaRPr lang="es-ES" sz="16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4030216" y="4944493"/>
            <a:ext cx="2068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/>
              <a:t>l</a:t>
            </a:r>
            <a:r>
              <a:rPr lang="es-ES" sz="1600" dirty="0" err="1" smtClean="0"/>
              <a:t>ed_int</a:t>
            </a:r>
            <a:r>
              <a:rPr lang="es-ES" sz="1600" dirty="0" smtClean="0"/>
              <a:t>(7 </a:t>
            </a:r>
            <a:r>
              <a:rPr lang="es-ES" sz="1600" dirty="0" err="1" smtClean="0"/>
              <a:t>downto</a:t>
            </a:r>
            <a:r>
              <a:rPr lang="es-ES" sz="1600" dirty="0" smtClean="0"/>
              <a:t> 0)</a:t>
            </a:r>
            <a:endParaRPr lang="es-ES" sz="16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6502400" y="1473200"/>
            <a:ext cx="1766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</a:rPr>
              <a:t>Señales internas</a:t>
            </a:r>
            <a:endParaRPr lang="es-ES" sz="1600" dirty="0">
              <a:solidFill>
                <a:srgbClr val="FF0000"/>
              </a:solidFill>
            </a:endParaRPr>
          </a:p>
        </p:txBody>
      </p:sp>
      <p:cxnSp>
        <p:nvCxnSpPr>
          <p:cNvPr id="49" name="Conector recto de flecha 48"/>
          <p:cNvCxnSpPr>
            <a:stCxn id="40" idx="1"/>
          </p:cNvCxnSpPr>
          <p:nvPr/>
        </p:nvCxnSpPr>
        <p:spPr bwMode="auto">
          <a:xfrm flipH="1">
            <a:off x="5740400" y="1642477"/>
            <a:ext cx="762000" cy="44032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52" name="CuadroTexto 51"/>
          <p:cNvSpPr txBox="1"/>
          <p:nvPr/>
        </p:nvSpPr>
        <p:spPr>
          <a:xfrm>
            <a:off x="8077191" y="3183464"/>
            <a:ext cx="871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</a:rPr>
              <a:t>S</a:t>
            </a:r>
            <a:r>
              <a:rPr lang="es-ES" sz="1600" dirty="0" smtClean="0">
                <a:solidFill>
                  <a:srgbClr val="FF0000"/>
                </a:solidFill>
              </a:rPr>
              <a:t>alidas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0" y="3081864"/>
            <a:ext cx="104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</a:rPr>
              <a:t>Entradas</a:t>
            </a:r>
            <a:endParaRPr lang="es-ES" sz="1600" dirty="0">
              <a:solidFill>
                <a:srgbClr val="FF0000"/>
              </a:solidFill>
            </a:endParaRPr>
          </a:p>
        </p:txBody>
      </p:sp>
      <p:cxnSp>
        <p:nvCxnSpPr>
          <p:cNvPr id="51" name="Conector recto de flecha 50"/>
          <p:cNvCxnSpPr/>
          <p:nvPr/>
        </p:nvCxnSpPr>
        <p:spPr bwMode="auto">
          <a:xfrm flipH="1" flipV="1">
            <a:off x="7704667" y="2421467"/>
            <a:ext cx="457200" cy="7958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55" name="Conector recto de flecha 54"/>
          <p:cNvCxnSpPr>
            <a:stCxn id="52" idx="1"/>
          </p:cNvCxnSpPr>
          <p:nvPr/>
        </p:nvCxnSpPr>
        <p:spPr bwMode="auto">
          <a:xfrm flipH="1" flipV="1">
            <a:off x="7620001" y="2997201"/>
            <a:ext cx="457190" cy="3555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58" name="Conector recto de flecha 57"/>
          <p:cNvCxnSpPr/>
          <p:nvPr/>
        </p:nvCxnSpPr>
        <p:spPr bwMode="auto">
          <a:xfrm flipH="1">
            <a:off x="7745655" y="3454341"/>
            <a:ext cx="314602" cy="2524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60" name="Conector recto de flecha 59"/>
          <p:cNvCxnSpPr/>
          <p:nvPr/>
        </p:nvCxnSpPr>
        <p:spPr bwMode="auto">
          <a:xfrm flipH="1">
            <a:off x="7704667" y="3505200"/>
            <a:ext cx="474133" cy="93133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3648" name="Conector recto de flecha 283647"/>
          <p:cNvCxnSpPr/>
          <p:nvPr/>
        </p:nvCxnSpPr>
        <p:spPr bwMode="auto">
          <a:xfrm flipH="1">
            <a:off x="8077200" y="3657600"/>
            <a:ext cx="338667" cy="1422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83649" name="CuadroTexto 283648"/>
          <p:cNvSpPr txBox="1"/>
          <p:nvPr/>
        </p:nvSpPr>
        <p:spPr>
          <a:xfrm>
            <a:off x="2015086" y="6180667"/>
            <a:ext cx="1589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/>
              <a:t>l</a:t>
            </a:r>
            <a:r>
              <a:rPr lang="es-ES" sz="1600" dirty="0" err="1" smtClean="0"/>
              <a:t>ed</a:t>
            </a:r>
            <a:r>
              <a:rPr lang="es-ES" sz="1600" dirty="0" smtClean="0"/>
              <a:t>(0) = </a:t>
            </a:r>
            <a:r>
              <a:rPr lang="es-ES" sz="1600" dirty="0" err="1" smtClean="0"/>
              <a:t>swt</a:t>
            </a:r>
            <a:r>
              <a:rPr lang="es-ES" sz="1600" dirty="0" smtClean="0"/>
              <a:t>(0)</a:t>
            </a:r>
            <a:endParaRPr lang="es-ES" sz="1600" dirty="0"/>
          </a:p>
        </p:txBody>
      </p:sp>
      <p:cxnSp>
        <p:nvCxnSpPr>
          <p:cNvPr id="283653" name="Conector recto 283652"/>
          <p:cNvCxnSpPr/>
          <p:nvPr/>
        </p:nvCxnSpPr>
        <p:spPr bwMode="auto">
          <a:xfrm>
            <a:off x="2826568" y="6214533"/>
            <a:ext cx="64478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CuadroTexto 69"/>
          <p:cNvSpPr txBox="1"/>
          <p:nvPr/>
        </p:nvSpPr>
        <p:spPr>
          <a:xfrm>
            <a:off x="2015089" y="6519330"/>
            <a:ext cx="2309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/>
              <a:t>l</a:t>
            </a:r>
            <a:r>
              <a:rPr lang="es-ES" sz="1600" dirty="0" err="1" smtClean="0"/>
              <a:t>ed</a:t>
            </a:r>
            <a:r>
              <a:rPr lang="es-ES" sz="1600" dirty="0" smtClean="0"/>
              <a:t>(1) = </a:t>
            </a:r>
            <a:r>
              <a:rPr lang="es-ES" sz="1600" dirty="0" err="1" smtClean="0"/>
              <a:t>swt</a:t>
            </a:r>
            <a:r>
              <a:rPr lang="es-ES" sz="1600" dirty="0" smtClean="0"/>
              <a:t>(1) . </a:t>
            </a:r>
            <a:r>
              <a:rPr lang="es-ES" sz="1600" dirty="0" err="1" smtClean="0"/>
              <a:t>swt</a:t>
            </a:r>
            <a:r>
              <a:rPr lang="es-ES" sz="1600" dirty="0" smtClean="0"/>
              <a:t>(2)</a:t>
            </a:r>
            <a:endParaRPr lang="es-ES" sz="1600" dirty="0"/>
          </a:p>
        </p:txBody>
      </p:sp>
      <p:cxnSp>
        <p:nvCxnSpPr>
          <p:cNvPr id="71" name="Conector recto 70"/>
          <p:cNvCxnSpPr/>
          <p:nvPr/>
        </p:nvCxnSpPr>
        <p:spPr bwMode="auto">
          <a:xfrm>
            <a:off x="3542911" y="6587062"/>
            <a:ext cx="53287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CuadroTexto 72"/>
          <p:cNvSpPr txBox="1"/>
          <p:nvPr/>
        </p:nvSpPr>
        <p:spPr>
          <a:xfrm>
            <a:off x="4622817" y="6146797"/>
            <a:ext cx="2417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/>
              <a:t>l</a:t>
            </a:r>
            <a:r>
              <a:rPr lang="es-ES" sz="1600" dirty="0" err="1" smtClean="0"/>
              <a:t>ed</a:t>
            </a:r>
            <a:r>
              <a:rPr lang="es-ES" sz="1600" dirty="0" smtClean="0"/>
              <a:t>(3) = </a:t>
            </a:r>
            <a:r>
              <a:rPr lang="es-ES" sz="1600" dirty="0" err="1" smtClean="0"/>
              <a:t>swt</a:t>
            </a:r>
            <a:r>
              <a:rPr lang="es-ES" sz="1600" dirty="0" smtClean="0"/>
              <a:t>(3) . </a:t>
            </a:r>
            <a:r>
              <a:rPr lang="es-ES" sz="1600" dirty="0" err="1" smtClean="0"/>
              <a:t>Swt</a:t>
            </a:r>
            <a:r>
              <a:rPr lang="es-ES" sz="1600" dirty="0" smtClean="0"/>
              <a:t>(3)</a:t>
            </a:r>
            <a:endParaRPr lang="es-ES" sz="1600" dirty="0"/>
          </a:p>
        </p:txBody>
      </p:sp>
      <p:sp>
        <p:nvSpPr>
          <p:cNvPr id="74" name="CuadroTexto 73"/>
          <p:cNvSpPr txBox="1"/>
          <p:nvPr/>
        </p:nvSpPr>
        <p:spPr>
          <a:xfrm>
            <a:off x="4605886" y="6502393"/>
            <a:ext cx="4665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 smtClean="0"/>
              <a:t>led</a:t>
            </a:r>
            <a:r>
              <a:rPr lang="es-ES" sz="1600" dirty="0" smtClean="0"/>
              <a:t>(2) = (</a:t>
            </a:r>
            <a:r>
              <a:rPr lang="es-ES" sz="1600" dirty="0" err="1" smtClean="0"/>
              <a:t>swt</a:t>
            </a:r>
            <a:r>
              <a:rPr lang="es-ES" sz="1600" dirty="0"/>
              <a:t>(1) . </a:t>
            </a:r>
            <a:r>
              <a:rPr lang="es-ES" sz="1600" dirty="0" err="1"/>
              <a:t>swt</a:t>
            </a:r>
            <a:r>
              <a:rPr lang="es-ES" sz="1600" dirty="0"/>
              <a:t>(2</a:t>
            </a:r>
            <a:r>
              <a:rPr lang="es-ES" sz="1600" dirty="0" smtClean="0"/>
              <a:t>)) + ( </a:t>
            </a:r>
            <a:r>
              <a:rPr lang="es-ES" sz="1600" dirty="0" err="1" smtClean="0"/>
              <a:t>swt</a:t>
            </a:r>
            <a:r>
              <a:rPr lang="es-ES" sz="1600" dirty="0" smtClean="0"/>
              <a:t>(3) . </a:t>
            </a:r>
            <a:r>
              <a:rPr lang="es-ES" sz="1600" dirty="0" err="1"/>
              <a:t>s</a:t>
            </a:r>
            <a:r>
              <a:rPr lang="es-ES" sz="1600" dirty="0" err="1" smtClean="0"/>
              <a:t>wt</a:t>
            </a:r>
            <a:r>
              <a:rPr lang="es-ES" sz="1600" dirty="0" smtClean="0"/>
              <a:t>(3))</a:t>
            </a:r>
            <a:endParaRPr lang="es-ES" sz="1600" dirty="0"/>
          </a:p>
        </p:txBody>
      </p:sp>
      <p:cxnSp>
        <p:nvCxnSpPr>
          <p:cNvPr id="75" name="Conector recto 74"/>
          <p:cNvCxnSpPr/>
          <p:nvPr/>
        </p:nvCxnSpPr>
        <p:spPr bwMode="auto">
          <a:xfrm>
            <a:off x="6302993" y="6536266"/>
            <a:ext cx="53287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3655" name="Conector recto de flecha 283654"/>
          <p:cNvCxnSpPr/>
          <p:nvPr/>
        </p:nvCxnSpPr>
        <p:spPr bwMode="auto">
          <a:xfrm flipV="1">
            <a:off x="762000" y="2336800"/>
            <a:ext cx="474133" cy="762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3657" name="Conector recto de flecha 283656"/>
          <p:cNvCxnSpPr>
            <a:stCxn id="53" idx="3"/>
          </p:cNvCxnSpPr>
          <p:nvPr/>
        </p:nvCxnSpPr>
        <p:spPr bwMode="auto">
          <a:xfrm flipV="1">
            <a:off x="1045879" y="3031067"/>
            <a:ext cx="342654" cy="22007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3659" name="Conector recto de flecha 283658"/>
          <p:cNvCxnSpPr/>
          <p:nvPr/>
        </p:nvCxnSpPr>
        <p:spPr bwMode="auto">
          <a:xfrm>
            <a:off x="999067" y="3403600"/>
            <a:ext cx="321733" cy="4910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3661" name="Conector recto de flecha 283660"/>
          <p:cNvCxnSpPr/>
          <p:nvPr/>
        </p:nvCxnSpPr>
        <p:spPr bwMode="auto">
          <a:xfrm>
            <a:off x="914400" y="3437467"/>
            <a:ext cx="355600" cy="118533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84" name="Conector recto de flecha 83"/>
          <p:cNvCxnSpPr/>
          <p:nvPr/>
        </p:nvCxnSpPr>
        <p:spPr bwMode="auto">
          <a:xfrm>
            <a:off x="795867" y="3556000"/>
            <a:ext cx="101600" cy="1524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83664" name="CuadroTexto 283663"/>
          <p:cNvSpPr txBox="1"/>
          <p:nvPr/>
        </p:nvSpPr>
        <p:spPr>
          <a:xfrm>
            <a:off x="186263" y="6282266"/>
            <a:ext cx="1479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Ecuaciones</a:t>
            </a:r>
            <a:endParaRPr lang="es-ES" sz="2000" dirty="0"/>
          </a:p>
        </p:txBody>
      </p:sp>
      <p:sp>
        <p:nvSpPr>
          <p:cNvPr id="283665" name="CuadroTexto 283664"/>
          <p:cNvSpPr txBox="1"/>
          <p:nvPr/>
        </p:nvSpPr>
        <p:spPr>
          <a:xfrm>
            <a:off x="2844789" y="1896529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6600"/>
                </a:solidFill>
              </a:rPr>
              <a:t>A</a:t>
            </a:r>
            <a:r>
              <a:rPr lang="es-ES" sz="1400" dirty="0" smtClean="0">
                <a:solidFill>
                  <a:srgbClr val="FF6600"/>
                </a:solidFill>
              </a:rPr>
              <a:t>rquitectura</a:t>
            </a:r>
            <a:endParaRPr lang="es-ES" sz="1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005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 bwMode="auto">
          <a:xfrm>
            <a:off x="4542881" y="1012762"/>
            <a:ext cx="4490007" cy="584964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48591" y="6280250"/>
            <a:ext cx="1931987" cy="463550"/>
          </a:xfrm>
        </p:spPr>
        <p:txBody>
          <a:bodyPr/>
          <a:lstStyle/>
          <a:p>
            <a:fld id="{300CF2CF-5578-479A-85AD-014897EDB8CD}" type="slidenum">
              <a:rPr lang="pt-BR"/>
              <a:pPr/>
              <a:t>7</a:t>
            </a:fld>
            <a:endParaRPr lang="pt-BR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-245818"/>
            <a:ext cx="9039225" cy="716968"/>
          </a:xfrm>
        </p:spPr>
        <p:txBody>
          <a:bodyPr/>
          <a:lstStyle/>
          <a:p>
            <a:r>
              <a:rPr lang="es-ES_tradnl" sz="2800" i="1" dirty="0" smtClean="0">
                <a:latin typeface="Comic Sans MS" pitchFamily="66" charset="0"/>
              </a:rPr>
              <a:t>Estructura de un diseño en VHDL </a:t>
            </a:r>
            <a:endParaRPr lang="es-ES_tradnl" sz="2800" i="1" dirty="0">
              <a:latin typeface="Comic Sans MS" pitchFamily="66" charset="0"/>
            </a:endParaRPr>
          </a:p>
        </p:txBody>
      </p:sp>
      <p:sp>
        <p:nvSpPr>
          <p:cNvPr id="6" name="Rectángulo 5"/>
          <p:cNvSpPr/>
          <p:nvPr/>
        </p:nvSpPr>
        <p:spPr bwMode="auto">
          <a:xfrm>
            <a:off x="171032" y="1085694"/>
            <a:ext cx="4007447" cy="575622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17627" y="1184703"/>
            <a:ext cx="3744290" cy="156966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s-CO" dirty="0" smtClean="0"/>
              <a:t>(IEEE packges usualmente + otros  dependiendo de las necesidades)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06162" y="2823881"/>
            <a:ext cx="3744290" cy="193899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s-CO" dirty="0" smtClean="0"/>
              <a:t>Entity</a:t>
            </a:r>
          </a:p>
          <a:p>
            <a:pPr algn="ctr"/>
            <a:r>
              <a:rPr lang="es-CO" dirty="0" smtClean="0"/>
              <a:t>Decripción de caja negra, interfaz, las entradas y salidas y su tipo)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294698" y="4819923"/>
            <a:ext cx="3744290" cy="193899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s-CO" dirty="0" smtClean="0"/>
              <a:t>Arquitectura</a:t>
            </a:r>
          </a:p>
          <a:p>
            <a:pPr algn="ctr"/>
            <a:r>
              <a:rPr lang="es-CO" dirty="0" smtClean="0"/>
              <a:t>Decripción del comportamiento (funciones) del sistema digital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880758" y="430178"/>
            <a:ext cx="279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rgbClr val="0000FF"/>
                </a:solidFill>
              </a:rPr>
              <a:t>xxxxx.vhd</a:t>
            </a:r>
            <a:endParaRPr lang="es-ES" dirty="0">
              <a:solidFill>
                <a:srgbClr val="0000FF"/>
              </a:solidFill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00" y="1126663"/>
            <a:ext cx="4280892" cy="5592345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 bwMode="auto">
          <a:xfrm>
            <a:off x="4608616" y="2683506"/>
            <a:ext cx="4321858" cy="6145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Rectángulo 19"/>
          <p:cNvSpPr/>
          <p:nvPr/>
        </p:nvSpPr>
        <p:spPr bwMode="auto">
          <a:xfrm>
            <a:off x="4608616" y="3892121"/>
            <a:ext cx="4321858" cy="6145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5498395" y="500641"/>
            <a:ext cx="279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rgbClr val="0000FF"/>
                </a:solidFill>
              </a:rPr>
              <a:t>tutorial.vhd</a:t>
            </a:r>
            <a:endParaRPr lang="es-ES" dirty="0">
              <a:solidFill>
                <a:srgbClr val="0000FF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359166" y="430179"/>
            <a:ext cx="1686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Archivo texto con </a:t>
            </a:r>
          </a:p>
          <a:p>
            <a:r>
              <a:rPr lang="es-ES" sz="1400" dirty="0" smtClean="0"/>
              <a:t>extensión .</a:t>
            </a:r>
            <a:r>
              <a:rPr lang="es-ES" sz="1400" dirty="0" err="1" smtClean="0"/>
              <a:t>vhd</a:t>
            </a:r>
            <a:endParaRPr lang="es-ES" sz="1400" dirty="0"/>
          </a:p>
        </p:txBody>
      </p:sp>
      <p:cxnSp>
        <p:nvCxnSpPr>
          <p:cNvPr id="24" name="Conector recto de flecha 23"/>
          <p:cNvCxnSpPr/>
          <p:nvPr/>
        </p:nvCxnSpPr>
        <p:spPr bwMode="auto">
          <a:xfrm>
            <a:off x="4929308" y="757938"/>
            <a:ext cx="58757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" name="Conector recto de flecha 27"/>
          <p:cNvCxnSpPr/>
          <p:nvPr/>
        </p:nvCxnSpPr>
        <p:spPr bwMode="auto">
          <a:xfrm flipH="1">
            <a:off x="2833828" y="757937"/>
            <a:ext cx="53861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70302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20134"/>
            <a:ext cx="9039225" cy="849066"/>
          </a:xfrm>
        </p:spPr>
        <p:txBody>
          <a:bodyPr/>
          <a:lstStyle/>
          <a:p>
            <a:r>
              <a:rPr lang="es-ES_tradnl" sz="2400" i="1" dirty="0" smtClean="0">
                <a:latin typeface="Comic Sans MS" pitchFamily="66" charset="0"/>
              </a:rPr>
              <a:t>Introducción al VHDL</a:t>
            </a:r>
            <a:endParaRPr lang="es-ES_tradnl" sz="2400" i="1" dirty="0">
              <a:latin typeface="Comic Sans MS" pitchFamily="66" charset="0"/>
            </a:endParaRPr>
          </a:p>
        </p:txBody>
      </p:sp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0" y="681945"/>
            <a:ext cx="9403994" cy="200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701" tIns="45046" rIns="91701" bIns="45046"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2000" dirty="0" smtClean="0">
                <a:latin typeface="Comic Sans MS" charset="0"/>
              </a:rPr>
              <a:t>Primer ejemplo de una descripción del diseño:  </a:t>
            </a:r>
            <a:r>
              <a:rPr lang="es-ES_tradnl" sz="2000" dirty="0" err="1" smtClean="0">
                <a:latin typeface="Comic Sans MS" charset="0"/>
              </a:rPr>
              <a:t>tutorial.vhd</a:t>
            </a:r>
            <a:r>
              <a:rPr lang="es-ES_tradnl" sz="2000" dirty="0" smtClean="0">
                <a:latin typeface="Comic Sans MS" charset="0"/>
              </a:rPr>
              <a:t>  (en VHDL)</a:t>
            </a:r>
          </a:p>
          <a:p>
            <a:pPr>
              <a:lnSpc>
                <a:spcPct val="90000"/>
              </a:lnSpc>
            </a:pPr>
            <a:r>
              <a:rPr lang="es-ES_tradnl" sz="2000" dirty="0" smtClean="0">
                <a:latin typeface="Comic Sans MS" charset="0"/>
              </a:rPr>
              <a:t>El archivo se usará para simulación y síntesis</a:t>
            </a:r>
          </a:p>
          <a:p>
            <a:pPr lvl="1">
              <a:lnSpc>
                <a:spcPct val="90000"/>
              </a:lnSpc>
            </a:pPr>
            <a:endParaRPr lang="en-US" dirty="0">
              <a:solidFill>
                <a:srgbClr val="FF0000"/>
              </a:solidFill>
              <a:latin typeface="Comic Sans MS" charset="0"/>
            </a:endParaRPr>
          </a:p>
          <a:p>
            <a:pPr lvl="1">
              <a:lnSpc>
                <a:spcPct val="90000"/>
              </a:lnSpc>
            </a:pPr>
            <a:endParaRPr lang="es-CO" sz="2000" dirty="0" smtClean="0"/>
          </a:p>
          <a:p>
            <a:pPr lvl="1">
              <a:lnSpc>
                <a:spcPct val="90000"/>
              </a:lnSpc>
            </a:pPr>
            <a:endParaRPr lang="es-CO" sz="2000" dirty="0"/>
          </a:p>
          <a:p>
            <a:pPr lvl="1">
              <a:lnSpc>
                <a:spcPct val="90000"/>
              </a:lnSpc>
            </a:pPr>
            <a:endParaRPr lang="es-CO" sz="2000" dirty="0"/>
          </a:p>
          <a:p>
            <a:pPr lvl="1">
              <a:lnSpc>
                <a:spcPct val="90000"/>
              </a:lnSpc>
            </a:pPr>
            <a:r>
              <a:rPr lang="es-ES" sz="1400" dirty="0" smtClean="0">
                <a:latin typeface="Comic Sans MS" charset="0"/>
              </a:rPr>
              <a:t>   </a:t>
            </a:r>
            <a:endParaRPr lang="es-ES_tradnl" sz="2000" dirty="0">
              <a:solidFill>
                <a:srgbClr val="0000FF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37" y="1470784"/>
            <a:ext cx="5738381" cy="547611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350777" y="1813961"/>
            <a:ext cx="252259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Librerías a usar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498486" y="4029740"/>
            <a:ext cx="211292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800" dirty="0" smtClean="0">
                <a:solidFill>
                  <a:srgbClr val="FF0000"/>
                </a:solidFill>
              </a:rPr>
              <a:t>Diseño de tutorial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6516159" y="5523242"/>
            <a:ext cx="2751074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</a:rPr>
              <a:t>Descripción de</a:t>
            </a:r>
          </a:p>
          <a:p>
            <a:r>
              <a:rPr lang="es-ES" sz="1600" dirty="0" smtClean="0">
                <a:solidFill>
                  <a:srgbClr val="FF0000"/>
                </a:solidFill>
              </a:rPr>
              <a:t>Arquitectura</a:t>
            </a:r>
          </a:p>
          <a:p>
            <a:r>
              <a:rPr lang="es-ES" sz="1600" dirty="0" smtClean="0">
                <a:solidFill>
                  <a:srgbClr val="FF0000"/>
                </a:solidFill>
              </a:rPr>
              <a:t>(parte interna del circuito)</a:t>
            </a:r>
            <a:endParaRPr lang="es-ES" sz="1600" dirty="0">
              <a:solidFill>
                <a:srgbClr val="FF0000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 bwMode="auto">
          <a:xfrm flipH="1">
            <a:off x="3220751" y="1972682"/>
            <a:ext cx="3084663" cy="29476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Conector recto de flecha 10"/>
          <p:cNvCxnSpPr/>
          <p:nvPr/>
        </p:nvCxnSpPr>
        <p:spPr bwMode="auto">
          <a:xfrm flipH="1">
            <a:off x="2631036" y="1995356"/>
            <a:ext cx="3651697" cy="68023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onector recto de flecha 14"/>
          <p:cNvCxnSpPr>
            <a:stCxn id="3" idx="3"/>
          </p:cNvCxnSpPr>
          <p:nvPr/>
        </p:nvCxnSpPr>
        <p:spPr bwMode="auto">
          <a:xfrm flipH="1" flipV="1">
            <a:off x="2404223" y="3197106"/>
            <a:ext cx="3940495" cy="101173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9" name="Conector recto de flecha 18"/>
          <p:cNvCxnSpPr/>
          <p:nvPr/>
        </p:nvCxnSpPr>
        <p:spPr bwMode="auto">
          <a:xfrm flipH="1" flipV="1">
            <a:off x="1723784" y="4489551"/>
            <a:ext cx="4727816" cy="135244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0" name="Rectángulo 19"/>
          <p:cNvSpPr/>
          <p:nvPr/>
        </p:nvSpPr>
        <p:spPr bwMode="auto">
          <a:xfrm>
            <a:off x="6804401" y="2607571"/>
            <a:ext cx="1134067" cy="113372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tutorial</a:t>
            </a:r>
          </a:p>
        </p:txBody>
      </p:sp>
      <p:cxnSp>
        <p:nvCxnSpPr>
          <p:cNvPr id="22" name="Conector recto de flecha 21"/>
          <p:cNvCxnSpPr/>
          <p:nvPr/>
        </p:nvCxnSpPr>
        <p:spPr bwMode="auto">
          <a:xfrm>
            <a:off x="6418819" y="3242454"/>
            <a:ext cx="3855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Conector recto de flecha 24"/>
          <p:cNvCxnSpPr/>
          <p:nvPr/>
        </p:nvCxnSpPr>
        <p:spPr bwMode="auto">
          <a:xfrm>
            <a:off x="7932079" y="3258807"/>
            <a:ext cx="3855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CuadroTexto 22"/>
          <p:cNvSpPr txBox="1"/>
          <p:nvPr/>
        </p:nvSpPr>
        <p:spPr>
          <a:xfrm>
            <a:off x="5443210" y="2918686"/>
            <a:ext cx="118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/>
              <a:t>s</a:t>
            </a:r>
            <a:r>
              <a:rPr lang="es-ES" sz="2000" dirty="0" err="1" smtClean="0"/>
              <a:t>wt</a:t>
            </a:r>
            <a:r>
              <a:rPr lang="es-ES" sz="2000" dirty="0" smtClean="0"/>
              <a:t>(7:0)</a:t>
            </a:r>
            <a:endParaRPr lang="es-ES" sz="20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8027255" y="2798992"/>
            <a:ext cx="1123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 smtClean="0"/>
              <a:t>led</a:t>
            </a:r>
            <a:r>
              <a:rPr lang="es-ES" sz="2000" dirty="0" smtClean="0"/>
              <a:t>(7:0)</a:t>
            </a:r>
            <a:endParaRPr lang="es-ES" sz="2000" dirty="0"/>
          </a:p>
        </p:txBody>
      </p:sp>
      <p:cxnSp>
        <p:nvCxnSpPr>
          <p:cNvPr id="26" name="Conector recto 25"/>
          <p:cNvCxnSpPr/>
          <p:nvPr/>
        </p:nvCxnSpPr>
        <p:spPr bwMode="auto">
          <a:xfrm flipV="1">
            <a:off x="6509546" y="3174430"/>
            <a:ext cx="90725" cy="13604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CuadroTexto 30"/>
          <p:cNvSpPr txBox="1"/>
          <p:nvPr/>
        </p:nvSpPr>
        <p:spPr>
          <a:xfrm flipH="1">
            <a:off x="6418812" y="3333152"/>
            <a:ext cx="27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8</a:t>
            </a:r>
          </a:p>
        </p:txBody>
      </p:sp>
      <p:cxnSp>
        <p:nvCxnSpPr>
          <p:cNvPr id="32" name="Conector recto 31"/>
          <p:cNvCxnSpPr/>
          <p:nvPr/>
        </p:nvCxnSpPr>
        <p:spPr bwMode="auto">
          <a:xfrm flipV="1">
            <a:off x="8068168" y="3168109"/>
            <a:ext cx="90725" cy="13604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CuadroTexto 32"/>
          <p:cNvSpPr txBox="1"/>
          <p:nvPr/>
        </p:nvSpPr>
        <p:spPr>
          <a:xfrm flipH="1">
            <a:off x="7977434" y="3326831"/>
            <a:ext cx="27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8</a:t>
            </a:r>
          </a:p>
        </p:txBody>
      </p:sp>
      <p:sp>
        <p:nvSpPr>
          <p:cNvPr id="2" name="Rectángulo 1"/>
          <p:cNvSpPr/>
          <p:nvPr/>
        </p:nvSpPr>
        <p:spPr>
          <a:xfrm>
            <a:off x="6498486" y="4546484"/>
            <a:ext cx="273594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solidFill>
                  <a:srgbClr val="FF0000"/>
                </a:solidFill>
              </a:rPr>
              <a:t>(entradas-salidas</a:t>
            </a:r>
            <a:r>
              <a:rPr lang="es-ES" sz="20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smtClean="0">
                <a:solidFill>
                  <a:srgbClr val="FF0000"/>
                </a:solidFill>
              </a:rPr>
              <a:t> </a:t>
            </a:r>
            <a:r>
              <a:rPr lang="es-ES" sz="1600" dirty="0" err="1" smtClean="0">
                <a:solidFill>
                  <a:srgbClr val="FF0000"/>
                </a:solidFill>
              </a:rPr>
              <a:t>swt</a:t>
            </a:r>
            <a:r>
              <a:rPr lang="es-ES" sz="1600" dirty="0" smtClean="0">
                <a:solidFill>
                  <a:srgbClr val="FF0000"/>
                </a:solidFill>
              </a:rPr>
              <a:t>: entradas – 8 señales</a:t>
            </a:r>
          </a:p>
          <a:p>
            <a:r>
              <a:rPr lang="es-ES" sz="1600" dirty="0">
                <a:solidFill>
                  <a:srgbClr val="FF0000"/>
                </a:solidFill>
              </a:rPr>
              <a:t> </a:t>
            </a:r>
            <a:r>
              <a:rPr lang="es-ES" sz="1600" dirty="0" smtClean="0">
                <a:solidFill>
                  <a:srgbClr val="FF0000"/>
                </a:solidFill>
              </a:rPr>
              <a:t> </a:t>
            </a:r>
            <a:r>
              <a:rPr lang="es-ES" sz="1600" dirty="0" err="1" smtClean="0">
                <a:solidFill>
                  <a:srgbClr val="FF0000"/>
                </a:solidFill>
              </a:rPr>
              <a:t>led</a:t>
            </a:r>
            <a:r>
              <a:rPr lang="es-ES" sz="1600" dirty="0" smtClean="0">
                <a:solidFill>
                  <a:srgbClr val="FF0000"/>
                </a:solidFill>
              </a:rPr>
              <a:t>:  salidas  - 8 señales</a:t>
            </a:r>
            <a:endParaRPr lang="es-ES" sz="1600" dirty="0">
              <a:solidFill>
                <a:srgbClr val="FF0000"/>
              </a:solidFill>
            </a:endParaRPr>
          </a:p>
        </p:txBody>
      </p:sp>
      <p:cxnSp>
        <p:nvCxnSpPr>
          <p:cNvPr id="24" name="Conector recto de flecha 23"/>
          <p:cNvCxnSpPr/>
          <p:nvPr/>
        </p:nvCxnSpPr>
        <p:spPr bwMode="auto">
          <a:xfrm flipH="1" flipV="1">
            <a:off x="2709020" y="3755898"/>
            <a:ext cx="3861113" cy="9007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8" name="CuadroTexto 27"/>
          <p:cNvSpPr txBox="1"/>
          <p:nvPr/>
        </p:nvSpPr>
        <p:spPr>
          <a:xfrm>
            <a:off x="6668558" y="6420694"/>
            <a:ext cx="2272241" cy="584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</a:rPr>
              <a:t>Diseño usando </a:t>
            </a:r>
          </a:p>
          <a:p>
            <a:r>
              <a:rPr lang="es-ES" sz="1600" dirty="0" smtClean="0">
                <a:solidFill>
                  <a:srgbClr val="FF0000"/>
                </a:solidFill>
              </a:rPr>
              <a:t>funciones booleanas</a:t>
            </a:r>
          </a:p>
        </p:txBody>
      </p:sp>
      <p:cxnSp>
        <p:nvCxnSpPr>
          <p:cNvPr id="29" name="Conector recto de flecha 28"/>
          <p:cNvCxnSpPr/>
          <p:nvPr/>
        </p:nvCxnSpPr>
        <p:spPr bwMode="auto">
          <a:xfrm flipH="1" flipV="1">
            <a:off x="5266267" y="5943600"/>
            <a:ext cx="1354667" cy="7619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7560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5464" y="287867"/>
            <a:ext cx="9039225" cy="1983594"/>
          </a:xfrm>
        </p:spPr>
        <p:txBody>
          <a:bodyPr/>
          <a:lstStyle/>
          <a:p>
            <a:r>
              <a:rPr lang="es-ES_tradnl" sz="2000" i="1" dirty="0" smtClean="0">
                <a:solidFill>
                  <a:schemeClr val="tx1"/>
                </a:solidFill>
                <a:latin typeface="Comic Sans MS" pitchFamily="66" charset="0"/>
              </a:rPr>
              <a:t>Para realizar la simulación se requiere diseñar un programa</a:t>
            </a:r>
            <a:r>
              <a:rPr lang="es-ES_tradnl" sz="2000" i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s-ES_tradnl" sz="2000" i="1" dirty="0" smtClean="0">
                <a:solidFill>
                  <a:schemeClr val="tx1"/>
                </a:solidFill>
                <a:latin typeface="Comic Sans MS" pitchFamily="66" charset="0"/>
              </a:rPr>
              <a:t>que permita probar si el circuito funciona correctamente..  </a:t>
            </a:r>
            <a:br>
              <a:rPr lang="es-ES_tradnl" sz="2000" i="1" dirty="0" smtClean="0">
                <a:solidFill>
                  <a:schemeClr val="tx1"/>
                </a:solidFill>
                <a:latin typeface="Comic Sans MS" pitchFamily="66" charset="0"/>
              </a:rPr>
            </a:br>
            <a:r>
              <a:rPr lang="es-ES_tradnl" sz="2000" i="1" dirty="0" smtClean="0">
                <a:solidFill>
                  <a:schemeClr val="tx1"/>
                </a:solidFill>
                <a:latin typeface="Comic Sans MS" pitchFamily="66" charset="0"/>
              </a:rPr>
              <a:t/>
            </a:r>
            <a:br>
              <a:rPr lang="es-ES_tradnl" sz="2000" i="1" dirty="0" smtClean="0">
                <a:solidFill>
                  <a:schemeClr val="tx1"/>
                </a:solidFill>
                <a:latin typeface="Comic Sans MS" pitchFamily="66" charset="0"/>
              </a:rPr>
            </a:br>
            <a:r>
              <a:rPr lang="es-ES_tradnl" sz="2000" i="1" dirty="0" smtClean="0">
                <a:solidFill>
                  <a:schemeClr val="tx1"/>
                </a:solidFill>
                <a:latin typeface="Comic Sans MS" pitchFamily="66" charset="0"/>
              </a:rPr>
              <a:t>Se requiere generar todas las posibles entradas y verificar si</a:t>
            </a:r>
            <a:br>
              <a:rPr lang="es-ES_tradnl" sz="2000" i="1" dirty="0" smtClean="0">
                <a:solidFill>
                  <a:schemeClr val="tx1"/>
                </a:solidFill>
                <a:latin typeface="Comic Sans MS" pitchFamily="66" charset="0"/>
              </a:rPr>
            </a:br>
            <a:r>
              <a:rPr lang="es-ES_tradnl" sz="2000" i="1" dirty="0" smtClean="0">
                <a:solidFill>
                  <a:schemeClr val="tx1"/>
                </a:solidFill>
                <a:latin typeface="Comic Sans MS" pitchFamily="66" charset="0"/>
              </a:rPr>
              <a:t>las salidas correspondientes</a:t>
            </a:r>
            <a:r>
              <a:rPr lang="es-ES_tradnl" sz="2000" i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s-ES_tradnl" sz="2000" i="1" dirty="0" smtClean="0">
                <a:solidFill>
                  <a:schemeClr val="tx1"/>
                </a:solidFill>
                <a:latin typeface="Comic Sans MS" pitchFamily="66" charset="0"/>
              </a:rPr>
              <a:t>son correctas</a:t>
            </a:r>
            <a:endParaRPr lang="es-ES_tradnl" sz="2000" i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69337" y="152404"/>
            <a:ext cx="388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Para realizar la simulación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37067" y="2540001"/>
            <a:ext cx="8728621" cy="415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 debe crear un test </a:t>
            </a:r>
            <a:r>
              <a:rPr lang="es-ES" dirty="0" err="1" smtClean="0"/>
              <a:t>bench</a:t>
            </a:r>
            <a:r>
              <a:rPr lang="es-ES" dirty="0" smtClean="0"/>
              <a:t> (un programa para las pruebas</a:t>
            </a:r>
          </a:p>
          <a:p>
            <a:r>
              <a:rPr lang="es-ES" dirty="0"/>
              <a:t>e</a:t>
            </a:r>
            <a:r>
              <a:rPr lang="es-ES" dirty="0" smtClean="0"/>
              <a:t>n VHDL):</a:t>
            </a:r>
          </a:p>
          <a:p>
            <a:endParaRPr lang="es-ES" dirty="0" smtClean="0"/>
          </a:p>
          <a:p>
            <a:r>
              <a:rPr lang="es-ES" dirty="0" smtClean="0"/>
              <a:t>Consideraciones:</a:t>
            </a:r>
          </a:p>
          <a:p>
            <a:endParaRPr lang="es-ES" dirty="0" smtClean="0"/>
          </a:p>
          <a:p>
            <a:r>
              <a:rPr lang="es-ES" dirty="0"/>
              <a:t>El test </a:t>
            </a:r>
            <a:r>
              <a:rPr lang="es-ES" dirty="0" err="1"/>
              <a:t>bech</a:t>
            </a:r>
            <a:r>
              <a:rPr lang="es-ES" dirty="0"/>
              <a:t> solo sirve para simulación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dirty="0" smtClean="0"/>
              <a:t>La entidad en el test </a:t>
            </a:r>
            <a:r>
              <a:rPr lang="es-ES" dirty="0" err="1" smtClean="0"/>
              <a:t>bench</a:t>
            </a:r>
            <a:r>
              <a:rPr lang="es-ES" dirty="0" smtClean="0"/>
              <a:t> no tiene puertos.</a:t>
            </a:r>
          </a:p>
          <a:p>
            <a:r>
              <a:rPr lang="es-ES" dirty="0" smtClean="0"/>
              <a:t>Se debe instanciar en la arquitectura el diseño que se va</a:t>
            </a:r>
          </a:p>
          <a:p>
            <a:r>
              <a:rPr lang="es-ES" dirty="0"/>
              <a:t>s</a:t>
            </a:r>
            <a:r>
              <a:rPr lang="es-ES" dirty="0" smtClean="0"/>
              <a:t>imular como un componente.</a:t>
            </a:r>
          </a:p>
          <a:p>
            <a:r>
              <a:rPr lang="es-ES" dirty="0" smtClean="0"/>
              <a:t>Se puede crear el programa de prueba usando la instrucción</a:t>
            </a:r>
          </a:p>
          <a:p>
            <a:r>
              <a:rPr lang="es-ES" dirty="0" err="1"/>
              <a:t>p</a:t>
            </a:r>
            <a:r>
              <a:rPr lang="es-ES" dirty="0" err="1" smtClean="0"/>
              <a:t>rocess</a:t>
            </a:r>
            <a:r>
              <a:rPr lang="es-ES" dirty="0" smtClean="0"/>
              <a:t>  del VHDL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1204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EF9363AA950774EA6EBBCB196CC3B54" ma:contentTypeVersion="3" ma:contentTypeDescription="Crear nuevo documento." ma:contentTypeScope="" ma:versionID="e83a1d52973e74309cee4f99267c8daa">
  <xsd:schema xmlns:xsd="http://www.w3.org/2001/XMLSchema" xmlns:xs="http://www.w3.org/2001/XMLSchema" xmlns:p="http://schemas.microsoft.com/office/2006/metadata/properties" xmlns:ns2="2ac8f3f7-7f74-4421-aed1-b1a6fe11827c" targetNamespace="http://schemas.microsoft.com/office/2006/metadata/properties" ma:root="true" ma:fieldsID="011ff7cbb322c4203bbc5a2822884ec5" ns2:_="">
    <xsd:import namespace="2ac8f3f7-7f74-4421-aed1-b1a6fe1182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c8f3f7-7f74-4421-aed1-b1a6fe1182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3202A9-15F0-4A38-B887-B0F3B55C1861}"/>
</file>

<file path=customXml/itemProps2.xml><?xml version="1.0" encoding="utf-8"?>
<ds:datastoreItem xmlns:ds="http://schemas.openxmlformats.org/officeDocument/2006/customXml" ds:itemID="{5FE6D4F9-89BF-4878-B30C-297088A572CC}"/>
</file>

<file path=customXml/itemProps3.xml><?xml version="1.0" encoding="utf-8"?>
<ds:datastoreItem xmlns:ds="http://schemas.openxmlformats.org/officeDocument/2006/customXml" ds:itemID="{5F0FAB96-B330-46CA-B9E3-43B46ADC1082}"/>
</file>

<file path=docProps/app.xml><?xml version="1.0" encoding="utf-8"?>
<Properties xmlns="http://schemas.openxmlformats.org/officeDocument/2006/extended-properties" xmlns:vt="http://schemas.openxmlformats.org/officeDocument/2006/docPropsVTypes">
  <Template>C:\gaetano\Edu\cse370_s99\slides\template.pot</Template>
  <TotalTime>51993</TotalTime>
  <Pages>67</Pages>
  <Words>2018</Words>
  <Application>Microsoft Macintosh PowerPoint</Application>
  <PresentationFormat>Personalizado</PresentationFormat>
  <Paragraphs>445</Paragraphs>
  <Slides>25</Slides>
  <Notes>25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template</vt:lpstr>
      <vt:lpstr>Hardware Description Languages (HDL): VHDL, VERILOG</vt:lpstr>
      <vt:lpstr>Introducción al VHDL y Verilog</vt:lpstr>
      <vt:lpstr>Introducción al VHDL (herramientas de diseño)</vt:lpstr>
      <vt:lpstr>Introducción al VHDL y Verilog</vt:lpstr>
      <vt:lpstr>Introducción al VHDL y Verilog</vt:lpstr>
      <vt:lpstr>Ejemplo del primer diseño (tutorial.vhd).  Diseño usando ecuaciones booleanas (flujo de datos)</vt:lpstr>
      <vt:lpstr>Estructura de un diseño en VHDL </vt:lpstr>
      <vt:lpstr>Introducción al VHDL</vt:lpstr>
      <vt:lpstr>Para realizar la simulación se requiere diseñar un programa que permita probar si el circuito funciona correctamente..    Se requiere generar todas las posibles entradas y verificar si las salidas correspondientes son correctas</vt:lpstr>
      <vt:lpstr>Test Bench (una introducción..)</vt:lpstr>
      <vt:lpstr>Introducción al VHDL</vt:lpstr>
      <vt:lpstr>Introducción al VHDL</vt:lpstr>
      <vt:lpstr>Presentación de PowerPoint</vt:lpstr>
      <vt:lpstr>Procedimiento en el laboratorio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Segunda parte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Logic</dc:title>
  <dc:subject>Combinational Logic Basics</dc:subject>
  <dc:creator>Randy H. Katz</dc:creator>
  <cp:lastModifiedBy>mac</cp:lastModifiedBy>
  <cp:revision>267</cp:revision>
  <cp:lastPrinted>2017-02-15T21:12:24Z</cp:lastPrinted>
  <dcterms:created xsi:type="dcterms:W3CDTF">1997-03-21T11:31:29Z</dcterms:created>
  <dcterms:modified xsi:type="dcterms:W3CDTF">2023-09-15T21:36:47Z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>cse370-webmaster@cs.washington.edu</vt:lpwstr>
  </property>
  <property fmtid="{D5CDD505-2E9C-101B-9397-08002B2CF9AE}" pid="8" name="HomePage">
    <vt:lpwstr>http://www.cs.washington.edu/education/courses/cse370/99sp/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C:\gaetano\Edu\cse370_s99\</vt:lpwstr>
  </property>
  <property fmtid="{D5CDD505-2E9C-101B-9397-08002B2CF9AE}" pid="22" name="ContentTypeId">
    <vt:lpwstr>0x010100EEF9363AA950774EA6EBBCB196CC3B54</vt:lpwstr>
  </property>
</Properties>
</file>