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389" r:id="rId2"/>
    <p:sldId id="485" r:id="rId3"/>
    <p:sldId id="493" r:id="rId4"/>
    <p:sldId id="494" r:id="rId5"/>
    <p:sldId id="495" r:id="rId6"/>
  </p:sldIdLst>
  <p:sldSz cx="9271000" cy="6946900"/>
  <p:notesSz cx="6940550" cy="9080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00"/>
    <a:srgbClr val="FF00FF"/>
    <a:srgbClr val="00FFFF"/>
    <a:srgbClr val="00FF00"/>
    <a:srgbClr val="009900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03" autoAdjust="0"/>
    <p:restoredTop sz="94737" autoAdjust="0"/>
  </p:normalViewPr>
  <p:slideViewPr>
    <p:cSldViewPr snapToGrid="0">
      <p:cViewPr varScale="1">
        <p:scale>
          <a:sx n="77" d="100"/>
          <a:sy n="77" d="100"/>
        </p:scale>
        <p:origin x="-1752" y="-120"/>
      </p:cViewPr>
      <p:guideLst>
        <p:guide orient="horz" pos="2188"/>
        <p:guide pos="2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printerSettings" Target="printerSettings/printerSettings1.bin"/><Relationship Id="rId14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1678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11650"/>
            <a:ext cx="5089525" cy="4087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574" tIns="44492" rIns="90574" bIns="444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87388"/>
            <a:ext cx="4586288" cy="34369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53980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27100" y="4314825"/>
            <a:ext cx="5086350" cy="4084638"/>
          </a:xfrm>
          <a:noFill/>
          <a:ln w="9525"/>
        </p:spPr>
        <p:txBody>
          <a:bodyPr lIns="90555" tIns="44483" rIns="90555" bIns="44483"/>
          <a:lstStyle/>
          <a:p>
            <a:pPr>
              <a:spcBef>
                <a:spcPct val="0"/>
              </a:spcBef>
            </a:pPr>
            <a:endParaRPr kumimoji="0" lang="es-ES" sz="2400" smtClean="0"/>
          </a:p>
        </p:txBody>
      </p:sp>
      <p:sp>
        <p:nvSpPr>
          <p:cNvPr id="256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7572" cy="453466"/>
          </a:xfrm>
          <a:prstGeom prst="rect">
            <a:avLst/>
          </a:prstGeom>
          <a:ln/>
        </p:spPr>
        <p:txBody>
          <a:bodyPr lIns="92208" tIns="46104" rIns="92208" bIns="46104"/>
          <a:lstStyle/>
          <a:p>
            <a:r>
              <a:rPr lang="pt-BR"/>
              <a:t>Curso Diseño VHDL, J. E. Aedo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25437"/>
            <a:ext cx="3007572" cy="453466"/>
          </a:xfrm>
          <a:prstGeom prst="rect">
            <a:avLst/>
          </a:prstGeom>
          <a:ln/>
        </p:spPr>
        <p:txBody>
          <a:bodyPr lIns="92208" tIns="46104" rIns="92208" bIns="46104"/>
          <a:lstStyle/>
          <a:p>
            <a:r>
              <a:rPr lang="pt-BR"/>
              <a:t>Dpto. de Ing. Electróncia, UDEA.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31372" y="8625437"/>
            <a:ext cx="3007572" cy="453466"/>
          </a:xfrm>
          <a:prstGeom prst="rect">
            <a:avLst/>
          </a:prstGeom>
          <a:ln/>
        </p:spPr>
        <p:txBody>
          <a:bodyPr lIns="92208" tIns="46104" rIns="92208" bIns="46104"/>
          <a:lstStyle/>
          <a:p>
            <a:fld id="{5181F8E5-BCF5-4846-887F-DBF21F55DD4E}" type="slidenum">
              <a:rPr lang="pt-BR"/>
              <a:pPr/>
              <a:t>2</a:t>
            </a:fld>
            <a:endParaRPr lang="pt-BR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7572" cy="453466"/>
          </a:xfrm>
          <a:prstGeom prst="rect">
            <a:avLst/>
          </a:prstGeom>
          <a:ln/>
        </p:spPr>
        <p:txBody>
          <a:bodyPr lIns="92208" tIns="46104" rIns="92208" bIns="46104"/>
          <a:lstStyle/>
          <a:p>
            <a:r>
              <a:rPr lang="pt-BR"/>
              <a:t>Curso Diseño VHDL, J. E. Aedo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25437"/>
            <a:ext cx="3007572" cy="453466"/>
          </a:xfrm>
          <a:prstGeom prst="rect">
            <a:avLst/>
          </a:prstGeom>
          <a:ln/>
        </p:spPr>
        <p:txBody>
          <a:bodyPr lIns="92208" tIns="46104" rIns="92208" bIns="46104"/>
          <a:lstStyle/>
          <a:p>
            <a:r>
              <a:rPr lang="pt-BR"/>
              <a:t>Dpto. de Ing. Electróncia, UDEA.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31372" y="8625437"/>
            <a:ext cx="3007572" cy="453466"/>
          </a:xfrm>
          <a:prstGeom prst="rect">
            <a:avLst/>
          </a:prstGeom>
          <a:ln/>
        </p:spPr>
        <p:txBody>
          <a:bodyPr lIns="92208" tIns="46104" rIns="92208" bIns="46104"/>
          <a:lstStyle/>
          <a:p>
            <a:fld id="{5181F8E5-BCF5-4846-887F-DBF21F55DD4E}" type="slidenum">
              <a:rPr lang="pt-BR"/>
              <a:pPr/>
              <a:t>3</a:t>
            </a:fld>
            <a:endParaRPr lang="pt-BR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7572" cy="453466"/>
          </a:xfrm>
          <a:prstGeom prst="rect">
            <a:avLst/>
          </a:prstGeom>
          <a:ln/>
        </p:spPr>
        <p:txBody>
          <a:bodyPr lIns="92208" tIns="46104" rIns="92208" bIns="46104"/>
          <a:lstStyle/>
          <a:p>
            <a:r>
              <a:rPr lang="pt-BR"/>
              <a:t>Curso Diseño VHDL, J. E. Aedo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25437"/>
            <a:ext cx="3007572" cy="453466"/>
          </a:xfrm>
          <a:prstGeom prst="rect">
            <a:avLst/>
          </a:prstGeom>
          <a:ln/>
        </p:spPr>
        <p:txBody>
          <a:bodyPr lIns="92208" tIns="46104" rIns="92208" bIns="46104"/>
          <a:lstStyle/>
          <a:p>
            <a:r>
              <a:rPr lang="pt-BR"/>
              <a:t>Dpto. de Ing. Electróncia, UDEA.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31372" y="8625437"/>
            <a:ext cx="3007572" cy="453466"/>
          </a:xfrm>
          <a:prstGeom prst="rect">
            <a:avLst/>
          </a:prstGeom>
          <a:ln/>
        </p:spPr>
        <p:txBody>
          <a:bodyPr lIns="92208" tIns="46104" rIns="92208" bIns="46104"/>
          <a:lstStyle/>
          <a:p>
            <a:fld id="{5181F8E5-BCF5-4846-887F-DBF21F55DD4E}" type="slidenum">
              <a:rPr lang="pt-BR"/>
              <a:pPr/>
              <a:t>4</a:t>
            </a:fld>
            <a:endParaRPr lang="pt-BR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07572" cy="453466"/>
          </a:xfrm>
          <a:prstGeom prst="rect">
            <a:avLst/>
          </a:prstGeom>
          <a:ln/>
        </p:spPr>
        <p:txBody>
          <a:bodyPr lIns="92208" tIns="46104" rIns="92208" bIns="46104"/>
          <a:lstStyle/>
          <a:p>
            <a:r>
              <a:rPr lang="pt-BR"/>
              <a:t>Curso Diseño VHDL, J. E. Aedo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25437"/>
            <a:ext cx="3007572" cy="453466"/>
          </a:xfrm>
          <a:prstGeom prst="rect">
            <a:avLst/>
          </a:prstGeom>
          <a:ln/>
        </p:spPr>
        <p:txBody>
          <a:bodyPr lIns="92208" tIns="46104" rIns="92208" bIns="46104"/>
          <a:lstStyle/>
          <a:p>
            <a:r>
              <a:rPr lang="pt-BR"/>
              <a:t>Dpto. de Ing. Electróncia, UDEA.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31372" y="8625437"/>
            <a:ext cx="3007572" cy="453466"/>
          </a:xfrm>
          <a:prstGeom prst="rect">
            <a:avLst/>
          </a:prstGeom>
          <a:ln/>
        </p:spPr>
        <p:txBody>
          <a:bodyPr lIns="92208" tIns="46104" rIns="92208" bIns="46104"/>
          <a:lstStyle/>
          <a:p>
            <a:fld id="{5181F8E5-BCF5-4846-887F-DBF21F55DD4E}" type="slidenum">
              <a:rPr lang="pt-BR"/>
              <a:pPr/>
              <a:t>5</a:t>
            </a:fld>
            <a:endParaRPr lang="pt-BR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7100" y="1852613"/>
            <a:ext cx="83439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7100" y="695325"/>
            <a:ext cx="7829550" cy="11572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63763" y="3937000"/>
            <a:ext cx="6489700" cy="1793875"/>
          </a:xfrm>
        </p:spPr>
        <p:txBody>
          <a:bodyPr/>
          <a:lstStyle>
            <a:lvl1pPr marL="0" indent="0">
              <a:buFont typeface="Monotype Sorts" pitchFamily="-3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0725" y="6310313"/>
            <a:ext cx="1957388" cy="520700"/>
          </a:xfrm>
        </p:spPr>
        <p:txBody>
          <a:bodyPr/>
          <a:lstStyle>
            <a:lvl1pPr>
              <a:defRPr smtClean="0"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94050" y="6310313"/>
            <a:ext cx="2882900" cy="520700"/>
          </a:xfrm>
        </p:spPr>
        <p:txBody>
          <a:bodyPr/>
          <a:lstStyle>
            <a:lvl1pPr>
              <a:defRPr sz="1400" smtClean="0"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96075" y="6310313"/>
            <a:ext cx="1854200" cy="520700"/>
          </a:xfrm>
        </p:spPr>
        <p:txBody>
          <a:bodyPr/>
          <a:lstStyle>
            <a:lvl1pPr>
              <a:defRPr smtClean="0"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A6A10D37-F6A4-4E2A-BA8A-02364D071B4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150 - Spring  2008 – Lec  #3: Combinational  Logic  - </a:t>
            </a:r>
            <a:fld id="{C69557DC-10D4-49CD-9F01-81485656E5C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A0AB1-0855-4527-BBF1-FFAA1AB9EB6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32575" y="390525"/>
            <a:ext cx="2073275" cy="57451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12750" y="390525"/>
            <a:ext cx="6067425" cy="574516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150 - Spring  2008 – Lec  #3: Combinational  Logic  - </a:t>
            </a:r>
            <a:fld id="{FB40405A-A1E5-4EB9-A153-67E7F68B374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62A24-8F8D-4499-8F94-F5F93961987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12750" y="390525"/>
            <a:ext cx="7880350" cy="84931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12750" y="1620838"/>
            <a:ext cx="4070350" cy="45148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35500" y="1620838"/>
            <a:ext cx="4070350" cy="45148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150 - Spring  2008 – Lec  #3: Combinational  Logic  - </a:t>
            </a:r>
            <a:fld id="{BF1B839F-502D-47C2-A03F-2D53A85C952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7AE35-CF2B-4058-A339-A8A218B5AD6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150 - Spring  2008 – Lec  #3: Combinational  Logic  - </a:t>
            </a:r>
            <a:fld id="{99C2EF2F-7B86-4385-A593-7662B469BAB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151EF-4FC8-492D-82EB-F55C92C53A8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31838" y="4464050"/>
            <a:ext cx="7880350" cy="13795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31838" y="2944813"/>
            <a:ext cx="7880350" cy="15192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150 - Spring  2008 – Lec  #3: Combinational  Logic  - </a:t>
            </a:r>
            <a:fld id="{C10B1D5F-5293-4B77-A893-69AE410D84F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0F564-4DBD-4D93-966E-0C51A08435F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12750" y="1620838"/>
            <a:ext cx="4070350" cy="4514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35500" y="1620838"/>
            <a:ext cx="4070350" cy="4514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150 - Spring  2008 – Lec  #3: Combinational  Logic  - </a:t>
            </a:r>
            <a:fld id="{74EDC981-8F4E-41A3-87C0-50788EAFF70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2A9FF-D60C-484D-B131-CAB10BC67B3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3550" y="277813"/>
            <a:ext cx="8343900" cy="1158875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3550" y="1555750"/>
            <a:ext cx="4095750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3550" y="2203450"/>
            <a:ext cx="4095750" cy="4002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710113" y="1555750"/>
            <a:ext cx="4097337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0113" y="2203450"/>
            <a:ext cx="4097337" cy="4002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150 - Spring  2008 – Lec  #3: Combinational  Logic  - </a:t>
            </a:r>
            <a:fld id="{29D00624-746A-441A-A3EC-5709030C391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D8871-FCDC-437C-8AFA-E35D803248B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150 - Spring  2008 – Lec  #3: Combinational  Logic  - </a:t>
            </a:r>
            <a:fld id="{8FF77714-1BCB-4C30-9D96-45FD89F2463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F751E-E39D-4C13-A1E9-145853FD45B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150 - Spring  2008 – Lec  #3: Combinational  Logic  - </a:t>
            </a:r>
            <a:fld id="{9F0FDE99-4204-46E2-AB3A-3D8F764D38E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C93F6-513A-46AB-9C5D-A5054527DBA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3550" y="276225"/>
            <a:ext cx="3049588" cy="11779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624263" y="276225"/>
            <a:ext cx="5183187" cy="59293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3550" y="1454150"/>
            <a:ext cx="3049588" cy="47513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150 - Spring  2008 – Lec  #3: Combinational  Logic  - </a:t>
            </a:r>
            <a:fld id="{26BEED8D-1F5A-40B2-A9FF-17D3FBC24B2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2F18A-D43B-46B8-979E-902CD9CC303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17688" y="4862513"/>
            <a:ext cx="5562600" cy="5746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817688" y="620713"/>
            <a:ext cx="5562600" cy="4168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817688" y="5437188"/>
            <a:ext cx="5562600" cy="814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150 - Spring  2008 – Lec  #3: Combinational  Logic  - </a:t>
            </a:r>
            <a:fld id="{C534F67D-0004-4EA4-9E38-D7D5988CA84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51892-90E6-4AA6-82C7-8260CD27ECB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2750" y="390525"/>
            <a:ext cx="7880350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750" y="1620838"/>
            <a:ext cx="82931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665" tIns="46333" rIns="92665" bIns="463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2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8150" y="6483350"/>
            <a:ext cx="19304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2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8550" y="6483350"/>
            <a:ext cx="44561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200" smtClean="0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CS 150 - Spring  2008 – Lec  #3: Combinational  Logic  - </a:t>
            </a:r>
            <a:fld id="{989C4919-CE3D-483A-9ACD-37AFEE62D91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24663" y="6483350"/>
            <a:ext cx="19319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F64B7720-BAC1-449F-AE01-F083FFC5D62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sldNum="0" hdr="0" dt="0"/>
  <p:txStyles>
    <p:titleStyle>
      <a:lvl1pPr algn="l" defTabSz="927100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defTabSz="927100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0000"/>
          </a:solidFill>
          <a:latin typeface="Comic Sans MS" pitchFamily="66" charset="0"/>
        </a:defRPr>
      </a:lvl2pPr>
      <a:lvl3pPr algn="l" defTabSz="927100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0000"/>
          </a:solidFill>
          <a:latin typeface="Comic Sans MS" pitchFamily="66" charset="0"/>
        </a:defRPr>
      </a:lvl3pPr>
      <a:lvl4pPr algn="l" defTabSz="927100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0000"/>
          </a:solidFill>
          <a:latin typeface="Comic Sans MS" pitchFamily="66" charset="0"/>
        </a:defRPr>
      </a:lvl4pPr>
      <a:lvl5pPr algn="l" defTabSz="927100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0000"/>
          </a:solidFill>
          <a:latin typeface="Comic Sans MS" pitchFamily="66" charset="0"/>
        </a:defRPr>
      </a:lvl5pPr>
      <a:lvl6pPr marL="457200" algn="l" defTabSz="927100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0000"/>
          </a:solidFill>
          <a:latin typeface="Comic Sans MS" pitchFamily="66" charset="0"/>
        </a:defRPr>
      </a:lvl6pPr>
      <a:lvl7pPr marL="914400" algn="l" defTabSz="927100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0000"/>
          </a:solidFill>
          <a:latin typeface="Comic Sans MS" pitchFamily="66" charset="0"/>
        </a:defRPr>
      </a:lvl7pPr>
      <a:lvl8pPr marL="1371600" algn="l" defTabSz="927100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0000"/>
          </a:solidFill>
          <a:latin typeface="Comic Sans MS" pitchFamily="66" charset="0"/>
        </a:defRPr>
      </a:lvl8pPr>
      <a:lvl9pPr marL="1828800" algn="l" defTabSz="927100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0000"/>
          </a:solidFill>
          <a:latin typeface="Comic Sans MS" pitchFamily="66" charset="0"/>
        </a:defRPr>
      </a:lvl9pPr>
    </p:titleStyle>
    <p:bodyStyle>
      <a:lvl1pPr marL="347663" indent="-347663" algn="l" defTabSz="927100" rtl="0" eaLnBrk="0" fontAlgn="base" hangingPunct="0">
        <a:spcBef>
          <a:spcPct val="40000"/>
        </a:spcBef>
        <a:spcAft>
          <a:spcPct val="0"/>
        </a:spcAft>
        <a:buClr>
          <a:srgbClr val="FF0000"/>
        </a:buClr>
        <a:buFont typeface="Monotype Sorts" pitchFamily="-32" charset="2"/>
        <a:buChar char="z"/>
        <a:defRPr kumimoji="1" sz="2400">
          <a:solidFill>
            <a:srgbClr val="0000FF"/>
          </a:solidFill>
          <a:latin typeface="+mn-lt"/>
          <a:ea typeface="+mn-ea"/>
          <a:cs typeface="+mn-cs"/>
        </a:defRPr>
      </a:lvl1pPr>
      <a:lvl2pPr marL="752475" indent="-288925" algn="l" defTabSz="9271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-32" charset="2"/>
        <a:buChar char="y"/>
        <a:defRPr kumimoji="1">
          <a:solidFill>
            <a:srgbClr val="0000FF"/>
          </a:solidFill>
          <a:latin typeface="+mn-lt"/>
        </a:defRPr>
      </a:lvl2pPr>
      <a:lvl3pPr marL="1158875" indent="-231775" algn="l" defTabSz="9271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-32" charset="2"/>
        <a:buChar char="x"/>
        <a:defRPr kumimoji="1">
          <a:solidFill>
            <a:srgbClr val="0000FF"/>
          </a:solidFill>
          <a:latin typeface="+mn-lt"/>
        </a:defRPr>
      </a:lvl3pPr>
      <a:lvl4pPr marL="1622425" indent="-231775" algn="l" defTabSz="9271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>
          <a:solidFill>
            <a:srgbClr val="0000FF"/>
          </a:solidFill>
          <a:latin typeface="+mn-lt"/>
        </a:defRPr>
      </a:lvl4pPr>
      <a:lvl5pPr marL="2084388" indent="-231775" algn="l" defTabSz="9271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rgbClr val="0000FF"/>
          </a:solidFill>
          <a:latin typeface="+mn-lt"/>
        </a:defRPr>
      </a:lvl5pPr>
      <a:lvl6pPr marL="2541588" indent="-231775" algn="l" defTabSz="9271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rgbClr val="0000FF"/>
          </a:solidFill>
          <a:latin typeface="+mn-lt"/>
        </a:defRPr>
      </a:lvl6pPr>
      <a:lvl7pPr marL="2998788" indent="-231775" algn="l" defTabSz="9271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rgbClr val="0000FF"/>
          </a:solidFill>
          <a:latin typeface="+mn-lt"/>
        </a:defRPr>
      </a:lvl7pPr>
      <a:lvl8pPr marL="3455988" indent="-231775" algn="l" defTabSz="9271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rgbClr val="0000FF"/>
          </a:solidFill>
          <a:latin typeface="+mn-lt"/>
        </a:defRPr>
      </a:lvl8pPr>
      <a:lvl9pPr marL="3913188" indent="-231775" algn="l" defTabSz="9271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rgbClr val="0000FF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Description Languages (HDL): VHDL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81150"/>
            <a:ext cx="8299450" cy="4779963"/>
          </a:xfrm>
        </p:spPr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Contenido</a:t>
            </a:r>
          </a:p>
          <a:p>
            <a:pPr lvl="1"/>
            <a:r>
              <a:rPr lang="es-ES" dirty="0" smtClean="0">
                <a:solidFill>
                  <a:schemeClr val="tx1"/>
                </a:solidFill>
              </a:rPr>
              <a:t> Uso del código genérico.</a:t>
            </a:r>
          </a:p>
          <a:p>
            <a:pPr lvl="1"/>
            <a:r>
              <a:rPr lang="es-ES" dirty="0" smtClean="0">
                <a:solidFill>
                  <a:schemeClr val="tx1"/>
                </a:solidFill>
              </a:rPr>
              <a:t>.sumador completo.</a:t>
            </a:r>
          </a:p>
          <a:p>
            <a:pPr lvl="1"/>
            <a:r>
              <a:rPr lang="es-ES" dirty="0" smtClean="0">
                <a:solidFill>
                  <a:schemeClr val="tx1"/>
                </a:solidFill>
              </a:rPr>
              <a:t>Atributos</a:t>
            </a:r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F2CF-5578-479A-85AD-014897EDB8CD}" type="slidenum">
              <a:rPr lang="pt-BR"/>
              <a:pPr/>
              <a:t>2</a:t>
            </a:fld>
            <a:endParaRPr lang="pt-BR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0"/>
            <a:ext cx="9039225" cy="849066"/>
          </a:xfrm>
        </p:spPr>
        <p:txBody>
          <a:bodyPr/>
          <a:lstStyle/>
          <a:p>
            <a:r>
              <a:rPr lang="es-ES_tradnl" sz="2800" i="1" dirty="0" err="1" smtClean="0">
                <a:latin typeface="Comic Sans MS" pitchFamily="66" charset="0"/>
              </a:rPr>
              <a:t>Generic</a:t>
            </a:r>
            <a:endParaRPr lang="es-ES_tradnl" sz="2800" i="1" dirty="0">
              <a:latin typeface="Comic Sans MS" pitchFamily="66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711057" y="1143163"/>
            <a:ext cx="77814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Instrucción que permite  pasar información específica a la entidad o un componente ( la cual se puede utilizar para </a:t>
            </a:r>
            <a:r>
              <a:rPr lang="es-ES" dirty="0" err="1" smtClean="0"/>
              <a:t>parametrizar</a:t>
            </a:r>
            <a:r>
              <a:rPr lang="es-ES" dirty="0" smtClean="0"/>
              <a:t> el código).   Los datos genéricos no tiene modo ni dirección.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49232" y="3208255"/>
            <a:ext cx="77814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Sintaxis</a:t>
            </a:r>
          </a:p>
          <a:p>
            <a:endParaRPr lang="es-ES" dirty="0" smtClean="0"/>
          </a:p>
          <a:p>
            <a:r>
              <a:rPr lang="es-ES" dirty="0" smtClean="0"/>
              <a:t>           En la entidad:</a:t>
            </a:r>
          </a:p>
          <a:p>
            <a:endParaRPr lang="es-ES" dirty="0"/>
          </a:p>
          <a:p>
            <a:r>
              <a:rPr lang="es-ES" dirty="0" smtClean="0"/>
              <a:t>En el componente: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4230479" y="2979348"/>
            <a:ext cx="4369152" cy="132343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entity</a:t>
            </a:r>
            <a:r>
              <a:rPr lang="es-ES" sz="2000" dirty="0"/>
              <a:t> </a:t>
            </a:r>
            <a:r>
              <a:rPr lang="es-ES" sz="2000" dirty="0" err="1"/>
              <a:t>entity_name</a:t>
            </a:r>
            <a:r>
              <a:rPr lang="es-ES" sz="2000" dirty="0"/>
              <a:t> </a:t>
            </a:r>
            <a:r>
              <a:rPr lang="es-ES" sz="2000" dirty="0" err="1">
                <a:solidFill>
                  <a:srgbClr val="FF0000"/>
                </a:solidFill>
              </a:rPr>
              <a:t>is</a:t>
            </a:r>
            <a:endParaRPr lang="es-ES" sz="2000" dirty="0">
              <a:solidFill>
                <a:srgbClr val="FF0000"/>
              </a:solidFill>
            </a:endParaRPr>
          </a:p>
          <a:p>
            <a:r>
              <a:rPr lang="es-ES" sz="2000" dirty="0"/>
              <a:t>	</a:t>
            </a:r>
            <a:r>
              <a:rPr lang="es-ES" sz="2000" dirty="0" err="1">
                <a:solidFill>
                  <a:srgbClr val="FF0000"/>
                </a:solidFill>
              </a:rPr>
              <a:t>generic</a:t>
            </a:r>
            <a:r>
              <a:rPr lang="es-ES" sz="2000" dirty="0"/>
              <a:t> (</a:t>
            </a:r>
            <a:r>
              <a:rPr lang="es-ES" sz="2000" dirty="0" err="1"/>
              <a:t>generic</a:t>
            </a:r>
            <a:r>
              <a:rPr lang="es-ES" sz="2000" dirty="0"/>
              <a:t> </a:t>
            </a:r>
            <a:r>
              <a:rPr lang="es-ES" sz="2000" dirty="0" err="1"/>
              <a:t>list</a:t>
            </a:r>
            <a:r>
              <a:rPr lang="es-ES" sz="2000" dirty="0"/>
              <a:t>);</a:t>
            </a:r>
          </a:p>
          <a:p>
            <a:r>
              <a:rPr lang="es-ES" sz="2000" dirty="0"/>
              <a:t>	</a:t>
            </a:r>
            <a:r>
              <a:rPr lang="es-ES" sz="2000" dirty="0" err="1">
                <a:solidFill>
                  <a:srgbClr val="FF0000"/>
                </a:solidFill>
              </a:rPr>
              <a:t>port</a:t>
            </a:r>
            <a:r>
              <a:rPr lang="es-ES" sz="2000" dirty="0"/>
              <a:t>      (</a:t>
            </a:r>
            <a:r>
              <a:rPr lang="es-ES" sz="2000" dirty="0" err="1"/>
              <a:t>port</a:t>
            </a:r>
            <a:r>
              <a:rPr lang="es-ES" sz="2000" dirty="0"/>
              <a:t> </a:t>
            </a:r>
            <a:r>
              <a:rPr lang="es-ES" sz="2000" dirty="0" err="1"/>
              <a:t>list</a:t>
            </a:r>
            <a:r>
              <a:rPr lang="es-ES" sz="2000" dirty="0"/>
              <a:t>);</a:t>
            </a:r>
          </a:p>
          <a:p>
            <a:r>
              <a:rPr lang="es-ES" sz="2000" dirty="0" err="1">
                <a:solidFill>
                  <a:srgbClr val="FF0000"/>
                </a:solidFill>
              </a:rPr>
              <a:t>end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/>
              <a:t>entity_name</a:t>
            </a:r>
            <a:r>
              <a:rPr lang="es-ES" sz="2000" dirty="0"/>
              <a:t>;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80514" y="5283336"/>
            <a:ext cx="3841717" cy="132343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component</a:t>
            </a:r>
            <a:r>
              <a:rPr lang="es-ES" sz="2000" dirty="0"/>
              <a:t> </a:t>
            </a:r>
            <a:r>
              <a:rPr lang="es-ES" sz="2000" dirty="0" err="1"/>
              <a:t>component_name</a:t>
            </a:r>
            <a:endParaRPr lang="es-ES" sz="2000" dirty="0"/>
          </a:p>
          <a:p>
            <a:r>
              <a:rPr lang="es-ES" sz="2000" dirty="0"/>
              <a:t>	</a:t>
            </a:r>
            <a:r>
              <a:rPr lang="es-ES" sz="2000" dirty="0" err="1">
                <a:solidFill>
                  <a:srgbClr val="FF0000"/>
                </a:solidFill>
              </a:rPr>
              <a:t>generic</a:t>
            </a:r>
            <a:r>
              <a:rPr lang="es-ES" sz="2000" dirty="0"/>
              <a:t> (</a:t>
            </a:r>
            <a:r>
              <a:rPr lang="es-ES" sz="2000" dirty="0" err="1"/>
              <a:t>generic_list</a:t>
            </a:r>
            <a:r>
              <a:rPr lang="es-ES" sz="2000" dirty="0"/>
              <a:t>)</a:t>
            </a:r>
            <a:r>
              <a:rPr lang="es-ES" sz="2000" dirty="0" smtClean="0"/>
              <a:t>;</a:t>
            </a:r>
            <a:endParaRPr lang="es-ES" sz="2000" dirty="0"/>
          </a:p>
          <a:p>
            <a:r>
              <a:rPr lang="es-ES" sz="2000" dirty="0"/>
              <a:t>	</a:t>
            </a:r>
            <a:r>
              <a:rPr lang="es-ES" sz="2000" dirty="0" err="1">
                <a:solidFill>
                  <a:srgbClr val="FF0000"/>
                </a:solidFill>
              </a:rPr>
              <a:t>port</a:t>
            </a:r>
            <a:r>
              <a:rPr lang="es-ES" sz="2000" dirty="0"/>
              <a:t> (</a:t>
            </a:r>
            <a:r>
              <a:rPr lang="es-ES" sz="2000" dirty="0" err="1"/>
              <a:t>port_list</a:t>
            </a:r>
            <a:r>
              <a:rPr lang="es-ES" sz="2000" dirty="0"/>
              <a:t>);</a:t>
            </a:r>
          </a:p>
          <a:p>
            <a:r>
              <a:rPr lang="es-ES" sz="2000" dirty="0" err="1">
                <a:solidFill>
                  <a:srgbClr val="FF0000"/>
                </a:solidFill>
              </a:rPr>
              <a:t>end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component</a:t>
            </a:r>
            <a:r>
              <a:rPr lang="es-ES" sz="2000" dirty="0"/>
              <a:t>;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873157" y="5021114"/>
            <a:ext cx="46355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000" dirty="0" err="1"/>
              <a:t>instance_label</a:t>
            </a:r>
            <a:r>
              <a:rPr lang="es-ES" sz="2000" dirty="0"/>
              <a:t>: </a:t>
            </a:r>
            <a:r>
              <a:rPr lang="es-ES" sz="2000" dirty="0" err="1"/>
              <a:t>component_name</a:t>
            </a:r>
            <a:endParaRPr lang="es-ES" sz="2000" dirty="0"/>
          </a:p>
          <a:p>
            <a:r>
              <a:rPr lang="es-ES" sz="2000" dirty="0" smtClean="0"/>
              <a:t>     </a:t>
            </a:r>
            <a:r>
              <a:rPr lang="es-ES" sz="2000" dirty="0" err="1" smtClean="0">
                <a:solidFill>
                  <a:srgbClr val="FF0000"/>
                </a:solidFill>
              </a:rPr>
              <a:t>generic</a:t>
            </a:r>
            <a:r>
              <a:rPr lang="es-ES" sz="2000" dirty="0" smtClean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map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smtClean="0">
                <a:solidFill>
                  <a:srgbClr val="FF0000"/>
                </a:solidFill>
              </a:rPr>
              <a:t>   </a:t>
            </a:r>
          </a:p>
          <a:p>
            <a:r>
              <a:rPr lang="es-ES" sz="2000" dirty="0"/>
              <a:t> </a:t>
            </a:r>
            <a:r>
              <a:rPr lang="es-ES" sz="2000" dirty="0" smtClean="0"/>
              <a:t>          (</a:t>
            </a:r>
            <a:r>
              <a:rPr lang="es-ES" sz="2000" dirty="0" err="1"/>
              <a:t>generic_association_list</a:t>
            </a:r>
            <a:r>
              <a:rPr lang="es-ES" sz="2000" dirty="0" smtClean="0"/>
              <a:t>)</a:t>
            </a:r>
          </a:p>
          <a:p>
            <a:r>
              <a:rPr lang="es-ES" sz="2000" dirty="0"/>
              <a:t> </a:t>
            </a:r>
            <a:r>
              <a:rPr lang="es-ES" sz="2000" dirty="0" smtClean="0"/>
              <a:t>    </a:t>
            </a:r>
            <a:r>
              <a:rPr lang="es-ES" sz="2000" dirty="0" err="1" smtClean="0">
                <a:solidFill>
                  <a:srgbClr val="FF0000"/>
                </a:solidFill>
              </a:rPr>
              <a:t>port</a:t>
            </a:r>
            <a:r>
              <a:rPr lang="es-ES" sz="2000" dirty="0" smtClean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map</a:t>
            </a:r>
            <a:r>
              <a:rPr lang="es-ES" sz="2000" dirty="0">
                <a:solidFill>
                  <a:srgbClr val="FF0000"/>
                </a:solidFill>
              </a:rPr>
              <a:t>      </a:t>
            </a:r>
            <a:r>
              <a:rPr lang="es-ES" sz="2000" dirty="0"/>
              <a:t>(</a:t>
            </a:r>
            <a:r>
              <a:rPr lang="es-ES" sz="2000" dirty="0" err="1"/>
              <a:t>port_association_list</a:t>
            </a:r>
            <a:r>
              <a:rPr lang="es-ES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25478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0"/>
            <a:ext cx="9039225" cy="849066"/>
          </a:xfrm>
        </p:spPr>
        <p:txBody>
          <a:bodyPr/>
          <a:lstStyle/>
          <a:p>
            <a:r>
              <a:rPr lang="es-ES_tradnl" sz="2800" i="1" dirty="0" smtClean="0">
                <a:latin typeface="Comic Sans MS" pitchFamily="66" charset="0"/>
              </a:rPr>
              <a:t> Ejemplos: </a:t>
            </a:r>
            <a:r>
              <a:rPr lang="es-ES_tradnl" sz="2800" i="1" dirty="0" err="1" smtClean="0">
                <a:latin typeface="Comic Sans MS" pitchFamily="66" charset="0"/>
              </a:rPr>
              <a:t>Generic</a:t>
            </a:r>
            <a:endParaRPr lang="es-ES_tradnl" sz="2800" i="1" dirty="0">
              <a:latin typeface="Comic Sans MS" pitchFamily="66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711057" y="1143163"/>
            <a:ext cx="7781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Se declara un parám</a:t>
            </a:r>
            <a:r>
              <a:rPr lang="es-ES" dirty="0"/>
              <a:t>e</a:t>
            </a:r>
            <a:r>
              <a:rPr lang="es-ES" dirty="0" smtClean="0"/>
              <a:t>tro genérico N tipo entero.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2639089" y="1996908"/>
            <a:ext cx="4635500" cy="193899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entity </a:t>
            </a:r>
            <a:r>
              <a:rPr lang="en-US" sz="2000" dirty="0" smtClean="0"/>
              <a:t>PARITY </a:t>
            </a:r>
            <a:r>
              <a:rPr lang="en-US" sz="2000" dirty="0" smtClean="0">
                <a:solidFill>
                  <a:srgbClr val="FF0000"/>
                </a:solidFill>
              </a:rPr>
              <a:t>is</a:t>
            </a:r>
          </a:p>
          <a:p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FF0000"/>
                </a:solidFill>
              </a:rPr>
              <a:t>generic</a:t>
            </a:r>
            <a:r>
              <a:rPr lang="en-US" sz="2000" dirty="0" smtClean="0"/>
              <a:t> (N : integer);</a:t>
            </a:r>
          </a:p>
          <a:p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FF0000"/>
                </a:solidFill>
              </a:rPr>
              <a:t>port</a:t>
            </a:r>
            <a:r>
              <a:rPr lang="en-US" sz="2000" dirty="0" smtClean="0"/>
              <a:t>    (A : in </a:t>
            </a:r>
            <a:r>
              <a:rPr lang="en-US" sz="2000" dirty="0" err="1" smtClean="0"/>
              <a:t>std_logic_vector</a:t>
            </a:r>
            <a:endParaRPr lang="en-US" sz="2000" dirty="0" smtClean="0"/>
          </a:p>
          <a:p>
            <a:r>
              <a:rPr lang="en-US" sz="2000" dirty="0" smtClean="0"/>
              <a:t>                  (N-1 </a:t>
            </a:r>
            <a:r>
              <a:rPr lang="en-US" sz="2000" dirty="0" err="1" smtClean="0"/>
              <a:t>downto</a:t>
            </a:r>
            <a:r>
              <a:rPr lang="en-US" sz="2000" dirty="0" smtClean="0"/>
              <a:t> 0);</a:t>
            </a:r>
          </a:p>
          <a:p>
            <a:r>
              <a:rPr lang="en-US" sz="2000" dirty="0" smtClean="0"/>
              <a:t>         ODD : out </a:t>
            </a:r>
            <a:r>
              <a:rPr lang="en-US" sz="2000" dirty="0" err="1" smtClean="0"/>
              <a:t>std_ulogic</a:t>
            </a:r>
            <a:r>
              <a:rPr lang="en-US" sz="2000" dirty="0" smtClean="0"/>
              <a:t>);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end</a:t>
            </a:r>
            <a:r>
              <a:rPr lang="en-US" sz="2000" dirty="0" smtClean="0"/>
              <a:t> PARITY;</a:t>
            </a:r>
            <a:endParaRPr lang="en-US" sz="2000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99477" y="3840177"/>
            <a:ext cx="9039225" cy="849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algn="l" defTabSz="927100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defTabSz="927100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FF0000"/>
                </a:solidFill>
                <a:latin typeface="Comic Sans MS" pitchFamily="66" charset="0"/>
              </a:defRPr>
            </a:lvl2pPr>
            <a:lvl3pPr algn="l" defTabSz="927100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FF0000"/>
                </a:solidFill>
                <a:latin typeface="Comic Sans MS" pitchFamily="66" charset="0"/>
              </a:defRPr>
            </a:lvl3pPr>
            <a:lvl4pPr algn="l" defTabSz="927100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FF0000"/>
                </a:solidFill>
                <a:latin typeface="Comic Sans MS" pitchFamily="66" charset="0"/>
              </a:defRPr>
            </a:lvl4pPr>
            <a:lvl5pPr algn="l" defTabSz="927100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FF0000"/>
                </a:solidFill>
                <a:latin typeface="Comic Sans MS" pitchFamily="66" charset="0"/>
              </a:defRPr>
            </a:lvl5pPr>
            <a:lvl6pPr marL="457200" algn="l" defTabSz="927100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FF0000"/>
                </a:solidFill>
                <a:latin typeface="Comic Sans MS" pitchFamily="66" charset="0"/>
              </a:defRPr>
            </a:lvl6pPr>
            <a:lvl7pPr marL="914400" algn="l" defTabSz="927100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FF0000"/>
                </a:solidFill>
                <a:latin typeface="Comic Sans MS" pitchFamily="66" charset="0"/>
              </a:defRPr>
            </a:lvl7pPr>
            <a:lvl8pPr marL="1371600" algn="l" defTabSz="927100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FF0000"/>
                </a:solidFill>
                <a:latin typeface="Comic Sans MS" pitchFamily="66" charset="0"/>
              </a:defRPr>
            </a:lvl8pPr>
            <a:lvl9pPr marL="1828800" algn="l" defTabSz="927100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r>
              <a:rPr lang="es-ES_tradnl" sz="2800" i="1" dirty="0" smtClean="0">
                <a:latin typeface="Comic Sans MS" pitchFamily="66" charset="0"/>
              </a:rPr>
              <a:t> </a:t>
            </a:r>
            <a:r>
              <a:rPr lang="es-ES_tradnl" sz="2400" b="0" i="1" dirty="0" smtClean="0">
                <a:solidFill>
                  <a:schemeClr val="tx1"/>
                </a:solidFill>
                <a:latin typeface="Comic Sans MS" pitchFamily="66" charset="0"/>
              </a:rPr>
              <a:t>En el uso del componente:</a:t>
            </a:r>
            <a:endParaRPr lang="es-ES_tradnl" sz="2400" b="0" i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006333" y="4763083"/>
            <a:ext cx="4635500" cy="193899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component </a:t>
            </a:r>
            <a:r>
              <a:rPr lang="en-US" sz="2000" dirty="0" smtClean="0"/>
              <a:t>PARITY</a:t>
            </a:r>
          </a:p>
          <a:p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FF0000"/>
                </a:solidFill>
              </a:rPr>
              <a:t>generic</a:t>
            </a:r>
            <a:r>
              <a:rPr lang="en-US" sz="2000" dirty="0" smtClean="0"/>
              <a:t> (N : integer);</a:t>
            </a:r>
          </a:p>
          <a:p>
            <a:r>
              <a:rPr lang="en-US" sz="2000" dirty="0" smtClean="0"/>
              <a:t>  port    (A : in  </a:t>
            </a:r>
            <a:r>
              <a:rPr lang="en-US" sz="2000" dirty="0" err="1" smtClean="0"/>
              <a:t>std_logic_vector</a:t>
            </a:r>
            <a:endParaRPr lang="en-US" sz="2000" dirty="0" smtClean="0"/>
          </a:p>
          <a:p>
            <a:r>
              <a:rPr lang="en-US" sz="2000" dirty="0" smtClean="0"/>
              <a:t>                    (N-1 </a:t>
            </a:r>
            <a:r>
              <a:rPr lang="en-US" sz="2000" dirty="0" err="1" smtClean="0"/>
              <a:t>downto</a:t>
            </a:r>
            <a:r>
              <a:rPr lang="en-US" sz="2000" dirty="0" smtClean="0"/>
              <a:t> 0);</a:t>
            </a:r>
          </a:p>
          <a:p>
            <a:r>
              <a:rPr lang="en-US" sz="2000" dirty="0" smtClean="0"/>
              <a:t>         ODD : out </a:t>
            </a:r>
            <a:r>
              <a:rPr lang="en-US" sz="2000" dirty="0" err="1" smtClean="0"/>
              <a:t>std_ulogic</a:t>
            </a:r>
            <a:r>
              <a:rPr lang="en-US" sz="2000" dirty="0" smtClean="0"/>
              <a:t>);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end </a:t>
            </a:r>
            <a:r>
              <a:rPr lang="en-US" sz="2000" dirty="0" smtClean="0"/>
              <a:t>component;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5511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0"/>
            <a:ext cx="9039225" cy="849066"/>
          </a:xfrm>
        </p:spPr>
        <p:txBody>
          <a:bodyPr/>
          <a:lstStyle/>
          <a:p>
            <a:r>
              <a:rPr lang="es-ES_tradnl" sz="2800" i="1" dirty="0" smtClean="0">
                <a:latin typeface="Comic Sans MS" pitchFamily="66" charset="0"/>
              </a:rPr>
              <a:t> Ejemplos: </a:t>
            </a:r>
            <a:r>
              <a:rPr lang="es-ES_tradnl" sz="2800" i="1" dirty="0" err="1" smtClean="0">
                <a:latin typeface="Comic Sans MS" pitchFamily="66" charset="0"/>
              </a:rPr>
              <a:t>Generic</a:t>
            </a:r>
            <a:endParaRPr lang="es-ES_tradnl" sz="2800" i="1" dirty="0">
              <a:latin typeface="Comic Sans MS" pitchFamily="66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711057" y="1143163"/>
            <a:ext cx="7781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El parámetro N debe definirse en la instanciación:.</a:t>
            </a:r>
            <a:endParaRPr lang="es-E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4176" y="3534147"/>
            <a:ext cx="9039225" cy="849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algn="l" defTabSz="927100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defTabSz="927100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FF0000"/>
                </a:solidFill>
                <a:latin typeface="Comic Sans MS" pitchFamily="66" charset="0"/>
              </a:defRPr>
            </a:lvl2pPr>
            <a:lvl3pPr algn="l" defTabSz="927100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FF0000"/>
                </a:solidFill>
                <a:latin typeface="Comic Sans MS" pitchFamily="66" charset="0"/>
              </a:defRPr>
            </a:lvl3pPr>
            <a:lvl4pPr algn="l" defTabSz="927100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FF0000"/>
                </a:solidFill>
                <a:latin typeface="Comic Sans MS" pitchFamily="66" charset="0"/>
              </a:defRPr>
            </a:lvl4pPr>
            <a:lvl5pPr algn="l" defTabSz="927100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FF0000"/>
                </a:solidFill>
                <a:latin typeface="Comic Sans MS" pitchFamily="66" charset="0"/>
              </a:defRPr>
            </a:lvl5pPr>
            <a:lvl6pPr marL="457200" algn="l" defTabSz="927100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FF0000"/>
                </a:solidFill>
                <a:latin typeface="Comic Sans MS" pitchFamily="66" charset="0"/>
              </a:defRPr>
            </a:lvl6pPr>
            <a:lvl7pPr marL="914400" algn="l" defTabSz="927100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FF0000"/>
                </a:solidFill>
                <a:latin typeface="Comic Sans MS" pitchFamily="66" charset="0"/>
              </a:defRPr>
            </a:lvl7pPr>
            <a:lvl8pPr marL="1371600" algn="l" defTabSz="927100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FF0000"/>
                </a:solidFill>
                <a:latin typeface="Comic Sans MS" pitchFamily="66" charset="0"/>
              </a:defRPr>
            </a:lvl8pPr>
            <a:lvl9pPr marL="1828800" algn="l" defTabSz="927100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r>
              <a:rPr lang="es-ES_tradnl" sz="2400" b="0" i="1" dirty="0" smtClean="0">
                <a:solidFill>
                  <a:schemeClr val="tx1"/>
                </a:solidFill>
                <a:latin typeface="Comic Sans MS" pitchFamily="66" charset="0"/>
              </a:rPr>
              <a:t>Instanciando el componente en la arquitectura</a:t>
            </a:r>
            <a:r>
              <a:rPr lang="es-ES_tradnl" sz="2400" b="0" i="1" dirty="0" smtClean="0">
                <a:latin typeface="Comic Sans MS" pitchFamily="66" charset="0"/>
              </a:rPr>
              <a:t>:</a:t>
            </a:r>
            <a:endParaRPr lang="es-ES_tradnl" sz="2400" b="0" i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353734" y="1748682"/>
            <a:ext cx="4635500" cy="193899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component </a:t>
            </a:r>
            <a:r>
              <a:rPr lang="en-US" sz="2000" dirty="0" smtClean="0"/>
              <a:t>PARITY</a:t>
            </a:r>
          </a:p>
          <a:p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FF0000"/>
                </a:solidFill>
              </a:rPr>
              <a:t>generic</a:t>
            </a:r>
            <a:r>
              <a:rPr lang="en-US" sz="2000" dirty="0" smtClean="0"/>
              <a:t> (N : integer);</a:t>
            </a:r>
          </a:p>
          <a:p>
            <a:r>
              <a:rPr lang="en-US" sz="2000" dirty="0" smtClean="0"/>
              <a:t>  port    (A : in  </a:t>
            </a:r>
            <a:r>
              <a:rPr lang="en-US" sz="2000" dirty="0" err="1" smtClean="0"/>
              <a:t>std_logic_vector</a:t>
            </a:r>
            <a:endParaRPr lang="en-US" sz="2000" dirty="0" smtClean="0"/>
          </a:p>
          <a:p>
            <a:r>
              <a:rPr lang="en-US" sz="2000" dirty="0" smtClean="0"/>
              <a:t>                    (N-1 </a:t>
            </a:r>
            <a:r>
              <a:rPr lang="en-US" sz="2000" dirty="0" err="1" smtClean="0"/>
              <a:t>downto</a:t>
            </a:r>
            <a:r>
              <a:rPr lang="en-US" sz="2000" dirty="0" smtClean="0"/>
              <a:t> 0);</a:t>
            </a:r>
          </a:p>
          <a:p>
            <a:r>
              <a:rPr lang="en-US" sz="2000" dirty="0" smtClean="0"/>
              <a:t>         ODD : out </a:t>
            </a:r>
            <a:r>
              <a:rPr lang="en-US" sz="2000" dirty="0" err="1" smtClean="0"/>
              <a:t>std_ulogic</a:t>
            </a:r>
            <a:r>
              <a:rPr lang="en-US" sz="2000" dirty="0" smtClean="0"/>
              <a:t>);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end </a:t>
            </a:r>
            <a:r>
              <a:rPr lang="en-US" sz="2000" dirty="0" smtClean="0"/>
              <a:t>component;</a:t>
            </a:r>
            <a:endParaRPr lang="en-US" sz="2000" dirty="0"/>
          </a:p>
        </p:txBody>
      </p:sp>
      <p:sp>
        <p:nvSpPr>
          <p:cNvPr id="3" name="Rectángulo 2"/>
          <p:cNvSpPr/>
          <p:nvPr/>
        </p:nvSpPr>
        <p:spPr>
          <a:xfrm>
            <a:off x="1965807" y="4614520"/>
            <a:ext cx="55779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000" dirty="0"/>
              <a:t>U1: PARITY</a:t>
            </a:r>
          </a:p>
          <a:p>
            <a:r>
              <a:rPr lang="ro-RO" sz="2000" dirty="0"/>
              <a:t>  </a:t>
            </a:r>
            <a:r>
              <a:rPr lang="ro-RO" sz="2000" dirty="0">
                <a:solidFill>
                  <a:srgbClr val="FF0000"/>
                </a:solidFill>
              </a:rPr>
              <a:t>generic map </a:t>
            </a:r>
            <a:r>
              <a:rPr lang="ro-RO" sz="2000" dirty="0"/>
              <a:t>(N   =&gt; 8)</a:t>
            </a:r>
          </a:p>
          <a:p>
            <a:r>
              <a:rPr lang="ro-RO" sz="2000" dirty="0"/>
              <a:t>  </a:t>
            </a:r>
            <a:r>
              <a:rPr lang="ro-RO" sz="2000" dirty="0">
                <a:solidFill>
                  <a:srgbClr val="FF0000"/>
                </a:solidFill>
              </a:rPr>
              <a:t>port map    </a:t>
            </a:r>
            <a:r>
              <a:rPr lang="ro-RO" sz="2000" dirty="0"/>
              <a:t>(A   =&gt; DATA_BYTE,</a:t>
            </a:r>
          </a:p>
          <a:p>
            <a:r>
              <a:rPr lang="ro-RO" sz="2000" dirty="0"/>
              <a:t>               ODD =&gt; PARITY_BYTE);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361759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0"/>
            <a:ext cx="9039225" cy="849066"/>
          </a:xfrm>
        </p:spPr>
        <p:txBody>
          <a:bodyPr/>
          <a:lstStyle/>
          <a:p>
            <a:r>
              <a:rPr lang="es-ES_tradnl" sz="2800" i="1" dirty="0" smtClean="0">
                <a:latin typeface="Comic Sans MS" pitchFamily="66" charset="0"/>
              </a:rPr>
              <a:t> </a:t>
            </a:r>
            <a:r>
              <a:rPr lang="es-ES_tradnl" sz="2400" i="1" dirty="0" smtClean="0">
                <a:latin typeface="Comic Sans MS" pitchFamily="66" charset="0"/>
              </a:rPr>
              <a:t>Ejemplos: </a:t>
            </a:r>
            <a:r>
              <a:rPr lang="es-ES_tradnl" sz="2400" i="1" dirty="0" err="1" smtClean="0">
                <a:latin typeface="Comic Sans MS" pitchFamily="66" charset="0"/>
              </a:rPr>
              <a:t>Generic</a:t>
            </a:r>
            <a:r>
              <a:rPr lang="es-ES_tradnl" sz="2400" i="1" dirty="0" smtClean="0">
                <a:latin typeface="Comic Sans MS" pitchFamily="66" charset="0"/>
              </a:rPr>
              <a:t> para </a:t>
            </a:r>
            <a:r>
              <a:rPr lang="es-ES_tradnl" sz="2400" i="1" dirty="0" err="1" smtClean="0">
                <a:latin typeface="Comic Sans MS" pitchFamily="66" charset="0"/>
              </a:rPr>
              <a:t>parametrizar</a:t>
            </a:r>
            <a:r>
              <a:rPr lang="es-ES_tradnl" sz="2400" i="1" dirty="0" smtClean="0">
                <a:latin typeface="Comic Sans MS" pitchFamily="66" charset="0"/>
              </a:rPr>
              <a:t> el tiempo de atraso</a:t>
            </a:r>
            <a:endParaRPr lang="es-ES_tradnl" sz="2400" i="1" dirty="0">
              <a:latin typeface="Comic Sans MS" pitchFamily="66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711057" y="1143163"/>
            <a:ext cx="7781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El parámetro genérico es el tiempo de atraso..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2287145" y="2374210"/>
            <a:ext cx="5424979" cy="31700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entity</a:t>
            </a:r>
            <a:r>
              <a:rPr lang="en-US" sz="2000" dirty="0" smtClean="0"/>
              <a:t> AN2_GENERIC is</a:t>
            </a:r>
          </a:p>
          <a:p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FF0000"/>
                </a:solidFill>
              </a:rPr>
              <a:t>generic</a:t>
            </a:r>
            <a:r>
              <a:rPr lang="en-US" sz="2000" dirty="0" smtClean="0"/>
              <a:t> (DELAY: time := 1.0 ns);</a:t>
            </a:r>
          </a:p>
          <a:p>
            <a:r>
              <a:rPr lang="en-US" sz="2000" dirty="0" smtClean="0"/>
              <a:t>   port    (A,B  : in </a:t>
            </a:r>
            <a:r>
              <a:rPr lang="en-US" sz="2000" dirty="0" err="1" smtClean="0"/>
              <a:t>std_logic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              Z  : out </a:t>
            </a:r>
            <a:r>
              <a:rPr lang="en-US" sz="2000" dirty="0" err="1" smtClean="0"/>
              <a:t>std_logic</a:t>
            </a:r>
            <a:r>
              <a:rPr lang="en-US" sz="2000" dirty="0" smtClean="0"/>
              <a:t>);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end</a:t>
            </a:r>
            <a:r>
              <a:rPr lang="en-US" sz="2000" dirty="0" smtClean="0"/>
              <a:t> AN2_GENERIC;</a:t>
            </a:r>
          </a:p>
          <a:p>
            <a:r>
              <a:rPr lang="en-US" sz="2000" dirty="0" smtClean="0"/>
              <a:t> 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architecture</a:t>
            </a:r>
            <a:r>
              <a:rPr lang="en-US" sz="2000" dirty="0" smtClean="0"/>
              <a:t> BEH of AN2_GENERIC is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begin</a:t>
            </a:r>
          </a:p>
          <a:p>
            <a:r>
              <a:rPr lang="en-US" sz="2000" dirty="0" smtClean="0"/>
              <a:t>   Z &lt;= A and B after DELAY;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end</a:t>
            </a:r>
            <a:r>
              <a:rPr lang="en-US" sz="2000" dirty="0" smtClean="0"/>
              <a:t> A;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8745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EF9363AA950774EA6EBBCB196CC3B54" ma:contentTypeVersion="3" ma:contentTypeDescription="Crear nuevo documento." ma:contentTypeScope="" ma:versionID="e83a1d52973e74309cee4f99267c8daa">
  <xsd:schema xmlns:xsd="http://www.w3.org/2001/XMLSchema" xmlns:xs="http://www.w3.org/2001/XMLSchema" xmlns:p="http://schemas.microsoft.com/office/2006/metadata/properties" xmlns:ns2="2ac8f3f7-7f74-4421-aed1-b1a6fe11827c" targetNamespace="http://schemas.microsoft.com/office/2006/metadata/properties" ma:root="true" ma:fieldsID="011ff7cbb322c4203bbc5a2822884ec5" ns2:_="">
    <xsd:import namespace="2ac8f3f7-7f74-4421-aed1-b1a6fe1182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c8f3f7-7f74-4421-aed1-b1a6fe1182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24D5F45-9514-4643-81B2-A585234CE970}"/>
</file>

<file path=customXml/itemProps2.xml><?xml version="1.0" encoding="utf-8"?>
<ds:datastoreItem xmlns:ds="http://schemas.openxmlformats.org/officeDocument/2006/customXml" ds:itemID="{444473FC-8FC8-40FF-A8CF-1C7D0C63BC63}"/>
</file>

<file path=customXml/itemProps3.xml><?xml version="1.0" encoding="utf-8"?>
<ds:datastoreItem xmlns:ds="http://schemas.openxmlformats.org/officeDocument/2006/customXml" ds:itemID="{0DB4411C-4E38-42DC-AD03-4CF95548D607}"/>
</file>

<file path=docProps/app.xml><?xml version="1.0" encoding="utf-8"?>
<Properties xmlns="http://schemas.openxmlformats.org/officeDocument/2006/extended-properties" xmlns:vt="http://schemas.openxmlformats.org/officeDocument/2006/docPropsVTypes">
  <Template>C:\gaetano\Edu\cse370_s99\slides\template.pot</Template>
  <TotalTime>45703</TotalTime>
  <Pages>67</Pages>
  <Words>417</Words>
  <Application>Microsoft Macintosh PowerPoint</Application>
  <PresentationFormat>Personalizado</PresentationFormat>
  <Paragraphs>79</Paragraphs>
  <Slides>5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template</vt:lpstr>
      <vt:lpstr>Hardware Description Languages (HDL): VHDL.</vt:lpstr>
      <vt:lpstr>Generic</vt:lpstr>
      <vt:lpstr> Ejemplos: Generic</vt:lpstr>
      <vt:lpstr> Ejemplos: Generic</vt:lpstr>
      <vt:lpstr> Ejemplos: Generic para parametrizar el tiempo de atraso</vt:lpstr>
    </vt:vector>
  </TitlesOfParts>
  <Company>University of California,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Combinational Logic</dc:title>
  <dc:subject>Combinational Logic Basics</dc:subject>
  <dc:creator>Randy H. Katz</dc:creator>
  <cp:lastModifiedBy>mac</cp:lastModifiedBy>
  <cp:revision>193</cp:revision>
  <cp:lastPrinted>2017-02-15T21:12:24Z</cp:lastPrinted>
  <dcterms:created xsi:type="dcterms:W3CDTF">1997-03-21T11:31:29Z</dcterms:created>
  <dcterms:modified xsi:type="dcterms:W3CDTF">2017-09-04T13:04:21Z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>cse370-webmaster@cs.washington.edu</vt:lpwstr>
  </property>
  <property fmtid="{D5CDD505-2E9C-101B-9397-08002B2CF9AE}" pid="8" name="HomePage">
    <vt:lpwstr>http://www.cs.washington.edu/education/courses/cse370/99sp/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C:\gaetano\Edu\cse370_s99\</vt:lpwstr>
  </property>
  <property fmtid="{D5CDD505-2E9C-101B-9397-08002B2CF9AE}" pid="22" name="ContentTypeId">
    <vt:lpwstr>0x010100EEF9363AA950774EA6EBBCB196CC3B54</vt:lpwstr>
  </property>
</Properties>
</file>