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9"/>
  </p:handoutMasterIdLst>
  <p:sldIdLst>
    <p:sldId id="325" r:id="rId2"/>
    <p:sldId id="300" r:id="rId3"/>
    <p:sldId id="326" r:id="rId4"/>
    <p:sldId id="327" r:id="rId5"/>
    <p:sldId id="328" r:id="rId6"/>
    <p:sldId id="329" r:id="rId7"/>
    <p:sldId id="330" r:id="rId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6" d="100"/>
          <a:sy n="106" d="100"/>
        </p:scale>
        <p:origin x="1632" y="9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15/05/2025</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15/05/2025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15/05/2025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15/05/2025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15/05/2025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15/05/2025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15/05/2025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15/05/2025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15/05/2025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15/05/2025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15/05/2025</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15/05/2025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15/05/2025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15/05/2025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5400" b="1" dirty="0">
                <a:solidFill>
                  <a:schemeClr val="bg1"/>
                </a:solidFill>
              </a:rPr>
              <a:t>Integrantes y nombre p</a:t>
            </a:r>
            <a:r>
              <a:rPr lang="es-CO" sz="5400" b="1" dirty="0" smtClean="0">
                <a:solidFill>
                  <a:schemeClr val="bg1"/>
                </a:solidFill>
              </a:rPr>
              <a:t>royecto</a:t>
            </a:r>
            <a:endParaRPr lang="es-ES" sz="5400" dirty="0">
              <a:solidFill>
                <a:schemeClr val="bg1"/>
              </a:solidFill>
            </a:endParaRPr>
          </a:p>
        </p:txBody>
      </p:sp>
      <p:sp>
        <p:nvSpPr>
          <p:cNvPr id="3" name="CuadroTexto 2">
            <a:extLst>
              <a:ext uri="{FF2B5EF4-FFF2-40B4-BE49-F238E27FC236}">
                <a16:creationId xmlns:a16="http://schemas.microsoft.com/office/drawing/2014/main" xmlns="" id="{55AD5820-C472-488A-D7C6-A3705407CA59}"/>
              </a:ext>
            </a:extLst>
          </p:cNvPr>
          <p:cNvSpPr txBox="1"/>
          <p:nvPr/>
        </p:nvSpPr>
        <p:spPr>
          <a:xfrm>
            <a:off x="3699331" y="2353886"/>
            <a:ext cx="1693348" cy="2752078"/>
          </a:xfrm>
          <a:prstGeom prst="rect">
            <a:avLst/>
          </a:prstGeom>
        </p:spPr>
        <p:txBody>
          <a:bodyPr vert="horz" wrap="none" lIns="91440" tIns="45720" rIns="91440" bIns="45720" rtlCol="0" anchor="ctr">
            <a:noAutofit/>
          </a:bodyPr>
          <a:lstStyle/>
          <a:p>
            <a:pPr algn="ctr"/>
            <a:r>
              <a:rPr lang="es-ES" dirty="0" smtClean="0"/>
              <a:t>SANTIAGO VILLA BOTERO</a:t>
            </a:r>
          </a:p>
          <a:p>
            <a:pPr algn="ctr"/>
            <a:endParaRPr lang="es-ES" dirty="0"/>
          </a:p>
          <a:p>
            <a:pPr algn="ctr"/>
            <a:r>
              <a:rPr lang="es-MX" dirty="0" smtClean="0"/>
              <a:t>PÁGINA WEB “ARTESANÍAS MUYSO”</a:t>
            </a:r>
            <a:endParaRPr lang="es-MX" dirty="0"/>
          </a:p>
          <a:p>
            <a:endParaRPr lang="es-MX" dirty="0">
              <a:cs typeface="Arial" panose="020B0604020202020204" pitchFamily="34" charset="0"/>
            </a:endParaRPr>
          </a:p>
        </p:txBody>
      </p:sp>
    </p:spTree>
    <p:extLst>
      <p:ext uri="{BB962C8B-B14F-4D97-AF65-F5344CB8AC3E}">
        <p14:creationId xmlns:p14="http://schemas.microsoft.com/office/powerpoint/2010/main" val="2990981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3600" b="1" dirty="0">
                <a:solidFill>
                  <a:schemeClr val="bg1"/>
                </a:solidFill>
              </a:rPr>
              <a:t>Introducción</a:t>
            </a:r>
            <a:endParaRPr lang="es-ES" sz="3600" dirty="0">
              <a:solidFill>
                <a:schemeClr val="bg1"/>
              </a:solidFill>
            </a:endParaRPr>
          </a:p>
        </p:txBody>
      </p:sp>
      <p:sp>
        <p:nvSpPr>
          <p:cNvPr id="2" name="CuadroTexto 1"/>
          <p:cNvSpPr txBox="1"/>
          <p:nvPr/>
        </p:nvSpPr>
        <p:spPr>
          <a:xfrm>
            <a:off x="1003300" y="2603499"/>
            <a:ext cx="6738028" cy="3388927"/>
          </a:xfrm>
          <a:prstGeom prst="rect">
            <a:avLst/>
          </a:prstGeom>
        </p:spPr>
        <p:txBody>
          <a:bodyPr vert="horz" wrap="none" lIns="91440" tIns="45720" rIns="91440" bIns="45720" rtlCol="0" anchor="ctr">
            <a:noAutofit/>
          </a:bodyPr>
          <a:lstStyle/>
          <a:p>
            <a:pPr algn="l"/>
            <a:endParaRPr lang="es-ES" sz="2400" b="1" dirty="0"/>
          </a:p>
        </p:txBody>
      </p:sp>
      <p:sp>
        <p:nvSpPr>
          <p:cNvPr id="5" name="CuadroTexto 4">
            <a:extLst>
              <a:ext uri="{FF2B5EF4-FFF2-40B4-BE49-F238E27FC236}">
                <a16:creationId xmlns:a16="http://schemas.microsoft.com/office/drawing/2014/main" xmlns="" id="{55AD5820-C472-488A-D7C6-A3705407CA59}"/>
              </a:ext>
            </a:extLst>
          </p:cNvPr>
          <p:cNvSpPr txBox="1"/>
          <p:nvPr/>
        </p:nvSpPr>
        <p:spPr>
          <a:xfrm>
            <a:off x="512786" y="2921923"/>
            <a:ext cx="1693348" cy="2752078"/>
          </a:xfrm>
          <a:prstGeom prst="rect">
            <a:avLst/>
          </a:prstGeom>
        </p:spPr>
        <p:txBody>
          <a:bodyPr vert="horz" wrap="none" lIns="91440" tIns="45720" rIns="91440" bIns="45720" rtlCol="0" anchor="ctr">
            <a:noAutofit/>
          </a:bodyPr>
          <a:lstStyle/>
          <a:p>
            <a:r>
              <a:rPr lang="es-ES" dirty="0"/>
              <a:t>Cada vez son más las empresas que incorporan el servicio de venta online en sus </a:t>
            </a:r>
            <a:endParaRPr lang="es-ES" dirty="0" smtClean="0"/>
          </a:p>
          <a:p>
            <a:r>
              <a:rPr lang="es-ES" dirty="0" smtClean="0"/>
              <a:t>plataformas</a:t>
            </a:r>
            <a:r>
              <a:rPr lang="es-ES" dirty="0"/>
              <a:t>. </a:t>
            </a:r>
            <a:r>
              <a:rPr lang="es-ES" dirty="0" smtClean="0"/>
              <a:t>Aunque </a:t>
            </a:r>
            <a:r>
              <a:rPr lang="es-ES" dirty="0"/>
              <a:t>esto no es aplicable a todos los </a:t>
            </a:r>
            <a:r>
              <a:rPr lang="es-ES" dirty="0" smtClean="0"/>
              <a:t>negocios, </a:t>
            </a:r>
            <a:r>
              <a:rPr lang="es-ES" dirty="0"/>
              <a:t>es una herramienta </a:t>
            </a:r>
            <a:endParaRPr lang="es-ES" dirty="0" smtClean="0"/>
          </a:p>
          <a:p>
            <a:r>
              <a:rPr lang="es-ES" dirty="0" smtClean="0"/>
              <a:t>muy </a:t>
            </a:r>
            <a:r>
              <a:rPr lang="es-ES" dirty="0"/>
              <a:t>útil </a:t>
            </a:r>
            <a:r>
              <a:rPr lang="es-ES" dirty="0" smtClean="0"/>
              <a:t>que </a:t>
            </a:r>
            <a:r>
              <a:rPr lang="es-ES" dirty="0"/>
              <a:t>debe aprovecharse</a:t>
            </a:r>
            <a:r>
              <a:rPr lang="es-ES" dirty="0" smtClean="0"/>
              <a:t>. Partiendo del caso en concreto de </a:t>
            </a:r>
            <a:r>
              <a:rPr lang="es-MX" dirty="0" smtClean="0">
                <a:cs typeface="Arial" panose="020B0604020202020204" pitchFamily="34" charset="0"/>
              </a:rPr>
              <a:t>“ARTESANÍAS </a:t>
            </a:r>
          </a:p>
          <a:p>
            <a:r>
              <a:rPr lang="es-MX" dirty="0" smtClean="0">
                <a:cs typeface="Arial" panose="020B0604020202020204" pitchFamily="34" charset="0"/>
              </a:rPr>
              <a:t>MUYSO”, el cual es un negocio de comercio al por menor de artesanías y elementos </a:t>
            </a:r>
          </a:p>
          <a:p>
            <a:r>
              <a:rPr lang="es-MX" dirty="0" smtClean="0">
                <a:cs typeface="Arial" panose="020B0604020202020204" pitchFamily="34" charset="0"/>
              </a:rPr>
              <a:t>para </a:t>
            </a:r>
            <a:r>
              <a:rPr lang="es-MX" dirty="0">
                <a:cs typeface="Arial" panose="020B0604020202020204" pitchFamily="34" charset="0"/>
              </a:rPr>
              <a:t> </a:t>
            </a:r>
            <a:r>
              <a:rPr lang="es-MX" dirty="0" smtClean="0">
                <a:cs typeface="Arial" panose="020B0604020202020204" pitchFamily="34" charset="0"/>
              </a:rPr>
              <a:t>el ensamblaje de bisutería</a:t>
            </a:r>
            <a:r>
              <a:rPr lang="es-CO" dirty="0" smtClean="0">
                <a:cs typeface="Arial" panose="020B0604020202020204" pitchFamily="34" charset="0"/>
              </a:rPr>
              <a:t>, quien solamente cuenta con un punto de venta físico, </a:t>
            </a:r>
          </a:p>
          <a:p>
            <a:r>
              <a:rPr lang="es-CO" dirty="0" smtClean="0">
                <a:cs typeface="Arial" panose="020B0604020202020204" pitchFamily="34" charset="0"/>
              </a:rPr>
              <a:t>se </a:t>
            </a:r>
            <a:r>
              <a:rPr lang="es-ES" dirty="0" smtClean="0">
                <a:cs typeface="Arial" panose="020B0604020202020204" pitchFamily="34" charset="0"/>
              </a:rPr>
              <a:t>plantea le necesidad de establecer un canal que permita la difusión de </a:t>
            </a:r>
            <a:r>
              <a:rPr lang="es-ES" dirty="0" smtClean="0"/>
              <a:t>los productos </a:t>
            </a:r>
          </a:p>
          <a:p>
            <a:r>
              <a:rPr lang="es-ES" dirty="0"/>
              <a:t>q</a:t>
            </a:r>
            <a:r>
              <a:rPr lang="es-ES" dirty="0" smtClean="0"/>
              <a:t>ue se ofertan de </a:t>
            </a:r>
            <a:r>
              <a:rPr lang="es-ES" dirty="0"/>
              <a:t>forma </a:t>
            </a:r>
            <a:r>
              <a:rPr lang="es-ES" dirty="0" smtClean="0"/>
              <a:t>atractiva, interactiva </a:t>
            </a:r>
            <a:r>
              <a:rPr lang="es-ES" dirty="0"/>
              <a:t>y a distancia. </a:t>
            </a:r>
            <a:endParaRPr lang="es-CO" dirty="0">
              <a:cs typeface="Arial" panose="020B0604020202020204" pitchFamily="34" charset="0"/>
            </a:endParaRPr>
          </a:p>
          <a:p>
            <a:endParaRPr lang="es-ES" dirty="0" smtClean="0">
              <a:cs typeface="Arial" panose="020B0604020202020204" pitchFamily="34" charset="0"/>
            </a:endParaRPr>
          </a:p>
          <a:p>
            <a:r>
              <a:rPr lang="es-ES" dirty="0" smtClean="0">
                <a:cs typeface="Arial" panose="020B0604020202020204" pitchFamily="34" charset="0"/>
              </a:rPr>
              <a:t>Por esta razón, este proyecto pretende </a:t>
            </a:r>
            <a:r>
              <a:rPr lang="es-MX" dirty="0" smtClean="0"/>
              <a:t>crear una </a:t>
            </a:r>
            <a:r>
              <a:rPr lang="es-MX" dirty="0"/>
              <a:t>tienda </a:t>
            </a:r>
            <a:r>
              <a:rPr lang="es-MX" dirty="0" smtClean="0"/>
              <a:t>virtual a través del </a:t>
            </a:r>
            <a:r>
              <a:rPr lang="es-MX" dirty="0"/>
              <a:t>cual </a:t>
            </a:r>
            <a:endParaRPr lang="es-MX" dirty="0" smtClean="0"/>
          </a:p>
          <a:p>
            <a:r>
              <a:rPr lang="es-MX" dirty="0" smtClean="0">
                <a:latin typeface="Arial" panose="020B0604020202020204" pitchFamily="34" charset="0"/>
                <a:cs typeface="Arial" panose="020B0604020202020204" pitchFamily="34" charset="0"/>
              </a:rPr>
              <a:t>“</a:t>
            </a:r>
            <a:r>
              <a:rPr lang="es-MX" dirty="0">
                <a:latin typeface="Arial" panose="020B0604020202020204" pitchFamily="34" charset="0"/>
                <a:cs typeface="Arial" panose="020B0604020202020204" pitchFamily="34" charset="0"/>
              </a:rPr>
              <a:t>ARTESANÍAS MUYSO” </a:t>
            </a:r>
            <a:r>
              <a:rPr lang="es-MX" dirty="0"/>
              <a:t>pueda dar a conocer sus productos y </a:t>
            </a:r>
            <a:r>
              <a:rPr lang="es-MX" dirty="0" smtClean="0"/>
              <a:t>servicios </a:t>
            </a:r>
            <a:r>
              <a:rPr lang="es-MX" dirty="0"/>
              <a:t>con el fin </a:t>
            </a:r>
            <a:endParaRPr lang="es-MX" dirty="0" smtClean="0"/>
          </a:p>
          <a:p>
            <a:r>
              <a:rPr lang="es-MX" dirty="0" smtClean="0"/>
              <a:t>de </a:t>
            </a:r>
            <a:r>
              <a:rPr lang="es-MX" dirty="0"/>
              <a:t>establecer </a:t>
            </a:r>
            <a:r>
              <a:rPr lang="es-MX" dirty="0" smtClean="0"/>
              <a:t>un contacto más amplio y directo </a:t>
            </a:r>
            <a:r>
              <a:rPr lang="es-MX" dirty="0"/>
              <a:t>con sus clientes </a:t>
            </a:r>
            <a:r>
              <a:rPr lang="es-MX" dirty="0" smtClean="0"/>
              <a:t>dentro y fuera de la </a:t>
            </a:r>
          </a:p>
          <a:p>
            <a:r>
              <a:rPr lang="es-MX" dirty="0" smtClean="0"/>
              <a:t>ciudad.  </a:t>
            </a:r>
            <a:endParaRPr lang="es-MX" dirty="0"/>
          </a:p>
          <a:p>
            <a:endParaRPr lang="es-MX" dirty="0">
              <a:cs typeface="Arial" panose="020B0604020202020204" pitchFamily="34" charset="0"/>
            </a:endParaRPr>
          </a:p>
        </p:txBody>
      </p:sp>
    </p:spTree>
    <p:extLst>
      <p:ext uri="{BB962C8B-B14F-4D97-AF65-F5344CB8AC3E}">
        <p14:creationId xmlns:p14="http://schemas.microsoft.com/office/powerpoint/2010/main" val="55030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000" dirty="0">
                <a:solidFill>
                  <a:schemeClr val="bg1"/>
                </a:solidFill>
              </a:rPr>
              <a:t>Descripción del Problema</a:t>
            </a:r>
            <a:endParaRPr lang="es-ES" sz="4000" dirty="0">
              <a:solidFill>
                <a:schemeClr val="bg1"/>
              </a:solidFill>
            </a:endParaRPr>
          </a:p>
        </p:txBody>
      </p:sp>
      <p:sp>
        <p:nvSpPr>
          <p:cNvPr id="3" name="CuadroTexto 2"/>
          <p:cNvSpPr txBox="1"/>
          <p:nvPr/>
        </p:nvSpPr>
        <p:spPr>
          <a:xfrm>
            <a:off x="1002937" y="2142909"/>
            <a:ext cx="7474875" cy="2572182"/>
          </a:xfrm>
          <a:prstGeom prst="rect">
            <a:avLst/>
          </a:prstGeom>
        </p:spPr>
        <p:txBody>
          <a:bodyPr vert="horz" wrap="none" lIns="91440" tIns="45720" rIns="91440" bIns="45720" rtlCol="0" anchor="ctr">
            <a:noAutofit/>
          </a:bodyPr>
          <a:lstStyle/>
          <a:p>
            <a:pPr algn="l"/>
            <a:endParaRPr lang="es-CO" sz="2400" b="1" dirty="0"/>
          </a:p>
          <a:p>
            <a:pPr algn="just"/>
            <a:r>
              <a:rPr lang="es-ES" dirty="0"/>
              <a:t>La empresa </a:t>
            </a:r>
            <a:r>
              <a:rPr lang="es-MX" dirty="0">
                <a:latin typeface="Arial" panose="020B0604020202020204" pitchFamily="34" charset="0"/>
                <a:cs typeface="Arial" panose="020B0604020202020204" pitchFamily="34" charset="0"/>
              </a:rPr>
              <a:t>“ARTESANÍAS MUYSO” </a:t>
            </a:r>
            <a:r>
              <a:rPr lang="es-ES" dirty="0" smtClean="0"/>
              <a:t>es </a:t>
            </a:r>
            <a:r>
              <a:rPr lang="es-ES" dirty="0"/>
              <a:t>un </a:t>
            </a:r>
            <a:r>
              <a:rPr lang="es-ES" dirty="0" smtClean="0"/>
              <a:t>negocio creado </a:t>
            </a:r>
            <a:r>
              <a:rPr lang="es-ES" dirty="0"/>
              <a:t>en la ciudad </a:t>
            </a:r>
          </a:p>
          <a:p>
            <a:pPr algn="just"/>
            <a:r>
              <a:rPr lang="es-ES" dirty="0" smtClean="0"/>
              <a:t>de Bogotá, dedicada al comercio al por menor de artesanías y elementos </a:t>
            </a:r>
          </a:p>
          <a:p>
            <a:pPr algn="just"/>
            <a:r>
              <a:rPr lang="es-ES" dirty="0" smtClean="0"/>
              <a:t>para el ensamblaje de collares. Sin embargo, este establecimiento no </a:t>
            </a:r>
            <a:r>
              <a:rPr lang="es-ES" dirty="0"/>
              <a:t>cuenta </a:t>
            </a:r>
            <a:endParaRPr lang="es-ES" dirty="0" smtClean="0"/>
          </a:p>
          <a:p>
            <a:pPr algn="just"/>
            <a:r>
              <a:rPr lang="es-ES" dirty="0" smtClean="0"/>
              <a:t>hasta el </a:t>
            </a:r>
            <a:r>
              <a:rPr lang="es-ES" dirty="0"/>
              <a:t>m</a:t>
            </a:r>
            <a:r>
              <a:rPr lang="es-ES" dirty="0" smtClean="0"/>
              <a:t>omento </a:t>
            </a:r>
            <a:r>
              <a:rPr lang="es-ES" dirty="0"/>
              <a:t>con un sitio web </a:t>
            </a:r>
            <a:r>
              <a:rPr lang="es-ES" dirty="0" smtClean="0"/>
              <a:t>con </a:t>
            </a:r>
            <a:r>
              <a:rPr lang="es-ES" dirty="0"/>
              <a:t>el </a:t>
            </a:r>
            <a:r>
              <a:rPr lang="es-ES" dirty="0" smtClean="0"/>
              <a:t>cual pueda dar </a:t>
            </a:r>
            <a:r>
              <a:rPr lang="es-ES" dirty="0"/>
              <a:t>a conocer sus </a:t>
            </a:r>
            <a:endParaRPr lang="es-ES" dirty="0" smtClean="0"/>
          </a:p>
          <a:p>
            <a:pPr algn="just"/>
            <a:r>
              <a:rPr lang="es-ES" dirty="0" smtClean="0"/>
              <a:t>productos para aumentar el nivel de ventas y, así mismo, lograr un mayor </a:t>
            </a:r>
          </a:p>
          <a:p>
            <a:pPr algn="just"/>
            <a:r>
              <a:rPr lang="es-ES" dirty="0"/>
              <a:t>p</a:t>
            </a:r>
            <a:r>
              <a:rPr lang="es-ES" dirty="0" smtClean="0"/>
              <a:t>osicionamiento y alcance de clientes potenciales.</a:t>
            </a:r>
            <a:endParaRPr lang="es-ES" dirty="0"/>
          </a:p>
        </p:txBody>
      </p:sp>
    </p:spTree>
    <p:extLst>
      <p:ext uri="{BB962C8B-B14F-4D97-AF65-F5344CB8AC3E}">
        <p14:creationId xmlns:p14="http://schemas.microsoft.com/office/powerpoint/2010/main" val="341258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7134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000" b="1" dirty="0">
                <a:solidFill>
                  <a:schemeClr val="bg1"/>
                </a:solidFill>
              </a:rPr>
              <a:t>Objetivo General</a:t>
            </a:r>
            <a:endParaRPr lang="es-ES" sz="4000" dirty="0">
              <a:solidFill>
                <a:schemeClr val="bg1"/>
              </a:solidFill>
            </a:endParaRPr>
          </a:p>
        </p:txBody>
      </p:sp>
      <p:sp>
        <p:nvSpPr>
          <p:cNvPr id="5" name="CuadroTexto 4"/>
          <p:cNvSpPr txBox="1"/>
          <p:nvPr/>
        </p:nvSpPr>
        <p:spPr>
          <a:xfrm>
            <a:off x="1056206" y="3449587"/>
            <a:ext cx="914400" cy="914400"/>
          </a:xfrm>
          <a:prstGeom prst="rect">
            <a:avLst/>
          </a:prstGeom>
        </p:spPr>
        <p:txBody>
          <a:bodyPr vert="horz" wrap="none" lIns="91440" tIns="45720" rIns="91440" bIns="45720" rtlCol="0" anchor="ctr">
            <a:noAutofit/>
          </a:bodyPr>
          <a:lstStyle/>
          <a:p>
            <a:r>
              <a:rPr lang="es-MX" dirty="0"/>
              <a:t>El </a:t>
            </a:r>
            <a:r>
              <a:rPr lang="es-MX" dirty="0" smtClean="0"/>
              <a:t>objetivo principal </a:t>
            </a:r>
            <a:r>
              <a:rPr lang="es-MX" dirty="0"/>
              <a:t>de este proyecto es la creación de </a:t>
            </a:r>
            <a:r>
              <a:rPr lang="es-MX" dirty="0" smtClean="0"/>
              <a:t>una tienda </a:t>
            </a:r>
            <a:r>
              <a:rPr lang="es-MX" dirty="0"/>
              <a:t>virtual</a:t>
            </a:r>
          </a:p>
          <a:p>
            <a:r>
              <a:rPr lang="es-MX" dirty="0"/>
              <a:t>e</a:t>
            </a:r>
            <a:r>
              <a:rPr lang="es-MX" dirty="0" smtClean="0"/>
              <a:t>n </a:t>
            </a:r>
            <a:r>
              <a:rPr lang="es-MX" dirty="0"/>
              <a:t>el cual </a:t>
            </a:r>
            <a:r>
              <a:rPr lang="es-MX" dirty="0">
                <a:latin typeface="Arial" panose="020B0604020202020204" pitchFamily="34" charset="0"/>
                <a:cs typeface="Arial" panose="020B0604020202020204" pitchFamily="34" charset="0"/>
              </a:rPr>
              <a:t>“ARTESANÍAS MUYSO” </a:t>
            </a:r>
            <a:r>
              <a:rPr lang="es-MX" dirty="0" smtClean="0"/>
              <a:t>pueda </a:t>
            </a:r>
            <a:r>
              <a:rPr lang="es-MX" dirty="0"/>
              <a:t>dar a conocer sus productos y </a:t>
            </a:r>
            <a:endParaRPr lang="es-MX" dirty="0" smtClean="0"/>
          </a:p>
          <a:p>
            <a:r>
              <a:rPr lang="es-MX" dirty="0" smtClean="0"/>
              <a:t>servicios con el fin de establecer </a:t>
            </a:r>
            <a:r>
              <a:rPr lang="es-MX" dirty="0"/>
              <a:t>contacto directo con sus clientes potenciales </a:t>
            </a:r>
            <a:endParaRPr lang="es-MX" dirty="0" smtClean="0"/>
          </a:p>
          <a:p>
            <a:r>
              <a:rPr lang="es-MX" dirty="0"/>
              <a:t>y</a:t>
            </a:r>
            <a:r>
              <a:rPr lang="es-MX" dirty="0" smtClean="0"/>
              <a:t>, de igual manera, lograr una mayor penetración en el mercado.</a:t>
            </a:r>
            <a:endParaRPr lang="es-CO" dirty="0"/>
          </a:p>
        </p:txBody>
      </p:sp>
      <p:sp>
        <p:nvSpPr>
          <p:cNvPr id="6" name="CuadroTexto 5"/>
          <p:cNvSpPr txBox="1"/>
          <p:nvPr/>
        </p:nvSpPr>
        <p:spPr>
          <a:xfrm>
            <a:off x="460460" y="2945503"/>
            <a:ext cx="914400" cy="914400"/>
          </a:xfrm>
          <a:prstGeom prst="rect">
            <a:avLst/>
          </a:prstGeom>
        </p:spPr>
        <p:txBody>
          <a:bodyPr vert="horz" wrap="none" lIns="91440" tIns="45720" rIns="91440" bIns="45720" rtlCol="0" anchor="ctr">
            <a:noAutofit/>
          </a:bodyPr>
          <a:lstStyle/>
          <a:p>
            <a:pPr algn="l"/>
            <a:endParaRPr lang="es-ES" sz="2400" b="1" dirty="0"/>
          </a:p>
        </p:txBody>
      </p:sp>
    </p:spTree>
    <p:extLst>
      <p:ext uri="{BB962C8B-B14F-4D97-AF65-F5344CB8AC3E}">
        <p14:creationId xmlns:p14="http://schemas.microsoft.com/office/powerpoint/2010/main" val="277397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000" dirty="0">
                <a:solidFill>
                  <a:schemeClr val="bg1"/>
                </a:solidFill>
              </a:rPr>
              <a:t>Objetivos Específicos</a:t>
            </a:r>
            <a:endParaRPr lang="es-ES" sz="4000" dirty="0">
              <a:solidFill>
                <a:schemeClr val="bg1"/>
              </a:solidFill>
            </a:endParaRPr>
          </a:p>
        </p:txBody>
      </p:sp>
      <p:sp>
        <p:nvSpPr>
          <p:cNvPr id="3" name="CuadroTexto 2"/>
          <p:cNvSpPr txBox="1"/>
          <p:nvPr/>
        </p:nvSpPr>
        <p:spPr>
          <a:xfrm>
            <a:off x="584200" y="2146300"/>
            <a:ext cx="914400" cy="914400"/>
          </a:xfrm>
          <a:prstGeom prst="rect">
            <a:avLst/>
          </a:prstGeom>
        </p:spPr>
        <p:txBody>
          <a:bodyPr vert="horz" wrap="none" lIns="91440" tIns="45720" rIns="91440" bIns="45720" rtlCol="0" anchor="ctr">
            <a:noAutofit/>
          </a:bodyPr>
          <a:lstStyle/>
          <a:p>
            <a:pPr algn="l"/>
            <a:endParaRPr lang="es-CO" sz="2400" b="1" dirty="0"/>
          </a:p>
          <a:p>
            <a:pPr algn="l"/>
            <a:endParaRPr lang="es-ES" sz="2400" b="1" dirty="0"/>
          </a:p>
        </p:txBody>
      </p:sp>
      <p:sp>
        <p:nvSpPr>
          <p:cNvPr id="4" name="Rectángulo 3"/>
          <p:cNvSpPr/>
          <p:nvPr/>
        </p:nvSpPr>
        <p:spPr>
          <a:xfrm>
            <a:off x="584200" y="2603500"/>
            <a:ext cx="7772400" cy="2585323"/>
          </a:xfrm>
          <a:prstGeom prst="rect">
            <a:avLst/>
          </a:prstGeom>
        </p:spPr>
        <p:txBody>
          <a:bodyPr wrap="square">
            <a:spAutoFit/>
          </a:bodyPr>
          <a:lstStyle/>
          <a:p>
            <a:pPr marL="285750" indent="-285750">
              <a:buFont typeface="Arial" panose="020B0604020202020204" pitchFamily="34" charset="0"/>
              <a:buChar char="•"/>
            </a:pPr>
            <a:r>
              <a:rPr lang="es-ES" dirty="0" smtClean="0"/>
              <a:t>Determinar el volumen de información que contendrá el sitio web</a:t>
            </a:r>
          </a:p>
          <a:p>
            <a:pPr marL="285750" indent="-285750">
              <a:buFont typeface="Arial" panose="020B0604020202020204" pitchFamily="34" charset="0"/>
              <a:buChar char="•"/>
            </a:pPr>
            <a:r>
              <a:rPr lang="es-ES" dirty="0"/>
              <a:t>Determinar las diferentes secciones que comprenderán la página </a:t>
            </a:r>
            <a:r>
              <a:rPr lang="es-ES" dirty="0" smtClean="0"/>
              <a:t>web</a:t>
            </a:r>
          </a:p>
          <a:p>
            <a:pPr marL="285750" indent="-285750">
              <a:buFont typeface="Arial" panose="020B0604020202020204" pitchFamily="34" charset="0"/>
              <a:buChar char="•"/>
            </a:pPr>
            <a:r>
              <a:rPr lang="es-ES" dirty="0" smtClean="0"/>
              <a:t>Diseñar el </a:t>
            </a:r>
            <a:r>
              <a:rPr lang="es-ES" dirty="0"/>
              <a:t>F</a:t>
            </a:r>
            <a:r>
              <a:rPr lang="es-ES" dirty="0" smtClean="0"/>
              <a:t>ront </a:t>
            </a:r>
            <a:r>
              <a:rPr lang="es-ES" dirty="0" err="1" smtClean="0"/>
              <a:t>End</a:t>
            </a:r>
            <a:r>
              <a:rPr lang="es-ES" dirty="0" smtClean="0"/>
              <a:t> del sitio web </a:t>
            </a:r>
          </a:p>
          <a:p>
            <a:pPr marL="285750" indent="-285750">
              <a:buFont typeface="Arial" panose="020B0604020202020204" pitchFamily="34" charset="0"/>
              <a:buChar char="•"/>
            </a:pPr>
            <a:r>
              <a:rPr lang="es-ES" dirty="0" smtClean="0"/>
              <a:t>Identificar el lenguaje de programación adecuado para la interactividad del sitio web</a:t>
            </a:r>
          </a:p>
          <a:p>
            <a:pPr marL="285750" indent="-285750">
              <a:buFont typeface="Arial" panose="020B0604020202020204" pitchFamily="34" charset="0"/>
              <a:buChar char="•"/>
            </a:pPr>
            <a:r>
              <a:rPr lang="es-ES" dirty="0" smtClean="0"/>
              <a:t>Crear una base de datos que contenga los detalles de los productos ofrecidos  </a:t>
            </a:r>
          </a:p>
          <a:p>
            <a:endParaRPr lang="es-ES" dirty="0"/>
          </a:p>
          <a:p>
            <a:endParaRPr lang="es-ES" dirty="0"/>
          </a:p>
          <a:p>
            <a:endParaRPr lang="es-ES" dirty="0"/>
          </a:p>
        </p:txBody>
      </p:sp>
    </p:spTree>
    <p:extLst>
      <p:ext uri="{BB962C8B-B14F-4D97-AF65-F5344CB8AC3E}">
        <p14:creationId xmlns:p14="http://schemas.microsoft.com/office/powerpoint/2010/main" val="397334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3" name="Título 1"/>
          <p:cNvSpPr txBox="1">
            <a:spLocks/>
          </p:cNvSpPr>
          <p:nvPr/>
        </p:nvSpPr>
        <p:spPr>
          <a:xfrm>
            <a:off x="460460" y="445022"/>
            <a:ext cx="7134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000" dirty="0">
                <a:solidFill>
                  <a:schemeClr val="bg1"/>
                </a:solidFill>
              </a:rPr>
              <a:t>Alcance</a:t>
            </a:r>
            <a:endParaRPr lang="es-ES" sz="4000" dirty="0">
              <a:solidFill>
                <a:schemeClr val="bg1"/>
              </a:solidFill>
            </a:endParaRPr>
          </a:p>
        </p:txBody>
      </p:sp>
      <p:sp>
        <p:nvSpPr>
          <p:cNvPr id="10" name="Rectángulo 9"/>
          <p:cNvSpPr/>
          <p:nvPr/>
        </p:nvSpPr>
        <p:spPr>
          <a:xfrm>
            <a:off x="1014019" y="2281021"/>
            <a:ext cx="7544663" cy="4216539"/>
          </a:xfrm>
          <a:prstGeom prst="rect">
            <a:avLst/>
          </a:prstGeom>
          <a:noFill/>
        </p:spPr>
        <p:txBody>
          <a:bodyPr wrap="square">
            <a:spAutoFit/>
          </a:bodyPr>
          <a:lstStyle/>
          <a:p>
            <a:endParaRPr lang="es-ES" sz="1600" b="1" dirty="0"/>
          </a:p>
          <a:p>
            <a:r>
              <a:rPr lang="es-ES" dirty="0" smtClean="0"/>
              <a:t>Con el proyecto se espera que </a:t>
            </a:r>
            <a:r>
              <a:rPr lang="es-MX" dirty="0">
                <a:latin typeface="Arial" panose="020B0604020202020204" pitchFamily="34" charset="0"/>
                <a:cs typeface="Arial" panose="020B0604020202020204" pitchFamily="34" charset="0"/>
              </a:rPr>
              <a:t>“ARTESANÍAS MUYSO” </a:t>
            </a:r>
            <a:r>
              <a:rPr lang="es-ES" dirty="0" smtClean="0"/>
              <a:t>establezca un contacto más amplio entre los productos y sus posibles </a:t>
            </a:r>
            <a:r>
              <a:rPr lang="es-ES" dirty="0"/>
              <a:t>clientes mediante la opción de realizar </a:t>
            </a:r>
            <a:r>
              <a:rPr lang="es-ES" sz="1600" dirty="0"/>
              <a:t>pedidos</a:t>
            </a:r>
            <a:r>
              <a:rPr lang="es-ES" dirty="0"/>
              <a:t> a través del sitio </a:t>
            </a:r>
            <a:r>
              <a:rPr lang="es-ES" dirty="0" smtClean="0"/>
              <a:t>web. Durante el proceso se espera poder realizar un monitoreo que permita confirmar que el objetivo general se está alcanzando, al igual que identificar elementos que pudieran estar tomando más tiempo de desarrollo del estimado. Aun así, es posible que se presenten inconvenientes con relación al testeo de la funcionalidad de la página</a:t>
            </a:r>
            <a:r>
              <a:rPr lang="es-ES" dirty="0" smtClean="0"/>
              <a:t>.</a:t>
            </a:r>
            <a:endParaRPr lang="es-ES" b="1" dirty="0"/>
          </a:p>
          <a:p>
            <a:r>
              <a:rPr lang="es-ES" b="1" dirty="0"/>
              <a:t>Descripción producto:</a:t>
            </a:r>
          </a:p>
          <a:p>
            <a:r>
              <a:rPr lang="es-ES" dirty="0"/>
              <a:t>Esta herramienta será de tipo Web. El sistema tendrá modulo de administrador para la parametrización y generación de estadísticas e informes y modulo de usuario para la captura de la información y generación de pedidos</a:t>
            </a:r>
          </a:p>
          <a:p>
            <a:r>
              <a:rPr lang="es-ES" dirty="0"/>
              <a:t>La captura de información se realizará por medio de un formulario que registre e autentique al usuario mediante el uso de JavaScript y MySQL</a:t>
            </a:r>
          </a:p>
        </p:txBody>
      </p:sp>
    </p:spTree>
    <p:extLst>
      <p:ext uri="{BB962C8B-B14F-4D97-AF65-F5344CB8AC3E}">
        <p14:creationId xmlns:p14="http://schemas.microsoft.com/office/powerpoint/2010/main" val="323443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60460" y="445022"/>
            <a:ext cx="7896140"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000" dirty="0">
                <a:solidFill>
                  <a:schemeClr val="bg1"/>
                </a:solidFill>
              </a:rPr>
              <a:t>Justificación</a:t>
            </a:r>
            <a:endParaRPr lang="es-ES" sz="4000" dirty="0">
              <a:solidFill>
                <a:schemeClr val="bg1"/>
              </a:solidFill>
            </a:endParaRPr>
          </a:p>
        </p:txBody>
      </p:sp>
      <p:sp>
        <p:nvSpPr>
          <p:cNvPr id="5" name="CuadroTexto 4"/>
          <p:cNvSpPr txBox="1"/>
          <p:nvPr/>
        </p:nvSpPr>
        <p:spPr>
          <a:xfrm>
            <a:off x="791646" y="2100678"/>
            <a:ext cx="7564954" cy="2656644"/>
          </a:xfrm>
          <a:prstGeom prst="rect">
            <a:avLst/>
          </a:prstGeom>
        </p:spPr>
        <p:txBody>
          <a:bodyPr vert="horz" wrap="none" lIns="91440" tIns="45720" rIns="91440" bIns="45720" rtlCol="0" anchor="ctr">
            <a:noAutofit/>
          </a:bodyPr>
          <a:lstStyle/>
          <a:p>
            <a:pPr algn="l"/>
            <a:endParaRPr lang="es-ES" sz="2000" b="1" dirty="0"/>
          </a:p>
        </p:txBody>
      </p:sp>
      <p:sp>
        <p:nvSpPr>
          <p:cNvPr id="4" name="CuadroTexto 3">
            <a:extLst>
              <a:ext uri="{FF2B5EF4-FFF2-40B4-BE49-F238E27FC236}">
                <a16:creationId xmlns:a16="http://schemas.microsoft.com/office/drawing/2014/main" xmlns="" id="{DD566878-7419-D523-E281-D152265AF759}"/>
              </a:ext>
            </a:extLst>
          </p:cNvPr>
          <p:cNvSpPr txBox="1"/>
          <p:nvPr/>
        </p:nvSpPr>
        <p:spPr>
          <a:xfrm>
            <a:off x="1573567" y="2771217"/>
            <a:ext cx="5996866" cy="2585323"/>
          </a:xfrm>
          <a:prstGeom prst="rect">
            <a:avLst/>
          </a:prstGeom>
          <a:noFill/>
        </p:spPr>
        <p:txBody>
          <a:bodyPr wrap="square">
            <a:spAutoFit/>
          </a:bodyPr>
          <a:lstStyle/>
          <a:p>
            <a:r>
              <a:rPr lang="es-MX" sz="1800" dirty="0"/>
              <a:t>En el mercado actual es indispensable contar con canales virtuales para dar a conocer el producto </a:t>
            </a:r>
            <a:r>
              <a:rPr lang="es-MX" sz="1800" dirty="0" smtClean="0"/>
              <a:t>y, así, </a:t>
            </a:r>
            <a:r>
              <a:rPr lang="es-MX" sz="1800" dirty="0"/>
              <a:t>tener un mayor contacto </a:t>
            </a:r>
            <a:r>
              <a:rPr lang="es-MX" sz="1800" dirty="0" smtClean="0"/>
              <a:t>con </a:t>
            </a:r>
            <a:r>
              <a:rPr lang="es-MX" sz="1800" dirty="0"/>
              <a:t>clientes </a:t>
            </a:r>
            <a:r>
              <a:rPr lang="es-MX" sz="1800" dirty="0" smtClean="0"/>
              <a:t>potenciales. Debido </a:t>
            </a:r>
            <a:r>
              <a:rPr lang="es-MX" sz="1800" dirty="0"/>
              <a:t>a </a:t>
            </a:r>
            <a:r>
              <a:rPr lang="es-MX" sz="1800" dirty="0" smtClean="0"/>
              <a:t>esto, </a:t>
            </a:r>
            <a:r>
              <a:rPr lang="es-MX" sz="1800" dirty="0"/>
              <a:t>si un negocio no cuenta con este tipo de herramientas puede llegar a perder ventas y </a:t>
            </a:r>
            <a:r>
              <a:rPr lang="es-MX" sz="1800" dirty="0" smtClean="0"/>
              <a:t>oportunidades. De esta manera, se busca proveer </a:t>
            </a:r>
            <a:r>
              <a:rPr lang="es-MX" sz="1800" dirty="0"/>
              <a:t>esta alternativa a la empresa </a:t>
            </a:r>
            <a:r>
              <a:rPr lang="es-MX" dirty="0">
                <a:latin typeface="Arial" panose="020B0604020202020204" pitchFamily="34" charset="0"/>
                <a:cs typeface="Arial" panose="020B0604020202020204" pitchFamily="34" charset="0"/>
              </a:rPr>
              <a:t>“ARTESANÍAS MUYSO” </a:t>
            </a:r>
            <a:r>
              <a:rPr lang="es-MX" sz="1800" dirty="0" smtClean="0"/>
              <a:t>mediante </a:t>
            </a:r>
            <a:r>
              <a:rPr lang="es-MX" sz="1800" dirty="0"/>
              <a:t>la creación de </a:t>
            </a:r>
            <a:r>
              <a:rPr lang="es-MX" sz="1800" dirty="0" smtClean="0"/>
              <a:t>una tienda virtual </a:t>
            </a:r>
            <a:r>
              <a:rPr lang="es-MX" sz="1800" dirty="0"/>
              <a:t>que permita </a:t>
            </a:r>
            <a:r>
              <a:rPr lang="es-MX" dirty="0" smtClean="0"/>
              <a:t>una mayor adaptación</a:t>
            </a:r>
            <a:r>
              <a:rPr lang="es-MX" sz="1800" dirty="0" smtClean="0"/>
              <a:t> </a:t>
            </a:r>
            <a:r>
              <a:rPr lang="es-MX" sz="1800" dirty="0"/>
              <a:t>al mercado </a:t>
            </a:r>
            <a:r>
              <a:rPr lang="es-MX" sz="1800" dirty="0" smtClean="0"/>
              <a:t>actual, </a:t>
            </a:r>
            <a:r>
              <a:rPr lang="es-MX" dirty="0" smtClean="0"/>
              <a:t>expandiendo </a:t>
            </a:r>
            <a:r>
              <a:rPr lang="es-MX" sz="1800" dirty="0" smtClean="0"/>
              <a:t>el </a:t>
            </a:r>
            <a:r>
              <a:rPr lang="es-MX" sz="1800" dirty="0"/>
              <a:t>modelo de negocio.</a:t>
            </a:r>
            <a:endParaRPr lang="es-CO" sz="1800" dirty="0"/>
          </a:p>
        </p:txBody>
      </p:sp>
    </p:spTree>
    <p:extLst>
      <p:ext uri="{BB962C8B-B14F-4D97-AF65-F5344CB8AC3E}">
        <p14:creationId xmlns:p14="http://schemas.microsoft.com/office/powerpoint/2010/main" val="32271074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5035</TotalTime>
  <Words>547</Words>
  <Application>Microsoft Office PowerPoint</Application>
  <PresentationFormat>Presentación en pantalla (4:3)</PresentationFormat>
  <Paragraphs>45</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Full name</cp:lastModifiedBy>
  <cp:revision>184</cp:revision>
  <dcterms:created xsi:type="dcterms:W3CDTF">2014-06-25T16:18:26Z</dcterms:created>
  <dcterms:modified xsi:type="dcterms:W3CDTF">2025-05-15T23:13:47Z</dcterms:modified>
</cp:coreProperties>
</file>