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45F3A-EBCA-EBE5-6EFF-B20EC2E4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BFCE8-B72F-8D2D-21B1-C3178ADF2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5846F-1BDB-EDE6-1984-FEB1504D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7D18F-4EC3-9705-6A0C-23C9B726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580E1-0F59-F675-A496-8580F7D4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79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4D45A-D2BC-A2C7-160A-991BFC80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48240-2054-0F56-ECC8-A609B2A8F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101FBB-41F7-2734-6715-90EBF611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77C86-146B-2E3D-9C1D-216DC3E8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DCF-2AB9-C4B4-0395-2EC649E7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CFC6E4-C6DF-2532-CA9F-2F027932F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7489D4-3F18-EE9F-C07F-930BDC5D7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FF60B8-C8D7-7EC3-B8C0-635556AD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072BF-725E-49CB-B508-76174DCA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B2C19-4F1D-A9BE-C6D3-2385CEE2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84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A3404-B81D-06C7-F536-BB5CC343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616BC-3133-EF7B-9A7A-43847598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21B99-C46A-2E92-617C-4F02B34C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FEB74-3BE0-72FB-8389-C59CF7FD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EF8EB-02A5-5BC0-3BF6-25B70DF2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61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30693-E252-DD15-7FD9-5E9AA2CC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B302E9-0616-5A4F-E3A6-5A168CCC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7691B-3684-936F-E6E5-D601FF4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CE812-94A4-71EE-1B1E-FAE312AD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8E38F3-F829-8661-AE6B-84383648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53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753D-8B84-5667-F96A-EC2D970A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AB5F1-9241-4C19-9B47-AF1EC50FF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B7219-9286-DD20-30C1-81F8D06E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B62A8D-CBBF-CDE5-3DC0-1C0F7C44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D4C1E-C406-016B-8680-D20F5FC2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EFDC18-45A4-8843-42EB-4EF580EA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1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B2665-012F-3EFF-4D79-B61965B2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E4C4-E760-6435-34C6-6228CD9F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716850-B4F3-F0B2-B9D5-8F11261A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7312AF-5482-44DC-3353-69830D9A8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C09B3F-1DDC-055F-53AC-E36CCF816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AF992A-0EB6-59C9-66F9-1E7268E6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C1761C-C7A8-E388-04DC-1F983FA3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78F3EC-DF37-CF60-3439-383A8570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5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2E07A-37F9-5E6E-F839-E267B873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9EC29F-2068-36D7-28CE-49ED15E9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F8AE66-2C01-E81C-0B91-183A8417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EB3FE-716B-8E24-959E-328A2C7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41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3D4743-5C27-6F0F-428D-F7AACC4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F8BFE7-78D8-859D-78CF-1BA96B64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964D16-1E1E-8499-3D11-529BF5BF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07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C6B1D-FA34-B5F1-AEF2-4428E4E7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A8F1D-F455-CCD9-4A68-AA84EDAF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972D91-C0F7-2760-DDB2-F92AF8B8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54740C-51F1-1459-5AD2-EEFDF0AB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D43783-989C-1B2F-9023-4BF23B35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AD01DB-C296-C3D5-99CF-8F5F6C8A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48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548C-7B99-94F0-1887-F06A8BCD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B722F5-6E92-211F-47A6-62E9040FB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BC2F5-6A26-9226-AB3C-12909C37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4D837F-07EF-3C68-3C9C-9291A245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B8B5B8-B048-81E7-68F4-8E65066A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E8F40-A43F-4FF3-CB7B-72668A74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2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AD551F-3D41-05AF-0A98-1CF1021A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F70019-20D1-6C37-3D2B-D2909473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B7FA6-005C-152A-D23F-66BFEF002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2BBC-E1EE-42C9-9486-FFD0008EC7D8}" type="datetimeFigureOut">
              <a:rPr lang="es-CO" smtClean="0"/>
              <a:t>25/12/2022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5F02C-9D4F-40F0-35A8-F2C49A4AC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DDD92-CAC0-C269-9152-7D94696DC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1CC4-2FEA-4ABE-8E53-2B522C7BA5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74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781995-E929-5B37-70AC-9EFD1257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58" y="401637"/>
            <a:ext cx="6200775" cy="10763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249611-4146-55E4-FECF-452D172B72E7}"/>
              </a:ext>
            </a:extLst>
          </p:cNvPr>
          <p:cNvSpPr/>
          <p:nvPr/>
        </p:nvSpPr>
        <p:spPr>
          <a:xfrm>
            <a:off x="3886200" y="939800"/>
            <a:ext cx="1397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77EABF-4D2C-CC68-7237-ED3775F53926}"/>
              </a:ext>
            </a:extLst>
          </p:cNvPr>
          <p:cNvSpPr/>
          <p:nvPr/>
        </p:nvSpPr>
        <p:spPr>
          <a:xfrm>
            <a:off x="8351520" y="939800"/>
            <a:ext cx="139700" cy="17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5CA58D-5315-6C9E-E553-4CA1842E3A6F}"/>
              </a:ext>
            </a:extLst>
          </p:cNvPr>
          <p:cNvSpPr/>
          <p:nvPr/>
        </p:nvSpPr>
        <p:spPr>
          <a:xfrm>
            <a:off x="9166860" y="939799"/>
            <a:ext cx="13970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C48A1A-600F-A443-3CEE-DAE5E53C50ED}"/>
              </a:ext>
            </a:extLst>
          </p:cNvPr>
          <p:cNvSpPr txBox="1"/>
          <p:nvPr/>
        </p:nvSpPr>
        <p:spPr>
          <a:xfrm>
            <a:off x="11428" y="478134"/>
            <a:ext cx="325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Se seleccionan aleatoriamente 3 puntos, que se convierten en las 3-means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6D6365-8F6B-700D-3F7F-034012C57DF7}"/>
              </a:ext>
            </a:extLst>
          </p:cNvPr>
          <p:cNvSpPr txBox="1"/>
          <p:nvPr/>
        </p:nvSpPr>
        <p:spPr>
          <a:xfrm>
            <a:off x="0" y="1732258"/>
            <a:ext cx="325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Para el resto de los puntos:</a:t>
            </a:r>
          </a:p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Se calcula la distancia a las 3-means. Por ejemplo, para el punto 1 (x = 2)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6D85AF9-EA2B-F5EE-EFA8-1B3BBA7A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58" y="1762122"/>
            <a:ext cx="6200775" cy="107632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EADDD07-026D-84F5-F7AB-0175E3F45ED2}"/>
              </a:ext>
            </a:extLst>
          </p:cNvPr>
          <p:cNvSpPr/>
          <p:nvPr/>
        </p:nvSpPr>
        <p:spPr>
          <a:xfrm>
            <a:off x="3886200" y="2300285"/>
            <a:ext cx="1397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60E462D-137D-4781-3442-653D3CF005CB}"/>
              </a:ext>
            </a:extLst>
          </p:cNvPr>
          <p:cNvSpPr/>
          <p:nvPr/>
        </p:nvSpPr>
        <p:spPr>
          <a:xfrm>
            <a:off x="8351520" y="2300285"/>
            <a:ext cx="139700" cy="17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5560184-725A-C189-3699-34D691C36A30}"/>
              </a:ext>
            </a:extLst>
          </p:cNvPr>
          <p:cNvSpPr/>
          <p:nvPr/>
        </p:nvSpPr>
        <p:spPr>
          <a:xfrm>
            <a:off x="9166860" y="2300284"/>
            <a:ext cx="13970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C819FF0-4B6F-C914-4451-0E8D920F4A93}"/>
              </a:ext>
            </a:extLst>
          </p:cNvPr>
          <p:cNvCxnSpPr>
            <a:cxnSpLocks/>
          </p:cNvCxnSpPr>
          <p:nvPr/>
        </p:nvCxnSpPr>
        <p:spPr>
          <a:xfrm>
            <a:off x="3676650" y="2559050"/>
            <a:ext cx="2870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5879F46-0233-0768-B225-DDC2B92F8E06}"/>
              </a:ext>
            </a:extLst>
          </p:cNvPr>
          <p:cNvCxnSpPr>
            <a:cxnSpLocks/>
          </p:cNvCxnSpPr>
          <p:nvPr/>
        </p:nvCxnSpPr>
        <p:spPr>
          <a:xfrm>
            <a:off x="3676650" y="2663825"/>
            <a:ext cx="474345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10ED834-176F-5463-2FF1-9C75DF7B39E1}"/>
              </a:ext>
            </a:extLst>
          </p:cNvPr>
          <p:cNvCxnSpPr>
            <a:cxnSpLocks/>
          </p:cNvCxnSpPr>
          <p:nvPr/>
        </p:nvCxnSpPr>
        <p:spPr>
          <a:xfrm>
            <a:off x="3676650" y="2768597"/>
            <a:ext cx="556260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94682E3-9EE8-36CD-1CAD-C918E9FF55A1}"/>
              </a:ext>
            </a:extLst>
          </p:cNvPr>
          <p:cNvSpPr txBox="1"/>
          <p:nvPr/>
        </p:nvSpPr>
        <p:spPr>
          <a:xfrm>
            <a:off x="11428" y="3839947"/>
            <a:ext cx="325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El punto 1 (x = 2) es clasificado en el </a:t>
            </a:r>
            <a:r>
              <a:rPr lang="es-CO" b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Cluster Rojo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9970376-0EB0-4F32-1514-29A3D4F9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86" y="3686176"/>
            <a:ext cx="6200775" cy="1076325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2FBDDD26-1110-B8CF-CCBE-2755C32E150C}"/>
              </a:ext>
            </a:extLst>
          </p:cNvPr>
          <p:cNvSpPr/>
          <p:nvPr/>
        </p:nvSpPr>
        <p:spPr>
          <a:xfrm>
            <a:off x="3897628" y="4224339"/>
            <a:ext cx="1397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04E876-84B6-A7AD-B507-18C2EFC301FB}"/>
              </a:ext>
            </a:extLst>
          </p:cNvPr>
          <p:cNvSpPr/>
          <p:nvPr/>
        </p:nvSpPr>
        <p:spPr>
          <a:xfrm>
            <a:off x="8362948" y="4224339"/>
            <a:ext cx="139700" cy="17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90E7A09-461F-BD3E-AAD6-3EE88610E6FF}"/>
              </a:ext>
            </a:extLst>
          </p:cNvPr>
          <p:cNvSpPr/>
          <p:nvPr/>
        </p:nvSpPr>
        <p:spPr>
          <a:xfrm>
            <a:off x="9178288" y="4224338"/>
            <a:ext cx="13970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F3802EC-79B8-FD07-C58B-277298B6E20E}"/>
              </a:ext>
            </a:extLst>
          </p:cNvPr>
          <p:cNvSpPr txBox="1"/>
          <p:nvPr/>
        </p:nvSpPr>
        <p:spPr>
          <a:xfrm>
            <a:off x="2592067" y="3046239"/>
            <a:ext cx="737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min(                                                                                          ) =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E1DADD3-C820-C9A0-E090-834871C6BFFD}"/>
              </a:ext>
            </a:extLst>
          </p:cNvPr>
          <p:cNvCxnSpPr>
            <a:cxnSpLocks/>
          </p:cNvCxnSpPr>
          <p:nvPr/>
        </p:nvCxnSpPr>
        <p:spPr>
          <a:xfrm>
            <a:off x="3604260" y="3167062"/>
            <a:ext cx="2870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9E07243-A780-23B7-7C55-5FB8C71EFFDD}"/>
              </a:ext>
            </a:extLst>
          </p:cNvPr>
          <p:cNvCxnSpPr>
            <a:cxnSpLocks/>
          </p:cNvCxnSpPr>
          <p:nvPr/>
        </p:nvCxnSpPr>
        <p:spPr>
          <a:xfrm>
            <a:off x="3604260" y="3271837"/>
            <a:ext cx="474345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2F70754-20C2-EFF9-69A8-10F2DEE149F5}"/>
              </a:ext>
            </a:extLst>
          </p:cNvPr>
          <p:cNvCxnSpPr>
            <a:cxnSpLocks/>
          </p:cNvCxnSpPr>
          <p:nvPr/>
        </p:nvCxnSpPr>
        <p:spPr>
          <a:xfrm>
            <a:off x="3604260" y="3376609"/>
            <a:ext cx="5562600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CB26F74-4E13-8DE1-BA23-B83CC14E3843}"/>
              </a:ext>
            </a:extLst>
          </p:cNvPr>
          <p:cNvCxnSpPr>
            <a:cxnSpLocks/>
          </p:cNvCxnSpPr>
          <p:nvPr/>
        </p:nvCxnSpPr>
        <p:spPr>
          <a:xfrm>
            <a:off x="9634433" y="3211855"/>
            <a:ext cx="2870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0678A8F-AA58-FC64-315E-25CEEAC13DF7}"/>
              </a:ext>
            </a:extLst>
          </p:cNvPr>
          <p:cNvSpPr/>
          <p:nvPr/>
        </p:nvSpPr>
        <p:spPr>
          <a:xfrm>
            <a:off x="3618228" y="4212499"/>
            <a:ext cx="1397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25D005D-14AD-1985-F474-BDAC1EF4B397}"/>
              </a:ext>
            </a:extLst>
          </p:cNvPr>
          <p:cNvSpPr txBox="1"/>
          <p:nvPr/>
        </p:nvSpPr>
        <p:spPr>
          <a:xfrm>
            <a:off x="11428" y="4877916"/>
            <a:ext cx="325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Se repite el procedimiento para el resto de los puntos</a:t>
            </a:r>
            <a:endParaRPr lang="es-CO" b="1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C80ADB6-21A5-C9EC-1B3C-7B53F2D3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57" y="4983848"/>
            <a:ext cx="6048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4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FECC5A-7F90-2464-2C96-6FD2837460A4}"/>
              </a:ext>
            </a:extLst>
          </p:cNvPr>
          <p:cNvSpPr txBox="1"/>
          <p:nvPr/>
        </p:nvSpPr>
        <p:spPr>
          <a:xfrm>
            <a:off x="582928" y="305916"/>
            <a:ext cx="325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Se repite el procedimiento para el resto de los puntos</a:t>
            </a:r>
            <a:endParaRPr lang="es-CO" b="1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5B64B5-B6AB-7BFE-D28B-50B48669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57" y="305916"/>
            <a:ext cx="6048375" cy="933450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BE9B4AFF-6D2C-9151-9A98-4A578051E665}"/>
              </a:ext>
            </a:extLst>
          </p:cNvPr>
          <p:cNvSpPr/>
          <p:nvPr/>
        </p:nvSpPr>
        <p:spPr>
          <a:xfrm rot="5400000">
            <a:off x="5191443" y="126986"/>
            <a:ext cx="528743" cy="2245575"/>
          </a:xfrm>
          <a:prstGeom prst="rightBrace">
            <a:avLst>
              <a:gd name="adj1" fmla="val 8333"/>
              <a:gd name="adj2" fmla="val 5056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D3070985-5F70-D1B1-E3B5-57B4EE6917B7}"/>
              </a:ext>
            </a:extLst>
          </p:cNvPr>
          <p:cNvSpPr/>
          <p:nvPr/>
        </p:nvSpPr>
        <p:spPr>
          <a:xfrm rot="5400000">
            <a:off x="7666888" y="126987"/>
            <a:ext cx="528743" cy="2245574"/>
          </a:xfrm>
          <a:prstGeom prst="rightBrace">
            <a:avLst>
              <a:gd name="adj1" fmla="val 8333"/>
              <a:gd name="adj2" fmla="val 5056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5F1741B5-9FB4-FCC1-8808-5924F14D51F7}"/>
              </a:ext>
            </a:extLst>
          </p:cNvPr>
          <p:cNvSpPr/>
          <p:nvPr/>
        </p:nvSpPr>
        <p:spPr>
          <a:xfrm rot="5400000">
            <a:off x="9445148" y="1032840"/>
            <a:ext cx="528743" cy="367560"/>
          </a:xfrm>
          <a:prstGeom prst="rightBrace">
            <a:avLst>
              <a:gd name="adj1" fmla="val 8333"/>
              <a:gd name="adj2" fmla="val 50566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6DEA77B-6FE1-EB23-7D9C-D1690C00895A}"/>
                  </a:ext>
                </a:extLst>
              </p:cNvPr>
              <p:cNvSpPr txBox="1"/>
              <p:nvPr/>
            </p:nvSpPr>
            <p:spPr>
              <a:xfrm>
                <a:off x="4202430" y="1597633"/>
                <a:ext cx="237617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𝑀𝑒𝑎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𝑅𝑜𝑗𝑜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=5.75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6DEA77B-6FE1-EB23-7D9C-D1690C008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30" y="1597633"/>
                <a:ext cx="2376172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88CD29F-B782-B4E4-D045-5EEE26D2D668}"/>
                  </a:ext>
                </a:extLst>
              </p:cNvPr>
              <p:cNvSpPr txBox="1"/>
              <p:nvPr/>
            </p:nvSpPr>
            <p:spPr>
              <a:xfrm>
                <a:off x="6743173" y="1577226"/>
                <a:ext cx="2376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𝑀𝑒𝑎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𝑉𝑒𝑟𝑑𝑒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=14.93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88CD29F-B782-B4E4-D045-5EEE26D2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173" y="1577226"/>
                <a:ext cx="23761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14303B-DACD-A6B0-4E99-ACFC614BA510}"/>
                  </a:ext>
                </a:extLst>
              </p:cNvPr>
              <p:cNvSpPr txBox="1"/>
              <p:nvPr/>
            </p:nvSpPr>
            <p:spPr>
              <a:xfrm>
                <a:off x="8928946" y="1587971"/>
                <a:ext cx="2376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𝑀𝑒𝑎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𝐴𝑧𝑢𝑙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=22.83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14303B-DACD-A6B0-4E99-ACFC614B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946" y="1587971"/>
                <a:ext cx="23761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FC6EA12A-763B-22EE-C78B-97E992ED75AB}"/>
              </a:ext>
            </a:extLst>
          </p:cNvPr>
          <p:cNvSpPr txBox="1"/>
          <p:nvPr/>
        </p:nvSpPr>
        <p:spPr>
          <a:xfrm>
            <a:off x="582928" y="1386547"/>
            <a:ext cx="325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Pasan a ser las nuevas 3-means.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1564EF-6AD2-DD5A-FFF1-21A3F18E7B02}"/>
              </a:ext>
            </a:extLst>
          </p:cNvPr>
          <p:cNvSpPr txBox="1"/>
          <p:nvPr/>
        </p:nvSpPr>
        <p:spPr>
          <a:xfrm>
            <a:off x="101600" y="2169412"/>
            <a:ext cx="3737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Nuevamente, se repite: para cada punto se calcula la distancia a las 3-means y el punto es clasificado en el cluster de la media con distancia mínima.</a:t>
            </a:r>
          </a:p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Se repite hasta que converga.</a:t>
            </a:r>
          </a:p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Nota: Se puede utilizar la distancia euclideana sin importar dimensión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241CAE6C-63FD-3E5D-FE0D-B2B60DA79821}"/>
              </a:ext>
            </a:extLst>
          </p:cNvPr>
          <p:cNvSpPr/>
          <p:nvPr/>
        </p:nvSpPr>
        <p:spPr>
          <a:xfrm rot="10800000">
            <a:off x="3576325" y="1216620"/>
            <a:ext cx="461534" cy="729938"/>
          </a:xfrm>
          <a:prstGeom prst="rightBrace">
            <a:avLst>
              <a:gd name="adj1" fmla="val 8333"/>
              <a:gd name="adj2" fmla="val 505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E131F1F-F32D-0CB4-1391-21F84F0B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31" y="2807046"/>
            <a:ext cx="6048375" cy="93345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07A8C06E-368C-5259-7092-0495C990A0B6}"/>
              </a:ext>
            </a:extLst>
          </p:cNvPr>
          <p:cNvSpPr/>
          <p:nvPr/>
        </p:nvSpPr>
        <p:spPr>
          <a:xfrm>
            <a:off x="6511074" y="3282180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C027B84-2293-7BC7-24D0-C0BD6F6FFF27}"/>
              </a:ext>
            </a:extLst>
          </p:cNvPr>
          <p:cNvSpPr/>
          <p:nvPr/>
        </p:nvSpPr>
        <p:spPr>
          <a:xfrm>
            <a:off x="8861418" y="3282180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27D4194-078A-0230-36AA-8902A7D7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31" y="5174655"/>
            <a:ext cx="6048375" cy="933450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6FC83C5F-ED3C-16C8-AB24-7A7DE8B53A3F}"/>
              </a:ext>
            </a:extLst>
          </p:cNvPr>
          <p:cNvSpPr/>
          <p:nvPr/>
        </p:nvSpPr>
        <p:spPr>
          <a:xfrm>
            <a:off x="6511075" y="5641380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50E26CF-C469-E4D3-8F69-01349F9061DC}"/>
              </a:ext>
            </a:extLst>
          </p:cNvPr>
          <p:cNvSpPr/>
          <p:nvPr/>
        </p:nvSpPr>
        <p:spPr>
          <a:xfrm>
            <a:off x="8861419" y="5641380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DF290FC-007F-FA1B-229A-AEE04005B2E0}"/>
              </a:ext>
            </a:extLst>
          </p:cNvPr>
          <p:cNvSpPr/>
          <p:nvPr/>
        </p:nvSpPr>
        <p:spPr>
          <a:xfrm>
            <a:off x="6249539" y="5641380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94FDE09-5944-8C34-E4E9-52D947E2F763}"/>
              </a:ext>
            </a:extLst>
          </p:cNvPr>
          <p:cNvSpPr txBox="1"/>
          <p:nvPr/>
        </p:nvSpPr>
        <p:spPr>
          <a:xfrm>
            <a:off x="491365" y="5383608"/>
            <a:ext cx="325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Convergencia</a:t>
            </a:r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55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94FDE09-5944-8C34-E4E9-52D947E2F763}"/>
              </a:ext>
            </a:extLst>
          </p:cNvPr>
          <p:cNvSpPr txBox="1"/>
          <p:nvPr/>
        </p:nvSpPr>
        <p:spPr>
          <a:xfrm>
            <a:off x="431404" y="209862"/>
            <a:ext cx="325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El algoritmo no garantiza convergencia, por lo tanto se debe repetir con distintos valores iniciales</a:t>
            </a:r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AD5342-C8E0-F2D1-C70A-0084FC23F2D4}"/>
              </a:ext>
            </a:extLst>
          </p:cNvPr>
          <p:cNvSpPr txBox="1"/>
          <p:nvPr/>
        </p:nvSpPr>
        <p:spPr>
          <a:xfrm>
            <a:off x="232698" y="1950678"/>
            <a:ext cx="325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Para seleccionar el mejor resultado:</a:t>
            </a:r>
            <a:endParaRPr lang="es-CO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6DF4C1-4C39-93A8-3ED7-D2637F5A1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70" b="31750"/>
          <a:stretch/>
        </p:blipFill>
        <p:spPr>
          <a:xfrm>
            <a:off x="3821340" y="2007295"/>
            <a:ext cx="6048375" cy="218236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EEA42BD7-FFBD-A05F-E3E2-FBE7B54A3953}"/>
              </a:ext>
            </a:extLst>
          </p:cNvPr>
          <p:cNvSpPr/>
          <p:nvPr/>
        </p:nvSpPr>
        <p:spPr>
          <a:xfrm>
            <a:off x="6308083" y="2063595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FD5D92C-92BA-E7B5-ADD0-A0393AABE0C5}"/>
              </a:ext>
            </a:extLst>
          </p:cNvPr>
          <p:cNvSpPr/>
          <p:nvPr/>
        </p:nvSpPr>
        <p:spPr>
          <a:xfrm>
            <a:off x="8658427" y="2063595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7A3CF81-CFB7-755F-BFEC-9E64D8EC0D68}"/>
              </a:ext>
            </a:extLst>
          </p:cNvPr>
          <p:cNvSpPr/>
          <p:nvPr/>
        </p:nvSpPr>
        <p:spPr>
          <a:xfrm>
            <a:off x="6046547" y="2063595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60E8797-9AF7-7F80-5038-B2DDE1057C60}"/>
              </a:ext>
            </a:extLst>
          </p:cNvPr>
          <p:cNvSpPr/>
          <p:nvPr/>
        </p:nvSpPr>
        <p:spPr>
          <a:xfrm>
            <a:off x="6544191" y="2063595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8B8E092-B86E-F715-C523-0990E898F022}"/>
              </a:ext>
            </a:extLst>
          </p:cNvPr>
          <p:cNvSpPr/>
          <p:nvPr/>
        </p:nvSpPr>
        <p:spPr>
          <a:xfrm>
            <a:off x="6834501" y="2062413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34A875B-7A4C-248B-5848-CED115B5A7C7}"/>
              </a:ext>
            </a:extLst>
          </p:cNvPr>
          <p:cNvSpPr/>
          <p:nvPr/>
        </p:nvSpPr>
        <p:spPr>
          <a:xfrm>
            <a:off x="9210071" y="2062413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744A55C-35F6-27C9-C49E-C73B1363939C}"/>
              </a:ext>
            </a:extLst>
          </p:cNvPr>
          <p:cNvSpPr/>
          <p:nvPr/>
        </p:nvSpPr>
        <p:spPr>
          <a:xfrm>
            <a:off x="9485893" y="2062413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23EB746-FA5F-79CD-4610-BE7F23A7E0FF}"/>
              </a:ext>
            </a:extLst>
          </p:cNvPr>
          <p:cNvSpPr/>
          <p:nvPr/>
        </p:nvSpPr>
        <p:spPr>
          <a:xfrm>
            <a:off x="9623804" y="2062413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B5D443A-1FA1-3D5A-6330-5E611D321102}"/>
              </a:ext>
            </a:extLst>
          </p:cNvPr>
          <p:cNvSpPr/>
          <p:nvPr/>
        </p:nvSpPr>
        <p:spPr>
          <a:xfrm>
            <a:off x="4720265" y="206241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0ABBEA3-E1F4-0414-1483-D0A1157A3864}"/>
              </a:ext>
            </a:extLst>
          </p:cNvPr>
          <p:cNvSpPr/>
          <p:nvPr/>
        </p:nvSpPr>
        <p:spPr>
          <a:xfrm>
            <a:off x="4326288" y="206241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4D270F5-DD32-EC2C-78A8-E9CCEE1ED2E7}"/>
              </a:ext>
            </a:extLst>
          </p:cNvPr>
          <p:cNvSpPr/>
          <p:nvPr/>
        </p:nvSpPr>
        <p:spPr>
          <a:xfrm>
            <a:off x="4182962" y="206241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1FFEAF1-04CC-6403-B0A8-7DADFDC56DE8}"/>
              </a:ext>
            </a:extLst>
          </p:cNvPr>
          <p:cNvSpPr/>
          <p:nvPr/>
        </p:nvSpPr>
        <p:spPr>
          <a:xfrm>
            <a:off x="3924918" y="206241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8F7DD96B-5C89-4946-942C-5BCC7D5EB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70" b="31750"/>
          <a:stretch/>
        </p:blipFill>
        <p:spPr>
          <a:xfrm>
            <a:off x="3810313" y="2997895"/>
            <a:ext cx="6048375" cy="218236"/>
          </a:xfrm>
          <a:prstGeom prst="rect">
            <a:avLst/>
          </a:prstGeom>
        </p:spPr>
      </p:pic>
      <p:sp>
        <p:nvSpPr>
          <p:cNvPr id="36" name="Elipse 35">
            <a:extLst>
              <a:ext uri="{FF2B5EF4-FFF2-40B4-BE49-F238E27FC236}">
                <a16:creationId xmlns:a16="http://schemas.microsoft.com/office/drawing/2014/main" id="{6BBE5E1F-AFE8-6B75-D2B6-65877EC285CD}"/>
              </a:ext>
            </a:extLst>
          </p:cNvPr>
          <p:cNvSpPr/>
          <p:nvPr/>
        </p:nvSpPr>
        <p:spPr>
          <a:xfrm>
            <a:off x="6297056" y="3054195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BAEF781-92AE-0764-1826-E8CBDC201E76}"/>
              </a:ext>
            </a:extLst>
          </p:cNvPr>
          <p:cNvSpPr/>
          <p:nvPr/>
        </p:nvSpPr>
        <p:spPr>
          <a:xfrm>
            <a:off x="8647400" y="3054195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8DC56E3-83D4-7D6C-E7A9-0FA61A293B19}"/>
              </a:ext>
            </a:extLst>
          </p:cNvPr>
          <p:cNvSpPr/>
          <p:nvPr/>
        </p:nvSpPr>
        <p:spPr>
          <a:xfrm>
            <a:off x="6035520" y="305419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42D8AA2-5CDB-C95C-F3FD-ADD0B4CE623C}"/>
              </a:ext>
            </a:extLst>
          </p:cNvPr>
          <p:cNvSpPr/>
          <p:nvPr/>
        </p:nvSpPr>
        <p:spPr>
          <a:xfrm>
            <a:off x="6533164" y="3054195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41DB8D1-7420-89DA-6C96-A485F17E962F}"/>
              </a:ext>
            </a:extLst>
          </p:cNvPr>
          <p:cNvSpPr/>
          <p:nvPr/>
        </p:nvSpPr>
        <p:spPr>
          <a:xfrm>
            <a:off x="6823474" y="3053013"/>
            <a:ext cx="108000" cy="10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AE373E0-55C0-9433-7FD9-FB57E6499827}"/>
              </a:ext>
            </a:extLst>
          </p:cNvPr>
          <p:cNvSpPr/>
          <p:nvPr/>
        </p:nvSpPr>
        <p:spPr>
          <a:xfrm>
            <a:off x="9199044" y="3053013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F7DF9BB-FCD4-1018-04BA-2404E75D5B2A}"/>
              </a:ext>
            </a:extLst>
          </p:cNvPr>
          <p:cNvSpPr/>
          <p:nvPr/>
        </p:nvSpPr>
        <p:spPr>
          <a:xfrm>
            <a:off x="9474866" y="3053013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1504745-8BD0-BEEB-56DD-86B168D3C6B8}"/>
              </a:ext>
            </a:extLst>
          </p:cNvPr>
          <p:cNvSpPr/>
          <p:nvPr/>
        </p:nvSpPr>
        <p:spPr>
          <a:xfrm>
            <a:off x="9612777" y="3053013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A98ABA6-3C38-975E-A97A-FDC298690F45}"/>
              </a:ext>
            </a:extLst>
          </p:cNvPr>
          <p:cNvSpPr/>
          <p:nvPr/>
        </p:nvSpPr>
        <p:spPr>
          <a:xfrm>
            <a:off x="4709238" y="305301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EE99494-633F-ABA9-D69A-2D70616B3FF1}"/>
              </a:ext>
            </a:extLst>
          </p:cNvPr>
          <p:cNvSpPr/>
          <p:nvPr/>
        </p:nvSpPr>
        <p:spPr>
          <a:xfrm>
            <a:off x="4315261" y="305301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22C3955-0606-C58E-A15B-40793D87CDAC}"/>
              </a:ext>
            </a:extLst>
          </p:cNvPr>
          <p:cNvSpPr/>
          <p:nvPr/>
        </p:nvSpPr>
        <p:spPr>
          <a:xfrm>
            <a:off x="4171935" y="305301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68B10EF-8DEB-44F3-21A2-FD9BC1F70B73}"/>
              </a:ext>
            </a:extLst>
          </p:cNvPr>
          <p:cNvSpPr/>
          <p:nvPr/>
        </p:nvSpPr>
        <p:spPr>
          <a:xfrm>
            <a:off x="3913891" y="305301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EA68CE4-B22E-DD9A-4418-2B9ADE5A5C7B}"/>
              </a:ext>
            </a:extLst>
          </p:cNvPr>
          <p:cNvSpPr/>
          <p:nvPr/>
        </p:nvSpPr>
        <p:spPr>
          <a:xfrm>
            <a:off x="3924918" y="2336800"/>
            <a:ext cx="892320" cy="6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14DEF00-4DC9-1BBF-703A-D1B72EC21598}"/>
              </a:ext>
            </a:extLst>
          </p:cNvPr>
          <p:cNvSpPr/>
          <p:nvPr/>
        </p:nvSpPr>
        <p:spPr>
          <a:xfrm>
            <a:off x="6035520" y="2336800"/>
            <a:ext cx="892320" cy="6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6B31C32-4146-5C3C-B9C7-F7CD5D1891D9}"/>
              </a:ext>
            </a:extLst>
          </p:cNvPr>
          <p:cNvSpPr/>
          <p:nvPr/>
        </p:nvSpPr>
        <p:spPr>
          <a:xfrm>
            <a:off x="8595472" y="2336800"/>
            <a:ext cx="1136331" cy="6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BF5FCFF-8893-3ACD-8DB3-7D6D30CF3D07}"/>
              </a:ext>
            </a:extLst>
          </p:cNvPr>
          <p:cNvSpPr/>
          <p:nvPr/>
        </p:nvSpPr>
        <p:spPr>
          <a:xfrm>
            <a:off x="3935944" y="3365500"/>
            <a:ext cx="2160055" cy="6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84B6CEA-5508-4301-2256-1CE78B5714AD}"/>
              </a:ext>
            </a:extLst>
          </p:cNvPr>
          <p:cNvSpPr/>
          <p:nvPr/>
        </p:nvSpPr>
        <p:spPr>
          <a:xfrm>
            <a:off x="6297056" y="3365500"/>
            <a:ext cx="2458344" cy="6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F8F83FE-8045-2146-9BA0-7BF64C561247}"/>
              </a:ext>
            </a:extLst>
          </p:cNvPr>
          <p:cNvSpPr/>
          <p:nvPr/>
        </p:nvSpPr>
        <p:spPr>
          <a:xfrm>
            <a:off x="9163638" y="3365500"/>
            <a:ext cx="568166" cy="6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E9E9E59-4FC6-D2C9-E2B9-2BADA91EB8DE}"/>
              </a:ext>
            </a:extLst>
          </p:cNvPr>
          <p:cNvSpPr txBox="1"/>
          <p:nvPr/>
        </p:nvSpPr>
        <p:spPr>
          <a:xfrm>
            <a:off x="9908018" y="1950678"/>
            <a:ext cx="17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Resultado 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329B992-EB41-BC77-0163-D3345305CF68}"/>
              </a:ext>
            </a:extLst>
          </p:cNvPr>
          <p:cNvSpPr txBox="1"/>
          <p:nvPr/>
        </p:nvSpPr>
        <p:spPr>
          <a:xfrm>
            <a:off x="9908018" y="2976347"/>
            <a:ext cx="17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Resultado 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F7B365F-170B-B131-3370-C155667E8B14}"/>
              </a:ext>
            </a:extLst>
          </p:cNvPr>
          <p:cNvSpPr txBox="1"/>
          <p:nvPr/>
        </p:nvSpPr>
        <p:spPr>
          <a:xfrm>
            <a:off x="9908018" y="3817350"/>
            <a:ext cx="176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Variación Resultado 1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EDF9E4C-9BE6-4D2E-1F7E-6D72C8EDB6E9}"/>
              </a:ext>
            </a:extLst>
          </p:cNvPr>
          <p:cNvSpPr/>
          <p:nvPr/>
        </p:nvSpPr>
        <p:spPr>
          <a:xfrm>
            <a:off x="3859321" y="4203700"/>
            <a:ext cx="892320" cy="6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E03E3E2-EFB6-5E64-5747-4D7063F1CF36}"/>
              </a:ext>
            </a:extLst>
          </p:cNvPr>
          <p:cNvSpPr/>
          <p:nvPr/>
        </p:nvSpPr>
        <p:spPr>
          <a:xfrm>
            <a:off x="4733702" y="4203700"/>
            <a:ext cx="892320" cy="6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44D38481-3F92-85E7-B705-3DB0538C8223}"/>
              </a:ext>
            </a:extLst>
          </p:cNvPr>
          <p:cNvSpPr/>
          <p:nvPr/>
        </p:nvSpPr>
        <p:spPr>
          <a:xfrm>
            <a:off x="5625333" y="4203700"/>
            <a:ext cx="1136331" cy="6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05A549-E576-54FE-FA1B-F98A8235129E}"/>
              </a:ext>
            </a:extLst>
          </p:cNvPr>
          <p:cNvSpPr txBox="1"/>
          <p:nvPr/>
        </p:nvSpPr>
        <p:spPr>
          <a:xfrm>
            <a:off x="9908018" y="4612186"/>
            <a:ext cx="176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latin typeface="DengXian" panose="02010600030101010101" pitchFamily="2" charset="-122"/>
                <a:ea typeface="DengXian" panose="02010600030101010101" pitchFamily="2" charset="-122"/>
              </a:rPr>
              <a:t>Variación Resultado 2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AFE43BD-96E9-B3DF-4C46-5401ACF0C6EF}"/>
              </a:ext>
            </a:extLst>
          </p:cNvPr>
          <p:cNvSpPr/>
          <p:nvPr/>
        </p:nvSpPr>
        <p:spPr>
          <a:xfrm>
            <a:off x="3859321" y="5046056"/>
            <a:ext cx="2160055" cy="6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CCD120E-1A56-F155-0A98-ACE751C0E098}"/>
              </a:ext>
            </a:extLst>
          </p:cNvPr>
          <p:cNvSpPr/>
          <p:nvPr/>
        </p:nvSpPr>
        <p:spPr>
          <a:xfrm>
            <a:off x="6019376" y="5041900"/>
            <a:ext cx="2458344" cy="6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F4149C2-C0F0-68F2-DFBB-A5ED8E89AF0B}"/>
              </a:ext>
            </a:extLst>
          </p:cNvPr>
          <p:cNvSpPr/>
          <p:nvPr/>
        </p:nvSpPr>
        <p:spPr>
          <a:xfrm>
            <a:off x="8428344" y="5041900"/>
            <a:ext cx="568166" cy="6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2AF7DF87-8438-2696-3E47-7730713B06E0}"/>
              </a:ext>
            </a:extLst>
          </p:cNvPr>
          <p:cNvSpPr/>
          <p:nvPr/>
        </p:nvSpPr>
        <p:spPr>
          <a:xfrm>
            <a:off x="3745142" y="3840433"/>
            <a:ext cx="7923246" cy="771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1BB7BB9-B2DF-F253-D776-8A48D455F67B}"/>
              </a:ext>
            </a:extLst>
          </p:cNvPr>
          <p:cNvSpPr txBox="1"/>
          <p:nvPr/>
        </p:nvSpPr>
        <p:spPr>
          <a:xfrm>
            <a:off x="1587348" y="4050784"/>
            <a:ext cx="222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Winner!</a:t>
            </a:r>
          </a:p>
          <a:p>
            <a:pPr algn="ctr"/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(Menor variación)</a:t>
            </a:r>
          </a:p>
        </p:txBody>
      </p:sp>
    </p:spTree>
    <p:extLst>
      <p:ext uri="{BB962C8B-B14F-4D97-AF65-F5344CB8AC3E}">
        <p14:creationId xmlns:p14="http://schemas.microsoft.com/office/powerpoint/2010/main" val="2118976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184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DengXian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7</cp:revision>
  <dcterms:created xsi:type="dcterms:W3CDTF">2022-12-25T16:31:40Z</dcterms:created>
  <dcterms:modified xsi:type="dcterms:W3CDTF">2022-12-25T21:25:10Z</dcterms:modified>
</cp:coreProperties>
</file>