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>
        <p:scale>
          <a:sx n="66" d="100"/>
          <a:sy n="66" d="100"/>
        </p:scale>
        <p:origin x="105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73F6-FF0B-7776-12D8-1F49B0098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905B5C-ED8F-EB81-6E81-A36A5EE2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727E9-DC7A-5B8F-9557-3D36866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3A198-6C13-E6BF-7D9F-4547086D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6161E-0313-E11C-3C79-2A8865C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87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14B72-1202-6C94-0091-064F1CE9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C50CAF-1AC5-B598-6F37-813BC75B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07210-3F24-DB92-1970-AA5B58AC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78379-42F1-982A-A163-875202FB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998CF-0990-B5D3-D917-DDAEC504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35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E1A755-1431-F319-C032-0AD341623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097462-EAB4-6DC9-00B6-608BB067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B985A-49AF-3DBB-338D-EAC423C3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621C9-858B-6978-96CD-1B2D9584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E1480-DDCC-6B51-516A-EC83425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773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22986-C41F-C367-25BD-229181FE1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4A5182-F5CA-EEF3-8EB5-2615A9F8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2D5C2-C351-B8E6-B097-6277F711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29F92-9D4E-55BE-A6FD-CC524F15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17AFF-0F0B-6E6C-E4FB-87DCA36F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67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FA72-9E8E-286D-EC0D-6F45DFCA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15C03-81C3-944E-63A7-A31B3099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2F209-EB88-8A75-C4B3-8A03E257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35E31-B897-269F-0BE3-A0F34665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3D3235-9CCB-A3F4-56D2-2D68842C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89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BA81-A1FD-6522-B8D6-26E8982D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9A77AD-48AB-4E2F-7CAC-C60F6B74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CAB87-A2DF-BA2E-9724-23FE3BA3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4D6B5-C1BD-5922-BD13-2DC43FAF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DB961-ACAE-6B26-1809-C4D932B3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00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BAB18-8EE4-02D3-129F-12DC1E95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5B5A1-8050-3938-59E8-8D569B098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6BCEB3-FC3E-C405-ACE3-A54897750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B927D2-17F2-159D-3DFE-BABF4951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68DF6C-FFB5-2A0E-CF9A-9B41B08B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E291C7-1F7C-DA7D-8D45-6F44E83F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89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1791-70C9-C161-F6DF-7749464E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A6C8B-2CFB-F24E-9CBC-FDB28AE5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FC5F64-28E9-5FAC-F611-A8C01E2A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586E1F-C2B1-A7E9-F2AA-29036BBE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D9A766-6A6B-A5EE-0A48-BACDEF3BE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414F08-2ACA-3895-A3BA-FED9ADE7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855018-BC3F-FDFA-3AAD-1B04D854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4681E7-FFCE-ED66-4798-1DB946CE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82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36C34-91FC-0519-04C5-63330121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80C830-5E5E-10DC-4CE1-BAA8F728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284EEA-E7B9-4C2E-BD9C-EE6B5A72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8A6EAB-C7DF-6B0E-83EB-599D2284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194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757CC8-2939-5354-9B1B-2E1EF2B9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B27FB2-3ABC-FE94-2818-CB687893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A521F-3B2D-D9E1-2998-42E347FA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006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86DE7-FE04-8A24-49CF-51E558D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C0A81-FF9B-1BB3-D6DA-C7FA1F7A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BCAE8F-D986-57D5-7CEB-0E768ECA8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1E4CD-F970-42D1-1D7D-79F95F56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5755D-D4A3-7CA0-EDBE-63CFF9CA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B235A7-206A-12C4-4C3A-CC09C82B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38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D9DF2-A71E-6500-5A17-D920F78F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24C2D-A001-056B-A065-DFC548A7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4CD43F-0B11-DF73-32CB-33B6EB61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B5DF4-3CE4-3C13-BE8B-9B258313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D633E-8E17-A69B-02DE-B7B57747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48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6BAA-1F91-6B4B-60B7-B7A5E7B1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371353-93BD-09E9-158E-8F84C5530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17DE09-DE14-3BD1-775E-F07DDD37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FE9952-1096-385F-17EA-1B0D39B7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DBC32-1D2B-337F-0CF1-35179CB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79A241-AA69-1446-782B-32670B9B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8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E7955-49BA-E790-36F1-2101931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12DF6F-A074-D8B7-D71E-77E77D315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DEEAA-AFCA-FC89-8CB3-F993535C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86EEC-5D9F-B8AF-B5E6-67F1151C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370F4-7044-7837-6901-8287F801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657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5672EC-406C-0092-6C11-5DFA88398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012F26-1A18-988F-26B5-7FF27FFA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FEFCE-3073-3C73-8F8A-9639D066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BB671-9366-74F9-FE69-F4E8F634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3A66B-4649-CD71-33D3-A45F4DBF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008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AA89-17FB-95C5-2FB6-6E3A65AB3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53CBF-CF2F-150C-ECC0-084B1C87B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6F82C-4248-00CE-9052-53BE09BB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3518B-2506-A1AB-04CD-8D5A8DBF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55DBA-6327-76F4-5485-EE1C9964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830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E0D0-CA57-66D2-66A3-2781F5CF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B2743-1685-7E5C-E713-1C52C1A7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1CCC4-7B82-5BA9-9526-C9A69147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E1649-D273-176F-5EE1-231D0C95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44C08-2597-A3B4-BC1D-A07DEA95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591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F9D3C-EB87-BA71-17AE-AC9C834E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FDFC2-E1EF-FE6C-97FF-A80366D2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6AAA3-0A14-FECC-D111-80BE3BC8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85F4E-881E-E7AF-C0E3-7B2B22DD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DA7F3-83FD-5772-3B0C-DD8BF120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06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83654-29B7-FB90-B711-B03CFDF2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B5E0C-2BC9-7DEB-60BC-ACE71CB78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8686D-994D-09DE-C00F-B9A3A5EA5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7A258-5D39-F528-1319-79EFEE4D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91DA6-6BB4-23D2-5334-B63A2976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DE3D97-A10C-9A11-AEC1-15619BE9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273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1ED42-4036-6A55-2511-7311375E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7CFE4D-B6C1-14A4-ABC0-03798FB6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6B0CF5-9E07-C8AE-E16F-C7B9EEC1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D06E96-CC7F-9EBF-F159-182F341C1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4D0A07-2717-CE0A-D98D-D602E4E7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5FA9C1-35AA-AADD-4EB0-BDF6A8AC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3BAF88-6D66-BD60-3A1D-AC00F847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8C6A1-8B86-5AC8-9D16-1C337C84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247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F58F3-F732-AB4D-38B3-DF082282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FF71FD-A7BB-9ADB-0FD6-1C9621D1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614F59-B04B-BF0D-7518-A3A4A21E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4B4680-9C24-EF61-E515-7AE44053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090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B3F2AD-6532-E82D-B028-CA379E54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A66D98-522B-22E2-67F2-3F0D82BD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702CF6-ED2E-2D23-E645-68EFA95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93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7584F-0475-9504-4E8D-B9015531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899240-B3A6-23D2-EF72-C3904547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4005E-A151-0780-6EF5-93BE15B9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382384-EADE-5424-4898-1FBDCF7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E73FD2-04D0-BE76-29B0-F4B9BAAA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509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8E246-5215-44F8-C151-0D41873B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C4C43-2600-E757-34EE-C557027E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41D36E-4461-C3D9-9714-2AAA006B5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3F208F-1E35-19FA-B3DD-92B56598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4A17AE-10CA-8137-86AF-37BDC2A9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1DBCC0-050A-A2B9-64BC-B142D36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650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CB5C6-7082-594C-8989-4759F85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63D619-9CB5-1BEC-EEDC-7E1AA3156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7725DA-CCBB-C565-C09C-1A98580C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AF3D1D-7E16-5D35-EC0B-2AF24711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61FD3D-BAB4-04A2-4FCF-88FEF5A3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CBA09B-7F2E-45D0-74C9-C806C2A3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418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539B-3AFE-4B5F-BEEF-33DA3D2D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83B25-CE27-11C4-12BE-7AE1C14D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287A8-D835-7EC1-F64B-5F09437A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94B1B-EB55-22CC-14DB-D1F37772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81B3D-8D75-0908-7561-F28EA26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33096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5E654-5945-FC91-00FD-F3C49C76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072626-7771-CC62-4C0D-7C5E772B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930F27-5C4F-4E57-8F8F-2D90FD68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D3CFD-F8EA-35DE-F1D0-0FAF157D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1D13FB-54B6-1D04-E872-CCEB4717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761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5F5C0-BC0D-CBA9-F60B-8751F605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C0C0F-D0DF-F444-6A87-B0C0FDB4B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2E80CA-2A8B-8498-502A-A16B8DD1E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33E11-F087-3A18-362B-8C712728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5A1FF6-9E65-5434-7787-DF43756E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FC95D-FE1C-1A13-CFC8-0717719D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6DEF9-F170-694A-4E25-E4B61863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F9DD20-5F5F-77EB-32E5-E65D0C4D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661977-7E32-8AE1-72F0-EAD5E4E1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183578-DC2F-F9D0-2BB2-A8300A5FA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91054-E71C-FD46-3708-400838A8A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EC9346-2FA8-8D62-AD42-C9629B90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CF5A8D-720D-B71B-49C9-90B41D24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1A6EC7-ACDD-EB40-DBC1-72258C8A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0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27AE9-3757-7B17-FF25-5C95E62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56E315-4ACD-5EAB-584C-691240A6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50151B-A903-02CF-9093-C0C49A99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1ADDD5-1D80-0B64-017B-64F2F1BD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18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41DB5F-4AED-B852-E2BC-402BB3EC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57598A-E641-B8F4-B09F-90D65664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A1D118-4DEC-B91A-3A70-D857301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4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884A7-EE0A-D359-0877-BD880655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55F99-D6CF-0126-7461-35D2EDDF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12E9E-E82B-DBB9-3F5B-69F67B1C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5E0F5-3364-0111-30B2-AF4E208B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A3264-0C9D-2F7D-F6EE-2569F588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5D4EAA-F290-F3E9-68C2-0FBB5E0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12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B272A-D483-90F7-FE06-EEF7CCC6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F52AD6-EEA5-30DC-5FA8-8E61308F9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C183B-25DC-16EC-35F2-4E91281C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F4923-1F3E-996F-D1A2-777DA7E5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03ABA-444D-5093-BF34-BCA78C0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CB4B6-0151-30FA-C8B9-B87447DF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58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749CEA-10CA-4A70-C313-92A130AF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63DA5-00F5-AE43-6988-05530297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BAD7E-7828-64EC-9976-F2C8B95BA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5871-3549-4EB9-8276-DE36D6A1A9F8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1FBCE-5B08-FC60-1F2E-29BED482B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614D0-E0EC-44A5-422C-6D6AA2DCE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9790-B9C6-44F2-AD81-A3B04C4641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04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E45A26-56AE-C1E9-C90D-20FAD163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2008A4-470A-1190-BD50-06196672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52AC4-2A4E-7E83-760E-AF7034AB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27C6-14FC-4228-9DF5-DC35D871495F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043AA-BF2F-6DF2-C569-FE021E1AE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0C088-C828-EC5C-8B33-605033CF0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FA2-2E3D-4B83-AD03-38655F35B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9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3E78DE-A34F-539A-4E17-EFDB626D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E67E2-A3F9-7F69-6E38-3DF66A5E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44172-8782-03B6-372F-689ED5D6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0ABD-3B4E-4C4F-8E5D-D172710B00DD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02693-8842-C925-A438-48F999FB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7977B-118C-698C-02A5-3408DCA2F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D62E-97A2-4799-8A74-982CA293A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E2CAA-4F5F-4A0A-FCC8-63732E61D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/>
              <a:t>XGBoost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A0BAAF-28F4-5383-0F5B-6FE96107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99942"/>
          </a:xfrm>
        </p:spPr>
        <p:txBody>
          <a:bodyPr/>
          <a:lstStyle/>
          <a:p>
            <a:r>
              <a:rPr lang="es-CO" b="1"/>
              <a:t>Notes by: Santiago Zuluaga</a:t>
            </a:r>
          </a:p>
          <a:p>
            <a:r>
              <a:rPr lang="es-CO" b="1"/>
              <a:t>From StatQuest</a:t>
            </a:r>
          </a:p>
        </p:txBody>
      </p:sp>
    </p:spTree>
    <p:extLst>
      <p:ext uri="{BB962C8B-B14F-4D97-AF65-F5344CB8AC3E}">
        <p14:creationId xmlns:p14="http://schemas.microsoft.com/office/powerpoint/2010/main" val="3483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81CAA-2F2A-9AA8-FE52-88FC8A7D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/>
              <a:t>Notes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C304B-67B0-ED1B-E34D-301695CB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/>
              <a:t>XGBoost is pretended to be used with large datasets (containing multiple variables).</a:t>
            </a:r>
          </a:p>
        </p:txBody>
      </p:sp>
    </p:spTree>
    <p:extLst>
      <p:ext uri="{BB962C8B-B14F-4D97-AF65-F5344CB8AC3E}">
        <p14:creationId xmlns:p14="http://schemas.microsoft.com/office/powerpoint/2010/main" val="24483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B51B3-6FB4-331C-BD32-094181A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/>
          <a:lstStyle/>
          <a:p>
            <a:pPr algn="ctr"/>
            <a:r>
              <a:rPr lang="es-CO" b="1"/>
              <a:t>Initial Value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64341-852A-A3A9-A5A7-C10482E7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82" y="1336838"/>
            <a:ext cx="3599513" cy="47555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7D6E974-30CF-B82B-2ED8-BB2D3F235664}"/>
              </a:ext>
            </a:extLst>
          </p:cNvPr>
          <p:cNvSpPr txBox="1"/>
          <p:nvPr/>
        </p:nvSpPr>
        <p:spPr>
          <a:xfrm>
            <a:off x="6521970" y="2773180"/>
            <a:ext cx="438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The initial prediction for Drup Effectiveness is 0.5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4D5CC2F-567F-4C59-827F-D81F40C357C2}"/>
              </a:ext>
            </a:extLst>
          </p:cNvPr>
          <p:cNvCxnSpPr>
            <a:endCxn id="10" idx="1"/>
          </p:cNvCxnSpPr>
          <p:nvPr/>
        </p:nvCxnSpPr>
        <p:spPr>
          <a:xfrm flipV="1">
            <a:off x="5156616" y="3311789"/>
            <a:ext cx="1365354" cy="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8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E2F0-A788-329E-69BD-952616C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/>
              <a:t>Regression Tree to the residuals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562659-3346-13DC-DB08-6E944FE4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72" y="1178040"/>
            <a:ext cx="3599513" cy="47555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83A9D4-5769-BC3B-682D-C17F91EB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291" y="2072607"/>
            <a:ext cx="3801880" cy="206672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1AE5E82D-C712-0389-2590-E36D19810118}"/>
              </a:ext>
            </a:extLst>
          </p:cNvPr>
          <p:cNvSpPr/>
          <p:nvPr/>
        </p:nvSpPr>
        <p:spPr>
          <a:xfrm>
            <a:off x="3213828" y="2173574"/>
            <a:ext cx="383811" cy="1255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BE99D03-BC5E-EDCC-1C2F-D7E1F0F91AD9}"/>
              </a:ext>
            </a:extLst>
          </p:cNvPr>
          <p:cNvSpPr/>
          <p:nvPr/>
        </p:nvSpPr>
        <p:spPr>
          <a:xfrm>
            <a:off x="3558133" y="1979208"/>
            <a:ext cx="383811" cy="1255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0373322-C8F4-D02C-48F6-600B5AF2225D}"/>
              </a:ext>
            </a:extLst>
          </p:cNvPr>
          <p:cNvSpPr/>
          <p:nvPr/>
        </p:nvSpPr>
        <p:spPr>
          <a:xfrm>
            <a:off x="3947955" y="3105968"/>
            <a:ext cx="383811" cy="1255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FBAE60-1353-E674-C87D-42B1269D2813}"/>
              </a:ext>
            </a:extLst>
          </p:cNvPr>
          <p:cNvSpPr/>
          <p:nvPr/>
        </p:nvSpPr>
        <p:spPr>
          <a:xfrm>
            <a:off x="2654859" y="3105967"/>
            <a:ext cx="383811" cy="1361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40C314-FC6F-6B44-C2E2-58B5FF32E1A7}"/>
              </a:ext>
            </a:extLst>
          </p:cNvPr>
          <p:cNvSpPr txBox="1"/>
          <p:nvPr/>
        </p:nvSpPr>
        <p:spPr>
          <a:xfrm>
            <a:off x="4838426" y="2449804"/>
            <a:ext cx="3211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A </a:t>
            </a:r>
            <a:r>
              <a:rPr lang="es-CO" sz="3200" b="1">
                <a:solidFill>
                  <a:srgbClr val="0070C0"/>
                </a:solidFill>
              </a:rPr>
              <a:t>XGBoost Tree </a:t>
            </a:r>
            <a:r>
              <a:rPr lang="es-CO" sz="3200" b="1"/>
              <a:t>is fitted to the </a:t>
            </a:r>
            <a:r>
              <a:rPr lang="es-CO" sz="3200" b="1">
                <a:solidFill>
                  <a:srgbClr val="FF0000"/>
                </a:solidFill>
              </a:rPr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32902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E2F0-A788-329E-69BD-952616C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/>
              <a:t>Building a XGBoost Tree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864A1D-1B61-B122-566E-965D0BB8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52269"/>
            <a:ext cx="2583543" cy="3413294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6409E81-60F7-1B9A-5E78-A465DCC1BC4F}"/>
              </a:ext>
            </a:extLst>
          </p:cNvPr>
          <p:cNvGrpSpPr/>
          <p:nvPr/>
        </p:nvGrpSpPr>
        <p:grpSpPr>
          <a:xfrm>
            <a:off x="3405248" y="1514919"/>
            <a:ext cx="3004457" cy="618548"/>
            <a:chOff x="5109028" y="1318484"/>
            <a:chExt cx="3004457" cy="61854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A8975C0-7DEF-556A-CC5B-AF377D6C0024}"/>
                </a:ext>
              </a:extLst>
            </p:cNvPr>
            <p:cNvSpPr/>
            <p:nvPr/>
          </p:nvSpPr>
          <p:spPr>
            <a:xfrm>
              <a:off x="5312228" y="1318484"/>
              <a:ext cx="2583543" cy="61854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8D6A0FA-C17E-0552-59F7-A56B237CBBDA}"/>
                </a:ext>
              </a:extLst>
            </p:cNvPr>
            <p:cNvSpPr txBox="1"/>
            <p:nvPr/>
          </p:nvSpPr>
          <p:spPr>
            <a:xfrm>
              <a:off x="5109028" y="1439260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>
                  <a:solidFill>
                    <a:schemeClr val="bg1"/>
                  </a:solidFill>
                </a:rPr>
                <a:t>-10.5, 6.5, 7.5, -7.5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0A2952D-8F2F-628B-8DC8-F73025DE4D74}"/>
              </a:ext>
            </a:extLst>
          </p:cNvPr>
          <p:cNvSpPr txBox="1"/>
          <p:nvPr/>
        </p:nvSpPr>
        <p:spPr>
          <a:xfrm>
            <a:off x="7231410" y="1352269"/>
            <a:ext cx="4693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2400" b="1"/>
              <a:t>Each tree starts out as a </a:t>
            </a:r>
            <a:r>
              <a:rPr lang="es-CO" sz="2400" b="1">
                <a:solidFill>
                  <a:srgbClr val="00B050"/>
                </a:solidFill>
              </a:rPr>
              <a:t>single leaf. </a:t>
            </a:r>
            <a:r>
              <a:rPr lang="es-CO" sz="2400" b="1"/>
              <a:t>All of the residuals go there.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400" b="1"/>
              <a:t>Calculate Similarity Score for the Residuals.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1394AA0-13DD-737F-640D-B0630F151831}"/>
                  </a:ext>
                </a:extLst>
              </p:cNvPr>
              <p:cNvSpPr txBox="1"/>
              <p:nvPr/>
            </p:nvSpPr>
            <p:spPr>
              <a:xfrm>
                <a:off x="2931886" y="3659856"/>
                <a:ext cx="9056914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b="1" i="0" smtClean="0">
                          <a:latin typeface="Cambria Math" panose="02040503050406030204" pitchFamily="18" charset="0"/>
                        </a:rPr>
                        <m:t>𝐒𝐜𝐨𝐫𝐞</m:t>
                      </m:r>
                      <m:r>
                        <a:rPr lang="es-CO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2400" b="1" i="0" smtClean="0">
                          <a:latin typeface="Cambria Math" panose="02040503050406030204" pitchFamily="18" charset="0"/>
                        </a:rPr>
                        <m:t>𝐑𝐞𝐬𝐢𝐝𝐮𝐚𝐥𝐞𝐬</m:t>
                      </m:r>
                      <m:r>
                        <a:rPr lang="es-CO" sz="2400" b="1" i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s-CO" sz="24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400" b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2400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O" sz="2400" b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s-CO" sz="2400" b="1" i="0" smtClean="0">
                                          <a:latin typeface="Cambria Math" panose="02040503050406030204" pitchFamily="18" charset="0"/>
                                        </a:rPr>
                                        <m:t>𝐑𝐞𝐬𝐢𝐝𝐮𝐚𝐥𝐬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CO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CO" sz="2400" b="1" i="0" smtClean="0">
                              <a:latin typeface="Cambria Math" panose="02040503050406030204" pitchFamily="18" charset="0"/>
                            </a:rPr>
                            <m:t>𝐍𝐮𝐦</m:t>
                          </m:r>
                          <m:r>
                            <a:rPr lang="es-CO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2400" b="1" i="0" smtClean="0">
                              <a:latin typeface="Cambria Math" panose="02040503050406030204" pitchFamily="18" charset="0"/>
                            </a:rPr>
                            <m:t>𝐑𝐞𝐬𝐢𝐝𝐮𝐚𝐥𝐬</m:t>
                          </m:r>
                          <m:r>
                            <a:rPr lang="es-CO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</m:den>
                      </m:f>
                    </m:oMath>
                  </m:oMathPara>
                </a14:m>
                <a:endParaRPr lang="es-CO" sz="2400" b="1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1394AA0-13DD-737F-640D-B0630F15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86" y="3659856"/>
                <a:ext cx="9056914" cy="849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8B5080D-0D75-9140-6AC8-A676180EE2BB}"/>
                  </a:ext>
                </a:extLst>
              </p:cNvPr>
              <p:cNvSpPr txBox="1"/>
              <p:nvPr/>
            </p:nvSpPr>
            <p:spPr>
              <a:xfrm>
                <a:off x="1881248" y="4896008"/>
                <a:ext cx="9056914" cy="596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1" i="0" smtClean="0">
                          <a:latin typeface="Cambria Math" panose="02040503050406030204" pitchFamily="18" charset="0"/>
                        </a:rPr>
                        <m:t>𝐒𝐜𝐨𝐫𝐞</m:t>
                      </m:r>
                      <m:d>
                        <m:dPr>
                          <m:ctrlPr>
                            <a:rPr lang="es-CO" sz="16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600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, -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CO" sz="1600" b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  <m:r>
                        <a:rPr lang="es-CO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1600" b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1600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CO" sz="1600" b="1" i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1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CO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CO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es-CO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1" i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CO" sz="1600" b="1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8B5080D-0D75-9140-6AC8-A676180E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48" y="4896008"/>
                <a:ext cx="9056914" cy="596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69AC5502-C290-AF0A-F573-6B253F174927}"/>
              </a:ext>
            </a:extLst>
          </p:cNvPr>
          <p:cNvSpPr txBox="1"/>
          <p:nvPr/>
        </p:nvSpPr>
        <p:spPr>
          <a:xfrm>
            <a:off x="10821881" y="4581949"/>
            <a:ext cx="168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solidFill>
                  <a:srgbClr val="FF0000"/>
                </a:solidFill>
              </a:rPr>
              <a:t>Regularization Parameter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128F112-AB03-FDA8-FA01-27AB349D9175}"/>
              </a:ext>
            </a:extLst>
          </p:cNvPr>
          <p:cNvGrpSpPr/>
          <p:nvPr/>
        </p:nvGrpSpPr>
        <p:grpSpPr>
          <a:xfrm>
            <a:off x="0" y="5882409"/>
            <a:ext cx="3004457" cy="618548"/>
            <a:chOff x="5109028" y="1318484"/>
            <a:chExt cx="3004457" cy="618548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807E9DB3-59BE-F4B6-1FB1-EC4C927EA95C}"/>
                </a:ext>
              </a:extLst>
            </p:cNvPr>
            <p:cNvSpPr/>
            <p:nvPr/>
          </p:nvSpPr>
          <p:spPr>
            <a:xfrm>
              <a:off x="5312228" y="1318484"/>
              <a:ext cx="2583543" cy="61854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ED48969-678A-DE56-72B5-E50BD3533DE5}"/>
                </a:ext>
              </a:extLst>
            </p:cNvPr>
            <p:cNvSpPr txBox="1"/>
            <p:nvPr/>
          </p:nvSpPr>
          <p:spPr>
            <a:xfrm>
              <a:off x="5109028" y="1439260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>
                  <a:solidFill>
                    <a:schemeClr val="bg1"/>
                  </a:solidFill>
                </a:rPr>
                <a:t>-10.6, 6.5, 7.5, -7.5</a:t>
              </a:r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8905381-43FB-CE97-096F-6DFC720D1A95}"/>
              </a:ext>
            </a:extLst>
          </p:cNvPr>
          <p:cNvSpPr txBox="1"/>
          <p:nvPr/>
        </p:nvSpPr>
        <p:spPr>
          <a:xfrm>
            <a:off x="2904523" y="6039292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Similarity Score = 4</a:t>
            </a:r>
          </a:p>
        </p:txBody>
      </p:sp>
    </p:spTree>
    <p:extLst>
      <p:ext uri="{BB962C8B-B14F-4D97-AF65-F5344CB8AC3E}">
        <p14:creationId xmlns:p14="http://schemas.microsoft.com/office/powerpoint/2010/main" val="7476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E2F0-A788-329E-69BD-952616C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/>
              <a:t>Building a XGBoost Tree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864A1D-1B61-B122-566E-965D0BB8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52269"/>
            <a:ext cx="2583543" cy="34132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A2952D-8F2F-628B-8DC8-F73025DE4D74}"/>
              </a:ext>
            </a:extLst>
          </p:cNvPr>
          <p:cNvSpPr txBox="1"/>
          <p:nvPr/>
        </p:nvSpPr>
        <p:spPr>
          <a:xfrm>
            <a:off x="7231410" y="1352269"/>
            <a:ext cx="469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2400" b="1"/>
              <a:t>Is posible to do a better job spliting the residuals?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22BAB1-6814-1F5F-6F68-B8A735B9E15A}"/>
              </a:ext>
            </a:extLst>
          </p:cNvPr>
          <p:cNvGrpSpPr/>
          <p:nvPr/>
        </p:nvGrpSpPr>
        <p:grpSpPr>
          <a:xfrm>
            <a:off x="5086350" y="2394978"/>
            <a:ext cx="3004457" cy="618548"/>
            <a:chOff x="5109028" y="1318484"/>
            <a:chExt cx="3004457" cy="618548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D621AD1-5DBC-AFCF-9372-3614FE1290C2}"/>
                </a:ext>
              </a:extLst>
            </p:cNvPr>
            <p:cNvSpPr/>
            <p:nvPr/>
          </p:nvSpPr>
          <p:spPr>
            <a:xfrm>
              <a:off x="5312228" y="1318484"/>
              <a:ext cx="2583543" cy="61854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0DFC92-2174-370C-86E0-5EFD34D165ED}"/>
                </a:ext>
              </a:extLst>
            </p:cNvPr>
            <p:cNvSpPr txBox="1"/>
            <p:nvPr/>
          </p:nvSpPr>
          <p:spPr>
            <a:xfrm>
              <a:off x="5109028" y="1439260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>
                  <a:solidFill>
                    <a:schemeClr val="bg1"/>
                  </a:solidFill>
                </a:rPr>
                <a:t>Dosage &lt; 15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F0B280-4C84-3794-5919-DB9005EC12F1}"/>
              </a:ext>
            </a:extLst>
          </p:cNvPr>
          <p:cNvSpPr txBox="1"/>
          <p:nvPr/>
        </p:nvSpPr>
        <p:spPr>
          <a:xfrm>
            <a:off x="7990873" y="2551861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Similarity = 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89181F-697C-DC83-33A7-9444C2D3ECB5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438322" y="3013526"/>
            <a:ext cx="1133928" cy="11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297D74-70F7-D6AD-052F-5769A34A1D7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581322" y="3013526"/>
            <a:ext cx="2167163" cy="11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FC4B0EA-036B-D32B-87DF-77C2EBE086E8}"/>
              </a:ext>
            </a:extLst>
          </p:cNvPr>
          <p:cNvGrpSpPr/>
          <p:nvPr/>
        </p:nvGrpSpPr>
        <p:grpSpPr>
          <a:xfrm>
            <a:off x="3943350" y="4156867"/>
            <a:ext cx="3004457" cy="618548"/>
            <a:chOff x="5109028" y="1318484"/>
            <a:chExt cx="3004457" cy="618548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97AC4DDC-867C-B643-A7F2-D09F64B98733}"/>
                </a:ext>
              </a:extLst>
            </p:cNvPr>
            <p:cNvSpPr/>
            <p:nvPr/>
          </p:nvSpPr>
          <p:spPr>
            <a:xfrm>
              <a:off x="5312228" y="1318484"/>
              <a:ext cx="2583543" cy="61854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94146E6-0E29-DFBA-0604-6E0E0467E8C4}"/>
                </a:ext>
              </a:extLst>
            </p:cNvPr>
            <p:cNvSpPr txBox="1"/>
            <p:nvPr/>
          </p:nvSpPr>
          <p:spPr>
            <a:xfrm>
              <a:off x="5109028" y="1439260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>
                  <a:solidFill>
                    <a:schemeClr val="bg1"/>
                  </a:solidFill>
                </a:rPr>
                <a:t>-10.5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FDCDAE1-2827-B80C-8593-7111FEF3DC84}"/>
              </a:ext>
            </a:extLst>
          </p:cNvPr>
          <p:cNvGrpSpPr/>
          <p:nvPr/>
        </p:nvGrpSpPr>
        <p:grpSpPr>
          <a:xfrm>
            <a:off x="7246257" y="4168424"/>
            <a:ext cx="3004457" cy="618548"/>
            <a:chOff x="5109028" y="1318484"/>
            <a:chExt cx="3004457" cy="618548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5F157A4C-74D8-E86E-9830-1A85630A6D50}"/>
                </a:ext>
              </a:extLst>
            </p:cNvPr>
            <p:cNvSpPr/>
            <p:nvPr/>
          </p:nvSpPr>
          <p:spPr>
            <a:xfrm>
              <a:off x="5312228" y="1318484"/>
              <a:ext cx="2583543" cy="61854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B708E344-00F5-E0ED-9426-6D5151107101}"/>
                </a:ext>
              </a:extLst>
            </p:cNvPr>
            <p:cNvSpPr txBox="1"/>
            <p:nvPr/>
          </p:nvSpPr>
          <p:spPr>
            <a:xfrm>
              <a:off x="5109028" y="1439260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>
                  <a:solidFill>
                    <a:schemeClr val="bg1"/>
                  </a:solidFill>
                </a:rPr>
                <a:t>6.5, 7.5, -7.5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A2AC114-42D4-CE57-E611-C8BE9DFEB84E}"/>
              </a:ext>
            </a:extLst>
          </p:cNvPr>
          <p:cNvSpPr txBox="1"/>
          <p:nvPr/>
        </p:nvSpPr>
        <p:spPr>
          <a:xfrm>
            <a:off x="3943350" y="4801938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Similarity = 110.25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D5F93C-769D-2AF8-009E-8E14AF4F41D7}"/>
              </a:ext>
            </a:extLst>
          </p:cNvPr>
          <p:cNvSpPr txBox="1"/>
          <p:nvPr/>
        </p:nvSpPr>
        <p:spPr>
          <a:xfrm>
            <a:off x="7289800" y="4821643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Similarity = 14.08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7A3CB9F-ED13-9C3E-D159-507A75989679}"/>
              </a:ext>
            </a:extLst>
          </p:cNvPr>
          <p:cNvSpPr txBox="1"/>
          <p:nvPr/>
        </p:nvSpPr>
        <p:spPr>
          <a:xfrm>
            <a:off x="3981450" y="5453729"/>
            <a:ext cx="56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Gain = 110.25 + 14.08 – 4 = 120.33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2A51271-3CB1-0F9E-8BF8-CAAB2D663EB7}"/>
              </a:ext>
            </a:extLst>
          </p:cNvPr>
          <p:cNvCxnSpPr/>
          <p:nvPr/>
        </p:nvCxnSpPr>
        <p:spPr>
          <a:xfrm>
            <a:off x="1422400" y="1745343"/>
            <a:ext cx="0" cy="28302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E2F0-A788-329E-69BD-952616C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/>
              <a:t>Building a XGBoost Tree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864A1D-1B61-B122-566E-965D0BB8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52269"/>
            <a:ext cx="2583543" cy="341329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422BAB1-6814-1F5F-6F68-B8A735B9E15A}"/>
              </a:ext>
            </a:extLst>
          </p:cNvPr>
          <p:cNvGrpSpPr/>
          <p:nvPr/>
        </p:nvGrpSpPr>
        <p:grpSpPr>
          <a:xfrm>
            <a:off x="5148943" y="1877233"/>
            <a:ext cx="3004457" cy="618548"/>
            <a:chOff x="5109028" y="1318484"/>
            <a:chExt cx="3004457" cy="618548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D621AD1-5DBC-AFCF-9372-3614FE1290C2}"/>
                </a:ext>
              </a:extLst>
            </p:cNvPr>
            <p:cNvSpPr/>
            <p:nvPr/>
          </p:nvSpPr>
          <p:spPr>
            <a:xfrm>
              <a:off x="5312228" y="1318484"/>
              <a:ext cx="2583543" cy="61854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0DFC92-2174-370C-86E0-5EFD34D165ED}"/>
                </a:ext>
              </a:extLst>
            </p:cNvPr>
            <p:cNvSpPr txBox="1"/>
            <p:nvPr/>
          </p:nvSpPr>
          <p:spPr>
            <a:xfrm>
              <a:off x="5109028" y="1439260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>
                  <a:solidFill>
                    <a:schemeClr val="bg1"/>
                  </a:solidFill>
                </a:rPr>
                <a:t>Dosage &lt; 22.5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F0B280-4C84-3794-5919-DB9005EC12F1}"/>
              </a:ext>
            </a:extLst>
          </p:cNvPr>
          <p:cNvSpPr txBox="1"/>
          <p:nvPr/>
        </p:nvSpPr>
        <p:spPr>
          <a:xfrm>
            <a:off x="8053466" y="2034116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Similarity = 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89181F-697C-DC83-33A7-9444C2D3ECB5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500915" y="2495781"/>
            <a:ext cx="1133928" cy="11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297D74-70F7-D6AD-052F-5769A34A1D7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643915" y="2495781"/>
            <a:ext cx="2167163" cy="11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FC4B0EA-036B-D32B-87DF-77C2EBE086E8}"/>
              </a:ext>
            </a:extLst>
          </p:cNvPr>
          <p:cNvGrpSpPr/>
          <p:nvPr/>
        </p:nvGrpSpPr>
        <p:grpSpPr>
          <a:xfrm>
            <a:off x="4005943" y="3639122"/>
            <a:ext cx="3004457" cy="618548"/>
            <a:chOff x="5109028" y="1318484"/>
            <a:chExt cx="3004457" cy="618548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97AC4DDC-867C-B643-A7F2-D09F64B98733}"/>
                </a:ext>
              </a:extLst>
            </p:cNvPr>
            <p:cNvSpPr/>
            <p:nvPr/>
          </p:nvSpPr>
          <p:spPr>
            <a:xfrm>
              <a:off x="5312228" y="1318484"/>
              <a:ext cx="2583543" cy="61854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94146E6-0E29-DFBA-0604-6E0E0467E8C4}"/>
                </a:ext>
              </a:extLst>
            </p:cNvPr>
            <p:cNvSpPr txBox="1"/>
            <p:nvPr/>
          </p:nvSpPr>
          <p:spPr>
            <a:xfrm>
              <a:off x="5109028" y="1439260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>
                  <a:solidFill>
                    <a:schemeClr val="bg1"/>
                  </a:solidFill>
                </a:rPr>
                <a:t>-10.5, 6.5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FDCDAE1-2827-B80C-8593-7111FEF3DC84}"/>
              </a:ext>
            </a:extLst>
          </p:cNvPr>
          <p:cNvGrpSpPr/>
          <p:nvPr/>
        </p:nvGrpSpPr>
        <p:grpSpPr>
          <a:xfrm>
            <a:off x="7308850" y="3650679"/>
            <a:ext cx="3004457" cy="618548"/>
            <a:chOff x="5109028" y="1318484"/>
            <a:chExt cx="3004457" cy="618548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5F157A4C-74D8-E86E-9830-1A85630A6D50}"/>
                </a:ext>
              </a:extLst>
            </p:cNvPr>
            <p:cNvSpPr/>
            <p:nvPr/>
          </p:nvSpPr>
          <p:spPr>
            <a:xfrm>
              <a:off x="5312228" y="1318484"/>
              <a:ext cx="2583543" cy="61854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B708E344-00F5-E0ED-9426-6D5151107101}"/>
                </a:ext>
              </a:extLst>
            </p:cNvPr>
            <p:cNvSpPr txBox="1"/>
            <p:nvPr/>
          </p:nvSpPr>
          <p:spPr>
            <a:xfrm>
              <a:off x="5109028" y="1439260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>
                  <a:solidFill>
                    <a:schemeClr val="bg1"/>
                  </a:solidFill>
                </a:rPr>
                <a:t>7.5, -7.5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A2AC114-42D4-CE57-E611-C8BE9DFEB84E}"/>
              </a:ext>
            </a:extLst>
          </p:cNvPr>
          <p:cNvSpPr txBox="1"/>
          <p:nvPr/>
        </p:nvSpPr>
        <p:spPr>
          <a:xfrm>
            <a:off x="4005943" y="4284193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Similarity = 8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D5F93C-769D-2AF8-009E-8E14AF4F41D7}"/>
              </a:ext>
            </a:extLst>
          </p:cNvPr>
          <p:cNvSpPr txBox="1"/>
          <p:nvPr/>
        </p:nvSpPr>
        <p:spPr>
          <a:xfrm>
            <a:off x="7352393" y="4303898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Similarity = 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7A3CB9F-ED13-9C3E-D159-507A75989679}"/>
              </a:ext>
            </a:extLst>
          </p:cNvPr>
          <p:cNvSpPr txBox="1"/>
          <p:nvPr/>
        </p:nvSpPr>
        <p:spPr>
          <a:xfrm>
            <a:off x="4044043" y="4935984"/>
            <a:ext cx="56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Gain = 8 + 0 – 4 = 4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CC2E8A1-9D87-124E-B347-BDABF0C257C9}"/>
              </a:ext>
            </a:extLst>
          </p:cNvPr>
          <p:cNvCxnSpPr/>
          <p:nvPr/>
        </p:nvCxnSpPr>
        <p:spPr>
          <a:xfrm>
            <a:off x="1799772" y="1658257"/>
            <a:ext cx="0" cy="28302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E2F0-A788-329E-69BD-952616C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/>
              <a:t>Building a XGBoost Tree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864A1D-1B61-B122-566E-965D0BB8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52269"/>
            <a:ext cx="2583543" cy="34132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A2952D-8F2F-628B-8DC8-F73025DE4D74}"/>
              </a:ext>
            </a:extLst>
          </p:cNvPr>
          <p:cNvSpPr txBox="1"/>
          <p:nvPr/>
        </p:nvSpPr>
        <p:spPr>
          <a:xfrm>
            <a:off x="2786743" y="3058916"/>
            <a:ext cx="9202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/>
              <a:t>Gain (Splitting at Dosage &lt; 15) = 120.33 &gt; Gain (Splitting at Dosage &lt; 22.5) 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2051AE-3E04-DB86-5BAD-E689195C2AA7}"/>
              </a:ext>
            </a:extLst>
          </p:cNvPr>
          <p:cNvSpPr/>
          <p:nvPr/>
        </p:nvSpPr>
        <p:spPr>
          <a:xfrm>
            <a:off x="2641600" y="2949697"/>
            <a:ext cx="5152569" cy="61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7ACFC7-5344-A288-0662-07EC8BBD2F6A}"/>
              </a:ext>
            </a:extLst>
          </p:cNvPr>
          <p:cNvSpPr txBox="1"/>
          <p:nvPr/>
        </p:nvSpPr>
        <p:spPr>
          <a:xfrm>
            <a:off x="2786743" y="3966849"/>
            <a:ext cx="9202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/>
              <a:t>It’s also required to calculate the Gain (Splitting at Dosage &lt; 30) but it’s lower compared when splitting at Dosage &lt; 15. So Dosage &lt; 15 Will be the threshold for the first Branch in the tree.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6545F5E-D487-9F08-CCA4-0D09E4F97F54}"/>
              </a:ext>
            </a:extLst>
          </p:cNvPr>
          <p:cNvCxnSpPr/>
          <p:nvPr/>
        </p:nvCxnSpPr>
        <p:spPr>
          <a:xfrm>
            <a:off x="2002972" y="1643773"/>
            <a:ext cx="0" cy="28302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E2F0-A788-329E-69BD-952616C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/>
              <a:t>Building a XGBoost Tree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864A1D-1B61-B122-566E-965D0BB8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52269"/>
            <a:ext cx="2583543" cy="34132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241E18-6527-A87E-B4D0-0FA7A8DF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3" y="1660026"/>
            <a:ext cx="4357688" cy="160046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2AE0325-56F4-A591-66D4-636FAD7A3E8A}"/>
              </a:ext>
            </a:extLst>
          </p:cNvPr>
          <p:cNvSpPr/>
          <p:nvPr/>
        </p:nvSpPr>
        <p:spPr>
          <a:xfrm>
            <a:off x="6516914" y="2510971"/>
            <a:ext cx="2438400" cy="783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B09EDE-2143-DDFA-A37C-3C7A469CCEF0}"/>
              </a:ext>
            </a:extLst>
          </p:cNvPr>
          <p:cNvSpPr txBox="1"/>
          <p:nvPr/>
        </p:nvSpPr>
        <p:spPr>
          <a:xfrm>
            <a:off x="9492343" y="2148114"/>
            <a:ext cx="1861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We continue splitting the leaf with 3 residuals</a:t>
            </a:r>
          </a:p>
        </p:txBody>
      </p:sp>
    </p:spTree>
    <p:extLst>
      <p:ext uri="{BB962C8B-B14F-4D97-AF65-F5344CB8AC3E}">
        <p14:creationId xmlns:p14="http://schemas.microsoft.com/office/powerpoint/2010/main" val="3561356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ngXian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ngXi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ngXian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264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DengXian</vt:lpstr>
      <vt:lpstr>Arial</vt:lpstr>
      <vt:lpstr>Calibri</vt:lpstr>
      <vt:lpstr>Calibri Light</vt:lpstr>
      <vt:lpstr>Cambria Math</vt:lpstr>
      <vt:lpstr>Tema de Office</vt:lpstr>
      <vt:lpstr>DengXian</vt:lpstr>
      <vt:lpstr>Diseño personalizado</vt:lpstr>
      <vt:lpstr>XGBoost</vt:lpstr>
      <vt:lpstr>Notes</vt:lpstr>
      <vt:lpstr>Initial Value</vt:lpstr>
      <vt:lpstr>Regression Tree to the residuals</vt:lpstr>
      <vt:lpstr>Building a XGBoost Tree</vt:lpstr>
      <vt:lpstr>Building a XGBoost Tree</vt:lpstr>
      <vt:lpstr>Building a XGBoost Tree</vt:lpstr>
      <vt:lpstr>Building a XGBoost Tree</vt:lpstr>
      <vt:lpstr>Building a XGBoost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4</cp:revision>
  <dcterms:created xsi:type="dcterms:W3CDTF">2023-01-18T22:57:02Z</dcterms:created>
  <dcterms:modified xsi:type="dcterms:W3CDTF">2023-01-19T00:01:19Z</dcterms:modified>
</cp:coreProperties>
</file>