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2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4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8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4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3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3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41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4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85F4-75C5-41CB-A7A7-50C6D72023E1}" type="datetimeFigureOut">
              <a:rPr lang="es-CO" smtClean="0"/>
              <a:t>18/01/2023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9742-082A-4DD5-BA4B-03ECD909F3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8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D03F61B-8842-5E65-01D7-2CF515CCF8B5}"/>
              </a:ext>
            </a:extLst>
          </p:cNvPr>
          <p:cNvSpPr/>
          <p:nvPr/>
        </p:nvSpPr>
        <p:spPr>
          <a:xfrm>
            <a:off x="333375" y="520700"/>
            <a:ext cx="6134100" cy="2181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D24988-5EE8-AB35-A7BE-9F3776AB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7" y="685963"/>
            <a:ext cx="1362431" cy="180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6AFE81-1C4E-DF19-3801-28CE9E899F8B}"/>
              </a:ext>
            </a:extLst>
          </p:cNvPr>
          <p:cNvSpPr txBox="1"/>
          <p:nvPr/>
        </p:nvSpPr>
        <p:spPr>
          <a:xfrm>
            <a:off x="2017470" y="1291237"/>
            <a:ext cx="1362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/>
              <a:t>Initial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1C7F95-CBE4-DF59-7D85-E32F239F47C8}"/>
                  </a:ext>
                </a:extLst>
              </p:cNvPr>
              <p:cNvSpPr txBox="1"/>
              <p:nvPr/>
            </p:nvSpPr>
            <p:spPr>
              <a:xfrm>
                <a:off x="3540733" y="1291236"/>
                <a:ext cx="1885950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Drug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Effectiveness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1C7F95-CBE4-DF59-7D85-E32F239F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33" y="1291236"/>
                <a:ext cx="1885950" cy="276999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B7C3D09-5DA4-FE69-184E-1502363B34A6}"/>
              </a:ext>
            </a:extLst>
          </p:cNvPr>
          <p:cNvCxnSpPr>
            <a:cxnSpLocks/>
          </p:cNvCxnSpPr>
          <p:nvPr/>
        </p:nvCxnSpPr>
        <p:spPr>
          <a:xfrm>
            <a:off x="1677458" y="1429737"/>
            <a:ext cx="35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8D42D9-DB8A-CDD7-8396-2F2930C2B504}"/>
              </a:ext>
            </a:extLst>
          </p:cNvPr>
          <p:cNvSpPr/>
          <p:nvPr/>
        </p:nvSpPr>
        <p:spPr>
          <a:xfrm>
            <a:off x="333375" y="3256499"/>
            <a:ext cx="6134100" cy="427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C9203A-16FA-11FD-5A54-DB7531FA02C5}"/>
              </a:ext>
            </a:extLst>
          </p:cNvPr>
          <p:cNvSpPr txBox="1"/>
          <p:nvPr/>
        </p:nvSpPr>
        <p:spPr>
          <a:xfrm>
            <a:off x="1422400" y="2159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D9B9742-BBF5-0477-5A4C-3644388FF9AF}"/>
              </a:ext>
            </a:extLst>
          </p:cNvPr>
          <p:cNvGrpSpPr/>
          <p:nvPr/>
        </p:nvGrpSpPr>
        <p:grpSpPr>
          <a:xfrm>
            <a:off x="333375" y="193811"/>
            <a:ext cx="6134101" cy="326889"/>
            <a:chOff x="333375" y="215900"/>
            <a:chExt cx="6134101" cy="326889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EF95B2A-CE07-1A36-6593-5CA7F176EA07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73CBE31-708D-3C8F-BCB9-895B4CF7657F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Initial Prediction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1808568-7322-D9CF-3B34-082F29C85991}"/>
              </a:ext>
            </a:extLst>
          </p:cNvPr>
          <p:cNvGrpSpPr/>
          <p:nvPr/>
        </p:nvGrpSpPr>
        <p:grpSpPr>
          <a:xfrm>
            <a:off x="333375" y="2867188"/>
            <a:ext cx="6134101" cy="326889"/>
            <a:chOff x="333375" y="215900"/>
            <a:chExt cx="6134101" cy="326889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340CE8D-1470-43B1-283D-DC78351D44CD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F710B36-9C34-64E9-3E35-523189396314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Fit a XGBoost Tree to the Residuals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AEDD1F2-3A4C-D17C-C9E9-7E043D6F5F93}"/>
              </a:ext>
            </a:extLst>
          </p:cNvPr>
          <p:cNvGrpSpPr/>
          <p:nvPr/>
        </p:nvGrpSpPr>
        <p:grpSpPr>
          <a:xfrm>
            <a:off x="509051" y="3397109"/>
            <a:ext cx="1645687" cy="276999"/>
            <a:chOff x="5178652" y="1318484"/>
            <a:chExt cx="2379988" cy="413058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CA5B663E-692E-AD27-1D04-59D4439C4A1B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CAA03C4-43BB-298C-6C80-65D949E58A84}"/>
                </a:ext>
              </a:extLst>
            </p:cNvPr>
            <p:cNvSpPr txBox="1"/>
            <p:nvPr/>
          </p:nvSpPr>
          <p:spPr>
            <a:xfrm>
              <a:off x="5178652" y="1318484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-10.5, 6.5, 7.5, -7.5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0A2625E-0519-A852-3E2C-6A2804BC1FAE}"/>
                  </a:ext>
                </a:extLst>
              </p:cNvPr>
              <p:cNvSpPr txBox="1"/>
              <p:nvPr/>
            </p:nvSpPr>
            <p:spPr>
              <a:xfrm>
                <a:off x="767386" y="7689712"/>
                <a:ext cx="5109028" cy="47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𝐑𝐞𝐬𝐢𝐝𝐮𝐚𝐥𝐞𝐬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CO" sz="12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12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12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O" sz="1200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s-CO" sz="1200" b="1" i="0" smtClean="0">
                                          <a:latin typeface="Cambria Math" panose="02040503050406030204" pitchFamily="18" charset="0"/>
                                        </a:rPr>
                                        <m:t>𝐑𝐞𝐬𝐢𝐝𝐮𝐚𝐥𝐬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𝐍𝐮𝐦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𝐑𝐞𝐬𝐢𝐝𝐮𝐚𝐥𝐬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den>
                      </m:f>
                    </m:oMath>
                  </m:oMathPara>
                </a14:m>
                <a:endParaRPr lang="es-CO" sz="1200" b="1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0A2625E-0519-A852-3E2C-6A2804BC1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7689712"/>
                <a:ext cx="5109028" cy="470642"/>
              </a:xfrm>
              <a:prstGeom prst="rect">
                <a:avLst/>
              </a:prstGeom>
              <a:blipFill>
                <a:blip r:embed="rId4"/>
                <a:stretch>
                  <a:fillRect t="-55128" b="-525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D7135CF-EAEC-85E2-8698-B9D15FFDBA7A}"/>
                  </a:ext>
                </a:extLst>
              </p:cNvPr>
              <p:cNvSpPr txBox="1"/>
              <p:nvPr/>
            </p:nvSpPr>
            <p:spPr>
              <a:xfrm>
                <a:off x="2035817" y="3343663"/>
                <a:ext cx="4073691" cy="43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s-CO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1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11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11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CO" sz="1100" b="1" i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11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CO" sz="11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sz="11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1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D7135CF-EAEC-85E2-8698-B9D15FFD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17" y="3343663"/>
                <a:ext cx="4073691" cy="439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A1DDB7A5-0A21-5584-FD2E-A8CF751E0400}"/>
              </a:ext>
            </a:extLst>
          </p:cNvPr>
          <p:cNvGrpSpPr/>
          <p:nvPr/>
        </p:nvGrpSpPr>
        <p:grpSpPr>
          <a:xfrm>
            <a:off x="682982" y="3882500"/>
            <a:ext cx="1160274" cy="1485185"/>
            <a:chOff x="3371397" y="1765814"/>
            <a:chExt cx="1291772" cy="1706647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0221FF45-946E-B252-F937-6865B5D38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397" y="1765814"/>
              <a:ext cx="1291772" cy="1706647"/>
            </a:xfrm>
            <a:prstGeom prst="rect">
              <a:avLst/>
            </a:prstGeom>
          </p:spPr>
        </p:pic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FB24112-87B4-32C7-0432-23D2C05633C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156" y="1928520"/>
              <a:ext cx="0" cy="14151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F04D0AF-9AD9-97DB-F757-FB1F1C5F0BFC}"/>
              </a:ext>
            </a:extLst>
          </p:cNvPr>
          <p:cNvGrpSpPr/>
          <p:nvPr/>
        </p:nvGrpSpPr>
        <p:grpSpPr>
          <a:xfrm>
            <a:off x="503914" y="5525325"/>
            <a:ext cx="1645687" cy="295908"/>
            <a:chOff x="5178652" y="1290287"/>
            <a:chExt cx="2379988" cy="44125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A3A6C5B1-5180-1452-FA1F-29593A1B3AD5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A1FB75A-E9F8-F090-F4AE-2FA41B577A6D}"/>
                </a:ext>
              </a:extLst>
            </p:cNvPr>
            <p:cNvSpPr txBox="1"/>
            <p:nvPr/>
          </p:nvSpPr>
          <p:spPr>
            <a:xfrm>
              <a:off x="5178652" y="1290287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15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609C157-F33C-1B90-701A-4CC6C4D96785}"/>
              </a:ext>
            </a:extLst>
          </p:cNvPr>
          <p:cNvGrpSpPr/>
          <p:nvPr/>
        </p:nvGrpSpPr>
        <p:grpSpPr>
          <a:xfrm>
            <a:off x="1205311" y="6088742"/>
            <a:ext cx="1262400" cy="276999"/>
            <a:chOff x="5178653" y="1318484"/>
            <a:chExt cx="1825679" cy="41305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559802C-3C02-98E5-0C9C-6BBCC5BFE438}"/>
                </a:ext>
              </a:extLst>
            </p:cNvPr>
            <p:cNvSpPr/>
            <p:nvPr/>
          </p:nvSpPr>
          <p:spPr>
            <a:xfrm>
              <a:off x="5312230" y="1318484"/>
              <a:ext cx="1554351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F68BC25-D8D6-CB9D-6BAE-7F72EEF482F3}"/>
                </a:ext>
              </a:extLst>
            </p:cNvPr>
            <p:cNvSpPr txBox="1"/>
            <p:nvPr/>
          </p:nvSpPr>
          <p:spPr>
            <a:xfrm>
              <a:off x="5178653" y="1318484"/>
              <a:ext cx="182567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6.5, 7.5, -7.5</a:t>
              </a:r>
            </a:p>
          </p:txBody>
        </p: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29A00F3-6605-6650-8AD8-335711030EDA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1339344" y="5821233"/>
            <a:ext cx="497167" cy="26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78353A8-8336-46E4-9F41-9EF5E18B956D}"/>
              </a:ext>
            </a:extLst>
          </p:cNvPr>
          <p:cNvGrpSpPr/>
          <p:nvPr/>
        </p:nvGrpSpPr>
        <p:grpSpPr>
          <a:xfrm>
            <a:off x="386337" y="6076815"/>
            <a:ext cx="643614" cy="276999"/>
            <a:chOff x="5178653" y="1318484"/>
            <a:chExt cx="1066339" cy="41305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3722DE8B-AEC5-13CA-4BD6-E42145ADA8CA}"/>
                </a:ext>
              </a:extLst>
            </p:cNvPr>
            <p:cNvSpPr/>
            <p:nvPr/>
          </p:nvSpPr>
          <p:spPr>
            <a:xfrm>
              <a:off x="5312231" y="1318484"/>
              <a:ext cx="891548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29A5CE1B-D7A6-0DE2-92BC-874143D41339}"/>
                </a:ext>
              </a:extLst>
            </p:cNvPr>
            <p:cNvSpPr txBox="1"/>
            <p:nvPr/>
          </p:nvSpPr>
          <p:spPr>
            <a:xfrm>
              <a:off x="5178653" y="1318484"/>
              <a:ext cx="106633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</a:t>
              </a:r>
            </a:p>
          </p:txBody>
        </p:sp>
      </p:grp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48FBE1F-C503-5706-5D30-1F533FC65816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708144" y="5821233"/>
            <a:ext cx="631200" cy="2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38A05B4-6281-5E90-D028-D7AA317443F9}"/>
                  </a:ext>
                </a:extLst>
              </p:cNvPr>
              <p:cNvSpPr txBox="1"/>
              <p:nvPr/>
            </p:nvSpPr>
            <p:spPr>
              <a:xfrm>
                <a:off x="294828" y="6323813"/>
                <a:ext cx="945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38A05B4-6281-5E90-D028-D7AA3174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28" y="6323813"/>
                <a:ext cx="94511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6390766-4131-5236-765C-8F013150C6FC}"/>
                  </a:ext>
                </a:extLst>
              </p:cNvPr>
              <p:cNvSpPr txBox="1"/>
              <p:nvPr/>
            </p:nvSpPr>
            <p:spPr>
              <a:xfrm>
                <a:off x="1413134" y="6348129"/>
                <a:ext cx="843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6390766-4131-5236-765C-8F013150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34" y="6348129"/>
                <a:ext cx="8438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A064B88-25E5-411C-E092-BB4CAA82469C}"/>
              </a:ext>
            </a:extLst>
          </p:cNvPr>
          <p:cNvCxnSpPr/>
          <p:nvPr/>
        </p:nvCxnSpPr>
        <p:spPr>
          <a:xfrm flipV="1">
            <a:off x="333375" y="3816782"/>
            <a:ext cx="615006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1177F8A-A890-182C-7B30-3DEF51AC525B}"/>
                  </a:ext>
                </a:extLst>
              </p:cNvPr>
              <p:cNvSpPr txBox="1"/>
              <p:nvPr/>
            </p:nvSpPr>
            <p:spPr>
              <a:xfrm>
                <a:off x="205605" y="6765864"/>
                <a:ext cx="24150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1177F8A-A890-182C-7B30-3DEF51AC5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5" y="6765864"/>
                <a:ext cx="241505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o 62">
            <a:extLst>
              <a:ext uri="{FF2B5EF4-FFF2-40B4-BE49-F238E27FC236}">
                <a16:creationId xmlns:a16="http://schemas.microsoft.com/office/drawing/2014/main" id="{F6A04EE6-D492-42B2-08D7-DFA6588991CE}"/>
              </a:ext>
            </a:extLst>
          </p:cNvPr>
          <p:cNvGrpSpPr/>
          <p:nvPr/>
        </p:nvGrpSpPr>
        <p:grpSpPr>
          <a:xfrm>
            <a:off x="2848863" y="3924682"/>
            <a:ext cx="1160274" cy="1485185"/>
            <a:chOff x="3371397" y="1765814"/>
            <a:chExt cx="1291772" cy="1706647"/>
          </a:xfrm>
        </p:grpSpPr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CFDFF0CE-A6BB-F930-FFB0-BE85026C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397" y="1765814"/>
              <a:ext cx="1291772" cy="1706647"/>
            </a:xfrm>
            <a:prstGeom prst="rect">
              <a:avLst/>
            </a:prstGeom>
          </p:spPr>
        </p:pic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182A185-46EC-FA51-FB68-1272BA331E3D}"/>
                </a:ext>
              </a:extLst>
            </p:cNvPr>
            <p:cNvCxnSpPr>
              <a:cxnSpLocks/>
            </p:cNvCxnSpPr>
            <p:nvPr/>
          </p:nvCxnSpPr>
          <p:spPr>
            <a:xfrm>
              <a:off x="4141679" y="1911565"/>
              <a:ext cx="0" cy="14151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BCC51AEE-2470-9D52-CEF1-65BB97E07BDC}"/>
              </a:ext>
            </a:extLst>
          </p:cNvPr>
          <p:cNvGrpSpPr/>
          <p:nvPr/>
        </p:nvGrpSpPr>
        <p:grpSpPr>
          <a:xfrm>
            <a:off x="4842763" y="3932818"/>
            <a:ext cx="1160274" cy="1485185"/>
            <a:chOff x="3371397" y="1765814"/>
            <a:chExt cx="1291772" cy="1706647"/>
          </a:xfrm>
        </p:grpSpPr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1B2FEFEB-5BC6-F78F-8FA4-F6182E20E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397" y="1765814"/>
              <a:ext cx="1291772" cy="1706647"/>
            </a:xfrm>
            <a:prstGeom prst="rect">
              <a:avLst/>
            </a:prstGeom>
          </p:spPr>
        </p:pic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64058D62-F04A-95B8-B2E8-5FE7AA564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90142" y="1902216"/>
              <a:ext cx="0" cy="141514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1121355-A9D9-614E-BB6E-EA90D2BD1CC8}"/>
              </a:ext>
            </a:extLst>
          </p:cNvPr>
          <p:cNvGrpSpPr/>
          <p:nvPr/>
        </p:nvGrpSpPr>
        <p:grpSpPr>
          <a:xfrm>
            <a:off x="2579298" y="5532609"/>
            <a:ext cx="1645687" cy="295908"/>
            <a:chOff x="5178652" y="1290287"/>
            <a:chExt cx="2379988" cy="441255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8EC9B758-9289-82E0-AB6D-9709A04D8AD9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B3272FD-4FC3-0E34-5914-A4547AE619B5}"/>
                </a:ext>
              </a:extLst>
            </p:cNvPr>
            <p:cNvSpPr txBox="1"/>
            <p:nvPr/>
          </p:nvSpPr>
          <p:spPr>
            <a:xfrm>
              <a:off x="5178652" y="1290287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22.5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F23C787-74BA-6676-BAFF-41B39D57B6B9}"/>
              </a:ext>
            </a:extLst>
          </p:cNvPr>
          <p:cNvGrpSpPr/>
          <p:nvPr/>
        </p:nvGrpSpPr>
        <p:grpSpPr>
          <a:xfrm>
            <a:off x="3655162" y="6088742"/>
            <a:ext cx="868742" cy="276999"/>
            <a:chOff x="5747960" y="1318484"/>
            <a:chExt cx="1256372" cy="413058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67B266BA-456A-1D36-7E52-60101AFB653A}"/>
                </a:ext>
              </a:extLst>
            </p:cNvPr>
            <p:cNvSpPr/>
            <p:nvPr/>
          </p:nvSpPr>
          <p:spPr>
            <a:xfrm>
              <a:off x="5783934" y="1318484"/>
              <a:ext cx="1082646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DDD1302-037B-120A-C339-1336CF8D275D}"/>
                </a:ext>
              </a:extLst>
            </p:cNvPr>
            <p:cNvSpPr txBox="1"/>
            <p:nvPr/>
          </p:nvSpPr>
          <p:spPr>
            <a:xfrm>
              <a:off x="5747960" y="1318484"/>
              <a:ext cx="1256372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7.5, -7.5</a:t>
              </a:r>
            </a:p>
          </p:txBody>
        </p:sp>
      </p:grp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42A7766-0DC2-14E2-8C41-6277D5DC421F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3414728" y="5828517"/>
            <a:ext cx="674805" cy="2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5B5A1E6-E58E-ECBA-2C99-078D8F32C202}"/>
              </a:ext>
            </a:extLst>
          </p:cNvPr>
          <p:cNvGrpSpPr/>
          <p:nvPr/>
        </p:nvGrpSpPr>
        <p:grpSpPr>
          <a:xfrm>
            <a:off x="2461718" y="6084099"/>
            <a:ext cx="837551" cy="276999"/>
            <a:chOff x="5178651" y="1318484"/>
            <a:chExt cx="1387654" cy="413058"/>
          </a:xfrm>
        </p:grpSpPr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7A0F0E54-6E0C-7552-C528-E835A3640047}"/>
                </a:ext>
              </a:extLst>
            </p:cNvPr>
            <p:cNvSpPr/>
            <p:nvPr/>
          </p:nvSpPr>
          <p:spPr>
            <a:xfrm>
              <a:off x="5312230" y="1318484"/>
              <a:ext cx="1167022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8ADCB703-EFE4-9A02-2F49-AB2517648528}"/>
                </a:ext>
              </a:extLst>
            </p:cNvPr>
            <p:cNvSpPr txBox="1"/>
            <p:nvPr/>
          </p:nvSpPr>
          <p:spPr>
            <a:xfrm>
              <a:off x="5178651" y="1318484"/>
              <a:ext cx="1387654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-10.5, 6.5</a:t>
              </a:r>
            </a:p>
          </p:txBody>
        </p: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8CD921E-E7D2-A602-99DF-01010A13EFC4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>
          <a:xfrm flipH="1">
            <a:off x="2880494" y="5828517"/>
            <a:ext cx="534234" cy="2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AB885D8-76B3-C36D-F70B-8A3A861A2825}"/>
                  </a:ext>
                </a:extLst>
              </p:cNvPr>
              <p:cNvSpPr txBox="1"/>
              <p:nvPr/>
            </p:nvSpPr>
            <p:spPr>
              <a:xfrm>
                <a:off x="2449892" y="6330120"/>
                <a:ext cx="945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AB885D8-76B3-C36D-F70B-8A3A861A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892" y="6330120"/>
                <a:ext cx="94511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A9B786E3-805A-E699-F2AF-27B6CE1F704F}"/>
                  </a:ext>
                </a:extLst>
              </p:cNvPr>
              <p:cNvSpPr txBox="1"/>
              <p:nvPr/>
            </p:nvSpPr>
            <p:spPr>
              <a:xfrm>
                <a:off x="3653934" y="6347252"/>
                <a:ext cx="843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A9B786E3-805A-E699-F2AF-27B6CE1F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34" y="6347252"/>
                <a:ext cx="84386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7FA0D130-A905-BB96-59DC-031BED0DF2CC}"/>
                  </a:ext>
                </a:extLst>
              </p:cNvPr>
              <p:cNvSpPr txBox="1"/>
              <p:nvPr/>
            </p:nvSpPr>
            <p:spPr>
              <a:xfrm>
                <a:off x="2245387" y="6759974"/>
                <a:ext cx="24150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7FA0D130-A905-BB96-59DC-031BED0DF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87" y="6759974"/>
                <a:ext cx="241505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37D27C71-51AE-4454-BE45-CF9D03019E98}"/>
              </a:ext>
            </a:extLst>
          </p:cNvPr>
          <p:cNvGrpSpPr/>
          <p:nvPr/>
        </p:nvGrpSpPr>
        <p:grpSpPr>
          <a:xfrm>
            <a:off x="4606154" y="5535690"/>
            <a:ext cx="1645687" cy="295908"/>
            <a:chOff x="5178652" y="1290287"/>
            <a:chExt cx="2379988" cy="441255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BF0451C6-76B6-1E15-6853-186A5FF5A1FE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5D23128-623C-77E9-F324-CD2F638A6203}"/>
                </a:ext>
              </a:extLst>
            </p:cNvPr>
            <p:cNvSpPr txBox="1"/>
            <p:nvPr/>
          </p:nvSpPr>
          <p:spPr>
            <a:xfrm>
              <a:off x="5178652" y="1290287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22.5</a:t>
              </a:r>
            </a:p>
          </p:txBody>
        </p: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714AB6C4-6010-6118-5DA6-CD25145D9680}"/>
              </a:ext>
            </a:extLst>
          </p:cNvPr>
          <p:cNvCxnSpPr>
            <a:cxnSpLocks/>
            <a:stCxn id="92" idx="2"/>
            <a:endCxn id="115" idx="0"/>
          </p:cNvCxnSpPr>
          <p:nvPr/>
        </p:nvCxnSpPr>
        <p:spPr>
          <a:xfrm>
            <a:off x="5428998" y="5812689"/>
            <a:ext cx="572810" cy="27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E16F888-51CC-ABEF-785F-DD2AA2505CD8}"/>
              </a:ext>
            </a:extLst>
          </p:cNvPr>
          <p:cNvCxnSpPr>
            <a:cxnSpLocks/>
            <a:stCxn id="92" idx="2"/>
            <a:endCxn id="118" idx="0"/>
          </p:cNvCxnSpPr>
          <p:nvPr/>
        </p:nvCxnSpPr>
        <p:spPr>
          <a:xfrm flipH="1">
            <a:off x="5133937" y="5812689"/>
            <a:ext cx="295061" cy="27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7988E32B-1C02-ECAF-A78D-38DF0F3749AE}"/>
                  </a:ext>
                </a:extLst>
              </p:cNvPr>
              <p:cNvSpPr txBox="1"/>
              <p:nvPr/>
            </p:nvSpPr>
            <p:spPr>
              <a:xfrm>
                <a:off x="4476748" y="6333201"/>
                <a:ext cx="945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7988E32B-1C02-ECAF-A78D-38DF0F37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8" y="6333201"/>
                <a:ext cx="9451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C14AD58-194F-A1C0-269C-669EAD4D62AE}"/>
                  </a:ext>
                </a:extLst>
              </p:cNvPr>
              <p:cNvSpPr txBox="1"/>
              <p:nvPr/>
            </p:nvSpPr>
            <p:spPr>
              <a:xfrm>
                <a:off x="5578314" y="6335325"/>
                <a:ext cx="843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C14AD58-194F-A1C0-269C-669EAD4D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14" y="6335325"/>
                <a:ext cx="84386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721BA6E-75A9-8C73-5AC6-ABFE621EFBE5}"/>
              </a:ext>
            </a:extLst>
          </p:cNvPr>
          <p:cNvGrpSpPr/>
          <p:nvPr/>
        </p:nvGrpSpPr>
        <p:grpSpPr>
          <a:xfrm>
            <a:off x="5680001" y="6084099"/>
            <a:ext cx="643614" cy="276999"/>
            <a:chOff x="5178653" y="1318484"/>
            <a:chExt cx="1066339" cy="413058"/>
          </a:xfrm>
        </p:grpSpPr>
        <p:sp>
          <p:nvSpPr>
            <p:cNvPr id="114" name="Rectángulo: esquinas redondeadas 113">
              <a:extLst>
                <a:ext uri="{FF2B5EF4-FFF2-40B4-BE49-F238E27FC236}">
                  <a16:creationId xmlns:a16="http://schemas.microsoft.com/office/drawing/2014/main" id="{1A3EF15E-727E-7FB6-7C8F-9DF5EE02CEE8}"/>
                </a:ext>
              </a:extLst>
            </p:cNvPr>
            <p:cNvSpPr/>
            <p:nvPr/>
          </p:nvSpPr>
          <p:spPr>
            <a:xfrm>
              <a:off x="5312231" y="1318484"/>
              <a:ext cx="891548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C5D9F191-9206-6419-FE2F-5897B7412F05}"/>
                </a:ext>
              </a:extLst>
            </p:cNvPr>
            <p:cNvSpPr txBox="1"/>
            <p:nvPr/>
          </p:nvSpPr>
          <p:spPr>
            <a:xfrm>
              <a:off x="5178653" y="1318484"/>
              <a:ext cx="106633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-7.5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BF95F91-7B2B-9C43-B903-79F54268B31E}"/>
              </a:ext>
            </a:extLst>
          </p:cNvPr>
          <p:cNvGrpSpPr/>
          <p:nvPr/>
        </p:nvGrpSpPr>
        <p:grpSpPr>
          <a:xfrm>
            <a:off x="4502737" y="6088742"/>
            <a:ext cx="1262400" cy="276999"/>
            <a:chOff x="5178653" y="1318484"/>
            <a:chExt cx="1825679" cy="413058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0427843B-813F-8942-737C-A7614ED43765}"/>
                </a:ext>
              </a:extLst>
            </p:cNvPr>
            <p:cNvSpPr/>
            <p:nvPr/>
          </p:nvSpPr>
          <p:spPr>
            <a:xfrm>
              <a:off x="5312230" y="1318484"/>
              <a:ext cx="1554351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B09A2682-D05A-EA18-55DD-430D7DB5E4A0}"/>
                </a:ext>
              </a:extLst>
            </p:cNvPr>
            <p:cNvSpPr txBox="1"/>
            <p:nvPr/>
          </p:nvSpPr>
          <p:spPr>
            <a:xfrm>
              <a:off x="5178653" y="1318484"/>
              <a:ext cx="182567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-10.5, 6.5, 7.5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49E552F8-384C-FD8F-AF13-C96F28E0A302}"/>
                  </a:ext>
                </a:extLst>
              </p:cNvPr>
              <p:cNvSpPr txBox="1"/>
              <p:nvPr/>
            </p:nvSpPr>
            <p:spPr>
              <a:xfrm>
                <a:off x="4276045" y="6753822"/>
                <a:ext cx="24150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49E552F8-384C-FD8F-AF13-C96F28E0A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045" y="6753822"/>
                <a:ext cx="241505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C1600AE9-8071-4EA8-173B-03518D7A927C}"/>
              </a:ext>
            </a:extLst>
          </p:cNvPr>
          <p:cNvCxnSpPr>
            <a:cxnSpLocks/>
          </p:cNvCxnSpPr>
          <p:nvPr/>
        </p:nvCxnSpPr>
        <p:spPr>
          <a:xfrm>
            <a:off x="2469677" y="3932818"/>
            <a:ext cx="0" cy="351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DE41C309-09CB-B497-A5EC-5A036C575287}"/>
              </a:ext>
            </a:extLst>
          </p:cNvPr>
          <p:cNvCxnSpPr>
            <a:cxnSpLocks/>
          </p:cNvCxnSpPr>
          <p:nvPr/>
        </p:nvCxnSpPr>
        <p:spPr>
          <a:xfrm>
            <a:off x="4497800" y="3932818"/>
            <a:ext cx="0" cy="351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83BD3B4A-DAB1-EB79-E003-9B4F08E670AB}"/>
              </a:ext>
            </a:extLst>
          </p:cNvPr>
          <p:cNvSpPr txBox="1"/>
          <p:nvPr/>
        </p:nvSpPr>
        <p:spPr>
          <a:xfrm>
            <a:off x="935008" y="7201143"/>
            <a:ext cx="987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/>
              <a:t>WINNER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52C79D13-E433-5724-624D-E530B093345A}"/>
              </a:ext>
            </a:extLst>
          </p:cNvPr>
          <p:cNvSpPr txBox="1"/>
          <p:nvPr/>
        </p:nvSpPr>
        <p:spPr>
          <a:xfrm>
            <a:off x="5288550" y="8392467"/>
            <a:ext cx="14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>
                <a:solidFill>
                  <a:srgbClr val="FF0000"/>
                </a:solidFill>
              </a:rPr>
              <a:t>Regularization Parameter. 0 for the tutorial</a:t>
            </a: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AB4E82FF-0FA7-1570-1D21-AF73FCC59E7A}"/>
              </a:ext>
            </a:extLst>
          </p:cNvPr>
          <p:cNvCxnSpPr>
            <a:cxnSpLocks/>
          </p:cNvCxnSpPr>
          <p:nvPr/>
        </p:nvCxnSpPr>
        <p:spPr>
          <a:xfrm flipH="1" flipV="1">
            <a:off x="5170593" y="8078279"/>
            <a:ext cx="705821" cy="282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6" grpId="0"/>
      <p:bldP spid="47" grpId="0"/>
      <p:bldP spid="51" grpId="0"/>
      <p:bldP spid="80" grpId="0"/>
      <p:bldP spid="81" grpId="0"/>
      <p:bldP spid="88" grpId="0"/>
      <p:bldP spid="101" grpId="0"/>
      <p:bldP spid="102" grpId="0"/>
      <p:bldP spid="121" grpId="0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A48D42D9-DB8A-CDD7-8396-2F2930C2B504}"/>
              </a:ext>
            </a:extLst>
          </p:cNvPr>
          <p:cNvSpPr/>
          <p:nvPr/>
        </p:nvSpPr>
        <p:spPr>
          <a:xfrm>
            <a:off x="314325" y="665699"/>
            <a:ext cx="6134100" cy="4277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1808568-7322-D9CF-3B34-082F29C85991}"/>
              </a:ext>
            </a:extLst>
          </p:cNvPr>
          <p:cNvGrpSpPr/>
          <p:nvPr/>
        </p:nvGrpSpPr>
        <p:grpSpPr>
          <a:xfrm>
            <a:off x="314325" y="276388"/>
            <a:ext cx="6134101" cy="326889"/>
            <a:chOff x="333375" y="215900"/>
            <a:chExt cx="6134101" cy="326889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340CE8D-1470-43B1-283D-DC78351D44CD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F710B36-9C34-64E9-3E35-523189396314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Fit a XGBoost Tree to the Residuals: Split 2</a:t>
              </a:r>
              <a:r>
                <a:rPr lang="es-CO" sz="1400" b="1">
                  <a:solidFill>
                    <a:srgbClr val="FF0000"/>
                  </a:solidFill>
                </a:rPr>
                <a:t>, Splitting the WINNER 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F04D0AF-9AD9-97DB-F757-FB1F1C5F0BFC}"/>
              </a:ext>
            </a:extLst>
          </p:cNvPr>
          <p:cNvGrpSpPr/>
          <p:nvPr/>
        </p:nvGrpSpPr>
        <p:grpSpPr>
          <a:xfrm>
            <a:off x="646336" y="2495868"/>
            <a:ext cx="1645687" cy="295908"/>
            <a:chOff x="5178652" y="1290287"/>
            <a:chExt cx="2379988" cy="44125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A3A6C5B1-5180-1452-FA1F-29593A1B3AD5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A1FB75A-E9F8-F090-F4AE-2FA41B577A6D}"/>
                </a:ext>
              </a:extLst>
            </p:cNvPr>
            <p:cNvSpPr txBox="1"/>
            <p:nvPr/>
          </p:nvSpPr>
          <p:spPr>
            <a:xfrm>
              <a:off x="5178652" y="1290287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15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609C157-F33C-1B90-701A-4CC6C4D96785}"/>
              </a:ext>
            </a:extLst>
          </p:cNvPr>
          <p:cNvGrpSpPr/>
          <p:nvPr/>
        </p:nvGrpSpPr>
        <p:grpSpPr>
          <a:xfrm>
            <a:off x="1454543" y="3008650"/>
            <a:ext cx="1262400" cy="282956"/>
            <a:chOff x="5191549" y="1309602"/>
            <a:chExt cx="1825679" cy="421940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559802C-3C02-98E5-0C9C-6BBCC5BFE438}"/>
                </a:ext>
              </a:extLst>
            </p:cNvPr>
            <p:cNvSpPr/>
            <p:nvPr/>
          </p:nvSpPr>
          <p:spPr>
            <a:xfrm>
              <a:off x="5312230" y="1318484"/>
              <a:ext cx="1554351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F68BC25-D8D6-CB9D-6BAE-7F72EEF482F3}"/>
                </a:ext>
              </a:extLst>
            </p:cNvPr>
            <p:cNvSpPr txBox="1"/>
            <p:nvPr/>
          </p:nvSpPr>
          <p:spPr>
            <a:xfrm>
              <a:off x="5191549" y="1309602"/>
              <a:ext cx="182567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22.5</a:t>
              </a:r>
            </a:p>
          </p:txBody>
        </p: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29A00F3-6605-6650-8AD8-335711030EDA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1481766" y="2791776"/>
            <a:ext cx="603977" cy="2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78353A8-8336-46E4-9F41-9EF5E18B956D}"/>
              </a:ext>
            </a:extLst>
          </p:cNvPr>
          <p:cNvGrpSpPr/>
          <p:nvPr/>
        </p:nvGrpSpPr>
        <p:grpSpPr>
          <a:xfrm>
            <a:off x="523248" y="3010190"/>
            <a:ext cx="643614" cy="276999"/>
            <a:chOff x="5178653" y="1318484"/>
            <a:chExt cx="1066339" cy="41305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3722DE8B-AEC5-13CA-4BD6-E42145ADA8CA}"/>
                </a:ext>
              </a:extLst>
            </p:cNvPr>
            <p:cNvSpPr/>
            <p:nvPr/>
          </p:nvSpPr>
          <p:spPr>
            <a:xfrm>
              <a:off x="5312231" y="1318484"/>
              <a:ext cx="891548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29A5CE1B-D7A6-0DE2-92BC-874143D41339}"/>
                </a:ext>
              </a:extLst>
            </p:cNvPr>
            <p:cNvSpPr txBox="1"/>
            <p:nvPr/>
          </p:nvSpPr>
          <p:spPr>
            <a:xfrm>
              <a:off x="5178653" y="1318484"/>
              <a:ext cx="106633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</a:t>
              </a:r>
            </a:p>
          </p:txBody>
        </p:sp>
      </p:grp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48FBE1F-C503-5706-5D30-1F533FC65816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845055" y="2791776"/>
            <a:ext cx="636711" cy="21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38A05B4-6281-5E90-D028-D7AA317443F9}"/>
                  </a:ext>
                </a:extLst>
              </p:cNvPr>
              <p:cNvSpPr txBox="1"/>
              <p:nvPr/>
            </p:nvSpPr>
            <p:spPr>
              <a:xfrm>
                <a:off x="123552" y="3302469"/>
                <a:ext cx="144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38A05B4-6281-5E90-D028-D7AA3174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2" y="3302469"/>
                <a:ext cx="144300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6390766-4131-5236-765C-8F013150C6FC}"/>
                  </a:ext>
                </a:extLst>
              </p:cNvPr>
              <p:cNvSpPr txBox="1"/>
              <p:nvPr/>
            </p:nvSpPr>
            <p:spPr>
              <a:xfrm>
                <a:off x="1392929" y="3279982"/>
                <a:ext cx="13391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6390766-4131-5236-765C-8F013150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29" y="3279982"/>
                <a:ext cx="1339141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1177F8A-A890-182C-7B30-3DEF51AC525B}"/>
                  </a:ext>
                </a:extLst>
              </p:cNvPr>
              <p:cNvSpPr txBox="1"/>
              <p:nvPr/>
            </p:nvSpPr>
            <p:spPr>
              <a:xfrm>
                <a:off x="2094421" y="2422568"/>
                <a:ext cx="8421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1177F8A-A890-182C-7B30-3DEF51AC5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21" y="2422568"/>
                <a:ext cx="84211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70A540E8-FD00-691A-A1E5-0BF80651CDEE}"/>
              </a:ext>
            </a:extLst>
          </p:cNvPr>
          <p:cNvGrpSpPr/>
          <p:nvPr/>
        </p:nvGrpSpPr>
        <p:grpSpPr>
          <a:xfrm>
            <a:off x="655743" y="835997"/>
            <a:ext cx="1160274" cy="1485185"/>
            <a:chOff x="3289252" y="996425"/>
            <a:chExt cx="1160274" cy="148518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A1DDB7A5-0A21-5584-FD2E-A8CF751E0400}"/>
                </a:ext>
              </a:extLst>
            </p:cNvPr>
            <p:cNvGrpSpPr/>
            <p:nvPr/>
          </p:nvGrpSpPr>
          <p:grpSpPr>
            <a:xfrm>
              <a:off x="3289252" y="996425"/>
              <a:ext cx="1160274" cy="1485185"/>
              <a:chOff x="3371397" y="1765814"/>
              <a:chExt cx="1291772" cy="1706647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0221FF45-946E-B252-F937-6865B5D38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397" y="1765814"/>
                <a:ext cx="1291772" cy="1706647"/>
              </a:xfrm>
              <a:prstGeom prst="rect">
                <a:avLst/>
              </a:prstGeom>
            </p:spPr>
          </p:pic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9FB24112-87B4-32C7-0432-23D2C0563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156" y="1928520"/>
                <a:ext cx="0" cy="141514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7540A6C2-5159-BF46-F07C-B8BEDE8D0FDB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2" y="1138018"/>
              <a:ext cx="0" cy="123150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A70A6BA-762A-D56C-7A47-D05F4F4C7C8A}"/>
              </a:ext>
            </a:extLst>
          </p:cNvPr>
          <p:cNvGrpSpPr/>
          <p:nvPr/>
        </p:nvGrpSpPr>
        <p:grpSpPr>
          <a:xfrm>
            <a:off x="4727149" y="723913"/>
            <a:ext cx="1160274" cy="1485185"/>
            <a:chOff x="3289252" y="996425"/>
            <a:chExt cx="1160274" cy="1485185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C00EBFA-B374-2CE2-9455-80B3C139323C}"/>
                </a:ext>
              </a:extLst>
            </p:cNvPr>
            <p:cNvGrpSpPr/>
            <p:nvPr/>
          </p:nvGrpSpPr>
          <p:grpSpPr>
            <a:xfrm>
              <a:off x="3289252" y="996425"/>
              <a:ext cx="1160274" cy="1485185"/>
              <a:chOff x="3371397" y="1765814"/>
              <a:chExt cx="1291772" cy="1706647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AF25FBE2-A18D-E8E6-D50E-9D2A81F64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397" y="1765814"/>
                <a:ext cx="1291772" cy="1706647"/>
              </a:xfrm>
              <a:prstGeom prst="rect">
                <a:avLst/>
              </a:prstGeom>
            </p:spPr>
          </p:pic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70B7700C-7240-D5E4-788F-CA374F52B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156" y="1928520"/>
                <a:ext cx="0" cy="141514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F419F4B1-3C41-8E25-B702-2A5E549C9D7B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22" y="1108509"/>
              <a:ext cx="0" cy="123150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24FE520-B781-105A-2424-387FC2060BE6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>
            <a:off x="2085743" y="3285650"/>
            <a:ext cx="631200" cy="34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44328F-2E0D-6BCF-158B-62970B778477}"/>
              </a:ext>
            </a:extLst>
          </p:cNvPr>
          <p:cNvSpPr txBox="1"/>
          <p:nvPr/>
        </p:nvSpPr>
        <p:spPr>
          <a:xfrm>
            <a:off x="248926" y="3630635"/>
            <a:ext cx="81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b="1">
                <a:solidFill>
                  <a:srgbClr val="FF0000"/>
                </a:solidFill>
              </a:rPr>
              <a:t>It’s not posible to split more this leaf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19FA1D8E-7CE6-EBC0-7642-21FE24306486}"/>
              </a:ext>
            </a:extLst>
          </p:cNvPr>
          <p:cNvGrpSpPr/>
          <p:nvPr/>
        </p:nvGrpSpPr>
        <p:grpSpPr>
          <a:xfrm>
            <a:off x="2231685" y="3630635"/>
            <a:ext cx="970515" cy="276999"/>
            <a:chOff x="5600775" y="1318484"/>
            <a:chExt cx="1403556" cy="413058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FDACBF25-856E-D6FA-08C0-5CD025DFF286}"/>
                </a:ext>
              </a:extLst>
            </p:cNvPr>
            <p:cNvSpPr/>
            <p:nvPr/>
          </p:nvSpPr>
          <p:spPr>
            <a:xfrm>
              <a:off x="5748556" y="1318484"/>
              <a:ext cx="1118024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39C67C1-1C18-6B77-38EF-356BF87F6641}"/>
                </a:ext>
              </a:extLst>
            </p:cNvPr>
            <p:cNvSpPr txBox="1"/>
            <p:nvPr/>
          </p:nvSpPr>
          <p:spPr>
            <a:xfrm>
              <a:off x="5600775" y="1318484"/>
              <a:ext cx="1403556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7.5, -7.5</a:t>
              </a:r>
            </a:p>
          </p:txBody>
        </p: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9A50B41-9F7C-293C-F4DC-866BCDDAE6DE}"/>
              </a:ext>
            </a:extLst>
          </p:cNvPr>
          <p:cNvCxnSpPr>
            <a:cxnSpLocks/>
            <a:stCxn id="36" idx="2"/>
            <a:endCxn id="85" idx="0"/>
          </p:cNvCxnSpPr>
          <p:nvPr/>
        </p:nvCxnSpPr>
        <p:spPr>
          <a:xfrm flipH="1">
            <a:off x="1657558" y="3285650"/>
            <a:ext cx="428185" cy="34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A056067-C22C-4916-F0DA-E097CBDCEF17}"/>
              </a:ext>
            </a:extLst>
          </p:cNvPr>
          <p:cNvGrpSpPr/>
          <p:nvPr/>
        </p:nvGrpSpPr>
        <p:grpSpPr>
          <a:xfrm>
            <a:off x="1335751" y="3626501"/>
            <a:ext cx="643614" cy="276999"/>
            <a:chOff x="5178653" y="1318484"/>
            <a:chExt cx="1066339" cy="413058"/>
          </a:xfrm>
        </p:grpSpPr>
        <p:sp>
          <p:nvSpPr>
            <p:cNvPr id="84" name="Rectángulo: esquinas redondeadas 83">
              <a:extLst>
                <a:ext uri="{FF2B5EF4-FFF2-40B4-BE49-F238E27FC236}">
                  <a16:creationId xmlns:a16="http://schemas.microsoft.com/office/drawing/2014/main" id="{9CD1C92B-3A99-CA3D-6393-001A0BB836FE}"/>
                </a:ext>
              </a:extLst>
            </p:cNvPr>
            <p:cNvSpPr/>
            <p:nvPr/>
          </p:nvSpPr>
          <p:spPr>
            <a:xfrm>
              <a:off x="5312231" y="1318484"/>
              <a:ext cx="891548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6725D8FC-BF83-2C1F-901A-7E0CDCD619BA}"/>
                </a:ext>
              </a:extLst>
            </p:cNvPr>
            <p:cNvSpPr txBox="1"/>
            <p:nvPr/>
          </p:nvSpPr>
          <p:spPr>
            <a:xfrm>
              <a:off x="5178653" y="1318484"/>
              <a:ext cx="106633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6.5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A44F94B8-541D-B4BF-8E1A-8C67D24C1A17}"/>
                  </a:ext>
                </a:extLst>
              </p:cNvPr>
              <p:cNvSpPr txBox="1"/>
              <p:nvPr/>
            </p:nvSpPr>
            <p:spPr>
              <a:xfrm>
                <a:off x="1245451" y="387685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A44F94B8-541D-B4BF-8E1A-8C67D24C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51" y="3876856"/>
                <a:ext cx="8799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EB49A465-1320-FAD3-B129-704A3C635A58}"/>
                  </a:ext>
                </a:extLst>
              </p:cNvPr>
              <p:cNvSpPr txBox="1"/>
              <p:nvPr/>
            </p:nvSpPr>
            <p:spPr>
              <a:xfrm>
                <a:off x="2329174" y="387685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EB49A465-1320-FAD3-B129-704A3C63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174" y="3876856"/>
                <a:ext cx="8799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3F12875E-AEBE-E373-EE74-BEECC45F4C62}"/>
                  </a:ext>
                </a:extLst>
              </p:cNvPr>
              <p:cNvSpPr txBox="1"/>
              <p:nvPr/>
            </p:nvSpPr>
            <p:spPr>
              <a:xfrm>
                <a:off x="1092244" y="4291781"/>
                <a:ext cx="23672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3F12875E-AEBE-E373-EE74-BEECC45F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4" y="4291781"/>
                <a:ext cx="23672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o 93">
            <a:extLst>
              <a:ext uri="{FF2B5EF4-FFF2-40B4-BE49-F238E27FC236}">
                <a16:creationId xmlns:a16="http://schemas.microsoft.com/office/drawing/2014/main" id="{4208CAE1-A38C-46BA-A43A-CF4DE441B9EF}"/>
              </a:ext>
            </a:extLst>
          </p:cNvPr>
          <p:cNvGrpSpPr/>
          <p:nvPr/>
        </p:nvGrpSpPr>
        <p:grpSpPr>
          <a:xfrm>
            <a:off x="3579903" y="2495868"/>
            <a:ext cx="1645687" cy="295908"/>
            <a:chOff x="5178652" y="1290287"/>
            <a:chExt cx="2379988" cy="441255"/>
          </a:xfrm>
        </p:grpSpPr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D9453B0F-E362-1628-A242-CCF40387FD3B}"/>
                </a:ext>
              </a:extLst>
            </p:cNvPr>
            <p:cNvSpPr/>
            <p:nvPr/>
          </p:nvSpPr>
          <p:spPr>
            <a:xfrm>
              <a:off x="5312229" y="1318484"/>
              <a:ext cx="2149239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E8625639-2178-F764-6EA0-E847D8D23BC7}"/>
                </a:ext>
              </a:extLst>
            </p:cNvPr>
            <p:cNvSpPr txBox="1"/>
            <p:nvPr/>
          </p:nvSpPr>
          <p:spPr>
            <a:xfrm>
              <a:off x="5178652" y="1290287"/>
              <a:ext cx="2379988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15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4E61BBA-0965-9762-AF01-AEF5A38CC416}"/>
              </a:ext>
            </a:extLst>
          </p:cNvPr>
          <p:cNvGrpSpPr/>
          <p:nvPr/>
        </p:nvGrpSpPr>
        <p:grpSpPr>
          <a:xfrm>
            <a:off x="4388110" y="3008650"/>
            <a:ext cx="1262400" cy="282956"/>
            <a:chOff x="5191549" y="1309602"/>
            <a:chExt cx="1825679" cy="421940"/>
          </a:xfrm>
        </p:grpSpPr>
        <p:sp>
          <p:nvSpPr>
            <p:cNvPr id="99" name="Rectángulo: esquinas redondeadas 98">
              <a:extLst>
                <a:ext uri="{FF2B5EF4-FFF2-40B4-BE49-F238E27FC236}">
                  <a16:creationId xmlns:a16="http://schemas.microsoft.com/office/drawing/2014/main" id="{8FC7B839-7133-2711-3463-A565567530CA}"/>
                </a:ext>
              </a:extLst>
            </p:cNvPr>
            <p:cNvSpPr/>
            <p:nvPr/>
          </p:nvSpPr>
          <p:spPr>
            <a:xfrm>
              <a:off x="5312230" y="1318484"/>
              <a:ext cx="1554351" cy="4130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F6E5B9D3-30AC-5923-D505-FEBC2D6314B9}"/>
                </a:ext>
              </a:extLst>
            </p:cNvPr>
            <p:cNvSpPr txBox="1"/>
            <p:nvPr/>
          </p:nvSpPr>
          <p:spPr>
            <a:xfrm>
              <a:off x="5191549" y="1309602"/>
              <a:ext cx="182567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Dosage &lt; 30</a:t>
              </a:r>
            </a:p>
          </p:txBody>
        </p:sp>
      </p:grp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7868F0D-DE39-E5B9-D852-F1840BAEDCD0}"/>
              </a:ext>
            </a:extLst>
          </p:cNvPr>
          <p:cNvCxnSpPr>
            <a:cxnSpLocks/>
            <a:stCxn id="95" idx="2"/>
            <a:endCxn id="103" idx="0"/>
          </p:cNvCxnSpPr>
          <p:nvPr/>
        </p:nvCxnSpPr>
        <p:spPr>
          <a:xfrm>
            <a:off x="4415333" y="2791776"/>
            <a:ext cx="603977" cy="2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C03006F-3588-5B5C-1D68-2C2C1772E649}"/>
              </a:ext>
            </a:extLst>
          </p:cNvPr>
          <p:cNvGrpSpPr/>
          <p:nvPr/>
        </p:nvGrpSpPr>
        <p:grpSpPr>
          <a:xfrm>
            <a:off x="3456815" y="3010190"/>
            <a:ext cx="643614" cy="276999"/>
            <a:chOff x="5178653" y="1318484"/>
            <a:chExt cx="1066339" cy="413058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DD6EA15-B185-6FDE-32D1-F85E059BA5CE}"/>
                </a:ext>
              </a:extLst>
            </p:cNvPr>
            <p:cNvSpPr/>
            <p:nvPr/>
          </p:nvSpPr>
          <p:spPr>
            <a:xfrm>
              <a:off x="5312231" y="1318484"/>
              <a:ext cx="891548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584132D3-A01D-2BAA-52B2-3916EF068A4D}"/>
                </a:ext>
              </a:extLst>
            </p:cNvPr>
            <p:cNvSpPr txBox="1"/>
            <p:nvPr/>
          </p:nvSpPr>
          <p:spPr>
            <a:xfrm>
              <a:off x="5178653" y="1318484"/>
              <a:ext cx="1066339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-10.5</a:t>
              </a:r>
            </a:p>
          </p:txBody>
        </p:sp>
      </p:grp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E570CEF5-112F-3DA2-5BF6-C3870F329C03}"/>
              </a:ext>
            </a:extLst>
          </p:cNvPr>
          <p:cNvCxnSpPr>
            <a:cxnSpLocks/>
            <a:stCxn id="95" idx="2"/>
            <a:endCxn id="107" idx="0"/>
          </p:cNvCxnSpPr>
          <p:nvPr/>
        </p:nvCxnSpPr>
        <p:spPr>
          <a:xfrm flipH="1">
            <a:off x="3778622" y="2791776"/>
            <a:ext cx="636711" cy="21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3786A3FC-CB5B-08D7-A0F2-7882BF5A3B43}"/>
                  </a:ext>
                </a:extLst>
              </p:cNvPr>
              <p:cNvSpPr txBox="1"/>
              <p:nvPr/>
            </p:nvSpPr>
            <p:spPr>
              <a:xfrm>
                <a:off x="3139960" y="3279341"/>
                <a:ext cx="14430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3786A3FC-CB5B-08D7-A0F2-7882BF5A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960" y="3279341"/>
                <a:ext cx="144300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7ED7198-9A91-EBEE-9C05-3D22F03B7D87}"/>
                  </a:ext>
                </a:extLst>
              </p:cNvPr>
              <p:cNvSpPr txBox="1"/>
              <p:nvPr/>
            </p:nvSpPr>
            <p:spPr>
              <a:xfrm>
                <a:off x="4454745" y="3241156"/>
                <a:ext cx="13391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7ED7198-9A91-EBEE-9C05-3D22F03B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45" y="3241156"/>
                <a:ext cx="1339141" cy="24622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3DF18EA6-0EE1-C6BB-CC69-5C44565A9022}"/>
                  </a:ext>
                </a:extLst>
              </p:cNvPr>
              <p:cNvSpPr txBox="1"/>
              <p:nvPr/>
            </p:nvSpPr>
            <p:spPr>
              <a:xfrm>
                <a:off x="5003400" y="2424117"/>
                <a:ext cx="8421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3DF18EA6-0EE1-C6BB-CC69-5C44565A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00" y="2424117"/>
                <a:ext cx="84211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74F21EE5-8F40-A887-12A4-6C4B5A0711CF}"/>
              </a:ext>
            </a:extLst>
          </p:cNvPr>
          <p:cNvCxnSpPr>
            <a:cxnSpLocks/>
            <a:stCxn id="103" idx="2"/>
            <a:endCxn id="127" idx="0"/>
          </p:cNvCxnSpPr>
          <p:nvPr/>
        </p:nvCxnSpPr>
        <p:spPr>
          <a:xfrm>
            <a:off x="5019310" y="3285650"/>
            <a:ext cx="631200" cy="34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5F2D63F-B1BD-DD8B-53AC-A892E941DFDF}"/>
              </a:ext>
            </a:extLst>
          </p:cNvPr>
          <p:cNvGrpSpPr/>
          <p:nvPr/>
        </p:nvGrpSpPr>
        <p:grpSpPr>
          <a:xfrm>
            <a:off x="5165252" y="3630635"/>
            <a:ext cx="970515" cy="276999"/>
            <a:chOff x="5600775" y="1318484"/>
            <a:chExt cx="1403556" cy="413058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6B70EE5B-7600-3DDC-5BE2-B7CE0DBF7D5B}"/>
                </a:ext>
              </a:extLst>
            </p:cNvPr>
            <p:cNvSpPr/>
            <p:nvPr/>
          </p:nvSpPr>
          <p:spPr>
            <a:xfrm>
              <a:off x="5748556" y="1318484"/>
              <a:ext cx="1118024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FCE5D41A-8A6C-9E45-98A0-74933DDAD684}"/>
                </a:ext>
              </a:extLst>
            </p:cNvPr>
            <p:cNvSpPr txBox="1"/>
            <p:nvPr/>
          </p:nvSpPr>
          <p:spPr>
            <a:xfrm>
              <a:off x="5600775" y="1318484"/>
              <a:ext cx="1403556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-7.5</a:t>
              </a:r>
            </a:p>
          </p:txBody>
        </p:sp>
      </p:grp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19634DAB-825F-5D68-88FF-574008074B9E}"/>
              </a:ext>
            </a:extLst>
          </p:cNvPr>
          <p:cNvCxnSpPr>
            <a:cxnSpLocks/>
            <a:stCxn id="103" idx="2"/>
            <a:endCxn id="133" idx="0"/>
          </p:cNvCxnSpPr>
          <p:nvPr/>
        </p:nvCxnSpPr>
        <p:spPr>
          <a:xfrm flipH="1">
            <a:off x="4662140" y="3285650"/>
            <a:ext cx="357170" cy="34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0F1E76C-EA8D-3DE8-A141-6AE21BE2DB3B}"/>
              </a:ext>
            </a:extLst>
          </p:cNvPr>
          <p:cNvGrpSpPr/>
          <p:nvPr/>
        </p:nvGrpSpPr>
        <p:grpSpPr>
          <a:xfrm>
            <a:off x="4291573" y="3626500"/>
            <a:ext cx="741134" cy="281133"/>
            <a:chOff x="5215525" y="1318484"/>
            <a:chExt cx="1227910" cy="419223"/>
          </a:xfrm>
        </p:grpSpPr>
        <p:sp>
          <p:nvSpPr>
            <p:cNvPr id="132" name="Rectángulo: esquinas redondeadas 131">
              <a:extLst>
                <a:ext uri="{FF2B5EF4-FFF2-40B4-BE49-F238E27FC236}">
                  <a16:creationId xmlns:a16="http://schemas.microsoft.com/office/drawing/2014/main" id="{1C69C02B-C3E5-7A1F-3888-8C5C1310CDA7}"/>
                </a:ext>
              </a:extLst>
            </p:cNvPr>
            <p:cNvSpPr/>
            <p:nvPr/>
          </p:nvSpPr>
          <p:spPr>
            <a:xfrm>
              <a:off x="5312231" y="1318484"/>
              <a:ext cx="1076129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647CADC7-FF5D-10E8-BB95-DCC6D33A49CB}"/>
                </a:ext>
              </a:extLst>
            </p:cNvPr>
            <p:cNvSpPr txBox="1"/>
            <p:nvPr/>
          </p:nvSpPr>
          <p:spPr>
            <a:xfrm>
              <a:off x="5215525" y="1324649"/>
              <a:ext cx="1227910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6.5, 7.5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E2C37A5-AF53-5315-FF0F-851E7988C191}"/>
                  </a:ext>
                </a:extLst>
              </p:cNvPr>
              <p:cNvSpPr txBox="1"/>
              <p:nvPr/>
            </p:nvSpPr>
            <p:spPr>
              <a:xfrm>
                <a:off x="4179018" y="387685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E2C37A5-AF53-5315-FF0F-851E7988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18" y="3876856"/>
                <a:ext cx="87996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CEAF9A9B-4089-04C6-0786-E27CA9E162B8}"/>
                  </a:ext>
                </a:extLst>
              </p:cNvPr>
              <p:cNvSpPr txBox="1"/>
              <p:nvPr/>
            </p:nvSpPr>
            <p:spPr>
              <a:xfrm>
                <a:off x="5262741" y="387685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000" b="1"/>
              </a:p>
            </p:txBody>
          </p:sp>
        </mc:Choice>
        <mc:Fallback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CEAF9A9B-4089-04C6-0786-E27CA9E1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41" y="3876856"/>
                <a:ext cx="87996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BE7FB33F-4EE2-222E-4D09-20E459CC67DF}"/>
                  </a:ext>
                </a:extLst>
              </p:cNvPr>
              <p:cNvSpPr txBox="1"/>
              <p:nvPr/>
            </p:nvSpPr>
            <p:spPr>
              <a:xfrm>
                <a:off x="3882069" y="4273388"/>
                <a:ext cx="23672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𝟗𝟖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BE7FB33F-4EE2-222E-4D09-20E459CC6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069" y="4273388"/>
                <a:ext cx="2367236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51A31725-7597-5343-E512-2F570CB77644}"/>
              </a:ext>
            </a:extLst>
          </p:cNvPr>
          <p:cNvCxnSpPr>
            <a:cxnSpLocks/>
          </p:cNvCxnSpPr>
          <p:nvPr/>
        </p:nvCxnSpPr>
        <p:spPr>
          <a:xfrm>
            <a:off x="3374768" y="777438"/>
            <a:ext cx="0" cy="408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10C72518-BFFC-4037-4484-84FE65A95CFB}"/>
              </a:ext>
            </a:extLst>
          </p:cNvPr>
          <p:cNvSpPr txBox="1"/>
          <p:nvPr/>
        </p:nvSpPr>
        <p:spPr>
          <a:xfrm>
            <a:off x="4436939" y="4646055"/>
            <a:ext cx="987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/>
              <a:t>WINNER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1F669854-8667-5DB9-5FCB-D789DA4DE4F0}"/>
              </a:ext>
            </a:extLst>
          </p:cNvPr>
          <p:cNvSpPr/>
          <p:nvPr/>
        </p:nvSpPr>
        <p:spPr>
          <a:xfrm>
            <a:off x="314325" y="6019631"/>
            <a:ext cx="6134100" cy="2146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7EA27466-AC00-DC58-CE26-2D372EA85A03}"/>
              </a:ext>
            </a:extLst>
          </p:cNvPr>
          <p:cNvSpPr txBox="1"/>
          <p:nvPr/>
        </p:nvSpPr>
        <p:spPr>
          <a:xfrm>
            <a:off x="314325" y="4929512"/>
            <a:ext cx="541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/>
              <a:t>TREE_DEPTH_LEVELS = 2 </a:t>
            </a:r>
            <a:r>
              <a:rPr lang="es-CO" sz="1200"/>
              <a:t>-&gt; No more splits!</a:t>
            </a:r>
          </a:p>
          <a:p>
            <a:r>
              <a:rPr lang="es-CO" sz="1200"/>
              <a:t>TREE_DEPTH_LEVELS = 6 # Default value (more complex datasets)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4A6DB4E-3B21-3313-3BF3-03CE5F00ED9C}"/>
              </a:ext>
            </a:extLst>
          </p:cNvPr>
          <p:cNvSpPr/>
          <p:nvPr/>
        </p:nvSpPr>
        <p:spPr>
          <a:xfrm>
            <a:off x="4179018" y="3487377"/>
            <a:ext cx="954334" cy="7371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6A18DFD2-50A0-5C56-5E62-19D082ABFA61}"/>
              </a:ext>
            </a:extLst>
          </p:cNvPr>
          <p:cNvGrpSpPr/>
          <p:nvPr/>
        </p:nvGrpSpPr>
        <p:grpSpPr>
          <a:xfrm>
            <a:off x="314325" y="5611695"/>
            <a:ext cx="6134101" cy="326889"/>
            <a:chOff x="333375" y="215900"/>
            <a:chExt cx="6134101" cy="326889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C7B3DA-7679-6FD9-4736-7CC0E2E0F82E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851DCC07-3632-DDDB-9702-37B4075A95D9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Fit a XGBoost Tree to the Residuals: Prune the</a:t>
              </a:r>
              <a:r>
                <a:rPr lang="es-CO" sz="1400" b="1">
                  <a:solidFill>
                    <a:srgbClr val="FF0000"/>
                  </a:solidFill>
                </a:rPr>
                <a:t> </a:t>
              </a:r>
              <a:r>
                <a:rPr lang="es-CO" sz="1400" b="1"/>
                <a:t>WINNER TREE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BB469E7D-82EA-1E7C-77B5-BCDB21A05E05}"/>
                  </a:ext>
                </a:extLst>
              </p:cNvPr>
              <p:cNvSpPr txBox="1"/>
              <p:nvPr/>
            </p:nvSpPr>
            <p:spPr>
              <a:xfrm>
                <a:off x="2512940" y="2928815"/>
                <a:ext cx="8421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BB469E7D-82EA-1E7C-77B5-BCDB21A0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0" y="2928815"/>
                <a:ext cx="84211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CuadroTexto 153">
                <a:extLst>
                  <a:ext uri="{FF2B5EF4-FFF2-40B4-BE49-F238E27FC236}">
                    <a16:creationId xmlns:a16="http://schemas.microsoft.com/office/drawing/2014/main" id="{8C362C3E-E822-189A-BEDE-595F52D36257}"/>
                  </a:ext>
                </a:extLst>
              </p:cNvPr>
              <p:cNvSpPr txBox="1"/>
              <p:nvPr/>
            </p:nvSpPr>
            <p:spPr>
              <a:xfrm>
                <a:off x="5487243" y="2909460"/>
                <a:ext cx="8421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𝐆𝐚𝐢𝐧</m:t>
                      </m:r>
                    </m:oMath>
                  </m:oMathPara>
                </a14:m>
                <a:endParaRPr lang="es-CO" sz="1100" b="1" i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0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s-CO" sz="1100" b="1"/>
              </a:p>
            </p:txBody>
          </p:sp>
        </mc:Choice>
        <mc:Fallback>
          <p:sp>
            <p:nvSpPr>
              <p:cNvPr id="154" name="CuadroTexto 153">
                <a:extLst>
                  <a:ext uri="{FF2B5EF4-FFF2-40B4-BE49-F238E27FC236}">
                    <a16:creationId xmlns:a16="http://schemas.microsoft.com/office/drawing/2014/main" id="{8C362C3E-E822-189A-BEDE-595F52D36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43" y="2909460"/>
                <a:ext cx="84211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CuadroTexto 154">
                <a:extLst>
                  <a:ext uri="{FF2B5EF4-FFF2-40B4-BE49-F238E27FC236}">
                    <a16:creationId xmlns:a16="http://schemas.microsoft.com/office/drawing/2014/main" id="{A4FAF832-21BB-F800-7424-A3BECFEB70B0}"/>
                  </a:ext>
                </a:extLst>
              </p:cNvPr>
              <p:cNvSpPr txBox="1"/>
              <p:nvPr/>
            </p:nvSpPr>
            <p:spPr>
              <a:xfrm>
                <a:off x="409575" y="6397843"/>
                <a:ext cx="2788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≥0 →</m:t>
                      </m:r>
                      <m:sSup>
                        <m:sSupPr>
                          <m:ctrlPr>
                            <a:rPr lang="es-CO" sz="12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200" b="0" i="0" smtClean="0">
                              <a:latin typeface="Cambria Math" panose="02040503050406030204" pitchFamily="18" charset="0"/>
                            </a:rPr>
                            <m:t>Don</m:t>
                          </m:r>
                        </m:e>
                        <m:sup>
                          <m:r>
                            <a:rPr lang="es-CO" sz="1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REMOVE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55" name="CuadroTexto 154">
                <a:extLst>
                  <a:ext uri="{FF2B5EF4-FFF2-40B4-BE49-F238E27FC236}">
                    <a16:creationId xmlns:a16="http://schemas.microsoft.com/office/drawing/2014/main" id="{A4FAF832-21BB-F800-7424-A3BECFEB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6397843"/>
                <a:ext cx="278856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DD3B8DD-4BB0-4BCF-EE92-B09F49B6F203}"/>
              </a:ext>
            </a:extLst>
          </p:cNvPr>
          <p:cNvSpPr txBox="1"/>
          <p:nvPr/>
        </p:nvSpPr>
        <p:spPr>
          <a:xfrm>
            <a:off x="655742" y="6054420"/>
            <a:ext cx="3130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Shoud the Branch Dosage &lt; 30 be removed?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549F66F1-56AF-C9FB-BC48-2B25C00F43D7}"/>
                  </a:ext>
                </a:extLst>
              </p:cNvPr>
              <p:cNvSpPr txBox="1"/>
              <p:nvPr/>
            </p:nvSpPr>
            <p:spPr>
              <a:xfrm>
                <a:off x="186753" y="6642178"/>
                <a:ext cx="2788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&lt;0 → 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REMOVE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549F66F1-56AF-C9FB-BC48-2B25C00F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3" y="6642178"/>
                <a:ext cx="278856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0FD0304B-6AFB-F755-4503-431394868CF4}"/>
                  </a:ext>
                </a:extLst>
              </p:cNvPr>
              <p:cNvSpPr txBox="1"/>
              <p:nvPr/>
            </p:nvSpPr>
            <p:spPr>
              <a:xfrm>
                <a:off x="3042657" y="6368594"/>
                <a:ext cx="2788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140.17−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≥0 →</m:t>
                      </m:r>
                      <m:sSup>
                        <m:sSupPr>
                          <m:ctrlPr>
                            <a:rPr lang="es-CO" sz="12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200" b="0" i="0" smtClean="0">
                              <a:latin typeface="Cambria Math" panose="02040503050406030204" pitchFamily="18" charset="0"/>
                            </a:rPr>
                            <m:t>Don</m:t>
                          </m:r>
                        </m:e>
                        <m:sup>
                          <m:r>
                            <a:rPr lang="es-CO" sz="1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REMOVE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0FD0304B-6AFB-F755-4503-43139486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57" y="6368594"/>
                <a:ext cx="278856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CuadroTexto 159">
                <a:extLst>
                  <a:ext uri="{FF2B5EF4-FFF2-40B4-BE49-F238E27FC236}">
                    <a16:creationId xmlns:a16="http://schemas.microsoft.com/office/drawing/2014/main" id="{F1ED3272-58A9-D284-90B4-F76DCDB25C12}"/>
                  </a:ext>
                </a:extLst>
              </p:cNvPr>
              <p:cNvSpPr txBox="1"/>
              <p:nvPr/>
            </p:nvSpPr>
            <p:spPr>
              <a:xfrm>
                <a:off x="2819835" y="6620363"/>
                <a:ext cx="2788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140.17−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s-CO" sz="1200" b="0" i="0" smtClean="0">
                          <a:latin typeface="Cambria Math" panose="02040503050406030204" pitchFamily="18" charset="0"/>
                        </a:rPr>
                        <m:t>&lt;0 →</m:t>
                      </m:r>
                      <m:r>
                        <m:rPr>
                          <m:sty m:val="p"/>
                        </m:rPr>
                        <a:rPr lang="es-CO" sz="1200" b="0" i="0" smtClean="0">
                          <a:latin typeface="Cambria Math" panose="02040503050406030204" pitchFamily="18" charset="0"/>
                        </a:rPr>
                        <m:t>REMOVE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60" name="CuadroTexto 159">
                <a:extLst>
                  <a:ext uri="{FF2B5EF4-FFF2-40B4-BE49-F238E27FC236}">
                    <a16:creationId xmlns:a16="http://schemas.microsoft.com/office/drawing/2014/main" id="{F1ED3272-58A9-D284-90B4-F76DCDB2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35" y="6620363"/>
                <a:ext cx="278856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1C9523CA-C230-9022-BCE2-B7BA54C33BCE}"/>
                  </a:ext>
                </a:extLst>
              </p:cNvPr>
              <p:cNvSpPr txBox="1"/>
              <p:nvPr/>
            </p:nvSpPr>
            <p:spPr>
              <a:xfrm>
                <a:off x="738700" y="7070542"/>
                <a:ext cx="5109028" cy="47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𝐒𝐢𝐦𝐢𝐥𝐚𝐫𝐢𝐭𝐲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𝐑𝐞𝐬𝐢𝐝𝐮𝐚𝐥𝐞𝐬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s-CO" sz="12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12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12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O" sz="1200" b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s-CO" sz="1200" b="1" i="0" smtClean="0">
                                          <a:latin typeface="Cambria Math" panose="02040503050406030204" pitchFamily="18" charset="0"/>
                                        </a:rPr>
                                        <m:t>𝐑𝐞𝐬𝐢𝐝𝐮𝐚𝐥𝐬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𝐍𝐮𝐦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𝐑𝐞𝐬𝐢𝐝𝐮𝐚𝐥𝐬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den>
                      </m:f>
                    </m:oMath>
                  </m:oMathPara>
                </a14:m>
                <a:endParaRPr lang="es-CO" sz="1200" b="1"/>
              </a:p>
            </p:txBody>
          </p:sp>
        </mc:Choice>
        <mc:Fallback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1C9523CA-C230-9022-BCE2-B7BA54C3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0" y="7070542"/>
                <a:ext cx="5109028" cy="470642"/>
              </a:xfrm>
              <a:prstGeom prst="rect">
                <a:avLst/>
              </a:prstGeom>
              <a:blipFill>
                <a:blip r:embed="rId21"/>
                <a:stretch>
                  <a:fillRect t="-55844" b="-54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C3C040F1-CEA2-2A0F-D136-507217883C40}"/>
                  </a:ext>
                </a:extLst>
              </p:cNvPr>
              <p:cNvSpPr txBox="1"/>
              <p:nvPr/>
            </p:nvSpPr>
            <p:spPr>
              <a:xfrm>
                <a:off x="123552" y="7541190"/>
                <a:ext cx="6583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&gt;0→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𝑠𝑚𝑎𝑙𝑙𝑒𝑟𝑠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𝐺𝑎𝑖𝑛𝑠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𝑠𝑚𝑎𝑙𝑙𝑒𝑟𝑠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s-CO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O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𝑒𝑎𝑠𝑖𝑒𝑟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0" i="1" smtClean="0">
                          <a:latin typeface="Cambria Math" panose="02040503050406030204" pitchFamily="18" charset="0"/>
                        </a:rPr>
                        <m:t>𝑝𝑟𝑢𝑛𝑒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C3C040F1-CEA2-2A0F-D136-50721788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2" y="7541190"/>
                <a:ext cx="6583128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F3D2392D-9059-75B5-27F5-A7569E1ABE98}"/>
              </a:ext>
            </a:extLst>
          </p:cNvPr>
          <p:cNvCxnSpPr>
            <a:cxnSpLocks/>
          </p:cNvCxnSpPr>
          <p:nvPr/>
        </p:nvCxnSpPr>
        <p:spPr>
          <a:xfrm>
            <a:off x="427116" y="6994342"/>
            <a:ext cx="5976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941C221F-35DA-372F-3D03-3508FE4715CF}"/>
                  </a:ext>
                </a:extLst>
              </p:cNvPr>
              <p:cNvSpPr txBox="1"/>
              <p:nvPr/>
            </p:nvSpPr>
            <p:spPr>
              <a:xfrm>
                <a:off x="357620" y="7852978"/>
                <a:ext cx="5473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200">
                    <a:solidFill>
                      <a:schemeClr val="tx1"/>
                    </a:solidFill>
                  </a:rPr>
                  <a:t>It’s posible to get </a:t>
                </a:r>
                <a:r>
                  <a:rPr lang="es-CO" sz="1200" b="1">
                    <a:solidFill>
                      <a:schemeClr val="tx1"/>
                    </a:solidFill>
                  </a:rPr>
                  <a:t>Negative Gains, so </a:t>
                </a:r>
                <a14:m>
                  <m:oMath xmlns:m="http://schemas.openxmlformats.org/officeDocument/2006/math">
                    <m:r>
                      <a:rPr lang="es-CO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CO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200" b="1">
                    <a:solidFill>
                      <a:schemeClr val="tx1"/>
                    </a:solidFill>
                  </a:rPr>
                  <a:t>doesn’t imply not pruning</a:t>
                </a:r>
              </a:p>
            </p:txBody>
          </p:sp>
        </mc:Choice>
        <mc:Fallback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941C221F-35DA-372F-3D03-3508FE47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0" y="7852978"/>
                <a:ext cx="5473601" cy="276999"/>
              </a:xfrm>
              <a:prstGeom prst="rect">
                <a:avLst/>
              </a:prstGeom>
              <a:blipFill>
                <a:blip r:embed="rId23"/>
                <a:stretch>
                  <a:fillRect l="-11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9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/>
      <p:bldP spid="87" grpId="0"/>
      <p:bldP spid="89" grpId="0"/>
      <p:bldP spid="93" grpId="0"/>
      <p:bldP spid="109" grpId="0"/>
      <p:bldP spid="110" grpId="0"/>
      <p:bldP spid="111" grpId="0"/>
      <p:bldP spid="134" grpId="0"/>
      <p:bldP spid="135" grpId="0"/>
      <p:bldP spid="136" grpId="0"/>
      <p:bldP spid="153" grpId="0"/>
      <p:bldP spid="154" grpId="0"/>
      <p:bldP spid="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1808568-7322-D9CF-3B34-082F29C85991}"/>
              </a:ext>
            </a:extLst>
          </p:cNvPr>
          <p:cNvGrpSpPr/>
          <p:nvPr/>
        </p:nvGrpSpPr>
        <p:grpSpPr>
          <a:xfrm>
            <a:off x="314325" y="276388"/>
            <a:ext cx="6134101" cy="326889"/>
            <a:chOff x="333375" y="215900"/>
            <a:chExt cx="6134101" cy="326889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340CE8D-1470-43B1-283D-DC78351D44CD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F710B36-9C34-64E9-3E35-523189396314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Output Values for the leaves (from the WINNER tree) </a:t>
              </a: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5E15C4B2-8921-E2E1-CE36-AA8CE11D146F}"/>
              </a:ext>
            </a:extLst>
          </p:cNvPr>
          <p:cNvSpPr/>
          <p:nvPr/>
        </p:nvSpPr>
        <p:spPr>
          <a:xfrm>
            <a:off x="314325" y="665699"/>
            <a:ext cx="6134100" cy="3270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A3F0E55B-F694-89C7-7519-AD453212913E}"/>
              </a:ext>
            </a:extLst>
          </p:cNvPr>
          <p:cNvGrpSpPr/>
          <p:nvPr/>
        </p:nvGrpSpPr>
        <p:grpSpPr>
          <a:xfrm>
            <a:off x="528310" y="931591"/>
            <a:ext cx="2678952" cy="1411766"/>
            <a:chOff x="726430" y="1320211"/>
            <a:chExt cx="2678952" cy="1411766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76001573-2241-12C2-742B-CB1F8BA868BD}"/>
                </a:ext>
              </a:extLst>
            </p:cNvPr>
            <p:cNvGrpSpPr/>
            <p:nvPr/>
          </p:nvGrpSpPr>
          <p:grpSpPr>
            <a:xfrm>
              <a:off x="849518" y="1320211"/>
              <a:ext cx="1645687" cy="295908"/>
              <a:chOff x="5178652" y="1290287"/>
              <a:chExt cx="2379988" cy="441255"/>
            </a:xfrm>
          </p:grpSpPr>
          <p:sp>
            <p:nvSpPr>
              <p:cNvPr id="64" name="Rectángulo: esquinas redondeadas 63">
                <a:extLst>
                  <a:ext uri="{FF2B5EF4-FFF2-40B4-BE49-F238E27FC236}">
                    <a16:creationId xmlns:a16="http://schemas.microsoft.com/office/drawing/2014/main" id="{57B22B0B-2F38-AAAA-999D-2665C730A789}"/>
                  </a:ext>
                </a:extLst>
              </p:cNvPr>
              <p:cNvSpPr/>
              <p:nvPr/>
            </p:nvSpPr>
            <p:spPr>
              <a:xfrm>
                <a:off x="5312229" y="1318484"/>
                <a:ext cx="2149239" cy="4130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93311EE8-9542-FB27-2962-430687AAF826}"/>
                  </a:ext>
                </a:extLst>
              </p:cNvPr>
              <p:cNvSpPr txBox="1"/>
              <p:nvPr/>
            </p:nvSpPr>
            <p:spPr>
              <a:xfrm>
                <a:off x="5178652" y="1290287"/>
                <a:ext cx="2379988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Dosage &lt; 15</a:t>
                </a:r>
              </a:p>
            </p:txBody>
          </p:sp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3C932A55-5E39-B964-BF8B-349921B260DA}"/>
                </a:ext>
              </a:extLst>
            </p:cNvPr>
            <p:cNvGrpSpPr/>
            <p:nvPr/>
          </p:nvGrpSpPr>
          <p:grpSpPr>
            <a:xfrm>
              <a:off x="1657725" y="1832993"/>
              <a:ext cx="1262400" cy="282956"/>
              <a:chOff x="5191549" y="1309602"/>
              <a:chExt cx="1825679" cy="421940"/>
            </a:xfrm>
          </p:grpSpPr>
          <p:sp>
            <p:nvSpPr>
              <p:cNvPr id="67" name="Rectángulo: esquinas redondeadas 66">
                <a:extLst>
                  <a:ext uri="{FF2B5EF4-FFF2-40B4-BE49-F238E27FC236}">
                    <a16:creationId xmlns:a16="http://schemas.microsoft.com/office/drawing/2014/main" id="{D2B815F5-87F4-86F7-20B3-A42EED7FF33D}"/>
                  </a:ext>
                </a:extLst>
              </p:cNvPr>
              <p:cNvSpPr/>
              <p:nvPr/>
            </p:nvSpPr>
            <p:spPr>
              <a:xfrm>
                <a:off x="5312230" y="1318484"/>
                <a:ext cx="1554351" cy="4130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2C04DB74-46A5-396A-70B7-A49BBC0AE4B1}"/>
                  </a:ext>
                </a:extLst>
              </p:cNvPr>
              <p:cNvSpPr txBox="1"/>
              <p:nvPr/>
            </p:nvSpPr>
            <p:spPr>
              <a:xfrm>
                <a:off x="5191549" y="1309602"/>
                <a:ext cx="1825679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Dosage &lt; 30</a:t>
                </a:r>
              </a:p>
            </p:txBody>
          </p:sp>
        </p:grp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90662BAF-3ED1-9C4B-46B4-6DD78557C4B0}"/>
                </a:ext>
              </a:extLst>
            </p:cNvPr>
            <p:cNvCxnSpPr>
              <a:cxnSpLocks/>
              <a:stCxn id="64" idx="2"/>
              <a:endCxn id="68" idx="0"/>
            </p:cNvCxnSpPr>
            <p:nvPr/>
          </p:nvCxnSpPr>
          <p:spPr>
            <a:xfrm>
              <a:off x="1684948" y="1616119"/>
              <a:ext cx="603977" cy="216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EFF54178-FCC5-73F7-3445-7AB1900523B8}"/>
                </a:ext>
              </a:extLst>
            </p:cNvPr>
            <p:cNvGrpSpPr/>
            <p:nvPr/>
          </p:nvGrpSpPr>
          <p:grpSpPr>
            <a:xfrm>
              <a:off x="726430" y="1834533"/>
              <a:ext cx="643614" cy="276999"/>
              <a:chOff x="5178653" y="1318484"/>
              <a:chExt cx="1066339" cy="413058"/>
            </a:xfrm>
          </p:grpSpPr>
          <p:sp>
            <p:nvSpPr>
              <p:cNvPr id="71" name="Rectángulo: esquinas redondeadas 70">
                <a:extLst>
                  <a:ext uri="{FF2B5EF4-FFF2-40B4-BE49-F238E27FC236}">
                    <a16:creationId xmlns:a16="http://schemas.microsoft.com/office/drawing/2014/main" id="{4E7F471E-B2E9-E36E-2BA7-555866E535B2}"/>
                  </a:ext>
                </a:extLst>
              </p:cNvPr>
              <p:cNvSpPr/>
              <p:nvPr/>
            </p:nvSpPr>
            <p:spPr>
              <a:xfrm>
                <a:off x="5312231" y="1318484"/>
                <a:ext cx="891548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4D128117-9897-6C2D-C61A-75856BC01F75}"/>
                  </a:ext>
                </a:extLst>
              </p:cNvPr>
              <p:cNvSpPr txBox="1"/>
              <p:nvPr/>
            </p:nvSpPr>
            <p:spPr>
              <a:xfrm>
                <a:off x="5178653" y="1318484"/>
                <a:ext cx="1066339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-10.5</a:t>
                </a:r>
              </a:p>
            </p:txBody>
          </p:sp>
        </p:grp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C0C5074A-C96E-7F97-DE0D-3F9626FC2C24}"/>
                </a:ext>
              </a:extLst>
            </p:cNvPr>
            <p:cNvCxnSpPr>
              <a:cxnSpLocks/>
              <a:stCxn id="64" idx="2"/>
              <a:endCxn id="72" idx="0"/>
            </p:cNvCxnSpPr>
            <p:nvPr/>
          </p:nvCxnSpPr>
          <p:spPr>
            <a:xfrm flipH="1">
              <a:off x="1048237" y="1616119"/>
              <a:ext cx="636711" cy="218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6C77B0FC-AD17-1461-9A0F-7FFBCA5A5245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>
              <a:off x="2288925" y="2109993"/>
              <a:ext cx="631200" cy="34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D979F83-E66F-F574-81F4-F10C7631DF87}"/>
                </a:ext>
              </a:extLst>
            </p:cNvPr>
            <p:cNvGrpSpPr/>
            <p:nvPr/>
          </p:nvGrpSpPr>
          <p:grpSpPr>
            <a:xfrm>
              <a:off x="2434867" y="2454978"/>
              <a:ext cx="970515" cy="276999"/>
              <a:chOff x="5600775" y="1318484"/>
              <a:chExt cx="1403556" cy="413058"/>
            </a:xfrm>
          </p:grpSpPr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A0C46953-A663-4DDD-FD13-3FDD49199871}"/>
                  </a:ext>
                </a:extLst>
              </p:cNvPr>
              <p:cNvSpPr/>
              <p:nvPr/>
            </p:nvSpPr>
            <p:spPr>
              <a:xfrm>
                <a:off x="5748556" y="1318484"/>
                <a:ext cx="1118024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5EB15D2A-D2B0-827F-F1A5-9FB7D8D3FA1C}"/>
                  </a:ext>
                </a:extLst>
              </p:cNvPr>
              <p:cNvSpPr txBox="1"/>
              <p:nvPr/>
            </p:nvSpPr>
            <p:spPr>
              <a:xfrm>
                <a:off x="5600775" y="1318484"/>
                <a:ext cx="1403556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-7.5</a:t>
                </a:r>
              </a:p>
            </p:txBody>
          </p:sp>
        </p:grp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FA4AB35D-B401-2710-7AD5-E9C63CFA667C}"/>
                </a:ext>
              </a:extLst>
            </p:cNvPr>
            <p:cNvCxnSpPr>
              <a:cxnSpLocks/>
              <a:stCxn id="68" idx="2"/>
              <a:endCxn id="88" idx="0"/>
            </p:cNvCxnSpPr>
            <p:nvPr/>
          </p:nvCxnSpPr>
          <p:spPr>
            <a:xfrm flipH="1">
              <a:off x="1931755" y="2109993"/>
              <a:ext cx="357170" cy="34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0C504E98-72E2-69FD-7E41-FCA3803C4E68}"/>
                </a:ext>
              </a:extLst>
            </p:cNvPr>
            <p:cNvGrpSpPr/>
            <p:nvPr/>
          </p:nvGrpSpPr>
          <p:grpSpPr>
            <a:xfrm>
              <a:off x="1561188" y="2450843"/>
              <a:ext cx="741134" cy="281133"/>
              <a:chOff x="5215525" y="1318484"/>
              <a:chExt cx="1227910" cy="419223"/>
            </a:xfrm>
          </p:grpSpPr>
          <p:sp>
            <p:nvSpPr>
              <p:cNvPr id="86" name="Rectángulo: esquinas redondeadas 85">
                <a:extLst>
                  <a:ext uri="{FF2B5EF4-FFF2-40B4-BE49-F238E27FC236}">
                    <a16:creationId xmlns:a16="http://schemas.microsoft.com/office/drawing/2014/main" id="{53C0F9BF-CE59-3884-1080-AD760E61A4CB}"/>
                  </a:ext>
                </a:extLst>
              </p:cNvPr>
              <p:cNvSpPr/>
              <p:nvPr/>
            </p:nvSpPr>
            <p:spPr>
              <a:xfrm>
                <a:off x="5312231" y="1318484"/>
                <a:ext cx="1076129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1634D787-9DA7-091B-60CF-A6A218B7BB49}"/>
                  </a:ext>
                </a:extLst>
              </p:cNvPr>
              <p:cNvSpPr txBox="1"/>
              <p:nvPr/>
            </p:nvSpPr>
            <p:spPr>
              <a:xfrm>
                <a:off x="5215525" y="1324649"/>
                <a:ext cx="1227910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6.5, 7.5</a:t>
                </a:r>
              </a:p>
            </p:txBody>
          </p:sp>
        </p:grpSp>
      </p:grpSp>
      <p:sp>
        <p:nvSpPr>
          <p:cNvPr id="102" name="Elipse 101">
            <a:extLst>
              <a:ext uri="{FF2B5EF4-FFF2-40B4-BE49-F238E27FC236}">
                <a16:creationId xmlns:a16="http://schemas.microsoft.com/office/drawing/2014/main" id="{D6408E88-04FA-1265-56A1-DB5678229D0C}"/>
              </a:ext>
            </a:extLst>
          </p:cNvPr>
          <p:cNvSpPr/>
          <p:nvPr/>
        </p:nvSpPr>
        <p:spPr>
          <a:xfrm>
            <a:off x="1300222" y="1983820"/>
            <a:ext cx="866825" cy="437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99DA1E5-9F2A-35DF-3734-544A4EDC3B8E}"/>
              </a:ext>
            </a:extLst>
          </p:cNvPr>
          <p:cNvSpPr txBox="1"/>
          <p:nvPr/>
        </p:nvSpPr>
        <p:spPr>
          <a:xfrm>
            <a:off x="2595932" y="910984"/>
            <a:ext cx="2027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/>
              <a:t>What would be the output value for the leaves?</a:t>
            </a:r>
          </a:p>
        </p:txBody>
      </p:sp>
      <p:sp>
        <p:nvSpPr>
          <p:cNvPr id="113" name="Flecha: a la derecha 112">
            <a:extLst>
              <a:ext uri="{FF2B5EF4-FFF2-40B4-BE49-F238E27FC236}">
                <a16:creationId xmlns:a16="http://schemas.microsoft.com/office/drawing/2014/main" id="{10BFFB2C-DC56-729B-D6C8-692CBA60C9DC}"/>
              </a:ext>
            </a:extLst>
          </p:cNvPr>
          <p:cNvSpPr/>
          <p:nvPr/>
        </p:nvSpPr>
        <p:spPr>
          <a:xfrm rot="579152">
            <a:off x="3269917" y="1345487"/>
            <a:ext cx="97051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0F5A0A4E-1EA8-9334-A626-E0EFA5A4B5FC}"/>
                  </a:ext>
                </a:extLst>
              </p:cNvPr>
              <p:cNvSpPr txBox="1"/>
              <p:nvPr/>
            </p:nvSpPr>
            <p:spPr>
              <a:xfrm>
                <a:off x="3384102" y="1570494"/>
                <a:ext cx="2945588" cy="452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𝐕𝐚𝐥𝐮𝐞𝐬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2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O" sz="1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CO" sz="1200" b="1">
                                  <a:latin typeface="Cambria Math" panose="02040503050406030204" pitchFamily="18" charset="0"/>
                                </a:rPr>
                                <m:t>𝐑𝐞𝐬𝐢𝐝𝐮𝐚𝐥𝐬</m:t>
                              </m:r>
                            </m:e>
                          </m:nary>
                        </m:num>
                        <m:den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𝐍𝐮𝐦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𝐑𝐞𝐬𝐢𝐝𝐮𝐚𝐥𝐬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𝛌</m:t>
                          </m:r>
                        </m:den>
                      </m:f>
                    </m:oMath>
                  </m:oMathPara>
                </a14:m>
                <a:endParaRPr lang="es-CO" sz="1200" b="1"/>
              </a:p>
            </p:txBody>
          </p:sp>
        </mc:Choice>
        <mc:Fallback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0F5A0A4E-1EA8-9334-A626-E0EFA5A4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02" y="1570494"/>
                <a:ext cx="2945588" cy="452432"/>
              </a:xfrm>
              <a:prstGeom prst="rect">
                <a:avLst/>
              </a:prstGeom>
              <a:blipFill>
                <a:blip r:embed="rId2"/>
                <a:stretch>
                  <a:fillRect t="-62162" b="-567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6BED893B-8DD2-59D0-4A7D-9100D6CA5907}"/>
                  </a:ext>
                </a:extLst>
              </p:cNvPr>
              <p:cNvSpPr txBox="1"/>
              <p:nvPr/>
            </p:nvSpPr>
            <p:spPr>
              <a:xfrm>
                <a:off x="1312925" y="2801600"/>
                <a:ext cx="3952886" cy="44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𝐕𝐚𝐥𝐮𝐞𝐬</m:t>
                      </m:r>
                      <m:d>
                        <m:dPr>
                          <m:ctrlPr>
                            <a:rPr lang="es-CO" sz="12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CO" sz="1200" b="1" i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</m:d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200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200" b="1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1200" b="1"/>
              </a:p>
            </p:txBody>
          </p:sp>
        </mc:Choice>
        <mc:Fallback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6BED893B-8DD2-59D0-4A7D-9100D6CA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925" y="2801600"/>
                <a:ext cx="3952886" cy="442301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2328C688-591D-C4B1-A663-DCEF1FCD33FC}"/>
                  </a:ext>
                </a:extLst>
              </p:cNvPr>
              <p:cNvSpPr txBox="1"/>
              <p:nvPr/>
            </p:nvSpPr>
            <p:spPr>
              <a:xfrm>
                <a:off x="956496" y="3263823"/>
                <a:ext cx="4628961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𝐕𝐚𝐥𝐮𝐞𝐬</m:t>
                      </m:r>
                      <m:d>
                        <m:dPr>
                          <m:ctrlPr>
                            <a:rPr lang="es-CO" sz="12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{−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CO" sz="1200" b="1" i="0" smtClean="0">
                              <a:latin typeface="Cambria Math" panose="02040503050406030204" pitchFamily="18" charset="0"/>
                            </a:rPr>
                            <m:t>, …}</m:t>
                          </m:r>
                        </m:e>
                      </m:d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CO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num>
                        <m:den>
                          <m:r>
                            <a:rPr lang="es-CO" sz="1200" b="1" i="1" smtClean="0">
                              <a:latin typeface="Cambria Math" panose="02040503050406030204" pitchFamily="18" charset="0"/>
                            </a:rPr>
                            <m:t>𝟏𝟎𝟏</m:t>
                          </m:r>
                        </m:den>
                      </m:f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0" smtClean="0">
                          <a:latin typeface="Cambria Math" panose="02040503050406030204" pitchFamily="18" charset="0"/>
                        </a:rPr>
                        <m:t>𝟑𝟗</m:t>
                      </m:r>
                    </m:oMath>
                  </m:oMathPara>
                </a14:m>
                <a:endParaRPr lang="es-CO" sz="1200" b="1"/>
              </a:p>
            </p:txBody>
          </p:sp>
        </mc:Choice>
        <mc:Fallback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2328C688-591D-C4B1-A663-DCEF1FCD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96" y="3263823"/>
                <a:ext cx="4628961" cy="43922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Cerrar llave 119">
            <a:extLst>
              <a:ext uri="{FF2B5EF4-FFF2-40B4-BE49-F238E27FC236}">
                <a16:creationId xmlns:a16="http://schemas.microsoft.com/office/drawing/2014/main" id="{4C065CA1-CF93-C05C-A9CB-99DA9813BCF5}"/>
              </a:ext>
            </a:extLst>
          </p:cNvPr>
          <p:cNvSpPr/>
          <p:nvPr/>
        </p:nvSpPr>
        <p:spPr>
          <a:xfrm rot="5400000">
            <a:off x="3391291" y="3622395"/>
            <a:ext cx="45719" cy="11558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08CD487F-1438-52E7-F1EA-B5F14D0832C7}"/>
              </a:ext>
            </a:extLst>
          </p:cNvPr>
          <p:cNvSpPr txBox="1"/>
          <p:nvPr/>
        </p:nvSpPr>
        <p:spPr>
          <a:xfrm>
            <a:off x="2968537" y="3691158"/>
            <a:ext cx="1093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b="1">
                <a:solidFill>
                  <a:srgbClr val="FF0000"/>
                </a:solidFill>
              </a:rPr>
              <a:t>98 times -10.5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B43C095D-BC5D-B73A-A043-F1CFD76F884A}"/>
                  </a:ext>
                </a:extLst>
              </p:cNvPr>
              <p:cNvSpPr txBox="1"/>
              <p:nvPr/>
            </p:nvSpPr>
            <p:spPr>
              <a:xfrm>
                <a:off x="431095" y="2519880"/>
                <a:ext cx="39528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050"/>
                  <a:t>What does </a:t>
                </a:r>
                <a14:m>
                  <m:oMath xmlns:m="http://schemas.openxmlformats.org/officeDocument/2006/math">
                    <m:r>
                      <a:rPr lang="es-CO" sz="105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O" sz="105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s-CO" sz="1050"/>
                  <a:t> Reduce the prediction sensivity. Example </a:t>
                </a:r>
                <a14:m>
                  <m:oMath xmlns:m="http://schemas.openxmlformats.org/officeDocument/2006/math">
                    <m:r>
                      <a:rPr lang="es-CO" sz="105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O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O" sz="1050"/>
              </a:p>
            </p:txBody>
          </p:sp>
        </mc:Choice>
        <mc:Fallback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B43C095D-BC5D-B73A-A043-F1CFD76F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95" y="2519880"/>
                <a:ext cx="3952886" cy="253916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upo 124">
            <a:extLst>
              <a:ext uri="{FF2B5EF4-FFF2-40B4-BE49-F238E27FC236}">
                <a16:creationId xmlns:a16="http://schemas.microsoft.com/office/drawing/2014/main" id="{2B25629A-7273-BFBF-B995-65A670642CD1}"/>
              </a:ext>
            </a:extLst>
          </p:cNvPr>
          <p:cNvGrpSpPr/>
          <p:nvPr/>
        </p:nvGrpSpPr>
        <p:grpSpPr>
          <a:xfrm>
            <a:off x="314325" y="4245111"/>
            <a:ext cx="6134101" cy="326889"/>
            <a:chOff x="333375" y="215900"/>
            <a:chExt cx="6134101" cy="326889"/>
          </a:xfrm>
        </p:grpSpPr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F58D0F8D-AAD3-DEF9-A466-E657B5A784A7}"/>
                </a:ext>
              </a:extLst>
            </p:cNvPr>
            <p:cNvSpPr/>
            <p:nvPr/>
          </p:nvSpPr>
          <p:spPr>
            <a:xfrm>
              <a:off x="333375" y="215900"/>
              <a:ext cx="6134100" cy="29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CCD2708D-49A9-F79D-0EA2-BC8974B473AA}"/>
                </a:ext>
              </a:extLst>
            </p:cNvPr>
            <p:cNvSpPr txBox="1"/>
            <p:nvPr/>
          </p:nvSpPr>
          <p:spPr>
            <a:xfrm>
              <a:off x="333376" y="235012"/>
              <a:ext cx="613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/>
                <a:t>Updating Prediction</a:t>
              </a:r>
            </a:p>
          </p:txBody>
        </p:sp>
      </p:grp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138288D-CFBD-B636-5281-F3677F3590BB}"/>
              </a:ext>
            </a:extLst>
          </p:cNvPr>
          <p:cNvSpPr/>
          <p:nvPr/>
        </p:nvSpPr>
        <p:spPr>
          <a:xfrm>
            <a:off x="314325" y="4634422"/>
            <a:ext cx="6134100" cy="4136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8DB6BE74-BAE6-683D-A24B-BC2F5BAF6D37}"/>
              </a:ext>
            </a:extLst>
          </p:cNvPr>
          <p:cNvGrpSpPr/>
          <p:nvPr/>
        </p:nvGrpSpPr>
        <p:grpSpPr>
          <a:xfrm>
            <a:off x="3880056" y="4759331"/>
            <a:ext cx="2678952" cy="1411766"/>
            <a:chOff x="726430" y="1320211"/>
            <a:chExt cx="2678952" cy="1411766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A7BD0016-289B-28A6-D945-78391B36B3BF}"/>
                </a:ext>
              </a:extLst>
            </p:cNvPr>
            <p:cNvGrpSpPr/>
            <p:nvPr/>
          </p:nvGrpSpPr>
          <p:grpSpPr>
            <a:xfrm>
              <a:off x="849518" y="1320211"/>
              <a:ext cx="1645687" cy="295908"/>
              <a:chOff x="5178652" y="1290287"/>
              <a:chExt cx="2379988" cy="441255"/>
            </a:xfrm>
          </p:grpSpPr>
          <p:sp>
            <p:nvSpPr>
              <p:cNvPr id="174" name="Rectángulo: esquinas redondeadas 173">
                <a:extLst>
                  <a:ext uri="{FF2B5EF4-FFF2-40B4-BE49-F238E27FC236}">
                    <a16:creationId xmlns:a16="http://schemas.microsoft.com/office/drawing/2014/main" id="{BD80F94A-55FB-C064-6EC7-A7F358792B2F}"/>
                  </a:ext>
                </a:extLst>
              </p:cNvPr>
              <p:cNvSpPr/>
              <p:nvPr/>
            </p:nvSpPr>
            <p:spPr>
              <a:xfrm>
                <a:off x="5312229" y="1318484"/>
                <a:ext cx="2149239" cy="4130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F0323063-FE5D-5869-4AD1-5490B8E62B77}"/>
                  </a:ext>
                </a:extLst>
              </p:cNvPr>
              <p:cNvSpPr txBox="1"/>
              <p:nvPr/>
            </p:nvSpPr>
            <p:spPr>
              <a:xfrm>
                <a:off x="5178652" y="1290287"/>
                <a:ext cx="2379988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Dosage &lt; 15</a:t>
                </a:r>
              </a:p>
            </p:txBody>
          </p:sp>
        </p:grpSp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DFB26FEA-38ED-18D9-6000-FA9D2F59B6B7}"/>
                </a:ext>
              </a:extLst>
            </p:cNvPr>
            <p:cNvGrpSpPr/>
            <p:nvPr/>
          </p:nvGrpSpPr>
          <p:grpSpPr>
            <a:xfrm>
              <a:off x="1657725" y="1832993"/>
              <a:ext cx="1262400" cy="282956"/>
              <a:chOff x="5191549" y="1309602"/>
              <a:chExt cx="1825679" cy="421940"/>
            </a:xfrm>
          </p:grpSpPr>
          <p:sp>
            <p:nvSpPr>
              <p:cNvPr id="172" name="Rectángulo: esquinas redondeadas 171">
                <a:extLst>
                  <a:ext uri="{FF2B5EF4-FFF2-40B4-BE49-F238E27FC236}">
                    <a16:creationId xmlns:a16="http://schemas.microsoft.com/office/drawing/2014/main" id="{0BAFD6DD-90E3-61ED-CFAD-7C85A027D755}"/>
                  </a:ext>
                </a:extLst>
              </p:cNvPr>
              <p:cNvSpPr/>
              <p:nvPr/>
            </p:nvSpPr>
            <p:spPr>
              <a:xfrm>
                <a:off x="5312230" y="1318484"/>
                <a:ext cx="1554351" cy="413058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B407A770-991F-3599-E651-0B3EC7396A93}"/>
                  </a:ext>
                </a:extLst>
              </p:cNvPr>
              <p:cNvSpPr txBox="1"/>
              <p:nvPr/>
            </p:nvSpPr>
            <p:spPr>
              <a:xfrm>
                <a:off x="5191549" y="1309602"/>
                <a:ext cx="1825679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Dosage &lt; 30</a:t>
                </a:r>
              </a:p>
            </p:txBody>
          </p:sp>
        </p:grpSp>
        <p:cxnSp>
          <p:nvCxnSpPr>
            <p:cNvPr id="141" name="Conector recto de flecha 140">
              <a:extLst>
                <a:ext uri="{FF2B5EF4-FFF2-40B4-BE49-F238E27FC236}">
                  <a16:creationId xmlns:a16="http://schemas.microsoft.com/office/drawing/2014/main" id="{91CF3705-8972-A7B1-5F33-3EB18A340E73}"/>
                </a:ext>
              </a:extLst>
            </p:cNvPr>
            <p:cNvCxnSpPr>
              <a:cxnSpLocks/>
              <a:stCxn id="174" idx="2"/>
              <a:endCxn id="173" idx="0"/>
            </p:cNvCxnSpPr>
            <p:nvPr/>
          </p:nvCxnSpPr>
          <p:spPr>
            <a:xfrm>
              <a:off x="1684948" y="1616119"/>
              <a:ext cx="603977" cy="216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A6D4F8E8-B6ED-DB33-12C6-182390805B93}"/>
                </a:ext>
              </a:extLst>
            </p:cNvPr>
            <p:cNvGrpSpPr/>
            <p:nvPr/>
          </p:nvGrpSpPr>
          <p:grpSpPr>
            <a:xfrm>
              <a:off x="726430" y="1834533"/>
              <a:ext cx="643614" cy="276999"/>
              <a:chOff x="5178653" y="1318484"/>
              <a:chExt cx="1066339" cy="413058"/>
            </a:xfrm>
          </p:grpSpPr>
          <p:sp>
            <p:nvSpPr>
              <p:cNvPr id="170" name="Rectángulo: esquinas redondeadas 169">
                <a:extLst>
                  <a:ext uri="{FF2B5EF4-FFF2-40B4-BE49-F238E27FC236}">
                    <a16:creationId xmlns:a16="http://schemas.microsoft.com/office/drawing/2014/main" id="{EE418EC2-6471-75F7-8964-BD17B8637611}"/>
                  </a:ext>
                </a:extLst>
              </p:cNvPr>
              <p:cNvSpPr/>
              <p:nvPr/>
            </p:nvSpPr>
            <p:spPr>
              <a:xfrm>
                <a:off x="5312231" y="1318484"/>
                <a:ext cx="891548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2E1C5EAF-DDAA-2654-C0AA-B342DF24A2FC}"/>
                  </a:ext>
                </a:extLst>
              </p:cNvPr>
              <p:cNvSpPr txBox="1"/>
              <p:nvPr/>
            </p:nvSpPr>
            <p:spPr>
              <a:xfrm>
                <a:off x="5178653" y="1318484"/>
                <a:ext cx="1066339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-10.5</a:t>
                </a:r>
              </a:p>
            </p:txBody>
          </p:sp>
        </p:grpSp>
        <p:cxnSp>
          <p:nvCxnSpPr>
            <p:cNvPr id="147" name="Conector recto de flecha 146">
              <a:extLst>
                <a:ext uri="{FF2B5EF4-FFF2-40B4-BE49-F238E27FC236}">
                  <a16:creationId xmlns:a16="http://schemas.microsoft.com/office/drawing/2014/main" id="{4F048B98-5E0B-2776-6190-84E6E9309C04}"/>
                </a:ext>
              </a:extLst>
            </p:cNvPr>
            <p:cNvCxnSpPr>
              <a:cxnSpLocks/>
              <a:stCxn id="174" idx="2"/>
              <a:endCxn id="171" idx="0"/>
            </p:cNvCxnSpPr>
            <p:nvPr/>
          </p:nvCxnSpPr>
          <p:spPr>
            <a:xfrm flipH="1">
              <a:off x="1048237" y="1616119"/>
              <a:ext cx="636711" cy="218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de flecha 147">
              <a:extLst>
                <a:ext uri="{FF2B5EF4-FFF2-40B4-BE49-F238E27FC236}">
                  <a16:creationId xmlns:a16="http://schemas.microsoft.com/office/drawing/2014/main" id="{571CDB76-4288-3B70-BCAE-CB6DD33F71C9}"/>
                </a:ext>
              </a:extLst>
            </p:cNvPr>
            <p:cNvCxnSpPr>
              <a:cxnSpLocks/>
              <a:stCxn id="173" idx="2"/>
              <a:endCxn id="169" idx="0"/>
            </p:cNvCxnSpPr>
            <p:nvPr/>
          </p:nvCxnSpPr>
          <p:spPr>
            <a:xfrm>
              <a:off x="2288925" y="2109993"/>
              <a:ext cx="631200" cy="34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CE64BA57-7E4A-E577-AFD0-59A34B37DF5A}"/>
                </a:ext>
              </a:extLst>
            </p:cNvPr>
            <p:cNvGrpSpPr/>
            <p:nvPr/>
          </p:nvGrpSpPr>
          <p:grpSpPr>
            <a:xfrm>
              <a:off x="2434867" y="2454978"/>
              <a:ext cx="970515" cy="276999"/>
              <a:chOff x="5600775" y="1318484"/>
              <a:chExt cx="1403556" cy="413058"/>
            </a:xfrm>
          </p:grpSpPr>
          <p:sp>
            <p:nvSpPr>
              <p:cNvPr id="168" name="Rectángulo: esquinas redondeadas 167">
                <a:extLst>
                  <a:ext uri="{FF2B5EF4-FFF2-40B4-BE49-F238E27FC236}">
                    <a16:creationId xmlns:a16="http://schemas.microsoft.com/office/drawing/2014/main" id="{B1BF71DB-58E2-E6CD-7B59-F2171DDF9C4D}"/>
                  </a:ext>
                </a:extLst>
              </p:cNvPr>
              <p:cNvSpPr/>
              <p:nvPr/>
            </p:nvSpPr>
            <p:spPr>
              <a:xfrm>
                <a:off x="5748556" y="1318484"/>
                <a:ext cx="1118024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4EE996DE-6527-BE4A-B193-E44FD4422B57}"/>
                  </a:ext>
                </a:extLst>
              </p:cNvPr>
              <p:cNvSpPr txBox="1"/>
              <p:nvPr/>
            </p:nvSpPr>
            <p:spPr>
              <a:xfrm>
                <a:off x="5600775" y="1318484"/>
                <a:ext cx="1403556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-7.5</a:t>
                </a:r>
              </a:p>
            </p:txBody>
          </p:sp>
        </p:grpSp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id="{19F8DB94-8C5B-DBC3-60BB-5F7FF0CEDC1D}"/>
                </a:ext>
              </a:extLst>
            </p:cNvPr>
            <p:cNvCxnSpPr>
              <a:cxnSpLocks/>
              <a:stCxn id="173" idx="2"/>
              <a:endCxn id="167" idx="0"/>
            </p:cNvCxnSpPr>
            <p:nvPr/>
          </p:nvCxnSpPr>
          <p:spPr>
            <a:xfrm flipH="1">
              <a:off x="1931755" y="2109993"/>
              <a:ext cx="357170" cy="34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7D3DA6DD-160F-30AF-5080-56F251267E5C}"/>
                </a:ext>
              </a:extLst>
            </p:cNvPr>
            <p:cNvGrpSpPr/>
            <p:nvPr/>
          </p:nvGrpSpPr>
          <p:grpSpPr>
            <a:xfrm>
              <a:off x="1561188" y="2450843"/>
              <a:ext cx="741134" cy="281133"/>
              <a:chOff x="5215525" y="1318484"/>
              <a:chExt cx="1227910" cy="419223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5A024E64-EBC0-F1C5-DED8-6A03B8D877FA}"/>
                  </a:ext>
                </a:extLst>
              </p:cNvPr>
              <p:cNvSpPr/>
              <p:nvPr/>
            </p:nvSpPr>
            <p:spPr>
              <a:xfrm>
                <a:off x="5312231" y="1318484"/>
                <a:ext cx="1076129" cy="41305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ED64424F-88F7-495F-DB83-758789679CAC}"/>
                  </a:ext>
                </a:extLst>
              </p:cNvPr>
              <p:cNvSpPr txBox="1"/>
              <p:nvPr/>
            </p:nvSpPr>
            <p:spPr>
              <a:xfrm>
                <a:off x="5215525" y="1324649"/>
                <a:ext cx="1227910" cy="41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b="1">
                    <a:solidFill>
                      <a:schemeClr val="bg1"/>
                    </a:solidFill>
                  </a:rPr>
                  <a:t>6.5, 7.5</a:t>
                </a:r>
              </a:p>
            </p:txBody>
          </p:sp>
        </p:grpSp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B71E2FE6-98B7-601F-215E-39B017534A5A}"/>
              </a:ext>
            </a:extLst>
          </p:cNvPr>
          <p:cNvGrpSpPr/>
          <p:nvPr/>
        </p:nvGrpSpPr>
        <p:grpSpPr>
          <a:xfrm>
            <a:off x="1466580" y="5376950"/>
            <a:ext cx="467971" cy="285252"/>
            <a:chOff x="5217231" y="1318484"/>
            <a:chExt cx="1192242" cy="425364"/>
          </a:xfrm>
        </p:grpSpPr>
        <p:sp>
          <p:nvSpPr>
            <p:cNvPr id="188" name="Rectángulo: esquinas redondeadas 187">
              <a:extLst>
                <a:ext uri="{FF2B5EF4-FFF2-40B4-BE49-F238E27FC236}">
                  <a16:creationId xmlns:a16="http://schemas.microsoft.com/office/drawing/2014/main" id="{76DFFD9A-588A-8749-527D-6BFB18653022}"/>
                </a:ext>
              </a:extLst>
            </p:cNvPr>
            <p:cNvSpPr/>
            <p:nvPr/>
          </p:nvSpPr>
          <p:spPr>
            <a:xfrm>
              <a:off x="5312228" y="1318484"/>
              <a:ext cx="1019294" cy="4130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9" name="CuadroTexto 188">
              <a:extLst>
                <a:ext uri="{FF2B5EF4-FFF2-40B4-BE49-F238E27FC236}">
                  <a16:creationId xmlns:a16="http://schemas.microsoft.com/office/drawing/2014/main" id="{E8E25B2F-E50E-7CEF-FC9A-C74D36318E07}"/>
                </a:ext>
              </a:extLst>
            </p:cNvPr>
            <p:cNvSpPr txBox="1"/>
            <p:nvPr/>
          </p:nvSpPr>
          <p:spPr>
            <a:xfrm>
              <a:off x="5217231" y="1330790"/>
              <a:ext cx="1192242" cy="413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>
                  <a:solidFill>
                    <a:schemeClr val="bg1"/>
                  </a:solidFill>
                </a:rPr>
                <a:t>0.5</a:t>
              </a:r>
            </a:p>
          </p:txBody>
        </p:sp>
      </p:grp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085F83C3-59FB-9991-B4DF-E7489596E222}"/>
              </a:ext>
            </a:extLst>
          </p:cNvPr>
          <p:cNvSpPr txBox="1"/>
          <p:nvPr/>
        </p:nvSpPr>
        <p:spPr>
          <a:xfrm>
            <a:off x="1061325" y="4562463"/>
            <a:ext cx="114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/>
              <a:t>Initial Predicted Drug Effectiveness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7A6B6FB0-950B-3906-A2F0-11B6B5DF1CBA}"/>
              </a:ext>
            </a:extLst>
          </p:cNvPr>
          <p:cNvSpPr txBox="1"/>
          <p:nvPr/>
        </p:nvSpPr>
        <p:spPr>
          <a:xfrm>
            <a:off x="1934774" y="4774720"/>
            <a:ext cx="46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/>
              <a:t>+</a:t>
            </a:r>
          </a:p>
        </p:txBody>
      </p: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1BFD16D-F035-12C8-2A31-0EF15C956CD3}"/>
              </a:ext>
            </a:extLst>
          </p:cNvPr>
          <p:cNvGrpSpPr/>
          <p:nvPr/>
        </p:nvGrpSpPr>
        <p:grpSpPr>
          <a:xfrm>
            <a:off x="2167251" y="4875317"/>
            <a:ext cx="1789711" cy="363883"/>
            <a:chOff x="1916619" y="5157442"/>
            <a:chExt cx="1789711" cy="363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CuadroTexto 191">
                  <a:extLst>
                    <a:ext uri="{FF2B5EF4-FFF2-40B4-BE49-F238E27FC236}">
                      <a16:creationId xmlns:a16="http://schemas.microsoft.com/office/drawing/2014/main" id="{5EF07914-2BB9-C62F-0923-3E1DCD8B0B09}"/>
                    </a:ext>
                  </a:extLst>
                </p:cNvPr>
                <p:cNvSpPr txBox="1"/>
                <p:nvPr/>
              </p:nvSpPr>
              <p:spPr>
                <a:xfrm>
                  <a:off x="1916619" y="5157442"/>
                  <a:ext cx="17897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200" b="1"/>
                    <a:t>Learning Rate, </a:t>
                  </a:r>
                  <a14:m>
                    <m:oMath xmlns:m="http://schemas.openxmlformats.org/officeDocument/2006/math"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s-CO" sz="1200" b="1"/>
                </a:p>
              </p:txBody>
            </p:sp>
          </mc:Choice>
          <mc:Fallback>
            <p:sp>
              <p:nvSpPr>
                <p:cNvPr id="192" name="CuadroTexto 191">
                  <a:extLst>
                    <a:ext uri="{FF2B5EF4-FFF2-40B4-BE49-F238E27FC236}">
                      <a16:creationId xmlns:a16="http://schemas.microsoft.com/office/drawing/2014/main" id="{5EF07914-2BB9-C62F-0923-3E1DCD8B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619" y="5157442"/>
                  <a:ext cx="1789711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ECA1052D-299D-F2BF-2F5C-A5C23A63CC0C}"/>
                </a:ext>
              </a:extLst>
            </p:cNvPr>
            <p:cNvSpPr txBox="1"/>
            <p:nvPr/>
          </p:nvSpPr>
          <p:spPr>
            <a:xfrm>
              <a:off x="2073997" y="5305881"/>
              <a:ext cx="1493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/>
                <a:t>Called eta in documentation</a:t>
              </a:r>
            </a:p>
          </p:txBody>
        </p:sp>
      </p:grp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F30206CD-A672-FEF5-1FC7-8A3FC42C5402}"/>
              </a:ext>
            </a:extLst>
          </p:cNvPr>
          <p:cNvSpPr txBox="1"/>
          <p:nvPr/>
        </p:nvSpPr>
        <p:spPr>
          <a:xfrm>
            <a:off x="3705051" y="4767435"/>
            <a:ext cx="46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CuadroTexto 195">
                <a:extLst>
                  <a:ext uri="{FF2B5EF4-FFF2-40B4-BE49-F238E27FC236}">
                    <a16:creationId xmlns:a16="http://schemas.microsoft.com/office/drawing/2014/main" id="{0E54FD4A-86EB-FB15-1042-B4CB8DF780A6}"/>
                  </a:ext>
                </a:extLst>
              </p:cNvPr>
              <p:cNvSpPr txBox="1"/>
              <p:nvPr/>
            </p:nvSpPr>
            <p:spPr>
              <a:xfrm>
                <a:off x="3714636" y="5489853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𝐎𝐮𝐭𝐩𝐮𝐭</m:t>
                      </m:r>
                      <m:r>
                        <a:rPr lang="es-CO" sz="1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000" b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es-CO" sz="1000" b="1">
                    <a:latin typeface="Cambria Math" panose="02040503050406030204" pitchFamily="18" charset="0"/>
                  </a:rPr>
                  <a:t>-10.5</a:t>
                </a:r>
              </a:p>
            </p:txBody>
          </p:sp>
        </mc:Choice>
        <mc:Fallback>
          <p:sp>
            <p:nvSpPr>
              <p:cNvPr id="196" name="CuadroTexto 195">
                <a:extLst>
                  <a:ext uri="{FF2B5EF4-FFF2-40B4-BE49-F238E27FC236}">
                    <a16:creationId xmlns:a16="http://schemas.microsoft.com/office/drawing/2014/main" id="{0E54FD4A-86EB-FB15-1042-B4CB8DF7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36" y="5489853"/>
                <a:ext cx="879962" cy="400110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CuadroTexto 196">
                <a:extLst>
                  <a:ext uri="{FF2B5EF4-FFF2-40B4-BE49-F238E27FC236}">
                    <a16:creationId xmlns:a16="http://schemas.microsoft.com/office/drawing/2014/main" id="{F6D77603-B84A-1B8A-18F4-DCA4EECF84C6}"/>
                  </a:ext>
                </a:extLst>
              </p:cNvPr>
              <p:cNvSpPr txBox="1"/>
              <p:nvPr/>
            </p:nvSpPr>
            <p:spPr>
              <a:xfrm>
                <a:off x="4673936" y="614287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00" b="1">
                    <a:latin typeface="Cambria Math" panose="02040503050406030204" pitchFamily="18" charset="0"/>
                  </a:rPr>
                  <a:t>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CO" sz="1000" b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7" name="CuadroTexto 196">
                <a:extLst>
                  <a:ext uri="{FF2B5EF4-FFF2-40B4-BE49-F238E27FC236}">
                    <a16:creationId xmlns:a16="http://schemas.microsoft.com/office/drawing/2014/main" id="{F6D77603-B84A-1B8A-18F4-DCA4EECF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36" y="6142876"/>
                <a:ext cx="87996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CuadroTexto 197">
                <a:extLst>
                  <a:ext uri="{FF2B5EF4-FFF2-40B4-BE49-F238E27FC236}">
                    <a16:creationId xmlns:a16="http://schemas.microsoft.com/office/drawing/2014/main" id="{714DC9CB-AF87-C6ED-3E25-E4DACF4E8F06}"/>
                  </a:ext>
                </a:extLst>
              </p:cNvPr>
              <p:cNvSpPr txBox="1"/>
              <p:nvPr/>
            </p:nvSpPr>
            <p:spPr>
              <a:xfrm>
                <a:off x="5600469" y="6124646"/>
                <a:ext cx="8799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000" b="1">
                    <a:latin typeface="Cambria Math" panose="02040503050406030204" pitchFamily="18" charset="0"/>
                  </a:rPr>
                  <a:t>Output</a:t>
                </a:r>
                <a:endParaRPr lang="es-CO" sz="10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O" sz="1000" b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8" name="CuadroTexto 197">
                <a:extLst>
                  <a:ext uri="{FF2B5EF4-FFF2-40B4-BE49-F238E27FC236}">
                    <a16:creationId xmlns:a16="http://schemas.microsoft.com/office/drawing/2014/main" id="{714DC9CB-AF87-C6ED-3E25-E4DACF4E8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469" y="6124646"/>
                <a:ext cx="87996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0" name="Imagen 199">
            <a:extLst>
              <a:ext uri="{FF2B5EF4-FFF2-40B4-BE49-F238E27FC236}">
                <a16:creationId xmlns:a16="http://schemas.microsoft.com/office/drawing/2014/main" id="{9DE936D9-E0F7-7582-F1EF-94CD930AB2E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972" t="24786" r="34321"/>
          <a:stretch/>
        </p:blipFill>
        <p:spPr>
          <a:xfrm>
            <a:off x="807574" y="6142876"/>
            <a:ext cx="1049795" cy="1413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CuadroTexto 200">
                <a:extLst>
                  <a:ext uri="{FF2B5EF4-FFF2-40B4-BE49-F238E27FC236}">
                    <a16:creationId xmlns:a16="http://schemas.microsoft.com/office/drawing/2014/main" id="{837339F3-2957-820B-3576-034246E7DB71}"/>
                  </a:ext>
                </a:extLst>
              </p:cNvPr>
              <p:cNvSpPr txBox="1"/>
              <p:nvPr/>
            </p:nvSpPr>
            <p:spPr>
              <a:xfrm>
                <a:off x="2350617" y="6937575"/>
                <a:ext cx="20080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0.5+0.3×</m:t>
                      </m:r>
                      <m:d>
                        <m:dPr>
                          <m:ctrlPr>
                            <a:rPr lang="es-C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100" b="0" i="1" smtClean="0">
                              <a:latin typeface="Cambria Math" panose="02040503050406030204" pitchFamily="18" charset="0"/>
                            </a:rPr>
                            <m:t>−10.5</m:t>
                          </m:r>
                        </m:e>
                      </m:d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s-CO" b="1"/>
              </a:p>
            </p:txBody>
          </p:sp>
        </mc:Choice>
        <mc:Fallback>
          <p:sp>
            <p:nvSpPr>
              <p:cNvPr id="201" name="CuadroTexto 200">
                <a:extLst>
                  <a:ext uri="{FF2B5EF4-FFF2-40B4-BE49-F238E27FC236}">
                    <a16:creationId xmlns:a16="http://schemas.microsoft.com/office/drawing/2014/main" id="{837339F3-2957-820B-3576-034246E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17" y="6937575"/>
                <a:ext cx="200807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715EA250-1EA6-DF53-7214-59FA307AD0A3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1351383" y="6839007"/>
            <a:ext cx="999234" cy="22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B2A84716-ABCC-D967-96BC-FC8A1F834D5F}"/>
              </a:ext>
            </a:extLst>
          </p:cNvPr>
          <p:cNvCxnSpPr>
            <a:cxnSpLocks/>
            <a:stCxn id="196" idx="2"/>
            <a:endCxn id="201" idx="3"/>
          </p:cNvCxnSpPr>
          <p:nvPr/>
        </p:nvCxnSpPr>
        <p:spPr>
          <a:xfrm>
            <a:off x="4154617" y="5889963"/>
            <a:ext cx="204079" cy="11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5768FE14-A2C9-C4D7-EB5F-E09D20D9FD0E}"/>
              </a:ext>
            </a:extLst>
          </p:cNvPr>
          <p:cNvSpPr txBox="1"/>
          <p:nvPr/>
        </p:nvSpPr>
        <p:spPr>
          <a:xfrm>
            <a:off x="1746198" y="7261607"/>
            <a:ext cx="1098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b="1"/>
              <a:t>New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DB118710-E290-D7FB-A0F0-65BE67D40A67}"/>
                  </a:ext>
                </a:extLst>
              </p:cNvPr>
              <p:cNvSpPr txBox="1"/>
              <p:nvPr/>
            </p:nvSpPr>
            <p:spPr>
              <a:xfrm>
                <a:off x="4469280" y="6740406"/>
                <a:ext cx="19258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0.5+0.3×</m:t>
                      </m:r>
                      <m:d>
                        <m:dPr>
                          <m:ctrlPr>
                            <a:rPr lang="es-C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100" b="0" i="1" smtClean="0">
                              <a:latin typeface="Cambria Math" panose="02040503050406030204" pitchFamily="18" charset="0"/>
                            </a:rPr>
                            <m:t>−7.5</m:t>
                          </m:r>
                        </m:e>
                      </m:d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s-CO" b="1"/>
              </a:p>
            </p:txBody>
          </p:sp>
        </mc:Choice>
        <mc:Fallback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DB118710-E290-D7FB-A0F0-65BE67D4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80" y="6740406"/>
                <a:ext cx="192582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19545BE7-095D-6C14-2E1D-066AF67CF096}"/>
              </a:ext>
            </a:extLst>
          </p:cNvPr>
          <p:cNvCxnSpPr>
            <a:cxnSpLocks/>
            <a:stCxn id="198" idx="2"/>
            <a:endCxn id="208" idx="0"/>
          </p:cNvCxnSpPr>
          <p:nvPr/>
        </p:nvCxnSpPr>
        <p:spPr>
          <a:xfrm flipH="1">
            <a:off x="5432190" y="6524756"/>
            <a:ext cx="608260" cy="21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894BECB7-C325-4E86-DD46-F9D87AFF35B8}"/>
              </a:ext>
            </a:extLst>
          </p:cNvPr>
          <p:cNvCxnSpPr>
            <a:cxnSpLocks/>
            <a:stCxn id="208" idx="1"/>
          </p:cNvCxnSpPr>
          <p:nvPr/>
        </p:nvCxnSpPr>
        <p:spPr>
          <a:xfrm flipH="1" flipV="1">
            <a:off x="1724288" y="6779102"/>
            <a:ext cx="2744992" cy="9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F6EA55E-1615-8EC3-00B2-969C4B314E0B}"/>
                  </a:ext>
                </a:extLst>
              </p:cNvPr>
              <p:cNvSpPr txBox="1"/>
              <p:nvPr/>
            </p:nvSpPr>
            <p:spPr>
              <a:xfrm>
                <a:off x="2350618" y="6229274"/>
                <a:ext cx="19258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0.5+0.3×</m:t>
                      </m:r>
                      <m:d>
                        <m:dPr>
                          <m:ctrlPr>
                            <a:rPr lang="es-CO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s-CO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O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s-CO" b="1"/>
              </a:p>
            </p:txBody>
          </p:sp>
        </mc:Choice>
        <mc:Fallback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F6EA55E-1615-8EC3-00B2-969C4B314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18" y="6229274"/>
                <a:ext cx="192582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C214D8E1-4122-5548-F07D-679BF8FBFC6C}"/>
              </a:ext>
            </a:extLst>
          </p:cNvPr>
          <p:cNvCxnSpPr>
            <a:cxnSpLocks/>
          </p:cNvCxnSpPr>
          <p:nvPr/>
        </p:nvCxnSpPr>
        <p:spPr>
          <a:xfrm flipH="1" flipV="1">
            <a:off x="4011597" y="6353164"/>
            <a:ext cx="848980" cy="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261F76BD-48BF-A88A-530A-C48EA8A10BC0}"/>
              </a:ext>
            </a:extLst>
          </p:cNvPr>
          <p:cNvCxnSpPr>
            <a:cxnSpLocks/>
          </p:cNvCxnSpPr>
          <p:nvPr/>
        </p:nvCxnSpPr>
        <p:spPr>
          <a:xfrm flipH="1">
            <a:off x="1543052" y="6342931"/>
            <a:ext cx="1072571" cy="26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A3A402DC-2481-E072-5BB9-1EA95C521F13}"/>
              </a:ext>
            </a:extLst>
          </p:cNvPr>
          <p:cNvSpPr txBox="1"/>
          <p:nvPr/>
        </p:nvSpPr>
        <p:spPr>
          <a:xfrm>
            <a:off x="128069" y="4819500"/>
            <a:ext cx="114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0000"/>
                </a:solidFill>
              </a:rPr>
              <a:t>New Prediction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28B31FAE-2324-277A-42E5-1D8C6D4EAFAE}"/>
              </a:ext>
            </a:extLst>
          </p:cNvPr>
          <p:cNvSpPr txBox="1"/>
          <p:nvPr/>
        </p:nvSpPr>
        <p:spPr>
          <a:xfrm>
            <a:off x="875433" y="4732381"/>
            <a:ext cx="46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/>
              <a:t>=</a:t>
            </a:r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FABF3F2E-99F9-F130-D92D-AE77B771E74B}"/>
              </a:ext>
            </a:extLst>
          </p:cNvPr>
          <p:cNvSpPr txBox="1"/>
          <p:nvPr/>
        </p:nvSpPr>
        <p:spPr>
          <a:xfrm>
            <a:off x="836531" y="7717687"/>
            <a:ext cx="114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0000"/>
                </a:solidFill>
              </a:rPr>
              <a:t>New Prediction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92EECB1-2CC5-5C95-1ED1-9D00A5398431}"/>
              </a:ext>
            </a:extLst>
          </p:cNvPr>
          <p:cNvSpPr txBox="1"/>
          <p:nvPr/>
        </p:nvSpPr>
        <p:spPr>
          <a:xfrm>
            <a:off x="2884023" y="7689459"/>
            <a:ext cx="114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0000"/>
                </a:solidFill>
              </a:rPr>
              <a:t>New Residuals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717B872F-823B-57BD-BFFD-445F363F0378}"/>
              </a:ext>
            </a:extLst>
          </p:cNvPr>
          <p:cNvSpPr txBox="1"/>
          <p:nvPr/>
        </p:nvSpPr>
        <p:spPr>
          <a:xfrm>
            <a:off x="4806611" y="7760547"/>
            <a:ext cx="1142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>
                <a:solidFill>
                  <a:srgbClr val="FF0000"/>
                </a:solidFill>
              </a:rPr>
              <a:t>New Tree</a:t>
            </a:r>
          </a:p>
        </p:txBody>
      </p:sp>
      <p:cxnSp>
        <p:nvCxnSpPr>
          <p:cNvPr id="237" name="Conector: angular 236">
            <a:extLst>
              <a:ext uri="{FF2B5EF4-FFF2-40B4-BE49-F238E27FC236}">
                <a16:creationId xmlns:a16="http://schemas.microsoft.com/office/drawing/2014/main" id="{AC339708-3668-1EE7-1411-C9AB2F5AEEDD}"/>
              </a:ext>
            </a:extLst>
          </p:cNvPr>
          <p:cNvCxnSpPr>
            <a:stCxn id="235" idx="2"/>
            <a:endCxn id="231" idx="2"/>
          </p:cNvCxnSpPr>
          <p:nvPr/>
        </p:nvCxnSpPr>
        <p:spPr>
          <a:xfrm rot="5400000">
            <a:off x="3322145" y="6123409"/>
            <a:ext cx="141806" cy="3970080"/>
          </a:xfrm>
          <a:prstGeom prst="bentConnector3">
            <a:avLst>
              <a:gd name="adj1" fmla="val 261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C3980044-D0F7-26AC-6D26-258470C656A7}"/>
              </a:ext>
            </a:extLst>
          </p:cNvPr>
          <p:cNvCxnSpPr>
            <a:stCxn id="231" idx="3"/>
            <a:endCxn id="233" idx="1"/>
          </p:cNvCxnSpPr>
          <p:nvPr/>
        </p:nvCxnSpPr>
        <p:spPr>
          <a:xfrm flipV="1">
            <a:off x="1979484" y="7920292"/>
            <a:ext cx="904539" cy="28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04711F9E-4027-5079-4ADA-37E2C4B28287}"/>
              </a:ext>
            </a:extLst>
          </p:cNvPr>
          <p:cNvCxnSpPr>
            <a:stCxn id="233" idx="3"/>
            <a:endCxn id="235" idx="1"/>
          </p:cNvCxnSpPr>
          <p:nvPr/>
        </p:nvCxnSpPr>
        <p:spPr>
          <a:xfrm flipV="1">
            <a:off x="4026976" y="7899047"/>
            <a:ext cx="779635" cy="2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>
            <a:extLst>
              <a:ext uri="{FF2B5EF4-FFF2-40B4-BE49-F238E27FC236}">
                <a16:creationId xmlns:a16="http://schemas.microsoft.com/office/drawing/2014/main" id="{955F652D-2BE1-CC7F-8181-4CB08BAB6BA9}"/>
              </a:ext>
            </a:extLst>
          </p:cNvPr>
          <p:cNvSpPr txBox="1"/>
          <p:nvPr/>
        </p:nvSpPr>
        <p:spPr>
          <a:xfrm>
            <a:off x="1383452" y="8413973"/>
            <a:ext cx="430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>
                <a:solidFill>
                  <a:srgbClr val="002060"/>
                </a:solidFill>
              </a:rPr>
              <a:t>Stops if Residuals are small or number of tree limit reached.</a:t>
            </a:r>
          </a:p>
        </p:txBody>
      </p: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48552761-6965-27FE-03B6-482C083E3827}"/>
              </a:ext>
            </a:extLst>
          </p:cNvPr>
          <p:cNvCxnSpPr>
            <a:cxnSpLocks/>
          </p:cNvCxnSpPr>
          <p:nvPr/>
        </p:nvCxnSpPr>
        <p:spPr>
          <a:xfrm>
            <a:off x="353690" y="7556054"/>
            <a:ext cx="5976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8" grpId="0"/>
      <p:bldP spid="196" grpId="0"/>
      <p:bldP spid="197" grpId="0"/>
      <p:bldP spid="198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ngXian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557</Words>
  <Application>Microsoft Office PowerPoint</Application>
  <PresentationFormat>Carta (216 x 279 mm)</PresentationFormat>
  <Paragraphs>126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DengXian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3</cp:revision>
  <dcterms:created xsi:type="dcterms:W3CDTF">2023-01-19T00:10:03Z</dcterms:created>
  <dcterms:modified xsi:type="dcterms:W3CDTF">2023-01-19T01:37:23Z</dcterms:modified>
</cp:coreProperties>
</file>