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9E7"/>
    <a:srgbClr val="3E8E41"/>
    <a:srgbClr val="FC6E51"/>
    <a:srgbClr val="F7DC6F"/>
    <a:srgbClr val="DDFF87"/>
    <a:srgbClr val="F5B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96950-7A86-4413-A9AE-50F891C07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12E6AD-0C24-41D7-8EB9-E54A1AB15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EC755-4D03-41F7-8DD7-D4EBFB28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CA9F-0477-49C3-8008-AA54C21B598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4BC92C-FF1C-4A4D-8D11-6293DB07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25D8AA-FAC9-4BF8-8725-D8F412AF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DDED-2120-4F1A-B6F3-97CE227DC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542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15E06-EE6B-4EFF-9FC3-AEFDA172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958DE7-CE4F-4111-81EF-515CC67AF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C6378-CAA2-4E75-8517-6ABB1477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CA9F-0477-49C3-8008-AA54C21B598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81D07C-A2BA-4F84-BCAD-7E837C1A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F3CCE-7CBB-46C2-8EE8-89BAA7D8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DDED-2120-4F1A-B6F3-97CE227DC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941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8021D9-C878-4964-A9F2-E91BE89F4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07BBFE-C2B0-4B5B-880B-25F966B7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E369E-5DE1-4E22-A5EC-25FC89C6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CA9F-0477-49C3-8008-AA54C21B598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816DB6-35BF-4D32-84AB-3702BEAC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AA8BDF-8D26-44F1-A36E-0CB14E81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DDED-2120-4F1A-B6F3-97CE227DC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638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0CD88-31D0-449A-866C-B74D3B0A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B3713C-BC52-4CF2-A180-30802BA35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1B7F4C-EB0C-4DC7-A2DC-BCE54521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CA9F-0477-49C3-8008-AA54C21B598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2483B6-0CAB-47C5-8D3B-CE8E8FB9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0DFFE3-7B81-4656-A7BB-AFFA767A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DDED-2120-4F1A-B6F3-97CE227DC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1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0C650-3272-4AEB-A754-9ED62B9E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D72B4E-CBEE-42B6-B48F-299F031A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6570E5-55F6-4860-848B-732CDC86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CA9F-0477-49C3-8008-AA54C21B598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AB5B30-910C-49CD-80D0-6E86399A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6E5AA0-EDE4-42AE-AC17-6957A5AB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DDED-2120-4F1A-B6F3-97CE227DC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09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E415F-3379-4158-ABA4-FC0ECB5A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715C39-02F8-4E8E-947F-77218D97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031D85-C1AD-49EB-8AC5-DBCD6E4FA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41CA8F-BD96-4E2E-B558-1C93F7E4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CA9F-0477-49C3-8008-AA54C21B598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36FB38-84D2-4336-907D-70254180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1E550B-91B0-4AEE-9C53-93EBA2A7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DDED-2120-4F1A-B6F3-97CE227DC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235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91026-4F8A-4C5D-84D6-9140CD69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1F8B85-AE6B-44D8-99A0-581FC7CB3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A05A19-C9CF-464B-AB83-1F4B5AB6B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7FC84D-7ECE-4AAB-9AD4-C84CB8FC4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8D703A-F139-4A49-9C8E-D9B34A74D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DC926E-FD0A-41A8-BDC9-51FA95CC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CA9F-0477-49C3-8008-AA54C21B598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77F84E-BA81-4A6E-94C0-A2804F6F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60C651-FF66-4217-B40C-E5BAA015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DDED-2120-4F1A-B6F3-97CE227DC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51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8E658-4D7F-4311-8BE1-3968B5AC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5657E3-3091-42D4-B0EF-4F1D913C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CA9F-0477-49C3-8008-AA54C21B598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50EBE7-9DD6-4FB9-B897-C5F252C5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A991E5-57AF-4BC0-8F03-9BBF0330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DDED-2120-4F1A-B6F3-97CE227DC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892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ED5462-338A-4CF3-83CF-F4CC1350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CA9F-0477-49C3-8008-AA54C21B598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EA5AF9-E31C-4BC8-8BA0-43BE33DB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21C1F8-A9D6-4713-A2E3-B354536D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DDED-2120-4F1A-B6F3-97CE227DC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98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3F25B-996B-4224-A726-8FFAA9BD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CE47B-DC4A-4786-AD41-0DFFED89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44FCBB-5E8A-4A39-82C8-55A289D68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A6BAC3-92FA-4AB3-A345-3FD5BAF7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CA9F-0477-49C3-8008-AA54C21B598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83FEAA-D322-43AC-B473-A31F83EE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0412C3-1B19-4A24-A7C0-B6BD00C0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DDED-2120-4F1A-B6F3-97CE227DC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13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52508-657F-4DC8-A59B-93276CAF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B7BC9F-F0B1-40B1-8768-79AE27393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80C932-8919-4939-8F60-2E8B20AC4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429EC-B3CA-4435-A6BC-3DE3FA83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CA9F-0477-49C3-8008-AA54C21B598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23129B-D127-43C6-81B8-BC55E5E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EE454E-910F-4905-9534-1EF6D012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DDED-2120-4F1A-B6F3-97CE227DC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013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D11111-76BB-41FA-9F80-82D03EE7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364017-59C6-4EC3-AE2E-E319D669B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0DC0C0-4273-44EE-B645-12254C0EA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2CA9F-0477-49C3-8008-AA54C21B598D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6579FD-1F62-40EE-B292-0C32D5FFC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DFD5E-4575-40BB-9952-5E2D6AE1A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DDED-2120-4F1A-B6F3-97CE227DC0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37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7D779F1-02C4-4050-8BFF-E81916ED9312}"/>
              </a:ext>
            </a:extLst>
          </p:cNvPr>
          <p:cNvSpPr txBox="1"/>
          <p:nvPr/>
        </p:nvSpPr>
        <p:spPr>
          <a:xfrm>
            <a:off x="2469739" y="480217"/>
            <a:ext cx="7252522" cy="369332"/>
          </a:xfrm>
          <a:prstGeom prst="rect">
            <a:avLst/>
          </a:prstGeom>
          <a:solidFill>
            <a:srgbClr val="F5B7B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Problemas de unicidad de las categorías e inconsistencias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F23E91-C218-4ABB-838B-2455D18FB693}"/>
              </a:ext>
            </a:extLst>
          </p:cNvPr>
          <p:cNvSpPr txBox="1"/>
          <p:nvPr/>
        </p:nvSpPr>
        <p:spPr>
          <a:xfrm>
            <a:off x="927453" y="1752308"/>
            <a:ext cx="126716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40E78A-04D2-47BA-8B31-1EAF5FF8DCF1}"/>
              </a:ext>
            </a:extLst>
          </p:cNvPr>
          <p:cNvSpPr txBox="1"/>
          <p:nvPr/>
        </p:nvSpPr>
        <p:spPr>
          <a:xfrm>
            <a:off x="4529226" y="1248115"/>
            <a:ext cx="126716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Barrio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B6D20EA-2B60-4605-A348-80D842F2F215}"/>
              </a:ext>
            </a:extLst>
          </p:cNvPr>
          <p:cNvSpPr txBox="1"/>
          <p:nvPr/>
        </p:nvSpPr>
        <p:spPr>
          <a:xfrm>
            <a:off x="8980859" y="1152960"/>
            <a:ext cx="126716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Comuna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F9C9A8-AE57-4DE3-A481-6BF4EDDD601D}"/>
              </a:ext>
            </a:extLst>
          </p:cNvPr>
          <p:cNvSpPr txBox="1"/>
          <p:nvPr/>
        </p:nvSpPr>
        <p:spPr>
          <a:xfrm>
            <a:off x="301811" y="2441573"/>
            <a:ext cx="2518454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“Caída de ocupante”</a:t>
            </a:r>
          </a:p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“</a:t>
            </a:r>
            <a:r>
              <a:rPr lang="es-CO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Caida</a:t>
            </a:r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ocupante”</a:t>
            </a:r>
          </a:p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…</a:t>
            </a: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B9132093-35B2-4508-8FCD-FC3EE989F7E3}"/>
              </a:ext>
            </a:extLst>
          </p:cNvPr>
          <p:cNvSpPr/>
          <p:nvPr/>
        </p:nvSpPr>
        <p:spPr>
          <a:xfrm>
            <a:off x="1352528" y="3364903"/>
            <a:ext cx="417017" cy="113976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3101FE-7906-4A65-B991-F356B3FA249C}"/>
              </a:ext>
            </a:extLst>
          </p:cNvPr>
          <p:cNvSpPr txBox="1"/>
          <p:nvPr/>
        </p:nvSpPr>
        <p:spPr>
          <a:xfrm>
            <a:off x="301809" y="4504669"/>
            <a:ext cx="251845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“</a:t>
            </a:r>
            <a:r>
              <a:rPr lang="es-CO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Caida</a:t>
            </a:r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ocupante”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3DB932A-D944-43DE-9061-136691545C4A}"/>
              </a:ext>
            </a:extLst>
          </p:cNvPr>
          <p:cNvSpPr txBox="1"/>
          <p:nvPr/>
        </p:nvSpPr>
        <p:spPr>
          <a:xfrm>
            <a:off x="3632758" y="2454489"/>
            <a:ext cx="306010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Nombre barrio: La Esperanza</a:t>
            </a:r>
          </a:p>
          <a:p>
            <a:pPr algn="ctr"/>
            <a:r>
              <a:rPr lang="es-CO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Dos barrios con el mismo nombre </a:t>
            </a:r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EB8DA6FA-D236-45F8-8E7A-678EF4BB3431}"/>
              </a:ext>
            </a:extLst>
          </p:cNvPr>
          <p:cNvSpPr/>
          <p:nvPr/>
        </p:nvSpPr>
        <p:spPr>
          <a:xfrm>
            <a:off x="4954303" y="3654818"/>
            <a:ext cx="417017" cy="113976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39729AC-BFA3-41D8-A339-D32F6E25A443}"/>
              </a:ext>
            </a:extLst>
          </p:cNvPr>
          <p:cNvSpPr txBox="1"/>
          <p:nvPr/>
        </p:nvSpPr>
        <p:spPr>
          <a:xfrm>
            <a:off x="3386226" y="4792167"/>
            <a:ext cx="372184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La Esperanza (Doce de Octubre)</a:t>
            </a:r>
          </a:p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La Esperanza (</a:t>
            </a:r>
            <a:r>
              <a:rPr lang="es-CO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Altavista</a:t>
            </a:r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F556AD1-704F-43A3-9DFD-AE9D349423A1}"/>
              </a:ext>
            </a:extLst>
          </p:cNvPr>
          <p:cNvSpPr txBox="1"/>
          <p:nvPr/>
        </p:nvSpPr>
        <p:spPr>
          <a:xfrm>
            <a:off x="7848324" y="1752308"/>
            <a:ext cx="350492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85 categorías para comuna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2EB12DB-5508-4C2F-B275-A26E3A80CAE4}"/>
              </a:ext>
            </a:extLst>
          </p:cNvPr>
          <p:cNvSpPr/>
          <p:nvPr/>
        </p:nvSpPr>
        <p:spPr>
          <a:xfrm>
            <a:off x="7559566" y="2303890"/>
            <a:ext cx="4331368" cy="13803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3020DF77-3757-45B9-B6B7-79CC7E6E7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32169"/>
              </p:ext>
            </p:extLst>
          </p:nvPr>
        </p:nvGraphicFramePr>
        <p:xfrm>
          <a:off x="7905961" y="2454489"/>
          <a:ext cx="3504923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586">
                  <a:extLst>
                    <a:ext uri="{9D8B030D-6E8A-4147-A177-3AD203B41FA5}">
                      <a16:colId xmlns:a16="http://schemas.microsoft.com/office/drawing/2014/main" val="29378645"/>
                    </a:ext>
                  </a:extLst>
                </a:gridCol>
                <a:gridCol w="1220337">
                  <a:extLst>
                    <a:ext uri="{9D8B030D-6E8A-4147-A177-3AD203B41FA5}">
                      <a16:colId xmlns:a16="http://schemas.microsoft.com/office/drawing/2014/main" val="15863713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Comuna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Barrio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1179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Campo Valdés No.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7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Aranjuez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7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91234"/>
                  </a:ext>
                </a:extLst>
              </a:tr>
            </a:tbl>
          </a:graphicData>
        </a:graphic>
      </p:graphicFrame>
      <p:pic>
        <p:nvPicPr>
          <p:cNvPr id="35" name="Imagen 34" descr="Logotipo, Icono&#10;&#10;Descripción generada automáticamente">
            <a:extLst>
              <a:ext uri="{FF2B5EF4-FFF2-40B4-BE49-F238E27FC236}">
                <a16:creationId xmlns:a16="http://schemas.microsoft.com/office/drawing/2014/main" id="{889C1694-C850-4BE0-80AE-05A73153C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7274" y="2678064"/>
            <a:ext cx="541050" cy="541050"/>
          </a:xfrm>
          <a:prstGeom prst="rect">
            <a:avLst/>
          </a:prstGeom>
        </p:spPr>
      </p:pic>
      <p:grpSp>
        <p:nvGrpSpPr>
          <p:cNvPr id="56" name="Grupo 55">
            <a:extLst>
              <a:ext uri="{FF2B5EF4-FFF2-40B4-BE49-F238E27FC236}">
                <a16:creationId xmlns:a16="http://schemas.microsoft.com/office/drawing/2014/main" id="{6C6F2E1F-9A80-43C4-BBA7-A817C8AFE3D5}"/>
              </a:ext>
            </a:extLst>
          </p:cNvPr>
          <p:cNvGrpSpPr/>
          <p:nvPr/>
        </p:nvGrpSpPr>
        <p:grpSpPr>
          <a:xfrm>
            <a:off x="9374344" y="3816096"/>
            <a:ext cx="709368" cy="808624"/>
            <a:chOff x="9298233" y="4030584"/>
            <a:chExt cx="709368" cy="808624"/>
          </a:xfrm>
        </p:grpSpPr>
        <p:sp>
          <p:nvSpPr>
            <p:cNvPr id="37" name="Flecha: hacia abajo 36">
              <a:extLst>
                <a:ext uri="{FF2B5EF4-FFF2-40B4-BE49-F238E27FC236}">
                  <a16:creationId xmlns:a16="http://schemas.microsoft.com/office/drawing/2014/main" id="{1979E58F-2CDA-404C-AEC9-E62E86D2C9F6}"/>
                </a:ext>
              </a:extLst>
            </p:cNvPr>
            <p:cNvSpPr/>
            <p:nvPr/>
          </p:nvSpPr>
          <p:spPr>
            <a:xfrm rot="5400000">
              <a:off x="9533032" y="3993354"/>
              <a:ext cx="263618" cy="51413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9" name="Flecha: hacia abajo 38">
              <a:extLst>
                <a:ext uri="{FF2B5EF4-FFF2-40B4-BE49-F238E27FC236}">
                  <a16:creationId xmlns:a16="http://schemas.microsoft.com/office/drawing/2014/main" id="{43F011A4-916D-4E32-89E0-17A32413EF20}"/>
                </a:ext>
              </a:extLst>
            </p:cNvPr>
            <p:cNvSpPr/>
            <p:nvPr/>
          </p:nvSpPr>
          <p:spPr>
            <a:xfrm rot="16200000" flipH="1">
              <a:off x="9532618" y="4316538"/>
              <a:ext cx="263617" cy="51413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A170C0B-314F-4505-A755-D61C81681520}"/>
                </a:ext>
              </a:extLst>
            </p:cNvPr>
            <p:cNvSpPr/>
            <p:nvPr/>
          </p:nvSpPr>
          <p:spPr>
            <a:xfrm>
              <a:off x="9298233" y="4030584"/>
              <a:ext cx="709368" cy="80862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sp>
        <p:nvSpPr>
          <p:cNvPr id="53" name="Rectángulo 52">
            <a:extLst>
              <a:ext uri="{FF2B5EF4-FFF2-40B4-BE49-F238E27FC236}">
                <a16:creationId xmlns:a16="http://schemas.microsoft.com/office/drawing/2014/main" id="{3E4D7091-2229-4F4B-BC6A-F00782ECE975}"/>
              </a:ext>
            </a:extLst>
          </p:cNvPr>
          <p:cNvSpPr/>
          <p:nvPr/>
        </p:nvSpPr>
        <p:spPr>
          <a:xfrm>
            <a:off x="7559566" y="5097130"/>
            <a:ext cx="4331368" cy="16014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55" name="Tabla 54">
            <a:extLst>
              <a:ext uri="{FF2B5EF4-FFF2-40B4-BE49-F238E27FC236}">
                <a16:creationId xmlns:a16="http://schemas.microsoft.com/office/drawing/2014/main" id="{8E23BC2C-49DA-4859-A17C-BBAC3AA2A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888028"/>
              </p:ext>
            </p:extLst>
          </p:nvPr>
        </p:nvGraphicFramePr>
        <p:xfrm>
          <a:off x="7905961" y="5348201"/>
          <a:ext cx="3504923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39">
                  <a:extLst>
                    <a:ext uri="{9D8B030D-6E8A-4147-A177-3AD203B41FA5}">
                      <a16:colId xmlns:a16="http://schemas.microsoft.com/office/drawing/2014/main" val="29378645"/>
                    </a:ext>
                  </a:extLst>
                </a:gridCol>
                <a:gridCol w="2050984">
                  <a:extLst>
                    <a:ext uri="{9D8B030D-6E8A-4147-A177-3AD203B41FA5}">
                      <a16:colId xmlns:a16="http://schemas.microsoft.com/office/drawing/2014/main" val="15863713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Comuna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Barrio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1179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Aranjuez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Campo Valdés No.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91234"/>
                  </a:ext>
                </a:extLst>
              </a:tr>
            </a:tbl>
          </a:graphicData>
        </a:graphic>
      </p:graphicFrame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id="{8B79CC70-4EE8-4AA4-8198-621915ED663F}"/>
              </a:ext>
            </a:extLst>
          </p:cNvPr>
          <p:cNvSpPr/>
          <p:nvPr/>
        </p:nvSpPr>
        <p:spPr>
          <a:xfrm>
            <a:off x="8733058" y="3684282"/>
            <a:ext cx="1991941" cy="1393559"/>
          </a:xfrm>
          <a:prstGeom prst="downArrow">
            <a:avLst>
              <a:gd name="adj1" fmla="val 46175"/>
              <a:gd name="adj2" fmla="val 336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1989B5C9-6D34-4B6A-A984-90AE2E0460A0}"/>
              </a:ext>
            </a:extLst>
          </p:cNvPr>
          <p:cNvCxnSpPr/>
          <p:nvPr/>
        </p:nvCxnSpPr>
        <p:spPr>
          <a:xfrm>
            <a:off x="3151163" y="1152960"/>
            <a:ext cx="0" cy="554560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42957034-AFBF-4EEF-A902-5FA08009CE9C}"/>
              </a:ext>
            </a:extLst>
          </p:cNvPr>
          <p:cNvCxnSpPr/>
          <p:nvPr/>
        </p:nvCxnSpPr>
        <p:spPr>
          <a:xfrm>
            <a:off x="7262726" y="1119698"/>
            <a:ext cx="0" cy="554560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0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57F3EFB-6974-4904-8CE5-712404A0E8FE}"/>
              </a:ext>
            </a:extLst>
          </p:cNvPr>
          <p:cNvSpPr txBox="1"/>
          <p:nvPr/>
        </p:nvSpPr>
        <p:spPr>
          <a:xfrm>
            <a:off x="2469739" y="819526"/>
            <a:ext cx="7252522" cy="369332"/>
          </a:xfrm>
          <a:prstGeom prst="rect">
            <a:avLst/>
          </a:prstGeom>
          <a:solidFill>
            <a:srgbClr val="F5B7B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Problemas de consistencia de la ubicación de los barrios</a:t>
            </a:r>
            <a:endParaRPr lang="es-CO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9" name="Imagen 8" descr="Imagen que contiene Forma&#10;&#10;Descripción generada automáticamente">
            <a:extLst>
              <a:ext uri="{FF2B5EF4-FFF2-40B4-BE49-F238E27FC236}">
                <a16:creationId xmlns:a16="http://schemas.microsoft.com/office/drawing/2014/main" id="{3387D261-46EC-4551-9A30-B35383C5B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88" y="1519265"/>
            <a:ext cx="2093307" cy="209330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60EFCE5-CD05-430C-BEF1-C98DAD038350}"/>
              </a:ext>
            </a:extLst>
          </p:cNvPr>
          <p:cNvSpPr txBox="1"/>
          <p:nvPr/>
        </p:nvSpPr>
        <p:spPr>
          <a:xfrm>
            <a:off x="812689" y="3617335"/>
            <a:ext cx="4002903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CO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Más de 10000 registros con coordenadas en Heliconia</a:t>
            </a:r>
            <a:endParaRPr lang="es-CO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27D3EC2C-8CFC-46E0-B9DA-F8DA5F083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44" y="2080911"/>
            <a:ext cx="1536424" cy="153642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D98A815-14EB-4AAC-910D-59A78ED2A362}"/>
              </a:ext>
            </a:extLst>
          </p:cNvPr>
          <p:cNvSpPr txBox="1"/>
          <p:nvPr/>
        </p:nvSpPr>
        <p:spPr>
          <a:xfrm>
            <a:off x="8148168" y="2204028"/>
            <a:ext cx="2232074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Más de 500 con ubicaciones en Medellín pero sin barrio asignado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54FE222-7727-48E5-BD48-B165CEFCC2D7}"/>
              </a:ext>
            </a:extLst>
          </p:cNvPr>
          <p:cNvSpPr/>
          <p:nvPr/>
        </p:nvSpPr>
        <p:spPr>
          <a:xfrm>
            <a:off x="6611744" y="1772530"/>
            <a:ext cx="4157171" cy="196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E337C0B9-E1AB-4AA9-9512-F909BC21D9CA}"/>
              </a:ext>
            </a:extLst>
          </p:cNvPr>
          <p:cNvSpPr/>
          <p:nvPr/>
        </p:nvSpPr>
        <p:spPr>
          <a:xfrm>
            <a:off x="8481820" y="3742007"/>
            <a:ext cx="417017" cy="64633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1AEFAB3-E60C-4991-8B53-7B557E8FB11C}"/>
              </a:ext>
            </a:extLst>
          </p:cNvPr>
          <p:cNvSpPr txBox="1"/>
          <p:nvPr/>
        </p:nvSpPr>
        <p:spPr>
          <a:xfrm>
            <a:off x="6613231" y="4402822"/>
            <a:ext cx="4157170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Procedimiento similar a KNN para la imputación de barrios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3ADF330-41A1-422E-AA73-CF8C0A36419A}"/>
              </a:ext>
            </a:extLst>
          </p:cNvPr>
          <p:cNvSpPr txBox="1"/>
          <p:nvPr/>
        </p:nvSpPr>
        <p:spPr>
          <a:xfrm>
            <a:off x="812689" y="4388338"/>
            <a:ext cx="4157170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 ELIMINAN</a:t>
            </a:r>
          </a:p>
        </p:txBody>
      </p:sp>
    </p:spTree>
    <p:extLst>
      <p:ext uri="{BB962C8B-B14F-4D97-AF65-F5344CB8AC3E}">
        <p14:creationId xmlns:p14="http://schemas.microsoft.com/office/powerpoint/2010/main" val="249871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7A0109D-5952-4D34-875D-F6F4E8755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555285"/>
              </p:ext>
            </p:extLst>
          </p:nvPr>
        </p:nvGraphicFramePr>
        <p:xfrm>
          <a:off x="313993" y="1634159"/>
          <a:ext cx="4072891" cy="38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533">
                  <a:extLst>
                    <a:ext uri="{9D8B030D-6E8A-4147-A177-3AD203B41FA5}">
                      <a16:colId xmlns:a16="http://schemas.microsoft.com/office/drawing/2014/main" val="4018172015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603166111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2971011737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97797346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Clase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Fecha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28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Choque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01/ene/2014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6332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Choque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01/ene/2014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4412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Choque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02/ene/2014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660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Atropello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02/ene/2014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874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Caída de Ocupante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02/ene/2014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1656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946673"/>
                  </a:ext>
                </a:extLst>
              </a:tr>
            </a:tbl>
          </a:graphicData>
        </a:graphic>
      </p:graphicFrame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83F1988F-4629-4A2F-9631-E3C452EAD129}"/>
              </a:ext>
            </a:extLst>
          </p:cNvPr>
          <p:cNvSpPr/>
          <p:nvPr/>
        </p:nvSpPr>
        <p:spPr>
          <a:xfrm>
            <a:off x="4733376" y="2932515"/>
            <a:ext cx="745588" cy="731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A0BEE5A3-5DA4-4CAA-B51C-8EC147807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40131"/>
              </p:ext>
            </p:extLst>
          </p:nvPr>
        </p:nvGraphicFramePr>
        <p:xfrm>
          <a:off x="5750931" y="2678374"/>
          <a:ext cx="6127076" cy="244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34">
                  <a:extLst>
                    <a:ext uri="{9D8B030D-6E8A-4147-A177-3AD203B41FA5}">
                      <a16:colId xmlns:a16="http://schemas.microsoft.com/office/drawing/2014/main" val="4018172015"/>
                    </a:ext>
                  </a:extLst>
                </a:gridCol>
                <a:gridCol w="1156393">
                  <a:extLst>
                    <a:ext uri="{9D8B030D-6E8A-4147-A177-3AD203B41FA5}">
                      <a16:colId xmlns:a16="http://schemas.microsoft.com/office/drawing/2014/main" val="603166111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2971011737"/>
                    </a:ext>
                  </a:extLst>
                </a:gridCol>
                <a:gridCol w="887066">
                  <a:extLst>
                    <a:ext uri="{9D8B030D-6E8A-4147-A177-3AD203B41FA5}">
                      <a16:colId xmlns:a16="http://schemas.microsoft.com/office/drawing/2014/main" val="961095013"/>
                    </a:ext>
                  </a:extLst>
                </a:gridCol>
                <a:gridCol w="1305520">
                  <a:extLst>
                    <a:ext uri="{9D8B030D-6E8A-4147-A177-3AD203B41FA5}">
                      <a16:colId xmlns:a16="http://schemas.microsoft.com/office/drawing/2014/main" val="76816562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Fecha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Total</a:t>
                      </a:r>
                    </a:p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Choques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Total Atropellos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Total Caída de Ocupantes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28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01/ene/2014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6332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02/ene/2014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4412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6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6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6660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102B74D-8707-4D16-8D1B-8EDD366329AA}"/>
                  </a:ext>
                </a:extLst>
              </p:cNvPr>
              <p:cNvSpPr txBox="1"/>
              <p:nvPr/>
            </p:nvSpPr>
            <p:spPr>
              <a:xfrm>
                <a:off x="1243532" y="5610090"/>
                <a:ext cx="2213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s-CO" dirty="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170 mil registros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102B74D-8707-4D16-8D1B-8EDD36632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532" y="5610090"/>
                <a:ext cx="2213812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5B40A58-BBD7-4463-B20D-EEAA32B5EB5E}"/>
                  </a:ext>
                </a:extLst>
              </p:cNvPr>
              <p:cNvSpPr txBox="1"/>
              <p:nvPr/>
            </p:nvSpPr>
            <p:spPr>
              <a:xfrm>
                <a:off x="7520004" y="5610090"/>
                <a:ext cx="3296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365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s-CO" dirty="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4 + 1 = 1461 registros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5B40A58-BBD7-4463-B20D-EEAA32B5E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004" y="5610090"/>
                <a:ext cx="3296385" cy="369332"/>
              </a:xfrm>
              <a:prstGeom prst="rect">
                <a:avLst/>
              </a:prstGeom>
              <a:blipFill>
                <a:blip r:embed="rId3"/>
                <a:stretch>
                  <a:fillRect l="-1667" t="-6557" b="-262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brir llave 15">
            <a:extLst>
              <a:ext uri="{FF2B5EF4-FFF2-40B4-BE49-F238E27FC236}">
                <a16:creationId xmlns:a16="http://schemas.microsoft.com/office/drawing/2014/main" id="{FBFB50FC-89CA-497E-84E9-35755DD64F4A}"/>
              </a:ext>
            </a:extLst>
          </p:cNvPr>
          <p:cNvSpPr/>
          <p:nvPr/>
        </p:nvSpPr>
        <p:spPr>
          <a:xfrm rot="5400000">
            <a:off x="9203015" y="-99257"/>
            <a:ext cx="501860" cy="4577749"/>
          </a:xfrm>
          <a:prstGeom prst="leftBrace">
            <a:avLst>
              <a:gd name="adj1" fmla="val 32307"/>
              <a:gd name="adj2" fmla="val 5078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9900A1-FCA4-44E1-8E9D-8B85EFB84136}"/>
              </a:ext>
            </a:extLst>
          </p:cNvPr>
          <p:cNvSpPr txBox="1"/>
          <p:nvPr/>
        </p:nvSpPr>
        <p:spPr>
          <a:xfrm>
            <a:off x="7348418" y="1331529"/>
            <a:ext cx="42110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Totales por clase: Variables respuesta.</a:t>
            </a:r>
          </a:p>
        </p:txBody>
      </p:sp>
    </p:spTree>
    <p:extLst>
      <p:ext uri="{BB962C8B-B14F-4D97-AF65-F5344CB8AC3E}">
        <p14:creationId xmlns:p14="http://schemas.microsoft.com/office/powerpoint/2010/main" val="301266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A0BEE5A3-5DA4-4CAA-B51C-8EC147807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441949"/>
              </p:ext>
            </p:extLst>
          </p:nvPr>
        </p:nvGraphicFramePr>
        <p:xfrm>
          <a:off x="846011" y="2873225"/>
          <a:ext cx="1382434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34">
                  <a:extLst>
                    <a:ext uri="{9D8B030D-6E8A-4147-A177-3AD203B41FA5}">
                      <a16:colId xmlns:a16="http://schemas.microsoft.com/office/drawing/2014/main" val="40181720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Fecha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28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01/ene/2014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6332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02/ene/2014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44412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6660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27/dic/2018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696966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1E175200-3B09-413A-9B51-469E8508A771}"/>
              </a:ext>
            </a:extLst>
          </p:cNvPr>
          <p:cNvSpPr/>
          <p:nvPr/>
        </p:nvSpPr>
        <p:spPr>
          <a:xfrm>
            <a:off x="661738" y="2553097"/>
            <a:ext cx="1693638" cy="334025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CCA51CF-379C-40CB-8424-8507F21242D4}"/>
              </a:ext>
            </a:extLst>
          </p:cNvPr>
          <p:cNvSpPr/>
          <p:nvPr/>
        </p:nvSpPr>
        <p:spPr>
          <a:xfrm>
            <a:off x="5066209" y="2553094"/>
            <a:ext cx="6364705" cy="334025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8" name="Tabla 4">
            <a:extLst>
              <a:ext uri="{FF2B5EF4-FFF2-40B4-BE49-F238E27FC236}">
                <a16:creationId xmlns:a16="http://schemas.microsoft.com/office/drawing/2014/main" id="{6359D37F-58C4-43DD-A2E3-8B38BE1F8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444373"/>
              </p:ext>
            </p:extLst>
          </p:nvPr>
        </p:nvGraphicFramePr>
        <p:xfrm>
          <a:off x="5312045" y="2731743"/>
          <a:ext cx="5873032" cy="298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949">
                  <a:extLst>
                    <a:ext uri="{9D8B030D-6E8A-4147-A177-3AD203B41FA5}">
                      <a16:colId xmlns:a16="http://schemas.microsoft.com/office/drawing/2014/main" val="4018172015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3901631182"/>
                    </a:ext>
                  </a:extLst>
                </a:gridCol>
                <a:gridCol w="1022684">
                  <a:extLst>
                    <a:ext uri="{9D8B030D-6E8A-4147-A177-3AD203B41FA5}">
                      <a16:colId xmlns:a16="http://schemas.microsoft.com/office/drawing/2014/main" val="37480695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85285249"/>
                    </a:ext>
                  </a:extLst>
                </a:gridCol>
                <a:gridCol w="1191126">
                  <a:extLst>
                    <a:ext uri="{9D8B030D-6E8A-4147-A177-3AD203B41FA5}">
                      <a16:colId xmlns:a16="http://schemas.microsoft.com/office/drawing/2014/main" val="2103683544"/>
                    </a:ext>
                  </a:extLst>
                </a:gridCol>
                <a:gridCol w="1191126">
                  <a:extLst>
                    <a:ext uri="{9D8B030D-6E8A-4147-A177-3AD203B41FA5}">
                      <a16:colId xmlns:a16="http://schemas.microsoft.com/office/drawing/2014/main" val="196583274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Día de la semana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Semana del año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¿Festivo?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¿Festivo día anterior?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28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Miércoles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6332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Jueves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44412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6660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Lunes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696966"/>
                  </a:ext>
                </a:extLst>
              </a:tr>
            </a:tbl>
          </a:graphicData>
        </a:graphic>
      </p:graphicFrame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D078FE9F-FACE-4B5F-B3DD-D38A32BCC6B5}"/>
              </a:ext>
            </a:extLst>
          </p:cNvPr>
          <p:cNvSpPr/>
          <p:nvPr/>
        </p:nvSpPr>
        <p:spPr>
          <a:xfrm>
            <a:off x="2355375" y="3716769"/>
            <a:ext cx="2710833" cy="1033587"/>
          </a:xfrm>
          <a:prstGeom prst="rightArrow">
            <a:avLst>
              <a:gd name="adj1" fmla="val 59312"/>
              <a:gd name="adj2" fmla="val 52328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EE703CE-212E-4A0D-AE37-17C3F0CA5C14}"/>
              </a:ext>
            </a:extLst>
          </p:cNvPr>
          <p:cNvSpPr txBox="1"/>
          <p:nvPr/>
        </p:nvSpPr>
        <p:spPr>
          <a:xfrm>
            <a:off x="2601213" y="3910396"/>
            <a:ext cx="186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Obtención de datos derivados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05E9C3C-9F3C-43F0-A9FF-D17BB75DFE58}"/>
              </a:ext>
            </a:extLst>
          </p:cNvPr>
          <p:cNvGrpSpPr/>
          <p:nvPr/>
        </p:nvGrpSpPr>
        <p:grpSpPr>
          <a:xfrm>
            <a:off x="1966750" y="209539"/>
            <a:ext cx="3099458" cy="2246742"/>
            <a:chOff x="1531552" y="85426"/>
            <a:chExt cx="3099458" cy="2246742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781C02D-D7AF-4D50-B1D3-0630D73D87AF}"/>
                </a:ext>
              </a:extLst>
            </p:cNvPr>
            <p:cNvSpPr txBox="1"/>
            <p:nvPr/>
          </p:nvSpPr>
          <p:spPr>
            <a:xfrm>
              <a:off x="2819797" y="1447778"/>
              <a:ext cx="1607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Librería </a:t>
              </a:r>
              <a:r>
                <a:rPr lang="es-CO" sz="1400" dirty="0" err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lubridate</a:t>
              </a:r>
              <a:endParaRPr lang="es-CO" sz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pic>
          <p:nvPicPr>
            <p:cNvPr id="1026" name="Picture 2" descr="Database Icon - Free Download, PNG and Vector">
              <a:extLst>
                <a:ext uri="{FF2B5EF4-FFF2-40B4-BE49-F238E27FC236}">
                  <a16:creationId xmlns:a16="http://schemas.microsoft.com/office/drawing/2014/main" id="{3CB0DB01-6B22-47F5-9D53-56C912B76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467" y="222294"/>
              <a:ext cx="885624" cy="88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D119466-047A-4CF4-806B-5AE67289DC59}"/>
                </a:ext>
              </a:extLst>
            </p:cNvPr>
            <p:cNvSpPr txBox="1"/>
            <p:nvPr/>
          </p:nvSpPr>
          <p:spPr>
            <a:xfrm>
              <a:off x="2664090" y="403496"/>
              <a:ext cx="1927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Base de datos festivos y días especiales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7EECD5F-FAA3-412E-9CE6-310930F21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467" y="1178560"/>
              <a:ext cx="885624" cy="1032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AD29EED2-E92A-4E04-9598-707B38942F04}"/>
                </a:ext>
              </a:extLst>
            </p:cNvPr>
            <p:cNvSpPr/>
            <p:nvPr/>
          </p:nvSpPr>
          <p:spPr>
            <a:xfrm>
              <a:off x="1531552" y="85426"/>
              <a:ext cx="3099458" cy="224674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65D7E83-AD6A-4F56-84A2-A3085EA154F3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3516479" y="2456281"/>
            <a:ext cx="18695" cy="1454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rir llave 35">
            <a:extLst>
              <a:ext uri="{FF2B5EF4-FFF2-40B4-BE49-F238E27FC236}">
                <a16:creationId xmlns:a16="http://schemas.microsoft.com/office/drawing/2014/main" id="{42F9D9CF-E576-40D2-8D67-6A8A6B767EEF}"/>
              </a:ext>
            </a:extLst>
          </p:cNvPr>
          <p:cNvSpPr/>
          <p:nvPr/>
        </p:nvSpPr>
        <p:spPr>
          <a:xfrm rot="5400000">
            <a:off x="8036559" y="-772195"/>
            <a:ext cx="382704" cy="5706350"/>
          </a:xfrm>
          <a:prstGeom prst="leftBrace">
            <a:avLst>
              <a:gd name="adj1" fmla="val 32307"/>
              <a:gd name="adj2" fmla="val 5078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AD3B455-69E4-45F9-ABF0-89CB68C085BE}"/>
              </a:ext>
            </a:extLst>
          </p:cNvPr>
          <p:cNvSpPr txBox="1"/>
          <p:nvPr/>
        </p:nvSpPr>
        <p:spPr>
          <a:xfrm>
            <a:off x="6788699" y="1291755"/>
            <a:ext cx="28784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Variables explicativas</a:t>
            </a:r>
          </a:p>
        </p:txBody>
      </p:sp>
    </p:spTree>
    <p:extLst>
      <p:ext uri="{BB962C8B-B14F-4D97-AF65-F5344CB8AC3E}">
        <p14:creationId xmlns:p14="http://schemas.microsoft.com/office/powerpoint/2010/main" val="326294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2F87200E-93E7-4628-A3B6-3537963AF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08105"/>
              </p:ext>
            </p:extLst>
          </p:nvPr>
        </p:nvGraphicFramePr>
        <p:xfrm>
          <a:off x="288594" y="2353520"/>
          <a:ext cx="11442191" cy="239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732">
                  <a:extLst>
                    <a:ext uri="{9D8B030D-6E8A-4147-A177-3AD203B41FA5}">
                      <a16:colId xmlns:a16="http://schemas.microsoft.com/office/drawing/2014/main" val="4018172015"/>
                    </a:ext>
                  </a:extLst>
                </a:gridCol>
                <a:gridCol w="950495">
                  <a:extLst>
                    <a:ext uri="{9D8B030D-6E8A-4147-A177-3AD203B41FA5}">
                      <a16:colId xmlns:a16="http://schemas.microsoft.com/office/drawing/2014/main" val="603166111"/>
                    </a:ext>
                  </a:extLst>
                </a:gridCol>
                <a:gridCol w="1383632">
                  <a:extLst>
                    <a:ext uri="{9D8B030D-6E8A-4147-A177-3AD203B41FA5}">
                      <a16:colId xmlns:a16="http://schemas.microsoft.com/office/drawing/2014/main" val="2971011737"/>
                    </a:ext>
                  </a:extLst>
                </a:gridCol>
                <a:gridCol w="466939">
                  <a:extLst>
                    <a:ext uri="{9D8B030D-6E8A-4147-A177-3AD203B41FA5}">
                      <a16:colId xmlns:a16="http://schemas.microsoft.com/office/drawing/2014/main" val="961095013"/>
                    </a:ext>
                  </a:extLst>
                </a:gridCol>
                <a:gridCol w="1229513">
                  <a:extLst>
                    <a:ext uri="{9D8B030D-6E8A-4147-A177-3AD203B41FA5}">
                      <a16:colId xmlns:a16="http://schemas.microsoft.com/office/drawing/2014/main" val="768165622"/>
                    </a:ext>
                  </a:extLst>
                </a:gridCol>
                <a:gridCol w="1022685">
                  <a:extLst>
                    <a:ext uri="{9D8B030D-6E8A-4147-A177-3AD203B41FA5}">
                      <a16:colId xmlns:a16="http://schemas.microsoft.com/office/drawing/2014/main" val="4098427042"/>
                    </a:ext>
                  </a:extLst>
                </a:gridCol>
                <a:gridCol w="868399">
                  <a:extLst>
                    <a:ext uri="{9D8B030D-6E8A-4147-A177-3AD203B41FA5}">
                      <a16:colId xmlns:a16="http://schemas.microsoft.com/office/drawing/2014/main" val="2140827018"/>
                    </a:ext>
                  </a:extLst>
                </a:gridCol>
                <a:gridCol w="1040199">
                  <a:extLst>
                    <a:ext uri="{9D8B030D-6E8A-4147-A177-3AD203B41FA5}">
                      <a16:colId xmlns:a16="http://schemas.microsoft.com/office/drawing/2014/main" val="1588896916"/>
                    </a:ext>
                  </a:extLst>
                </a:gridCol>
                <a:gridCol w="1040199">
                  <a:extLst>
                    <a:ext uri="{9D8B030D-6E8A-4147-A177-3AD203B41FA5}">
                      <a16:colId xmlns:a16="http://schemas.microsoft.com/office/drawing/2014/main" val="3114969224"/>
                    </a:ext>
                  </a:extLst>
                </a:gridCol>
                <a:gridCol w="1040199">
                  <a:extLst>
                    <a:ext uri="{9D8B030D-6E8A-4147-A177-3AD203B41FA5}">
                      <a16:colId xmlns:a16="http://schemas.microsoft.com/office/drawing/2014/main" val="3214045145"/>
                    </a:ext>
                  </a:extLst>
                </a:gridCol>
                <a:gridCol w="1040199">
                  <a:extLst>
                    <a:ext uri="{9D8B030D-6E8A-4147-A177-3AD203B41FA5}">
                      <a16:colId xmlns:a16="http://schemas.microsoft.com/office/drawing/2014/main" val="23040663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Fecha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Total</a:t>
                      </a:r>
                    </a:p>
                    <a:p>
                      <a:pPr algn="ctr"/>
                      <a:r>
                        <a:rPr lang="es-CO" sz="14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Choques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Total Atropellos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Total Caída de Ocupantes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Día de la semana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Semana del año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¿Festivo?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¿Festivo día anterior?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28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01/ene/2014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Miércoles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6332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02/ene/2014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Jueves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4412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666016"/>
                  </a:ext>
                </a:extLst>
              </a:tr>
            </a:tbl>
          </a:graphicData>
        </a:graphic>
      </p:graphicFrame>
      <p:sp>
        <p:nvSpPr>
          <p:cNvPr id="11" name="Abrir llave 10">
            <a:extLst>
              <a:ext uri="{FF2B5EF4-FFF2-40B4-BE49-F238E27FC236}">
                <a16:creationId xmlns:a16="http://schemas.microsoft.com/office/drawing/2014/main" id="{AB7A6616-5B13-49EA-9833-47A66E891D39}"/>
              </a:ext>
            </a:extLst>
          </p:cNvPr>
          <p:cNvSpPr/>
          <p:nvPr/>
        </p:nvSpPr>
        <p:spPr>
          <a:xfrm rot="5400000">
            <a:off x="3542765" y="76030"/>
            <a:ext cx="382704" cy="3769265"/>
          </a:xfrm>
          <a:prstGeom prst="leftBrace">
            <a:avLst>
              <a:gd name="adj1" fmla="val 32307"/>
              <a:gd name="adj2" fmla="val 5078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FC970E06-9D2C-4CAF-BC6F-5E0D77154F6C}"/>
              </a:ext>
            </a:extLst>
          </p:cNvPr>
          <p:cNvSpPr/>
          <p:nvPr/>
        </p:nvSpPr>
        <p:spPr>
          <a:xfrm rot="5400000">
            <a:off x="8517507" y="-997095"/>
            <a:ext cx="382704" cy="5851360"/>
          </a:xfrm>
          <a:prstGeom prst="leftBrace">
            <a:avLst>
              <a:gd name="adj1" fmla="val 32307"/>
              <a:gd name="adj2" fmla="val 5078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D8B43A4-C7A8-4F60-B278-C5FE83F93D9E}"/>
              </a:ext>
            </a:extLst>
          </p:cNvPr>
          <p:cNvSpPr txBox="1"/>
          <p:nvPr/>
        </p:nvSpPr>
        <p:spPr>
          <a:xfrm>
            <a:off x="1794961" y="570360"/>
            <a:ext cx="39882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Predicción por tipo de accidentes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E88955-6A93-4754-AB81-2EAB6E313A86}"/>
              </a:ext>
            </a:extLst>
          </p:cNvPr>
          <p:cNvSpPr txBox="1"/>
          <p:nvPr/>
        </p:nvSpPr>
        <p:spPr>
          <a:xfrm>
            <a:off x="2632349" y="1060244"/>
            <a:ext cx="23134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Variables respuesta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088DE51-B3E3-4A1B-84D2-85BD277F805F}"/>
              </a:ext>
            </a:extLst>
          </p:cNvPr>
          <p:cNvSpPr/>
          <p:nvPr/>
        </p:nvSpPr>
        <p:spPr>
          <a:xfrm>
            <a:off x="1515980" y="449808"/>
            <a:ext cx="4415587" cy="1117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1A2EDA-DDF8-4C06-B1D8-27CE0E5FB8F1}"/>
              </a:ext>
            </a:extLst>
          </p:cNvPr>
          <p:cNvSpPr/>
          <p:nvPr/>
        </p:nvSpPr>
        <p:spPr>
          <a:xfrm>
            <a:off x="6501065" y="449808"/>
            <a:ext cx="4415587" cy="1117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23FBC6-1F00-4F78-BEB3-781B5B079353}"/>
              </a:ext>
            </a:extLst>
          </p:cNvPr>
          <p:cNvSpPr txBox="1"/>
          <p:nvPr/>
        </p:nvSpPr>
        <p:spPr>
          <a:xfrm>
            <a:off x="7311347" y="824141"/>
            <a:ext cx="27950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Variables explicativas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6D8C319-C991-48A2-B9EB-40EFFD5148EB}"/>
              </a:ext>
            </a:extLst>
          </p:cNvPr>
          <p:cNvSpPr txBox="1"/>
          <p:nvPr/>
        </p:nvSpPr>
        <p:spPr>
          <a:xfrm>
            <a:off x="2499339" y="5259921"/>
            <a:ext cx="686445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Base de datos como entrada para los modelos</a:t>
            </a:r>
          </a:p>
        </p:txBody>
      </p:sp>
    </p:spTree>
    <p:extLst>
      <p:ext uri="{BB962C8B-B14F-4D97-AF65-F5344CB8AC3E}">
        <p14:creationId xmlns:p14="http://schemas.microsoft.com/office/powerpoint/2010/main" val="190085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E06026-A312-4C0D-8435-9916A67A30BC}"/>
              </a:ext>
            </a:extLst>
          </p:cNvPr>
          <p:cNvSpPr txBox="1"/>
          <p:nvPr/>
        </p:nvSpPr>
        <p:spPr>
          <a:xfrm>
            <a:off x="854242" y="577516"/>
            <a:ext cx="2322095" cy="369332"/>
          </a:xfrm>
          <a:prstGeom prst="rect">
            <a:avLst/>
          </a:prstGeom>
          <a:solidFill>
            <a:srgbClr val="DDFF87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Hexa:  #DDFF87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A1526B-FCE3-477A-A0D7-24221E4AA522}"/>
              </a:ext>
            </a:extLst>
          </p:cNvPr>
          <p:cNvSpPr txBox="1"/>
          <p:nvPr/>
        </p:nvSpPr>
        <p:spPr>
          <a:xfrm>
            <a:off x="3572328" y="577516"/>
            <a:ext cx="2322095" cy="369332"/>
          </a:xfrm>
          <a:prstGeom prst="rect">
            <a:avLst/>
          </a:prstGeom>
          <a:solidFill>
            <a:srgbClr val="3E8E4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86F9E7"/>
                </a:solidFill>
              </a:rPr>
              <a:t>Hexa:  #86F9E7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E694C3-0553-499E-A5EF-ACB2F713E261}"/>
              </a:ext>
            </a:extLst>
          </p:cNvPr>
          <p:cNvSpPr txBox="1"/>
          <p:nvPr/>
        </p:nvSpPr>
        <p:spPr>
          <a:xfrm>
            <a:off x="1041400" y="1295400"/>
            <a:ext cx="103815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Icons made by &lt;a </a:t>
            </a:r>
            <a:r>
              <a:rPr lang="en-US" sz="1100" dirty="0" err="1"/>
              <a:t>href</a:t>
            </a:r>
            <a:r>
              <a:rPr lang="en-US" sz="1100" dirty="0"/>
              <a:t>="https://www.flaticon.com/authors/freepik" title="</a:t>
            </a:r>
            <a:r>
              <a:rPr lang="en-US" sz="1100" dirty="0" err="1"/>
              <a:t>Freepik</a:t>
            </a:r>
            <a:r>
              <a:rPr lang="en-US" sz="1100" dirty="0"/>
              <a:t>"&gt;</a:t>
            </a:r>
            <a:r>
              <a:rPr lang="en-US" sz="1100" dirty="0" err="1"/>
              <a:t>Freepik</a:t>
            </a:r>
            <a:r>
              <a:rPr lang="en-US" sz="1100" dirty="0"/>
              <a:t>&lt;/a&gt; from &lt;a </a:t>
            </a:r>
            <a:r>
              <a:rPr lang="en-US" sz="1100" dirty="0" err="1"/>
              <a:t>href</a:t>
            </a:r>
            <a:r>
              <a:rPr lang="en-US" sz="1100" dirty="0"/>
              <a:t>="https://www.flaticon.com/" title="</a:t>
            </a:r>
            <a:r>
              <a:rPr lang="en-US" sz="1100" dirty="0" err="1"/>
              <a:t>Flaticon</a:t>
            </a:r>
            <a:r>
              <a:rPr lang="en-US" sz="1100" dirty="0"/>
              <a:t>"&gt; www.flaticon.com&lt;/a&gt;</a:t>
            </a:r>
          </a:p>
          <a:p>
            <a:endParaRPr lang="en-US" sz="1100" dirty="0"/>
          </a:p>
          <a:p>
            <a:r>
              <a:rPr lang="en-US" sz="1100" dirty="0"/>
              <a:t>Icons made by &lt;a </a:t>
            </a:r>
            <a:r>
              <a:rPr lang="en-US" sz="1100" dirty="0" err="1"/>
              <a:t>href</a:t>
            </a:r>
            <a:r>
              <a:rPr lang="en-US" sz="1100" dirty="0"/>
              <a:t>="https://www.flaticon.com/authors/freepik" title="</a:t>
            </a:r>
            <a:r>
              <a:rPr lang="en-US" sz="1100" dirty="0" err="1"/>
              <a:t>Freepik</a:t>
            </a:r>
            <a:r>
              <a:rPr lang="en-US" sz="1100" dirty="0"/>
              <a:t>"&gt;</a:t>
            </a:r>
            <a:r>
              <a:rPr lang="en-US" sz="1100" dirty="0" err="1"/>
              <a:t>Freepik</a:t>
            </a:r>
            <a:r>
              <a:rPr lang="en-US" sz="1100" dirty="0"/>
              <a:t>&lt;/a&gt; from &lt;a </a:t>
            </a:r>
            <a:r>
              <a:rPr lang="en-US" sz="1100" dirty="0" err="1"/>
              <a:t>href</a:t>
            </a:r>
            <a:r>
              <a:rPr lang="en-US" sz="1100" dirty="0"/>
              <a:t>="https://www.flaticon.com/" title="</a:t>
            </a:r>
            <a:r>
              <a:rPr lang="en-US" sz="1100" dirty="0" err="1"/>
              <a:t>Flaticon</a:t>
            </a:r>
            <a:r>
              <a:rPr lang="en-US" sz="1100" dirty="0"/>
              <a:t>"&gt; www.flaticon.com&lt;/a&gt;</a:t>
            </a:r>
          </a:p>
          <a:p>
            <a:endParaRPr lang="en-US" sz="1100" dirty="0"/>
          </a:p>
          <a:p>
            <a:r>
              <a:rPr lang="en-US" sz="1100" dirty="0"/>
              <a:t>Icons made by &lt;a </a:t>
            </a:r>
            <a:r>
              <a:rPr lang="en-US" sz="1100" dirty="0" err="1"/>
              <a:t>href</a:t>
            </a:r>
            <a:r>
              <a:rPr lang="en-US" sz="1100" dirty="0"/>
              <a:t>="https://www.flaticon.com/authors/iconixar" title="</a:t>
            </a:r>
            <a:r>
              <a:rPr lang="en-US" sz="1100" dirty="0" err="1"/>
              <a:t>iconixar</a:t>
            </a:r>
            <a:r>
              <a:rPr lang="en-US" sz="1100" dirty="0"/>
              <a:t>"&gt;</a:t>
            </a:r>
            <a:r>
              <a:rPr lang="en-US" sz="1100" dirty="0" err="1"/>
              <a:t>iconixar</a:t>
            </a:r>
            <a:r>
              <a:rPr lang="en-US" sz="1100" dirty="0"/>
              <a:t>&lt;/a&gt; from &lt;a </a:t>
            </a:r>
            <a:r>
              <a:rPr lang="en-US" sz="1100" dirty="0" err="1"/>
              <a:t>href</a:t>
            </a:r>
            <a:r>
              <a:rPr lang="en-US" sz="1100" dirty="0"/>
              <a:t>="https://www.flaticon.com/" title="</a:t>
            </a:r>
            <a:r>
              <a:rPr lang="en-US" sz="1100" dirty="0" err="1"/>
              <a:t>Flaticon</a:t>
            </a:r>
            <a:r>
              <a:rPr lang="en-US" sz="1100" dirty="0"/>
              <a:t>"&gt; www.flaticon.com&lt;/a&gt;</a:t>
            </a:r>
          </a:p>
          <a:p>
            <a:endParaRPr lang="en-US" sz="1100" dirty="0"/>
          </a:p>
          <a:p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40854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0561712F-EFE5-4C04-9F6E-A60D4082CDA6}"/>
              </a:ext>
            </a:extLst>
          </p:cNvPr>
          <p:cNvGrpSpPr/>
          <p:nvPr/>
        </p:nvGrpSpPr>
        <p:grpSpPr>
          <a:xfrm>
            <a:off x="2876143" y="124262"/>
            <a:ext cx="5524500" cy="6004935"/>
            <a:chOff x="2876143" y="-171160"/>
            <a:chExt cx="5524500" cy="6004935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3C1F1E8-A04C-490D-8C9C-D2514640E6BD}"/>
                </a:ext>
              </a:extLst>
            </p:cNvPr>
            <p:cNvSpPr/>
            <p:nvPr/>
          </p:nvSpPr>
          <p:spPr>
            <a:xfrm>
              <a:off x="2876143" y="360075"/>
              <a:ext cx="5524500" cy="5473700"/>
            </a:xfrm>
            <a:prstGeom prst="ellipse">
              <a:avLst/>
            </a:prstGeom>
            <a:solidFill>
              <a:srgbClr val="F7DC6F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105101A2-7EBE-4782-8D6E-0AD112300FBF}"/>
                </a:ext>
              </a:extLst>
            </p:cNvPr>
            <p:cNvSpPr txBox="1"/>
            <p:nvPr/>
          </p:nvSpPr>
          <p:spPr>
            <a:xfrm>
              <a:off x="3780934" y="3429000"/>
              <a:ext cx="43428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7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C</a:t>
              </a:r>
              <a:r>
                <a:rPr lang="es-CO" sz="5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rash</a:t>
              </a:r>
              <a:r>
                <a:rPr lang="es-CO" sz="7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M</a:t>
              </a:r>
              <a:r>
                <a:rPr lang="es-CO" sz="5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EE7647E-DEC2-4105-B02B-075CF9F83EBA}"/>
                </a:ext>
              </a:extLst>
            </p:cNvPr>
            <p:cNvSpPr txBox="1"/>
            <p:nvPr/>
          </p:nvSpPr>
          <p:spPr>
            <a:xfrm>
              <a:off x="3780934" y="4523666"/>
              <a:ext cx="38464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Predicciones sobre accidentes de tránsito en Medellín</a:t>
              </a:r>
              <a:endParaRPr lang="es-CO" sz="14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pic>
          <p:nvPicPr>
            <p:cNvPr id="9" name="Imagen 8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70126390-12E7-4E75-B380-2452B72FD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552" y="-171160"/>
              <a:ext cx="4454463" cy="4454463"/>
            </a:xfrm>
            <a:prstGeom prst="rect">
              <a:avLst/>
            </a:prstGeom>
          </p:spPr>
        </p:pic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D4356D0F-C4B5-4FA6-8C8C-4FF81624D3AA}"/>
                </a:ext>
              </a:extLst>
            </p:cNvPr>
            <p:cNvCxnSpPr/>
            <p:nvPr/>
          </p:nvCxnSpPr>
          <p:spPr>
            <a:xfrm>
              <a:off x="3780934" y="4531583"/>
              <a:ext cx="385782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308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0D42DBF-4312-49C2-A8BD-8FED42CBD42F}"/>
              </a:ext>
            </a:extLst>
          </p:cNvPr>
          <p:cNvSpPr txBox="1"/>
          <p:nvPr/>
        </p:nvSpPr>
        <p:spPr>
          <a:xfrm>
            <a:off x="1481573" y="843051"/>
            <a:ext cx="4995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>
                <a:latin typeface="DengXian" panose="02010600030101010101" pitchFamily="2" charset="-122"/>
                <a:ea typeface="DengXian" panose="02010600030101010101" pitchFamily="2" charset="-122"/>
              </a:rPr>
              <a:t>Informe Técnico</a:t>
            </a:r>
            <a:endParaRPr lang="es-CO" sz="5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DD99FB-C6B7-45C9-8661-A6B375808D15}"/>
              </a:ext>
            </a:extLst>
          </p:cNvPr>
          <p:cNvSpPr/>
          <p:nvPr/>
        </p:nvSpPr>
        <p:spPr>
          <a:xfrm>
            <a:off x="1352842" y="5208196"/>
            <a:ext cx="9486315" cy="968566"/>
          </a:xfrm>
          <a:prstGeom prst="rect">
            <a:avLst/>
          </a:prstGeom>
          <a:solidFill>
            <a:srgbClr val="F7DC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80ADB8-1160-48DC-BD4B-F12FBEFBFB5E}"/>
              </a:ext>
            </a:extLst>
          </p:cNvPr>
          <p:cNvSpPr txBox="1"/>
          <p:nvPr/>
        </p:nvSpPr>
        <p:spPr>
          <a:xfrm>
            <a:off x="676143" y="5338536"/>
            <a:ext cx="10564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latin typeface="DengXian" panose="02010600030101010101" pitchFamily="2" charset="-122"/>
                <a:ea typeface="DengXian" panose="02010600030101010101" pitchFamily="2" charset="-122"/>
              </a:rPr>
              <a:t>Andrés Felipe Mejía Quintero  - Doris Steffania Obando González</a:t>
            </a:r>
          </a:p>
          <a:p>
            <a:pPr algn="ctr"/>
            <a:r>
              <a:rPr lang="es-CO" sz="2000" b="1" dirty="0">
                <a:latin typeface="DengXian" panose="02010600030101010101" pitchFamily="2" charset="-122"/>
                <a:ea typeface="DengXian" panose="02010600030101010101" pitchFamily="2" charset="-122"/>
              </a:rPr>
              <a:t>Daniel Ceballos Monsalve  - Daniel Hoyos González - Santiago Zuluaga Ayala</a:t>
            </a:r>
          </a:p>
        </p:txBody>
      </p:sp>
      <p:pic>
        <p:nvPicPr>
          <p:cNvPr id="17" name="Imagen 16" descr="Logotipo&#10;&#10;Descripción generada automáticamente">
            <a:extLst>
              <a:ext uri="{FF2B5EF4-FFF2-40B4-BE49-F238E27FC236}">
                <a16:creationId xmlns:a16="http://schemas.microsoft.com/office/drawing/2014/main" id="{A3B677C6-D8A8-4C31-B839-E17E59F79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77" y="329198"/>
            <a:ext cx="4165322" cy="449619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415EFEF-2A18-44CC-8DC6-CA2381D31DBD}"/>
              </a:ext>
            </a:extLst>
          </p:cNvPr>
          <p:cNvSpPr txBox="1"/>
          <p:nvPr/>
        </p:nvSpPr>
        <p:spPr>
          <a:xfrm>
            <a:off x="1481573" y="3281715"/>
            <a:ext cx="4614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latin typeface="DengXian" panose="02010600030101010101" pitchFamily="2" charset="-122"/>
                <a:ea typeface="DengXian" panose="02010600030101010101" pitchFamily="2" charset="-122"/>
              </a:rPr>
              <a:t>Técnicas en aprendizaje estadístico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40206CB-ED32-4FC5-AD69-6B3E6CE631DC}"/>
              </a:ext>
            </a:extLst>
          </p:cNvPr>
          <p:cNvCxnSpPr/>
          <p:nvPr/>
        </p:nvCxnSpPr>
        <p:spPr>
          <a:xfrm>
            <a:off x="1481573" y="3281715"/>
            <a:ext cx="38578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47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564</Words>
  <Application>Microsoft Office PowerPoint</Application>
  <PresentationFormat>Panorámica</PresentationFormat>
  <Paragraphs>177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DengXian</vt:lpstr>
      <vt:lpstr>Arial</vt:lpstr>
      <vt:lpstr>Calibri</vt:lpstr>
      <vt:lpstr>Calibri Light</vt:lpstr>
      <vt:lpstr>Cambria Math</vt:lpstr>
      <vt:lpstr>Ebrima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Everest</dc:creator>
  <cp:lastModifiedBy>Everest</cp:lastModifiedBy>
  <cp:revision>22</cp:revision>
  <dcterms:created xsi:type="dcterms:W3CDTF">2020-11-15T03:56:27Z</dcterms:created>
  <dcterms:modified xsi:type="dcterms:W3CDTF">2020-11-17T07:27:51Z</dcterms:modified>
</cp:coreProperties>
</file>