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82" r:id="rId5"/>
    <p:sldId id="303" r:id="rId6"/>
    <p:sldId id="278" r:id="rId7"/>
    <p:sldId id="308" r:id="rId8"/>
    <p:sldId id="312" r:id="rId9"/>
    <p:sldId id="30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79" autoAdjust="0"/>
    <p:restoredTop sz="92836" autoAdjust="0"/>
  </p:normalViewPr>
  <p:slideViewPr>
    <p:cSldViewPr snapToGrid="0">
      <p:cViewPr varScale="1">
        <p:scale>
          <a:sx n="103" d="100"/>
          <a:sy n="103" d="100"/>
        </p:scale>
        <p:origin x="11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768F94-3D78-904D-B4F2-3E10DFAE1AC5}" type="doc">
      <dgm:prSet loTypeId="urn:microsoft.com/office/officeart/2008/layout/LinedList" loCatId="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A3D5A337-F955-9D42-8E66-069C684B96F5}">
      <dgm:prSet phldrT="[Text]" custT="1"/>
      <dgm:spPr/>
      <dgm:t>
        <a:bodyPr anchor="t"/>
        <a:lstStyle/>
        <a:p>
          <a:r>
            <a:rPr lang="en-US" sz="3600" b="0" i="0" dirty="0">
              <a:solidFill>
                <a:schemeClr val="bg1"/>
              </a:solidFill>
              <a:latin typeface="+mn-lt"/>
            </a:rPr>
            <a:t>Subway Location</a:t>
          </a:r>
        </a:p>
      </dgm:t>
    </dgm:pt>
    <dgm:pt modelId="{25DA8D3C-8813-C540-99FB-81E03D3715F4}" type="parTrans" cxnId="{2A9CD298-5BDA-2D43-A542-206A5525E715}">
      <dgm:prSet/>
      <dgm:spPr/>
      <dgm:t>
        <a:bodyPr/>
        <a:lstStyle/>
        <a:p>
          <a:endParaRPr lang="en-US" b="0" i="0">
            <a:solidFill>
              <a:schemeClr val="bg1"/>
            </a:solidFill>
            <a:latin typeface="+mn-lt"/>
          </a:endParaRPr>
        </a:p>
      </dgm:t>
    </dgm:pt>
    <dgm:pt modelId="{E11EF22B-D4A3-304C-BBEB-2695C3B5A80B}" type="sibTrans" cxnId="{2A9CD298-5BDA-2D43-A542-206A5525E715}">
      <dgm:prSet/>
      <dgm:spPr/>
      <dgm:t>
        <a:bodyPr/>
        <a:lstStyle/>
        <a:p>
          <a:endParaRPr lang="en-US" b="0" i="0">
            <a:solidFill>
              <a:schemeClr val="bg1"/>
            </a:solidFill>
            <a:latin typeface="+mn-lt"/>
          </a:endParaRPr>
        </a:p>
      </dgm:t>
    </dgm:pt>
    <dgm:pt modelId="{822949E6-4342-D947-A4EA-E2E4EC93F426}">
      <dgm:prSet phldrT="[Text]" custT="1"/>
      <dgm:spPr/>
      <dgm:t>
        <a:bodyPr anchor="t"/>
        <a:lstStyle/>
        <a:p>
          <a:r>
            <a:rPr lang="en-US" sz="3600" b="0" i="0" dirty="0">
              <a:solidFill>
                <a:schemeClr val="bg1"/>
              </a:solidFill>
              <a:latin typeface="+mn-lt"/>
            </a:rPr>
            <a:t>Social Sentiment</a:t>
          </a:r>
        </a:p>
      </dgm:t>
    </dgm:pt>
    <dgm:pt modelId="{9B7C0844-36CA-6C47-BB1F-5328233D0FC5}" type="parTrans" cxnId="{EF77269E-8BB7-464B-B4CF-BB582EBF163B}">
      <dgm:prSet/>
      <dgm:spPr/>
      <dgm:t>
        <a:bodyPr/>
        <a:lstStyle/>
        <a:p>
          <a:endParaRPr lang="en-US" b="0" i="0">
            <a:solidFill>
              <a:schemeClr val="bg1"/>
            </a:solidFill>
            <a:latin typeface="+mn-lt"/>
          </a:endParaRPr>
        </a:p>
      </dgm:t>
    </dgm:pt>
    <dgm:pt modelId="{57BE0CDD-B8B7-6F4B-9033-772D6FE5F9C7}" type="sibTrans" cxnId="{EF77269E-8BB7-464B-B4CF-BB582EBF163B}">
      <dgm:prSet/>
      <dgm:spPr/>
      <dgm:t>
        <a:bodyPr/>
        <a:lstStyle/>
        <a:p>
          <a:endParaRPr lang="en-US" b="0" i="0">
            <a:solidFill>
              <a:schemeClr val="bg1"/>
            </a:solidFill>
            <a:latin typeface="+mn-lt"/>
          </a:endParaRPr>
        </a:p>
      </dgm:t>
    </dgm:pt>
    <dgm:pt modelId="{5AD4112B-2CDA-1140-B3C5-19AC0EFDB1A6}">
      <dgm:prSet phldrT="[Text]" custT="1"/>
      <dgm:spPr/>
      <dgm:t>
        <a:bodyPr lIns="0" tIns="0" rIns="0" bIns="0" anchor="t"/>
        <a:lstStyle/>
        <a:p>
          <a:pPr algn="r">
            <a:lnSpc>
              <a:spcPct val="125000"/>
            </a:lnSpc>
            <a:spcAft>
              <a:spcPts val="0"/>
            </a:spcAft>
          </a:pPr>
          <a:endParaRPr lang="en-US" sz="4000" b="0" i="0" dirty="0">
            <a:solidFill>
              <a:schemeClr val="bg1"/>
            </a:solidFill>
            <a:latin typeface="+mn-lt"/>
          </a:endParaRPr>
        </a:p>
      </dgm:t>
    </dgm:pt>
    <dgm:pt modelId="{D58ABBE0-F2E2-A348-BB93-DFF451A004FD}" type="sibTrans" cxnId="{ACD22B58-A91F-4547-A7D5-D2CFD14CEE83}">
      <dgm:prSet/>
      <dgm:spPr/>
      <dgm:t>
        <a:bodyPr/>
        <a:lstStyle/>
        <a:p>
          <a:endParaRPr lang="en-US" b="0" i="0">
            <a:solidFill>
              <a:schemeClr val="bg1"/>
            </a:solidFill>
            <a:latin typeface="+mn-lt"/>
          </a:endParaRPr>
        </a:p>
      </dgm:t>
    </dgm:pt>
    <dgm:pt modelId="{B8F2A566-1082-FE4F-804E-BC0040B63541}" type="parTrans" cxnId="{ACD22B58-A91F-4547-A7D5-D2CFD14CEE83}">
      <dgm:prSet/>
      <dgm:spPr/>
      <dgm:t>
        <a:bodyPr/>
        <a:lstStyle/>
        <a:p>
          <a:endParaRPr lang="en-US" b="0" i="0">
            <a:solidFill>
              <a:schemeClr val="bg1"/>
            </a:solidFill>
            <a:latin typeface="+mn-lt"/>
          </a:endParaRPr>
        </a:p>
      </dgm:t>
    </dgm:pt>
    <dgm:pt modelId="{90CDB4B1-7A65-CF4B-8BEE-C6841A2A07E6}">
      <dgm:prSet phldrT="[Text]" custT="1"/>
      <dgm:spPr/>
      <dgm:t>
        <a:bodyPr anchor="t"/>
        <a:lstStyle/>
        <a:p>
          <a:r>
            <a:rPr lang="en-US" sz="3600" b="0" i="0" dirty="0">
              <a:solidFill>
                <a:schemeClr val="bg1"/>
              </a:solidFill>
              <a:latin typeface="+mn-lt"/>
            </a:rPr>
            <a:t>Overlap with McDonalds</a:t>
          </a:r>
        </a:p>
      </dgm:t>
    </dgm:pt>
    <dgm:pt modelId="{2547E27B-099E-E149-B41E-62449CCDED35}" type="sibTrans" cxnId="{AA618DE7-09ED-2547-BCD8-D677DA11546A}">
      <dgm:prSet/>
      <dgm:spPr/>
      <dgm:t>
        <a:bodyPr/>
        <a:lstStyle/>
        <a:p>
          <a:endParaRPr lang="en-US" b="0" i="0">
            <a:solidFill>
              <a:schemeClr val="bg1"/>
            </a:solidFill>
            <a:latin typeface="+mn-lt"/>
          </a:endParaRPr>
        </a:p>
      </dgm:t>
    </dgm:pt>
    <dgm:pt modelId="{0464A5BC-8245-9542-AAB0-199A49764C5F}" type="parTrans" cxnId="{AA618DE7-09ED-2547-BCD8-D677DA11546A}">
      <dgm:prSet/>
      <dgm:spPr/>
      <dgm:t>
        <a:bodyPr/>
        <a:lstStyle/>
        <a:p>
          <a:endParaRPr lang="en-US" b="0" i="0">
            <a:solidFill>
              <a:schemeClr val="bg1"/>
            </a:solidFill>
            <a:latin typeface="+mn-lt"/>
          </a:endParaRPr>
        </a:p>
      </dgm:t>
    </dgm:pt>
    <dgm:pt modelId="{2FD811C7-F0D8-2A43-9C3B-80B21256AF05}" type="pres">
      <dgm:prSet presAssocID="{56768F94-3D78-904D-B4F2-3E10DFAE1AC5}" presName="vert0" presStyleCnt="0">
        <dgm:presLayoutVars>
          <dgm:dir/>
          <dgm:animOne val="branch"/>
          <dgm:animLvl val="lvl"/>
        </dgm:presLayoutVars>
      </dgm:prSet>
      <dgm:spPr/>
    </dgm:pt>
    <dgm:pt modelId="{A710CB20-8F8B-4440-A218-A509236DFE15}" type="pres">
      <dgm:prSet presAssocID="{A3D5A337-F955-9D42-8E66-069C684B96F5}" presName="thickLine" presStyleLbl="alignNode1" presStyleIdx="0" presStyleCnt="3"/>
      <dgm:spPr/>
    </dgm:pt>
    <dgm:pt modelId="{84E5CF0B-3010-8B4E-9D70-102D1D581300}" type="pres">
      <dgm:prSet presAssocID="{A3D5A337-F955-9D42-8E66-069C684B96F5}" presName="horz1" presStyleCnt="0"/>
      <dgm:spPr/>
    </dgm:pt>
    <dgm:pt modelId="{2B732A08-47EF-D443-8C3F-BC86C5AEE3F3}" type="pres">
      <dgm:prSet presAssocID="{A3D5A337-F955-9D42-8E66-069C684B96F5}" presName="tx1" presStyleLbl="revTx" presStyleIdx="0" presStyleCnt="4" custScaleX="1990781"/>
      <dgm:spPr/>
    </dgm:pt>
    <dgm:pt modelId="{21D3D253-5027-9944-AAC2-CFD99F92AE9B}" type="pres">
      <dgm:prSet presAssocID="{A3D5A337-F955-9D42-8E66-069C684B96F5}" presName="vert1" presStyleCnt="0"/>
      <dgm:spPr/>
    </dgm:pt>
    <dgm:pt modelId="{49AB61C5-703D-194F-B116-E20092198D1C}" type="pres">
      <dgm:prSet presAssocID="{5AD4112B-2CDA-1140-B3C5-19AC0EFDB1A6}" presName="vertSpace2a" presStyleCnt="0"/>
      <dgm:spPr/>
    </dgm:pt>
    <dgm:pt modelId="{CAFE1E43-8BF0-CD4F-A307-5A08302B77E9}" type="pres">
      <dgm:prSet presAssocID="{5AD4112B-2CDA-1140-B3C5-19AC0EFDB1A6}" presName="horz2" presStyleCnt="0"/>
      <dgm:spPr/>
    </dgm:pt>
    <dgm:pt modelId="{32078F0B-24E6-AB48-8FC2-E7BC87BC86A2}" type="pres">
      <dgm:prSet presAssocID="{5AD4112B-2CDA-1140-B3C5-19AC0EFDB1A6}" presName="horzSpace2" presStyleCnt="0"/>
      <dgm:spPr/>
    </dgm:pt>
    <dgm:pt modelId="{5F84F200-9B2C-3541-87CF-157D35DA351C}" type="pres">
      <dgm:prSet presAssocID="{5AD4112B-2CDA-1140-B3C5-19AC0EFDB1A6}" presName="tx2" presStyleLbl="revTx" presStyleIdx="1" presStyleCnt="4" custScaleX="105830"/>
      <dgm:spPr/>
    </dgm:pt>
    <dgm:pt modelId="{BF690118-478A-9344-B220-0C72B9DD4E4F}" type="pres">
      <dgm:prSet presAssocID="{5AD4112B-2CDA-1140-B3C5-19AC0EFDB1A6}" presName="vert2" presStyleCnt="0"/>
      <dgm:spPr/>
    </dgm:pt>
    <dgm:pt modelId="{193B8535-62F2-A443-8F85-5FB250EACE6C}" type="pres">
      <dgm:prSet presAssocID="{5AD4112B-2CDA-1140-B3C5-19AC0EFDB1A6}" presName="thinLine2b" presStyleLbl="callout" presStyleIdx="0" presStyleCnt="1"/>
      <dgm:spPr>
        <a:ln>
          <a:noFill/>
        </a:ln>
      </dgm:spPr>
    </dgm:pt>
    <dgm:pt modelId="{BC39944A-062F-A846-AFB1-154B709B9F44}" type="pres">
      <dgm:prSet presAssocID="{5AD4112B-2CDA-1140-B3C5-19AC0EFDB1A6}" presName="vertSpace2b" presStyleCnt="0"/>
      <dgm:spPr/>
    </dgm:pt>
    <dgm:pt modelId="{2AD19241-06BA-5B44-A599-50DF39103754}" type="pres">
      <dgm:prSet presAssocID="{822949E6-4342-D947-A4EA-E2E4EC93F426}" presName="thickLine" presStyleLbl="alignNode1" presStyleIdx="1" presStyleCnt="3"/>
      <dgm:spPr/>
    </dgm:pt>
    <dgm:pt modelId="{66A3F838-08A7-0045-A00C-82826E00D3D3}" type="pres">
      <dgm:prSet presAssocID="{822949E6-4342-D947-A4EA-E2E4EC93F426}" presName="horz1" presStyleCnt="0"/>
      <dgm:spPr/>
    </dgm:pt>
    <dgm:pt modelId="{D4A405E0-773D-C644-9888-7D277826A7DD}" type="pres">
      <dgm:prSet presAssocID="{822949E6-4342-D947-A4EA-E2E4EC93F426}" presName="tx1" presStyleLbl="revTx" presStyleIdx="2" presStyleCnt="4" custScaleX="1990781"/>
      <dgm:spPr/>
    </dgm:pt>
    <dgm:pt modelId="{B23B1000-7946-1841-9348-57C6B1D257A8}" type="pres">
      <dgm:prSet presAssocID="{822949E6-4342-D947-A4EA-E2E4EC93F426}" presName="vert1" presStyleCnt="0"/>
      <dgm:spPr/>
    </dgm:pt>
    <dgm:pt modelId="{B56E9603-4DD9-6041-A428-6A28278F03FD}" type="pres">
      <dgm:prSet presAssocID="{90CDB4B1-7A65-CF4B-8BEE-C6841A2A07E6}" presName="thickLine" presStyleLbl="alignNode1" presStyleIdx="2" presStyleCnt="3"/>
      <dgm:spPr/>
    </dgm:pt>
    <dgm:pt modelId="{4F2E320C-C9CB-F64E-B92A-6833BFF1F190}" type="pres">
      <dgm:prSet presAssocID="{90CDB4B1-7A65-CF4B-8BEE-C6841A2A07E6}" presName="horz1" presStyleCnt="0"/>
      <dgm:spPr/>
    </dgm:pt>
    <dgm:pt modelId="{C496AAB4-3072-9041-932B-84917FE7F195}" type="pres">
      <dgm:prSet presAssocID="{90CDB4B1-7A65-CF4B-8BEE-C6841A2A07E6}" presName="tx1" presStyleLbl="revTx" presStyleIdx="3" presStyleCnt="4" custScaleX="1990781"/>
      <dgm:spPr/>
    </dgm:pt>
    <dgm:pt modelId="{08C7A21C-59A3-D945-9AA3-C383516EFDCB}" type="pres">
      <dgm:prSet presAssocID="{90CDB4B1-7A65-CF4B-8BEE-C6841A2A07E6}" presName="vert1" presStyleCnt="0"/>
      <dgm:spPr/>
    </dgm:pt>
  </dgm:ptLst>
  <dgm:cxnLst>
    <dgm:cxn modelId="{1892D72A-365F-C746-A1E8-DE54B8D16FC7}" type="presOf" srcId="{90CDB4B1-7A65-CF4B-8BEE-C6841A2A07E6}" destId="{C496AAB4-3072-9041-932B-84917FE7F195}" srcOrd="0" destOrd="0" presId="urn:microsoft.com/office/officeart/2008/layout/LinedList"/>
    <dgm:cxn modelId="{ACD22B58-A91F-4547-A7D5-D2CFD14CEE83}" srcId="{A3D5A337-F955-9D42-8E66-069C684B96F5}" destId="{5AD4112B-2CDA-1140-B3C5-19AC0EFDB1A6}" srcOrd="0" destOrd="0" parTransId="{B8F2A566-1082-FE4F-804E-BC0040B63541}" sibTransId="{D58ABBE0-F2E2-A348-BB93-DFF451A004FD}"/>
    <dgm:cxn modelId="{2A9CD298-5BDA-2D43-A542-206A5525E715}" srcId="{56768F94-3D78-904D-B4F2-3E10DFAE1AC5}" destId="{A3D5A337-F955-9D42-8E66-069C684B96F5}" srcOrd="0" destOrd="0" parTransId="{25DA8D3C-8813-C540-99FB-81E03D3715F4}" sibTransId="{E11EF22B-D4A3-304C-BBEB-2695C3B5A80B}"/>
    <dgm:cxn modelId="{EF77269E-8BB7-464B-B4CF-BB582EBF163B}" srcId="{56768F94-3D78-904D-B4F2-3E10DFAE1AC5}" destId="{822949E6-4342-D947-A4EA-E2E4EC93F426}" srcOrd="1" destOrd="0" parTransId="{9B7C0844-36CA-6C47-BB1F-5328233D0FC5}" sibTransId="{57BE0CDD-B8B7-6F4B-9033-772D6FE5F9C7}"/>
    <dgm:cxn modelId="{06A3EDD3-7657-B54A-811C-55DFA3FCA6FC}" type="presOf" srcId="{56768F94-3D78-904D-B4F2-3E10DFAE1AC5}" destId="{2FD811C7-F0D8-2A43-9C3B-80B21256AF05}" srcOrd="0" destOrd="0" presId="urn:microsoft.com/office/officeart/2008/layout/LinedList"/>
    <dgm:cxn modelId="{E7AA59D9-9F1F-4642-97B9-6E57D3A80412}" type="presOf" srcId="{A3D5A337-F955-9D42-8E66-069C684B96F5}" destId="{2B732A08-47EF-D443-8C3F-BC86C5AEE3F3}" srcOrd="0" destOrd="0" presId="urn:microsoft.com/office/officeart/2008/layout/LinedList"/>
    <dgm:cxn modelId="{6BCFB5DA-6E90-CB4D-ABA8-0ABDFCF78ADC}" type="presOf" srcId="{5AD4112B-2CDA-1140-B3C5-19AC0EFDB1A6}" destId="{5F84F200-9B2C-3541-87CF-157D35DA351C}" srcOrd="0" destOrd="0" presId="urn:microsoft.com/office/officeart/2008/layout/LinedList"/>
    <dgm:cxn modelId="{AA618DE7-09ED-2547-BCD8-D677DA11546A}" srcId="{56768F94-3D78-904D-B4F2-3E10DFAE1AC5}" destId="{90CDB4B1-7A65-CF4B-8BEE-C6841A2A07E6}" srcOrd="2" destOrd="0" parTransId="{0464A5BC-8245-9542-AAB0-199A49764C5F}" sibTransId="{2547E27B-099E-E149-B41E-62449CCDED35}"/>
    <dgm:cxn modelId="{695000F3-F005-7D4E-8025-62691C0AA90D}" type="presOf" srcId="{822949E6-4342-D947-A4EA-E2E4EC93F426}" destId="{D4A405E0-773D-C644-9888-7D277826A7DD}" srcOrd="0" destOrd="0" presId="urn:microsoft.com/office/officeart/2008/layout/LinedList"/>
    <dgm:cxn modelId="{6A474748-D45B-A04E-9405-91EB1A585F0B}" type="presParOf" srcId="{2FD811C7-F0D8-2A43-9C3B-80B21256AF05}" destId="{A710CB20-8F8B-4440-A218-A509236DFE15}" srcOrd="0" destOrd="0" presId="urn:microsoft.com/office/officeart/2008/layout/LinedList"/>
    <dgm:cxn modelId="{ECB38E5B-D4FB-AF46-B9DF-AC7C0BE16FFC}" type="presParOf" srcId="{2FD811C7-F0D8-2A43-9C3B-80B21256AF05}" destId="{84E5CF0B-3010-8B4E-9D70-102D1D581300}" srcOrd="1" destOrd="0" presId="urn:microsoft.com/office/officeart/2008/layout/LinedList"/>
    <dgm:cxn modelId="{817C0386-11FB-934E-A16D-C63306019ADE}" type="presParOf" srcId="{84E5CF0B-3010-8B4E-9D70-102D1D581300}" destId="{2B732A08-47EF-D443-8C3F-BC86C5AEE3F3}" srcOrd="0" destOrd="0" presId="urn:microsoft.com/office/officeart/2008/layout/LinedList"/>
    <dgm:cxn modelId="{1B1D049A-CB55-B744-BED1-CF7B41A35010}" type="presParOf" srcId="{84E5CF0B-3010-8B4E-9D70-102D1D581300}" destId="{21D3D253-5027-9944-AAC2-CFD99F92AE9B}" srcOrd="1" destOrd="0" presId="urn:microsoft.com/office/officeart/2008/layout/LinedList"/>
    <dgm:cxn modelId="{536266D4-8482-C54E-80AB-0E39869A68B9}" type="presParOf" srcId="{21D3D253-5027-9944-AAC2-CFD99F92AE9B}" destId="{49AB61C5-703D-194F-B116-E20092198D1C}" srcOrd="0" destOrd="0" presId="urn:microsoft.com/office/officeart/2008/layout/LinedList"/>
    <dgm:cxn modelId="{770350DA-66D1-3B46-9966-4E8D766431C9}" type="presParOf" srcId="{21D3D253-5027-9944-AAC2-CFD99F92AE9B}" destId="{CAFE1E43-8BF0-CD4F-A307-5A08302B77E9}" srcOrd="1" destOrd="0" presId="urn:microsoft.com/office/officeart/2008/layout/LinedList"/>
    <dgm:cxn modelId="{896F4245-1497-6340-A166-A0A8A652559F}" type="presParOf" srcId="{CAFE1E43-8BF0-CD4F-A307-5A08302B77E9}" destId="{32078F0B-24E6-AB48-8FC2-E7BC87BC86A2}" srcOrd="0" destOrd="0" presId="urn:microsoft.com/office/officeart/2008/layout/LinedList"/>
    <dgm:cxn modelId="{8E544242-23F1-B74D-A8FF-417B96605B66}" type="presParOf" srcId="{CAFE1E43-8BF0-CD4F-A307-5A08302B77E9}" destId="{5F84F200-9B2C-3541-87CF-157D35DA351C}" srcOrd="1" destOrd="0" presId="urn:microsoft.com/office/officeart/2008/layout/LinedList"/>
    <dgm:cxn modelId="{934106B0-788E-FA4A-8EBA-ECB03E4E04F7}" type="presParOf" srcId="{CAFE1E43-8BF0-CD4F-A307-5A08302B77E9}" destId="{BF690118-478A-9344-B220-0C72B9DD4E4F}" srcOrd="2" destOrd="0" presId="urn:microsoft.com/office/officeart/2008/layout/LinedList"/>
    <dgm:cxn modelId="{44EB883C-3016-DD4F-B1E6-C40DD02EDA5B}" type="presParOf" srcId="{21D3D253-5027-9944-AAC2-CFD99F92AE9B}" destId="{193B8535-62F2-A443-8F85-5FB250EACE6C}" srcOrd="2" destOrd="0" presId="urn:microsoft.com/office/officeart/2008/layout/LinedList"/>
    <dgm:cxn modelId="{F2CF602F-9B80-0642-9F3B-0F76D187AEF1}" type="presParOf" srcId="{21D3D253-5027-9944-AAC2-CFD99F92AE9B}" destId="{BC39944A-062F-A846-AFB1-154B709B9F44}" srcOrd="3" destOrd="0" presId="urn:microsoft.com/office/officeart/2008/layout/LinedList"/>
    <dgm:cxn modelId="{380BB456-CC3C-C840-943B-75E48F16D6B6}" type="presParOf" srcId="{2FD811C7-F0D8-2A43-9C3B-80B21256AF05}" destId="{2AD19241-06BA-5B44-A599-50DF39103754}" srcOrd="2" destOrd="0" presId="urn:microsoft.com/office/officeart/2008/layout/LinedList"/>
    <dgm:cxn modelId="{E3EAF79F-28A8-A24B-98B5-C98CB530B6C1}" type="presParOf" srcId="{2FD811C7-F0D8-2A43-9C3B-80B21256AF05}" destId="{66A3F838-08A7-0045-A00C-82826E00D3D3}" srcOrd="3" destOrd="0" presId="urn:microsoft.com/office/officeart/2008/layout/LinedList"/>
    <dgm:cxn modelId="{4A2E58A7-E400-CC4A-830C-2371959C73A5}" type="presParOf" srcId="{66A3F838-08A7-0045-A00C-82826E00D3D3}" destId="{D4A405E0-773D-C644-9888-7D277826A7DD}" srcOrd="0" destOrd="0" presId="urn:microsoft.com/office/officeart/2008/layout/LinedList"/>
    <dgm:cxn modelId="{78B37CB2-C139-6C4A-BC86-DE10C7313F44}" type="presParOf" srcId="{66A3F838-08A7-0045-A00C-82826E00D3D3}" destId="{B23B1000-7946-1841-9348-57C6B1D257A8}" srcOrd="1" destOrd="0" presId="urn:microsoft.com/office/officeart/2008/layout/LinedList"/>
    <dgm:cxn modelId="{35DF25A9-4BE9-7D4B-9832-48EDC502D891}" type="presParOf" srcId="{2FD811C7-F0D8-2A43-9C3B-80B21256AF05}" destId="{B56E9603-4DD9-6041-A428-6A28278F03FD}" srcOrd="4" destOrd="0" presId="urn:microsoft.com/office/officeart/2008/layout/LinedList"/>
    <dgm:cxn modelId="{2FF5AD56-2FCB-E746-BC30-B7C1D004B444}" type="presParOf" srcId="{2FD811C7-F0D8-2A43-9C3B-80B21256AF05}" destId="{4F2E320C-C9CB-F64E-B92A-6833BFF1F190}" srcOrd="5" destOrd="0" presId="urn:microsoft.com/office/officeart/2008/layout/LinedList"/>
    <dgm:cxn modelId="{EFCEEED9-0A73-AF45-82CD-D3376B8C9E27}" type="presParOf" srcId="{4F2E320C-C9CB-F64E-B92A-6833BFF1F190}" destId="{C496AAB4-3072-9041-932B-84917FE7F195}" srcOrd="0" destOrd="0" presId="urn:microsoft.com/office/officeart/2008/layout/LinedList"/>
    <dgm:cxn modelId="{EE05A883-24A9-B74E-AF6A-373CC0CF80A0}" type="presParOf" srcId="{4F2E320C-C9CB-F64E-B92A-6833BFF1F190}" destId="{08C7A21C-59A3-D945-9AA3-C383516EFDCB}" srcOrd="1" destOrd="0" presId="urn:microsoft.com/office/officeart/2008/layout/LinedList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0CB20-8F8B-4440-A218-A509236DFE15}">
      <dsp:nvSpPr>
        <dsp:cNvPr id="0" name=""/>
        <dsp:cNvSpPr/>
      </dsp:nvSpPr>
      <dsp:spPr>
        <a:xfrm>
          <a:off x="0" y="2344"/>
          <a:ext cx="9906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32A08-47EF-D443-8C3F-BC86C5AEE3F3}">
      <dsp:nvSpPr>
        <dsp:cNvPr id="0" name=""/>
        <dsp:cNvSpPr/>
      </dsp:nvSpPr>
      <dsp:spPr>
        <a:xfrm>
          <a:off x="0" y="2344"/>
          <a:ext cx="8165592" cy="1598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bg1"/>
              </a:solidFill>
              <a:latin typeface="+mn-lt"/>
            </a:rPr>
            <a:t>Subway Location</a:t>
          </a:r>
        </a:p>
      </dsp:txBody>
      <dsp:txXfrm>
        <a:off x="0" y="2344"/>
        <a:ext cx="8165592" cy="1598637"/>
      </dsp:txXfrm>
    </dsp:sp>
    <dsp:sp modelId="{5F84F200-9B2C-3541-87CF-157D35DA351C}">
      <dsp:nvSpPr>
        <dsp:cNvPr id="0" name=""/>
        <dsp:cNvSpPr/>
      </dsp:nvSpPr>
      <dsp:spPr>
        <a:xfrm>
          <a:off x="8196355" y="74938"/>
          <a:ext cx="1703776" cy="1451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r" defTabSz="177800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endParaRPr lang="en-US" sz="4000" b="0" i="0" kern="1200" dirty="0">
            <a:solidFill>
              <a:schemeClr val="bg1"/>
            </a:solidFill>
            <a:latin typeface="+mn-lt"/>
          </a:endParaRPr>
        </a:p>
      </dsp:txBody>
      <dsp:txXfrm>
        <a:off x="8196355" y="74938"/>
        <a:ext cx="1703776" cy="1451887"/>
      </dsp:txXfrm>
    </dsp:sp>
    <dsp:sp modelId="{193B8535-62F2-A443-8F85-5FB250EACE6C}">
      <dsp:nvSpPr>
        <dsp:cNvPr id="0" name=""/>
        <dsp:cNvSpPr/>
      </dsp:nvSpPr>
      <dsp:spPr>
        <a:xfrm>
          <a:off x="8165592" y="1526825"/>
          <a:ext cx="164068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19241-06BA-5B44-A599-50DF39103754}">
      <dsp:nvSpPr>
        <dsp:cNvPr id="0" name=""/>
        <dsp:cNvSpPr/>
      </dsp:nvSpPr>
      <dsp:spPr>
        <a:xfrm>
          <a:off x="0" y="1600981"/>
          <a:ext cx="9906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405E0-773D-C644-9888-7D277826A7DD}">
      <dsp:nvSpPr>
        <dsp:cNvPr id="0" name=""/>
        <dsp:cNvSpPr/>
      </dsp:nvSpPr>
      <dsp:spPr>
        <a:xfrm>
          <a:off x="0" y="1600981"/>
          <a:ext cx="9898855" cy="1598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bg1"/>
              </a:solidFill>
              <a:latin typeface="+mn-lt"/>
            </a:rPr>
            <a:t>Social Sentiment</a:t>
          </a:r>
        </a:p>
      </dsp:txBody>
      <dsp:txXfrm>
        <a:off x="0" y="1600981"/>
        <a:ext cx="9898855" cy="1598637"/>
      </dsp:txXfrm>
    </dsp:sp>
    <dsp:sp modelId="{B56E9603-4DD9-6041-A428-6A28278F03FD}">
      <dsp:nvSpPr>
        <dsp:cNvPr id="0" name=""/>
        <dsp:cNvSpPr/>
      </dsp:nvSpPr>
      <dsp:spPr>
        <a:xfrm>
          <a:off x="0" y="3199618"/>
          <a:ext cx="9906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6AAB4-3072-9041-932B-84917FE7F195}">
      <dsp:nvSpPr>
        <dsp:cNvPr id="0" name=""/>
        <dsp:cNvSpPr/>
      </dsp:nvSpPr>
      <dsp:spPr>
        <a:xfrm>
          <a:off x="0" y="3199618"/>
          <a:ext cx="9898855" cy="1598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bg1"/>
              </a:solidFill>
              <a:latin typeface="+mn-lt"/>
            </a:rPr>
            <a:t>Overlap with McDonalds</a:t>
          </a:r>
        </a:p>
      </dsp:txBody>
      <dsp:txXfrm>
        <a:off x="0" y="3199618"/>
        <a:ext cx="9898855" cy="1598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7EFB07-C7CA-17F0-85E7-49999333B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08199"/>
            <a:ext cx="5168900" cy="4191001"/>
          </a:xfrm>
        </p:spPr>
        <p:txBody>
          <a:bodyPr anchor="b"/>
          <a:lstStyle>
            <a:lvl1pPr>
              <a:lnSpc>
                <a:spcPct val="90000"/>
              </a:lnSpc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6A9EB6-5085-A101-9FEC-E2BAECF313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3101" y="304799"/>
            <a:ext cx="5016499" cy="6248401"/>
          </a:xfrm>
          <a:custGeom>
            <a:avLst/>
            <a:gdLst>
              <a:gd name="connsiteX0" fmla="*/ 5016499 w 5168900"/>
              <a:gd name="connsiteY0" fmla="*/ 1447801 h 6248401"/>
              <a:gd name="connsiteX1" fmla="*/ 5016499 w 5168900"/>
              <a:gd name="connsiteY1" fmla="*/ 3124201 h 6248401"/>
              <a:gd name="connsiteX2" fmla="*/ 5168899 w 5168900"/>
              <a:gd name="connsiteY2" fmla="*/ 3124201 h 6248401"/>
              <a:gd name="connsiteX3" fmla="*/ 5168899 w 5168900"/>
              <a:gd name="connsiteY3" fmla="*/ 1447801 h 6248401"/>
              <a:gd name="connsiteX4" fmla="*/ 0 w 5168900"/>
              <a:gd name="connsiteY4" fmla="*/ 0 h 6248401"/>
              <a:gd name="connsiteX5" fmla="*/ 5168900 w 5168900"/>
              <a:gd name="connsiteY5" fmla="*/ 0 h 6248401"/>
              <a:gd name="connsiteX6" fmla="*/ 5168900 w 5168900"/>
              <a:gd name="connsiteY6" fmla="*/ 6248401 h 6248401"/>
              <a:gd name="connsiteX7" fmla="*/ 0 w 5168900"/>
              <a:gd name="connsiteY7" fmla="*/ 6248401 h 624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8900" h="6248401">
                <a:moveTo>
                  <a:pt x="5016499" y="1447801"/>
                </a:moveTo>
                <a:lnTo>
                  <a:pt x="5016499" y="3124201"/>
                </a:lnTo>
                <a:lnTo>
                  <a:pt x="5168899" y="3124201"/>
                </a:lnTo>
                <a:lnTo>
                  <a:pt x="5168899" y="1447801"/>
                </a:lnTo>
                <a:close/>
                <a:moveTo>
                  <a:pt x="0" y="0"/>
                </a:moveTo>
                <a:lnTo>
                  <a:pt x="5168900" y="0"/>
                </a:lnTo>
                <a:lnTo>
                  <a:pt x="5168900" y="6248401"/>
                </a:lnTo>
                <a:lnTo>
                  <a:pt x="0" y="62484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FF9405-2D0B-2FF0-D4F5-36EAE810A7A9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7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B726890-73E7-1646-D800-16263260C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1979" y="322788"/>
            <a:ext cx="4285422" cy="365125"/>
          </a:xfrm>
        </p:spPr>
        <p:txBody>
          <a:bodyPr rIns="91440" anchor="t"/>
          <a:lstStyle>
            <a:lvl1pPr algn="r">
              <a:defRPr sz="1200" b="1" i="0" spc="30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69501" y="322787"/>
            <a:ext cx="1079500" cy="365125"/>
          </a:xfrm>
        </p:spPr>
        <p:txBody>
          <a:bodyPr lIns="0" rIns="0" anchor="t"/>
          <a:lstStyle>
            <a:lvl1pPr algn="ctr">
              <a:defRPr sz="1200" b="1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 tIns="45720" rIns="91440" bIns="0" anchor="t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FE0E6C1-D8F3-9607-1EF5-283A8253693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005840" y="1883664"/>
            <a:ext cx="4434840" cy="37216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683DD6FC-F6CD-AC73-F4C3-7BEE70CC334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6395" y="1752600"/>
            <a:ext cx="4720706" cy="4800600"/>
          </a:xfrm>
        </p:spPr>
        <p:txBody>
          <a:bodyPr>
            <a:normAutofit/>
          </a:bodyPr>
          <a:lstStyle>
            <a:lvl1pPr marL="285750" indent="-28575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D1C344-28CE-DD56-2002-570ACC0C8BC1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1F0557-89C9-50CE-E4B0-286C4FBFE3A9}"/>
              </a:ext>
            </a:extLst>
          </p:cNvPr>
          <p:cNvSpPr/>
          <p:nvPr userDrawn="1"/>
        </p:nvSpPr>
        <p:spPr>
          <a:xfrm>
            <a:off x="0" y="46228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5726C3-3898-CF2F-3A91-26F7B8DABC71}"/>
              </a:ext>
            </a:extLst>
          </p:cNvPr>
          <p:cNvSpPr/>
          <p:nvPr userDrawn="1"/>
        </p:nvSpPr>
        <p:spPr>
          <a:xfrm>
            <a:off x="11884152" y="6702552"/>
            <a:ext cx="155448" cy="15544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2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84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4D99F21-AF19-C3B4-AF66-1C83EBC9B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4079" y="322788"/>
            <a:ext cx="3993322" cy="365125"/>
          </a:xfrm>
        </p:spPr>
        <p:txBody>
          <a:bodyPr rIns="91440" anchor="t"/>
          <a:lstStyle>
            <a:lvl1pPr algn="r">
              <a:defRPr sz="1200" b="1" i="0" spc="30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69501" y="322787"/>
            <a:ext cx="1079500" cy="365125"/>
          </a:xfrm>
        </p:spPr>
        <p:txBody>
          <a:bodyPr lIns="0" rIns="0" anchor="t"/>
          <a:lstStyle>
            <a:lvl1pPr algn="ctr">
              <a:defRPr sz="1200" b="1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 tIns="45720" rIns="91440" bIns="0" anchor="t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C4CCE14A-15F3-BD2F-DA6C-9AE637E464B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43000" y="1755648"/>
            <a:ext cx="9902952" cy="4572000"/>
          </a:xfrm>
        </p:spPr>
        <p:txBody>
          <a:bodyPr>
            <a:normAutofit/>
          </a:bodyPr>
          <a:lstStyle>
            <a:lvl1pPr marL="285750" indent="-28575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1477EB-BB2D-9198-DC69-51D82D51A21F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FA3617-DC5C-20BC-7449-C609B2112FCA}"/>
              </a:ext>
            </a:extLst>
          </p:cNvPr>
          <p:cNvSpPr/>
          <p:nvPr userDrawn="1"/>
        </p:nvSpPr>
        <p:spPr>
          <a:xfrm>
            <a:off x="0" y="46228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9D91BC-3775-DECE-2304-4F88B1FF89FB}"/>
              </a:ext>
            </a:extLst>
          </p:cNvPr>
          <p:cNvSpPr/>
          <p:nvPr userDrawn="1"/>
        </p:nvSpPr>
        <p:spPr>
          <a:xfrm>
            <a:off x="11884152" y="6702552"/>
            <a:ext cx="155448" cy="15544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9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4D99F21-AF19-C3B4-AF66-1C83EBC9B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4079" y="322788"/>
            <a:ext cx="3993322" cy="365125"/>
          </a:xfrm>
        </p:spPr>
        <p:txBody>
          <a:bodyPr rIns="91440" anchor="t"/>
          <a:lstStyle>
            <a:lvl1pPr algn="r">
              <a:defRPr sz="1200" b="1" i="0" spc="30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69501" y="322787"/>
            <a:ext cx="1079500" cy="365125"/>
          </a:xfrm>
        </p:spPr>
        <p:txBody>
          <a:bodyPr lIns="0" rIns="0" anchor="t"/>
          <a:lstStyle>
            <a:lvl1pPr algn="ctr">
              <a:defRPr sz="1200" b="1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 tIns="45720" rIns="91440" bIns="0" anchor="t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C4CCE14A-15F3-BD2F-DA6C-9AE637E464B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43000" y="1755648"/>
            <a:ext cx="9902952" cy="45720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 sz="160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1800"/>
              </a:spcAft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1477EB-BB2D-9198-DC69-51D82D51A21F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FA3617-DC5C-20BC-7449-C609B2112FCA}"/>
              </a:ext>
            </a:extLst>
          </p:cNvPr>
          <p:cNvSpPr/>
          <p:nvPr userDrawn="1"/>
        </p:nvSpPr>
        <p:spPr>
          <a:xfrm>
            <a:off x="0" y="46228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9D91BC-3775-DECE-2304-4F88B1FF89FB}"/>
              </a:ext>
            </a:extLst>
          </p:cNvPr>
          <p:cNvSpPr/>
          <p:nvPr userDrawn="1"/>
        </p:nvSpPr>
        <p:spPr>
          <a:xfrm>
            <a:off x="11884152" y="6702552"/>
            <a:ext cx="155448" cy="15544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5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7066A8E-FDEA-E5CF-012E-EB9112DBF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4079" y="322788"/>
            <a:ext cx="3993322" cy="365125"/>
          </a:xfrm>
        </p:spPr>
        <p:txBody>
          <a:bodyPr rIns="91440" anchor="t"/>
          <a:lstStyle>
            <a:lvl1pPr algn="r">
              <a:defRPr sz="1200" b="1" i="0" spc="30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69501" y="322787"/>
            <a:ext cx="1079500" cy="365125"/>
          </a:xfrm>
        </p:spPr>
        <p:txBody>
          <a:bodyPr lIns="0" rIns="0" anchor="t"/>
          <a:lstStyle>
            <a:lvl1pPr algn="ctr">
              <a:defRPr sz="1200" b="1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 tIns="45720" rIns="91440" bIns="0" anchor="t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622CF6F1-9854-0E80-1F49-869587BCDDE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43000" y="1755648"/>
            <a:ext cx="8531352" cy="2048256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 sz="160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D126172-FD9F-8D99-5392-6AF11DAE47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00" y="4113492"/>
            <a:ext cx="10896601" cy="2744508"/>
          </a:xfrm>
          <a:custGeom>
            <a:avLst/>
            <a:gdLst>
              <a:gd name="connsiteX0" fmla="*/ 0 w 11049001"/>
              <a:gd name="connsiteY0" fmla="*/ 0 h 2744508"/>
              <a:gd name="connsiteX1" fmla="*/ 11049001 w 11049001"/>
              <a:gd name="connsiteY1" fmla="*/ 0 h 2744508"/>
              <a:gd name="connsiteX2" fmla="*/ 11049001 w 11049001"/>
              <a:gd name="connsiteY2" fmla="*/ 2744508 h 2744508"/>
              <a:gd name="connsiteX3" fmla="*/ 0 w 11049001"/>
              <a:gd name="connsiteY3" fmla="*/ 2744508 h 2744508"/>
              <a:gd name="connsiteX4" fmla="*/ 0 w 11049001"/>
              <a:gd name="connsiteY4" fmla="*/ 2198408 h 2744508"/>
              <a:gd name="connsiteX5" fmla="*/ 152400 w 11049001"/>
              <a:gd name="connsiteY5" fmla="*/ 2198408 h 2744508"/>
              <a:gd name="connsiteX6" fmla="*/ 152400 w 11049001"/>
              <a:gd name="connsiteY6" fmla="*/ 522008 h 2744508"/>
              <a:gd name="connsiteX7" fmla="*/ 0 w 11049001"/>
              <a:gd name="connsiteY7" fmla="*/ 522008 h 274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49001" h="2744508">
                <a:moveTo>
                  <a:pt x="0" y="0"/>
                </a:moveTo>
                <a:lnTo>
                  <a:pt x="11049001" y="0"/>
                </a:lnTo>
                <a:lnTo>
                  <a:pt x="11049001" y="2744508"/>
                </a:lnTo>
                <a:lnTo>
                  <a:pt x="0" y="2744508"/>
                </a:lnTo>
                <a:lnTo>
                  <a:pt x="0" y="2198408"/>
                </a:lnTo>
                <a:lnTo>
                  <a:pt x="152400" y="2198408"/>
                </a:lnTo>
                <a:lnTo>
                  <a:pt x="152400" y="522008"/>
                </a:lnTo>
                <a:lnTo>
                  <a:pt x="0" y="52200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ysClr val="windowText" lastClr="000000"/>
                </a:solidFill>
                <a:latin typeface="Franklin Gothic Book" panose="020B050302010202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CB7384-BB68-6679-8592-1BB5371FD39F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43A0DD-BC00-19DA-C1A4-0BC3AC452369}"/>
              </a:ext>
            </a:extLst>
          </p:cNvPr>
          <p:cNvSpPr/>
          <p:nvPr userDrawn="1"/>
        </p:nvSpPr>
        <p:spPr>
          <a:xfrm>
            <a:off x="0" y="46355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1D0305-426C-92A2-C779-061BAACC3ED2}"/>
              </a:ext>
            </a:extLst>
          </p:cNvPr>
          <p:cNvSpPr/>
          <p:nvPr userDrawn="1"/>
        </p:nvSpPr>
        <p:spPr>
          <a:xfrm>
            <a:off x="11884152" y="6702552"/>
            <a:ext cx="155448" cy="15544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9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0F48150-1A09-D815-78F5-C57004B7E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4079" y="322788"/>
            <a:ext cx="3993322" cy="365125"/>
          </a:xfrm>
        </p:spPr>
        <p:txBody>
          <a:bodyPr rIns="91440" anchor="t"/>
          <a:lstStyle>
            <a:lvl1pPr algn="r">
              <a:defRPr sz="1200" b="1" i="0" spc="30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69501" y="322787"/>
            <a:ext cx="1079500" cy="365125"/>
          </a:xfrm>
        </p:spPr>
        <p:txBody>
          <a:bodyPr lIns="0" rIns="0" anchor="t"/>
          <a:lstStyle>
            <a:lvl1pPr algn="ctr">
              <a:defRPr sz="1200" b="1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 tIns="45720" rIns="91440" bIns="0" anchor="t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A0D6A9-E761-9957-391F-1175FAA5189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43000" y="1752600"/>
            <a:ext cx="9906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70FC9A-8C86-6EB5-1634-5E0A379C8A12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7F465A-1FA2-DB34-8A31-2B6957A9589C}"/>
              </a:ext>
            </a:extLst>
          </p:cNvPr>
          <p:cNvSpPr/>
          <p:nvPr userDrawn="1"/>
        </p:nvSpPr>
        <p:spPr>
          <a:xfrm>
            <a:off x="0" y="46228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6763DD-1C46-177C-43E1-EE1C25CF8DF8}"/>
              </a:ext>
            </a:extLst>
          </p:cNvPr>
          <p:cNvSpPr/>
          <p:nvPr userDrawn="1"/>
        </p:nvSpPr>
        <p:spPr>
          <a:xfrm>
            <a:off x="11884152" y="6702552"/>
            <a:ext cx="155448" cy="15544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8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Subtitle + Pictur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322786"/>
            <a:ext cx="5930899" cy="16084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u="sng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6A9EB6-5085-A101-9FEC-E2BAECF313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3101" y="304799"/>
            <a:ext cx="5016499" cy="6248401"/>
          </a:xfrm>
          <a:custGeom>
            <a:avLst/>
            <a:gdLst>
              <a:gd name="connsiteX0" fmla="*/ 5016499 w 5168900"/>
              <a:gd name="connsiteY0" fmla="*/ 1447801 h 6248401"/>
              <a:gd name="connsiteX1" fmla="*/ 5016499 w 5168900"/>
              <a:gd name="connsiteY1" fmla="*/ 3124201 h 6248401"/>
              <a:gd name="connsiteX2" fmla="*/ 5168899 w 5168900"/>
              <a:gd name="connsiteY2" fmla="*/ 3124201 h 6248401"/>
              <a:gd name="connsiteX3" fmla="*/ 5168899 w 5168900"/>
              <a:gd name="connsiteY3" fmla="*/ 1447801 h 6248401"/>
              <a:gd name="connsiteX4" fmla="*/ 0 w 5168900"/>
              <a:gd name="connsiteY4" fmla="*/ 0 h 6248401"/>
              <a:gd name="connsiteX5" fmla="*/ 5168900 w 5168900"/>
              <a:gd name="connsiteY5" fmla="*/ 0 h 6248401"/>
              <a:gd name="connsiteX6" fmla="*/ 5168900 w 5168900"/>
              <a:gd name="connsiteY6" fmla="*/ 6248401 h 6248401"/>
              <a:gd name="connsiteX7" fmla="*/ 0 w 5168900"/>
              <a:gd name="connsiteY7" fmla="*/ 6248401 h 624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8900" h="6248401">
                <a:moveTo>
                  <a:pt x="5016499" y="1447801"/>
                </a:moveTo>
                <a:lnTo>
                  <a:pt x="5016499" y="3124201"/>
                </a:lnTo>
                <a:lnTo>
                  <a:pt x="5168899" y="3124201"/>
                </a:lnTo>
                <a:lnTo>
                  <a:pt x="5168899" y="1447801"/>
                </a:lnTo>
                <a:close/>
                <a:moveTo>
                  <a:pt x="0" y="0"/>
                </a:moveTo>
                <a:lnTo>
                  <a:pt x="5168900" y="0"/>
                </a:lnTo>
                <a:lnTo>
                  <a:pt x="5168900" y="6248401"/>
                </a:lnTo>
                <a:lnTo>
                  <a:pt x="0" y="62484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FF9405-2D0B-2FF0-D4F5-36EAE810A7A9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B6560B0-3456-2CEA-F93D-A5F45ED0C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108198"/>
            <a:ext cx="5168899" cy="4191001"/>
          </a:xfrm>
        </p:spPr>
        <p:txBody>
          <a:bodyPr anchor="b"/>
          <a:lstStyle>
            <a:lvl1pPr>
              <a:lnSpc>
                <a:spcPct val="90000"/>
              </a:lnSpc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893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Subtitl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FF9405-2D0B-2FF0-D4F5-36EAE810A7A9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A9F0AD8-E9E5-97AC-38C3-334A7F03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108198"/>
            <a:ext cx="9906001" cy="4191001"/>
          </a:xfrm>
        </p:spPr>
        <p:txBody>
          <a:bodyPr anchor="b"/>
          <a:lstStyle>
            <a:lvl1pPr>
              <a:lnSpc>
                <a:spcPct val="90000"/>
              </a:lnSpc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F887EDC-CB94-E7EB-F89C-B452D65C1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22786"/>
            <a:ext cx="5930900" cy="1429814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u="sng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5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74B6722-048F-A0DC-5E4E-9A0175C3A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4079" y="322788"/>
            <a:ext cx="3993322" cy="365125"/>
          </a:xfrm>
        </p:spPr>
        <p:txBody>
          <a:bodyPr rIns="91440" anchor="t"/>
          <a:lstStyle>
            <a:lvl1pPr algn="r">
              <a:defRPr sz="1200" b="1" i="0" spc="30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69501" y="322787"/>
            <a:ext cx="1079500" cy="365125"/>
          </a:xfrm>
        </p:spPr>
        <p:txBody>
          <a:bodyPr lIns="0" rIns="0" anchor="t"/>
          <a:lstStyle>
            <a:lvl1pPr algn="ctr">
              <a:defRPr sz="1200" b="1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 tIns="45720" rIns="91440" bIns="0" anchor="t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DAD8D20-398D-ADAC-233E-7CF491CAA49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43000" y="1752600"/>
            <a:ext cx="4248979" cy="4470396"/>
          </a:xfrm>
        </p:spPr>
        <p:txBody>
          <a:bodyPr>
            <a:normAutofit/>
          </a:bodyPr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1800"/>
              </a:spcAft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94E8433-1C69-82EB-6AD3-87F2E5970B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1054099"/>
            <a:ext cx="5943600" cy="5168897"/>
          </a:xfrm>
          <a:custGeom>
            <a:avLst/>
            <a:gdLst>
              <a:gd name="connsiteX0" fmla="*/ 0 w 6096000"/>
              <a:gd name="connsiteY0" fmla="*/ 0 h 5168897"/>
              <a:gd name="connsiteX1" fmla="*/ 6096000 w 6096000"/>
              <a:gd name="connsiteY1" fmla="*/ 0 h 5168897"/>
              <a:gd name="connsiteX2" fmla="*/ 6096000 w 6096000"/>
              <a:gd name="connsiteY2" fmla="*/ 698501 h 5168897"/>
              <a:gd name="connsiteX3" fmla="*/ 5943600 w 6096000"/>
              <a:gd name="connsiteY3" fmla="*/ 698501 h 5168897"/>
              <a:gd name="connsiteX4" fmla="*/ 5943600 w 6096000"/>
              <a:gd name="connsiteY4" fmla="*/ 2374901 h 5168897"/>
              <a:gd name="connsiteX5" fmla="*/ 6096000 w 6096000"/>
              <a:gd name="connsiteY5" fmla="*/ 2374901 h 5168897"/>
              <a:gd name="connsiteX6" fmla="*/ 6096000 w 6096000"/>
              <a:gd name="connsiteY6" fmla="*/ 5168897 h 5168897"/>
              <a:gd name="connsiteX7" fmla="*/ 0 w 6096000"/>
              <a:gd name="connsiteY7" fmla="*/ 5168897 h 516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5168897">
                <a:moveTo>
                  <a:pt x="0" y="0"/>
                </a:moveTo>
                <a:lnTo>
                  <a:pt x="6096000" y="0"/>
                </a:lnTo>
                <a:lnTo>
                  <a:pt x="6096000" y="698501"/>
                </a:lnTo>
                <a:lnTo>
                  <a:pt x="5943600" y="698501"/>
                </a:lnTo>
                <a:lnTo>
                  <a:pt x="5943600" y="2374901"/>
                </a:lnTo>
                <a:lnTo>
                  <a:pt x="6096000" y="2374901"/>
                </a:lnTo>
                <a:lnTo>
                  <a:pt x="6096000" y="5168897"/>
                </a:lnTo>
                <a:lnTo>
                  <a:pt x="0" y="51688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ysClr val="windowText" lastClr="000000"/>
                </a:solidFill>
                <a:latin typeface="Franklin Gothic Book" panose="020B050302010202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8B659-BD70-E5FE-40FB-1CB9F9AEDF31}"/>
              </a:ext>
            </a:extLst>
          </p:cNvPr>
          <p:cNvSpPr/>
          <p:nvPr userDrawn="1"/>
        </p:nvSpPr>
        <p:spPr>
          <a:xfrm>
            <a:off x="0" y="46228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11277D-EE37-D0E0-9B67-F04F6F014F3B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325C5B-B775-5074-F562-C35241BFD7DC}"/>
              </a:ext>
            </a:extLst>
          </p:cNvPr>
          <p:cNvSpPr/>
          <p:nvPr userDrawn="1"/>
        </p:nvSpPr>
        <p:spPr>
          <a:xfrm>
            <a:off x="11884152" y="6702552"/>
            <a:ext cx="155448" cy="15544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6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Pictur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3AC8E7-B5BE-3D01-68AB-369DE835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08198"/>
            <a:ext cx="5168900" cy="4191001"/>
          </a:xfrm>
        </p:spPr>
        <p:txBody>
          <a:bodyPr anchor="b"/>
          <a:lstStyle>
            <a:lvl1pPr>
              <a:lnSpc>
                <a:spcPct val="90000"/>
              </a:lnSpc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6A9EB6-5085-A101-9FEC-E2BAECF313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3101" y="304799"/>
            <a:ext cx="5016499" cy="6248401"/>
          </a:xfrm>
          <a:custGeom>
            <a:avLst/>
            <a:gdLst>
              <a:gd name="connsiteX0" fmla="*/ 5016499 w 5168900"/>
              <a:gd name="connsiteY0" fmla="*/ 1447801 h 6248401"/>
              <a:gd name="connsiteX1" fmla="*/ 5016499 w 5168900"/>
              <a:gd name="connsiteY1" fmla="*/ 3124201 h 6248401"/>
              <a:gd name="connsiteX2" fmla="*/ 5168899 w 5168900"/>
              <a:gd name="connsiteY2" fmla="*/ 3124201 h 6248401"/>
              <a:gd name="connsiteX3" fmla="*/ 5168899 w 5168900"/>
              <a:gd name="connsiteY3" fmla="*/ 1447801 h 6248401"/>
              <a:gd name="connsiteX4" fmla="*/ 0 w 5168900"/>
              <a:gd name="connsiteY4" fmla="*/ 0 h 6248401"/>
              <a:gd name="connsiteX5" fmla="*/ 5168900 w 5168900"/>
              <a:gd name="connsiteY5" fmla="*/ 0 h 6248401"/>
              <a:gd name="connsiteX6" fmla="*/ 5168900 w 5168900"/>
              <a:gd name="connsiteY6" fmla="*/ 6248401 h 6248401"/>
              <a:gd name="connsiteX7" fmla="*/ 0 w 5168900"/>
              <a:gd name="connsiteY7" fmla="*/ 6248401 h 624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8900" h="6248401">
                <a:moveTo>
                  <a:pt x="5016499" y="1447801"/>
                </a:moveTo>
                <a:lnTo>
                  <a:pt x="5016499" y="3124201"/>
                </a:lnTo>
                <a:lnTo>
                  <a:pt x="5168899" y="3124201"/>
                </a:lnTo>
                <a:lnTo>
                  <a:pt x="5168899" y="1447801"/>
                </a:lnTo>
                <a:close/>
                <a:moveTo>
                  <a:pt x="0" y="0"/>
                </a:moveTo>
                <a:lnTo>
                  <a:pt x="5168900" y="0"/>
                </a:lnTo>
                <a:lnTo>
                  <a:pt x="5168900" y="6248401"/>
                </a:lnTo>
                <a:lnTo>
                  <a:pt x="0" y="62484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FF9405-2D0B-2FF0-D4F5-36EAE810A7A9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6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65D6554-F5CF-9F05-BF7E-DE2ACF23D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4079" y="322788"/>
            <a:ext cx="3993322" cy="365125"/>
          </a:xfrm>
        </p:spPr>
        <p:txBody>
          <a:bodyPr rIns="91440" anchor="t"/>
          <a:lstStyle>
            <a:lvl1pPr algn="r">
              <a:defRPr sz="1200" b="1" i="0" spc="30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69501" y="322787"/>
            <a:ext cx="1079500" cy="365125"/>
          </a:xfrm>
        </p:spPr>
        <p:txBody>
          <a:bodyPr lIns="0" rIns="0" anchor="t"/>
          <a:lstStyle>
            <a:lvl1pPr algn="ctr">
              <a:defRPr sz="1200" b="1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 tIns="45720" rIns="91440" bIns="0" anchor="t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2558EEEA-E4F7-3A5E-4C32-D0F18F2E47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43000" y="1752600"/>
            <a:ext cx="4248979" cy="4470396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1800"/>
              </a:spcAft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86336D1F-4545-020F-F267-ADF1CBB0BF4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94500" y="1752598"/>
            <a:ext cx="4248979" cy="4470396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1800"/>
              </a:spcAft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1477EB-BB2D-9198-DC69-51D82D51A21F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FA3617-DC5C-20BC-7449-C609B2112FCA}"/>
              </a:ext>
            </a:extLst>
          </p:cNvPr>
          <p:cNvSpPr/>
          <p:nvPr userDrawn="1"/>
        </p:nvSpPr>
        <p:spPr>
          <a:xfrm>
            <a:off x="0" y="46228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9D91BC-3775-DECE-2304-4F88B1FF89FB}"/>
              </a:ext>
            </a:extLst>
          </p:cNvPr>
          <p:cNvSpPr/>
          <p:nvPr userDrawn="1"/>
        </p:nvSpPr>
        <p:spPr>
          <a:xfrm>
            <a:off x="11884152" y="6702552"/>
            <a:ext cx="155448" cy="15544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E1E6D6C-0731-FF31-EDF7-8D57D885D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4079" y="322788"/>
            <a:ext cx="3993322" cy="365125"/>
          </a:xfrm>
        </p:spPr>
        <p:txBody>
          <a:bodyPr rIns="91440" anchor="t"/>
          <a:lstStyle>
            <a:lvl1pPr algn="r">
              <a:defRPr sz="1200" b="1" i="0" spc="30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69501" y="322787"/>
            <a:ext cx="1079500" cy="365125"/>
          </a:xfrm>
        </p:spPr>
        <p:txBody>
          <a:bodyPr lIns="0" rIns="0" anchor="t"/>
          <a:lstStyle>
            <a:lvl1pPr algn="ctr">
              <a:defRPr sz="1200" b="1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 tIns="45720" rIns="91440" bIns="0" anchor="t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9BA78305-FEEA-427F-3BD6-3AD374F98C4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43000" y="1752600"/>
            <a:ext cx="2846459" cy="4470396"/>
          </a:xfrm>
        </p:spPr>
        <p:txBody>
          <a:bodyPr>
            <a:normAutofit/>
          </a:bodyPr>
          <a:lstStyle>
            <a:lvl1pPr marL="285750" indent="-285750">
              <a:lnSpc>
                <a:spcPct val="125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D4197309-1E69-4934-B528-C0F5EDFB3A4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94500" y="1752598"/>
            <a:ext cx="4248979" cy="4470396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1800"/>
              </a:spcAft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1477EB-BB2D-9198-DC69-51D82D51A21F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FA3617-DC5C-20BC-7449-C609B2112FCA}"/>
              </a:ext>
            </a:extLst>
          </p:cNvPr>
          <p:cNvSpPr/>
          <p:nvPr userDrawn="1"/>
        </p:nvSpPr>
        <p:spPr>
          <a:xfrm>
            <a:off x="0" y="46228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9D91BC-3775-DECE-2304-4F88B1FF89FB}"/>
              </a:ext>
            </a:extLst>
          </p:cNvPr>
          <p:cNvSpPr/>
          <p:nvPr userDrawn="1"/>
        </p:nvSpPr>
        <p:spPr>
          <a:xfrm>
            <a:off x="11884152" y="6702552"/>
            <a:ext cx="155448" cy="15544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9194-140B-A0F0-6C1B-83FCEEDEA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28ADC70-13EB-DD72-B150-AFD93F56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84079" y="322788"/>
            <a:ext cx="3993322" cy="365125"/>
          </a:xfrm>
        </p:spPr>
        <p:txBody>
          <a:bodyPr rIns="91440" anchor="t"/>
          <a:lstStyle>
            <a:lvl1pPr algn="r">
              <a:defRPr sz="1200" b="1" i="0" spc="30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494A04E-5F4A-B565-DA4C-524D89FF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69501" y="322787"/>
            <a:ext cx="1079500" cy="365125"/>
          </a:xfrm>
        </p:spPr>
        <p:txBody>
          <a:bodyPr lIns="0" rIns="0" anchor="t"/>
          <a:lstStyle>
            <a:lvl1pPr algn="ctr">
              <a:defRPr sz="1200" b="1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1835160-1B67-0FE5-AB57-8A5B8D3C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 tIns="45720" rIns="91440" bIns="0" anchor="t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532645E4-5D0B-B2BF-4C64-DB4C0982906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43000" y="1752600"/>
            <a:ext cx="4248979" cy="4470396"/>
          </a:xfrm>
        </p:spPr>
        <p:txBody>
          <a:bodyPr>
            <a:normAutofit/>
          </a:bodyPr>
          <a:lstStyle>
            <a:lvl1pPr marL="285750" indent="-285750">
              <a:lnSpc>
                <a:spcPct val="125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573A2C6B-6296-E0F5-48FF-D9B5519FB5CD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096000" y="1752600"/>
            <a:ext cx="4953000" cy="48006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ysClr val="windowText" lastClr="000000"/>
                </a:solidFill>
                <a:latin typeface="Franklin Gothic Book" panose="020B05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0FA050-C363-A441-6725-0A8BE726CD5F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6FCCC3-EC39-2498-C9DB-289FA7178344}"/>
              </a:ext>
            </a:extLst>
          </p:cNvPr>
          <p:cNvSpPr/>
          <p:nvPr userDrawn="1"/>
        </p:nvSpPr>
        <p:spPr>
          <a:xfrm>
            <a:off x="0" y="46228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901D73-96B4-2AAC-CAF4-ECFD426F8A8A}"/>
              </a:ext>
            </a:extLst>
          </p:cNvPr>
          <p:cNvSpPr/>
          <p:nvPr userDrawn="1"/>
        </p:nvSpPr>
        <p:spPr>
          <a:xfrm>
            <a:off x="11884152" y="6702552"/>
            <a:ext cx="155448" cy="15544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8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5836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5936187"/>
            <a:ext cx="1154151" cy="369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0" r:id="rId2"/>
    <p:sldLayoutId id="2147483744" r:id="rId3"/>
    <p:sldLayoutId id="2147483802" r:id="rId4"/>
    <p:sldLayoutId id="2147483746" r:id="rId5"/>
    <p:sldLayoutId id="2147483803" r:id="rId6"/>
    <p:sldLayoutId id="2147483743" r:id="rId7"/>
    <p:sldLayoutId id="2147483804" r:id="rId8"/>
    <p:sldLayoutId id="2147483797" r:id="rId9"/>
    <p:sldLayoutId id="2147483768" r:id="rId10"/>
    <p:sldLayoutId id="2147483805" r:id="rId11"/>
    <p:sldLayoutId id="2147483806" r:id="rId12"/>
    <p:sldLayoutId id="214748374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75000"/>
        </a:lnSpc>
        <a:spcBef>
          <a:spcPct val="0"/>
        </a:spcBef>
        <a:buNone/>
        <a:defRPr sz="6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6F763848-0EA5-D22C-CBFD-7F5657C1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08199"/>
            <a:ext cx="5168900" cy="4191001"/>
          </a:xfrm>
        </p:spPr>
        <p:txBody>
          <a:bodyPr/>
          <a:lstStyle/>
          <a:p>
            <a:r>
              <a:rPr lang="en-US" dirty="0"/>
              <a:t>Subway Location Analysis</a:t>
            </a:r>
          </a:p>
        </p:txBody>
      </p:sp>
      <p:pic>
        <p:nvPicPr>
          <p:cNvPr id="11" name="Picture Placeholder 10" descr="A body of water with a bridge and a city in the background&#10;&#10;Description automatically generated">
            <a:extLst>
              <a:ext uri="{FF2B5EF4-FFF2-40B4-BE49-F238E27FC236}">
                <a16:creationId xmlns:a16="http://schemas.microsoft.com/office/drawing/2014/main" id="{89086372-A4F8-984B-A489-7F2D837AEE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3228" r="232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931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3688-F2EF-D790-1323-041D83362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16CA3-C3A2-C3E0-FA34-2D828272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SmartArt Placeholder 5" descr="Lined list SmartArt graphic">
            <a:extLst>
              <a:ext uri="{FF2B5EF4-FFF2-40B4-BE49-F238E27FC236}">
                <a16:creationId xmlns:a16="http://schemas.microsoft.com/office/drawing/2014/main" id="{9008AA82-2C2C-CEBE-AAFC-994064CBED61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45413151"/>
              </p:ext>
            </p:extLst>
          </p:nvPr>
        </p:nvGraphicFramePr>
        <p:xfrm>
          <a:off x="1143000" y="1752600"/>
          <a:ext cx="9906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02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A127-3F58-3FA1-503A-BCF6E0EC7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4985657" cy="558957"/>
          </a:xfrm>
        </p:spPr>
        <p:txBody>
          <a:bodyPr/>
          <a:lstStyle/>
          <a:p>
            <a:r>
              <a:rPr lang="en-US" dirty="0"/>
              <a:t>1. Subway Location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61487-1730-C3EA-3EDA-B406EBDB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679FEFC-726E-979D-AEE1-2E7679E3E174}"/>
              </a:ext>
            </a:extLst>
          </p:cNvPr>
          <p:cNvSpPr txBox="1">
            <a:spLocks/>
          </p:cNvSpPr>
          <p:nvPr/>
        </p:nvSpPr>
        <p:spPr>
          <a:xfrm>
            <a:off x="381000" y="776672"/>
            <a:ext cx="10960100" cy="9106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u="non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Currently, Subway is covering 61.31% of the cities within Brazil, in cities like Sao Paulo, Rio de Janeiro, Brasilia and so on. Despite this broad presence, to get to an additional 2% of the population Subway must open restaurants in 18 more cities such as the following.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732B6F5-94A1-254A-72F7-332B0156449F}"/>
              </a:ext>
            </a:extLst>
          </p:cNvPr>
          <p:cNvSpPr txBox="1">
            <a:spLocks/>
          </p:cNvSpPr>
          <p:nvPr/>
        </p:nvSpPr>
        <p:spPr>
          <a:xfrm>
            <a:off x="1540327" y="1927008"/>
            <a:ext cx="2841171" cy="428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>
                <a:solidFill>
                  <a:schemeClr val="bg1"/>
                </a:solidFill>
              </a:rPr>
              <a:t>Top 10 cities with restaurant</a:t>
            </a:r>
          </a:p>
        </p:txBody>
      </p:sp>
      <p:pic>
        <p:nvPicPr>
          <p:cNvPr id="16" name="Picture 15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8F96F05C-A61F-FD90-A093-20A1D6C2E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26" y="2406214"/>
            <a:ext cx="4415972" cy="390362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5523DB-A05A-5837-8A76-AC09DCEC41B5}"/>
              </a:ext>
            </a:extLst>
          </p:cNvPr>
          <p:cNvCxnSpPr>
            <a:cxnSpLocks/>
          </p:cNvCxnSpPr>
          <p:nvPr/>
        </p:nvCxnSpPr>
        <p:spPr>
          <a:xfrm>
            <a:off x="5854700" y="1687286"/>
            <a:ext cx="6350" cy="4785836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FB957302-B39A-B354-F7A8-D446F4CCA982}"/>
              </a:ext>
            </a:extLst>
          </p:cNvPr>
          <p:cNvSpPr txBox="1">
            <a:spLocks/>
          </p:cNvSpPr>
          <p:nvPr/>
        </p:nvSpPr>
        <p:spPr>
          <a:xfrm>
            <a:off x="6954895" y="1927008"/>
            <a:ext cx="3599882" cy="428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Cities without restaurant to reach 2%</a:t>
            </a:r>
          </a:p>
        </p:txBody>
      </p:sp>
      <p:pic>
        <p:nvPicPr>
          <p:cNvPr id="4" name="Picture 3" descr="A graph of blue and white numbers&#10;&#10;Description automatically generated">
            <a:extLst>
              <a:ext uri="{FF2B5EF4-FFF2-40B4-BE49-F238E27FC236}">
                <a16:creationId xmlns:a16="http://schemas.microsoft.com/office/drawing/2014/main" id="{3B966A33-E4BD-6902-6E8B-42E42D771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539" y="2321950"/>
            <a:ext cx="4358595" cy="375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3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7E36E-CEB9-604D-2641-F207EA5BD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2928-C18D-B241-9DF1-FB53DD981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4985657" cy="558957"/>
          </a:xfrm>
        </p:spPr>
        <p:txBody>
          <a:bodyPr/>
          <a:lstStyle/>
          <a:p>
            <a:r>
              <a:rPr lang="en-US" dirty="0"/>
              <a:t>1. Subway Location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CB0E11-64C6-C8D5-C055-180130EE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49D3F73-35C9-3117-6785-EC673250AAF9}"/>
              </a:ext>
            </a:extLst>
          </p:cNvPr>
          <p:cNvSpPr txBox="1">
            <a:spLocks/>
          </p:cNvSpPr>
          <p:nvPr/>
        </p:nvSpPr>
        <p:spPr>
          <a:xfrm>
            <a:off x="381000" y="776672"/>
            <a:ext cx="10960100" cy="9106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u="non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In the map is shown the locations that have restaurants and the locations where is an opportunity to open a new branch to get to the additional 2%, the size of the bubble indicates the population.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9FA16F-105E-3264-E356-DF93C2A9C031}"/>
              </a:ext>
            </a:extLst>
          </p:cNvPr>
          <p:cNvSpPr txBox="1">
            <a:spLocks/>
          </p:cNvSpPr>
          <p:nvPr/>
        </p:nvSpPr>
        <p:spPr>
          <a:xfrm>
            <a:off x="381000" y="6235185"/>
            <a:ext cx="3799114" cy="297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u="none" dirty="0">
                <a:solidFill>
                  <a:schemeClr val="bg1"/>
                </a:solidFill>
              </a:rPr>
              <a:t>- The dynamic map is inserted for further exploration.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1ACF4-05D8-ADC2-2F0D-24C5638B8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376" y="1502229"/>
            <a:ext cx="6957348" cy="457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1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22C5D-2678-9628-DAB9-5A691A41A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8BFF-52EC-F434-18C2-A26C0373A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4985657" cy="558957"/>
          </a:xfrm>
        </p:spPr>
        <p:txBody>
          <a:bodyPr/>
          <a:lstStyle/>
          <a:p>
            <a:r>
              <a:rPr lang="en-US" dirty="0"/>
              <a:t>2. Social Sentiment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3B533-F7C9-D431-0A55-BA8D8901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4A3BB0-02C7-1A86-D766-AB640C83E68A}"/>
              </a:ext>
            </a:extLst>
          </p:cNvPr>
          <p:cNvSpPr txBox="1">
            <a:spLocks/>
          </p:cNvSpPr>
          <p:nvPr/>
        </p:nvSpPr>
        <p:spPr>
          <a:xfrm>
            <a:off x="381000" y="776672"/>
            <a:ext cx="10960100" cy="9106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u="non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Web scrapping was made in the subway pages of the 700 main restaurants in Brazil to find excellent performance and rating with an average rate of 4.8 of 5.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BB24272-0658-05DA-49D3-69C87911E5D7}"/>
              </a:ext>
            </a:extLst>
          </p:cNvPr>
          <p:cNvSpPr txBox="1">
            <a:spLocks/>
          </p:cNvSpPr>
          <p:nvPr/>
        </p:nvSpPr>
        <p:spPr>
          <a:xfrm>
            <a:off x="3961493" y="1992558"/>
            <a:ext cx="3799114" cy="297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u="none" dirty="0">
                <a:solidFill>
                  <a:schemeClr val="bg1"/>
                </a:solidFill>
              </a:rPr>
              <a:t>Sentiment rating per city</a:t>
            </a:r>
          </a:p>
        </p:txBody>
      </p:sp>
      <p:pic>
        <p:nvPicPr>
          <p:cNvPr id="4" name="Picture 3" descr="A blue bar graph with white text&#10;&#10;Description automatically generated">
            <a:extLst>
              <a:ext uri="{FF2B5EF4-FFF2-40B4-BE49-F238E27FC236}">
                <a16:creationId xmlns:a16="http://schemas.microsoft.com/office/drawing/2014/main" id="{CC854B93-C46A-F2BA-B23E-1F7EA36C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716" y="2412986"/>
            <a:ext cx="6184568" cy="431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08E95-CEE5-D518-59F6-A81AA0A0C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EA89-0B68-96DE-01AE-8FE13DBCE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4985657" cy="558957"/>
          </a:xfrm>
        </p:spPr>
        <p:txBody>
          <a:bodyPr/>
          <a:lstStyle/>
          <a:p>
            <a:r>
              <a:rPr lang="en-US" dirty="0"/>
              <a:t>3. Overlap with McDonalds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0A3F2-D5A3-3213-C0D2-0DD548FB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BC22BE9-EF04-0713-EFC0-BD4EA2256FA2}"/>
              </a:ext>
            </a:extLst>
          </p:cNvPr>
          <p:cNvSpPr txBox="1">
            <a:spLocks/>
          </p:cNvSpPr>
          <p:nvPr/>
        </p:nvSpPr>
        <p:spPr>
          <a:xfrm>
            <a:off x="381000" y="776672"/>
            <a:ext cx="10960100" cy="9106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u="non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In the map is shown the locations overlapped with McDonalds.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7ED41E-06F5-85AD-99D5-43583C4EF3F0}"/>
              </a:ext>
            </a:extLst>
          </p:cNvPr>
          <p:cNvSpPr txBox="1">
            <a:spLocks/>
          </p:cNvSpPr>
          <p:nvPr/>
        </p:nvSpPr>
        <p:spPr>
          <a:xfrm>
            <a:off x="381000" y="6235185"/>
            <a:ext cx="3799114" cy="297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u="none" dirty="0">
                <a:solidFill>
                  <a:schemeClr val="bg1"/>
                </a:solidFill>
              </a:rPr>
              <a:t>- The dynamic map is inserted for further exploration.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459463-406E-68CB-024D-51375D6B2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" y="1921889"/>
            <a:ext cx="6190793" cy="41594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784577-00E5-09E0-C7A1-92C1C756C008}"/>
              </a:ext>
            </a:extLst>
          </p:cNvPr>
          <p:cNvCxnSpPr>
            <a:cxnSpLocks/>
          </p:cNvCxnSpPr>
          <p:nvPr/>
        </p:nvCxnSpPr>
        <p:spPr>
          <a:xfrm>
            <a:off x="7417707" y="1921889"/>
            <a:ext cx="0" cy="4461910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5C88789C-E76D-BDF5-2304-F7FCA32F1D9E}"/>
              </a:ext>
            </a:extLst>
          </p:cNvPr>
          <p:cNvSpPr txBox="1">
            <a:spLocks/>
          </p:cNvSpPr>
          <p:nvPr/>
        </p:nvSpPr>
        <p:spPr>
          <a:xfrm>
            <a:off x="4879064" y="1390058"/>
            <a:ext cx="3799114" cy="297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u="none" dirty="0">
                <a:solidFill>
                  <a:schemeClr val="bg1"/>
                </a:solidFill>
              </a:rPr>
              <a:t>Map of the locations of Subway and McDonalds.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08EADE9-7C87-175F-4963-23428869C9A2}"/>
              </a:ext>
            </a:extLst>
          </p:cNvPr>
          <p:cNvSpPr txBox="1">
            <a:spLocks/>
          </p:cNvSpPr>
          <p:nvPr/>
        </p:nvSpPr>
        <p:spPr>
          <a:xfrm>
            <a:off x="7641771" y="2046986"/>
            <a:ext cx="3962395" cy="37550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none" dirty="0">
                <a:solidFill>
                  <a:schemeClr val="bg1"/>
                </a:solidFill>
              </a:rPr>
              <a:t> Percentage overlap with McDonald's within 1 km: 41.6%.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u="none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none" dirty="0">
                <a:solidFill>
                  <a:schemeClr val="bg1"/>
                </a:solidFill>
              </a:rPr>
              <a:t>Percentage overlap with McDonald's within 5 km: 72.12%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u="none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none" dirty="0">
                <a:solidFill>
                  <a:schemeClr val="bg1"/>
                </a:solidFill>
              </a:rPr>
              <a:t>Percentage overlap with McDonald's within 10 km: 78.09%</a:t>
            </a:r>
          </a:p>
          <a:p>
            <a:endParaRPr lang="en-US" sz="1200" u="none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none" dirty="0">
                <a:solidFill>
                  <a:schemeClr val="bg1"/>
                </a:solidFill>
              </a:rPr>
              <a:t>Few Subway locations overlap with McDonald's within 1 km. Opportunity for growth.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u="none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none" dirty="0">
                <a:solidFill>
                  <a:schemeClr val="bg1"/>
                </a:solidFill>
              </a:rPr>
              <a:t>High competition in 5 km zones. Consider targeting less competitive areas.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u="none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none" dirty="0">
                <a:solidFill>
                  <a:schemeClr val="bg1"/>
                </a:solidFill>
              </a:rPr>
              <a:t>High competition in 10 km zones. Focus on underserved locations.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u="none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none" dirty="0">
                <a:solidFill>
                  <a:schemeClr val="bg1"/>
                </a:solidFill>
              </a:rPr>
              <a:t>Based on the map, Subway has more opportunity to grow in the east and north-east that McDonalds is less concentrated.</a:t>
            </a:r>
          </a:p>
        </p:txBody>
      </p:sp>
    </p:spTree>
    <p:extLst>
      <p:ext uri="{BB962C8B-B14F-4D97-AF65-F5344CB8AC3E}">
        <p14:creationId xmlns:p14="http://schemas.microsoft.com/office/powerpoint/2010/main" val="206783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TF00001054 1">
      <a:dk1>
        <a:srgbClr val="000000"/>
      </a:dk1>
      <a:lt1>
        <a:srgbClr val="FFFFFF"/>
      </a:lt1>
      <a:dk2>
        <a:srgbClr val="404040"/>
      </a:dk2>
      <a:lt2>
        <a:srgbClr val="F5F5F5"/>
      </a:lt2>
      <a:accent1>
        <a:srgbClr val="F52730"/>
      </a:accent1>
      <a:accent2>
        <a:srgbClr val="F1EC17"/>
      </a:accent2>
      <a:accent3>
        <a:srgbClr val="2E7424"/>
      </a:accent3>
      <a:accent4>
        <a:srgbClr val="5AA6C0"/>
      </a:accent4>
      <a:accent5>
        <a:srgbClr val="D17DF9"/>
      </a:accent5>
      <a:accent6>
        <a:srgbClr val="F56F41"/>
      </a:accent6>
      <a:hlink>
        <a:srgbClr val="FFAE3E"/>
      </a:hlink>
      <a:folHlink>
        <a:srgbClr val="FCC77E"/>
      </a:folHlink>
    </a:clrScheme>
    <a:fontScheme name="Custom 28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54_win32_LW_V6" id="{6BF87F8D-B3A2-40D8-BA52-ECFEC2B062D3}" vid="{CB3E6F07-C238-4CAA-AD7C-2F796E04B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FE483B-7977-4312-A708-A047AFFF1C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EEBBDD-393F-4446-BE81-70A305372F0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F17B721-6ECA-429B-B771-666136AE4D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10951</TotalTime>
  <Words>306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Franklin Gothic Medium</vt:lpstr>
      <vt:lpstr>Berlin</vt:lpstr>
      <vt:lpstr>Subway Location Analysis</vt:lpstr>
      <vt:lpstr>Topics</vt:lpstr>
      <vt:lpstr>1. Subway Location</vt:lpstr>
      <vt:lpstr>1. Subway Location</vt:lpstr>
      <vt:lpstr>2. Social Sentiment Analysis</vt:lpstr>
      <vt:lpstr>3. Overlap with McDonalds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Santiago</dc:creator>
  <cp:lastModifiedBy>SANTIAGO  CARDENAS JIMENEZ</cp:lastModifiedBy>
  <cp:revision>10</cp:revision>
  <dcterms:created xsi:type="dcterms:W3CDTF">2014-04-17T23:07:25Z</dcterms:created>
  <dcterms:modified xsi:type="dcterms:W3CDTF">2024-11-28T01:59:48Z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