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282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 autoAdjust="0"/>
    <p:restoredTop sz="92836" autoAdjust="0"/>
  </p:normalViewPr>
  <p:slideViewPr>
    <p:cSldViewPr snapToGrid="0">
      <p:cViewPr varScale="1">
        <p:scale>
          <a:sx n="103" d="100"/>
          <a:sy n="103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EFB07-C7CA-17F0-85E7-49999333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9"/>
            <a:ext cx="5168900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B726890-73E7-1646-D800-16263260C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1979" y="322788"/>
            <a:ext cx="42854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FE0E6C1-D8F3-9607-1EF5-283A8253693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05840" y="1883664"/>
            <a:ext cx="4434840" cy="37216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83DD6FC-F6CD-AC73-F4C3-7BEE70CC334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395" y="1752600"/>
            <a:ext cx="4720706" cy="4800600"/>
          </a:xfrm>
        </p:spPr>
        <p:txBody>
          <a:bodyPr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C344-28CE-DD56-2002-570ACC0C8BC1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F0557-89C9-50CE-E4B0-286C4FBFE3A9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726C3-3898-CF2F-3A91-26F7B8DABC71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84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D99F21-AF19-C3B4-AF66-1C83EBC9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4CCE14A-15F3-BD2F-DA6C-9AE637E46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D99F21-AF19-C3B4-AF66-1C83EBC9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4CCE14A-15F3-BD2F-DA6C-9AE637E46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60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066A8E-FDEA-E5CF-012E-EB9112DB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22CF6F1-9854-0E80-1F49-869587BCDD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8531352" cy="204825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60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126172-FD9F-8D99-5392-6AF11DAE4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00" y="4113492"/>
            <a:ext cx="10896601" cy="2744508"/>
          </a:xfrm>
          <a:custGeom>
            <a:avLst/>
            <a:gdLst>
              <a:gd name="connsiteX0" fmla="*/ 0 w 11049001"/>
              <a:gd name="connsiteY0" fmla="*/ 0 h 2744508"/>
              <a:gd name="connsiteX1" fmla="*/ 11049001 w 11049001"/>
              <a:gd name="connsiteY1" fmla="*/ 0 h 2744508"/>
              <a:gd name="connsiteX2" fmla="*/ 11049001 w 11049001"/>
              <a:gd name="connsiteY2" fmla="*/ 2744508 h 2744508"/>
              <a:gd name="connsiteX3" fmla="*/ 0 w 11049001"/>
              <a:gd name="connsiteY3" fmla="*/ 2744508 h 2744508"/>
              <a:gd name="connsiteX4" fmla="*/ 0 w 11049001"/>
              <a:gd name="connsiteY4" fmla="*/ 2198408 h 2744508"/>
              <a:gd name="connsiteX5" fmla="*/ 152400 w 11049001"/>
              <a:gd name="connsiteY5" fmla="*/ 2198408 h 2744508"/>
              <a:gd name="connsiteX6" fmla="*/ 152400 w 11049001"/>
              <a:gd name="connsiteY6" fmla="*/ 522008 h 2744508"/>
              <a:gd name="connsiteX7" fmla="*/ 0 w 11049001"/>
              <a:gd name="connsiteY7" fmla="*/ 522008 h 27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9001" h="2744508">
                <a:moveTo>
                  <a:pt x="0" y="0"/>
                </a:moveTo>
                <a:lnTo>
                  <a:pt x="11049001" y="0"/>
                </a:lnTo>
                <a:lnTo>
                  <a:pt x="11049001" y="2744508"/>
                </a:lnTo>
                <a:lnTo>
                  <a:pt x="0" y="2744508"/>
                </a:lnTo>
                <a:lnTo>
                  <a:pt x="0" y="2198408"/>
                </a:lnTo>
                <a:lnTo>
                  <a:pt x="152400" y="2198408"/>
                </a:lnTo>
                <a:lnTo>
                  <a:pt x="152400" y="522008"/>
                </a:lnTo>
                <a:lnTo>
                  <a:pt x="0" y="5220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ysClr val="windowText" lastClr="000000"/>
                </a:solidFill>
                <a:latin typeface="Franklin Gothic Book" panose="020B05030201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B7384-BB68-6679-8592-1BB5371FD39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3A0DD-BC00-19DA-C1A4-0BC3AC452369}"/>
              </a:ext>
            </a:extLst>
          </p:cNvPr>
          <p:cNvSpPr/>
          <p:nvPr userDrawn="1"/>
        </p:nvSpPr>
        <p:spPr>
          <a:xfrm>
            <a:off x="0" y="46355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D0305-426C-92A2-C779-061BAACC3ED2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F48150-1A09-D815-78F5-C57004B7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0D6A9-E761-9957-391F-1175FAA518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3000" y="1752600"/>
            <a:ext cx="9906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0FC9A-8C86-6EB5-1634-5E0A379C8A12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F465A-1FA2-DB34-8A31-2B6957A9589C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763DD-1C46-177C-43E1-EE1C25CF8DF8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322786"/>
            <a:ext cx="5930899" cy="16084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u="sng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6560B0-3456-2CEA-F93D-A5F45ED0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5168899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9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A9F0AD8-E9E5-97AC-38C3-334A7F03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9906001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887EDC-CB94-E7EB-F89C-B452D65C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22786"/>
            <a:ext cx="5930900" cy="1429814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u="sng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4B6722-048F-A0DC-5E4E-9A0175C3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DAD8D20-398D-ADAC-233E-7CF491CAA4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94E8433-1C69-82EB-6AD3-87F2E5970B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054099"/>
            <a:ext cx="5943600" cy="5168897"/>
          </a:xfrm>
          <a:custGeom>
            <a:avLst/>
            <a:gdLst>
              <a:gd name="connsiteX0" fmla="*/ 0 w 6096000"/>
              <a:gd name="connsiteY0" fmla="*/ 0 h 5168897"/>
              <a:gd name="connsiteX1" fmla="*/ 6096000 w 6096000"/>
              <a:gd name="connsiteY1" fmla="*/ 0 h 5168897"/>
              <a:gd name="connsiteX2" fmla="*/ 6096000 w 6096000"/>
              <a:gd name="connsiteY2" fmla="*/ 698501 h 5168897"/>
              <a:gd name="connsiteX3" fmla="*/ 5943600 w 6096000"/>
              <a:gd name="connsiteY3" fmla="*/ 698501 h 5168897"/>
              <a:gd name="connsiteX4" fmla="*/ 5943600 w 6096000"/>
              <a:gd name="connsiteY4" fmla="*/ 2374901 h 5168897"/>
              <a:gd name="connsiteX5" fmla="*/ 6096000 w 6096000"/>
              <a:gd name="connsiteY5" fmla="*/ 2374901 h 5168897"/>
              <a:gd name="connsiteX6" fmla="*/ 6096000 w 6096000"/>
              <a:gd name="connsiteY6" fmla="*/ 5168897 h 5168897"/>
              <a:gd name="connsiteX7" fmla="*/ 0 w 6096000"/>
              <a:gd name="connsiteY7" fmla="*/ 5168897 h 516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5168897">
                <a:moveTo>
                  <a:pt x="0" y="0"/>
                </a:moveTo>
                <a:lnTo>
                  <a:pt x="6096000" y="0"/>
                </a:lnTo>
                <a:lnTo>
                  <a:pt x="6096000" y="698501"/>
                </a:lnTo>
                <a:lnTo>
                  <a:pt x="5943600" y="698501"/>
                </a:lnTo>
                <a:lnTo>
                  <a:pt x="5943600" y="2374901"/>
                </a:lnTo>
                <a:lnTo>
                  <a:pt x="6096000" y="2374901"/>
                </a:lnTo>
                <a:lnTo>
                  <a:pt x="6096000" y="5168897"/>
                </a:lnTo>
                <a:lnTo>
                  <a:pt x="0" y="51688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ysClr val="windowText" lastClr="000000"/>
                </a:solidFill>
                <a:latin typeface="Franklin Gothic Book" panose="020B05030201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8B659-BD70-E5FE-40FB-1CB9F9AEDF31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1277D-EE37-D0E0-9B67-F04F6F014F3B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25C5B-B775-5074-F562-C35241BFD7DC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3AC8E7-B5BE-3D01-68AB-369DE83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8"/>
            <a:ext cx="5168900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5D6554-F5CF-9F05-BF7E-DE2ACF23D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558EEEA-E4F7-3A5E-4C32-D0F18F2E47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6336D1F-4545-020F-F267-ADF1CBB0BF4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E1E6D6C-0731-FF31-EDF7-8D57D885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9BA78305-FEEA-427F-3BD6-3AD374F98C4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2846459" cy="4470396"/>
          </a:xfr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4197309-1E69-4934-B528-C0F5EDFB3A4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194-140B-A0F0-6C1B-83FCEEDE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8ADC70-13EB-DD72-B150-AFD93F5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494A04E-5F4A-B565-DA4C-524D89FF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835160-1B67-0FE5-AB57-8A5B8D3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532645E4-5D0B-B2BF-4C64-DB4C098290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573A2C6B-6296-E0F5-48FF-D9B5519FB5CD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096000" y="1752600"/>
            <a:ext cx="4953000" cy="4800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ysClr val="windowText" lastClr="000000"/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0FA050-C363-A441-6725-0A8BE726CD5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FCCC3-EC39-2498-C9DB-289FA7178344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01D73-96B4-2AAC-CAF4-ECFD426F8A8A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583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5936187"/>
            <a:ext cx="1154151" cy="369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0" r:id="rId2"/>
    <p:sldLayoutId id="2147483744" r:id="rId3"/>
    <p:sldLayoutId id="2147483802" r:id="rId4"/>
    <p:sldLayoutId id="2147483746" r:id="rId5"/>
    <p:sldLayoutId id="2147483803" r:id="rId6"/>
    <p:sldLayoutId id="2147483743" r:id="rId7"/>
    <p:sldLayoutId id="2147483804" r:id="rId8"/>
    <p:sldLayoutId id="2147483797" r:id="rId9"/>
    <p:sldLayoutId id="2147483768" r:id="rId10"/>
    <p:sldLayoutId id="2147483805" r:id="rId11"/>
    <p:sldLayoutId id="2147483806" r:id="rId12"/>
    <p:sldLayoutId id="214748374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6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6F763848-0EA5-D22C-CBFD-7F5657C1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9"/>
            <a:ext cx="5168900" cy="4191001"/>
          </a:xfrm>
        </p:spPr>
        <p:txBody>
          <a:bodyPr/>
          <a:lstStyle/>
          <a:p>
            <a:r>
              <a:rPr lang="en-US" dirty="0"/>
              <a:t>Warehouses</a:t>
            </a:r>
          </a:p>
        </p:txBody>
      </p:sp>
      <p:pic>
        <p:nvPicPr>
          <p:cNvPr id="5" name="Picture Placeholder 4" descr="A body of water with a bridge and a city in the background&#10;&#10;Description automatically generated">
            <a:extLst>
              <a:ext uri="{FF2B5EF4-FFF2-40B4-BE49-F238E27FC236}">
                <a16:creationId xmlns:a16="http://schemas.microsoft.com/office/drawing/2014/main" id="{4F10DF85-9932-0F3E-2450-BBF2AED81B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228" r="23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31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58C7-DFA6-B548-73DA-D1346D97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C735-FE1D-B3A1-59AC-8FD9C8150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4985657" cy="558957"/>
          </a:xfrm>
        </p:spPr>
        <p:txBody>
          <a:bodyPr/>
          <a:lstStyle/>
          <a:p>
            <a:r>
              <a:rPr lang="en-US" dirty="0"/>
              <a:t>1. Warehouse Location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F9DF7-A5BB-408B-A2FC-A55A1ED9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82480-4C16-E4CF-9F48-09EB0484D7EC}"/>
              </a:ext>
            </a:extLst>
          </p:cNvPr>
          <p:cNvSpPr txBox="1">
            <a:spLocks/>
          </p:cNvSpPr>
          <p:nvPr/>
        </p:nvSpPr>
        <p:spPr>
          <a:xfrm>
            <a:off x="381000" y="776672"/>
            <a:ext cx="10960100" cy="91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u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Currently the coverage of the warehouses is over the 90%, however, the number of restaurants unserved is something to work out. With the new warehouses could get to the 100%, especially remote areas.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8EC5C-ED25-28B8-A88D-B9EB933F304C}"/>
              </a:ext>
            </a:extLst>
          </p:cNvPr>
          <p:cNvSpPr txBox="1">
            <a:spLocks/>
          </p:cNvSpPr>
          <p:nvPr/>
        </p:nvSpPr>
        <p:spPr>
          <a:xfrm>
            <a:off x="381000" y="6430122"/>
            <a:ext cx="3799114" cy="297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- The dynamic map is inserted for further exploration.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1A3820-21B4-A2CE-1D8D-62D026D45B8E}"/>
              </a:ext>
            </a:extLst>
          </p:cNvPr>
          <p:cNvSpPr txBox="1">
            <a:spLocks/>
          </p:cNvSpPr>
          <p:nvPr/>
        </p:nvSpPr>
        <p:spPr>
          <a:xfrm>
            <a:off x="4904547" y="1655168"/>
            <a:ext cx="2382906" cy="241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Map of the existent Warehouses.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2B1DE-8FE6-C9C0-7C0C-AC974247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30" y="2090500"/>
            <a:ext cx="6296839" cy="42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59E1-0730-8DFB-1B0E-E5C15DC3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A578-888F-CADE-4117-41C3A439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4985657" cy="558957"/>
          </a:xfrm>
        </p:spPr>
        <p:txBody>
          <a:bodyPr/>
          <a:lstStyle/>
          <a:p>
            <a:r>
              <a:rPr lang="en-US" dirty="0"/>
              <a:t>1. Warehouse Location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5BE39-51A6-8A23-2214-BFCF48CF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EC8CEF-4E19-31A0-307B-69C97A3F433F}"/>
              </a:ext>
            </a:extLst>
          </p:cNvPr>
          <p:cNvSpPr txBox="1">
            <a:spLocks/>
          </p:cNvSpPr>
          <p:nvPr/>
        </p:nvSpPr>
        <p:spPr>
          <a:xfrm>
            <a:off x="381000" y="776672"/>
            <a:ext cx="10960100" cy="910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u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As is shown, all the restaurants are covered inserting 67 warehouses. The size of the bubble is 300 km that is the coverage radio.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E78EB-E735-1A1E-E789-02BF939BDDB6}"/>
              </a:ext>
            </a:extLst>
          </p:cNvPr>
          <p:cNvSpPr txBox="1">
            <a:spLocks/>
          </p:cNvSpPr>
          <p:nvPr/>
        </p:nvSpPr>
        <p:spPr>
          <a:xfrm>
            <a:off x="381000" y="6386600"/>
            <a:ext cx="3799114" cy="297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- The dynamic map is inserted for further exploration.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EBE130-986C-2A62-F630-E669AB1867D4}"/>
              </a:ext>
            </a:extLst>
          </p:cNvPr>
          <p:cNvSpPr txBox="1">
            <a:spLocks/>
          </p:cNvSpPr>
          <p:nvPr/>
        </p:nvSpPr>
        <p:spPr>
          <a:xfrm>
            <a:off x="5009931" y="1663302"/>
            <a:ext cx="2172137" cy="225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u="none" dirty="0">
                <a:solidFill>
                  <a:schemeClr val="bg1"/>
                </a:solidFill>
              </a:rPr>
              <a:t>Map of the new Warehouses.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2C45D-24D6-5F74-AAB1-AC965FDB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40" y="1997510"/>
            <a:ext cx="6490820" cy="41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TF00001054 1">
      <a:dk1>
        <a:srgbClr val="000000"/>
      </a:dk1>
      <a:lt1>
        <a:srgbClr val="FFFFFF"/>
      </a:lt1>
      <a:dk2>
        <a:srgbClr val="404040"/>
      </a:dk2>
      <a:lt2>
        <a:srgbClr val="F5F5F5"/>
      </a:lt2>
      <a:accent1>
        <a:srgbClr val="F52730"/>
      </a:accent1>
      <a:accent2>
        <a:srgbClr val="F1EC17"/>
      </a:accent2>
      <a:accent3>
        <a:srgbClr val="2E7424"/>
      </a:accent3>
      <a:accent4>
        <a:srgbClr val="5AA6C0"/>
      </a:accent4>
      <a:accent5>
        <a:srgbClr val="D17DF9"/>
      </a:accent5>
      <a:accent6>
        <a:srgbClr val="F56F41"/>
      </a:accent6>
      <a:hlink>
        <a:srgbClr val="FFAE3E"/>
      </a:hlink>
      <a:folHlink>
        <a:srgbClr val="FCC77E"/>
      </a:folHlink>
    </a:clrScheme>
    <a:fontScheme name="Custom 28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54_win32_LW_V6" id="{6BF87F8D-B3A2-40D8-BA52-ECFEC2B062D3}" vid="{CB3E6F07-C238-4CAA-AD7C-2F796E04B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17B721-6ECA-429B-B771-666136AE4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EBBDD-393F-4446-BE81-70A305372F0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5FE483B-7977-4312-A708-A047AFFF1CE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10367</TotalTime>
  <Words>108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Franklin Gothic Medium</vt:lpstr>
      <vt:lpstr>Berlin</vt:lpstr>
      <vt:lpstr>Warehouses</vt:lpstr>
      <vt:lpstr>1. Warehouse Location</vt:lpstr>
      <vt:lpstr>1. Warehouse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Santiago</dc:creator>
  <cp:lastModifiedBy>SANTIAGO  CARDENAS JIMENEZ</cp:lastModifiedBy>
  <cp:revision>4</cp:revision>
  <dcterms:created xsi:type="dcterms:W3CDTF">2014-04-17T23:07:25Z</dcterms:created>
  <dcterms:modified xsi:type="dcterms:W3CDTF">2024-11-28T02:02:38Z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