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1134" y="188913"/>
            <a:ext cx="8642351" cy="8937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noProof="0" smtClean="0"/>
              <a:t>Haga clic para modificar el estilo de título del patrón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59001" y="5734050"/>
            <a:ext cx="8642351" cy="50323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noProof="0" smtClean="0"/>
              <a:t>Haga clic para modificar el estilo de subtítulo del patrón</a:t>
            </a:r>
            <a:endParaRPr lang="ru-RU" noProof="0" smtClean="0"/>
          </a:p>
        </p:txBody>
      </p:sp>
    </p:spTree>
    <p:extLst>
      <p:ext uri="{BB962C8B-B14F-4D97-AF65-F5344CB8AC3E}">
        <p14:creationId xmlns:p14="http://schemas.microsoft.com/office/powerpoint/2010/main" val="112367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13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521700" y="404813"/>
            <a:ext cx="2279651" cy="547211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678518" y="404813"/>
            <a:ext cx="6639983" cy="547211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24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25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7369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678517" y="1412875"/>
            <a:ext cx="4123267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04984" y="1412875"/>
            <a:ext cx="4123267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8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47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69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97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2147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3657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884" y="404813"/>
            <a:ext cx="902546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8518" y="1412875"/>
            <a:ext cx="8449733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9594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IA para diagnóstico cardíaco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Santiago Coria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35774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Ruido Gaussiano</a:t>
            </a:r>
            <a:endParaRPr lang="es-AR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884" y="1489964"/>
            <a:ext cx="7859222" cy="8573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112" y="2347334"/>
            <a:ext cx="5436766" cy="409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2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La red neuronal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137" y="1322323"/>
            <a:ext cx="10030959" cy="486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44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Resultados del entrenamiento</a:t>
            </a:r>
            <a:endParaRPr lang="es-AR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486" y="1782721"/>
            <a:ext cx="8450262" cy="326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4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Accuracy</a:t>
            </a:r>
            <a:r>
              <a:rPr lang="es-AR" dirty="0" smtClean="0"/>
              <a:t> - </a:t>
            </a:r>
            <a:r>
              <a:rPr lang="es-AR" dirty="0" err="1" smtClean="0"/>
              <a:t>Loss</a:t>
            </a:r>
            <a:endParaRPr lang="es-AR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972" y="1421618"/>
            <a:ext cx="4663786" cy="3766903"/>
          </a:xfrm>
          <a:prstGeom prst="rect">
            <a:avLst/>
          </a:prstGeom>
        </p:spPr>
      </p:pic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4000" y="1416095"/>
            <a:ext cx="4715533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76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Matriz de confusión</a:t>
            </a:r>
            <a:endParaRPr lang="es-AR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8139" y="1412875"/>
            <a:ext cx="4269960" cy="446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50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El modelo en la practica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Predicción de latido normal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Predicción de latido </a:t>
            </a:r>
            <a:r>
              <a:rPr lang="es-AR" dirty="0" err="1" smtClean="0"/>
              <a:t>supraventricular</a:t>
            </a:r>
            <a:r>
              <a:rPr lang="es-AR" dirty="0" smtClean="0"/>
              <a:t> prematuro</a:t>
            </a:r>
          </a:p>
          <a:p>
            <a:endParaRPr lang="es-AR" dirty="0"/>
          </a:p>
          <a:p>
            <a:endParaRPr lang="es-AR" dirty="0" smtClean="0"/>
          </a:p>
          <a:p>
            <a:r>
              <a:rPr lang="es-AR" dirty="0" smtClean="0"/>
              <a:t>Predicción de latido ventricular prematuro</a:t>
            </a:r>
          </a:p>
          <a:p>
            <a:endParaRPr lang="es-AR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65133"/>
          <a:stretch/>
        </p:blipFill>
        <p:spPr>
          <a:xfrm>
            <a:off x="1775884" y="1999715"/>
            <a:ext cx="5249008" cy="68424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884" y="3541642"/>
            <a:ext cx="4477375" cy="80021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884" y="4997507"/>
            <a:ext cx="4601217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50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El modelo en la practica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Predicción de latido de fusión</a:t>
            </a:r>
          </a:p>
          <a:p>
            <a:endParaRPr lang="es-AR" dirty="0"/>
          </a:p>
          <a:p>
            <a:endParaRPr lang="es-AR" dirty="0" smtClean="0"/>
          </a:p>
          <a:p>
            <a:r>
              <a:rPr lang="es-AR" dirty="0" smtClean="0"/>
              <a:t>Predicción de latido desconocido</a:t>
            </a:r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518" y="2059715"/>
            <a:ext cx="4363059" cy="6192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518" y="3582503"/>
            <a:ext cx="4525006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4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Desarrollar un software que facilite el diagnostico de problemas cardíacos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6209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Los datos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1" u="sng" dirty="0"/>
              <a:t>MIT-BIH </a:t>
            </a:r>
            <a:r>
              <a:rPr lang="es-AR" b="1" u="sng" dirty="0" err="1" smtClean="0"/>
              <a:t>Arrhythmia</a:t>
            </a:r>
            <a:r>
              <a:rPr lang="es-AR" b="1" u="sng" dirty="0" smtClean="0"/>
              <a:t> </a:t>
            </a:r>
            <a:r>
              <a:rPr lang="es-AR" b="1" u="sng" dirty="0" err="1" smtClean="0"/>
              <a:t>Database</a:t>
            </a:r>
            <a:endParaRPr lang="es-AR" b="1" u="sng" dirty="0" smtClean="0"/>
          </a:p>
          <a:p>
            <a:r>
              <a:rPr lang="es-AR" dirty="0" smtClean="0"/>
              <a:t>Obtenido por el MIT en </a:t>
            </a:r>
            <a:r>
              <a:rPr lang="es-AR" dirty="0"/>
              <a:t>el laboratorio de </a:t>
            </a:r>
            <a:r>
              <a:rPr lang="es-AR" dirty="0" err="1"/>
              <a:t>Boston's</a:t>
            </a:r>
            <a:r>
              <a:rPr lang="es-AR" dirty="0"/>
              <a:t> </a:t>
            </a:r>
            <a:r>
              <a:rPr lang="es-AR" dirty="0" err="1"/>
              <a:t>Beth</a:t>
            </a:r>
            <a:r>
              <a:rPr lang="es-AR" dirty="0"/>
              <a:t> Israel </a:t>
            </a:r>
            <a:r>
              <a:rPr lang="es-AR" dirty="0" smtClean="0"/>
              <a:t>Hospital</a:t>
            </a:r>
          </a:p>
          <a:p>
            <a:r>
              <a:rPr lang="es-AR" dirty="0" smtClean="0"/>
              <a:t>Obtenidos entre 1975 y 1979</a:t>
            </a:r>
          </a:p>
          <a:p>
            <a:r>
              <a:rPr lang="es-AR" dirty="0" smtClean="0"/>
              <a:t>48 extractos de media hora, obtenidos de 47 sujetos</a:t>
            </a:r>
          </a:p>
          <a:p>
            <a:r>
              <a:rPr lang="es-AR" dirty="0" smtClean="0"/>
              <a:t>23 fueron elegidos aleatoriamente de un set de 4000 muestras</a:t>
            </a:r>
          </a:p>
          <a:p>
            <a:r>
              <a:rPr lang="es-AR" dirty="0" smtClean="0"/>
              <a:t>Los 25 restantes fuero elegidos para mostrar otros tipos de arritmia</a:t>
            </a:r>
          </a:p>
        </p:txBody>
      </p:sp>
    </p:spTree>
    <p:extLst>
      <p:ext uri="{BB962C8B-B14F-4D97-AF65-F5344CB8AC3E}">
        <p14:creationId xmlns:p14="http://schemas.microsoft.com/office/powerpoint/2010/main" val="351741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Digitalizados a 360 muestras por segundo por canal</a:t>
            </a:r>
          </a:p>
          <a:p>
            <a:r>
              <a:rPr lang="es-AR" dirty="0" smtClean="0"/>
              <a:t>Resolución de 11 bits</a:t>
            </a:r>
          </a:p>
          <a:p>
            <a:r>
              <a:rPr lang="es-AR" dirty="0" smtClean="0"/>
              <a:t>Rango de 10 </a:t>
            </a:r>
            <a:r>
              <a:rPr lang="es-AR" dirty="0" err="1" smtClean="0"/>
              <a:t>mV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645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Clasificación de los latidos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N → Latido Normal (0)</a:t>
            </a:r>
          </a:p>
          <a:p>
            <a:r>
              <a:rPr lang="es-AR" dirty="0" smtClean="0"/>
              <a:t>S → Latido </a:t>
            </a:r>
            <a:r>
              <a:rPr lang="es-AR" dirty="0" err="1" smtClean="0"/>
              <a:t>Supraventricular</a:t>
            </a:r>
            <a:r>
              <a:rPr lang="es-AR" dirty="0" smtClean="0"/>
              <a:t> Prematuro (1)</a:t>
            </a:r>
          </a:p>
          <a:p>
            <a:r>
              <a:rPr lang="es-AR" dirty="0" smtClean="0"/>
              <a:t>V → Latido Ventricular Prematuro (2)</a:t>
            </a:r>
          </a:p>
          <a:p>
            <a:r>
              <a:rPr lang="es-AR" dirty="0" smtClean="0"/>
              <a:t>F → Latido de fusión (3)</a:t>
            </a:r>
          </a:p>
          <a:p>
            <a:r>
              <a:rPr lang="es-AR" dirty="0" smtClean="0"/>
              <a:t>Q → Latido desconocido (4)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5611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 los ECG…</a:t>
            </a:r>
            <a:endParaRPr lang="es-A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678518" y="1113772"/>
            <a:ext cx="8449733" cy="4464050"/>
          </a:xfrm>
        </p:spPr>
        <p:txBody>
          <a:bodyPr/>
          <a:lstStyle/>
          <a:p>
            <a:r>
              <a:rPr lang="es-AR" dirty="0" smtClean="0"/>
              <a:t>Latido </a:t>
            </a:r>
            <a:r>
              <a:rPr lang="es-AR" dirty="0" err="1" smtClean="0"/>
              <a:t>Supraventricular</a:t>
            </a:r>
            <a:r>
              <a:rPr lang="es-AR" dirty="0" smtClean="0"/>
              <a:t> prematuro</a:t>
            </a:r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r>
              <a:rPr lang="es-AR" dirty="0" smtClean="0"/>
              <a:t>Latido Ventricular </a:t>
            </a:r>
            <a:r>
              <a:rPr lang="es-AR" dirty="0"/>
              <a:t>prematuro</a:t>
            </a:r>
          </a:p>
          <a:p>
            <a:endParaRPr lang="es-AR" dirty="0" smtClean="0"/>
          </a:p>
          <a:p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518" y="1543075"/>
            <a:ext cx="9208824" cy="18949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106" y="4133742"/>
            <a:ext cx="9291429" cy="187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6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Latidos de fusión</a:t>
            </a:r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592" y="2215951"/>
            <a:ext cx="3467584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52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Distribución de los datos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N → 72471</a:t>
            </a:r>
          </a:p>
          <a:p>
            <a:r>
              <a:rPr lang="es-AR" dirty="0" smtClean="0"/>
              <a:t>S → 6431</a:t>
            </a:r>
          </a:p>
          <a:p>
            <a:r>
              <a:rPr lang="es-AR" dirty="0" smtClean="0"/>
              <a:t>V → 5788</a:t>
            </a:r>
          </a:p>
          <a:p>
            <a:r>
              <a:rPr lang="es-AR" dirty="0" smtClean="0"/>
              <a:t>F → 2223</a:t>
            </a:r>
          </a:p>
          <a:p>
            <a:r>
              <a:rPr lang="es-AR" dirty="0" smtClean="0"/>
              <a:t>Q → 641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55" y="1412875"/>
            <a:ext cx="5151896" cy="450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63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Resample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884" y="1503889"/>
            <a:ext cx="8450262" cy="214557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796" y="3649463"/>
            <a:ext cx="3188438" cy="308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5036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111111"/>
      </a:dk1>
      <a:lt1>
        <a:srgbClr val="FFFFFF"/>
      </a:lt1>
      <a:dk2>
        <a:srgbClr val="000000"/>
      </a:dk2>
      <a:lt2>
        <a:srgbClr val="600000"/>
      </a:lt2>
      <a:accent1>
        <a:srgbClr val="B40000"/>
      </a:accent1>
      <a:accent2>
        <a:srgbClr val="CC0000"/>
      </a:accent2>
      <a:accent3>
        <a:srgbClr val="FFFFFF"/>
      </a:accent3>
      <a:accent4>
        <a:srgbClr val="0D0D0D"/>
      </a:accent4>
      <a:accent5>
        <a:srgbClr val="D6AAAA"/>
      </a:accent5>
      <a:accent6>
        <a:srgbClr val="B90000"/>
      </a:accent6>
      <a:hlink>
        <a:srgbClr val="821900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111111"/>
        </a:dk1>
        <a:lt1>
          <a:srgbClr val="FFFFFF"/>
        </a:lt1>
        <a:dk2>
          <a:srgbClr val="000000"/>
        </a:dk2>
        <a:lt2>
          <a:srgbClr val="800000"/>
        </a:lt2>
        <a:accent1>
          <a:srgbClr val="CC0000"/>
        </a:accent1>
        <a:accent2>
          <a:srgbClr val="FFFF99"/>
        </a:accent2>
        <a:accent3>
          <a:srgbClr val="FFFFFF"/>
        </a:accent3>
        <a:accent4>
          <a:srgbClr val="0D0D0D"/>
        </a:accent4>
        <a:accent5>
          <a:srgbClr val="E2AAAA"/>
        </a:accent5>
        <a:accent6>
          <a:srgbClr val="E7E78A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111111"/>
        </a:dk1>
        <a:lt1>
          <a:srgbClr val="FFFFFF"/>
        </a:lt1>
        <a:dk2>
          <a:srgbClr val="000000"/>
        </a:dk2>
        <a:lt2>
          <a:srgbClr val="990000"/>
        </a:lt2>
        <a:accent1>
          <a:srgbClr val="FF5050"/>
        </a:accent1>
        <a:accent2>
          <a:srgbClr val="CC0000"/>
        </a:accent2>
        <a:accent3>
          <a:srgbClr val="FFFFFF"/>
        </a:accent3>
        <a:accent4>
          <a:srgbClr val="0D0D0D"/>
        </a:accent4>
        <a:accent5>
          <a:srgbClr val="FFB3B3"/>
        </a:accent5>
        <a:accent6>
          <a:srgbClr val="B90000"/>
        </a:accent6>
        <a:hlink>
          <a:srgbClr val="FF00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990000"/>
        </a:lt2>
        <a:accent1>
          <a:srgbClr val="FF5050"/>
        </a:accent1>
        <a:accent2>
          <a:srgbClr val="CC0000"/>
        </a:accent2>
        <a:accent3>
          <a:srgbClr val="FFFFFF"/>
        </a:accent3>
        <a:accent4>
          <a:srgbClr val="404040"/>
        </a:accent4>
        <a:accent5>
          <a:srgbClr val="FFB3B3"/>
        </a:accent5>
        <a:accent6>
          <a:srgbClr val="B90000"/>
        </a:accent6>
        <a:hlink>
          <a:srgbClr val="FF00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111111"/>
        </a:dk1>
        <a:lt1>
          <a:srgbClr val="FFFFFF"/>
        </a:lt1>
        <a:dk2>
          <a:srgbClr val="000000"/>
        </a:dk2>
        <a:lt2>
          <a:srgbClr val="600000"/>
        </a:lt2>
        <a:accent1>
          <a:srgbClr val="B40000"/>
        </a:accent1>
        <a:accent2>
          <a:srgbClr val="CC0000"/>
        </a:accent2>
        <a:accent3>
          <a:srgbClr val="FFFFFF"/>
        </a:accent3>
        <a:accent4>
          <a:srgbClr val="0D0D0D"/>
        </a:accent4>
        <a:accent5>
          <a:srgbClr val="D6AAAA"/>
        </a:accent5>
        <a:accent6>
          <a:srgbClr val="B90000"/>
        </a:accent6>
        <a:hlink>
          <a:srgbClr val="8219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800000"/>
        </a:lt2>
        <a:accent1>
          <a:srgbClr val="FF5050"/>
        </a:accent1>
        <a:accent2>
          <a:srgbClr val="CC0000"/>
        </a:accent2>
        <a:accent3>
          <a:srgbClr val="FFFFFF"/>
        </a:accent3>
        <a:accent4>
          <a:srgbClr val="404040"/>
        </a:accent4>
        <a:accent5>
          <a:srgbClr val="FFB3B3"/>
        </a:accent5>
        <a:accent6>
          <a:srgbClr val="B90000"/>
        </a:accent6>
        <a:hlink>
          <a:srgbClr val="FF00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6C0501"/>
        </a:lt2>
        <a:accent1>
          <a:srgbClr val="7F0B02"/>
        </a:accent1>
        <a:accent2>
          <a:srgbClr val="B3250F"/>
        </a:accent2>
        <a:accent3>
          <a:srgbClr val="FFFFFF"/>
        </a:accent3>
        <a:accent4>
          <a:srgbClr val="404040"/>
        </a:accent4>
        <a:accent5>
          <a:srgbClr val="C0AAAA"/>
        </a:accent5>
        <a:accent6>
          <a:srgbClr val="A2200C"/>
        </a:accent6>
        <a:hlink>
          <a:srgbClr val="D9381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850B02"/>
        </a:lt2>
        <a:accent1>
          <a:srgbClr val="E1401E"/>
        </a:accent1>
        <a:accent2>
          <a:srgbClr val="A0A0A0"/>
        </a:accent2>
        <a:accent3>
          <a:srgbClr val="FFFFFF"/>
        </a:accent3>
        <a:accent4>
          <a:srgbClr val="404040"/>
        </a:accent4>
        <a:accent5>
          <a:srgbClr val="EEAFAB"/>
        </a:accent5>
        <a:accent6>
          <a:srgbClr val="919191"/>
        </a:accent6>
        <a:hlink>
          <a:srgbClr val="D61F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7C0901"/>
        </a:lt2>
        <a:accent1>
          <a:srgbClr val="DD3A1A"/>
        </a:accent1>
        <a:accent2>
          <a:srgbClr val="3C3C3C"/>
        </a:accent2>
        <a:accent3>
          <a:srgbClr val="FFFFFF"/>
        </a:accent3>
        <a:accent4>
          <a:srgbClr val="404040"/>
        </a:accent4>
        <a:accent5>
          <a:srgbClr val="EBAEAB"/>
        </a:accent5>
        <a:accent6>
          <a:srgbClr val="353535"/>
        </a:accent6>
        <a:hlink>
          <a:srgbClr val="A2230E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640702"/>
        </a:lt2>
        <a:accent1>
          <a:srgbClr val="931409"/>
        </a:accent1>
        <a:accent2>
          <a:srgbClr val="CF2A12"/>
        </a:accent2>
        <a:accent3>
          <a:srgbClr val="FFFFFF"/>
        </a:accent3>
        <a:accent4>
          <a:srgbClr val="404040"/>
        </a:accent4>
        <a:accent5>
          <a:srgbClr val="C8AAAA"/>
        </a:accent5>
        <a:accent6>
          <a:srgbClr val="BB250F"/>
        </a:accent6>
        <a:hlink>
          <a:srgbClr val="0101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111111"/>
        </a:dk1>
        <a:lt1>
          <a:srgbClr val="FFFFFF"/>
        </a:lt1>
        <a:dk2>
          <a:srgbClr val="000000"/>
        </a:dk2>
        <a:lt2>
          <a:srgbClr val="9A1303"/>
        </a:lt2>
        <a:accent1>
          <a:srgbClr val="FE130F"/>
        </a:accent1>
        <a:accent2>
          <a:srgbClr val="DF3A19"/>
        </a:accent2>
        <a:accent3>
          <a:srgbClr val="FFFFFF"/>
        </a:accent3>
        <a:accent4>
          <a:srgbClr val="0D0D0D"/>
        </a:accent4>
        <a:accent5>
          <a:srgbClr val="FEAAAA"/>
        </a:accent5>
        <a:accent6>
          <a:srgbClr val="CA3416"/>
        </a:accent6>
        <a:hlink>
          <a:srgbClr val="F5723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111111"/>
        </a:dk1>
        <a:lt1>
          <a:srgbClr val="FFFFFF"/>
        </a:lt1>
        <a:dk2>
          <a:srgbClr val="000000"/>
        </a:dk2>
        <a:lt2>
          <a:srgbClr val="9A1303"/>
        </a:lt2>
        <a:accent1>
          <a:srgbClr val="FF540F"/>
        </a:accent1>
        <a:accent2>
          <a:srgbClr val="DF3A19"/>
        </a:accent2>
        <a:accent3>
          <a:srgbClr val="FFFFFF"/>
        </a:accent3>
        <a:accent4>
          <a:srgbClr val="0D0D0D"/>
        </a:accent4>
        <a:accent5>
          <a:srgbClr val="FFB3AA"/>
        </a:accent5>
        <a:accent6>
          <a:srgbClr val="CA3416"/>
        </a:accent6>
        <a:hlink>
          <a:srgbClr val="F5723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111111"/>
        </a:dk1>
        <a:lt1>
          <a:srgbClr val="FFFFFF"/>
        </a:lt1>
        <a:dk2>
          <a:srgbClr val="000000"/>
        </a:dk2>
        <a:lt2>
          <a:srgbClr val="600000"/>
        </a:lt2>
        <a:accent1>
          <a:srgbClr val="B40000"/>
        </a:accent1>
        <a:accent2>
          <a:srgbClr val="CC0000"/>
        </a:accent2>
        <a:accent3>
          <a:srgbClr val="FFFFFF"/>
        </a:accent3>
        <a:accent4>
          <a:srgbClr val="0D0D0D"/>
        </a:accent4>
        <a:accent5>
          <a:srgbClr val="D6AAAA"/>
        </a:accent5>
        <a:accent6>
          <a:srgbClr val="B90000"/>
        </a:accent6>
        <a:hlink>
          <a:srgbClr val="EC7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198</TotalTime>
  <Words>208</Words>
  <Application>Microsoft Office PowerPoint</Application>
  <PresentationFormat>Panorámica</PresentationFormat>
  <Paragraphs>53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8" baseType="lpstr">
      <vt:lpstr>Arial</vt:lpstr>
      <vt:lpstr>template</vt:lpstr>
      <vt:lpstr>IA para diagnóstico cardíaco</vt:lpstr>
      <vt:lpstr>Objetivos</vt:lpstr>
      <vt:lpstr>Los datos</vt:lpstr>
      <vt:lpstr>Presentación de PowerPoint</vt:lpstr>
      <vt:lpstr>Clasificación de los latidos</vt:lpstr>
      <vt:lpstr>En los ECG…</vt:lpstr>
      <vt:lpstr>Presentación de PowerPoint</vt:lpstr>
      <vt:lpstr>Distribución de los datos</vt:lpstr>
      <vt:lpstr>Resample</vt:lpstr>
      <vt:lpstr>Ruido Gaussiano</vt:lpstr>
      <vt:lpstr>La red neuronal</vt:lpstr>
      <vt:lpstr>Resultados del entrenamiento</vt:lpstr>
      <vt:lpstr>Accuracy - Loss</vt:lpstr>
      <vt:lpstr>Matriz de confusión</vt:lpstr>
      <vt:lpstr>El modelo en la practica</vt:lpstr>
      <vt:lpstr>El modelo en la practica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 para diagnóstico cardíaco</dc:title>
  <dc:creator>Santiago Coria</dc:creator>
  <cp:lastModifiedBy>Santiago Coria</cp:lastModifiedBy>
  <cp:revision>13</cp:revision>
  <dcterms:created xsi:type="dcterms:W3CDTF">2023-11-04T21:00:03Z</dcterms:created>
  <dcterms:modified xsi:type="dcterms:W3CDTF">2023-11-05T00:18:41Z</dcterms:modified>
</cp:coreProperties>
</file>