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7" r:id="rId12"/>
    <p:sldId id="266" r:id="rId13"/>
    <p:sldId id="269" r:id="rId14"/>
    <p:sldId id="268" r:id="rId15"/>
    <p:sldId id="271" r:id="rId16"/>
    <p:sldId id="270" r:id="rId17"/>
    <p:sldId id="272" r:id="rId18"/>
    <p:sldId id="273" r:id="rId1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7"/>
    <p:restoredTop sz="95846"/>
  </p:normalViewPr>
  <p:slideViewPr>
    <p:cSldViewPr snapToGrid="0" snapToObjects="1">
      <p:cViewPr varScale="1">
        <p:scale>
          <a:sx n="66" d="100"/>
          <a:sy n="66" d="100"/>
        </p:scale>
        <p:origin x="6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FAE9-82A3-7441-8C22-A60AF434E4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1530EF62-9100-4A49-B5F0-D213C87BA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2C566895-255D-2D47-9BCE-DD3E204A6943}"/>
              </a:ext>
            </a:extLst>
          </p:cNvPr>
          <p:cNvSpPr>
            <a:spLocks noGrp="1"/>
          </p:cNvSpPr>
          <p:nvPr>
            <p:ph type="dt" sz="half" idx="10"/>
          </p:nvPr>
        </p:nvSpPr>
        <p:spPr/>
        <p:txBody>
          <a:bodyPr/>
          <a:lstStyle/>
          <a:p>
            <a:fld id="{3F02D432-8FFA-954C-9FBC-D33C5402BCDA}" type="datetimeFigureOut">
              <a:rPr lang="x-none" smtClean="0"/>
              <a:t>3/09/2021</a:t>
            </a:fld>
            <a:endParaRPr lang="x-none"/>
          </a:p>
        </p:txBody>
      </p:sp>
      <p:sp>
        <p:nvSpPr>
          <p:cNvPr id="5" name="Footer Placeholder 4">
            <a:extLst>
              <a:ext uri="{FF2B5EF4-FFF2-40B4-BE49-F238E27FC236}">
                <a16:creationId xmlns:a16="http://schemas.microsoft.com/office/drawing/2014/main" id="{74D3AB93-05A7-D748-ADDD-A4030FBFAF3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479137D-EAA1-F347-AC37-F23A056ACF72}"/>
              </a:ext>
            </a:extLst>
          </p:cNvPr>
          <p:cNvSpPr>
            <a:spLocks noGrp="1"/>
          </p:cNvSpPr>
          <p:nvPr>
            <p:ph type="sldNum" sz="quarter" idx="12"/>
          </p:nvPr>
        </p:nvSpPr>
        <p:spPr/>
        <p:txBody>
          <a:bodyPr/>
          <a:lstStyle/>
          <a:p>
            <a:fld id="{2D5FF194-9B78-5B4F-AAEB-7032D79E60B7}" type="slidenum">
              <a:rPr lang="x-none" smtClean="0"/>
              <a:t>‹Nº›</a:t>
            </a:fld>
            <a:endParaRPr lang="x-none"/>
          </a:p>
        </p:txBody>
      </p:sp>
    </p:spTree>
    <p:extLst>
      <p:ext uri="{BB962C8B-B14F-4D97-AF65-F5344CB8AC3E}">
        <p14:creationId xmlns:p14="http://schemas.microsoft.com/office/powerpoint/2010/main" val="334991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0E02-772A-1544-B046-648E9083325E}"/>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E17A29EF-4C84-E745-A7F7-5CFC619C60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0608688-21B4-BF40-9AC3-FCA4753BFE70}"/>
              </a:ext>
            </a:extLst>
          </p:cNvPr>
          <p:cNvSpPr>
            <a:spLocks noGrp="1"/>
          </p:cNvSpPr>
          <p:nvPr>
            <p:ph type="dt" sz="half" idx="10"/>
          </p:nvPr>
        </p:nvSpPr>
        <p:spPr/>
        <p:txBody>
          <a:bodyPr/>
          <a:lstStyle/>
          <a:p>
            <a:fld id="{3F02D432-8FFA-954C-9FBC-D33C5402BCDA}" type="datetimeFigureOut">
              <a:rPr lang="x-none" smtClean="0"/>
              <a:t>3/09/2021</a:t>
            </a:fld>
            <a:endParaRPr lang="x-none"/>
          </a:p>
        </p:txBody>
      </p:sp>
      <p:sp>
        <p:nvSpPr>
          <p:cNvPr id="5" name="Footer Placeholder 4">
            <a:extLst>
              <a:ext uri="{FF2B5EF4-FFF2-40B4-BE49-F238E27FC236}">
                <a16:creationId xmlns:a16="http://schemas.microsoft.com/office/drawing/2014/main" id="{61BFF6A2-D7FF-8B4A-BB20-A2CA41B0C0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957311B-FC9E-894F-80F3-25E44B0BAF7D}"/>
              </a:ext>
            </a:extLst>
          </p:cNvPr>
          <p:cNvSpPr>
            <a:spLocks noGrp="1"/>
          </p:cNvSpPr>
          <p:nvPr>
            <p:ph type="sldNum" sz="quarter" idx="12"/>
          </p:nvPr>
        </p:nvSpPr>
        <p:spPr/>
        <p:txBody>
          <a:bodyPr/>
          <a:lstStyle/>
          <a:p>
            <a:fld id="{2D5FF194-9B78-5B4F-AAEB-7032D79E60B7}" type="slidenum">
              <a:rPr lang="x-none" smtClean="0"/>
              <a:t>‹Nº›</a:t>
            </a:fld>
            <a:endParaRPr lang="x-none"/>
          </a:p>
        </p:txBody>
      </p:sp>
    </p:spTree>
    <p:extLst>
      <p:ext uri="{BB962C8B-B14F-4D97-AF65-F5344CB8AC3E}">
        <p14:creationId xmlns:p14="http://schemas.microsoft.com/office/powerpoint/2010/main" val="3224176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0BACB-C1CB-6E4F-82FB-37F8E01720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9C94596C-2D6F-7447-851A-A3B2C203D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1C83809-ED0E-AA47-9F9B-3168804AFAC8}"/>
              </a:ext>
            </a:extLst>
          </p:cNvPr>
          <p:cNvSpPr>
            <a:spLocks noGrp="1"/>
          </p:cNvSpPr>
          <p:nvPr>
            <p:ph type="dt" sz="half" idx="10"/>
          </p:nvPr>
        </p:nvSpPr>
        <p:spPr/>
        <p:txBody>
          <a:bodyPr/>
          <a:lstStyle/>
          <a:p>
            <a:fld id="{3F02D432-8FFA-954C-9FBC-D33C5402BCDA}" type="datetimeFigureOut">
              <a:rPr lang="x-none" smtClean="0"/>
              <a:t>3/09/2021</a:t>
            </a:fld>
            <a:endParaRPr lang="x-none"/>
          </a:p>
        </p:txBody>
      </p:sp>
      <p:sp>
        <p:nvSpPr>
          <p:cNvPr id="5" name="Footer Placeholder 4">
            <a:extLst>
              <a:ext uri="{FF2B5EF4-FFF2-40B4-BE49-F238E27FC236}">
                <a16:creationId xmlns:a16="http://schemas.microsoft.com/office/drawing/2014/main" id="{EEF709EA-03E8-0C45-8C09-2F9C60E1E1B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DCD4B20-9E6E-C14D-A101-61A1DF618AF2}"/>
              </a:ext>
            </a:extLst>
          </p:cNvPr>
          <p:cNvSpPr>
            <a:spLocks noGrp="1"/>
          </p:cNvSpPr>
          <p:nvPr>
            <p:ph type="sldNum" sz="quarter" idx="12"/>
          </p:nvPr>
        </p:nvSpPr>
        <p:spPr/>
        <p:txBody>
          <a:bodyPr/>
          <a:lstStyle/>
          <a:p>
            <a:fld id="{2D5FF194-9B78-5B4F-AAEB-7032D79E60B7}" type="slidenum">
              <a:rPr lang="x-none" smtClean="0"/>
              <a:t>‹Nº›</a:t>
            </a:fld>
            <a:endParaRPr lang="x-none"/>
          </a:p>
        </p:txBody>
      </p:sp>
    </p:spTree>
    <p:extLst>
      <p:ext uri="{BB962C8B-B14F-4D97-AF65-F5344CB8AC3E}">
        <p14:creationId xmlns:p14="http://schemas.microsoft.com/office/powerpoint/2010/main" val="349921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4F70-3989-3649-A1CE-171C029F9D9C}"/>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68780915-F435-FC45-9192-F92E3EDFFB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E39B8307-5B8D-644B-A870-64EC019E977B}"/>
              </a:ext>
            </a:extLst>
          </p:cNvPr>
          <p:cNvSpPr>
            <a:spLocks noGrp="1"/>
          </p:cNvSpPr>
          <p:nvPr>
            <p:ph type="dt" sz="half" idx="10"/>
          </p:nvPr>
        </p:nvSpPr>
        <p:spPr/>
        <p:txBody>
          <a:bodyPr/>
          <a:lstStyle/>
          <a:p>
            <a:fld id="{3F02D432-8FFA-954C-9FBC-D33C5402BCDA}" type="datetimeFigureOut">
              <a:rPr lang="x-none" smtClean="0"/>
              <a:t>3/09/2021</a:t>
            </a:fld>
            <a:endParaRPr lang="x-none"/>
          </a:p>
        </p:txBody>
      </p:sp>
      <p:sp>
        <p:nvSpPr>
          <p:cNvPr id="5" name="Footer Placeholder 4">
            <a:extLst>
              <a:ext uri="{FF2B5EF4-FFF2-40B4-BE49-F238E27FC236}">
                <a16:creationId xmlns:a16="http://schemas.microsoft.com/office/drawing/2014/main" id="{F92B62A0-832B-E444-9287-8D3DC16F155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AFC2F8A-0615-2049-BA6A-2980987AAEA8}"/>
              </a:ext>
            </a:extLst>
          </p:cNvPr>
          <p:cNvSpPr>
            <a:spLocks noGrp="1"/>
          </p:cNvSpPr>
          <p:nvPr>
            <p:ph type="sldNum" sz="quarter" idx="12"/>
          </p:nvPr>
        </p:nvSpPr>
        <p:spPr/>
        <p:txBody>
          <a:bodyPr/>
          <a:lstStyle/>
          <a:p>
            <a:fld id="{2D5FF194-9B78-5B4F-AAEB-7032D79E60B7}" type="slidenum">
              <a:rPr lang="x-none" smtClean="0"/>
              <a:t>‹Nº›</a:t>
            </a:fld>
            <a:endParaRPr lang="x-none"/>
          </a:p>
        </p:txBody>
      </p:sp>
    </p:spTree>
    <p:extLst>
      <p:ext uri="{BB962C8B-B14F-4D97-AF65-F5344CB8AC3E}">
        <p14:creationId xmlns:p14="http://schemas.microsoft.com/office/powerpoint/2010/main" val="427426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CAE3-1C8D-224B-B8D5-761CBB7F9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D1C8C847-3FAA-0847-B9AB-68372097D1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18C08F-1B48-A444-ABE3-A6985DDE056F}"/>
              </a:ext>
            </a:extLst>
          </p:cNvPr>
          <p:cNvSpPr>
            <a:spLocks noGrp="1"/>
          </p:cNvSpPr>
          <p:nvPr>
            <p:ph type="dt" sz="half" idx="10"/>
          </p:nvPr>
        </p:nvSpPr>
        <p:spPr/>
        <p:txBody>
          <a:bodyPr/>
          <a:lstStyle/>
          <a:p>
            <a:fld id="{3F02D432-8FFA-954C-9FBC-D33C5402BCDA}" type="datetimeFigureOut">
              <a:rPr lang="x-none" smtClean="0"/>
              <a:t>3/09/2021</a:t>
            </a:fld>
            <a:endParaRPr lang="x-none"/>
          </a:p>
        </p:txBody>
      </p:sp>
      <p:sp>
        <p:nvSpPr>
          <p:cNvPr id="5" name="Footer Placeholder 4">
            <a:extLst>
              <a:ext uri="{FF2B5EF4-FFF2-40B4-BE49-F238E27FC236}">
                <a16:creationId xmlns:a16="http://schemas.microsoft.com/office/drawing/2014/main" id="{9ADC6A4E-3A6C-DD47-AC73-4DBFC158103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8A98444-0109-9344-8875-F03D133D4599}"/>
              </a:ext>
            </a:extLst>
          </p:cNvPr>
          <p:cNvSpPr>
            <a:spLocks noGrp="1"/>
          </p:cNvSpPr>
          <p:nvPr>
            <p:ph type="sldNum" sz="quarter" idx="12"/>
          </p:nvPr>
        </p:nvSpPr>
        <p:spPr/>
        <p:txBody>
          <a:bodyPr/>
          <a:lstStyle/>
          <a:p>
            <a:fld id="{2D5FF194-9B78-5B4F-AAEB-7032D79E60B7}" type="slidenum">
              <a:rPr lang="x-none" smtClean="0"/>
              <a:t>‹Nº›</a:t>
            </a:fld>
            <a:endParaRPr lang="x-none"/>
          </a:p>
        </p:txBody>
      </p:sp>
    </p:spTree>
    <p:extLst>
      <p:ext uri="{BB962C8B-B14F-4D97-AF65-F5344CB8AC3E}">
        <p14:creationId xmlns:p14="http://schemas.microsoft.com/office/powerpoint/2010/main" val="196766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6720-20EA-1D43-BF2F-9001BE84E62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843FC9E3-24E5-794E-A689-1FCFC583AF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28132B11-E15D-854D-AA9B-03F87D33B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405ED4A5-50D0-5F43-A47F-B25343576C9E}"/>
              </a:ext>
            </a:extLst>
          </p:cNvPr>
          <p:cNvSpPr>
            <a:spLocks noGrp="1"/>
          </p:cNvSpPr>
          <p:nvPr>
            <p:ph type="dt" sz="half" idx="10"/>
          </p:nvPr>
        </p:nvSpPr>
        <p:spPr/>
        <p:txBody>
          <a:bodyPr/>
          <a:lstStyle/>
          <a:p>
            <a:fld id="{3F02D432-8FFA-954C-9FBC-D33C5402BCDA}" type="datetimeFigureOut">
              <a:rPr lang="x-none" smtClean="0"/>
              <a:t>3/09/2021</a:t>
            </a:fld>
            <a:endParaRPr lang="x-none"/>
          </a:p>
        </p:txBody>
      </p:sp>
      <p:sp>
        <p:nvSpPr>
          <p:cNvPr id="6" name="Footer Placeholder 5">
            <a:extLst>
              <a:ext uri="{FF2B5EF4-FFF2-40B4-BE49-F238E27FC236}">
                <a16:creationId xmlns:a16="http://schemas.microsoft.com/office/drawing/2014/main" id="{DB651469-F229-F74C-8CA0-70C23149F0E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10D5C797-B715-314C-A749-64EAFF6FB899}"/>
              </a:ext>
            </a:extLst>
          </p:cNvPr>
          <p:cNvSpPr>
            <a:spLocks noGrp="1"/>
          </p:cNvSpPr>
          <p:nvPr>
            <p:ph type="sldNum" sz="quarter" idx="12"/>
          </p:nvPr>
        </p:nvSpPr>
        <p:spPr/>
        <p:txBody>
          <a:bodyPr/>
          <a:lstStyle/>
          <a:p>
            <a:fld id="{2D5FF194-9B78-5B4F-AAEB-7032D79E60B7}" type="slidenum">
              <a:rPr lang="x-none" smtClean="0"/>
              <a:t>‹Nº›</a:t>
            </a:fld>
            <a:endParaRPr lang="x-none"/>
          </a:p>
        </p:txBody>
      </p:sp>
    </p:spTree>
    <p:extLst>
      <p:ext uri="{BB962C8B-B14F-4D97-AF65-F5344CB8AC3E}">
        <p14:creationId xmlns:p14="http://schemas.microsoft.com/office/powerpoint/2010/main" val="55215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738D-2F47-FC47-92BB-4FC9269670D7}"/>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377EE744-854A-EA4F-9650-B7C97A9C4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7C771C-7D66-DA4E-85DC-EF5945F00D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5A740682-7A86-EA4A-8231-754605E06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7679C4-F553-874A-A04B-B01767D7C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C5BEFC62-31B8-EF49-9A8C-9C09148C90B1}"/>
              </a:ext>
            </a:extLst>
          </p:cNvPr>
          <p:cNvSpPr>
            <a:spLocks noGrp="1"/>
          </p:cNvSpPr>
          <p:nvPr>
            <p:ph type="dt" sz="half" idx="10"/>
          </p:nvPr>
        </p:nvSpPr>
        <p:spPr/>
        <p:txBody>
          <a:bodyPr/>
          <a:lstStyle/>
          <a:p>
            <a:fld id="{3F02D432-8FFA-954C-9FBC-D33C5402BCDA}" type="datetimeFigureOut">
              <a:rPr lang="x-none" smtClean="0"/>
              <a:t>3/09/2021</a:t>
            </a:fld>
            <a:endParaRPr lang="x-none"/>
          </a:p>
        </p:txBody>
      </p:sp>
      <p:sp>
        <p:nvSpPr>
          <p:cNvPr id="8" name="Footer Placeholder 7">
            <a:extLst>
              <a:ext uri="{FF2B5EF4-FFF2-40B4-BE49-F238E27FC236}">
                <a16:creationId xmlns:a16="http://schemas.microsoft.com/office/drawing/2014/main" id="{2B29DAD3-0619-6344-93B9-F8049DD656A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F1EE05F8-6B7A-E74B-AACE-D11C4086F752}"/>
              </a:ext>
            </a:extLst>
          </p:cNvPr>
          <p:cNvSpPr>
            <a:spLocks noGrp="1"/>
          </p:cNvSpPr>
          <p:nvPr>
            <p:ph type="sldNum" sz="quarter" idx="12"/>
          </p:nvPr>
        </p:nvSpPr>
        <p:spPr/>
        <p:txBody>
          <a:bodyPr/>
          <a:lstStyle/>
          <a:p>
            <a:fld id="{2D5FF194-9B78-5B4F-AAEB-7032D79E60B7}" type="slidenum">
              <a:rPr lang="x-none" smtClean="0"/>
              <a:t>‹Nº›</a:t>
            </a:fld>
            <a:endParaRPr lang="x-none"/>
          </a:p>
        </p:txBody>
      </p:sp>
    </p:spTree>
    <p:extLst>
      <p:ext uri="{BB962C8B-B14F-4D97-AF65-F5344CB8AC3E}">
        <p14:creationId xmlns:p14="http://schemas.microsoft.com/office/powerpoint/2010/main" val="105177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8950-0CCB-464A-A6A8-CFA7DACA16B2}"/>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5728588D-7D20-2F41-9EE4-C8D382800BE1}"/>
              </a:ext>
            </a:extLst>
          </p:cNvPr>
          <p:cNvSpPr>
            <a:spLocks noGrp="1"/>
          </p:cNvSpPr>
          <p:nvPr>
            <p:ph type="dt" sz="half" idx="10"/>
          </p:nvPr>
        </p:nvSpPr>
        <p:spPr/>
        <p:txBody>
          <a:bodyPr/>
          <a:lstStyle/>
          <a:p>
            <a:fld id="{3F02D432-8FFA-954C-9FBC-D33C5402BCDA}" type="datetimeFigureOut">
              <a:rPr lang="x-none" smtClean="0"/>
              <a:t>3/09/2021</a:t>
            </a:fld>
            <a:endParaRPr lang="x-none"/>
          </a:p>
        </p:txBody>
      </p:sp>
      <p:sp>
        <p:nvSpPr>
          <p:cNvPr id="4" name="Footer Placeholder 3">
            <a:extLst>
              <a:ext uri="{FF2B5EF4-FFF2-40B4-BE49-F238E27FC236}">
                <a16:creationId xmlns:a16="http://schemas.microsoft.com/office/drawing/2014/main" id="{E6A7D752-1F18-6D44-8D2B-24BD71B531F2}"/>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8602AB28-1762-D74A-994B-BAB48791E822}"/>
              </a:ext>
            </a:extLst>
          </p:cNvPr>
          <p:cNvSpPr>
            <a:spLocks noGrp="1"/>
          </p:cNvSpPr>
          <p:nvPr>
            <p:ph type="sldNum" sz="quarter" idx="12"/>
          </p:nvPr>
        </p:nvSpPr>
        <p:spPr/>
        <p:txBody>
          <a:bodyPr/>
          <a:lstStyle/>
          <a:p>
            <a:fld id="{2D5FF194-9B78-5B4F-AAEB-7032D79E60B7}" type="slidenum">
              <a:rPr lang="x-none" smtClean="0"/>
              <a:t>‹Nº›</a:t>
            </a:fld>
            <a:endParaRPr lang="x-none"/>
          </a:p>
        </p:txBody>
      </p:sp>
    </p:spTree>
    <p:extLst>
      <p:ext uri="{BB962C8B-B14F-4D97-AF65-F5344CB8AC3E}">
        <p14:creationId xmlns:p14="http://schemas.microsoft.com/office/powerpoint/2010/main" val="309281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C61E9-A9DE-C44A-9AF2-295ADF3BDB4E}"/>
              </a:ext>
            </a:extLst>
          </p:cNvPr>
          <p:cNvSpPr>
            <a:spLocks noGrp="1"/>
          </p:cNvSpPr>
          <p:nvPr>
            <p:ph type="dt" sz="half" idx="10"/>
          </p:nvPr>
        </p:nvSpPr>
        <p:spPr/>
        <p:txBody>
          <a:bodyPr/>
          <a:lstStyle/>
          <a:p>
            <a:fld id="{3F02D432-8FFA-954C-9FBC-D33C5402BCDA}" type="datetimeFigureOut">
              <a:rPr lang="x-none" smtClean="0"/>
              <a:t>3/09/2021</a:t>
            </a:fld>
            <a:endParaRPr lang="x-none"/>
          </a:p>
        </p:txBody>
      </p:sp>
      <p:sp>
        <p:nvSpPr>
          <p:cNvPr id="3" name="Footer Placeholder 2">
            <a:extLst>
              <a:ext uri="{FF2B5EF4-FFF2-40B4-BE49-F238E27FC236}">
                <a16:creationId xmlns:a16="http://schemas.microsoft.com/office/drawing/2014/main" id="{C9D95CB7-301E-E34A-A0A5-6A19EB9A5370}"/>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221CFFA3-850A-2B44-8D06-04340B3D076C}"/>
              </a:ext>
            </a:extLst>
          </p:cNvPr>
          <p:cNvSpPr>
            <a:spLocks noGrp="1"/>
          </p:cNvSpPr>
          <p:nvPr>
            <p:ph type="sldNum" sz="quarter" idx="12"/>
          </p:nvPr>
        </p:nvSpPr>
        <p:spPr/>
        <p:txBody>
          <a:bodyPr/>
          <a:lstStyle/>
          <a:p>
            <a:fld id="{2D5FF194-9B78-5B4F-AAEB-7032D79E60B7}" type="slidenum">
              <a:rPr lang="x-none" smtClean="0"/>
              <a:t>‹Nº›</a:t>
            </a:fld>
            <a:endParaRPr lang="x-none"/>
          </a:p>
        </p:txBody>
      </p:sp>
    </p:spTree>
    <p:extLst>
      <p:ext uri="{BB962C8B-B14F-4D97-AF65-F5344CB8AC3E}">
        <p14:creationId xmlns:p14="http://schemas.microsoft.com/office/powerpoint/2010/main" val="143949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F84A-85C3-294A-AAD3-16933C45F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8F0DE22A-0D1A-044E-8011-DC3A23A0E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682B57F-60A4-5549-989B-C115412C6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9B7AA-FC34-5D4B-9CDA-A77EBB5F1764}"/>
              </a:ext>
            </a:extLst>
          </p:cNvPr>
          <p:cNvSpPr>
            <a:spLocks noGrp="1"/>
          </p:cNvSpPr>
          <p:nvPr>
            <p:ph type="dt" sz="half" idx="10"/>
          </p:nvPr>
        </p:nvSpPr>
        <p:spPr/>
        <p:txBody>
          <a:bodyPr/>
          <a:lstStyle/>
          <a:p>
            <a:fld id="{3F02D432-8FFA-954C-9FBC-D33C5402BCDA}" type="datetimeFigureOut">
              <a:rPr lang="x-none" smtClean="0"/>
              <a:t>3/09/2021</a:t>
            </a:fld>
            <a:endParaRPr lang="x-none"/>
          </a:p>
        </p:txBody>
      </p:sp>
      <p:sp>
        <p:nvSpPr>
          <p:cNvPr id="6" name="Footer Placeholder 5">
            <a:extLst>
              <a:ext uri="{FF2B5EF4-FFF2-40B4-BE49-F238E27FC236}">
                <a16:creationId xmlns:a16="http://schemas.microsoft.com/office/drawing/2014/main" id="{53B34AA4-3978-FF41-B916-D173B71C9AB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DB369A07-B5FA-F949-8DE7-5E86F9D77158}"/>
              </a:ext>
            </a:extLst>
          </p:cNvPr>
          <p:cNvSpPr>
            <a:spLocks noGrp="1"/>
          </p:cNvSpPr>
          <p:nvPr>
            <p:ph type="sldNum" sz="quarter" idx="12"/>
          </p:nvPr>
        </p:nvSpPr>
        <p:spPr/>
        <p:txBody>
          <a:bodyPr/>
          <a:lstStyle/>
          <a:p>
            <a:fld id="{2D5FF194-9B78-5B4F-AAEB-7032D79E60B7}" type="slidenum">
              <a:rPr lang="x-none" smtClean="0"/>
              <a:t>‹Nº›</a:t>
            </a:fld>
            <a:endParaRPr lang="x-none"/>
          </a:p>
        </p:txBody>
      </p:sp>
    </p:spTree>
    <p:extLst>
      <p:ext uri="{BB962C8B-B14F-4D97-AF65-F5344CB8AC3E}">
        <p14:creationId xmlns:p14="http://schemas.microsoft.com/office/powerpoint/2010/main" val="224507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853D-AD11-B148-8FD7-7D455D678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BBFAF04B-C97D-684A-9663-ABD90F2546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18578428-216E-8745-9E27-B71E8A17E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DCB1E-5F91-9A4A-AA84-3EB7AFFDE911}"/>
              </a:ext>
            </a:extLst>
          </p:cNvPr>
          <p:cNvSpPr>
            <a:spLocks noGrp="1"/>
          </p:cNvSpPr>
          <p:nvPr>
            <p:ph type="dt" sz="half" idx="10"/>
          </p:nvPr>
        </p:nvSpPr>
        <p:spPr/>
        <p:txBody>
          <a:bodyPr/>
          <a:lstStyle/>
          <a:p>
            <a:fld id="{3F02D432-8FFA-954C-9FBC-D33C5402BCDA}" type="datetimeFigureOut">
              <a:rPr lang="x-none" smtClean="0"/>
              <a:t>3/09/2021</a:t>
            </a:fld>
            <a:endParaRPr lang="x-none"/>
          </a:p>
        </p:txBody>
      </p:sp>
      <p:sp>
        <p:nvSpPr>
          <p:cNvPr id="6" name="Footer Placeholder 5">
            <a:extLst>
              <a:ext uri="{FF2B5EF4-FFF2-40B4-BE49-F238E27FC236}">
                <a16:creationId xmlns:a16="http://schemas.microsoft.com/office/drawing/2014/main" id="{C5FDC322-3BCE-E44B-94F2-162F7651127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A8319EB-D58E-1240-BC66-D553E2444689}"/>
              </a:ext>
            </a:extLst>
          </p:cNvPr>
          <p:cNvSpPr>
            <a:spLocks noGrp="1"/>
          </p:cNvSpPr>
          <p:nvPr>
            <p:ph type="sldNum" sz="quarter" idx="12"/>
          </p:nvPr>
        </p:nvSpPr>
        <p:spPr/>
        <p:txBody>
          <a:bodyPr/>
          <a:lstStyle/>
          <a:p>
            <a:fld id="{2D5FF194-9B78-5B4F-AAEB-7032D79E60B7}" type="slidenum">
              <a:rPr lang="x-none" smtClean="0"/>
              <a:t>‹Nº›</a:t>
            </a:fld>
            <a:endParaRPr lang="x-none"/>
          </a:p>
        </p:txBody>
      </p:sp>
    </p:spTree>
    <p:extLst>
      <p:ext uri="{BB962C8B-B14F-4D97-AF65-F5344CB8AC3E}">
        <p14:creationId xmlns:p14="http://schemas.microsoft.com/office/powerpoint/2010/main" val="28957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A8C874-7E6E-8348-8451-9A1FA370D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8A4C8E06-EF32-1147-A16D-E8DF40756B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7DF09720-1D82-D841-AA4A-1663EA3440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2D432-8FFA-954C-9FBC-D33C5402BCDA}" type="datetimeFigureOut">
              <a:rPr lang="x-none" smtClean="0"/>
              <a:t>3/09/2021</a:t>
            </a:fld>
            <a:endParaRPr lang="x-none"/>
          </a:p>
        </p:txBody>
      </p:sp>
      <p:sp>
        <p:nvSpPr>
          <p:cNvPr id="5" name="Footer Placeholder 4">
            <a:extLst>
              <a:ext uri="{FF2B5EF4-FFF2-40B4-BE49-F238E27FC236}">
                <a16:creationId xmlns:a16="http://schemas.microsoft.com/office/drawing/2014/main" id="{A19744A0-D8DF-F84B-B74D-307D3A86C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DCFBBCE3-2557-8345-A5B1-3E729CC0D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FF194-9B78-5B4F-AAEB-7032D79E60B7}" type="slidenum">
              <a:rPr lang="x-none" smtClean="0"/>
              <a:t>‹Nº›</a:t>
            </a:fld>
            <a:endParaRPr lang="x-none"/>
          </a:p>
        </p:txBody>
      </p:sp>
    </p:spTree>
    <p:extLst>
      <p:ext uri="{BB962C8B-B14F-4D97-AF65-F5344CB8AC3E}">
        <p14:creationId xmlns:p14="http://schemas.microsoft.com/office/powerpoint/2010/main" val="4090961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s/docs/Glossary/CSS" TargetMode="External"/><Relationship Id="rId2" Type="http://schemas.openxmlformats.org/officeDocument/2006/relationships/hyperlink" Target="https://developer.mozilla.org/es/docs/Glossary/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ignificado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netic.es/Cache-CPU/que-es-y-para-que-sirve" TargetMode="External"/><Relationship Id="rId2" Type="http://schemas.openxmlformats.org/officeDocument/2006/relationships/hyperlink" Target="https://www.geeknetic.es/admin/moddescripcionv.asp?did=7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6DFFF7C-7CE0-451B-8526-58E73B1D7B67}"/>
              </a:ext>
            </a:extLst>
          </p:cNvPr>
          <p:cNvSpPr txBox="1"/>
          <p:nvPr/>
        </p:nvSpPr>
        <p:spPr>
          <a:xfrm>
            <a:off x="0" y="4614594"/>
            <a:ext cx="6096000" cy="1446550"/>
          </a:xfrm>
          <a:prstGeom prst="rect">
            <a:avLst/>
          </a:prstGeom>
          <a:noFill/>
        </p:spPr>
        <p:txBody>
          <a:bodyPr wrap="square">
            <a:spAutoFit/>
          </a:bodyPr>
          <a:lstStyle/>
          <a:p>
            <a:pPr algn="ctr"/>
            <a:r>
              <a:rPr lang="es-ES" sz="4400" b="1" dirty="0">
                <a:solidFill>
                  <a:srgbClr val="FF0066"/>
                </a:solidFill>
                <a:latin typeface="+mj-lt"/>
                <a:ea typeface="+mj-ea"/>
                <a:cs typeface="+mj-cs"/>
              </a:rPr>
              <a:t>Desarrollo de Software</a:t>
            </a:r>
          </a:p>
          <a:p>
            <a:pPr algn="ctr"/>
            <a:r>
              <a:rPr lang="es-ES" sz="4400" b="1" dirty="0">
                <a:solidFill>
                  <a:srgbClr val="FF0066"/>
                </a:solidFill>
                <a:latin typeface="+mj-lt"/>
                <a:ea typeface="+mj-ea"/>
                <a:cs typeface="+mj-cs"/>
              </a:rPr>
              <a:t>Generalidades </a:t>
            </a:r>
            <a:endParaRPr lang="es-CO" sz="4400" b="1" dirty="0">
              <a:solidFill>
                <a:srgbClr val="FF0066"/>
              </a:solidFill>
              <a:latin typeface="+mj-lt"/>
              <a:ea typeface="+mj-ea"/>
              <a:cs typeface="+mj-cs"/>
            </a:endParaRPr>
          </a:p>
        </p:txBody>
      </p:sp>
    </p:spTree>
    <p:extLst>
      <p:ext uri="{BB962C8B-B14F-4D97-AF65-F5344CB8AC3E}">
        <p14:creationId xmlns:p14="http://schemas.microsoft.com/office/powerpoint/2010/main" val="370349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FC6013A-B994-441C-A70B-F627397C090B}"/>
              </a:ext>
            </a:extLst>
          </p:cNvPr>
          <p:cNvSpPr txBox="1"/>
          <p:nvPr/>
        </p:nvSpPr>
        <p:spPr>
          <a:xfrm>
            <a:off x="134224" y="918405"/>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Protocolos HTTP</a:t>
            </a:r>
            <a:endParaRPr lang="es-CO" dirty="0"/>
          </a:p>
        </p:txBody>
      </p:sp>
      <p:sp>
        <p:nvSpPr>
          <p:cNvPr id="5" name="CuadroTexto 4">
            <a:extLst>
              <a:ext uri="{FF2B5EF4-FFF2-40B4-BE49-F238E27FC236}">
                <a16:creationId xmlns:a16="http://schemas.microsoft.com/office/drawing/2014/main" id="{9ED35A00-F3F8-41AD-BD4E-C6A981462B27}"/>
              </a:ext>
            </a:extLst>
          </p:cNvPr>
          <p:cNvSpPr txBox="1"/>
          <p:nvPr/>
        </p:nvSpPr>
        <p:spPr>
          <a:xfrm>
            <a:off x="134224" y="1928387"/>
            <a:ext cx="12057776" cy="1754326"/>
          </a:xfrm>
          <a:prstGeom prst="rect">
            <a:avLst/>
          </a:prstGeom>
          <a:noFill/>
        </p:spPr>
        <p:txBody>
          <a:bodyPr wrap="square">
            <a:spAutoFit/>
          </a:bodyPr>
          <a:lstStyle/>
          <a:p>
            <a:pPr algn="just"/>
            <a:r>
              <a:rPr lang="es-ES" dirty="0">
                <a:solidFill>
                  <a:srgbClr val="000099"/>
                </a:solidFill>
              </a:rPr>
              <a:t>HTTP, de sus siglas en inglés: "</a:t>
            </a:r>
            <a:r>
              <a:rPr lang="es-ES" dirty="0" err="1">
                <a:solidFill>
                  <a:srgbClr val="000099"/>
                </a:solidFill>
              </a:rPr>
              <a:t>Hypertext</a:t>
            </a:r>
            <a:r>
              <a:rPr lang="es-ES" dirty="0">
                <a:solidFill>
                  <a:srgbClr val="000099"/>
                </a:solidFill>
              </a:rPr>
              <a:t> Transfer </a:t>
            </a:r>
            <a:r>
              <a:rPr lang="es-ES" dirty="0" err="1">
                <a:solidFill>
                  <a:srgbClr val="000099"/>
                </a:solidFill>
              </a:rPr>
              <a:t>Protocol</a:t>
            </a:r>
            <a:r>
              <a:rPr lang="es-ES" dirty="0">
                <a:solidFill>
                  <a:srgbClr val="000099"/>
                </a:solidFill>
              </a:rPr>
              <a:t>", es el nombre de un protocolo el cual nos permite realizar una petición de datos y recursos, como pueden ser documentos </a:t>
            </a:r>
            <a:r>
              <a:rPr lang="es-ES" dirty="0">
                <a:solidFill>
                  <a:srgbClr val="000099"/>
                </a:solidFill>
                <a:hlinkClick r:id="rId2">
                  <a:extLst>
                    <a:ext uri="{A12FA001-AC4F-418D-AE19-62706E023703}">
                      <ahyp:hlinkClr xmlns:ahyp="http://schemas.microsoft.com/office/drawing/2018/hyperlinkcolor" val="tx"/>
                    </a:ext>
                  </a:extLst>
                </a:hlinkClick>
              </a:rPr>
              <a:t>HTML</a:t>
            </a:r>
            <a:r>
              <a:rPr lang="es-ES" dirty="0">
                <a:solidFill>
                  <a:srgbClr val="000099"/>
                </a:solidFill>
              </a:rPr>
              <a:t>. Es la base de cualquier intercambio de datos en la Web, y un protocolo de estructura cliente-servidor, esto quiere decir que una petición de datos es iniciada por el elemento que recibirá los datos (el cliente), normalmente un navegador Web. Así, una página web completa resulta de la unión de distintos </a:t>
            </a:r>
            <a:r>
              <a:rPr lang="es-ES" dirty="0" err="1">
                <a:solidFill>
                  <a:srgbClr val="000099"/>
                </a:solidFill>
              </a:rPr>
              <a:t>sub-documentos</a:t>
            </a:r>
            <a:r>
              <a:rPr lang="es-ES" dirty="0">
                <a:solidFill>
                  <a:srgbClr val="000099"/>
                </a:solidFill>
              </a:rPr>
              <a:t> recibidos, como, por ejemplo: un documento que especifique el estilo de maquetación de la página web (</a:t>
            </a:r>
            <a:r>
              <a:rPr lang="es-ES" dirty="0">
                <a:solidFill>
                  <a:srgbClr val="000099"/>
                </a:solidFill>
                <a:hlinkClick r:id="rId3">
                  <a:extLst>
                    <a:ext uri="{A12FA001-AC4F-418D-AE19-62706E023703}">
                      <ahyp:hlinkClr xmlns:ahyp="http://schemas.microsoft.com/office/drawing/2018/hyperlinkcolor" val="tx"/>
                    </a:ext>
                  </a:extLst>
                </a:hlinkClick>
              </a:rPr>
              <a:t>CSS</a:t>
            </a:r>
            <a:r>
              <a:rPr lang="es-ES" dirty="0">
                <a:solidFill>
                  <a:srgbClr val="000099"/>
                </a:solidFill>
              </a:rPr>
              <a:t>), el texto, las imágenes, vídeos, scripts, etc... </a:t>
            </a:r>
            <a:endParaRPr lang="es-CO" dirty="0">
              <a:solidFill>
                <a:srgbClr val="000099"/>
              </a:solidFill>
            </a:endParaRPr>
          </a:p>
        </p:txBody>
      </p:sp>
      <p:pic>
        <p:nvPicPr>
          <p:cNvPr id="6" name="Imagen 5">
            <a:extLst>
              <a:ext uri="{FF2B5EF4-FFF2-40B4-BE49-F238E27FC236}">
                <a16:creationId xmlns:a16="http://schemas.microsoft.com/office/drawing/2014/main" id="{D827B4AE-6A22-49F3-867E-B106C12DD076}"/>
              </a:ext>
            </a:extLst>
          </p:cNvPr>
          <p:cNvPicPr>
            <a:picLocks noChangeAspect="1"/>
          </p:cNvPicPr>
          <p:nvPr/>
        </p:nvPicPr>
        <p:blipFill>
          <a:blip r:embed="rId4"/>
          <a:stretch>
            <a:fillRect/>
          </a:stretch>
        </p:blipFill>
        <p:spPr>
          <a:xfrm>
            <a:off x="195451" y="3565267"/>
            <a:ext cx="5291241" cy="2951752"/>
          </a:xfrm>
          <a:prstGeom prst="rect">
            <a:avLst/>
          </a:prstGeom>
        </p:spPr>
      </p:pic>
      <p:sp>
        <p:nvSpPr>
          <p:cNvPr id="8" name="CuadroTexto 7">
            <a:extLst>
              <a:ext uri="{FF2B5EF4-FFF2-40B4-BE49-F238E27FC236}">
                <a16:creationId xmlns:a16="http://schemas.microsoft.com/office/drawing/2014/main" id="{1A9AEB30-0CBD-4A10-AFA0-57C0BE56B0C7}"/>
              </a:ext>
            </a:extLst>
          </p:cNvPr>
          <p:cNvSpPr txBox="1"/>
          <p:nvPr/>
        </p:nvSpPr>
        <p:spPr>
          <a:xfrm>
            <a:off x="5671250" y="4302479"/>
            <a:ext cx="6178492" cy="1477328"/>
          </a:xfrm>
          <a:prstGeom prst="rect">
            <a:avLst/>
          </a:prstGeom>
          <a:noFill/>
        </p:spPr>
        <p:txBody>
          <a:bodyPr wrap="square">
            <a:spAutoFit/>
          </a:bodyPr>
          <a:lstStyle/>
          <a:p>
            <a:pPr algn="just"/>
            <a:r>
              <a:rPr lang="es-ES" dirty="0">
                <a:solidFill>
                  <a:srgbClr val="000099"/>
                </a:solidFill>
              </a:rPr>
              <a:t>Clientes y servidores se comunican intercambiando mensajes individuales (en contraposición a las comunicaciones que utilizan flujos continuos de datos). Los mensajes que envía el cliente, normalmente un navegador Web, se llaman peticiones, y los mensajes enviados por el servidor se llaman respuestas.</a:t>
            </a:r>
            <a:endParaRPr lang="es-CO" dirty="0">
              <a:solidFill>
                <a:srgbClr val="000099"/>
              </a:solidFill>
            </a:endParaRPr>
          </a:p>
        </p:txBody>
      </p:sp>
    </p:spTree>
    <p:extLst>
      <p:ext uri="{BB962C8B-B14F-4D97-AF65-F5344CB8AC3E}">
        <p14:creationId xmlns:p14="http://schemas.microsoft.com/office/powerpoint/2010/main" val="391966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57B6C89-C0D9-4882-BF3C-EB5743D55AAC}"/>
              </a:ext>
            </a:extLst>
          </p:cNvPr>
          <p:cNvSpPr txBox="1"/>
          <p:nvPr/>
        </p:nvSpPr>
        <p:spPr>
          <a:xfrm>
            <a:off x="287323" y="2978853"/>
            <a:ext cx="11440486" cy="2862322"/>
          </a:xfrm>
          <a:prstGeom prst="rect">
            <a:avLst/>
          </a:prstGeom>
          <a:noFill/>
        </p:spPr>
        <p:txBody>
          <a:bodyPr wrap="square">
            <a:spAutoFit/>
          </a:bodyPr>
          <a:lstStyle/>
          <a:p>
            <a:pPr algn="l"/>
            <a:r>
              <a:rPr lang="es-ES" b="1" dirty="0">
                <a:solidFill>
                  <a:srgbClr val="000099"/>
                </a:solidFill>
              </a:rPr>
              <a:t>Uso y relevancia</a:t>
            </a:r>
          </a:p>
          <a:p>
            <a:pPr algn="l"/>
            <a:r>
              <a:rPr lang="es-ES" dirty="0">
                <a:solidFill>
                  <a:srgbClr val="000099"/>
                </a:solidFill>
              </a:rPr>
              <a:t>HTTPS se utiliza para todos los sitios web en los que un usuario introduce datos. Un campo de aplicación importante es la banca online. En cualquier lugar donde se utilice una cuenta protegida por contraseña, sería sensato tener una conexión HTTPS. Esto incluye el acceso a redes sociales, o cuentas de correo electrónico y de compras, en las que de otro modo se podría causar un gran daño personal con la adquisición ilegal de datos personales. La información personal también puede ser enviada sin una cuenta. Si, por ejemplo, un vuelo o unas vacaciones enteras se reservan en línea, entonces los datos aplicables deben ser comunicados a los proveedores de una manera segura.</a:t>
            </a:r>
          </a:p>
          <a:p>
            <a:pPr algn="l"/>
            <a:r>
              <a:rPr lang="es-ES" dirty="0">
                <a:solidFill>
                  <a:srgbClr val="000099"/>
                </a:solidFill>
              </a:rPr>
              <a:t>En su propio interés, cualquier usuario de Internet debe prestar atención a una conexión segura en el lugar correcto y así proteger su privacidad. Si existe una conexión HTTPS se puede ver fácilmente en la barra de direcciones. Mostrará "https" al principio e incluso se resalta en muchos casos. También se muestra un pequeño icono de candado.</a:t>
            </a:r>
          </a:p>
        </p:txBody>
      </p:sp>
      <p:sp>
        <p:nvSpPr>
          <p:cNvPr id="4" name="CuadroTexto 3">
            <a:extLst>
              <a:ext uri="{FF2B5EF4-FFF2-40B4-BE49-F238E27FC236}">
                <a16:creationId xmlns:a16="http://schemas.microsoft.com/office/drawing/2014/main" id="{37887CC2-4CD1-4E04-916B-4F56A6B31E99}"/>
              </a:ext>
            </a:extLst>
          </p:cNvPr>
          <p:cNvSpPr txBox="1"/>
          <p:nvPr/>
        </p:nvSpPr>
        <p:spPr>
          <a:xfrm>
            <a:off x="134224" y="918405"/>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Protocolos HTTPS</a:t>
            </a:r>
            <a:endParaRPr lang="es-CO" dirty="0"/>
          </a:p>
        </p:txBody>
      </p:sp>
      <p:sp>
        <p:nvSpPr>
          <p:cNvPr id="5" name="CuadroTexto 4">
            <a:extLst>
              <a:ext uri="{FF2B5EF4-FFF2-40B4-BE49-F238E27FC236}">
                <a16:creationId xmlns:a16="http://schemas.microsoft.com/office/drawing/2014/main" id="{A2CAF1D5-E68D-4457-AC66-4026CB8AE4C0}"/>
              </a:ext>
            </a:extLst>
          </p:cNvPr>
          <p:cNvSpPr txBox="1"/>
          <p:nvPr/>
        </p:nvSpPr>
        <p:spPr>
          <a:xfrm>
            <a:off x="134223" y="1951672"/>
            <a:ext cx="12057775" cy="923330"/>
          </a:xfrm>
          <a:prstGeom prst="rect">
            <a:avLst/>
          </a:prstGeom>
          <a:noFill/>
        </p:spPr>
        <p:txBody>
          <a:bodyPr wrap="square">
            <a:spAutoFit/>
          </a:bodyPr>
          <a:lstStyle/>
          <a:p>
            <a:pPr algn="just"/>
            <a:r>
              <a:rPr lang="es-ES" dirty="0">
                <a:solidFill>
                  <a:srgbClr val="000099"/>
                </a:solidFill>
              </a:rPr>
              <a:t>El Protocolo seguro de transferencia de hipertexto (en inglés, </a:t>
            </a:r>
            <a:r>
              <a:rPr lang="es-ES" dirty="0" err="1">
                <a:solidFill>
                  <a:srgbClr val="000099"/>
                </a:solidFill>
              </a:rPr>
              <a:t>Hypertext</a:t>
            </a:r>
            <a:r>
              <a:rPr lang="es-ES" dirty="0">
                <a:solidFill>
                  <a:srgbClr val="000099"/>
                </a:solidFill>
              </a:rPr>
              <a:t> Transfer </a:t>
            </a:r>
            <a:r>
              <a:rPr lang="es-ES" dirty="0" err="1">
                <a:solidFill>
                  <a:srgbClr val="000099"/>
                </a:solidFill>
              </a:rPr>
              <a:t>Protocol</a:t>
            </a:r>
            <a:r>
              <a:rPr lang="es-ES" dirty="0">
                <a:solidFill>
                  <a:srgbClr val="000099"/>
                </a:solidFill>
              </a:rPr>
              <a:t> </a:t>
            </a:r>
            <a:r>
              <a:rPr lang="es-ES" dirty="0" err="1">
                <a:solidFill>
                  <a:srgbClr val="000099"/>
                </a:solidFill>
              </a:rPr>
              <a:t>Secure</a:t>
            </a:r>
            <a:r>
              <a:rPr lang="es-ES" dirty="0">
                <a:solidFill>
                  <a:srgbClr val="000099"/>
                </a:solidFill>
              </a:rPr>
              <a:t> o </a:t>
            </a:r>
            <a:r>
              <a:rPr lang="es-ES" b="1" dirty="0">
                <a:solidFill>
                  <a:srgbClr val="000099"/>
                </a:solidFill>
              </a:rPr>
              <a:t>HTTPS</a:t>
            </a:r>
            <a:r>
              <a:rPr lang="es-ES" dirty="0">
                <a:solidFill>
                  <a:srgbClr val="000099"/>
                </a:solidFill>
              </a:rPr>
              <a:t>) es un protocolo de aplicación basado en el protocolo </a:t>
            </a:r>
            <a:r>
              <a:rPr lang="es-ES" b="1" dirty="0">
                <a:solidFill>
                  <a:srgbClr val="000099"/>
                </a:solidFill>
              </a:rPr>
              <a:t>HTTP</a:t>
            </a:r>
            <a:r>
              <a:rPr lang="es-ES" dirty="0">
                <a:solidFill>
                  <a:srgbClr val="000099"/>
                </a:solidFill>
              </a:rPr>
              <a:t>, destinado a la transferencia segura de datos de hipertexto, es decir, es la versión segura de </a:t>
            </a:r>
            <a:r>
              <a:rPr lang="es-ES" b="1" dirty="0">
                <a:solidFill>
                  <a:srgbClr val="000099"/>
                </a:solidFill>
              </a:rPr>
              <a:t>HTTP</a:t>
            </a:r>
            <a:r>
              <a:rPr lang="es-ES" dirty="0">
                <a:solidFill>
                  <a:srgbClr val="000099"/>
                </a:solidFill>
              </a:rPr>
              <a:t>.</a:t>
            </a:r>
            <a:endParaRPr lang="es-CO" dirty="0">
              <a:solidFill>
                <a:srgbClr val="000099"/>
              </a:solidFill>
            </a:endParaRPr>
          </a:p>
        </p:txBody>
      </p:sp>
    </p:spTree>
    <p:extLst>
      <p:ext uri="{BB962C8B-B14F-4D97-AF65-F5344CB8AC3E}">
        <p14:creationId xmlns:p14="http://schemas.microsoft.com/office/powerpoint/2010/main" val="4088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2B09191-EF9F-41CC-A4AC-1662CD2F7F31}"/>
              </a:ext>
            </a:extLst>
          </p:cNvPr>
          <p:cNvSpPr txBox="1"/>
          <p:nvPr/>
        </p:nvSpPr>
        <p:spPr>
          <a:xfrm>
            <a:off x="134224" y="918405"/>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Protocolos HTTPS</a:t>
            </a:r>
            <a:endParaRPr lang="es-CO" dirty="0"/>
          </a:p>
        </p:txBody>
      </p:sp>
      <p:sp>
        <p:nvSpPr>
          <p:cNvPr id="6" name="CuadroTexto 5">
            <a:extLst>
              <a:ext uri="{FF2B5EF4-FFF2-40B4-BE49-F238E27FC236}">
                <a16:creationId xmlns:a16="http://schemas.microsoft.com/office/drawing/2014/main" id="{0BFA4C0F-BB63-43E3-A5F3-196A5AAEA97F}"/>
              </a:ext>
            </a:extLst>
          </p:cNvPr>
          <p:cNvSpPr txBox="1"/>
          <p:nvPr/>
        </p:nvSpPr>
        <p:spPr>
          <a:xfrm>
            <a:off x="134227" y="5098085"/>
            <a:ext cx="6178492" cy="369332"/>
          </a:xfrm>
          <a:prstGeom prst="rect">
            <a:avLst/>
          </a:prstGeom>
          <a:noFill/>
        </p:spPr>
        <p:txBody>
          <a:bodyPr wrap="square">
            <a:spAutoFit/>
          </a:bodyPr>
          <a:lstStyle/>
          <a:p>
            <a:pPr algn="just"/>
            <a:r>
              <a:rPr lang="es-CO" b="1" dirty="0">
                <a:solidFill>
                  <a:srgbClr val="000099"/>
                </a:solidFill>
              </a:rPr>
              <a:t>Diferencia con HTTP</a:t>
            </a:r>
          </a:p>
        </p:txBody>
      </p:sp>
      <p:sp>
        <p:nvSpPr>
          <p:cNvPr id="8" name="CuadroTexto 7">
            <a:extLst>
              <a:ext uri="{FF2B5EF4-FFF2-40B4-BE49-F238E27FC236}">
                <a16:creationId xmlns:a16="http://schemas.microsoft.com/office/drawing/2014/main" id="{D807C9E8-3E79-46EA-9418-924B1B499494}"/>
              </a:ext>
            </a:extLst>
          </p:cNvPr>
          <p:cNvSpPr txBox="1"/>
          <p:nvPr/>
        </p:nvSpPr>
        <p:spPr>
          <a:xfrm>
            <a:off x="134227" y="5484927"/>
            <a:ext cx="12057775" cy="738664"/>
          </a:xfrm>
          <a:prstGeom prst="rect">
            <a:avLst/>
          </a:prstGeom>
          <a:noFill/>
        </p:spPr>
        <p:txBody>
          <a:bodyPr wrap="square">
            <a:spAutoFit/>
          </a:bodyPr>
          <a:lstStyle/>
          <a:p>
            <a:pPr algn="just"/>
            <a:r>
              <a:rPr lang="es-ES" sz="1400" dirty="0">
                <a:solidFill>
                  <a:srgbClr val="000099"/>
                </a:solidFill>
              </a:rPr>
              <a:t>La principal diferencia es la seguridad. La tecnología es esencialmente la misma, pero </a:t>
            </a:r>
            <a:r>
              <a:rPr lang="es-ES" sz="1400" b="1" dirty="0">
                <a:solidFill>
                  <a:srgbClr val="000099"/>
                </a:solidFill>
              </a:rPr>
              <a:t>HTTPS incluye encriptación SSL</a:t>
            </a:r>
            <a:r>
              <a:rPr lang="es-ES" sz="1400" dirty="0">
                <a:solidFill>
                  <a:srgbClr val="000099"/>
                </a:solidFill>
              </a:rPr>
              <a:t>. Por lo tanto, en principio es posible establecer todo Internet con conexiones HTTPS. Sin embargo, debido a las desventajas antes mencionadas y por costumbre, casi nadie utiliza una conexión segura cuando no es absolutamente necesaria.</a:t>
            </a:r>
            <a:endParaRPr lang="es-CO" sz="1400" dirty="0">
              <a:solidFill>
                <a:srgbClr val="000099"/>
              </a:solidFill>
            </a:endParaRPr>
          </a:p>
        </p:txBody>
      </p:sp>
      <p:sp>
        <p:nvSpPr>
          <p:cNvPr id="10" name="CuadroTexto 9">
            <a:extLst>
              <a:ext uri="{FF2B5EF4-FFF2-40B4-BE49-F238E27FC236}">
                <a16:creationId xmlns:a16="http://schemas.microsoft.com/office/drawing/2014/main" id="{5EED7FEE-0196-4043-8A50-6F9B436E36C8}"/>
              </a:ext>
            </a:extLst>
          </p:cNvPr>
          <p:cNvSpPr txBox="1"/>
          <p:nvPr/>
        </p:nvSpPr>
        <p:spPr>
          <a:xfrm>
            <a:off x="134227" y="1756588"/>
            <a:ext cx="12057773" cy="3323987"/>
          </a:xfrm>
          <a:prstGeom prst="rect">
            <a:avLst/>
          </a:prstGeom>
          <a:noFill/>
        </p:spPr>
        <p:txBody>
          <a:bodyPr wrap="square">
            <a:spAutoFit/>
          </a:bodyPr>
          <a:lstStyle/>
          <a:p>
            <a:pPr algn="just"/>
            <a:r>
              <a:rPr lang="es-ES" sz="1400" b="1" dirty="0">
                <a:solidFill>
                  <a:srgbClr val="000099"/>
                </a:solidFill>
              </a:rPr>
              <a:t>Desventajas</a:t>
            </a:r>
          </a:p>
          <a:p>
            <a:pPr algn="just"/>
            <a:endParaRPr lang="es-ES" sz="1400" b="1" dirty="0">
              <a:solidFill>
                <a:srgbClr val="000099"/>
              </a:solidFill>
            </a:endParaRPr>
          </a:p>
          <a:p>
            <a:pPr algn="just"/>
            <a:r>
              <a:rPr lang="es-ES" sz="1400" dirty="0">
                <a:solidFill>
                  <a:srgbClr val="000099"/>
                </a:solidFill>
              </a:rPr>
              <a:t>El HTTPS tiene algunas desventajas en comparación con las conexiones HTTP. Sin embargo, son muy pocas y deberían aceptarse como un compromiso por la seguridad que proporcionan.</a:t>
            </a:r>
          </a:p>
          <a:p>
            <a:pPr lvl="1" algn="just">
              <a:buFont typeface="Arial" panose="020B0604020202020204" pitchFamily="34" charset="0"/>
              <a:buChar char="•"/>
            </a:pPr>
            <a:r>
              <a:rPr lang="es-ES" sz="1400" dirty="0">
                <a:solidFill>
                  <a:srgbClr val="000099"/>
                </a:solidFill>
              </a:rPr>
              <a:t>Hay cargos adicionales por certificados y costes crecientes con el aumento del tráfico. Estos pueden ser particularmente altos. Especialmente para sitios web nuevos y pequeños, estas tarifas pueden llegar a ser relativamente altas.</a:t>
            </a:r>
          </a:p>
          <a:p>
            <a:pPr lvl="1" algn="just">
              <a:buFont typeface="Arial" panose="020B0604020202020204" pitchFamily="34" charset="0"/>
              <a:buChar char="•"/>
            </a:pPr>
            <a:r>
              <a:rPr lang="es-ES" sz="1400" dirty="0">
                <a:solidFill>
                  <a:srgbClr val="000099"/>
                </a:solidFill>
              </a:rPr>
              <a:t>Con conexiones HTTPS, el contenido no puede almacenarse en caché. Pero la tendencia hacia un mayor ancho de banda contrarresta esta desventaja.</a:t>
            </a:r>
          </a:p>
          <a:p>
            <a:pPr lvl="1" algn="just">
              <a:buFont typeface="Arial" panose="020B0604020202020204" pitchFamily="34" charset="0"/>
              <a:buChar char="•"/>
            </a:pPr>
            <a:r>
              <a:rPr lang="es-ES" sz="1400" dirty="0">
                <a:solidFill>
                  <a:srgbClr val="000099"/>
                </a:solidFill>
              </a:rPr>
              <a:t>Un punto débil es también el menor rendimiento resultante del uso del cifrado SSL. El servidor debe realizar muchos más cálculos, aumentando así el tiempo de respuesta.</a:t>
            </a:r>
          </a:p>
          <a:p>
            <a:pPr lvl="1" algn="just">
              <a:buFont typeface="Arial" panose="020B0604020202020204" pitchFamily="34" charset="0"/>
              <a:buChar char="•"/>
            </a:pPr>
            <a:r>
              <a:rPr lang="es-ES" sz="1400" dirty="0">
                <a:solidFill>
                  <a:srgbClr val="000099"/>
                </a:solidFill>
              </a:rPr>
              <a:t>Los hosts virtuales no funcionan con HTTPS.</a:t>
            </a:r>
          </a:p>
          <a:p>
            <a:pPr algn="just"/>
            <a:endParaRPr lang="es-ES" sz="1400" b="1" dirty="0">
              <a:solidFill>
                <a:srgbClr val="000099"/>
              </a:solidFill>
            </a:endParaRPr>
          </a:p>
          <a:p>
            <a:pPr algn="just"/>
            <a:r>
              <a:rPr lang="es-ES" sz="1400" b="1" dirty="0">
                <a:solidFill>
                  <a:srgbClr val="000099"/>
                </a:solidFill>
              </a:rPr>
              <a:t>Ventajas</a:t>
            </a:r>
          </a:p>
          <a:p>
            <a:pPr algn="just"/>
            <a:endParaRPr lang="es-ES" sz="1400" b="1" dirty="0">
              <a:solidFill>
                <a:srgbClr val="000099"/>
              </a:solidFill>
            </a:endParaRPr>
          </a:p>
          <a:p>
            <a:pPr algn="just"/>
            <a:r>
              <a:rPr lang="es-ES" sz="1400" dirty="0">
                <a:solidFill>
                  <a:srgbClr val="000099"/>
                </a:solidFill>
              </a:rPr>
              <a:t>Además de la ventaja obvia de la privacidad en línea, también hay otro pro. El uso de HTTPS no requiere ninguna instalación de software adicional. Esto significa que puede ser utilizado sin restricciones por cualquier persona. La autenticación con un certificado también inspira confianza en los clientes potenciales.</a:t>
            </a:r>
          </a:p>
        </p:txBody>
      </p:sp>
    </p:spTree>
    <p:extLst>
      <p:ext uri="{BB962C8B-B14F-4D97-AF65-F5344CB8AC3E}">
        <p14:creationId xmlns:p14="http://schemas.microsoft.com/office/powerpoint/2010/main" val="2165109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8EAABAF-7F29-459E-B41A-C17764562256}"/>
              </a:ext>
            </a:extLst>
          </p:cNvPr>
          <p:cNvSpPr txBox="1"/>
          <p:nvPr/>
        </p:nvSpPr>
        <p:spPr>
          <a:xfrm>
            <a:off x="134224" y="800959"/>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a:t>
            </a:r>
            <a:r>
              <a:rPr lang="es-CO" dirty="0"/>
              <a:t>Peticiones Errores</a:t>
            </a:r>
          </a:p>
        </p:txBody>
      </p:sp>
      <p:sp>
        <p:nvSpPr>
          <p:cNvPr id="6" name="CuadroTexto 5">
            <a:extLst>
              <a:ext uri="{FF2B5EF4-FFF2-40B4-BE49-F238E27FC236}">
                <a16:creationId xmlns:a16="http://schemas.microsoft.com/office/drawing/2014/main" id="{DCDBB654-ABB8-470D-BE05-BD37E1DE873F}"/>
              </a:ext>
            </a:extLst>
          </p:cNvPr>
          <p:cNvSpPr txBox="1"/>
          <p:nvPr/>
        </p:nvSpPr>
        <p:spPr>
          <a:xfrm>
            <a:off x="134224" y="1723099"/>
            <a:ext cx="12057775" cy="1323439"/>
          </a:xfrm>
          <a:prstGeom prst="rect">
            <a:avLst/>
          </a:prstGeom>
          <a:noFill/>
        </p:spPr>
        <p:txBody>
          <a:bodyPr wrap="square">
            <a:spAutoFit/>
          </a:bodyPr>
          <a:lstStyle/>
          <a:p>
            <a:pPr algn="just" fontAlgn="base"/>
            <a:r>
              <a:rPr lang="es-ES" sz="1600" dirty="0">
                <a:solidFill>
                  <a:srgbClr val="000099"/>
                </a:solidFill>
              </a:rPr>
              <a:t>Los </a:t>
            </a:r>
            <a:r>
              <a:rPr lang="es-ES" sz="1600" b="1" dirty="0">
                <a:solidFill>
                  <a:srgbClr val="000099"/>
                </a:solidFill>
              </a:rPr>
              <a:t>errores Http </a:t>
            </a:r>
            <a:r>
              <a:rPr lang="es-ES" sz="1600" dirty="0">
                <a:solidFill>
                  <a:srgbClr val="000099"/>
                </a:solidFill>
              </a:rPr>
              <a:t>son problemas de comunicación, ya sea por lado del cliente o del servidor. Pero este error viene acompañado de los códigos de estado Http, que son los mensajes numéricos que recibimos por parte del servidor </a:t>
            </a:r>
            <a:r>
              <a:rPr lang="es-ES" sz="1600" dirty="0" err="1">
                <a:solidFill>
                  <a:srgbClr val="000099"/>
                </a:solidFill>
              </a:rPr>
              <a:t>explicandonos</a:t>
            </a:r>
            <a:r>
              <a:rPr lang="es-ES" sz="1600" dirty="0">
                <a:solidFill>
                  <a:srgbClr val="000099"/>
                </a:solidFill>
              </a:rPr>
              <a:t> que existe un problema por el cual no podemos acceder a la información que buscamos.</a:t>
            </a:r>
          </a:p>
          <a:p>
            <a:pPr algn="just" fontAlgn="base"/>
            <a:r>
              <a:rPr lang="es-ES" sz="1600" dirty="0">
                <a:solidFill>
                  <a:srgbClr val="000099"/>
                </a:solidFill>
              </a:rPr>
              <a:t>Normalmente ese código de estado es invisible de cara al usuario que está visitando la web. Solo en caso de que se produzca un error en la carga es posible que en el navegador se muestre el tipo de error que se está produciendo.</a:t>
            </a:r>
          </a:p>
        </p:txBody>
      </p:sp>
      <p:pic>
        <p:nvPicPr>
          <p:cNvPr id="8" name="Imagen 7">
            <a:extLst>
              <a:ext uri="{FF2B5EF4-FFF2-40B4-BE49-F238E27FC236}">
                <a16:creationId xmlns:a16="http://schemas.microsoft.com/office/drawing/2014/main" id="{B79BB43F-71F8-4F71-8497-43C705FE3FE8}"/>
              </a:ext>
            </a:extLst>
          </p:cNvPr>
          <p:cNvPicPr>
            <a:picLocks noChangeAspect="1"/>
          </p:cNvPicPr>
          <p:nvPr/>
        </p:nvPicPr>
        <p:blipFill>
          <a:blip r:embed="rId2"/>
          <a:stretch>
            <a:fillRect/>
          </a:stretch>
        </p:blipFill>
        <p:spPr>
          <a:xfrm>
            <a:off x="5662569" y="3583576"/>
            <a:ext cx="6073629" cy="2670260"/>
          </a:xfrm>
          <a:prstGeom prst="rect">
            <a:avLst/>
          </a:prstGeom>
        </p:spPr>
      </p:pic>
      <p:sp>
        <p:nvSpPr>
          <p:cNvPr id="10" name="CuadroTexto 9">
            <a:extLst>
              <a:ext uri="{FF2B5EF4-FFF2-40B4-BE49-F238E27FC236}">
                <a16:creationId xmlns:a16="http://schemas.microsoft.com/office/drawing/2014/main" id="{E463B170-A24A-4738-AEEE-153DD31E5556}"/>
              </a:ext>
            </a:extLst>
          </p:cNvPr>
          <p:cNvSpPr txBox="1"/>
          <p:nvPr/>
        </p:nvSpPr>
        <p:spPr>
          <a:xfrm>
            <a:off x="3915563" y="3066613"/>
            <a:ext cx="6170102" cy="338554"/>
          </a:xfrm>
          <a:prstGeom prst="rect">
            <a:avLst/>
          </a:prstGeom>
          <a:noFill/>
        </p:spPr>
        <p:txBody>
          <a:bodyPr wrap="square">
            <a:spAutoFit/>
          </a:bodyPr>
          <a:lstStyle/>
          <a:p>
            <a:pPr algn="l" fontAlgn="base"/>
            <a:r>
              <a:rPr lang="es-ES" sz="1600" b="1" dirty="0">
                <a:solidFill>
                  <a:srgbClr val="000099"/>
                </a:solidFill>
              </a:rPr>
              <a:t>Los tipos de códigos de errores Http</a:t>
            </a:r>
          </a:p>
        </p:txBody>
      </p:sp>
      <p:pic>
        <p:nvPicPr>
          <p:cNvPr id="12" name="Imagen 11">
            <a:extLst>
              <a:ext uri="{FF2B5EF4-FFF2-40B4-BE49-F238E27FC236}">
                <a16:creationId xmlns:a16="http://schemas.microsoft.com/office/drawing/2014/main" id="{571F63E2-465F-4474-9805-D80215DC281A}"/>
              </a:ext>
            </a:extLst>
          </p:cNvPr>
          <p:cNvPicPr>
            <a:picLocks noChangeAspect="1"/>
          </p:cNvPicPr>
          <p:nvPr/>
        </p:nvPicPr>
        <p:blipFill>
          <a:blip r:embed="rId3"/>
          <a:stretch>
            <a:fillRect/>
          </a:stretch>
        </p:blipFill>
        <p:spPr>
          <a:xfrm>
            <a:off x="134224" y="3811463"/>
            <a:ext cx="4628189" cy="2227099"/>
          </a:xfrm>
          <a:prstGeom prst="rect">
            <a:avLst/>
          </a:prstGeom>
        </p:spPr>
      </p:pic>
      <p:sp>
        <p:nvSpPr>
          <p:cNvPr id="13" name="Flecha: a la derecha 12">
            <a:extLst>
              <a:ext uri="{FF2B5EF4-FFF2-40B4-BE49-F238E27FC236}">
                <a16:creationId xmlns:a16="http://schemas.microsoft.com/office/drawing/2014/main" id="{04FE7A96-3B17-4585-82EE-44EBAF650085}"/>
              </a:ext>
            </a:extLst>
          </p:cNvPr>
          <p:cNvSpPr/>
          <p:nvPr/>
        </p:nvSpPr>
        <p:spPr>
          <a:xfrm>
            <a:off x="4974672" y="4704787"/>
            <a:ext cx="520117" cy="427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8147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4BBB622-13DF-45E5-B6DD-22803F3A61F6}"/>
              </a:ext>
            </a:extLst>
          </p:cNvPr>
          <p:cNvSpPr txBox="1"/>
          <p:nvPr/>
        </p:nvSpPr>
        <p:spPr>
          <a:xfrm>
            <a:off x="134224" y="800959"/>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a:t>
            </a:r>
            <a:r>
              <a:rPr lang="es-CO" dirty="0"/>
              <a:t>¿QUÉ ES UNA URL?</a:t>
            </a:r>
          </a:p>
        </p:txBody>
      </p:sp>
      <p:sp>
        <p:nvSpPr>
          <p:cNvPr id="8" name="CuadroTexto 7">
            <a:extLst>
              <a:ext uri="{FF2B5EF4-FFF2-40B4-BE49-F238E27FC236}">
                <a16:creationId xmlns:a16="http://schemas.microsoft.com/office/drawing/2014/main" id="{D091B2ED-6F88-466E-8519-9CFAB9A0F641}"/>
              </a:ext>
            </a:extLst>
          </p:cNvPr>
          <p:cNvSpPr txBox="1"/>
          <p:nvPr/>
        </p:nvSpPr>
        <p:spPr>
          <a:xfrm>
            <a:off x="291518" y="1840707"/>
            <a:ext cx="11900482" cy="1323439"/>
          </a:xfrm>
          <a:prstGeom prst="rect">
            <a:avLst/>
          </a:prstGeom>
          <a:noFill/>
        </p:spPr>
        <p:txBody>
          <a:bodyPr wrap="square">
            <a:spAutoFit/>
          </a:bodyPr>
          <a:lstStyle/>
          <a:p>
            <a:pPr algn="just" fontAlgn="base"/>
            <a:r>
              <a:rPr lang="es-ES" sz="1600" dirty="0">
                <a:solidFill>
                  <a:srgbClr val="000099"/>
                </a:solidFill>
              </a:rPr>
              <a:t>La URL es la dirección específica que se asigna a cada uno de los recursos disponibles en la red con la finalidad de que estos puedan ser localizados o identificados.</a:t>
            </a:r>
          </a:p>
          <a:p>
            <a:pPr algn="just" fontAlgn="base"/>
            <a:endParaRPr lang="es-ES" sz="1600" dirty="0">
              <a:solidFill>
                <a:srgbClr val="000099"/>
              </a:solidFill>
            </a:endParaRPr>
          </a:p>
          <a:p>
            <a:pPr algn="just" fontAlgn="base"/>
            <a:r>
              <a:rPr lang="es-ES" sz="1600" dirty="0">
                <a:solidFill>
                  <a:srgbClr val="000099"/>
                </a:solidFill>
              </a:rPr>
              <a:t>Hay un URL para cada uno de los recursos (páginas, archivos, carpetas) que hay en la </a:t>
            </a:r>
            <a:r>
              <a:rPr lang="es-ES" sz="1600" dirty="0" err="1">
                <a:solidFill>
                  <a:srgbClr val="000099"/>
                </a:solidFill>
              </a:rPr>
              <a:t>World</a:t>
            </a:r>
            <a:r>
              <a:rPr lang="es-ES" sz="1600" dirty="0">
                <a:solidFill>
                  <a:srgbClr val="000099"/>
                </a:solidFill>
              </a:rPr>
              <a:t> Wide Web.</a:t>
            </a:r>
          </a:p>
          <a:p>
            <a:pPr algn="just" fontAlgn="base"/>
            <a:r>
              <a:rPr lang="es-ES" sz="1600" dirty="0">
                <a:solidFill>
                  <a:srgbClr val="000099"/>
                </a:solidFill>
              </a:rPr>
              <a:t>El URL sirve para que podamos encontrar aquello que estamos buscando en la red: una página, un sitio, un archivo, un documento, etc.</a:t>
            </a:r>
          </a:p>
        </p:txBody>
      </p:sp>
      <p:sp>
        <p:nvSpPr>
          <p:cNvPr id="10" name="CuadroTexto 9">
            <a:extLst>
              <a:ext uri="{FF2B5EF4-FFF2-40B4-BE49-F238E27FC236}">
                <a16:creationId xmlns:a16="http://schemas.microsoft.com/office/drawing/2014/main" id="{722908DD-D13A-482E-B571-5CF758A3509C}"/>
              </a:ext>
            </a:extLst>
          </p:cNvPr>
          <p:cNvSpPr txBox="1"/>
          <p:nvPr/>
        </p:nvSpPr>
        <p:spPr>
          <a:xfrm>
            <a:off x="291518" y="3151835"/>
            <a:ext cx="11900482" cy="3046988"/>
          </a:xfrm>
          <a:prstGeom prst="rect">
            <a:avLst/>
          </a:prstGeom>
          <a:noFill/>
        </p:spPr>
        <p:txBody>
          <a:bodyPr wrap="square">
            <a:spAutoFit/>
          </a:bodyPr>
          <a:lstStyle/>
          <a:p>
            <a:pPr algn="l" fontAlgn="t"/>
            <a:r>
              <a:rPr lang="es-ES" sz="1600" dirty="0">
                <a:solidFill>
                  <a:srgbClr val="000099"/>
                </a:solidFill>
              </a:rPr>
              <a:t>El URL fue creado por </a:t>
            </a:r>
            <a:r>
              <a:rPr lang="es-ES" sz="1600" b="1" dirty="0">
                <a:solidFill>
                  <a:srgbClr val="000099"/>
                </a:solidFill>
              </a:rPr>
              <a:t>Tim Berners-Lee </a:t>
            </a:r>
            <a:r>
              <a:rPr lang="es-ES" sz="1600" dirty="0">
                <a:solidFill>
                  <a:srgbClr val="000099"/>
                </a:solidFill>
              </a:rPr>
              <a:t>y usado por primera vez en 1991. No obstante, a partir de 1994, el concepto de URI (</a:t>
            </a:r>
            <a:r>
              <a:rPr lang="es-ES" sz="1600" dirty="0" err="1">
                <a:solidFill>
                  <a:srgbClr val="000099"/>
                </a:solidFill>
              </a:rPr>
              <a:t>Uniform</a:t>
            </a:r>
            <a:r>
              <a:rPr lang="es-ES" sz="1600" dirty="0">
                <a:solidFill>
                  <a:srgbClr val="000099"/>
                </a:solidFill>
              </a:rPr>
              <a:t> </a:t>
            </a:r>
            <a:r>
              <a:rPr lang="es-ES" sz="1600" dirty="0" err="1">
                <a:solidFill>
                  <a:srgbClr val="000099"/>
                </a:solidFill>
              </a:rPr>
              <a:t>Resource</a:t>
            </a:r>
            <a:r>
              <a:rPr lang="es-ES" sz="1600" dirty="0">
                <a:solidFill>
                  <a:srgbClr val="000099"/>
                </a:solidFill>
              </a:rPr>
              <a:t> </a:t>
            </a:r>
            <a:r>
              <a:rPr lang="es-ES" sz="1600" dirty="0" err="1">
                <a:solidFill>
                  <a:srgbClr val="000099"/>
                </a:solidFill>
              </a:rPr>
              <a:t>Identifier</a:t>
            </a:r>
            <a:r>
              <a:rPr lang="es-ES" sz="1600" dirty="0">
                <a:solidFill>
                  <a:srgbClr val="000099"/>
                </a:solidFill>
              </a:rPr>
              <a:t>) que en español significa Identificador Uniforme de Recurso, absorbió al de URL, debido a que el primero era más general. Sin embargo, URL sigue siendo la designación más usual fuera de los ámbitos especializados.</a:t>
            </a:r>
          </a:p>
          <a:p>
            <a:pPr algn="l" fontAlgn="t"/>
            <a:r>
              <a:rPr lang="es-ES" sz="1600" dirty="0">
                <a:solidFill>
                  <a:srgbClr val="000099"/>
                </a:solidFill>
              </a:rPr>
              <a:t>El URL es usado para encontrar un recurso en Internet. Por ejemplo si quieres buscar un artículo en nuestra página 'significados.com' sabes que el URL que te va a llevar a él es </a:t>
            </a:r>
            <a:r>
              <a:rPr lang="es-ES" sz="1600" dirty="0">
                <a:solidFill>
                  <a:srgbClr val="000099"/>
                </a:solidFill>
                <a:hlinkClick r:id="rId2">
                  <a:extLst>
                    <a:ext uri="{A12FA001-AC4F-418D-AE19-62706E023703}">
                      <ahyp:hlinkClr xmlns:ahyp="http://schemas.microsoft.com/office/drawing/2018/hyperlinkcolor" val="tx"/>
                    </a:ext>
                  </a:extLst>
                </a:hlinkClick>
              </a:rPr>
              <a:t>https://www.significados.com</a:t>
            </a:r>
            <a:r>
              <a:rPr lang="es-ES" sz="1600" dirty="0">
                <a:solidFill>
                  <a:srgbClr val="000099"/>
                </a:solidFill>
              </a:rPr>
              <a:t>. Esta dirección se compone de:</a:t>
            </a:r>
          </a:p>
          <a:p>
            <a:pPr algn="l" fontAlgn="t"/>
            <a:endParaRPr lang="es-ES" sz="1600" dirty="0">
              <a:solidFill>
                <a:srgbClr val="000099"/>
              </a:solidFill>
            </a:endParaRPr>
          </a:p>
          <a:p>
            <a:pPr algn="l">
              <a:buFont typeface="Arial" panose="020B0604020202020204" pitchFamily="34" charset="0"/>
              <a:buChar char="•"/>
            </a:pPr>
            <a:r>
              <a:rPr lang="es-ES" sz="1600" b="1" dirty="0">
                <a:solidFill>
                  <a:srgbClr val="000099"/>
                </a:solidFill>
              </a:rPr>
              <a:t>'https://' </a:t>
            </a:r>
            <a:r>
              <a:rPr lang="es-ES" sz="1600" dirty="0">
                <a:solidFill>
                  <a:srgbClr val="000099"/>
                </a:solidFill>
              </a:rPr>
              <a:t>que sería el protocolo de acceso para las páginas de internet. Otro ejemplo es el 'ftp://' que es el protocolo para descarga de ficheros.</a:t>
            </a:r>
          </a:p>
          <a:p>
            <a:pPr algn="l">
              <a:buFont typeface="Arial" panose="020B0604020202020204" pitchFamily="34" charset="0"/>
              <a:buChar char="•"/>
            </a:pPr>
            <a:r>
              <a:rPr lang="es-ES" sz="1600" b="1" dirty="0">
                <a:solidFill>
                  <a:srgbClr val="000099"/>
                </a:solidFill>
              </a:rPr>
              <a:t>'www' </a:t>
            </a:r>
            <a:r>
              <a:rPr lang="es-ES" sz="1600" dirty="0">
                <a:solidFill>
                  <a:srgbClr val="000099"/>
                </a:solidFill>
              </a:rPr>
              <a:t>que es la dirección del recurso.</a:t>
            </a:r>
          </a:p>
          <a:p>
            <a:pPr algn="l">
              <a:buFont typeface="Arial" panose="020B0604020202020204" pitchFamily="34" charset="0"/>
              <a:buChar char="•"/>
            </a:pPr>
            <a:r>
              <a:rPr lang="es-ES" sz="1600" b="1" dirty="0">
                <a:solidFill>
                  <a:srgbClr val="000099"/>
                </a:solidFill>
              </a:rPr>
              <a:t>'.significados' </a:t>
            </a:r>
            <a:r>
              <a:rPr lang="es-ES" sz="1600" dirty="0">
                <a:solidFill>
                  <a:srgbClr val="000099"/>
                </a:solidFill>
              </a:rPr>
              <a:t>sería el nombre del dominio y</a:t>
            </a:r>
          </a:p>
          <a:p>
            <a:pPr algn="l">
              <a:buFont typeface="Arial" panose="020B0604020202020204" pitchFamily="34" charset="0"/>
              <a:buChar char="•"/>
            </a:pPr>
            <a:r>
              <a:rPr lang="es-ES" sz="1600" b="1" dirty="0">
                <a:solidFill>
                  <a:srgbClr val="000099"/>
                </a:solidFill>
              </a:rPr>
              <a:t>'.</a:t>
            </a:r>
            <a:r>
              <a:rPr lang="es-ES" sz="1600" b="1" dirty="0" err="1">
                <a:solidFill>
                  <a:srgbClr val="000099"/>
                </a:solidFill>
              </a:rPr>
              <a:t>com</a:t>
            </a:r>
            <a:r>
              <a:rPr lang="es-ES" sz="1600" b="1" dirty="0">
                <a:solidFill>
                  <a:srgbClr val="000099"/>
                </a:solidFill>
              </a:rPr>
              <a:t>' </a:t>
            </a:r>
            <a:r>
              <a:rPr lang="es-ES" sz="1600" dirty="0">
                <a:solidFill>
                  <a:srgbClr val="000099"/>
                </a:solidFill>
              </a:rPr>
              <a:t>es el tipo de dominio. Estos pueden ser genéricos como </a:t>
            </a:r>
            <a:r>
              <a:rPr lang="es-ES" sz="1600" dirty="0" err="1">
                <a:solidFill>
                  <a:srgbClr val="000099"/>
                </a:solidFill>
              </a:rPr>
              <a:t>.net</a:t>
            </a:r>
            <a:r>
              <a:rPr lang="es-ES" sz="1600" dirty="0">
                <a:solidFill>
                  <a:srgbClr val="000099"/>
                </a:solidFill>
              </a:rPr>
              <a:t>, .</a:t>
            </a:r>
            <a:r>
              <a:rPr lang="es-ES" sz="1600" dirty="0" err="1">
                <a:solidFill>
                  <a:srgbClr val="000099"/>
                </a:solidFill>
              </a:rPr>
              <a:t>org</a:t>
            </a:r>
            <a:r>
              <a:rPr lang="es-ES" sz="1600" dirty="0">
                <a:solidFill>
                  <a:srgbClr val="000099"/>
                </a:solidFill>
              </a:rPr>
              <a:t>, .</a:t>
            </a:r>
            <a:r>
              <a:rPr lang="es-ES" sz="1600" dirty="0" err="1">
                <a:solidFill>
                  <a:srgbClr val="000099"/>
                </a:solidFill>
              </a:rPr>
              <a:t>mobi</a:t>
            </a:r>
            <a:r>
              <a:rPr lang="es-ES" sz="1600" dirty="0">
                <a:solidFill>
                  <a:srgbClr val="000099"/>
                </a:solidFill>
              </a:rPr>
              <a:t> o territoriales como .</a:t>
            </a:r>
            <a:r>
              <a:rPr lang="es-ES" sz="1600" dirty="0" err="1">
                <a:solidFill>
                  <a:srgbClr val="000099"/>
                </a:solidFill>
              </a:rPr>
              <a:t>mx</a:t>
            </a:r>
            <a:r>
              <a:rPr lang="es-ES" sz="1600" dirty="0">
                <a:solidFill>
                  <a:srgbClr val="000099"/>
                </a:solidFill>
              </a:rPr>
              <a:t>, .ar, .cl. Hoy en día el tipo de dominio se está diversificando pudiente contener frases completas como .</a:t>
            </a:r>
            <a:r>
              <a:rPr lang="es-ES" sz="1600" dirty="0" err="1">
                <a:solidFill>
                  <a:srgbClr val="000099"/>
                </a:solidFill>
              </a:rPr>
              <a:t>google</a:t>
            </a:r>
            <a:r>
              <a:rPr lang="es-ES" sz="1600" dirty="0">
                <a:solidFill>
                  <a:srgbClr val="000099"/>
                </a:solidFill>
              </a:rPr>
              <a:t> o .</a:t>
            </a:r>
            <a:r>
              <a:rPr lang="es-ES" sz="1600" dirty="0" err="1">
                <a:solidFill>
                  <a:srgbClr val="000099"/>
                </a:solidFill>
              </a:rPr>
              <a:t>maps</a:t>
            </a:r>
            <a:r>
              <a:rPr lang="es-ES" sz="1600" dirty="0">
                <a:solidFill>
                  <a:srgbClr val="000099"/>
                </a:solidFill>
              </a:rPr>
              <a:t>.</a:t>
            </a:r>
          </a:p>
        </p:txBody>
      </p:sp>
      <p:sp>
        <p:nvSpPr>
          <p:cNvPr id="12" name="CuadroTexto 11">
            <a:extLst>
              <a:ext uri="{FF2B5EF4-FFF2-40B4-BE49-F238E27FC236}">
                <a16:creationId xmlns:a16="http://schemas.microsoft.com/office/drawing/2014/main" id="{BEF5D431-14AE-483B-BB6D-BE3422976D60}"/>
              </a:ext>
            </a:extLst>
          </p:cNvPr>
          <p:cNvSpPr txBox="1"/>
          <p:nvPr/>
        </p:nvSpPr>
        <p:spPr>
          <a:xfrm>
            <a:off x="6379828" y="6488560"/>
            <a:ext cx="6182686" cy="369332"/>
          </a:xfrm>
          <a:prstGeom prst="rect">
            <a:avLst/>
          </a:prstGeom>
          <a:noFill/>
        </p:spPr>
        <p:txBody>
          <a:bodyPr wrap="square">
            <a:spAutoFit/>
          </a:bodyPr>
          <a:lstStyle/>
          <a:p>
            <a:r>
              <a:rPr lang="es-CO" dirty="0"/>
              <a:t>https://www.significados.com/url/</a:t>
            </a:r>
          </a:p>
        </p:txBody>
      </p:sp>
    </p:spTree>
    <p:extLst>
      <p:ext uri="{BB962C8B-B14F-4D97-AF65-F5344CB8AC3E}">
        <p14:creationId xmlns:p14="http://schemas.microsoft.com/office/powerpoint/2010/main" val="3674380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8EAABAF-7F29-459E-B41A-C17764562256}"/>
              </a:ext>
            </a:extLst>
          </p:cNvPr>
          <p:cNvSpPr txBox="1"/>
          <p:nvPr/>
        </p:nvSpPr>
        <p:spPr>
          <a:xfrm>
            <a:off x="134224" y="800959"/>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a:t>
            </a:r>
            <a:r>
              <a:rPr lang="es-CO" dirty="0"/>
              <a:t>¿QUÉ ES UNA URL?</a:t>
            </a:r>
          </a:p>
        </p:txBody>
      </p:sp>
      <p:sp>
        <p:nvSpPr>
          <p:cNvPr id="5" name="CuadroTexto 4">
            <a:extLst>
              <a:ext uri="{FF2B5EF4-FFF2-40B4-BE49-F238E27FC236}">
                <a16:creationId xmlns:a16="http://schemas.microsoft.com/office/drawing/2014/main" id="{89802A7D-FCED-4394-AE3E-4D9442B41E47}"/>
              </a:ext>
            </a:extLst>
          </p:cNvPr>
          <p:cNvSpPr txBox="1"/>
          <p:nvPr/>
        </p:nvSpPr>
        <p:spPr>
          <a:xfrm>
            <a:off x="333462" y="2827667"/>
            <a:ext cx="5695426" cy="1569660"/>
          </a:xfrm>
          <a:prstGeom prst="rect">
            <a:avLst/>
          </a:prstGeom>
          <a:noFill/>
        </p:spPr>
        <p:txBody>
          <a:bodyPr wrap="square">
            <a:spAutoFit/>
          </a:bodyPr>
          <a:lstStyle/>
          <a:p>
            <a:pPr algn="just" fontAlgn="base"/>
            <a:r>
              <a:rPr lang="es-ES" sz="1600" b="1" dirty="0">
                <a:solidFill>
                  <a:srgbClr val="000099"/>
                </a:solidFill>
              </a:rPr>
              <a:t>URL o ruta absoluta</a:t>
            </a:r>
            <a:r>
              <a:rPr lang="es-ES" sz="1600" dirty="0">
                <a:solidFill>
                  <a:srgbClr val="000099"/>
                </a:solidFill>
              </a:rPr>
              <a:t>: Incluyen todas las partes de la URL (protocolo, servidor y ruta) por lo que no se necesita más información para obtener el recurso enlazado.</a:t>
            </a:r>
          </a:p>
          <a:p>
            <a:pPr algn="just" fontAlgn="base"/>
            <a:endParaRPr lang="es-ES" sz="1600" dirty="0">
              <a:solidFill>
                <a:srgbClr val="000099"/>
              </a:solidFill>
            </a:endParaRPr>
          </a:p>
          <a:p>
            <a:pPr algn="just" fontAlgn="base"/>
            <a:r>
              <a:rPr lang="es-ES" sz="1600" b="1" dirty="0">
                <a:solidFill>
                  <a:srgbClr val="000099"/>
                </a:solidFill>
              </a:rPr>
              <a:t>URL o ruta relativa</a:t>
            </a:r>
            <a:r>
              <a:rPr lang="es-ES" sz="1600" dirty="0">
                <a:solidFill>
                  <a:srgbClr val="000099"/>
                </a:solidFill>
              </a:rPr>
              <a:t>: Prescinden de algunas partes de las URL para hacerlas más breves.</a:t>
            </a:r>
          </a:p>
        </p:txBody>
      </p:sp>
      <p:pic>
        <p:nvPicPr>
          <p:cNvPr id="6" name="Imagen 5">
            <a:extLst>
              <a:ext uri="{FF2B5EF4-FFF2-40B4-BE49-F238E27FC236}">
                <a16:creationId xmlns:a16="http://schemas.microsoft.com/office/drawing/2014/main" id="{6CE2AC4D-1B5F-408B-9661-C78104BC3B86}"/>
              </a:ext>
            </a:extLst>
          </p:cNvPr>
          <p:cNvPicPr>
            <a:picLocks noChangeAspect="1"/>
          </p:cNvPicPr>
          <p:nvPr/>
        </p:nvPicPr>
        <p:blipFill>
          <a:blip r:embed="rId2"/>
          <a:stretch>
            <a:fillRect/>
          </a:stretch>
        </p:blipFill>
        <p:spPr>
          <a:xfrm>
            <a:off x="6353088" y="2112087"/>
            <a:ext cx="5505450" cy="2743200"/>
          </a:xfrm>
          <a:prstGeom prst="rect">
            <a:avLst/>
          </a:prstGeom>
        </p:spPr>
      </p:pic>
    </p:spTree>
    <p:extLst>
      <p:ext uri="{BB962C8B-B14F-4D97-AF65-F5344CB8AC3E}">
        <p14:creationId xmlns:p14="http://schemas.microsoft.com/office/powerpoint/2010/main" val="4193456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8EAABAF-7F29-459E-B41A-C17764562256}"/>
              </a:ext>
            </a:extLst>
          </p:cNvPr>
          <p:cNvSpPr txBox="1"/>
          <p:nvPr/>
        </p:nvSpPr>
        <p:spPr>
          <a:xfrm>
            <a:off x="0" y="985517"/>
            <a:ext cx="12192000"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sz="3400" dirty="0"/>
              <a:t>Desarrollo de Software – </a:t>
            </a:r>
            <a:r>
              <a:rPr lang="es-CO" sz="3400" dirty="0"/>
              <a:t>¿</a:t>
            </a:r>
            <a:r>
              <a:rPr lang="es-ES" sz="3400" dirty="0"/>
              <a:t>Qué son las DNS y cómo funcionan</a:t>
            </a:r>
            <a:r>
              <a:rPr lang="es-CO" sz="3400" dirty="0"/>
              <a:t>?</a:t>
            </a:r>
          </a:p>
        </p:txBody>
      </p:sp>
      <p:sp>
        <p:nvSpPr>
          <p:cNvPr id="5" name="CuadroTexto 4">
            <a:extLst>
              <a:ext uri="{FF2B5EF4-FFF2-40B4-BE49-F238E27FC236}">
                <a16:creationId xmlns:a16="http://schemas.microsoft.com/office/drawing/2014/main" id="{962790F6-002B-49D2-AFCC-E3E8BC5CC4AF}"/>
              </a:ext>
            </a:extLst>
          </p:cNvPr>
          <p:cNvSpPr txBox="1"/>
          <p:nvPr/>
        </p:nvSpPr>
        <p:spPr>
          <a:xfrm>
            <a:off x="0" y="2027120"/>
            <a:ext cx="12192000" cy="1077218"/>
          </a:xfrm>
          <a:prstGeom prst="rect">
            <a:avLst/>
          </a:prstGeom>
          <a:noFill/>
        </p:spPr>
        <p:txBody>
          <a:bodyPr wrap="square">
            <a:spAutoFit/>
          </a:bodyPr>
          <a:lstStyle/>
          <a:p>
            <a:pPr algn="just"/>
            <a:r>
              <a:rPr lang="es-ES" sz="1600" dirty="0">
                <a:solidFill>
                  <a:srgbClr val="000099"/>
                </a:solidFill>
              </a:rPr>
              <a:t>El sistema de nombres de dominio (DNS) es una base de datos de nombres en la que se ubican los nombres de dominio de internet y se traducen a direcciones de protocolo de internet (IP). El sistema de nombres de dominio asigna el nombre que la gente usa para ubicar un sitio web con la dirección IP que usa una computadora para ubicar un sitio web. Por ejemplo, si alguien escribe example.com en un navegador web, un servidor detrás de escena asignará ese nombre a la dirección IP correspondiente, algo similar en estructura a 121.12.12.121.</a:t>
            </a:r>
            <a:endParaRPr lang="es-CO" sz="1600" dirty="0">
              <a:solidFill>
                <a:srgbClr val="000099"/>
              </a:solidFill>
            </a:endParaRPr>
          </a:p>
        </p:txBody>
      </p:sp>
      <p:pic>
        <p:nvPicPr>
          <p:cNvPr id="6" name="Imagen 5">
            <a:extLst>
              <a:ext uri="{FF2B5EF4-FFF2-40B4-BE49-F238E27FC236}">
                <a16:creationId xmlns:a16="http://schemas.microsoft.com/office/drawing/2014/main" id="{094390A0-D648-40EC-9BCD-3D469815E18A}"/>
              </a:ext>
            </a:extLst>
          </p:cNvPr>
          <p:cNvPicPr>
            <a:picLocks noChangeAspect="1"/>
          </p:cNvPicPr>
          <p:nvPr/>
        </p:nvPicPr>
        <p:blipFill>
          <a:blip r:embed="rId2"/>
          <a:stretch>
            <a:fillRect/>
          </a:stretch>
        </p:blipFill>
        <p:spPr>
          <a:xfrm>
            <a:off x="3788228" y="3200542"/>
            <a:ext cx="4133169" cy="3434605"/>
          </a:xfrm>
          <a:prstGeom prst="rect">
            <a:avLst/>
          </a:prstGeom>
        </p:spPr>
      </p:pic>
    </p:spTree>
    <p:extLst>
      <p:ext uri="{BB962C8B-B14F-4D97-AF65-F5344CB8AC3E}">
        <p14:creationId xmlns:p14="http://schemas.microsoft.com/office/powerpoint/2010/main" val="524809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8EAABAF-7F29-459E-B41A-C17764562256}"/>
              </a:ext>
            </a:extLst>
          </p:cNvPr>
          <p:cNvSpPr txBox="1"/>
          <p:nvPr/>
        </p:nvSpPr>
        <p:spPr>
          <a:xfrm>
            <a:off x="134224" y="800959"/>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a:t>
            </a:r>
            <a:endParaRPr lang="es-CO" dirty="0"/>
          </a:p>
        </p:txBody>
      </p:sp>
      <p:sp>
        <p:nvSpPr>
          <p:cNvPr id="5" name="CuadroTexto 4">
            <a:extLst>
              <a:ext uri="{FF2B5EF4-FFF2-40B4-BE49-F238E27FC236}">
                <a16:creationId xmlns:a16="http://schemas.microsoft.com/office/drawing/2014/main" id="{6D6E44F5-F8F1-4E78-B717-ACBB41D1ED9A}"/>
              </a:ext>
            </a:extLst>
          </p:cNvPr>
          <p:cNvSpPr txBox="1"/>
          <p:nvPr/>
        </p:nvSpPr>
        <p:spPr>
          <a:xfrm>
            <a:off x="321563" y="2367558"/>
            <a:ext cx="5946424" cy="1323440"/>
          </a:xfrm>
          <a:prstGeom prst="rect">
            <a:avLst/>
          </a:prstGeom>
          <a:noFill/>
        </p:spPr>
        <p:txBody>
          <a:bodyPr wrap="square">
            <a:spAutoFit/>
          </a:bodyPr>
          <a:lstStyle/>
          <a:p>
            <a:r>
              <a:rPr lang="es-ES" sz="1600" dirty="0">
                <a:solidFill>
                  <a:srgbClr val="000099"/>
                </a:solidFill>
              </a:rPr>
              <a:t>Los dominios son los «nombres» de las páginas en Internet así de simple. Cuando quieres entrar a una página, normalmente escribes el nombre.</a:t>
            </a:r>
            <a:br>
              <a:rPr lang="es-ES" sz="1600" dirty="0">
                <a:solidFill>
                  <a:srgbClr val="000099"/>
                </a:solidFill>
              </a:rPr>
            </a:br>
            <a:br>
              <a:rPr lang="es-ES" sz="1600" dirty="0">
                <a:solidFill>
                  <a:srgbClr val="000099"/>
                </a:solidFill>
              </a:rPr>
            </a:br>
            <a:r>
              <a:rPr lang="es-ES" sz="1600" dirty="0">
                <a:solidFill>
                  <a:srgbClr val="000099"/>
                </a:solidFill>
              </a:rPr>
              <a:t>Por ejemplo: www.xacarana.com</a:t>
            </a:r>
            <a:endParaRPr lang="es-CO" sz="1600" dirty="0">
              <a:solidFill>
                <a:srgbClr val="000099"/>
              </a:solidFill>
            </a:endParaRPr>
          </a:p>
        </p:txBody>
      </p:sp>
      <p:sp>
        <p:nvSpPr>
          <p:cNvPr id="6" name="CuadroTexto 5">
            <a:extLst>
              <a:ext uri="{FF2B5EF4-FFF2-40B4-BE49-F238E27FC236}">
                <a16:creationId xmlns:a16="http://schemas.microsoft.com/office/drawing/2014/main" id="{7CFD1D36-91F1-4296-8D25-05A04F8B0DA5}"/>
              </a:ext>
            </a:extLst>
          </p:cNvPr>
          <p:cNvSpPr txBox="1"/>
          <p:nvPr/>
        </p:nvSpPr>
        <p:spPr>
          <a:xfrm>
            <a:off x="218113" y="1912032"/>
            <a:ext cx="6153324" cy="400110"/>
          </a:xfrm>
          <a:prstGeom prst="rect">
            <a:avLst/>
          </a:prstGeom>
          <a:noFill/>
        </p:spPr>
        <p:txBody>
          <a:bodyPr wrap="square">
            <a:spAutoFit/>
          </a:bodyPr>
          <a:lstStyle/>
          <a:p>
            <a:r>
              <a:rPr lang="es-CO" sz="2000" b="1" dirty="0">
                <a:solidFill>
                  <a:srgbClr val="FF0066"/>
                </a:solidFill>
                <a:latin typeface="+mj-lt"/>
                <a:ea typeface="+mj-ea"/>
                <a:cs typeface="+mj-cs"/>
              </a:rPr>
              <a:t>¿QUÉ ES UN DOMINIO?</a:t>
            </a:r>
          </a:p>
        </p:txBody>
      </p:sp>
      <p:sp>
        <p:nvSpPr>
          <p:cNvPr id="8" name="CuadroTexto 7">
            <a:extLst>
              <a:ext uri="{FF2B5EF4-FFF2-40B4-BE49-F238E27FC236}">
                <a16:creationId xmlns:a16="http://schemas.microsoft.com/office/drawing/2014/main" id="{74B43449-F6EC-4849-932A-4B8D27C3B170}"/>
              </a:ext>
            </a:extLst>
          </p:cNvPr>
          <p:cNvSpPr txBox="1"/>
          <p:nvPr/>
        </p:nvSpPr>
        <p:spPr>
          <a:xfrm>
            <a:off x="239083" y="3896010"/>
            <a:ext cx="6027494" cy="2062103"/>
          </a:xfrm>
          <a:prstGeom prst="rect">
            <a:avLst/>
          </a:prstGeom>
          <a:noFill/>
        </p:spPr>
        <p:txBody>
          <a:bodyPr wrap="square">
            <a:spAutoFit/>
          </a:bodyPr>
          <a:lstStyle/>
          <a:p>
            <a:pPr algn="just" fontAlgn="base"/>
            <a:r>
              <a:rPr lang="es-ES" sz="1600" dirty="0">
                <a:solidFill>
                  <a:srgbClr val="000099"/>
                </a:solidFill>
              </a:rPr>
              <a:t>El nombre de dominio está compuesto por dos partes:</a:t>
            </a:r>
          </a:p>
          <a:p>
            <a:pPr algn="just" fontAlgn="base"/>
            <a:endParaRPr lang="es-ES" sz="1600" dirty="0">
              <a:solidFill>
                <a:srgbClr val="000099"/>
              </a:solidFill>
            </a:endParaRPr>
          </a:p>
          <a:p>
            <a:pPr algn="just" fontAlgn="base"/>
            <a:r>
              <a:rPr lang="es-ES" sz="1600" dirty="0">
                <a:solidFill>
                  <a:srgbClr val="000099"/>
                </a:solidFill>
              </a:rPr>
              <a:t>El </a:t>
            </a:r>
            <a:r>
              <a:rPr lang="es-ES" sz="1600" b="1" dirty="0">
                <a:solidFill>
                  <a:srgbClr val="000099"/>
                </a:solidFill>
              </a:rPr>
              <a:t>nombre</a:t>
            </a:r>
            <a:r>
              <a:rPr lang="es-ES" sz="1600" dirty="0">
                <a:solidFill>
                  <a:srgbClr val="000099"/>
                </a:solidFill>
              </a:rPr>
              <a:t>: El nombre que llevará tu página</a:t>
            </a:r>
          </a:p>
          <a:p>
            <a:pPr algn="just" fontAlgn="base"/>
            <a:r>
              <a:rPr lang="es-ES" sz="1600" b="1" dirty="0">
                <a:solidFill>
                  <a:srgbClr val="000099"/>
                </a:solidFill>
              </a:rPr>
              <a:t>TLD</a:t>
            </a:r>
            <a:r>
              <a:rPr lang="es-ES" sz="1600" dirty="0">
                <a:solidFill>
                  <a:srgbClr val="000099"/>
                </a:solidFill>
              </a:rPr>
              <a:t>: La terminación. Que puede ser .</a:t>
            </a:r>
            <a:r>
              <a:rPr lang="es-ES" sz="1600" dirty="0" err="1">
                <a:solidFill>
                  <a:srgbClr val="000099"/>
                </a:solidFill>
              </a:rPr>
              <a:t>com</a:t>
            </a:r>
            <a:r>
              <a:rPr lang="es-ES" sz="1600" dirty="0">
                <a:solidFill>
                  <a:srgbClr val="000099"/>
                </a:solidFill>
              </a:rPr>
              <a:t>, .</a:t>
            </a:r>
            <a:r>
              <a:rPr lang="es-ES" sz="1600" dirty="0" err="1">
                <a:solidFill>
                  <a:srgbClr val="000099"/>
                </a:solidFill>
              </a:rPr>
              <a:t>org</a:t>
            </a:r>
            <a:r>
              <a:rPr lang="es-ES" sz="1600" dirty="0">
                <a:solidFill>
                  <a:srgbClr val="000099"/>
                </a:solidFill>
              </a:rPr>
              <a:t>, </a:t>
            </a:r>
            <a:r>
              <a:rPr lang="es-ES" sz="1600" dirty="0" err="1">
                <a:solidFill>
                  <a:srgbClr val="000099"/>
                </a:solidFill>
              </a:rPr>
              <a:t>.net</a:t>
            </a:r>
            <a:r>
              <a:rPr lang="es-ES" sz="1600" dirty="0">
                <a:solidFill>
                  <a:srgbClr val="000099"/>
                </a:solidFill>
              </a:rPr>
              <a:t>, .tv y muchas otras opciones. Ésta terminación ayuda a indicar el giro de tu empresa y ubicación: .</a:t>
            </a:r>
            <a:r>
              <a:rPr lang="es-ES" sz="1600" dirty="0" err="1">
                <a:solidFill>
                  <a:srgbClr val="000099"/>
                </a:solidFill>
              </a:rPr>
              <a:t>com</a:t>
            </a:r>
            <a:r>
              <a:rPr lang="es-ES" sz="1600" dirty="0">
                <a:solidFill>
                  <a:srgbClr val="000099"/>
                </a:solidFill>
              </a:rPr>
              <a:t>-&gt; comercial; .com.mx -&gt; comercial en México; .</a:t>
            </a:r>
            <a:r>
              <a:rPr lang="es-ES" sz="1600" dirty="0" err="1">
                <a:solidFill>
                  <a:srgbClr val="000099"/>
                </a:solidFill>
              </a:rPr>
              <a:t>org</a:t>
            </a:r>
            <a:r>
              <a:rPr lang="es-ES" sz="1600" dirty="0">
                <a:solidFill>
                  <a:srgbClr val="000099"/>
                </a:solidFill>
              </a:rPr>
              <a:t>-&gt; asociación civil u organización sin fines de lucro; .tv -&gt; canal de televisión</a:t>
            </a:r>
          </a:p>
        </p:txBody>
      </p:sp>
      <p:sp>
        <p:nvSpPr>
          <p:cNvPr id="10" name="CuadroTexto 9">
            <a:extLst>
              <a:ext uri="{FF2B5EF4-FFF2-40B4-BE49-F238E27FC236}">
                <a16:creationId xmlns:a16="http://schemas.microsoft.com/office/drawing/2014/main" id="{21B175F0-4E8D-48C3-80DC-2D091BDB41BA}"/>
              </a:ext>
            </a:extLst>
          </p:cNvPr>
          <p:cNvSpPr txBox="1"/>
          <p:nvPr/>
        </p:nvSpPr>
        <p:spPr>
          <a:xfrm>
            <a:off x="5442358" y="1920528"/>
            <a:ext cx="6153324" cy="400110"/>
          </a:xfrm>
          <a:prstGeom prst="rect">
            <a:avLst/>
          </a:prstGeom>
          <a:noFill/>
        </p:spPr>
        <p:txBody>
          <a:bodyPr wrap="square">
            <a:spAutoFit/>
          </a:bodyPr>
          <a:lstStyle/>
          <a:p>
            <a:pPr algn="ctr" fontAlgn="base"/>
            <a:r>
              <a:rPr lang="es-CO" sz="2000" b="1" dirty="0">
                <a:solidFill>
                  <a:srgbClr val="FF0066"/>
                </a:solidFill>
                <a:latin typeface="+mj-lt"/>
                <a:ea typeface="+mj-ea"/>
                <a:cs typeface="+mj-cs"/>
              </a:rPr>
              <a:t>¿QUÉ ES UN HOSTING?</a:t>
            </a:r>
          </a:p>
        </p:txBody>
      </p:sp>
      <p:sp>
        <p:nvSpPr>
          <p:cNvPr id="12" name="CuadroTexto 11">
            <a:extLst>
              <a:ext uri="{FF2B5EF4-FFF2-40B4-BE49-F238E27FC236}">
                <a16:creationId xmlns:a16="http://schemas.microsoft.com/office/drawing/2014/main" id="{739E58F8-4157-4D7C-8342-7E32230159E8}"/>
              </a:ext>
            </a:extLst>
          </p:cNvPr>
          <p:cNvSpPr txBox="1"/>
          <p:nvPr/>
        </p:nvSpPr>
        <p:spPr>
          <a:xfrm>
            <a:off x="6267987" y="2359062"/>
            <a:ext cx="5924013" cy="1323439"/>
          </a:xfrm>
          <a:prstGeom prst="rect">
            <a:avLst/>
          </a:prstGeom>
          <a:noFill/>
        </p:spPr>
        <p:txBody>
          <a:bodyPr wrap="square">
            <a:spAutoFit/>
          </a:bodyPr>
          <a:lstStyle/>
          <a:p>
            <a:r>
              <a:rPr lang="es-ES" sz="1600" dirty="0">
                <a:solidFill>
                  <a:srgbClr val="000099"/>
                </a:solidFill>
              </a:rPr>
              <a:t>El alojamiento web (en inglés web hosting) es el servicio que provee a los usuarios de Internet un sistema para poder almacenar información, imágenes, vídeo, o cualquier contenido accesible vía web. Es una analogía de «hospedaje o alojamiento en hoteles o habitaciones» donde uno ocupa un lugar específico</a:t>
            </a:r>
            <a:endParaRPr lang="es-CO" sz="1600" dirty="0">
              <a:solidFill>
                <a:srgbClr val="000099"/>
              </a:solidFill>
            </a:endParaRPr>
          </a:p>
        </p:txBody>
      </p:sp>
    </p:spTree>
    <p:extLst>
      <p:ext uri="{BB962C8B-B14F-4D97-AF65-F5344CB8AC3E}">
        <p14:creationId xmlns:p14="http://schemas.microsoft.com/office/powerpoint/2010/main" val="2619103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8EAABAF-7F29-459E-B41A-C17764562256}"/>
              </a:ext>
            </a:extLst>
          </p:cNvPr>
          <p:cNvSpPr txBox="1"/>
          <p:nvPr/>
        </p:nvSpPr>
        <p:spPr>
          <a:xfrm>
            <a:off x="134224" y="800959"/>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a:t>
            </a:r>
            <a:r>
              <a:rPr lang="es-CO" dirty="0"/>
              <a:t>¿QUÉ ES FTP?</a:t>
            </a:r>
          </a:p>
        </p:txBody>
      </p:sp>
      <p:sp>
        <p:nvSpPr>
          <p:cNvPr id="5" name="CuadroTexto 4">
            <a:extLst>
              <a:ext uri="{FF2B5EF4-FFF2-40B4-BE49-F238E27FC236}">
                <a16:creationId xmlns:a16="http://schemas.microsoft.com/office/drawing/2014/main" id="{284171FD-B4F2-4FED-B5E1-D12ACE40B7E2}"/>
              </a:ext>
            </a:extLst>
          </p:cNvPr>
          <p:cNvSpPr txBox="1"/>
          <p:nvPr/>
        </p:nvSpPr>
        <p:spPr>
          <a:xfrm>
            <a:off x="386151" y="2509677"/>
            <a:ext cx="4997613" cy="2062103"/>
          </a:xfrm>
          <a:prstGeom prst="rect">
            <a:avLst/>
          </a:prstGeom>
          <a:noFill/>
        </p:spPr>
        <p:txBody>
          <a:bodyPr wrap="square">
            <a:spAutoFit/>
          </a:bodyPr>
          <a:lstStyle/>
          <a:p>
            <a:pPr algn="just" fontAlgn="base"/>
            <a:r>
              <a:rPr lang="es-ES" sz="1600" dirty="0">
                <a:solidFill>
                  <a:srgbClr val="000099"/>
                </a:solidFill>
              </a:rPr>
              <a:t>Es un protocolo de intercambio de </a:t>
            </a:r>
            <a:r>
              <a:rPr lang="es-ES" sz="1600" b="1" dirty="0">
                <a:solidFill>
                  <a:srgbClr val="000099"/>
                </a:solidFill>
              </a:rPr>
              <a:t>archivos</a:t>
            </a:r>
            <a:r>
              <a:rPr lang="es-ES" sz="1600" dirty="0">
                <a:solidFill>
                  <a:srgbClr val="000099"/>
                </a:solidFill>
              </a:rPr>
              <a:t>, se usa con un programa SFTP te permite subir archivos para tu página web a tu espacio web. También puedes crear una copia de seguridad del sitio web con SFTP. Para ello, copia los datos del espacio web localmente en tu ordenador.</a:t>
            </a:r>
          </a:p>
          <a:p>
            <a:pPr algn="just" fontAlgn="base"/>
            <a:r>
              <a:rPr lang="es-ES" sz="1600" dirty="0">
                <a:solidFill>
                  <a:srgbClr val="000099"/>
                </a:solidFill>
              </a:rPr>
              <a:t>Con un programa SFTP también puedes borrar ficheros y/o carpetas enteras. Si borras contenidos, estos ya no aparecerán para los visitantes de tu página web.</a:t>
            </a:r>
          </a:p>
        </p:txBody>
      </p:sp>
      <p:pic>
        <p:nvPicPr>
          <p:cNvPr id="6" name="Imagen 5">
            <a:extLst>
              <a:ext uri="{FF2B5EF4-FFF2-40B4-BE49-F238E27FC236}">
                <a16:creationId xmlns:a16="http://schemas.microsoft.com/office/drawing/2014/main" id="{63FB27E4-80F9-4293-B50C-185F7028243F}"/>
              </a:ext>
            </a:extLst>
          </p:cNvPr>
          <p:cNvPicPr>
            <a:picLocks noChangeAspect="1"/>
          </p:cNvPicPr>
          <p:nvPr/>
        </p:nvPicPr>
        <p:blipFill>
          <a:blip r:embed="rId2"/>
          <a:stretch>
            <a:fillRect/>
          </a:stretch>
        </p:blipFill>
        <p:spPr>
          <a:xfrm>
            <a:off x="6346285" y="2285743"/>
            <a:ext cx="5459564" cy="2898710"/>
          </a:xfrm>
          <a:prstGeom prst="rect">
            <a:avLst/>
          </a:prstGeom>
        </p:spPr>
      </p:pic>
    </p:spTree>
    <p:extLst>
      <p:ext uri="{BB962C8B-B14F-4D97-AF65-F5344CB8AC3E}">
        <p14:creationId xmlns:p14="http://schemas.microsoft.com/office/powerpoint/2010/main" val="82439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0C29-B706-FC4E-8CE1-0708E3F91661}"/>
              </a:ext>
            </a:extLst>
          </p:cNvPr>
          <p:cNvSpPr>
            <a:spLocks noGrp="1"/>
          </p:cNvSpPr>
          <p:nvPr>
            <p:ph type="title"/>
          </p:nvPr>
        </p:nvSpPr>
        <p:spPr>
          <a:xfrm>
            <a:off x="768528" y="852811"/>
            <a:ext cx="10515600" cy="1325563"/>
          </a:xfrm>
        </p:spPr>
        <p:txBody>
          <a:bodyPr/>
          <a:lstStyle/>
          <a:p>
            <a:r>
              <a:rPr lang="es-ES" b="1" dirty="0">
                <a:solidFill>
                  <a:srgbClr val="FF0066"/>
                </a:solidFill>
              </a:rPr>
              <a:t>Objetivos de la sesión </a:t>
            </a:r>
            <a:endParaRPr lang="x-none" b="1" dirty="0">
              <a:solidFill>
                <a:srgbClr val="FF0066"/>
              </a:solidFill>
            </a:endParaRPr>
          </a:p>
        </p:txBody>
      </p:sp>
      <p:sp>
        <p:nvSpPr>
          <p:cNvPr id="7" name="CuadroTexto 6">
            <a:extLst>
              <a:ext uri="{FF2B5EF4-FFF2-40B4-BE49-F238E27FC236}">
                <a16:creationId xmlns:a16="http://schemas.microsoft.com/office/drawing/2014/main" id="{92B9AF03-6CEE-4F22-82D4-56C3E4D4156A}"/>
              </a:ext>
            </a:extLst>
          </p:cNvPr>
          <p:cNvSpPr txBox="1"/>
          <p:nvPr/>
        </p:nvSpPr>
        <p:spPr>
          <a:xfrm>
            <a:off x="768528" y="1979127"/>
            <a:ext cx="10455942" cy="3170099"/>
          </a:xfrm>
          <a:prstGeom prst="rect">
            <a:avLst/>
          </a:prstGeom>
          <a:noFill/>
        </p:spPr>
        <p:txBody>
          <a:bodyPr wrap="square">
            <a:spAutoFit/>
          </a:bodyPr>
          <a:lstStyle/>
          <a:p>
            <a:pPr marL="0" indent="0">
              <a:buNone/>
            </a:pPr>
            <a:r>
              <a:rPr lang="es-ES" sz="2200" dirty="0">
                <a:solidFill>
                  <a:srgbClr val="000099"/>
                </a:solidFill>
              </a:rPr>
              <a:t>Al finalizar esta sesión estarás en capacidad de:</a:t>
            </a:r>
          </a:p>
          <a:p>
            <a:pPr marL="0" indent="0">
              <a:buNone/>
            </a:pPr>
            <a:endParaRPr lang="es-ES" sz="2200" dirty="0">
              <a:solidFill>
                <a:srgbClr val="000099"/>
              </a:solidFill>
            </a:endParaRPr>
          </a:p>
          <a:p>
            <a:pPr marL="0" indent="0">
              <a:buNone/>
            </a:pPr>
            <a:r>
              <a:rPr lang="es-ES" sz="2800" b="1" dirty="0">
                <a:solidFill>
                  <a:srgbClr val="000099"/>
                </a:solidFill>
              </a:rPr>
              <a:t>Terminología básica </a:t>
            </a:r>
            <a:br>
              <a:rPr lang="es-ES" sz="2800" dirty="0">
                <a:solidFill>
                  <a:srgbClr val="000099"/>
                </a:solidFill>
              </a:rPr>
            </a:br>
            <a:endParaRPr lang="es-ES" dirty="0">
              <a:solidFill>
                <a:srgbClr val="000099"/>
              </a:solidFill>
            </a:endParaRPr>
          </a:p>
          <a:p>
            <a:pPr marL="971550" lvl="1" indent="-514350">
              <a:buAutoNum type="arabicPeriod"/>
            </a:pPr>
            <a:r>
              <a:rPr lang="es-ES" sz="2200" dirty="0">
                <a:solidFill>
                  <a:srgbClr val="000099"/>
                </a:solidFill>
              </a:rPr>
              <a:t>Navegadores WEB.</a:t>
            </a:r>
          </a:p>
          <a:p>
            <a:pPr marL="971550" lvl="1" indent="-514350">
              <a:buAutoNum type="arabicPeriod"/>
            </a:pPr>
            <a:r>
              <a:rPr lang="es-ES" sz="2200" dirty="0">
                <a:solidFill>
                  <a:srgbClr val="000099"/>
                </a:solidFill>
              </a:rPr>
              <a:t>Cache de Navegadores.</a:t>
            </a:r>
          </a:p>
          <a:p>
            <a:pPr marL="971550" lvl="1" indent="-514350">
              <a:buAutoNum type="arabicPeriod"/>
            </a:pPr>
            <a:r>
              <a:rPr lang="es-ES" sz="2200" dirty="0">
                <a:solidFill>
                  <a:srgbClr val="000099"/>
                </a:solidFill>
              </a:rPr>
              <a:t>Protocolos HTTP.</a:t>
            </a:r>
          </a:p>
          <a:p>
            <a:pPr marL="971550" lvl="1" indent="-514350">
              <a:buAutoNum type="arabicPeriod"/>
            </a:pPr>
            <a:r>
              <a:rPr lang="es-ES" sz="2200" dirty="0">
                <a:solidFill>
                  <a:srgbClr val="000099"/>
                </a:solidFill>
              </a:rPr>
              <a:t>Peticiones errores.</a:t>
            </a:r>
          </a:p>
          <a:p>
            <a:pPr marL="971550" lvl="1" indent="-514350">
              <a:buAutoNum type="arabicPeriod"/>
            </a:pPr>
            <a:r>
              <a:rPr lang="es-ES" sz="2200" dirty="0">
                <a:solidFill>
                  <a:srgbClr val="000099"/>
                </a:solidFill>
              </a:rPr>
              <a:t>Servidores DNS. </a:t>
            </a:r>
          </a:p>
        </p:txBody>
      </p:sp>
    </p:spTree>
    <p:extLst>
      <p:ext uri="{BB962C8B-B14F-4D97-AF65-F5344CB8AC3E}">
        <p14:creationId xmlns:p14="http://schemas.microsoft.com/office/powerpoint/2010/main" val="307572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EC46ED7-1FEC-422A-8DED-25AE22C1115D}"/>
              </a:ext>
            </a:extLst>
          </p:cNvPr>
          <p:cNvSpPr txBox="1"/>
          <p:nvPr/>
        </p:nvSpPr>
        <p:spPr>
          <a:xfrm>
            <a:off x="0" y="750625"/>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Navegadores </a:t>
            </a:r>
            <a:endParaRPr lang="es-CO" dirty="0"/>
          </a:p>
        </p:txBody>
      </p:sp>
      <p:sp>
        <p:nvSpPr>
          <p:cNvPr id="7" name="CuadroTexto 6">
            <a:extLst>
              <a:ext uri="{FF2B5EF4-FFF2-40B4-BE49-F238E27FC236}">
                <a16:creationId xmlns:a16="http://schemas.microsoft.com/office/drawing/2014/main" id="{D1FF048A-4418-457D-A240-05BDF7E1BCD5}"/>
              </a:ext>
            </a:extLst>
          </p:cNvPr>
          <p:cNvSpPr txBox="1"/>
          <p:nvPr/>
        </p:nvSpPr>
        <p:spPr>
          <a:xfrm>
            <a:off x="90180" y="1630118"/>
            <a:ext cx="8902818" cy="1323439"/>
          </a:xfrm>
          <a:prstGeom prst="rect">
            <a:avLst/>
          </a:prstGeom>
          <a:noFill/>
        </p:spPr>
        <p:txBody>
          <a:bodyPr wrap="square">
            <a:spAutoFit/>
          </a:bodyPr>
          <a:lstStyle/>
          <a:p>
            <a:pPr algn="just"/>
            <a:r>
              <a:rPr lang="es-ES" sz="2000" dirty="0">
                <a:solidFill>
                  <a:srgbClr val="000099"/>
                </a:solidFill>
              </a:rPr>
              <a:t>Un </a:t>
            </a:r>
            <a:r>
              <a:rPr lang="es-ES" sz="2000" b="1" dirty="0">
                <a:solidFill>
                  <a:srgbClr val="000099"/>
                </a:solidFill>
              </a:rPr>
              <a:t>navegador</a:t>
            </a:r>
            <a:r>
              <a:rPr lang="es-ES" sz="2000" dirty="0">
                <a:solidFill>
                  <a:srgbClr val="000099"/>
                </a:solidFill>
              </a:rPr>
              <a:t> web es un programa que permite ver la información que contiene una página web. El </a:t>
            </a:r>
            <a:r>
              <a:rPr lang="es-ES" sz="2000" b="1" dirty="0">
                <a:solidFill>
                  <a:srgbClr val="000099"/>
                </a:solidFill>
              </a:rPr>
              <a:t>navegador</a:t>
            </a:r>
            <a:r>
              <a:rPr lang="es-ES" sz="2000" dirty="0">
                <a:solidFill>
                  <a:srgbClr val="000099"/>
                </a:solidFill>
              </a:rPr>
              <a:t> interpreta el código, HTML generalmente, en el que está escrita la página web y lo presenta en pantalla permitiendo al usuario interactuar con su contenido y navegar.</a:t>
            </a:r>
            <a:endParaRPr lang="es-CO" sz="2000" dirty="0">
              <a:solidFill>
                <a:srgbClr val="000099"/>
              </a:solidFill>
            </a:endParaRPr>
          </a:p>
        </p:txBody>
      </p:sp>
      <p:sp>
        <p:nvSpPr>
          <p:cNvPr id="9" name="CuadroTexto 8">
            <a:extLst>
              <a:ext uri="{FF2B5EF4-FFF2-40B4-BE49-F238E27FC236}">
                <a16:creationId xmlns:a16="http://schemas.microsoft.com/office/drawing/2014/main" id="{B1DDD6ED-50B0-4FE1-952A-1ABFA2BB2AEA}"/>
              </a:ext>
            </a:extLst>
          </p:cNvPr>
          <p:cNvSpPr txBox="1"/>
          <p:nvPr/>
        </p:nvSpPr>
        <p:spPr>
          <a:xfrm>
            <a:off x="90180" y="3076662"/>
            <a:ext cx="8902818" cy="3170099"/>
          </a:xfrm>
          <a:prstGeom prst="rect">
            <a:avLst/>
          </a:prstGeom>
          <a:noFill/>
        </p:spPr>
        <p:txBody>
          <a:bodyPr wrap="square">
            <a:spAutoFit/>
          </a:bodyPr>
          <a:lstStyle/>
          <a:p>
            <a:pPr algn="just"/>
            <a:r>
              <a:rPr lang="es-CO" sz="2000" dirty="0">
                <a:solidFill>
                  <a:srgbClr val="000099"/>
                </a:solidFill>
              </a:rPr>
              <a:t>Los navegadores web son programas sumamente utilizados hoy en día, ya que </a:t>
            </a:r>
            <a:r>
              <a:rPr lang="es-CO" sz="2000" b="1" dirty="0">
                <a:solidFill>
                  <a:srgbClr val="000099"/>
                </a:solidFill>
              </a:rPr>
              <a:t>sin ellos no se podría navegar en Internet</a:t>
            </a:r>
            <a:r>
              <a:rPr lang="es-CO" sz="2000" dirty="0">
                <a:solidFill>
                  <a:srgbClr val="000099"/>
                </a:solidFill>
              </a:rPr>
              <a:t>. Algunos vienen ya preinstalados en nuestras computadoras (como Internet Explorer en Windows), mientras que otros deberemos descargarlos en línea (como el Google Chrome) o instalarlos de algún otro modo.</a:t>
            </a:r>
          </a:p>
          <a:p>
            <a:pPr algn="just"/>
            <a:r>
              <a:rPr lang="es-CO" sz="2000" dirty="0">
                <a:solidFill>
                  <a:srgbClr val="000099"/>
                </a:solidFill>
              </a:rPr>
              <a:t>Un navegador web no hace otra cosa que conectarse a través de la Internet con el servidor en el que está la información que buscamos, y solicitarle las instrucciones de diseño y de ensamblaje visual que le permiten recuperar el texto, las imágenes y el ordenamiento de las mismas, para componer una página web y mostrárnosla ya terminada. Para ello </a:t>
            </a:r>
            <a:r>
              <a:rPr lang="es-CO" sz="2000" b="1" dirty="0">
                <a:solidFill>
                  <a:srgbClr val="000099"/>
                </a:solidFill>
              </a:rPr>
              <a:t>se emplean códigos y protocolos informáticos como el HTML</a:t>
            </a:r>
            <a:r>
              <a:rPr lang="es-CO" sz="2000" dirty="0">
                <a:solidFill>
                  <a:srgbClr val="000099"/>
                </a:solidFill>
              </a:rPr>
              <a:t>. </a:t>
            </a:r>
          </a:p>
        </p:txBody>
      </p:sp>
      <p:pic>
        <p:nvPicPr>
          <p:cNvPr id="11" name="Imagen 10">
            <a:extLst>
              <a:ext uri="{FF2B5EF4-FFF2-40B4-BE49-F238E27FC236}">
                <a16:creationId xmlns:a16="http://schemas.microsoft.com/office/drawing/2014/main" id="{09D1D1A3-2814-4E3B-8687-FDB6F6F0E20B}"/>
              </a:ext>
            </a:extLst>
          </p:cNvPr>
          <p:cNvPicPr>
            <a:picLocks noChangeAspect="1"/>
          </p:cNvPicPr>
          <p:nvPr/>
        </p:nvPicPr>
        <p:blipFill>
          <a:blip r:embed="rId2"/>
          <a:stretch>
            <a:fillRect/>
          </a:stretch>
        </p:blipFill>
        <p:spPr>
          <a:xfrm>
            <a:off x="9083178" y="2775076"/>
            <a:ext cx="2922506" cy="2084512"/>
          </a:xfrm>
          <a:prstGeom prst="rect">
            <a:avLst/>
          </a:prstGeom>
        </p:spPr>
      </p:pic>
    </p:spTree>
    <p:extLst>
      <p:ext uri="{BB962C8B-B14F-4D97-AF65-F5344CB8AC3E}">
        <p14:creationId xmlns:p14="http://schemas.microsoft.com/office/powerpoint/2010/main" val="349445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EE8FA40-9C77-4FF1-8191-E9B848FB510B}"/>
              </a:ext>
            </a:extLst>
          </p:cNvPr>
          <p:cNvSpPr txBox="1"/>
          <p:nvPr/>
        </p:nvSpPr>
        <p:spPr>
          <a:xfrm>
            <a:off x="134224" y="918405"/>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Tipos de Navegadores </a:t>
            </a:r>
            <a:endParaRPr lang="es-CO" dirty="0"/>
          </a:p>
        </p:txBody>
      </p:sp>
      <p:pic>
        <p:nvPicPr>
          <p:cNvPr id="6" name="Imagen 5">
            <a:extLst>
              <a:ext uri="{FF2B5EF4-FFF2-40B4-BE49-F238E27FC236}">
                <a16:creationId xmlns:a16="http://schemas.microsoft.com/office/drawing/2014/main" id="{C8934CAC-087F-4B02-8F07-B0414C584D01}"/>
              </a:ext>
            </a:extLst>
          </p:cNvPr>
          <p:cNvPicPr>
            <a:picLocks noChangeAspect="1"/>
          </p:cNvPicPr>
          <p:nvPr/>
        </p:nvPicPr>
        <p:blipFill>
          <a:blip r:embed="rId2"/>
          <a:stretch>
            <a:fillRect/>
          </a:stretch>
        </p:blipFill>
        <p:spPr>
          <a:xfrm>
            <a:off x="134224" y="1903296"/>
            <a:ext cx="10648950" cy="2162175"/>
          </a:xfrm>
          <a:prstGeom prst="rect">
            <a:avLst/>
          </a:prstGeom>
        </p:spPr>
      </p:pic>
      <p:pic>
        <p:nvPicPr>
          <p:cNvPr id="8" name="Imagen 7">
            <a:extLst>
              <a:ext uri="{FF2B5EF4-FFF2-40B4-BE49-F238E27FC236}">
                <a16:creationId xmlns:a16="http://schemas.microsoft.com/office/drawing/2014/main" id="{61F9E788-4A06-4181-BE61-E47FBFBB85BE}"/>
              </a:ext>
            </a:extLst>
          </p:cNvPr>
          <p:cNvPicPr>
            <a:picLocks noChangeAspect="1"/>
          </p:cNvPicPr>
          <p:nvPr/>
        </p:nvPicPr>
        <p:blipFill>
          <a:blip r:embed="rId3"/>
          <a:stretch>
            <a:fillRect/>
          </a:stretch>
        </p:blipFill>
        <p:spPr>
          <a:xfrm>
            <a:off x="134224" y="4239542"/>
            <a:ext cx="11182350" cy="1952625"/>
          </a:xfrm>
          <a:prstGeom prst="rect">
            <a:avLst/>
          </a:prstGeom>
        </p:spPr>
      </p:pic>
    </p:spTree>
    <p:extLst>
      <p:ext uri="{BB962C8B-B14F-4D97-AF65-F5344CB8AC3E}">
        <p14:creationId xmlns:p14="http://schemas.microsoft.com/office/powerpoint/2010/main" val="2473927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EE8FA40-9C77-4FF1-8191-E9B848FB510B}"/>
              </a:ext>
            </a:extLst>
          </p:cNvPr>
          <p:cNvSpPr txBox="1"/>
          <p:nvPr/>
        </p:nvSpPr>
        <p:spPr>
          <a:xfrm>
            <a:off x="134224" y="918405"/>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Tipos de Navegadores </a:t>
            </a:r>
            <a:endParaRPr lang="es-CO" dirty="0"/>
          </a:p>
        </p:txBody>
      </p:sp>
      <p:pic>
        <p:nvPicPr>
          <p:cNvPr id="3" name="Imagen 2">
            <a:extLst>
              <a:ext uri="{FF2B5EF4-FFF2-40B4-BE49-F238E27FC236}">
                <a16:creationId xmlns:a16="http://schemas.microsoft.com/office/drawing/2014/main" id="{8F38002E-5019-40DC-9AB4-9633B36E8FF2}"/>
              </a:ext>
            </a:extLst>
          </p:cNvPr>
          <p:cNvPicPr>
            <a:picLocks noChangeAspect="1"/>
          </p:cNvPicPr>
          <p:nvPr/>
        </p:nvPicPr>
        <p:blipFill>
          <a:blip r:embed="rId2"/>
          <a:stretch>
            <a:fillRect/>
          </a:stretch>
        </p:blipFill>
        <p:spPr>
          <a:xfrm>
            <a:off x="134224" y="2229533"/>
            <a:ext cx="11220450" cy="2867025"/>
          </a:xfrm>
          <a:prstGeom prst="rect">
            <a:avLst/>
          </a:prstGeom>
        </p:spPr>
      </p:pic>
    </p:spTree>
    <p:extLst>
      <p:ext uri="{BB962C8B-B14F-4D97-AF65-F5344CB8AC3E}">
        <p14:creationId xmlns:p14="http://schemas.microsoft.com/office/powerpoint/2010/main" val="110007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EE8FA40-9C77-4FF1-8191-E9B848FB510B}"/>
              </a:ext>
            </a:extLst>
          </p:cNvPr>
          <p:cNvSpPr txBox="1"/>
          <p:nvPr/>
        </p:nvSpPr>
        <p:spPr>
          <a:xfrm>
            <a:off x="134224" y="918405"/>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Tipos de Navegadores </a:t>
            </a:r>
            <a:endParaRPr lang="es-CO" dirty="0"/>
          </a:p>
        </p:txBody>
      </p:sp>
      <p:pic>
        <p:nvPicPr>
          <p:cNvPr id="5" name="Imagen 4">
            <a:extLst>
              <a:ext uri="{FF2B5EF4-FFF2-40B4-BE49-F238E27FC236}">
                <a16:creationId xmlns:a16="http://schemas.microsoft.com/office/drawing/2014/main" id="{8CD7A593-F300-4B55-9717-7B6C868C59D1}"/>
              </a:ext>
            </a:extLst>
          </p:cNvPr>
          <p:cNvPicPr>
            <a:picLocks noChangeAspect="1"/>
          </p:cNvPicPr>
          <p:nvPr/>
        </p:nvPicPr>
        <p:blipFill>
          <a:blip r:embed="rId2"/>
          <a:stretch>
            <a:fillRect/>
          </a:stretch>
        </p:blipFill>
        <p:spPr>
          <a:xfrm>
            <a:off x="796698" y="1891685"/>
            <a:ext cx="10493343" cy="1907082"/>
          </a:xfrm>
          <a:prstGeom prst="rect">
            <a:avLst/>
          </a:prstGeom>
        </p:spPr>
      </p:pic>
      <p:pic>
        <p:nvPicPr>
          <p:cNvPr id="7" name="Imagen 6">
            <a:extLst>
              <a:ext uri="{FF2B5EF4-FFF2-40B4-BE49-F238E27FC236}">
                <a16:creationId xmlns:a16="http://schemas.microsoft.com/office/drawing/2014/main" id="{95589E34-4E07-45B1-A5AC-2BE6E58B9652}"/>
              </a:ext>
            </a:extLst>
          </p:cNvPr>
          <p:cNvPicPr>
            <a:picLocks noChangeAspect="1"/>
          </p:cNvPicPr>
          <p:nvPr/>
        </p:nvPicPr>
        <p:blipFill>
          <a:blip r:embed="rId3"/>
          <a:stretch>
            <a:fillRect/>
          </a:stretch>
        </p:blipFill>
        <p:spPr>
          <a:xfrm>
            <a:off x="796698" y="3798767"/>
            <a:ext cx="10192868" cy="2259503"/>
          </a:xfrm>
          <a:prstGeom prst="rect">
            <a:avLst/>
          </a:prstGeom>
        </p:spPr>
      </p:pic>
    </p:spTree>
    <p:extLst>
      <p:ext uri="{BB962C8B-B14F-4D97-AF65-F5344CB8AC3E}">
        <p14:creationId xmlns:p14="http://schemas.microsoft.com/office/powerpoint/2010/main" val="30178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16433F8-926E-4B86-9AD1-1CC072A13C1B}"/>
              </a:ext>
            </a:extLst>
          </p:cNvPr>
          <p:cNvSpPr txBox="1"/>
          <p:nvPr/>
        </p:nvSpPr>
        <p:spPr>
          <a:xfrm>
            <a:off x="134224" y="918405"/>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a:t>Desarrollo de Software – Tipos de Navegadores </a:t>
            </a:r>
            <a:endParaRPr lang="es-CO" dirty="0"/>
          </a:p>
        </p:txBody>
      </p:sp>
      <p:pic>
        <p:nvPicPr>
          <p:cNvPr id="6" name="Imagen 5">
            <a:extLst>
              <a:ext uri="{FF2B5EF4-FFF2-40B4-BE49-F238E27FC236}">
                <a16:creationId xmlns:a16="http://schemas.microsoft.com/office/drawing/2014/main" id="{29282784-FED3-4D5E-BC46-F03CC8E0DF6E}"/>
              </a:ext>
            </a:extLst>
          </p:cNvPr>
          <p:cNvPicPr>
            <a:picLocks noChangeAspect="1"/>
          </p:cNvPicPr>
          <p:nvPr/>
        </p:nvPicPr>
        <p:blipFill>
          <a:blip r:embed="rId2"/>
          <a:stretch>
            <a:fillRect/>
          </a:stretch>
        </p:blipFill>
        <p:spPr>
          <a:xfrm>
            <a:off x="134224" y="2609168"/>
            <a:ext cx="10934700" cy="2019300"/>
          </a:xfrm>
          <a:prstGeom prst="rect">
            <a:avLst/>
          </a:prstGeom>
        </p:spPr>
      </p:pic>
    </p:spTree>
    <p:extLst>
      <p:ext uri="{BB962C8B-B14F-4D97-AF65-F5344CB8AC3E}">
        <p14:creationId xmlns:p14="http://schemas.microsoft.com/office/powerpoint/2010/main" val="31081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9870D07-66B2-4DDC-A7F7-31A740FF7F29}"/>
              </a:ext>
            </a:extLst>
          </p:cNvPr>
          <p:cNvSpPr txBox="1"/>
          <p:nvPr/>
        </p:nvSpPr>
        <p:spPr>
          <a:xfrm>
            <a:off x="134224" y="1941700"/>
            <a:ext cx="11180428" cy="1015663"/>
          </a:xfrm>
          <a:prstGeom prst="rect">
            <a:avLst/>
          </a:prstGeom>
          <a:noFill/>
        </p:spPr>
        <p:txBody>
          <a:bodyPr wrap="square">
            <a:spAutoFit/>
          </a:bodyPr>
          <a:lstStyle/>
          <a:p>
            <a:r>
              <a:rPr lang="es-ES" sz="2000" dirty="0">
                <a:solidFill>
                  <a:srgbClr val="000099"/>
                </a:solidFill>
              </a:rPr>
              <a:t>La memoria </a:t>
            </a:r>
            <a:r>
              <a:rPr lang="es-ES" sz="2000" b="1" dirty="0">
                <a:solidFill>
                  <a:srgbClr val="000099"/>
                </a:solidFill>
              </a:rPr>
              <a:t>caché</a:t>
            </a:r>
            <a:r>
              <a:rPr lang="es-ES" sz="2000" dirty="0">
                <a:solidFill>
                  <a:srgbClr val="000099"/>
                </a:solidFill>
              </a:rPr>
              <a:t> es una memoria temporal donde se almacena información referente a las páginas que vamos visitando con los diferentes </a:t>
            </a:r>
            <a:r>
              <a:rPr lang="es-ES" sz="2000" b="1" dirty="0">
                <a:solidFill>
                  <a:srgbClr val="000099"/>
                </a:solidFill>
              </a:rPr>
              <a:t>navegadores</a:t>
            </a:r>
            <a:r>
              <a:rPr lang="es-ES" sz="2000" dirty="0">
                <a:solidFill>
                  <a:srgbClr val="000099"/>
                </a:solidFill>
              </a:rPr>
              <a:t> de internet. Esta información, contiene diferentes tipos de archivos.</a:t>
            </a:r>
            <a:endParaRPr lang="es-CO" sz="2000" dirty="0">
              <a:solidFill>
                <a:srgbClr val="000099"/>
              </a:solidFill>
            </a:endParaRPr>
          </a:p>
        </p:txBody>
      </p:sp>
      <p:pic>
        <p:nvPicPr>
          <p:cNvPr id="8" name="Imagen 7">
            <a:extLst>
              <a:ext uri="{FF2B5EF4-FFF2-40B4-BE49-F238E27FC236}">
                <a16:creationId xmlns:a16="http://schemas.microsoft.com/office/drawing/2014/main" id="{BB6064DD-8A38-4649-B2A1-F3B4069DA28B}"/>
              </a:ext>
            </a:extLst>
          </p:cNvPr>
          <p:cNvPicPr>
            <a:picLocks noChangeAspect="1"/>
          </p:cNvPicPr>
          <p:nvPr/>
        </p:nvPicPr>
        <p:blipFill>
          <a:blip r:embed="rId2"/>
          <a:stretch>
            <a:fillRect/>
          </a:stretch>
        </p:blipFill>
        <p:spPr>
          <a:xfrm>
            <a:off x="597497" y="3076094"/>
            <a:ext cx="6562725" cy="2752725"/>
          </a:xfrm>
          <a:prstGeom prst="rect">
            <a:avLst/>
          </a:prstGeom>
        </p:spPr>
      </p:pic>
      <p:pic>
        <p:nvPicPr>
          <p:cNvPr id="10" name="Imagen 9">
            <a:extLst>
              <a:ext uri="{FF2B5EF4-FFF2-40B4-BE49-F238E27FC236}">
                <a16:creationId xmlns:a16="http://schemas.microsoft.com/office/drawing/2014/main" id="{09818D6F-B7FE-4176-9DA4-278582E89FE5}"/>
              </a:ext>
            </a:extLst>
          </p:cNvPr>
          <p:cNvPicPr>
            <a:picLocks noChangeAspect="1"/>
          </p:cNvPicPr>
          <p:nvPr/>
        </p:nvPicPr>
        <p:blipFill>
          <a:blip r:embed="rId3"/>
          <a:stretch>
            <a:fillRect/>
          </a:stretch>
        </p:blipFill>
        <p:spPr>
          <a:xfrm>
            <a:off x="7561321" y="3544654"/>
            <a:ext cx="3914775" cy="1647825"/>
          </a:xfrm>
          <a:prstGeom prst="rect">
            <a:avLst/>
          </a:prstGeom>
        </p:spPr>
      </p:pic>
      <p:sp>
        <p:nvSpPr>
          <p:cNvPr id="11" name="CuadroTexto 10">
            <a:extLst>
              <a:ext uri="{FF2B5EF4-FFF2-40B4-BE49-F238E27FC236}">
                <a16:creationId xmlns:a16="http://schemas.microsoft.com/office/drawing/2014/main" id="{94A68E50-1AAB-43AD-B607-D3B6318D741D}"/>
              </a:ext>
            </a:extLst>
          </p:cNvPr>
          <p:cNvSpPr txBox="1"/>
          <p:nvPr/>
        </p:nvSpPr>
        <p:spPr>
          <a:xfrm>
            <a:off x="134224" y="918405"/>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Cache del navegador</a:t>
            </a:r>
            <a:endParaRPr lang="es-CO" dirty="0"/>
          </a:p>
        </p:txBody>
      </p:sp>
    </p:spTree>
    <p:extLst>
      <p:ext uri="{BB962C8B-B14F-4D97-AF65-F5344CB8AC3E}">
        <p14:creationId xmlns:p14="http://schemas.microsoft.com/office/powerpoint/2010/main" val="311145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C94CCB8-4077-4282-9391-2FD305434D82}"/>
              </a:ext>
            </a:extLst>
          </p:cNvPr>
          <p:cNvSpPr txBox="1"/>
          <p:nvPr/>
        </p:nvSpPr>
        <p:spPr>
          <a:xfrm>
            <a:off x="134224" y="918405"/>
            <a:ext cx="12057776" cy="1311128"/>
          </a:xfrm>
          <a:prstGeom prst="rect">
            <a:avLst/>
          </a:prstGeom>
        </p:spPr>
        <p:txBody>
          <a:bodyPr vert="horz" lIns="91440" tIns="45720" rIns="91440" bIns="45720" rtlCol="0" anchor="ctr">
            <a:normAutofit/>
          </a:bodyPr>
          <a:lstStyle>
            <a:lvl1pPr>
              <a:lnSpc>
                <a:spcPct val="90000"/>
              </a:lnSpc>
              <a:spcBef>
                <a:spcPct val="0"/>
              </a:spcBef>
              <a:buNone/>
              <a:defRPr sz="4400" b="1">
                <a:solidFill>
                  <a:srgbClr val="FF0066"/>
                </a:solidFill>
                <a:latin typeface="+mj-lt"/>
                <a:ea typeface="+mj-ea"/>
                <a:cs typeface="+mj-cs"/>
              </a:defRPr>
            </a:lvl1pPr>
          </a:lstStyle>
          <a:p>
            <a:r>
              <a:rPr lang="es-ES" dirty="0"/>
              <a:t>Desarrollo de Software – Cache del navegador</a:t>
            </a:r>
            <a:endParaRPr lang="es-CO" dirty="0"/>
          </a:p>
        </p:txBody>
      </p:sp>
      <p:sp>
        <p:nvSpPr>
          <p:cNvPr id="6" name="CuadroTexto 5">
            <a:extLst>
              <a:ext uri="{FF2B5EF4-FFF2-40B4-BE49-F238E27FC236}">
                <a16:creationId xmlns:a16="http://schemas.microsoft.com/office/drawing/2014/main" id="{FAFC8D20-C460-41DA-9858-A045F067F183}"/>
              </a:ext>
            </a:extLst>
          </p:cNvPr>
          <p:cNvSpPr txBox="1"/>
          <p:nvPr/>
        </p:nvSpPr>
        <p:spPr>
          <a:xfrm>
            <a:off x="134224" y="1874016"/>
            <a:ext cx="6153538" cy="400110"/>
          </a:xfrm>
          <a:prstGeom prst="rect">
            <a:avLst/>
          </a:prstGeom>
          <a:noFill/>
        </p:spPr>
        <p:txBody>
          <a:bodyPr wrap="square">
            <a:spAutoFit/>
          </a:bodyPr>
          <a:lstStyle/>
          <a:p>
            <a:pPr algn="l" fontAlgn="t"/>
            <a:r>
              <a:rPr lang="es-ES" sz="2000" b="1" dirty="0">
                <a:solidFill>
                  <a:srgbClr val="000099"/>
                </a:solidFill>
              </a:rPr>
              <a:t>¿Para qué sirve la caché web?</a:t>
            </a:r>
          </a:p>
        </p:txBody>
      </p:sp>
      <p:sp>
        <p:nvSpPr>
          <p:cNvPr id="8" name="CuadroTexto 7">
            <a:extLst>
              <a:ext uri="{FF2B5EF4-FFF2-40B4-BE49-F238E27FC236}">
                <a16:creationId xmlns:a16="http://schemas.microsoft.com/office/drawing/2014/main" id="{77FC3068-D7B3-4403-B9D7-0419801F2AD5}"/>
              </a:ext>
            </a:extLst>
          </p:cNvPr>
          <p:cNvSpPr txBox="1"/>
          <p:nvPr/>
        </p:nvSpPr>
        <p:spPr>
          <a:xfrm>
            <a:off x="380993" y="2352574"/>
            <a:ext cx="10482750" cy="1754326"/>
          </a:xfrm>
          <a:prstGeom prst="rect">
            <a:avLst/>
          </a:prstGeom>
          <a:noFill/>
        </p:spPr>
        <p:txBody>
          <a:bodyPr wrap="square">
            <a:spAutoFit/>
          </a:bodyPr>
          <a:lstStyle/>
          <a:p>
            <a:pPr algn="just"/>
            <a:r>
              <a:rPr lang="es-ES" b="1" dirty="0">
                <a:solidFill>
                  <a:srgbClr val="000099"/>
                </a:solidFill>
              </a:rPr>
              <a:t>La caché web sirve para reducir el tiempo de carga de páginas web al mismo tiempo que reduce el uso de internet</a:t>
            </a:r>
            <a:r>
              <a:rPr lang="es-ES" dirty="0">
                <a:solidFill>
                  <a:srgbClr val="000099"/>
                </a:solidFill>
              </a:rPr>
              <a:t>. Es una medida ampliamente utilizada en los navegadores web y tiene un gran impacto, sobre todo en conexiones lentas y </a:t>
            </a:r>
            <a:r>
              <a:rPr lang="es-ES" dirty="0" err="1">
                <a:solidFill>
                  <a:srgbClr val="000099"/>
                </a:solidFill>
              </a:rPr>
              <a:t>WiFi</a:t>
            </a:r>
            <a:r>
              <a:rPr lang="es-ES" dirty="0">
                <a:solidFill>
                  <a:srgbClr val="000099"/>
                </a:solidFill>
              </a:rPr>
              <a:t> inestable. Cuando el navegador guarda algo en esta memoria caché, que en este caso en particular es el SSD o HDD del dispositivo, </a:t>
            </a:r>
            <a:r>
              <a:rPr lang="es-ES" b="1" dirty="0">
                <a:solidFill>
                  <a:srgbClr val="000099"/>
                </a:solidFill>
              </a:rPr>
              <a:t>se puede visualizar sin tener internet</a:t>
            </a:r>
            <a:r>
              <a:rPr lang="es-ES" dirty="0">
                <a:solidFill>
                  <a:srgbClr val="000099"/>
                </a:solidFill>
              </a:rPr>
              <a:t>, al igual que cuando te descargas algo intencionadamente. La diferencia es que en la caché web (privada) es el navegador el que discrimina qué información guarda, y además lo hace de manera automática.</a:t>
            </a:r>
            <a:endParaRPr lang="es-CO" dirty="0">
              <a:solidFill>
                <a:srgbClr val="000099"/>
              </a:solidFill>
            </a:endParaRPr>
          </a:p>
        </p:txBody>
      </p:sp>
      <p:sp>
        <p:nvSpPr>
          <p:cNvPr id="10" name="CuadroTexto 9">
            <a:extLst>
              <a:ext uri="{FF2B5EF4-FFF2-40B4-BE49-F238E27FC236}">
                <a16:creationId xmlns:a16="http://schemas.microsoft.com/office/drawing/2014/main" id="{4A3D6775-F107-4D74-B011-DD8E70E69817}"/>
              </a:ext>
            </a:extLst>
          </p:cNvPr>
          <p:cNvSpPr txBox="1"/>
          <p:nvPr/>
        </p:nvSpPr>
        <p:spPr>
          <a:xfrm>
            <a:off x="380993" y="4185348"/>
            <a:ext cx="10482750" cy="1754326"/>
          </a:xfrm>
          <a:prstGeom prst="rect">
            <a:avLst/>
          </a:prstGeom>
          <a:noFill/>
        </p:spPr>
        <p:txBody>
          <a:bodyPr wrap="square">
            <a:spAutoFit/>
          </a:bodyPr>
          <a:lstStyle/>
          <a:p>
            <a:pPr algn="just"/>
            <a:r>
              <a:rPr lang="es-ES" dirty="0">
                <a:solidFill>
                  <a:srgbClr val="000099"/>
                </a:solidFill>
              </a:rPr>
              <a:t>Gracias a este recurso (que </a:t>
            </a:r>
            <a:r>
              <a:rPr lang="es-ES" b="1" dirty="0">
                <a:solidFill>
                  <a:srgbClr val="000099"/>
                </a:solidFill>
              </a:rPr>
              <a:t>ocupa espacio adicional en el disco duro</a:t>
            </a:r>
            <a:r>
              <a:rPr lang="es-ES" dirty="0">
                <a:solidFill>
                  <a:srgbClr val="000099"/>
                </a:solidFill>
              </a:rPr>
              <a:t>, y se incrementa con el tiempo) podemos disfrutar de </a:t>
            </a:r>
            <a:r>
              <a:rPr lang="es-ES" b="1" dirty="0">
                <a:solidFill>
                  <a:srgbClr val="000099"/>
                </a:solidFill>
              </a:rPr>
              <a:t>cargas web más rápidas </a:t>
            </a:r>
            <a:r>
              <a:rPr lang="es-ES" dirty="0">
                <a:solidFill>
                  <a:srgbClr val="000099"/>
                </a:solidFill>
              </a:rPr>
              <a:t>y de un consumo inferior de internet. Es algo a tener en cuenta al usar datos móviles en smartphones, incluso los navegadores para móviles han implementado sistemas de </a:t>
            </a:r>
            <a:r>
              <a:rPr lang="es-ES" b="1" dirty="0">
                <a:solidFill>
                  <a:srgbClr val="000099"/>
                </a:solidFill>
              </a:rPr>
              <a:t>reducción de datos móviles </a:t>
            </a:r>
            <a:r>
              <a:rPr lang="es-ES" dirty="0">
                <a:solidFill>
                  <a:srgbClr val="000099"/>
                </a:solidFill>
              </a:rPr>
              <a:t>basados, en parte, en la caché web y su constante mejora y desarrollo. A fin de cuentas, es un tipo de caché, como la </a:t>
            </a:r>
            <a:r>
              <a:rPr lang="es-ES" dirty="0">
                <a:solidFill>
                  <a:srgbClr val="000099"/>
                </a:solidFill>
                <a:hlinkClick r:id="rId2">
                  <a:extLst>
                    <a:ext uri="{A12FA001-AC4F-418D-AE19-62706E023703}">
                      <ahyp:hlinkClr xmlns:ahyp="http://schemas.microsoft.com/office/drawing/2018/hyperlinkcolor" val="tx"/>
                    </a:ext>
                  </a:extLst>
                </a:hlinkClick>
              </a:rPr>
              <a:t>caché del sistema</a:t>
            </a:r>
            <a:r>
              <a:rPr lang="es-ES" dirty="0">
                <a:solidFill>
                  <a:srgbClr val="000099"/>
                </a:solidFill>
              </a:rPr>
              <a:t> o la </a:t>
            </a:r>
            <a:r>
              <a:rPr lang="es-ES" dirty="0">
                <a:solidFill>
                  <a:srgbClr val="000099"/>
                </a:solidFill>
                <a:hlinkClick r:id="rId3">
                  <a:extLst>
                    <a:ext uri="{A12FA001-AC4F-418D-AE19-62706E023703}">
                      <ahyp:hlinkClr xmlns:ahyp="http://schemas.microsoft.com/office/drawing/2018/hyperlinkcolor" val="tx"/>
                    </a:ext>
                  </a:extLst>
                </a:hlinkClick>
              </a:rPr>
              <a:t>caché CPU</a:t>
            </a:r>
            <a:r>
              <a:rPr lang="es-ES" dirty="0">
                <a:solidFill>
                  <a:srgbClr val="000099"/>
                </a:solidFill>
              </a:rPr>
              <a:t>, que permite acceder a datos usuales de manera más rápida y gastando menos recursos del dispositivo.</a:t>
            </a:r>
            <a:endParaRPr lang="es-CO" dirty="0">
              <a:solidFill>
                <a:srgbClr val="000099"/>
              </a:solidFill>
            </a:endParaRPr>
          </a:p>
        </p:txBody>
      </p:sp>
    </p:spTree>
    <p:extLst>
      <p:ext uri="{BB962C8B-B14F-4D97-AF65-F5344CB8AC3E}">
        <p14:creationId xmlns:p14="http://schemas.microsoft.com/office/powerpoint/2010/main" val="385387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2484</TotalTime>
  <Words>2134</Words>
  <Application>Microsoft Office PowerPoint</Application>
  <PresentationFormat>Panorámica</PresentationFormat>
  <Paragraphs>82</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Office Theme</vt:lpstr>
      <vt:lpstr>Presentación de PowerPoint</vt:lpstr>
      <vt:lpstr>Objetivos de la sesión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Yepes Velez - Docente Gastronomia y Cocina Profesional</dc:creator>
  <cp:lastModifiedBy>Santiago Correa Cortes</cp:lastModifiedBy>
  <cp:revision>45</cp:revision>
  <dcterms:created xsi:type="dcterms:W3CDTF">2021-05-02T19:45:11Z</dcterms:created>
  <dcterms:modified xsi:type="dcterms:W3CDTF">2021-09-03T19:00:45Z</dcterms:modified>
</cp:coreProperties>
</file>