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Distribución de clientes</c:v>
                </c:pt>
              </c:strCache>
            </c:strRef>
          </c:tx>
          <c:spPr>
            <a:solidFill>
              <a:srgbClr val="727ca3"/>
            </a:solidFill>
            <a:ln>
              <a:noFill/>
            </a:ln>
          </c:spPr>
          <c:explosion val="0"/>
          <c:dPt>
            <c:idx val="0"/>
            <c:spPr>
              <a:solidFill>
                <a:srgbClr val="b88472"/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bcc837"/>
              </a:solidFill>
              <a:ln w="19080">
                <a:noFill/>
              </a:ln>
            </c:spPr>
          </c:dPt>
          <c:dPt>
            <c:idx val="2"/>
            <c:spPr>
              <a:solidFill>
                <a:srgbClr val="f7c120"/>
              </a:solidFill>
              <a:ln w="19080">
                <a:noFill/>
              </a:ln>
            </c:spPr>
          </c:dPt>
          <c:dPt>
            <c:idx val="3"/>
            <c:spPr>
              <a:solidFill>
                <a:srgbClr val="727ca3"/>
              </a:solidFill>
              <a:ln w="19080">
                <a:noFill/>
              </a:ln>
            </c:spPr>
          </c:dPt>
          <c:dLbls>
            <c:dLbl>
              <c:idx val="0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2"/>
              <c:dLblPos val="bestFit"/>
              <c:showLegendKey val="0"/>
              <c:showVal val="0"/>
              <c:showCatName val="0"/>
              <c:showSerName val="0"/>
              <c:showPercent val="1"/>
            </c:dLbl>
            <c:dLbl>
              <c:idx val="3"/>
              <c:dLblPos val="bestFit"/>
              <c:showLegendKey val="0"/>
              <c:showVal val="0"/>
              <c:showCatName val="0"/>
              <c:showSerName val="0"/>
              <c:showPercent val="1"/>
            </c:dLbl>
            <c:dLblPos val="bestFit"/>
            <c:showLegendKey val="0"/>
            <c:showVal val="0"/>
            <c:showCatName val="0"/>
            <c:showSerName val="0"/>
            <c:showPercent val="1"/>
            <c:showLeaderLines val="0"/>
          </c:dLbls>
          <c:cat>
            <c:strRef>
              <c:f>categories</c:f>
              <c:strCache>
                <c:ptCount val="4"/>
                <c:pt idx="0">
                  <c:v>Influyente</c:v>
                </c:pt>
                <c:pt idx="1">
                  <c:v>Activo</c:v>
                </c:pt>
                <c:pt idx="2">
                  <c:v>Novato</c:v>
                </c:pt>
                <c:pt idx="3">
                  <c:v>Indiferente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0.13</c:v>
                </c:pt>
                <c:pt idx="1">
                  <c:v>0.13</c:v>
                </c:pt>
                <c:pt idx="2">
                  <c:v>0.24</c:v>
                </c:pt>
                <c:pt idx="3">
                  <c:v>0.5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109724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109724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28600"/>
            <a:ext cx="10972440" cy="423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25760" y="3886200"/>
            <a:ext cx="9143640" cy="99036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534520" y="6355080"/>
            <a:ext cx="304776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6/09/18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864960" y="6355080"/>
            <a:ext cx="463248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621440" y="6355080"/>
            <a:ext cx="162540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78A7499-C169-4631-91CB-A1868C4BC2BE}" type="slidenum"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1206360" y="3648240"/>
            <a:ext cx="9753120" cy="1279800"/>
          </a:xfrm>
          <a:prstGeom prst="rect">
            <a:avLst/>
          </a:prstGeom>
          <a:noFill/>
          <a:ln w="6480">
            <a:solidFill>
              <a:schemeClr val="accent1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219320" y="5048280"/>
            <a:ext cx="9753120" cy="685440"/>
          </a:xfrm>
          <a:prstGeom prst="rect">
            <a:avLst/>
          </a:prstGeom>
          <a:noFill/>
          <a:ln w="6480">
            <a:solidFill>
              <a:schemeClr val="accent2"/>
            </a:solidFill>
            <a:round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06360" y="3648240"/>
            <a:ext cx="304560" cy="127980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219320" y="5048280"/>
            <a:ext cx="304560" cy="68544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Pulse para editar el formato de esquema del texto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Cuarto nivel del esquema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609480" y="6352920"/>
            <a:ext cx="109728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2"/>
          <p:cNvSpPr/>
          <p:nvPr/>
        </p:nvSpPr>
        <p:spPr>
          <a:xfrm>
            <a:off x="609480" y="1143000"/>
            <a:ext cx="109728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140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8534520" y="6356520"/>
            <a:ext cx="3051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6/09/18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864960" y="6356520"/>
            <a:ext cx="46731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816840" y="6356520"/>
            <a:ext cx="26413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3EC97F5D-904A-4C8B-889D-A7E7186542DD}" type="slidenum"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8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Pulse para editar el formato de esquema del texto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Segundo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Tercer nivel del esquema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Cuarto nivel del esquema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609480" y="6352920"/>
            <a:ext cx="109728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2"/>
          <p:cNvSpPr/>
          <p:nvPr/>
        </p:nvSpPr>
        <p:spPr>
          <a:xfrm>
            <a:off x="609480" y="1143000"/>
            <a:ext cx="109728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 rot="5400000">
            <a:off x="590760" y="6447240"/>
            <a:ext cx="190440" cy="1602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Bookman Old Style"/>
              </a:rPr>
              <a:t>Haga clic para modificar el estilo de título del patrón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8534520" y="6356520"/>
            <a:ext cx="3051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6/09/18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3864960" y="6356520"/>
            <a:ext cx="4673160" cy="365400"/>
          </a:xfrm>
          <a:prstGeom prst="rect">
            <a:avLst/>
          </a:prstGeom>
        </p:spPr>
        <p:txBody>
          <a:bodyPr lIns="90000" rIns="90000" tIns="45000" bIns="45000"/>
          <a:p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816840" y="6356520"/>
            <a:ext cx="26413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E149D0D-CB1C-43C2-B4D0-C07A4813210A}" type="slidenum"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body"/>
          </p:nvPr>
        </p:nvSpPr>
        <p:spPr>
          <a:xfrm>
            <a:off x="609480" y="1219320"/>
            <a:ext cx="10972440" cy="493740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Pulse para editar el formato de esquema del texto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Segundo nivel del esquema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Tercer nivel del esquema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Cuarto nivel del esquema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Quinto nivel del esquema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Sexto nivel del esquema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74320" indent="-273960">
              <a:lnSpc>
                <a:spcPct val="100000"/>
              </a:lnSpc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Séptimo nivel del esquemaHaga clic para modificar el estilo de texto del patrón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Segundo nivel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Tercer nivel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Cuarto nivel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Quinto nivel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228600"/>
            <a:ext cx="109724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Agenda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168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1109E87-6851-4CD6-896E-9125B1C441D3}" type="slidenum">
              <a:rPr b="0" lang="es-MX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805880" y="3970800"/>
            <a:ext cx="1538280" cy="947880"/>
          </a:xfrm>
          <a:custGeom>
            <a:avLst/>
            <a:gdLst/>
            <a:ahLst/>
            <a:rect l="l" t="t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7810200" y="1606680"/>
            <a:ext cx="687600" cy="3316320"/>
          </a:xfrm>
          <a:custGeom>
            <a:avLst/>
            <a:gdLst/>
            <a:ahLst/>
            <a:rect l="l" t="t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8656920" y="2228760"/>
            <a:ext cx="687600" cy="2067480"/>
          </a:xfrm>
          <a:custGeom>
            <a:avLst/>
            <a:gdLst/>
            <a:ahLst/>
            <a:rect l="l" t="t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9501480" y="1606680"/>
            <a:ext cx="687600" cy="3316320"/>
          </a:xfrm>
          <a:custGeom>
            <a:avLst/>
            <a:gdLst/>
            <a:ahLst/>
            <a:rect l="l" t="t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8656920" y="1600200"/>
            <a:ext cx="1532160" cy="947880"/>
          </a:xfrm>
          <a:custGeom>
            <a:avLst/>
            <a:gdLst/>
            <a:ahLst/>
            <a:rect l="l" t="t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6123240" y="3975120"/>
            <a:ext cx="1530000" cy="947880"/>
          </a:xfrm>
          <a:custGeom>
            <a:avLst/>
            <a:gdLst/>
            <a:ahLst/>
            <a:rect l="l" t="t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8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4428000" y="3970800"/>
            <a:ext cx="1538280" cy="947880"/>
          </a:xfrm>
          <a:custGeom>
            <a:avLst/>
            <a:gdLst/>
            <a:ahLst/>
            <a:rect l="l" t="t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"/>
          <p:cNvSpPr/>
          <p:nvPr/>
        </p:nvSpPr>
        <p:spPr>
          <a:xfrm>
            <a:off x="2736720" y="3975120"/>
            <a:ext cx="1540440" cy="943560"/>
          </a:xfrm>
          <a:custGeom>
            <a:avLst/>
            <a:gdLst/>
            <a:ahLst/>
            <a:rect l="l" t="t" r="r" b="b"/>
            <a:pathLst>
              <a:path w="728" h="446">
                <a:moveTo>
                  <a:pt x="402" y="0"/>
                </a:moveTo>
                <a:lnTo>
                  <a:pt x="728" y="152"/>
                </a:lnTo>
                <a:lnTo>
                  <a:pt x="326" y="446"/>
                </a:lnTo>
                <a:lnTo>
                  <a:pt x="0" y="296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1"/>
          <p:cNvSpPr/>
          <p:nvPr/>
        </p:nvSpPr>
        <p:spPr>
          <a:xfrm>
            <a:off x="1898280" y="2228760"/>
            <a:ext cx="687600" cy="2689920"/>
          </a:xfrm>
          <a:custGeom>
            <a:avLst/>
            <a:gdLst/>
            <a:ahLst/>
            <a:rect l="l" t="t" r="r" b="b"/>
            <a:pathLst>
              <a:path w="325" h="1271">
                <a:moveTo>
                  <a:pt x="325" y="1271"/>
                </a:moveTo>
                <a:lnTo>
                  <a:pt x="0" y="1117"/>
                </a:lnTo>
                <a:lnTo>
                  <a:pt x="0" y="0"/>
                </a:lnTo>
                <a:lnTo>
                  <a:pt x="325" y="151"/>
                </a:lnTo>
                <a:lnTo>
                  <a:pt x="325" y="1271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2740680" y="1606680"/>
            <a:ext cx="687600" cy="3316320"/>
          </a:xfrm>
          <a:custGeom>
            <a:avLst/>
            <a:gdLst/>
            <a:ahLst/>
            <a:rect l="l" t="t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1898280" y="1600200"/>
            <a:ext cx="1530000" cy="947880"/>
          </a:xfrm>
          <a:custGeom>
            <a:avLst/>
            <a:gdLst/>
            <a:ahLst/>
            <a:rect l="l" t="t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7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"/>
          <p:cNvSpPr/>
          <p:nvPr/>
        </p:nvSpPr>
        <p:spPr>
          <a:xfrm>
            <a:off x="3587400" y="2228760"/>
            <a:ext cx="689760" cy="2067480"/>
          </a:xfrm>
          <a:custGeom>
            <a:avLst/>
            <a:gdLst/>
            <a:ahLst/>
            <a:rect l="l" t="t" r="r" b="b"/>
            <a:pathLst>
              <a:path w="326" h="977">
                <a:moveTo>
                  <a:pt x="0" y="0"/>
                </a:moveTo>
                <a:lnTo>
                  <a:pt x="326" y="151"/>
                </a:lnTo>
                <a:lnTo>
                  <a:pt x="326" y="977"/>
                </a:lnTo>
                <a:lnTo>
                  <a:pt x="0" y="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>
            <a:off x="4431960" y="1606680"/>
            <a:ext cx="687600" cy="3316320"/>
          </a:xfrm>
          <a:custGeom>
            <a:avLst/>
            <a:gdLst/>
            <a:ahLst/>
            <a:rect l="l" t="t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6"/>
          <p:cNvSpPr/>
          <p:nvPr/>
        </p:nvSpPr>
        <p:spPr>
          <a:xfrm>
            <a:off x="3587400" y="1600200"/>
            <a:ext cx="1532160" cy="947880"/>
          </a:xfrm>
          <a:custGeom>
            <a:avLst/>
            <a:gdLst/>
            <a:ahLst/>
            <a:rect l="l" t="t" r="r" b="b"/>
            <a:pathLst>
              <a:path w="724" h="448">
                <a:moveTo>
                  <a:pt x="724" y="154"/>
                </a:moveTo>
                <a:lnTo>
                  <a:pt x="326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7"/>
          <p:cNvSpPr/>
          <p:nvPr/>
        </p:nvSpPr>
        <p:spPr>
          <a:xfrm>
            <a:off x="5278680" y="2228760"/>
            <a:ext cx="687600" cy="2067480"/>
          </a:xfrm>
          <a:custGeom>
            <a:avLst/>
            <a:gdLst/>
            <a:ahLst/>
            <a:rect l="l" t="t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8"/>
          <p:cNvSpPr/>
          <p:nvPr/>
        </p:nvSpPr>
        <p:spPr>
          <a:xfrm>
            <a:off x="6123240" y="1606680"/>
            <a:ext cx="687600" cy="3316320"/>
          </a:xfrm>
          <a:custGeom>
            <a:avLst/>
            <a:gdLst/>
            <a:ahLst/>
            <a:rect l="l" t="t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9"/>
          <p:cNvSpPr/>
          <p:nvPr/>
        </p:nvSpPr>
        <p:spPr>
          <a:xfrm>
            <a:off x="6965640" y="2228760"/>
            <a:ext cx="687600" cy="2071800"/>
          </a:xfrm>
          <a:custGeom>
            <a:avLst/>
            <a:gdLst/>
            <a:ahLst/>
            <a:rect l="l" t="t" r="r" b="b"/>
            <a:pathLst>
              <a:path w="325" h="979">
                <a:moveTo>
                  <a:pt x="325" y="979"/>
                </a:moveTo>
                <a:lnTo>
                  <a:pt x="0" y="825"/>
                </a:lnTo>
                <a:lnTo>
                  <a:pt x="0" y="0"/>
                </a:lnTo>
                <a:lnTo>
                  <a:pt x="325" y="151"/>
                </a:lnTo>
                <a:lnTo>
                  <a:pt x="325" y="979"/>
                </a:ln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0"/>
          <p:cNvSpPr/>
          <p:nvPr/>
        </p:nvSpPr>
        <p:spPr>
          <a:xfrm>
            <a:off x="6965640" y="1600200"/>
            <a:ext cx="1532160" cy="947880"/>
          </a:xfrm>
          <a:custGeom>
            <a:avLst/>
            <a:gdLst/>
            <a:ahLst/>
            <a:rect l="l" t="t" r="r" b="b"/>
            <a:pathLst>
              <a:path w="724" h="448">
                <a:moveTo>
                  <a:pt x="724" y="154"/>
                </a:moveTo>
                <a:lnTo>
                  <a:pt x="325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1"/>
          <p:cNvSpPr/>
          <p:nvPr/>
        </p:nvSpPr>
        <p:spPr>
          <a:xfrm>
            <a:off x="5278680" y="1600200"/>
            <a:ext cx="1532160" cy="947880"/>
          </a:xfrm>
          <a:custGeom>
            <a:avLst/>
            <a:gdLst/>
            <a:ahLst/>
            <a:rect l="l" t="t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2"/>
          <p:cNvSpPr/>
          <p:nvPr/>
        </p:nvSpPr>
        <p:spPr>
          <a:xfrm>
            <a:off x="2657880" y="2956320"/>
            <a:ext cx="864360" cy="865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3"/>
          <p:cNvSpPr/>
          <p:nvPr/>
        </p:nvSpPr>
        <p:spPr>
          <a:xfrm>
            <a:off x="2757600" y="3056040"/>
            <a:ext cx="664920" cy="665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01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>
            <a:off x="4352040" y="2956320"/>
            <a:ext cx="864360" cy="865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25"/>
          <p:cNvSpPr/>
          <p:nvPr/>
        </p:nvSpPr>
        <p:spPr>
          <a:xfrm>
            <a:off x="4451760" y="3056040"/>
            <a:ext cx="664920" cy="665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02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6"/>
          <p:cNvSpPr/>
          <p:nvPr/>
        </p:nvSpPr>
        <p:spPr>
          <a:xfrm>
            <a:off x="6045840" y="2956320"/>
            <a:ext cx="864360" cy="8650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7"/>
          <p:cNvSpPr/>
          <p:nvPr/>
        </p:nvSpPr>
        <p:spPr>
          <a:xfrm>
            <a:off x="6145560" y="3056040"/>
            <a:ext cx="664920" cy="665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03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8"/>
          <p:cNvSpPr/>
          <p:nvPr/>
        </p:nvSpPr>
        <p:spPr>
          <a:xfrm>
            <a:off x="7739640" y="2956320"/>
            <a:ext cx="864360" cy="8650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9"/>
          <p:cNvSpPr/>
          <p:nvPr/>
        </p:nvSpPr>
        <p:spPr>
          <a:xfrm>
            <a:off x="7839720" y="3056040"/>
            <a:ext cx="664920" cy="665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04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0"/>
          <p:cNvSpPr/>
          <p:nvPr/>
        </p:nvSpPr>
        <p:spPr>
          <a:xfrm>
            <a:off x="9433800" y="2956320"/>
            <a:ext cx="864360" cy="8650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1"/>
          <p:cNvSpPr/>
          <p:nvPr/>
        </p:nvSpPr>
        <p:spPr>
          <a:xfrm>
            <a:off x="9533520" y="3056040"/>
            <a:ext cx="664920" cy="6652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05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2"/>
          <p:cNvSpPr/>
          <p:nvPr/>
        </p:nvSpPr>
        <p:spPr>
          <a:xfrm>
            <a:off x="571680" y="5288760"/>
            <a:ext cx="316188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373d54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Antecedentes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3"/>
          <p:cNvSpPr/>
          <p:nvPr/>
        </p:nvSpPr>
        <p:spPr>
          <a:xfrm>
            <a:off x="2958120" y="5283000"/>
            <a:ext cx="217440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638cae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Objetivos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4"/>
          <p:cNvSpPr/>
          <p:nvPr/>
        </p:nvSpPr>
        <p:spPr>
          <a:xfrm>
            <a:off x="6403320" y="5103360"/>
            <a:ext cx="3075120" cy="97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Estrategia de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 </a:t>
            </a:r>
            <a:r>
              <a:rPr b="1" lang="es-MX" sz="3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Negocio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5"/>
          <p:cNvSpPr/>
          <p:nvPr/>
        </p:nvSpPr>
        <p:spPr>
          <a:xfrm>
            <a:off x="4831920" y="5280120"/>
            <a:ext cx="19123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7d8525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Modelos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6"/>
          <p:cNvSpPr/>
          <p:nvPr/>
        </p:nvSpPr>
        <p:spPr>
          <a:xfrm>
            <a:off x="8686080" y="5285880"/>
            <a:ext cx="300636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3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Conclusiones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09480" y="228600"/>
            <a:ext cx="109724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Antecedentes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8168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D1FD6D0-7C17-42B5-9BCF-BC2BA44894E1}" type="slidenum">
              <a:rPr b="0" lang="es-MX" sz="18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5904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95904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95904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6"/>
          <p:cNvSpPr/>
          <p:nvPr/>
        </p:nvSpPr>
        <p:spPr>
          <a:xfrm>
            <a:off x="95904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"/>
          <p:cNvSpPr/>
          <p:nvPr/>
        </p:nvSpPr>
        <p:spPr>
          <a:xfrm>
            <a:off x="959040" y="357192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"/>
          <p:cNvSpPr/>
          <p:nvPr/>
        </p:nvSpPr>
        <p:spPr>
          <a:xfrm>
            <a:off x="95904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9"/>
          <p:cNvSpPr/>
          <p:nvPr/>
        </p:nvSpPr>
        <p:spPr>
          <a:xfrm>
            <a:off x="95904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0"/>
          <p:cNvSpPr/>
          <p:nvPr/>
        </p:nvSpPr>
        <p:spPr>
          <a:xfrm>
            <a:off x="95904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1"/>
          <p:cNvSpPr/>
          <p:nvPr/>
        </p:nvSpPr>
        <p:spPr>
          <a:xfrm>
            <a:off x="95904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>
            <a:off x="95904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3"/>
          <p:cNvSpPr/>
          <p:nvPr/>
        </p:nvSpPr>
        <p:spPr>
          <a:xfrm>
            <a:off x="128268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4"/>
          <p:cNvSpPr/>
          <p:nvPr/>
        </p:nvSpPr>
        <p:spPr>
          <a:xfrm>
            <a:off x="128268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5"/>
          <p:cNvSpPr/>
          <p:nvPr/>
        </p:nvSpPr>
        <p:spPr>
          <a:xfrm>
            <a:off x="128268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6"/>
          <p:cNvSpPr/>
          <p:nvPr/>
        </p:nvSpPr>
        <p:spPr>
          <a:xfrm>
            <a:off x="128268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7"/>
          <p:cNvSpPr/>
          <p:nvPr/>
        </p:nvSpPr>
        <p:spPr>
          <a:xfrm>
            <a:off x="1282680" y="357192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8"/>
          <p:cNvSpPr/>
          <p:nvPr/>
        </p:nvSpPr>
        <p:spPr>
          <a:xfrm>
            <a:off x="128268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9"/>
          <p:cNvSpPr/>
          <p:nvPr/>
        </p:nvSpPr>
        <p:spPr>
          <a:xfrm>
            <a:off x="128268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0"/>
          <p:cNvSpPr/>
          <p:nvPr/>
        </p:nvSpPr>
        <p:spPr>
          <a:xfrm>
            <a:off x="128268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1"/>
          <p:cNvSpPr/>
          <p:nvPr/>
        </p:nvSpPr>
        <p:spPr>
          <a:xfrm>
            <a:off x="128268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2"/>
          <p:cNvSpPr/>
          <p:nvPr/>
        </p:nvSpPr>
        <p:spPr>
          <a:xfrm>
            <a:off x="128268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3"/>
          <p:cNvSpPr/>
          <p:nvPr/>
        </p:nvSpPr>
        <p:spPr>
          <a:xfrm>
            <a:off x="160632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4"/>
          <p:cNvSpPr/>
          <p:nvPr/>
        </p:nvSpPr>
        <p:spPr>
          <a:xfrm>
            <a:off x="160632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5"/>
          <p:cNvSpPr/>
          <p:nvPr/>
        </p:nvSpPr>
        <p:spPr>
          <a:xfrm>
            <a:off x="160632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26"/>
          <p:cNvSpPr/>
          <p:nvPr/>
        </p:nvSpPr>
        <p:spPr>
          <a:xfrm>
            <a:off x="160632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27"/>
          <p:cNvSpPr/>
          <p:nvPr/>
        </p:nvSpPr>
        <p:spPr>
          <a:xfrm>
            <a:off x="1606320" y="357192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8"/>
          <p:cNvSpPr/>
          <p:nvPr/>
        </p:nvSpPr>
        <p:spPr>
          <a:xfrm>
            <a:off x="160632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9"/>
          <p:cNvSpPr/>
          <p:nvPr/>
        </p:nvSpPr>
        <p:spPr>
          <a:xfrm>
            <a:off x="160632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0"/>
          <p:cNvSpPr/>
          <p:nvPr/>
        </p:nvSpPr>
        <p:spPr>
          <a:xfrm>
            <a:off x="160632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31"/>
          <p:cNvSpPr/>
          <p:nvPr/>
        </p:nvSpPr>
        <p:spPr>
          <a:xfrm>
            <a:off x="160632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2"/>
          <p:cNvSpPr/>
          <p:nvPr/>
        </p:nvSpPr>
        <p:spPr>
          <a:xfrm>
            <a:off x="160632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3"/>
          <p:cNvSpPr/>
          <p:nvPr/>
        </p:nvSpPr>
        <p:spPr>
          <a:xfrm>
            <a:off x="193032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4"/>
          <p:cNvSpPr/>
          <p:nvPr/>
        </p:nvSpPr>
        <p:spPr>
          <a:xfrm>
            <a:off x="193032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35"/>
          <p:cNvSpPr/>
          <p:nvPr/>
        </p:nvSpPr>
        <p:spPr>
          <a:xfrm>
            <a:off x="193032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6"/>
          <p:cNvSpPr/>
          <p:nvPr/>
        </p:nvSpPr>
        <p:spPr>
          <a:xfrm>
            <a:off x="193032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37"/>
          <p:cNvSpPr/>
          <p:nvPr/>
        </p:nvSpPr>
        <p:spPr>
          <a:xfrm>
            <a:off x="1930320" y="357192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8"/>
          <p:cNvSpPr/>
          <p:nvPr/>
        </p:nvSpPr>
        <p:spPr>
          <a:xfrm>
            <a:off x="193032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9"/>
          <p:cNvSpPr/>
          <p:nvPr/>
        </p:nvSpPr>
        <p:spPr>
          <a:xfrm>
            <a:off x="193032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0"/>
          <p:cNvSpPr/>
          <p:nvPr/>
        </p:nvSpPr>
        <p:spPr>
          <a:xfrm>
            <a:off x="193032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1"/>
          <p:cNvSpPr/>
          <p:nvPr/>
        </p:nvSpPr>
        <p:spPr>
          <a:xfrm>
            <a:off x="193032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2"/>
          <p:cNvSpPr/>
          <p:nvPr/>
        </p:nvSpPr>
        <p:spPr>
          <a:xfrm>
            <a:off x="193032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3"/>
          <p:cNvSpPr/>
          <p:nvPr/>
        </p:nvSpPr>
        <p:spPr>
          <a:xfrm>
            <a:off x="225396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4"/>
          <p:cNvSpPr/>
          <p:nvPr/>
        </p:nvSpPr>
        <p:spPr>
          <a:xfrm>
            <a:off x="225396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45"/>
          <p:cNvSpPr/>
          <p:nvPr/>
        </p:nvSpPr>
        <p:spPr>
          <a:xfrm>
            <a:off x="225396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46"/>
          <p:cNvSpPr/>
          <p:nvPr/>
        </p:nvSpPr>
        <p:spPr>
          <a:xfrm>
            <a:off x="225396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47"/>
          <p:cNvSpPr/>
          <p:nvPr/>
        </p:nvSpPr>
        <p:spPr>
          <a:xfrm>
            <a:off x="2253960" y="35719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48"/>
          <p:cNvSpPr/>
          <p:nvPr/>
        </p:nvSpPr>
        <p:spPr>
          <a:xfrm>
            <a:off x="225396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9"/>
          <p:cNvSpPr/>
          <p:nvPr/>
        </p:nvSpPr>
        <p:spPr>
          <a:xfrm>
            <a:off x="225396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0"/>
          <p:cNvSpPr/>
          <p:nvPr/>
        </p:nvSpPr>
        <p:spPr>
          <a:xfrm>
            <a:off x="225396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1"/>
          <p:cNvSpPr/>
          <p:nvPr/>
        </p:nvSpPr>
        <p:spPr>
          <a:xfrm>
            <a:off x="225396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2"/>
          <p:cNvSpPr/>
          <p:nvPr/>
        </p:nvSpPr>
        <p:spPr>
          <a:xfrm>
            <a:off x="225396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3"/>
          <p:cNvSpPr/>
          <p:nvPr/>
        </p:nvSpPr>
        <p:spPr>
          <a:xfrm>
            <a:off x="257760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4"/>
          <p:cNvSpPr/>
          <p:nvPr/>
        </p:nvSpPr>
        <p:spPr>
          <a:xfrm>
            <a:off x="257760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5"/>
          <p:cNvSpPr/>
          <p:nvPr/>
        </p:nvSpPr>
        <p:spPr>
          <a:xfrm>
            <a:off x="257760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6"/>
          <p:cNvSpPr/>
          <p:nvPr/>
        </p:nvSpPr>
        <p:spPr>
          <a:xfrm>
            <a:off x="257760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57"/>
          <p:cNvSpPr/>
          <p:nvPr/>
        </p:nvSpPr>
        <p:spPr>
          <a:xfrm>
            <a:off x="2577600" y="35719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8"/>
          <p:cNvSpPr/>
          <p:nvPr/>
        </p:nvSpPr>
        <p:spPr>
          <a:xfrm>
            <a:off x="257760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59"/>
          <p:cNvSpPr/>
          <p:nvPr/>
        </p:nvSpPr>
        <p:spPr>
          <a:xfrm>
            <a:off x="257760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60"/>
          <p:cNvSpPr/>
          <p:nvPr/>
        </p:nvSpPr>
        <p:spPr>
          <a:xfrm>
            <a:off x="257760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61"/>
          <p:cNvSpPr/>
          <p:nvPr/>
        </p:nvSpPr>
        <p:spPr>
          <a:xfrm>
            <a:off x="257760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2"/>
          <p:cNvSpPr/>
          <p:nvPr/>
        </p:nvSpPr>
        <p:spPr>
          <a:xfrm>
            <a:off x="257760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63"/>
          <p:cNvSpPr/>
          <p:nvPr/>
        </p:nvSpPr>
        <p:spPr>
          <a:xfrm>
            <a:off x="290124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64"/>
          <p:cNvSpPr/>
          <p:nvPr/>
        </p:nvSpPr>
        <p:spPr>
          <a:xfrm>
            <a:off x="290124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5"/>
          <p:cNvSpPr/>
          <p:nvPr/>
        </p:nvSpPr>
        <p:spPr>
          <a:xfrm>
            <a:off x="290124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66"/>
          <p:cNvSpPr/>
          <p:nvPr/>
        </p:nvSpPr>
        <p:spPr>
          <a:xfrm>
            <a:off x="290124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67"/>
          <p:cNvSpPr/>
          <p:nvPr/>
        </p:nvSpPr>
        <p:spPr>
          <a:xfrm>
            <a:off x="2901240" y="35719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8"/>
          <p:cNvSpPr/>
          <p:nvPr/>
        </p:nvSpPr>
        <p:spPr>
          <a:xfrm>
            <a:off x="290124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69"/>
          <p:cNvSpPr/>
          <p:nvPr/>
        </p:nvSpPr>
        <p:spPr>
          <a:xfrm>
            <a:off x="290124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70"/>
          <p:cNvSpPr/>
          <p:nvPr/>
        </p:nvSpPr>
        <p:spPr>
          <a:xfrm>
            <a:off x="290124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71"/>
          <p:cNvSpPr/>
          <p:nvPr/>
        </p:nvSpPr>
        <p:spPr>
          <a:xfrm>
            <a:off x="290124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72"/>
          <p:cNvSpPr/>
          <p:nvPr/>
        </p:nvSpPr>
        <p:spPr>
          <a:xfrm>
            <a:off x="290124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73"/>
          <p:cNvSpPr/>
          <p:nvPr/>
        </p:nvSpPr>
        <p:spPr>
          <a:xfrm>
            <a:off x="322488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4"/>
          <p:cNvSpPr/>
          <p:nvPr/>
        </p:nvSpPr>
        <p:spPr>
          <a:xfrm>
            <a:off x="322488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75"/>
          <p:cNvSpPr/>
          <p:nvPr/>
        </p:nvSpPr>
        <p:spPr>
          <a:xfrm>
            <a:off x="322488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76"/>
          <p:cNvSpPr/>
          <p:nvPr/>
        </p:nvSpPr>
        <p:spPr>
          <a:xfrm>
            <a:off x="322488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77"/>
          <p:cNvSpPr/>
          <p:nvPr/>
        </p:nvSpPr>
        <p:spPr>
          <a:xfrm>
            <a:off x="3224880" y="35719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78"/>
          <p:cNvSpPr/>
          <p:nvPr/>
        </p:nvSpPr>
        <p:spPr>
          <a:xfrm>
            <a:off x="322488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9"/>
          <p:cNvSpPr/>
          <p:nvPr/>
        </p:nvSpPr>
        <p:spPr>
          <a:xfrm>
            <a:off x="322488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0"/>
          <p:cNvSpPr/>
          <p:nvPr/>
        </p:nvSpPr>
        <p:spPr>
          <a:xfrm>
            <a:off x="322488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81"/>
          <p:cNvSpPr/>
          <p:nvPr/>
        </p:nvSpPr>
        <p:spPr>
          <a:xfrm>
            <a:off x="322488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2"/>
          <p:cNvSpPr/>
          <p:nvPr/>
        </p:nvSpPr>
        <p:spPr>
          <a:xfrm>
            <a:off x="322488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83"/>
          <p:cNvSpPr/>
          <p:nvPr/>
        </p:nvSpPr>
        <p:spPr>
          <a:xfrm>
            <a:off x="354888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84"/>
          <p:cNvSpPr/>
          <p:nvPr/>
        </p:nvSpPr>
        <p:spPr>
          <a:xfrm>
            <a:off x="354888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85"/>
          <p:cNvSpPr/>
          <p:nvPr/>
        </p:nvSpPr>
        <p:spPr>
          <a:xfrm>
            <a:off x="354888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86"/>
          <p:cNvSpPr/>
          <p:nvPr/>
        </p:nvSpPr>
        <p:spPr>
          <a:xfrm>
            <a:off x="354888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87"/>
          <p:cNvSpPr/>
          <p:nvPr/>
        </p:nvSpPr>
        <p:spPr>
          <a:xfrm>
            <a:off x="3548880" y="35719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88"/>
          <p:cNvSpPr/>
          <p:nvPr/>
        </p:nvSpPr>
        <p:spPr>
          <a:xfrm>
            <a:off x="354888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89"/>
          <p:cNvSpPr/>
          <p:nvPr/>
        </p:nvSpPr>
        <p:spPr>
          <a:xfrm>
            <a:off x="354888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90"/>
          <p:cNvSpPr/>
          <p:nvPr/>
        </p:nvSpPr>
        <p:spPr>
          <a:xfrm>
            <a:off x="354888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91"/>
          <p:cNvSpPr/>
          <p:nvPr/>
        </p:nvSpPr>
        <p:spPr>
          <a:xfrm>
            <a:off x="354888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92"/>
          <p:cNvSpPr/>
          <p:nvPr/>
        </p:nvSpPr>
        <p:spPr>
          <a:xfrm>
            <a:off x="354888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93"/>
          <p:cNvSpPr/>
          <p:nvPr/>
        </p:nvSpPr>
        <p:spPr>
          <a:xfrm>
            <a:off x="3872520" y="225144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94"/>
          <p:cNvSpPr/>
          <p:nvPr/>
        </p:nvSpPr>
        <p:spPr>
          <a:xfrm>
            <a:off x="3872520" y="258156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95"/>
          <p:cNvSpPr/>
          <p:nvPr/>
        </p:nvSpPr>
        <p:spPr>
          <a:xfrm>
            <a:off x="3872520" y="291168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96"/>
          <p:cNvSpPr/>
          <p:nvPr/>
        </p:nvSpPr>
        <p:spPr>
          <a:xfrm>
            <a:off x="3872520" y="3241800"/>
            <a:ext cx="290880" cy="290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97"/>
          <p:cNvSpPr/>
          <p:nvPr/>
        </p:nvSpPr>
        <p:spPr>
          <a:xfrm>
            <a:off x="3872520" y="35719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98"/>
          <p:cNvSpPr/>
          <p:nvPr/>
        </p:nvSpPr>
        <p:spPr>
          <a:xfrm>
            <a:off x="3872520" y="39020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99"/>
          <p:cNvSpPr/>
          <p:nvPr/>
        </p:nvSpPr>
        <p:spPr>
          <a:xfrm>
            <a:off x="3872520" y="423252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00"/>
          <p:cNvSpPr/>
          <p:nvPr/>
        </p:nvSpPr>
        <p:spPr>
          <a:xfrm>
            <a:off x="3872520" y="456264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01"/>
          <p:cNvSpPr/>
          <p:nvPr/>
        </p:nvSpPr>
        <p:spPr>
          <a:xfrm>
            <a:off x="3872520" y="489276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02"/>
          <p:cNvSpPr/>
          <p:nvPr/>
        </p:nvSpPr>
        <p:spPr>
          <a:xfrm>
            <a:off x="3872520" y="5222880"/>
            <a:ext cx="290880" cy="290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03"/>
          <p:cNvSpPr/>
          <p:nvPr/>
        </p:nvSpPr>
        <p:spPr>
          <a:xfrm>
            <a:off x="1385640" y="5653800"/>
            <a:ext cx="205632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Porcentaje de activación actual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04"/>
          <p:cNvSpPr/>
          <p:nvPr/>
        </p:nvSpPr>
        <p:spPr>
          <a:xfrm>
            <a:off x="636480" y="1457280"/>
            <a:ext cx="18237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s-MX" sz="60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56%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05"/>
          <p:cNvSpPr/>
          <p:nvPr/>
        </p:nvSpPr>
        <p:spPr>
          <a:xfrm>
            <a:off x="5691240" y="1326960"/>
            <a:ext cx="52671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Hoy en día una de las necesidades que requiere atender el portafolio de tarjetas de crédito (TdC) es </a:t>
            </a:r>
            <a:r>
              <a:rPr b="1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incrementar la activación </a:t>
            </a: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de tarjetas.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06"/>
          <p:cNvSpPr/>
          <p:nvPr/>
        </p:nvSpPr>
        <p:spPr>
          <a:xfrm>
            <a:off x="5718240" y="2791800"/>
            <a:ext cx="53067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El impacto financiero de las tarjetas que </a:t>
            </a:r>
            <a:r>
              <a:rPr b="1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no activan</a:t>
            </a: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, es de gran relevancia. El índice actual es del </a:t>
            </a:r>
            <a:r>
              <a:rPr b="1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56 %.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107"/>
          <p:cNvSpPr/>
          <p:nvPr/>
        </p:nvSpPr>
        <p:spPr>
          <a:xfrm rot="16200000">
            <a:off x="5346720" y="2824560"/>
            <a:ext cx="321480" cy="42156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74" name="CustomShape 108"/>
          <p:cNvSpPr/>
          <p:nvPr/>
        </p:nvSpPr>
        <p:spPr>
          <a:xfrm>
            <a:off x="6823800" y="5488920"/>
            <a:ext cx="470520" cy="318960"/>
          </a:xfrm>
          <a:custGeom>
            <a:avLst/>
            <a:gdLst/>
            <a:ahLst/>
            <a:rect l="l" t="t" r="r" b="b"/>
            <a:pathLst>
              <a:path w="1777" h="1206">
                <a:moveTo>
                  <a:pt x="1659" y="977"/>
                </a:moveTo>
                <a:lnTo>
                  <a:pt x="1659" y="977"/>
                </a:lnTo>
                <a:cubicBezTo>
                  <a:pt x="1548" y="838"/>
                  <a:pt x="1416" y="682"/>
                  <a:pt x="1301" y="576"/>
                </a:cubicBezTo>
                <a:lnTo>
                  <a:pt x="1659" y="222"/>
                </a:lnTo>
                <a:lnTo>
                  <a:pt x="1659" y="977"/>
                </a:lnTo>
                <a:close/>
                <a:moveTo>
                  <a:pt x="181" y="1088"/>
                </a:moveTo>
                <a:lnTo>
                  <a:pt x="181" y="1088"/>
                </a:lnTo>
                <a:cubicBezTo>
                  <a:pt x="384" y="848"/>
                  <a:pt x="629" y="583"/>
                  <a:pt x="688" y="565"/>
                </a:cubicBezTo>
                <a:lnTo>
                  <a:pt x="1090" y="565"/>
                </a:lnTo>
                <a:cubicBezTo>
                  <a:pt x="1151" y="577"/>
                  <a:pt x="1392" y="840"/>
                  <a:pt x="1594" y="1088"/>
                </a:cubicBezTo>
                <a:lnTo>
                  <a:pt x="181" y="1088"/>
                </a:lnTo>
                <a:close/>
                <a:moveTo>
                  <a:pt x="118" y="222"/>
                </a:moveTo>
                <a:lnTo>
                  <a:pt x="118" y="222"/>
                </a:lnTo>
                <a:lnTo>
                  <a:pt x="480" y="579"/>
                </a:lnTo>
                <a:cubicBezTo>
                  <a:pt x="372" y="680"/>
                  <a:pt x="243" y="828"/>
                  <a:pt x="118" y="980"/>
                </a:cubicBezTo>
                <a:lnTo>
                  <a:pt x="118" y="222"/>
                </a:lnTo>
                <a:close/>
                <a:moveTo>
                  <a:pt x="1594" y="117"/>
                </a:moveTo>
                <a:lnTo>
                  <a:pt x="1594" y="117"/>
                </a:lnTo>
                <a:lnTo>
                  <a:pt x="1209" y="499"/>
                </a:lnTo>
                <a:cubicBezTo>
                  <a:pt x="1164" y="466"/>
                  <a:pt x="1123" y="447"/>
                  <a:pt x="1092" y="447"/>
                </a:cubicBezTo>
                <a:lnTo>
                  <a:pt x="685" y="447"/>
                </a:lnTo>
                <a:cubicBezTo>
                  <a:pt x="656" y="447"/>
                  <a:pt x="617" y="467"/>
                  <a:pt x="570" y="502"/>
                </a:cubicBezTo>
                <a:lnTo>
                  <a:pt x="178" y="117"/>
                </a:lnTo>
                <a:lnTo>
                  <a:pt x="1594" y="117"/>
                </a:lnTo>
                <a:close/>
                <a:moveTo>
                  <a:pt x="1701" y="0"/>
                </a:moveTo>
                <a:lnTo>
                  <a:pt x="1701" y="0"/>
                </a:lnTo>
                <a:lnTo>
                  <a:pt x="90" y="0"/>
                </a:lnTo>
                <a:cubicBezTo>
                  <a:pt x="25" y="0"/>
                  <a:pt x="0" y="47"/>
                  <a:pt x="0" y="80"/>
                </a:cubicBezTo>
                <a:lnTo>
                  <a:pt x="0" y="1147"/>
                </a:lnTo>
                <a:cubicBezTo>
                  <a:pt x="0" y="1180"/>
                  <a:pt x="27" y="1206"/>
                  <a:pt x="59" y="1206"/>
                </a:cubicBezTo>
                <a:lnTo>
                  <a:pt x="1718" y="1206"/>
                </a:lnTo>
                <a:cubicBezTo>
                  <a:pt x="1751" y="1206"/>
                  <a:pt x="1777" y="1180"/>
                  <a:pt x="1777" y="1147"/>
                </a:cubicBezTo>
                <a:lnTo>
                  <a:pt x="1777" y="80"/>
                </a:lnTo>
                <a:cubicBezTo>
                  <a:pt x="1777" y="61"/>
                  <a:pt x="1760" y="0"/>
                  <a:pt x="17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09"/>
          <p:cNvSpPr/>
          <p:nvPr/>
        </p:nvSpPr>
        <p:spPr>
          <a:xfrm>
            <a:off x="6597720" y="5776200"/>
            <a:ext cx="194400" cy="31320"/>
          </a:xfrm>
          <a:custGeom>
            <a:avLst/>
            <a:gdLst/>
            <a:ahLst/>
            <a:rect l="l" t="t" r="r" b="b"/>
            <a:pathLst>
              <a:path w="736" h="119">
                <a:moveTo>
                  <a:pt x="676" y="119"/>
                </a:moveTo>
                <a:lnTo>
                  <a:pt x="676" y="119"/>
                </a:lnTo>
                <a:lnTo>
                  <a:pt x="59" y="119"/>
                </a:lnTo>
                <a:cubicBezTo>
                  <a:pt x="26" y="119"/>
                  <a:pt x="0" y="92"/>
                  <a:pt x="0" y="59"/>
                </a:cubicBezTo>
                <a:cubicBezTo>
                  <a:pt x="0" y="26"/>
                  <a:pt x="26" y="0"/>
                  <a:pt x="59" y="0"/>
                </a:cubicBezTo>
                <a:lnTo>
                  <a:pt x="676" y="0"/>
                </a:lnTo>
                <a:cubicBezTo>
                  <a:pt x="709" y="0"/>
                  <a:pt x="736" y="26"/>
                  <a:pt x="736" y="59"/>
                </a:cubicBezTo>
                <a:cubicBezTo>
                  <a:pt x="736" y="92"/>
                  <a:pt x="709" y="119"/>
                  <a:pt x="676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10"/>
          <p:cNvSpPr/>
          <p:nvPr/>
        </p:nvSpPr>
        <p:spPr>
          <a:xfrm>
            <a:off x="6639120" y="5700960"/>
            <a:ext cx="153000" cy="31320"/>
          </a:xfrm>
          <a:custGeom>
            <a:avLst/>
            <a:gdLst/>
            <a:ahLst/>
            <a:rect l="l" t="t" r="r" b="b"/>
            <a:pathLst>
              <a:path w="580" h="119">
                <a:moveTo>
                  <a:pt x="520" y="119"/>
                </a:moveTo>
                <a:lnTo>
                  <a:pt x="520" y="119"/>
                </a:lnTo>
                <a:lnTo>
                  <a:pt x="60" y="119"/>
                </a:lnTo>
                <a:cubicBezTo>
                  <a:pt x="27" y="119"/>
                  <a:pt x="0" y="92"/>
                  <a:pt x="0" y="59"/>
                </a:cubicBezTo>
                <a:cubicBezTo>
                  <a:pt x="0" y="27"/>
                  <a:pt x="27" y="0"/>
                  <a:pt x="60" y="0"/>
                </a:cubicBezTo>
                <a:lnTo>
                  <a:pt x="520" y="0"/>
                </a:lnTo>
                <a:cubicBezTo>
                  <a:pt x="553" y="0"/>
                  <a:pt x="580" y="27"/>
                  <a:pt x="580" y="59"/>
                </a:cubicBezTo>
                <a:cubicBezTo>
                  <a:pt x="580" y="92"/>
                  <a:pt x="553" y="119"/>
                  <a:pt x="52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11"/>
          <p:cNvSpPr/>
          <p:nvPr/>
        </p:nvSpPr>
        <p:spPr>
          <a:xfrm>
            <a:off x="6680520" y="5625000"/>
            <a:ext cx="111600" cy="31320"/>
          </a:xfrm>
          <a:custGeom>
            <a:avLst/>
            <a:gdLst/>
            <a:ahLst/>
            <a:rect l="l" t="t" r="r" b="b"/>
            <a:pathLst>
              <a:path w="424" h="119">
                <a:moveTo>
                  <a:pt x="364" y="119"/>
                </a:moveTo>
                <a:lnTo>
                  <a:pt x="364" y="119"/>
                </a:lnTo>
                <a:lnTo>
                  <a:pt x="60" y="119"/>
                </a:lnTo>
                <a:cubicBezTo>
                  <a:pt x="27" y="119"/>
                  <a:pt x="0" y="93"/>
                  <a:pt x="0" y="60"/>
                </a:cubicBezTo>
                <a:cubicBezTo>
                  <a:pt x="0" y="27"/>
                  <a:pt x="27" y="0"/>
                  <a:pt x="60" y="0"/>
                </a:cubicBezTo>
                <a:lnTo>
                  <a:pt x="364" y="0"/>
                </a:lnTo>
                <a:cubicBezTo>
                  <a:pt x="397" y="0"/>
                  <a:pt x="424" y="27"/>
                  <a:pt x="424" y="60"/>
                </a:cubicBezTo>
                <a:cubicBezTo>
                  <a:pt x="424" y="93"/>
                  <a:pt x="397" y="119"/>
                  <a:pt x="364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12"/>
          <p:cNvSpPr/>
          <p:nvPr/>
        </p:nvSpPr>
        <p:spPr>
          <a:xfrm>
            <a:off x="6721560" y="5549040"/>
            <a:ext cx="70560" cy="31680"/>
          </a:xfrm>
          <a:custGeom>
            <a:avLst/>
            <a:gdLst/>
            <a:ahLst/>
            <a:rect l="l" t="t" r="r" b="b"/>
            <a:pathLst>
              <a:path w="268" h="120">
                <a:moveTo>
                  <a:pt x="208" y="120"/>
                </a:moveTo>
                <a:lnTo>
                  <a:pt x="208" y="120"/>
                </a:lnTo>
                <a:lnTo>
                  <a:pt x="60" y="120"/>
                </a:lnTo>
                <a:cubicBezTo>
                  <a:pt x="27" y="120"/>
                  <a:pt x="0" y="93"/>
                  <a:pt x="0" y="60"/>
                </a:cubicBezTo>
                <a:cubicBezTo>
                  <a:pt x="0" y="27"/>
                  <a:pt x="27" y="0"/>
                  <a:pt x="60" y="0"/>
                </a:cubicBezTo>
                <a:lnTo>
                  <a:pt x="208" y="0"/>
                </a:lnTo>
                <a:cubicBezTo>
                  <a:pt x="241" y="0"/>
                  <a:pt x="268" y="27"/>
                  <a:pt x="268" y="60"/>
                </a:cubicBezTo>
                <a:cubicBezTo>
                  <a:pt x="268" y="93"/>
                  <a:pt x="241" y="120"/>
                  <a:pt x="208" y="1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13"/>
          <p:cNvSpPr/>
          <p:nvPr/>
        </p:nvSpPr>
        <p:spPr>
          <a:xfrm>
            <a:off x="8605440" y="425520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14"/>
          <p:cNvSpPr/>
          <p:nvPr/>
        </p:nvSpPr>
        <p:spPr>
          <a:xfrm rot="10800000">
            <a:off x="8807400" y="557316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15"/>
          <p:cNvSpPr/>
          <p:nvPr/>
        </p:nvSpPr>
        <p:spPr>
          <a:xfrm>
            <a:off x="6390360" y="426528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16"/>
          <p:cNvSpPr/>
          <p:nvPr/>
        </p:nvSpPr>
        <p:spPr>
          <a:xfrm>
            <a:off x="5279040" y="425520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17"/>
          <p:cNvSpPr/>
          <p:nvPr/>
        </p:nvSpPr>
        <p:spPr>
          <a:xfrm>
            <a:off x="7497000" y="425520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18"/>
          <p:cNvSpPr/>
          <p:nvPr/>
        </p:nvSpPr>
        <p:spPr>
          <a:xfrm>
            <a:off x="9714960" y="425520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19"/>
          <p:cNvSpPr/>
          <p:nvPr/>
        </p:nvSpPr>
        <p:spPr>
          <a:xfrm>
            <a:off x="5548320" y="4528800"/>
            <a:ext cx="761400" cy="766440"/>
          </a:xfrm>
          <a:custGeom>
            <a:avLst/>
            <a:gdLst/>
            <a:ahLst/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custDash>
              <a:ds d="100000" sp="100000"/>
            </a:custDash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86" name="CustomShape 120"/>
          <p:cNvSpPr/>
          <p:nvPr/>
        </p:nvSpPr>
        <p:spPr>
          <a:xfrm>
            <a:off x="6667200" y="4528800"/>
            <a:ext cx="761400" cy="766440"/>
          </a:xfrm>
          <a:custGeom>
            <a:avLst/>
            <a:gdLst/>
            <a:ahLst/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custDash>
              <a:ds d="100000" sp="100000"/>
            </a:custDash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87" name="CustomShape 121"/>
          <p:cNvSpPr/>
          <p:nvPr/>
        </p:nvSpPr>
        <p:spPr>
          <a:xfrm>
            <a:off x="7770240" y="4528800"/>
            <a:ext cx="761400" cy="766440"/>
          </a:xfrm>
          <a:custGeom>
            <a:avLst/>
            <a:gdLst/>
            <a:ahLst/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custDash>
              <a:ds d="100000" sp="100000"/>
            </a:custDash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88" name="CustomShape 122"/>
          <p:cNvSpPr/>
          <p:nvPr/>
        </p:nvSpPr>
        <p:spPr>
          <a:xfrm>
            <a:off x="8889480" y="4528800"/>
            <a:ext cx="761400" cy="766440"/>
          </a:xfrm>
          <a:custGeom>
            <a:avLst/>
            <a:gdLst/>
            <a:ahLst/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custDash>
              <a:ds d="100000" sp="100000"/>
            </a:custDash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89" name="CustomShape 123"/>
          <p:cNvSpPr/>
          <p:nvPr/>
        </p:nvSpPr>
        <p:spPr>
          <a:xfrm>
            <a:off x="9992520" y="4528800"/>
            <a:ext cx="761400" cy="766440"/>
          </a:xfrm>
          <a:custGeom>
            <a:avLst/>
            <a:gdLst/>
            <a:ahLst/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  <a:custDash>
              <a:ds d="100000" sp="100000"/>
            </a:custDash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0" name="CustomShape 124"/>
          <p:cNvSpPr/>
          <p:nvPr/>
        </p:nvSpPr>
        <p:spPr>
          <a:xfrm>
            <a:off x="5230080" y="5596200"/>
            <a:ext cx="22827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Venta de TdC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25"/>
          <p:cNvSpPr/>
          <p:nvPr/>
        </p:nvSpPr>
        <p:spPr>
          <a:xfrm>
            <a:off x="6995160" y="5608440"/>
            <a:ext cx="26406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Entrega de TdC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26"/>
          <p:cNvSpPr/>
          <p:nvPr/>
        </p:nvSpPr>
        <p:spPr>
          <a:xfrm>
            <a:off x="9507240" y="5543280"/>
            <a:ext cx="17841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Activación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27"/>
          <p:cNvSpPr/>
          <p:nvPr/>
        </p:nvSpPr>
        <p:spPr>
          <a:xfrm rot="10800000">
            <a:off x="6589800" y="557316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28"/>
          <p:cNvSpPr/>
          <p:nvPr/>
        </p:nvSpPr>
        <p:spPr>
          <a:xfrm rot="10800000">
            <a:off x="7697880" y="557316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29"/>
          <p:cNvSpPr/>
          <p:nvPr/>
        </p:nvSpPr>
        <p:spPr>
          <a:xfrm rot="10800000">
            <a:off x="11025360" y="557316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30"/>
          <p:cNvSpPr/>
          <p:nvPr/>
        </p:nvSpPr>
        <p:spPr>
          <a:xfrm rot="10800000">
            <a:off x="9915840" y="5573160"/>
            <a:ext cx="1310040" cy="131940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31"/>
          <p:cNvSpPr/>
          <p:nvPr/>
        </p:nvSpPr>
        <p:spPr>
          <a:xfrm>
            <a:off x="6877440" y="4758840"/>
            <a:ext cx="340920" cy="338400"/>
          </a:xfrm>
          <a:custGeom>
            <a:avLst/>
            <a:gdLst/>
            <a:ahLst/>
            <a:rect l="l" t="t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32"/>
          <p:cNvSpPr/>
          <p:nvPr/>
        </p:nvSpPr>
        <p:spPr>
          <a:xfrm>
            <a:off x="10227960" y="4773960"/>
            <a:ext cx="306360" cy="308520"/>
          </a:xfrm>
          <a:custGeom>
            <a:avLst/>
            <a:gdLst/>
            <a:ahLst/>
            <a:rect l="l" t="t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33"/>
          <p:cNvSpPr/>
          <p:nvPr/>
        </p:nvSpPr>
        <p:spPr>
          <a:xfrm>
            <a:off x="5900760" y="4957920"/>
            <a:ext cx="74160" cy="84240"/>
          </a:xfrm>
          <a:custGeom>
            <a:avLst/>
            <a:gdLst/>
            <a:ahLst/>
            <a:rect l="l" t="t" r="r" b="b"/>
            <a:pathLst>
              <a:path w="32" h="32">
                <a:moveTo>
                  <a:pt x="32" y="18"/>
                </a:moveTo>
                <a:lnTo>
                  <a:pt x="15" y="0"/>
                </a:lnTo>
                <a:lnTo>
                  <a:pt x="15" y="0"/>
                </a:lnTo>
                <a:lnTo>
                  <a:pt x="0" y="32"/>
                </a:lnTo>
                <a:lnTo>
                  <a:pt x="32" y="18"/>
                </a:lnTo>
                <a:close/>
              </a:path>
            </a:pathLst>
          </a:custGeom>
          <a:ln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00" name="CustomShape 134"/>
          <p:cNvSpPr/>
          <p:nvPr/>
        </p:nvSpPr>
        <p:spPr>
          <a:xfrm>
            <a:off x="5975280" y="5005440"/>
            <a:ext cx="1800" cy="2160"/>
          </a:xfrm>
          <a:prstGeom prst="rect">
            <a:avLst/>
          </a:prstGeom>
          <a:ln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01" name="CustomShape 135"/>
          <p:cNvSpPr/>
          <p:nvPr/>
        </p:nvSpPr>
        <p:spPr>
          <a:xfrm>
            <a:off x="5945040" y="4752360"/>
            <a:ext cx="185760" cy="210600"/>
          </a:xfrm>
          <a:custGeom>
            <a:avLst/>
            <a:gdLst/>
            <a:ahLst/>
            <a:rect l="l" t="t" r="r" b="b"/>
            <a:pathLst>
              <a:path w="80" h="80">
                <a:moveTo>
                  <a:pt x="73" y="0"/>
                </a:moveTo>
                <a:lnTo>
                  <a:pt x="0" y="73"/>
                </a:lnTo>
                <a:lnTo>
                  <a:pt x="7" y="80"/>
                </a:lnTo>
                <a:lnTo>
                  <a:pt x="80" y="8"/>
                </a:lnTo>
                <a:lnTo>
                  <a:pt x="73" y="0"/>
                </a:lnTo>
                <a:close/>
              </a:path>
            </a:pathLst>
          </a:custGeom>
          <a:ln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02" name="CustomShape 136"/>
          <p:cNvSpPr/>
          <p:nvPr/>
        </p:nvSpPr>
        <p:spPr>
          <a:xfrm>
            <a:off x="5970600" y="4781160"/>
            <a:ext cx="187920" cy="213480"/>
          </a:xfrm>
          <a:custGeom>
            <a:avLst/>
            <a:gdLst/>
            <a:ahLst/>
            <a:rect l="l" t="t" r="r" b="b"/>
            <a:pathLst>
              <a:path w="81" h="81">
                <a:moveTo>
                  <a:pt x="0" y="74"/>
                </a:moveTo>
                <a:lnTo>
                  <a:pt x="7" y="81"/>
                </a:lnTo>
                <a:lnTo>
                  <a:pt x="81" y="9"/>
                </a:lnTo>
                <a:lnTo>
                  <a:pt x="74" y="0"/>
                </a:lnTo>
                <a:lnTo>
                  <a:pt x="0" y="74"/>
                </a:lnTo>
                <a:close/>
              </a:path>
            </a:pathLst>
          </a:custGeom>
          <a:ln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03" name="CustomShape 137"/>
          <p:cNvSpPr/>
          <p:nvPr/>
        </p:nvSpPr>
        <p:spPr>
          <a:xfrm>
            <a:off x="6126480" y="4725720"/>
            <a:ext cx="57960" cy="63000"/>
          </a:xfrm>
          <a:custGeom>
            <a:avLst/>
            <a:gdLst/>
            <a:ahLst/>
            <a:rect l="l" t="t" r="r" b="b"/>
            <a:pathLst>
              <a:path w="21" h="20">
                <a:moveTo>
                  <a:pt x="14" y="6"/>
                </a:moveTo>
                <a:cubicBezTo>
                  <a:pt x="8" y="0"/>
                  <a:pt x="0" y="6"/>
                  <a:pt x="0" y="6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21" y="14"/>
                  <a:pt x="14" y="6"/>
                </a:cubicBezTo>
                <a:close/>
              </a:path>
            </a:pathLst>
          </a:custGeom>
          <a:ln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04" name="CustomShape 138"/>
          <p:cNvSpPr/>
          <p:nvPr/>
        </p:nvSpPr>
        <p:spPr>
          <a:xfrm>
            <a:off x="5770440" y="4733640"/>
            <a:ext cx="348480" cy="390240"/>
          </a:xfrm>
          <a:custGeom>
            <a:avLst/>
            <a:gdLst/>
            <a:ahLst/>
            <a:rect l="l" t="t" r="r" b="b"/>
            <a:pathLst>
              <a:path w="150" h="148">
                <a:moveTo>
                  <a:pt x="132" y="131"/>
                </a:moveTo>
                <a:lnTo>
                  <a:pt x="18" y="131"/>
                </a:lnTo>
                <a:lnTo>
                  <a:pt x="18" y="18"/>
                </a:lnTo>
                <a:lnTo>
                  <a:pt x="124" y="18"/>
                </a:lnTo>
                <a:lnTo>
                  <a:pt x="144" y="0"/>
                </a:lnTo>
                <a:lnTo>
                  <a:pt x="0" y="0"/>
                </a:lnTo>
                <a:lnTo>
                  <a:pt x="0" y="148"/>
                </a:lnTo>
                <a:lnTo>
                  <a:pt x="150" y="148"/>
                </a:lnTo>
                <a:lnTo>
                  <a:pt x="150" y="55"/>
                </a:lnTo>
                <a:lnTo>
                  <a:pt x="132" y="73"/>
                </a:lnTo>
                <a:lnTo>
                  <a:pt x="132" y="131"/>
                </a:lnTo>
                <a:close/>
              </a:path>
            </a:pathLst>
          </a:custGeom>
          <a:ln>
            <a:noFill/>
          </a:ln>
          <a:effectLst>
            <a:outerShdw blurRad="50800" dir="5400000" dist="25400" rotWithShape="0">
              <a:srgbClr val="000000">
                <a:alpha val="5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</p:sp>
      <p:sp>
        <p:nvSpPr>
          <p:cNvPr id="305" name="CustomShape 139"/>
          <p:cNvSpPr/>
          <p:nvPr/>
        </p:nvSpPr>
        <p:spPr>
          <a:xfrm>
            <a:off x="7866000" y="4761360"/>
            <a:ext cx="568440" cy="349200"/>
          </a:xfrm>
          <a:custGeom>
            <a:avLst/>
            <a:gdLst/>
            <a:ahLst/>
            <a:rect l="l" t="t" r="r" b="b"/>
            <a:pathLst>
              <a:path w="2146" h="1320">
                <a:moveTo>
                  <a:pt x="2003" y="1176"/>
                </a:moveTo>
                <a:lnTo>
                  <a:pt x="2003" y="1176"/>
                </a:lnTo>
                <a:lnTo>
                  <a:pt x="143" y="1176"/>
                </a:lnTo>
                <a:lnTo>
                  <a:pt x="143" y="144"/>
                </a:lnTo>
                <a:lnTo>
                  <a:pt x="2003" y="144"/>
                </a:lnTo>
                <a:lnTo>
                  <a:pt x="2003" y="1176"/>
                </a:lnTo>
                <a:close/>
                <a:moveTo>
                  <a:pt x="2074" y="0"/>
                </a:moveTo>
                <a:lnTo>
                  <a:pt x="2074" y="0"/>
                </a:lnTo>
                <a:lnTo>
                  <a:pt x="71" y="0"/>
                </a:lnTo>
                <a:cubicBezTo>
                  <a:pt x="32" y="0"/>
                  <a:pt x="0" y="33"/>
                  <a:pt x="0" y="72"/>
                </a:cubicBezTo>
                <a:lnTo>
                  <a:pt x="0" y="1248"/>
                </a:lnTo>
                <a:cubicBezTo>
                  <a:pt x="0" y="1288"/>
                  <a:pt x="32" y="1320"/>
                  <a:pt x="71" y="1320"/>
                </a:cubicBezTo>
                <a:lnTo>
                  <a:pt x="2074" y="1320"/>
                </a:lnTo>
                <a:cubicBezTo>
                  <a:pt x="2114" y="1320"/>
                  <a:pt x="2146" y="1288"/>
                  <a:pt x="2146" y="1248"/>
                </a:cubicBezTo>
                <a:lnTo>
                  <a:pt x="2146" y="72"/>
                </a:lnTo>
                <a:cubicBezTo>
                  <a:pt x="2146" y="33"/>
                  <a:pt x="2114" y="0"/>
                  <a:pt x="2074" y="0"/>
                </a:cubicBezTo>
                <a:close/>
                <a:moveTo>
                  <a:pt x="1611" y="777"/>
                </a:moveTo>
                <a:lnTo>
                  <a:pt x="1611" y="777"/>
                </a:lnTo>
                <a:cubicBezTo>
                  <a:pt x="1547" y="777"/>
                  <a:pt x="1494" y="725"/>
                  <a:pt x="1494" y="660"/>
                </a:cubicBezTo>
                <a:cubicBezTo>
                  <a:pt x="1494" y="596"/>
                  <a:pt x="1547" y="543"/>
                  <a:pt x="1611" y="543"/>
                </a:cubicBezTo>
                <a:cubicBezTo>
                  <a:pt x="1676" y="543"/>
                  <a:pt x="1728" y="596"/>
                  <a:pt x="1728" y="660"/>
                </a:cubicBezTo>
                <a:cubicBezTo>
                  <a:pt x="1728" y="725"/>
                  <a:pt x="1676" y="777"/>
                  <a:pt x="1611" y="777"/>
                </a:cubicBezTo>
                <a:close/>
                <a:moveTo>
                  <a:pt x="1073" y="981"/>
                </a:moveTo>
                <a:lnTo>
                  <a:pt x="1073" y="981"/>
                </a:lnTo>
                <a:cubicBezTo>
                  <a:pt x="915" y="981"/>
                  <a:pt x="787" y="837"/>
                  <a:pt x="787" y="660"/>
                </a:cubicBezTo>
                <a:cubicBezTo>
                  <a:pt x="787" y="483"/>
                  <a:pt x="915" y="340"/>
                  <a:pt x="1073" y="340"/>
                </a:cubicBezTo>
                <a:cubicBezTo>
                  <a:pt x="1230" y="340"/>
                  <a:pt x="1358" y="483"/>
                  <a:pt x="1358" y="660"/>
                </a:cubicBezTo>
                <a:cubicBezTo>
                  <a:pt x="1358" y="837"/>
                  <a:pt x="1230" y="981"/>
                  <a:pt x="1073" y="981"/>
                </a:cubicBezTo>
                <a:close/>
                <a:moveTo>
                  <a:pt x="534" y="777"/>
                </a:moveTo>
                <a:lnTo>
                  <a:pt x="534" y="777"/>
                </a:lnTo>
                <a:cubicBezTo>
                  <a:pt x="470" y="777"/>
                  <a:pt x="418" y="725"/>
                  <a:pt x="418" y="660"/>
                </a:cubicBezTo>
                <a:cubicBezTo>
                  <a:pt x="418" y="596"/>
                  <a:pt x="470" y="543"/>
                  <a:pt x="534" y="543"/>
                </a:cubicBezTo>
                <a:cubicBezTo>
                  <a:pt x="599" y="543"/>
                  <a:pt x="651" y="596"/>
                  <a:pt x="651" y="660"/>
                </a:cubicBezTo>
                <a:cubicBezTo>
                  <a:pt x="651" y="725"/>
                  <a:pt x="599" y="777"/>
                  <a:pt x="534" y="777"/>
                </a:cubicBezTo>
                <a:close/>
                <a:moveTo>
                  <a:pt x="1907" y="240"/>
                </a:moveTo>
                <a:lnTo>
                  <a:pt x="1907" y="240"/>
                </a:lnTo>
                <a:lnTo>
                  <a:pt x="239" y="240"/>
                </a:lnTo>
                <a:lnTo>
                  <a:pt x="239" y="1081"/>
                </a:lnTo>
                <a:lnTo>
                  <a:pt x="1907" y="1081"/>
                </a:lnTo>
                <a:lnTo>
                  <a:pt x="1907" y="24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06" name="CustomShape 140"/>
          <p:cNvSpPr/>
          <p:nvPr/>
        </p:nvSpPr>
        <p:spPr>
          <a:xfrm>
            <a:off x="9070560" y="4790160"/>
            <a:ext cx="470520" cy="318960"/>
          </a:xfrm>
          <a:custGeom>
            <a:avLst/>
            <a:gdLst/>
            <a:ahLst/>
            <a:rect l="l" t="t" r="r" b="b"/>
            <a:pathLst>
              <a:path w="1777" h="1206">
                <a:moveTo>
                  <a:pt x="1659" y="977"/>
                </a:moveTo>
                <a:lnTo>
                  <a:pt x="1659" y="977"/>
                </a:lnTo>
                <a:cubicBezTo>
                  <a:pt x="1548" y="838"/>
                  <a:pt x="1416" y="682"/>
                  <a:pt x="1301" y="576"/>
                </a:cubicBezTo>
                <a:lnTo>
                  <a:pt x="1659" y="222"/>
                </a:lnTo>
                <a:lnTo>
                  <a:pt x="1659" y="977"/>
                </a:lnTo>
                <a:close/>
                <a:moveTo>
                  <a:pt x="181" y="1088"/>
                </a:moveTo>
                <a:lnTo>
                  <a:pt x="181" y="1088"/>
                </a:lnTo>
                <a:cubicBezTo>
                  <a:pt x="384" y="848"/>
                  <a:pt x="629" y="583"/>
                  <a:pt x="688" y="565"/>
                </a:cubicBezTo>
                <a:lnTo>
                  <a:pt x="1090" y="565"/>
                </a:lnTo>
                <a:cubicBezTo>
                  <a:pt x="1151" y="577"/>
                  <a:pt x="1392" y="840"/>
                  <a:pt x="1594" y="1088"/>
                </a:cubicBezTo>
                <a:lnTo>
                  <a:pt x="181" y="1088"/>
                </a:lnTo>
                <a:close/>
                <a:moveTo>
                  <a:pt x="118" y="222"/>
                </a:moveTo>
                <a:lnTo>
                  <a:pt x="118" y="222"/>
                </a:lnTo>
                <a:lnTo>
                  <a:pt x="480" y="579"/>
                </a:lnTo>
                <a:cubicBezTo>
                  <a:pt x="372" y="680"/>
                  <a:pt x="243" y="828"/>
                  <a:pt x="118" y="980"/>
                </a:cubicBezTo>
                <a:lnTo>
                  <a:pt x="118" y="222"/>
                </a:lnTo>
                <a:close/>
                <a:moveTo>
                  <a:pt x="1594" y="117"/>
                </a:moveTo>
                <a:lnTo>
                  <a:pt x="1594" y="117"/>
                </a:lnTo>
                <a:lnTo>
                  <a:pt x="1209" y="499"/>
                </a:lnTo>
                <a:cubicBezTo>
                  <a:pt x="1164" y="466"/>
                  <a:pt x="1123" y="447"/>
                  <a:pt x="1092" y="447"/>
                </a:cubicBezTo>
                <a:lnTo>
                  <a:pt x="685" y="447"/>
                </a:lnTo>
                <a:cubicBezTo>
                  <a:pt x="656" y="447"/>
                  <a:pt x="617" y="467"/>
                  <a:pt x="570" y="502"/>
                </a:cubicBezTo>
                <a:lnTo>
                  <a:pt x="178" y="117"/>
                </a:lnTo>
                <a:lnTo>
                  <a:pt x="1594" y="117"/>
                </a:lnTo>
                <a:close/>
                <a:moveTo>
                  <a:pt x="1701" y="0"/>
                </a:moveTo>
                <a:lnTo>
                  <a:pt x="1701" y="0"/>
                </a:lnTo>
                <a:lnTo>
                  <a:pt x="90" y="0"/>
                </a:lnTo>
                <a:cubicBezTo>
                  <a:pt x="25" y="0"/>
                  <a:pt x="0" y="47"/>
                  <a:pt x="0" y="80"/>
                </a:cubicBezTo>
                <a:lnTo>
                  <a:pt x="0" y="1147"/>
                </a:lnTo>
                <a:cubicBezTo>
                  <a:pt x="0" y="1180"/>
                  <a:pt x="27" y="1206"/>
                  <a:pt x="59" y="1206"/>
                </a:cubicBezTo>
                <a:lnTo>
                  <a:pt x="1718" y="1206"/>
                </a:lnTo>
                <a:cubicBezTo>
                  <a:pt x="1751" y="1206"/>
                  <a:pt x="1777" y="1180"/>
                  <a:pt x="1777" y="1147"/>
                </a:cubicBezTo>
                <a:lnTo>
                  <a:pt x="1777" y="80"/>
                </a:lnTo>
                <a:cubicBezTo>
                  <a:pt x="1777" y="61"/>
                  <a:pt x="1760" y="0"/>
                  <a:pt x="1701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07" name="CustomShape 141"/>
          <p:cNvSpPr/>
          <p:nvPr/>
        </p:nvSpPr>
        <p:spPr>
          <a:xfrm>
            <a:off x="8844480" y="5077440"/>
            <a:ext cx="194400" cy="31320"/>
          </a:xfrm>
          <a:custGeom>
            <a:avLst/>
            <a:gdLst/>
            <a:ahLst/>
            <a:rect l="l" t="t" r="r" b="b"/>
            <a:pathLst>
              <a:path w="736" h="119">
                <a:moveTo>
                  <a:pt x="676" y="119"/>
                </a:moveTo>
                <a:lnTo>
                  <a:pt x="676" y="119"/>
                </a:lnTo>
                <a:lnTo>
                  <a:pt x="59" y="119"/>
                </a:lnTo>
                <a:cubicBezTo>
                  <a:pt x="26" y="119"/>
                  <a:pt x="0" y="92"/>
                  <a:pt x="0" y="59"/>
                </a:cubicBezTo>
                <a:cubicBezTo>
                  <a:pt x="0" y="26"/>
                  <a:pt x="26" y="0"/>
                  <a:pt x="59" y="0"/>
                </a:cubicBezTo>
                <a:lnTo>
                  <a:pt x="676" y="0"/>
                </a:lnTo>
                <a:cubicBezTo>
                  <a:pt x="709" y="0"/>
                  <a:pt x="736" y="26"/>
                  <a:pt x="736" y="59"/>
                </a:cubicBezTo>
                <a:cubicBezTo>
                  <a:pt x="736" y="92"/>
                  <a:pt x="709" y="119"/>
                  <a:pt x="676" y="119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08" name="CustomShape 142"/>
          <p:cNvSpPr/>
          <p:nvPr/>
        </p:nvSpPr>
        <p:spPr>
          <a:xfrm>
            <a:off x="8885880" y="5002200"/>
            <a:ext cx="153000" cy="31320"/>
          </a:xfrm>
          <a:custGeom>
            <a:avLst/>
            <a:gdLst/>
            <a:ahLst/>
            <a:rect l="l" t="t" r="r" b="b"/>
            <a:pathLst>
              <a:path w="580" h="119">
                <a:moveTo>
                  <a:pt x="520" y="119"/>
                </a:moveTo>
                <a:lnTo>
                  <a:pt x="520" y="119"/>
                </a:lnTo>
                <a:lnTo>
                  <a:pt x="60" y="119"/>
                </a:lnTo>
                <a:cubicBezTo>
                  <a:pt x="27" y="119"/>
                  <a:pt x="0" y="92"/>
                  <a:pt x="0" y="59"/>
                </a:cubicBezTo>
                <a:cubicBezTo>
                  <a:pt x="0" y="27"/>
                  <a:pt x="27" y="0"/>
                  <a:pt x="60" y="0"/>
                </a:cubicBezTo>
                <a:lnTo>
                  <a:pt x="520" y="0"/>
                </a:lnTo>
                <a:cubicBezTo>
                  <a:pt x="553" y="0"/>
                  <a:pt x="580" y="27"/>
                  <a:pt x="580" y="59"/>
                </a:cubicBezTo>
                <a:cubicBezTo>
                  <a:pt x="580" y="92"/>
                  <a:pt x="553" y="119"/>
                  <a:pt x="520" y="119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09" name="CustomShape 143"/>
          <p:cNvSpPr/>
          <p:nvPr/>
        </p:nvSpPr>
        <p:spPr>
          <a:xfrm>
            <a:off x="8927280" y="4926240"/>
            <a:ext cx="111600" cy="31320"/>
          </a:xfrm>
          <a:custGeom>
            <a:avLst/>
            <a:gdLst/>
            <a:ahLst/>
            <a:rect l="l" t="t" r="r" b="b"/>
            <a:pathLst>
              <a:path w="424" h="119">
                <a:moveTo>
                  <a:pt x="364" y="119"/>
                </a:moveTo>
                <a:lnTo>
                  <a:pt x="364" y="119"/>
                </a:lnTo>
                <a:lnTo>
                  <a:pt x="60" y="119"/>
                </a:lnTo>
                <a:cubicBezTo>
                  <a:pt x="27" y="119"/>
                  <a:pt x="0" y="93"/>
                  <a:pt x="0" y="60"/>
                </a:cubicBezTo>
                <a:cubicBezTo>
                  <a:pt x="0" y="27"/>
                  <a:pt x="27" y="0"/>
                  <a:pt x="60" y="0"/>
                </a:cubicBezTo>
                <a:lnTo>
                  <a:pt x="364" y="0"/>
                </a:lnTo>
                <a:cubicBezTo>
                  <a:pt x="397" y="0"/>
                  <a:pt x="424" y="27"/>
                  <a:pt x="424" y="60"/>
                </a:cubicBezTo>
                <a:cubicBezTo>
                  <a:pt x="424" y="93"/>
                  <a:pt x="397" y="119"/>
                  <a:pt x="364" y="119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10" name="CustomShape 144"/>
          <p:cNvSpPr/>
          <p:nvPr/>
        </p:nvSpPr>
        <p:spPr>
          <a:xfrm>
            <a:off x="8968320" y="4850280"/>
            <a:ext cx="70560" cy="31680"/>
          </a:xfrm>
          <a:custGeom>
            <a:avLst/>
            <a:gdLst/>
            <a:ahLst/>
            <a:rect l="l" t="t" r="r" b="b"/>
            <a:pathLst>
              <a:path w="268" h="120">
                <a:moveTo>
                  <a:pt x="208" y="120"/>
                </a:moveTo>
                <a:lnTo>
                  <a:pt x="208" y="120"/>
                </a:lnTo>
                <a:lnTo>
                  <a:pt x="60" y="120"/>
                </a:lnTo>
                <a:cubicBezTo>
                  <a:pt x="27" y="120"/>
                  <a:pt x="0" y="93"/>
                  <a:pt x="0" y="60"/>
                </a:cubicBezTo>
                <a:cubicBezTo>
                  <a:pt x="0" y="27"/>
                  <a:pt x="27" y="0"/>
                  <a:pt x="60" y="0"/>
                </a:cubicBezTo>
                <a:lnTo>
                  <a:pt x="208" y="0"/>
                </a:lnTo>
                <a:cubicBezTo>
                  <a:pt x="241" y="0"/>
                  <a:pt x="268" y="27"/>
                  <a:pt x="268" y="60"/>
                </a:cubicBezTo>
                <a:cubicBezTo>
                  <a:pt x="268" y="93"/>
                  <a:pt x="241" y="120"/>
                  <a:pt x="208" y="12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11" name="CustomShape 145"/>
          <p:cNvSpPr/>
          <p:nvPr/>
        </p:nvSpPr>
        <p:spPr>
          <a:xfrm rot="16200000">
            <a:off x="5329080" y="1358280"/>
            <a:ext cx="321480" cy="42156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09480" y="228600"/>
            <a:ext cx="109724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Objetivos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168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116F5BE-044F-4759-951D-4279470AB378}" type="slidenum">
              <a:rPr b="0" lang="es-MX" sz="18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CustomShape 3"/>
          <p:cNvSpPr/>
          <p:nvPr/>
        </p:nvSpPr>
        <p:spPr>
          <a:xfrm rot="10638000">
            <a:off x="4957920" y="2672280"/>
            <a:ext cx="639720" cy="67320"/>
          </a:xfrm>
          <a:custGeom>
            <a:avLst/>
            <a:gdLst/>
            <a:ahLst/>
            <a:rect l="l" t="t" r="r" b="b"/>
            <a:pathLst>
              <a:path w="292" h="30">
                <a:moveTo>
                  <a:pt x="73" y="2"/>
                </a:moveTo>
                <a:cubicBezTo>
                  <a:pt x="33" y="0"/>
                  <a:pt x="1" y="2"/>
                  <a:pt x="0" y="8"/>
                </a:cubicBezTo>
                <a:cubicBezTo>
                  <a:pt x="0" y="13"/>
                  <a:pt x="32" y="19"/>
                  <a:pt x="72" y="21"/>
                </a:cubicBezTo>
                <a:cubicBezTo>
                  <a:pt x="100" y="22"/>
                  <a:pt x="279" y="30"/>
                  <a:pt x="291" y="27"/>
                </a:cubicBezTo>
                <a:cubicBezTo>
                  <a:pt x="292" y="26"/>
                  <a:pt x="292" y="26"/>
                  <a:pt x="292" y="24"/>
                </a:cubicBezTo>
                <a:cubicBezTo>
                  <a:pt x="280" y="21"/>
                  <a:pt x="101" y="3"/>
                  <a:pt x="73" y="2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 rot="10638000">
            <a:off x="5491440" y="2568240"/>
            <a:ext cx="1685520" cy="220680"/>
          </a:xfrm>
          <a:custGeom>
            <a:avLst/>
            <a:gdLst/>
            <a:ahLst/>
            <a:rect l="l" t="t" r="r" b="b"/>
            <a:pathLst>
              <a:path w="768" h="100">
                <a:moveTo>
                  <a:pt x="768" y="10"/>
                </a:moveTo>
                <a:cubicBezTo>
                  <a:pt x="512" y="0"/>
                  <a:pt x="257" y="0"/>
                  <a:pt x="0" y="9"/>
                </a:cubicBezTo>
                <a:cubicBezTo>
                  <a:pt x="0" y="26"/>
                  <a:pt x="0" y="26"/>
                  <a:pt x="0" y="26"/>
                </a:cubicBezTo>
                <a:cubicBezTo>
                  <a:pt x="254" y="60"/>
                  <a:pt x="508" y="85"/>
                  <a:pt x="763" y="100"/>
                </a:cubicBezTo>
                <a:lnTo>
                  <a:pt x="76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 rot="10638000">
            <a:off x="5398200" y="2600640"/>
            <a:ext cx="504360" cy="210240"/>
          </a:xfrm>
          <a:custGeom>
            <a:avLst/>
            <a:gdLst/>
            <a:ahLst/>
            <a:rect l="l" t="t" r="r" b="b"/>
            <a:pathLst>
              <a:path w="230" h="95">
                <a:moveTo>
                  <a:pt x="187" y="5"/>
                </a:moveTo>
                <a:cubicBezTo>
                  <a:pt x="10" y="0"/>
                  <a:pt x="10" y="0"/>
                  <a:pt x="10" y="0"/>
                </a:cubicBezTo>
                <a:cubicBezTo>
                  <a:pt x="44" y="14"/>
                  <a:pt x="40" y="66"/>
                  <a:pt x="0" y="82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230" y="85"/>
                  <a:pt x="228" y="17"/>
                  <a:pt x="187" y="5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7066800" y="2657160"/>
            <a:ext cx="301680" cy="9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rot="10800000">
            <a:off x="8092800" y="2978640"/>
            <a:ext cx="911160" cy="553320"/>
          </a:xfrm>
          <a:prstGeom prst="notchedRightArrow">
            <a:avLst>
              <a:gd name="adj1" fmla="val 100000"/>
              <a:gd name="adj2" fmla="val 50000"/>
            </a:avLst>
          </a:prstGeom>
          <a:gradFill>
            <a:gsLst>
              <a:gs pos="49000">
                <a:schemeClr val="accent2">
                  <a:lumMod val="50000"/>
                </a:schemeClr>
              </a:gs>
              <a:gs pos="50000">
                <a:schemeClr val="accent2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 rot="10638000">
            <a:off x="2733840" y="3704400"/>
            <a:ext cx="639720" cy="67320"/>
          </a:xfrm>
          <a:custGeom>
            <a:avLst/>
            <a:gdLst/>
            <a:ahLst/>
            <a:rect l="l" t="t" r="r" b="b"/>
            <a:pathLst>
              <a:path w="292" h="30">
                <a:moveTo>
                  <a:pt x="73" y="2"/>
                </a:moveTo>
                <a:cubicBezTo>
                  <a:pt x="33" y="0"/>
                  <a:pt x="1" y="2"/>
                  <a:pt x="0" y="8"/>
                </a:cubicBezTo>
                <a:cubicBezTo>
                  <a:pt x="0" y="13"/>
                  <a:pt x="32" y="19"/>
                  <a:pt x="72" y="21"/>
                </a:cubicBezTo>
                <a:cubicBezTo>
                  <a:pt x="100" y="22"/>
                  <a:pt x="279" y="30"/>
                  <a:pt x="291" y="27"/>
                </a:cubicBezTo>
                <a:cubicBezTo>
                  <a:pt x="292" y="26"/>
                  <a:pt x="292" y="26"/>
                  <a:pt x="292" y="24"/>
                </a:cubicBezTo>
                <a:cubicBezTo>
                  <a:pt x="280" y="21"/>
                  <a:pt x="101" y="3"/>
                  <a:pt x="73" y="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20" name="CustomShape 9"/>
          <p:cNvSpPr/>
          <p:nvPr/>
        </p:nvSpPr>
        <p:spPr>
          <a:xfrm rot="10638000">
            <a:off x="3267360" y="3600000"/>
            <a:ext cx="1685520" cy="220680"/>
          </a:xfrm>
          <a:custGeom>
            <a:avLst/>
            <a:gdLst/>
            <a:ahLst/>
            <a:rect l="l" t="t" r="r" b="b"/>
            <a:pathLst>
              <a:path w="768" h="100">
                <a:moveTo>
                  <a:pt x="768" y="10"/>
                </a:moveTo>
                <a:cubicBezTo>
                  <a:pt x="512" y="0"/>
                  <a:pt x="257" y="0"/>
                  <a:pt x="0" y="9"/>
                </a:cubicBezTo>
                <a:cubicBezTo>
                  <a:pt x="0" y="26"/>
                  <a:pt x="0" y="26"/>
                  <a:pt x="0" y="26"/>
                </a:cubicBezTo>
                <a:cubicBezTo>
                  <a:pt x="254" y="60"/>
                  <a:pt x="508" y="85"/>
                  <a:pt x="763" y="100"/>
                </a:cubicBezTo>
                <a:lnTo>
                  <a:pt x="76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0"/>
          <p:cNvSpPr/>
          <p:nvPr/>
        </p:nvSpPr>
        <p:spPr>
          <a:xfrm rot="10638000">
            <a:off x="3174120" y="3632400"/>
            <a:ext cx="504360" cy="210240"/>
          </a:xfrm>
          <a:custGeom>
            <a:avLst/>
            <a:gdLst/>
            <a:ahLst/>
            <a:rect l="l" t="t" r="r" b="b"/>
            <a:pathLst>
              <a:path w="230" h="95">
                <a:moveTo>
                  <a:pt x="187" y="5"/>
                </a:moveTo>
                <a:cubicBezTo>
                  <a:pt x="10" y="0"/>
                  <a:pt x="10" y="0"/>
                  <a:pt x="10" y="0"/>
                </a:cubicBezTo>
                <a:cubicBezTo>
                  <a:pt x="44" y="14"/>
                  <a:pt x="40" y="66"/>
                  <a:pt x="0" y="82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230" y="85"/>
                  <a:pt x="228" y="17"/>
                  <a:pt x="187" y="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4842720" y="3689280"/>
            <a:ext cx="301680" cy="972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23" name="CustomShape 12"/>
          <p:cNvSpPr/>
          <p:nvPr/>
        </p:nvSpPr>
        <p:spPr>
          <a:xfrm rot="10800000">
            <a:off x="5868720" y="4010760"/>
            <a:ext cx="911160" cy="553320"/>
          </a:xfrm>
          <a:prstGeom prst="notchedRightArrow">
            <a:avLst>
              <a:gd name="adj1" fmla="val 100000"/>
              <a:gd name="adj2" fmla="val 50000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324" name="CustomShape 13"/>
          <p:cNvSpPr/>
          <p:nvPr/>
        </p:nvSpPr>
        <p:spPr>
          <a:xfrm rot="10638000">
            <a:off x="6270480" y="4551480"/>
            <a:ext cx="639720" cy="67320"/>
          </a:xfrm>
          <a:custGeom>
            <a:avLst/>
            <a:gdLst/>
            <a:ahLst/>
            <a:rect l="l" t="t" r="r" b="b"/>
            <a:pathLst>
              <a:path w="292" h="30">
                <a:moveTo>
                  <a:pt x="73" y="2"/>
                </a:moveTo>
                <a:cubicBezTo>
                  <a:pt x="33" y="0"/>
                  <a:pt x="1" y="2"/>
                  <a:pt x="0" y="8"/>
                </a:cubicBezTo>
                <a:cubicBezTo>
                  <a:pt x="0" y="13"/>
                  <a:pt x="32" y="19"/>
                  <a:pt x="72" y="21"/>
                </a:cubicBezTo>
                <a:cubicBezTo>
                  <a:pt x="100" y="22"/>
                  <a:pt x="279" y="30"/>
                  <a:pt x="291" y="27"/>
                </a:cubicBezTo>
                <a:cubicBezTo>
                  <a:pt x="292" y="26"/>
                  <a:pt x="292" y="26"/>
                  <a:pt x="292" y="24"/>
                </a:cubicBezTo>
                <a:cubicBezTo>
                  <a:pt x="280" y="21"/>
                  <a:pt x="101" y="3"/>
                  <a:pt x="73" y="2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4"/>
          <p:cNvSpPr/>
          <p:nvPr/>
        </p:nvSpPr>
        <p:spPr>
          <a:xfrm rot="10638000">
            <a:off x="6804000" y="4447080"/>
            <a:ext cx="1685520" cy="220680"/>
          </a:xfrm>
          <a:custGeom>
            <a:avLst/>
            <a:gdLst/>
            <a:ahLst/>
            <a:rect l="l" t="t" r="r" b="b"/>
            <a:pathLst>
              <a:path w="768" h="100">
                <a:moveTo>
                  <a:pt x="768" y="10"/>
                </a:moveTo>
                <a:cubicBezTo>
                  <a:pt x="512" y="0"/>
                  <a:pt x="257" y="0"/>
                  <a:pt x="0" y="9"/>
                </a:cubicBezTo>
                <a:cubicBezTo>
                  <a:pt x="0" y="26"/>
                  <a:pt x="0" y="26"/>
                  <a:pt x="0" y="26"/>
                </a:cubicBezTo>
                <a:cubicBezTo>
                  <a:pt x="254" y="60"/>
                  <a:pt x="508" y="85"/>
                  <a:pt x="763" y="100"/>
                </a:cubicBezTo>
                <a:lnTo>
                  <a:pt x="76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5"/>
          <p:cNvSpPr/>
          <p:nvPr/>
        </p:nvSpPr>
        <p:spPr>
          <a:xfrm rot="10638000">
            <a:off x="6711120" y="4479480"/>
            <a:ext cx="504360" cy="210240"/>
          </a:xfrm>
          <a:custGeom>
            <a:avLst/>
            <a:gdLst/>
            <a:ahLst/>
            <a:rect l="l" t="t" r="r" b="b"/>
            <a:pathLst>
              <a:path w="230" h="95">
                <a:moveTo>
                  <a:pt x="187" y="5"/>
                </a:moveTo>
                <a:cubicBezTo>
                  <a:pt x="10" y="0"/>
                  <a:pt x="10" y="0"/>
                  <a:pt x="10" y="0"/>
                </a:cubicBezTo>
                <a:cubicBezTo>
                  <a:pt x="44" y="14"/>
                  <a:pt x="40" y="66"/>
                  <a:pt x="0" y="82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230" y="85"/>
                  <a:pt x="228" y="17"/>
                  <a:pt x="187" y="5"/>
                </a:cubicBezTo>
                <a:close/>
              </a:path>
            </a:pathLst>
          </a:custGeom>
          <a:solidFill>
            <a:schemeClr val="accent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6"/>
          <p:cNvSpPr/>
          <p:nvPr/>
        </p:nvSpPr>
        <p:spPr>
          <a:xfrm>
            <a:off x="8379720" y="4536360"/>
            <a:ext cx="301680" cy="97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7"/>
          <p:cNvSpPr/>
          <p:nvPr/>
        </p:nvSpPr>
        <p:spPr>
          <a:xfrm rot="10800000">
            <a:off x="9405720" y="4857840"/>
            <a:ext cx="911160" cy="553320"/>
          </a:xfrm>
          <a:prstGeom prst="notchedRightArrow">
            <a:avLst>
              <a:gd name="adj1" fmla="val 100000"/>
              <a:gd name="adj2" fmla="val 50000"/>
            </a:avLst>
          </a:prstGeom>
          <a:gradFill>
            <a:gsLst>
              <a:gs pos="49000">
                <a:schemeClr val="accent4">
                  <a:lumMod val="50000"/>
                </a:schemeClr>
              </a:gs>
              <a:gs pos="50000">
                <a:schemeClr val="accent4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 rot="10638000">
            <a:off x="8061120" y="3556440"/>
            <a:ext cx="639720" cy="67320"/>
          </a:xfrm>
          <a:custGeom>
            <a:avLst/>
            <a:gdLst/>
            <a:ahLst/>
            <a:rect l="l" t="t" r="r" b="b"/>
            <a:pathLst>
              <a:path w="292" h="30">
                <a:moveTo>
                  <a:pt x="73" y="2"/>
                </a:moveTo>
                <a:cubicBezTo>
                  <a:pt x="33" y="0"/>
                  <a:pt x="1" y="2"/>
                  <a:pt x="0" y="8"/>
                </a:cubicBezTo>
                <a:cubicBezTo>
                  <a:pt x="0" y="13"/>
                  <a:pt x="32" y="19"/>
                  <a:pt x="72" y="21"/>
                </a:cubicBezTo>
                <a:cubicBezTo>
                  <a:pt x="100" y="22"/>
                  <a:pt x="279" y="30"/>
                  <a:pt x="291" y="27"/>
                </a:cubicBezTo>
                <a:cubicBezTo>
                  <a:pt x="292" y="26"/>
                  <a:pt x="292" y="26"/>
                  <a:pt x="292" y="24"/>
                </a:cubicBezTo>
                <a:cubicBezTo>
                  <a:pt x="280" y="21"/>
                  <a:pt x="101" y="3"/>
                  <a:pt x="73" y="2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9"/>
          <p:cNvSpPr/>
          <p:nvPr/>
        </p:nvSpPr>
        <p:spPr>
          <a:xfrm rot="10638000">
            <a:off x="8594640" y="3452400"/>
            <a:ext cx="1685520" cy="220680"/>
          </a:xfrm>
          <a:custGeom>
            <a:avLst/>
            <a:gdLst/>
            <a:ahLst/>
            <a:rect l="l" t="t" r="r" b="b"/>
            <a:pathLst>
              <a:path w="768" h="100">
                <a:moveTo>
                  <a:pt x="768" y="10"/>
                </a:moveTo>
                <a:cubicBezTo>
                  <a:pt x="512" y="0"/>
                  <a:pt x="257" y="0"/>
                  <a:pt x="0" y="9"/>
                </a:cubicBezTo>
                <a:cubicBezTo>
                  <a:pt x="0" y="26"/>
                  <a:pt x="0" y="26"/>
                  <a:pt x="0" y="26"/>
                </a:cubicBezTo>
                <a:cubicBezTo>
                  <a:pt x="254" y="60"/>
                  <a:pt x="508" y="85"/>
                  <a:pt x="763" y="100"/>
                </a:cubicBezTo>
                <a:lnTo>
                  <a:pt x="768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0"/>
          <p:cNvSpPr/>
          <p:nvPr/>
        </p:nvSpPr>
        <p:spPr>
          <a:xfrm rot="10638000">
            <a:off x="8501400" y="3484800"/>
            <a:ext cx="504360" cy="210240"/>
          </a:xfrm>
          <a:custGeom>
            <a:avLst/>
            <a:gdLst/>
            <a:ahLst/>
            <a:rect l="l" t="t" r="r" b="b"/>
            <a:pathLst>
              <a:path w="230" h="95">
                <a:moveTo>
                  <a:pt x="187" y="5"/>
                </a:moveTo>
                <a:cubicBezTo>
                  <a:pt x="10" y="0"/>
                  <a:pt x="10" y="0"/>
                  <a:pt x="10" y="0"/>
                </a:cubicBezTo>
                <a:cubicBezTo>
                  <a:pt x="44" y="14"/>
                  <a:pt x="40" y="66"/>
                  <a:pt x="0" y="82"/>
                </a:cubicBezTo>
                <a:cubicBezTo>
                  <a:pt x="182" y="95"/>
                  <a:pt x="182" y="95"/>
                  <a:pt x="182" y="95"/>
                </a:cubicBezTo>
                <a:cubicBezTo>
                  <a:pt x="230" y="85"/>
                  <a:pt x="228" y="17"/>
                  <a:pt x="187" y="5"/>
                </a:cubicBezTo>
                <a:close/>
              </a:path>
            </a:pathLst>
          </a:cu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1"/>
          <p:cNvSpPr/>
          <p:nvPr/>
        </p:nvSpPr>
        <p:spPr>
          <a:xfrm>
            <a:off x="10170000" y="3541320"/>
            <a:ext cx="301680" cy="97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2"/>
          <p:cNvSpPr/>
          <p:nvPr/>
        </p:nvSpPr>
        <p:spPr>
          <a:xfrm rot="10800000">
            <a:off x="11196000" y="3862800"/>
            <a:ext cx="911160" cy="553320"/>
          </a:xfrm>
          <a:prstGeom prst="notchedRightArrow">
            <a:avLst>
              <a:gd name="adj1" fmla="val 100000"/>
              <a:gd name="adj2" fmla="val 50000"/>
            </a:avLst>
          </a:prstGeom>
          <a:gradFill>
            <a:gsLst>
              <a:gs pos="49000">
                <a:schemeClr val="accent3">
                  <a:lumMod val="50000"/>
                </a:schemeClr>
              </a:gs>
              <a:gs pos="50000">
                <a:schemeClr val="accent3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3"/>
          <p:cNvSpPr/>
          <p:nvPr/>
        </p:nvSpPr>
        <p:spPr>
          <a:xfrm>
            <a:off x="3045960" y="4086720"/>
            <a:ext cx="30103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Reducir costos por </a:t>
            </a:r>
            <a:r>
              <a:rPr b="1" lang="es-MX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NO activación </a:t>
            </a:r>
            <a:r>
              <a:rPr b="0" lang="es-MX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>
            <a:off x="8406000" y="2424600"/>
            <a:ext cx="248256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Determinar qué clientes son potenciales a activar su tarjeta de crédito.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5"/>
          <p:cNvSpPr/>
          <p:nvPr/>
        </p:nvSpPr>
        <p:spPr>
          <a:xfrm>
            <a:off x="5034240" y="1599480"/>
            <a:ext cx="259956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Agrupar a los clientes de acuerdo a sus diferentes características.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6395040" y="4833000"/>
            <a:ext cx="250308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Generar una Estrategia de Negocio para aumentar el índice de activación.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27"/>
          <p:cNvSpPr/>
          <p:nvPr/>
        </p:nvSpPr>
        <p:spPr>
          <a:xfrm rot="15501600">
            <a:off x="5199840" y="3468960"/>
            <a:ext cx="439200" cy="826200"/>
          </a:xfrm>
          <a:custGeom>
            <a:avLst/>
            <a:gdLst/>
            <a:ahLst/>
            <a:rect l="l" t="t" r="r" b="b"/>
            <a:pathLst>
              <a:path w="9487" h="9814">
                <a:moveTo>
                  <a:pt x="0" y="9814"/>
                </a:moveTo>
                <a:lnTo>
                  <a:pt x="2802" y="2460"/>
                </a:lnTo>
                <a:lnTo>
                  <a:pt x="9487" y="0"/>
                </a:lnTo>
                <a:lnTo>
                  <a:pt x="6812" y="7420"/>
                </a:lnTo>
                <a:lnTo>
                  <a:pt x="0" y="98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9" name="CustomShape 28"/>
          <p:cNvSpPr/>
          <p:nvPr/>
        </p:nvSpPr>
        <p:spPr>
          <a:xfrm>
            <a:off x="1210680" y="2230920"/>
            <a:ext cx="1302840" cy="3004920"/>
          </a:xfrm>
          <a:prstGeom prst="ellipse">
            <a:avLst/>
          </a:prstGeom>
          <a:solidFill>
            <a:schemeClr val="accent5"/>
          </a:solidFill>
          <a:ln>
            <a:noFill/>
          </a:ln>
          <a:scene3d>
            <a:camera prst="isometricTopUp">
              <a:rot lat="21594000" lon="20400000" rev="0"/>
            </a:camera>
            <a:lightRig dir="t" rig="threePt"/>
          </a:scene3d>
          <a:sp3d extrusionH="381000">
            <a:bevelT prst="convex" w="0" h="0"/>
            <a:extrusionClr>
              <a:schemeClr val="accent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29"/>
          <p:cNvSpPr/>
          <p:nvPr/>
        </p:nvSpPr>
        <p:spPr>
          <a:xfrm>
            <a:off x="1425600" y="2609640"/>
            <a:ext cx="974520" cy="22474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TopUp">
              <a:rot lat="21594000" lon="20400000" rev="0"/>
            </a:camera>
            <a:lightRig dir="t" rig="threePt"/>
          </a:scene3d>
          <a:sp3d>
            <a:bevelT prst="convex"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30"/>
          <p:cNvSpPr/>
          <p:nvPr/>
        </p:nvSpPr>
        <p:spPr>
          <a:xfrm>
            <a:off x="1578960" y="2944080"/>
            <a:ext cx="684720" cy="1578960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isometricTopUp">
              <a:rot lat="21594000" lon="20400000" rev="0"/>
            </a:camera>
            <a:lightRig dir="t" rig="threePt"/>
          </a:scene3d>
          <a:sp3d>
            <a:bevelT prst="convex"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1697760" y="3159360"/>
            <a:ext cx="497880" cy="11484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TopUp">
              <a:rot lat="21594000" lon="20400000" rev="0"/>
            </a:camera>
            <a:lightRig dir="t" rig="threePt"/>
          </a:scene3d>
          <a:sp3d>
            <a:bevelT prst="convex" w="0" h="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09480" y="228600"/>
            <a:ext cx="109724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Modelo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10886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F811685-327D-4263-9534-9B7878A0539E}" type="slidenum">
              <a:rPr b="0" lang="es-MX" sz="1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708000" y="3618720"/>
            <a:ext cx="871560" cy="846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7791120" y="1359720"/>
            <a:ext cx="19792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6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Lugar de entrega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8223480" y="1724040"/>
            <a:ext cx="1064880" cy="2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s-MX" sz="134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Envio a casa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3261960" y="1526760"/>
            <a:ext cx="12492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b="1" lang="es-MX" sz="1600" spc="-1" strike="noStrike">
                <a:solidFill>
                  <a:srgbClr val="fada7a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Saldo total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2099520" y="2669760"/>
            <a:ext cx="132408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b="1" lang="es-MX" sz="1600" spc="-1" strike="noStrike">
                <a:solidFill>
                  <a:srgbClr val="d2da7a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Antigüedad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1532880" y="3768840"/>
            <a:ext cx="197784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b="1" lang="es-MX" sz="1600" spc="-1" strike="noStrike">
                <a:solidFill>
                  <a:srgbClr val="9fb8c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Total de créditos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MX" sz="1600" spc="-1" strike="noStrike">
                <a:solidFill>
                  <a:srgbClr val="9fb8c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con el Banco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9"/>
          <p:cNvSpPr/>
          <p:nvPr/>
        </p:nvSpPr>
        <p:spPr>
          <a:xfrm>
            <a:off x="1884240" y="4899600"/>
            <a:ext cx="181296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r">
              <a:lnSpc>
                <a:spcPct val="100000"/>
              </a:lnSpc>
            </a:pPr>
            <a:r>
              <a:rPr b="1" lang="es-MX" sz="16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Porcentaje de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s-MX" sz="16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Utilización total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0"/>
          <p:cNvSpPr/>
          <p:nvPr/>
        </p:nvSpPr>
        <p:spPr>
          <a:xfrm>
            <a:off x="8837280" y="2570400"/>
            <a:ext cx="18450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s-MX" sz="1600" spc="-1" strike="noStrike">
                <a:solidFill>
                  <a:srgbClr val="8e736a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Total de canales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11"/>
          <p:cNvSpPr/>
          <p:nvPr/>
        </p:nvSpPr>
        <p:spPr>
          <a:xfrm>
            <a:off x="8827560" y="3627720"/>
            <a:ext cx="166536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s-MX" sz="16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Score de buró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6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de crédito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8628120" y="4965840"/>
            <a:ext cx="186804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s-MX" sz="1600" spc="-1" strike="noStrike">
                <a:solidFill>
                  <a:srgbClr val="955e4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Nivel académico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5510160" y="5762160"/>
            <a:ext cx="1344600" cy="173520"/>
          </a:xfrm>
          <a:custGeom>
            <a:avLst/>
            <a:gdLst/>
            <a:ahLst/>
            <a:rect l="l" t="t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4"/>
          <p:cNvSpPr/>
          <p:nvPr/>
        </p:nvSpPr>
        <p:spPr>
          <a:xfrm>
            <a:off x="5510160" y="5521680"/>
            <a:ext cx="1344600" cy="173520"/>
          </a:xfrm>
          <a:custGeom>
            <a:avLst/>
            <a:gdLst/>
            <a:ahLst/>
            <a:rect l="l" t="t" r="r" b="b"/>
            <a:pathLst>
              <a:path w="163" h="21">
                <a:moveTo>
                  <a:pt x="163" y="11"/>
                </a:moveTo>
                <a:cubicBezTo>
                  <a:pt x="163" y="16"/>
                  <a:pt x="158" y="21"/>
                  <a:pt x="153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5" y="21"/>
                  <a:pt x="0" y="16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8" y="0"/>
                  <a:pt x="163" y="5"/>
                  <a:pt x="163" y="1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5"/>
          <p:cNvSpPr/>
          <p:nvPr/>
        </p:nvSpPr>
        <p:spPr>
          <a:xfrm>
            <a:off x="5626080" y="6007320"/>
            <a:ext cx="1064160" cy="266760"/>
          </a:xfrm>
          <a:custGeom>
            <a:avLst/>
            <a:gdLst/>
            <a:ahLst/>
            <a:rect l="l" t="t" r="r" b="b"/>
            <a:pathLst>
              <a:path w="129" h="32">
                <a:moveTo>
                  <a:pt x="0" y="0"/>
                </a:move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0" y="32"/>
                  <a:pt x="63" y="30"/>
                </a:cubicBezTo>
                <a:cubicBezTo>
                  <a:pt x="17" y="29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6"/>
          <p:cNvSpPr/>
          <p:nvPr/>
        </p:nvSpPr>
        <p:spPr>
          <a:xfrm>
            <a:off x="4779720" y="2105640"/>
            <a:ext cx="2805480" cy="3308760"/>
          </a:xfrm>
          <a:custGeom>
            <a:avLst/>
            <a:gdLst/>
            <a:ahLst/>
            <a:rect l="l" t="t" r="r" b="b"/>
            <a:pathLst>
              <a:path w="341" h="401">
                <a:moveTo>
                  <a:pt x="175" y="0"/>
                </a:moveTo>
                <a:cubicBezTo>
                  <a:pt x="167" y="0"/>
                  <a:pt x="167" y="0"/>
                  <a:pt x="167" y="0"/>
                </a:cubicBezTo>
                <a:cubicBezTo>
                  <a:pt x="61" y="7"/>
                  <a:pt x="0" y="83"/>
                  <a:pt x="6" y="165"/>
                </a:cubicBezTo>
                <a:cubicBezTo>
                  <a:pt x="12" y="254"/>
                  <a:pt x="61" y="264"/>
                  <a:pt x="67" y="318"/>
                </a:cubicBezTo>
                <a:cubicBezTo>
                  <a:pt x="73" y="372"/>
                  <a:pt x="90" y="396"/>
                  <a:pt x="90" y="396"/>
                </a:cubicBezTo>
                <a:cubicBezTo>
                  <a:pt x="90" y="396"/>
                  <a:pt x="90" y="396"/>
                  <a:pt x="90" y="396"/>
                </a:cubicBezTo>
                <a:cubicBezTo>
                  <a:pt x="92" y="399"/>
                  <a:pt x="96" y="401"/>
                  <a:pt x="99" y="401"/>
                </a:cubicBezTo>
                <a:cubicBezTo>
                  <a:pt x="242" y="401"/>
                  <a:pt x="242" y="401"/>
                  <a:pt x="242" y="401"/>
                </a:cubicBezTo>
                <a:cubicBezTo>
                  <a:pt x="245" y="401"/>
                  <a:pt x="249" y="399"/>
                  <a:pt x="251" y="396"/>
                </a:cubicBezTo>
                <a:cubicBezTo>
                  <a:pt x="251" y="396"/>
                  <a:pt x="251" y="396"/>
                  <a:pt x="251" y="396"/>
                </a:cubicBezTo>
                <a:cubicBezTo>
                  <a:pt x="251" y="396"/>
                  <a:pt x="268" y="372"/>
                  <a:pt x="274" y="318"/>
                </a:cubicBezTo>
                <a:cubicBezTo>
                  <a:pt x="280" y="264"/>
                  <a:pt x="330" y="254"/>
                  <a:pt x="336" y="165"/>
                </a:cubicBezTo>
                <a:cubicBezTo>
                  <a:pt x="341" y="83"/>
                  <a:pt x="280" y="7"/>
                  <a:pt x="175" y="0"/>
                </a:cubicBezTo>
                <a:close/>
                <a:moveTo>
                  <a:pt x="295" y="166"/>
                </a:moveTo>
                <a:cubicBezTo>
                  <a:pt x="290" y="234"/>
                  <a:pt x="253" y="241"/>
                  <a:pt x="249" y="282"/>
                </a:cubicBezTo>
                <a:cubicBezTo>
                  <a:pt x="244" y="322"/>
                  <a:pt x="231" y="352"/>
                  <a:pt x="231" y="352"/>
                </a:cubicBezTo>
                <a:cubicBezTo>
                  <a:pt x="231" y="352"/>
                  <a:pt x="231" y="352"/>
                  <a:pt x="231" y="352"/>
                </a:cubicBezTo>
                <a:cubicBezTo>
                  <a:pt x="229" y="354"/>
                  <a:pt x="227" y="356"/>
                  <a:pt x="224" y="356"/>
                </a:cubicBezTo>
                <a:cubicBezTo>
                  <a:pt x="117" y="356"/>
                  <a:pt x="117" y="356"/>
                  <a:pt x="117" y="356"/>
                </a:cubicBezTo>
                <a:cubicBezTo>
                  <a:pt x="114" y="356"/>
                  <a:pt x="112" y="354"/>
                  <a:pt x="110" y="352"/>
                </a:cubicBezTo>
                <a:cubicBezTo>
                  <a:pt x="110" y="352"/>
                  <a:pt x="110" y="352"/>
                  <a:pt x="110" y="352"/>
                </a:cubicBezTo>
                <a:cubicBezTo>
                  <a:pt x="110" y="352"/>
                  <a:pt x="98" y="322"/>
                  <a:pt x="93" y="282"/>
                </a:cubicBezTo>
                <a:cubicBezTo>
                  <a:pt x="89" y="241"/>
                  <a:pt x="51" y="234"/>
                  <a:pt x="47" y="166"/>
                </a:cubicBezTo>
                <a:cubicBezTo>
                  <a:pt x="43" y="105"/>
                  <a:pt x="89" y="48"/>
                  <a:pt x="168" y="43"/>
                </a:cubicBezTo>
                <a:cubicBezTo>
                  <a:pt x="174" y="43"/>
                  <a:pt x="174" y="43"/>
                  <a:pt x="174" y="43"/>
                </a:cubicBezTo>
                <a:cubicBezTo>
                  <a:pt x="253" y="48"/>
                  <a:pt x="299" y="105"/>
                  <a:pt x="295" y="1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7"/>
          <p:cNvSpPr/>
          <p:nvPr/>
        </p:nvSpPr>
        <p:spPr>
          <a:xfrm>
            <a:off x="5417640" y="2848320"/>
            <a:ext cx="15300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MX" sz="187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Poder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187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Predictivo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MX" sz="2800" spc="-1" strike="noStrike">
                <a:solidFill>
                  <a:srgbClr val="f7c12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87%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4754160" y="1303200"/>
            <a:ext cx="871560" cy="846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3921840" y="3847320"/>
            <a:ext cx="468360" cy="389520"/>
          </a:xfrm>
          <a:custGeom>
            <a:avLst/>
            <a:gdLst/>
            <a:ahLst/>
            <a:rect l="l" t="t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0"/>
          <p:cNvSpPr/>
          <p:nvPr/>
        </p:nvSpPr>
        <p:spPr>
          <a:xfrm>
            <a:off x="4088880" y="4753080"/>
            <a:ext cx="871560" cy="8467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3670920" y="2388960"/>
            <a:ext cx="871560" cy="846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6618960" y="1295640"/>
            <a:ext cx="871560" cy="846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7753320" y="2364840"/>
            <a:ext cx="871560" cy="846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7709760" y="3636360"/>
            <a:ext cx="871560" cy="8467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5"/>
          <p:cNvSpPr/>
          <p:nvPr/>
        </p:nvSpPr>
        <p:spPr>
          <a:xfrm>
            <a:off x="7346520" y="4750200"/>
            <a:ext cx="871560" cy="84672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6"/>
          <p:cNvSpPr/>
          <p:nvPr/>
        </p:nvSpPr>
        <p:spPr>
          <a:xfrm>
            <a:off x="6697440" y="1414440"/>
            <a:ext cx="715320" cy="535320"/>
          </a:xfrm>
          <a:custGeom>
            <a:avLst/>
            <a:gdLst/>
            <a:ahLst/>
            <a:rect l="l" t="t" r="r" b="b"/>
            <a:pathLst>
              <a:path w="153" h="124">
                <a:moveTo>
                  <a:pt x="78" y="0"/>
                </a:move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5" y="77"/>
                  <a:pt x="15" y="68"/>
                </a:cubicBezTo>
                <a:cubicBezTo>
                  <a:pt x="21" y="63"/>
                  <a:pt x="21" y="63"/>
                  <a:pt x="21" y="63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21" y="120"/>
                  <a:pt x="20" y="124"/>
                  <a:pt x="24" y="124"/>
                </a:cubicBezTo>
                <a:cubicBezTo>
                  <a:pt x="28" y="124"/>
                  <a:pt x="62" y="124"/>
                  <a:pt x="62" y="124"/>
                </a:cubicBezTo>
                <a:cubicBezTo>
                  <a:pt x="62" y="92"/>
                  <a:pt x="62" y="92"/>
                  <a:pt x="62" y="92"/>
                </a:cubicBezTo>
                <a:cubicBezTo>
                  <a:pt x="62" y="92"/>
                  <a:pt x="62" y="87"/>
                  <a:pt x="67" y="87"/>
                </a:cubicBezTo>
                <a:cubicBezTo>
                  <a:pt x="83" y="87"/>
                  <a:pt x="83" y="87"/>
                  <a:pt x="83" y="87"/>
                </a:cubicBezTo>
                <a:cubicBezTo>
                  <a:pt x="89" y="87"/>
                  <a:pt x="89" y="92"/>
                  <a:pt x="89" y="92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8" y="124"/>
                  <a:pt x="121" y="124"/>
                  <a:pt x="126" y="124"/>
                </a:cubicBezTo>
                <a:cubicBezTo>
                  <a:pt x="130" y="124"/>
                  <a:pt x="130" y="119"/>
                  <a:pt x="130" y="11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76"/>
                  <a:pt x="153" y="68"/>
                  <a:pt x="153" y="68"/>
                </a:cubicBezTo>
                <a:lnTo>
                  <a:pt x="78" y="0"/>
                </a:lnTo>
                <a:close/>
                <a:moveTo>
                  <a:pt x="76" y="75"/>
                </a:moveTo>
                <a:cubicBezTo>
                  <a:pt x="67" y="75"/>
                  <a:pt x="59" y="68"/>
                  <a:pt x="59" y="59"/>
                </a:cubicBezTo>
                <a:cubicBezTo>
                  <a:pt x="59" y="50"/>
                  <a:pt x="67" y="42"/>
                  <a:pt x="76" y="42"/>
                </a:cubicBezTo>
                <a:cubicBezTo>
                  <a:pt x="85" y="42"/>
                  <a:pt x="92" y="50"/>
                  <a:pt x="92" y="59"/>
                </a:cubicBezTo>
                <a:cubicBezTo>
                  <a:pt x="92" y="68"/>
                  <a:pt x="85" y="75"/>
                  <a:pt x="76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7"/>
          <p:cNvSpPr/>
          <p:nvPr/>
        </p:nvSpPr>
        <p:spPr>
          <a:xfrm>
            <a:off x="7260480" y="1479600"/>
            <a:ext cx="70200" cy="133560"/>
          </a:xfrm>
          <a:custGeom>
            <a:avLst/>
            <a:gdLst/>
            <a:ahLst/>
            <a:rect l="l" t="t" r="r" b="b"/>
            <a:pathLst>
              <a:path w="18" h="37">
                <a:moveTo>
                  <a:pt x="18" y="37"/>
                </a:moveTo>
                <a:lnTo>
                  <a:pt x="18" y="0"/>
                </a:lnTo>
                <a:lnTo>
                  <a:pt x="0" y="0"/>
                </a:lnTo>
                <a:lnTo>
                  <a:pt x="0" y="21"/>
                </a:lnTo>
                <a:lnTo>
                  <a:pt x="1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8"/>
          <p:cNvSpPr/>
          <p:nvPr/>
        </p:nvSpPr>
        <p:spPr>
          <a:xfrm>
            <a:off x="7010280" y="1631520"/>
            <a:ext cx="8172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9"/>
          <p:cNvSpPr/>
          <p:nvPr/>
        </p:nvSpPr>
        <p:spPr>
          <a:xfrm>
            <a:off x="8093160" y="4096800"/>
            <a:ext cx="92880" cy="102240"/>
          </a:xfrm>
          <a:custGeom>
            <a:avLst/>
            <a:gdLst/>
            <a:ahLst/>
            <a:rect l="l" t="t" r="r" b="b"/>
            <a:pathLst>
              <a:path w="32" h="32">
                <a:moveTo>
                  <a:pt x="32" y="18"/>
                </a:moveTo>
                <a:lnTo>
                  <a:pt x="15" y="0"/>
                </a:lnTo>
                <a:lnTo>
                  <a:pt x="15" y="0"/>
                </a:lnTo>
                <a:lnTo>
                  <a:pt x="0" y="32"/>
                </a:lnTo>
                <a:lnTo>
                  <a:pt x="32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0"/>
          <p:cNvSpPr/>
          <p:nvPr/>
        </p:nvSpPr>
        <p:spPr>
          <a:xfrm>
            <a:off x="8186400" y="4154400"/>
            <a:ext cx="2520" cy="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1"/>
          <p:cNvSpPr/>
          <p:nvPr/>
        </p:nvSpPr>
        <p:spPr>
          <a:xfrm>
            <a:off x="8148600" y="3846600"/>
            <a:ext cx="232920" cy="256320"/>
          </a:xfrm>
          <a:custGeom>
            <a:avLst/>
            <a:gdLst/>
            <a:ahLst/>
            <a:rect l="l" t="t" r="r" b="b"/>
            <a:pathLst>
              <a:path w="80" h="80">
                <a:moveTo>
                  <a:pt x="73" y="0"/>
                </a:moveTo>
                <a:lnTo>
                  <a:pt x="0" y="73"/>
                </a:lnTo>
                <a:lnTo>
                  <a:pt x="7" y="80"/>
                </a:lnTo>
                <a:lnTo>
                  <a:pt x="80" y="8"/>
                </a:lnTo>
                <a:lnTo>
                  <a:pt x="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2"/>
          <p:cNvSpPr/>
          <p:nvPr/>
        </p:nvSpPr>
        <p:spPr>
          <a:xfrm>
            <a:off x="8180640" y="3881880"/>
            <a:ext cx="236160" cy="259200"/>
          </a:xfrm>
          <a:custGeom>
            <a:avLst/>
            <a:gdLst/>
            <a:ahLst/>
            <a:rect l="l" t="t" r="r" b="b"/>
            <a:pathLst>
              <a:path w="81" h="81">
                <a:moveTo>
                  <a:pt x="0" y="74"/>
                </a:moveTo>
                <a:lnTo>
                  <a:pt x="7" y="81"/>
                </a:lnTo>
                <a:lnTo>
                  <a:pt x="81" y="9"/>
                </a:lnTo>
                <a:lnTo>
                  <a:pt x="74" y="0"/>
                </a:lnTo>
                <a:lnTo>
                  <a:pt x="0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3"/>
          <p:cNvSpPr/>
          <p:nvPr/>
        </p:nvSpPr>
        <p:spPr>
          <a:xfrm>
            <a:off x="8376120" y="3814560"/>
            <a:ext cx="72720" cy="76680"/>
          </a:xfrm>
          <a:custGeom>
            <a:avLst/>
            <a:gdLst/>
            <a:ahLst/>
            <a:rect l="l" t="t" r="r" b="b"/>
            <a:pathLst>
              <a:path w="21" h="20">
                <a:moveTo>
                  <a:pt x="14" y="6"/>
                </a:moveTo>
                <a:cubicBezTo>
                  <a:pt x="8" y="0"/>
                  <a:pt x="0" y="6"/>
                  <a:pt x="0" y="6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20"/>
                  <a:pt x="21" y="14"/>
                  <a:pt x="14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4"/>
          <p:cNvSpPr/>
          <p:nvPr/>
        </p:nvSpPr>
        <p:spPr>
          <a:xfrm>
            <a:off x="7929720" y="3824280"/>
            <a:ext cx="437400" cy="474120"/>
          </a:xfrm>
          <a:custGeom>
            <a:avLst/>
            <a:gdLst/>
            <a:ahLst/>
            <a:rect l="l" t="t" r="r" b="b"/>
            <a:pathLst>
              <a:path w="150" h="148">
                <a:moveTo>
                  <a:pt x="132" y="131"/>
                </a:moveTo>
                <a:lnTo>
                  <a:pt x="18" y="131"/>
                </a:lnTo>
                <a:lnTo>
                  <a:pt x="18" y="18"/>
                </a:lnTo>
                <a:lnTo>
                  <a:pt x="124" y="18"/>
                </a:lnTo>
                <a:lnTo>
                  <a:pt x="144" y="0"/>
                </a:lnTo>
                <a:lnTo>
                  <a:pt x="0" y="0"/>
                </a:lnTo>
                <a:lnTo>
                  <a:pt x="0" y="148"/>
                </a:lnTo>
                <a:lnTo>
                  <a:pt x="150" y="148"/>
                </a:lnTo>
                <a:lnTo>
                  <a:pt x="150" y="55"/>
                </a:lnTo>
                <a:lnTo>
                  <a:pt x="132" y="73"/>
                </a:lnTo>
                <a:lnTo>
                  <a:pt x="132" y="1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5"/>
          <p:cNvSpPr/>
          <p:nvPr/>
        </p:nvSpPr>
        <p:spPr>
          <a:xfrm>
            <a:off x="7558920" y="4899600"/>
            <a:ext cx="447120" cy="494640"/>
          </a:xfrm>
          <a:custGeom>
            <a:avLst/>
            <a:gdLst/>
            <a:ahLst/>
            <a:rect l="l" t="t" r="r" b="b"/>
            <a:pathLst>
              <a:path w="1688" h="1868">
                <a:moveTo>
                  <a:pt x="1531" y="1712"/>
                </a:moveTo>
                <a:lnTo>
                  <a:pt x="1531" y="1712"/>
                </a:lnTo>
                <a:lnTo>
                  <a:pt x="298" y="1712"/>
                </a:lnTo>
                <a:lnTo>
                  <a:pt x="298" y="1469"/>
                </a:lnTo>
                <a:lnTo>
                  <a:pt x="311" y="1469"/>
                </a:lnTo>
                <a:cubicBezTo>
                  <a:pt x="383" y="1469"/>
                  <a:pt x="441" y="1411"/>
                  <a:pt x="441" y="1339"/>
                </a:cubicBezTo>
                <a:cubicBezTo>
                  <a:pt x="441" y="1267"/>
                  <a:pt x="383" y="1209"/>
                  <a:pt x="311" y="1209"/>
                </a:cubicBezTo>
                <a:lnTo>
                  <a:pt x="298" y="1209"/>
                </a:lnTo>
                <a:lnTo>
                  <a:pt x="298" y="1059"/>
                </a:lnTo>
                <a:lnTo>
                  <a:pt x="311" y="1059"/>
                </a:lnTo>
                <a:cubicBezTo>
                  <a:pt x="383" y="1059"/>
                  <a:pt x="441" y="1000"/>
                  <a:pt x="441" y="928"/>
                </a:cubicBezTo>
                <a:cubicBezTo>
                  <a:pt x="441" y="856"/>
                  <a:pt x="383" y="798"/>
                  <a:pt x="311" y="798"/>
                </a:cubicBezTo>
                <a:lnTo>
                  <a:pt x="298" y="798"/>
                </a:lnTo>
                <a:lnTo>
                  <a:pt x="298" y="648"/>
                </a:lnTo>
                <a:lnTo>
                  <a:pt x="311" y="648"/>
                </a:lnTo>
                <a:cubicBezTo>
                  <a:pt x="383" y="648"/>
                  <a:pt x="441" y="589"/>
                  <a:pt x="441" y="517"/>
                </a:cubicBezTo>
                <a:cubicBezTo>
                  <a:pt x="441" y="445"/>
                  <a:pt x="383" y="387"/>
                  <a:pt x="311" y="387"/>
                </a:cubicBezTo>
                <a:lnTo>
                  <a:pt x="298" y="387"/>
                </a:lnTo>
                <a:lnTo>
                  <a:pt x="298" y="156"/>
                </a:lnTo>
                <a:lnTo>
                  <a:pt x="1531" y="156"/>
                </a:lnTo>
                <a:lnTo>
                  <a:pt x="1531" y="1712"/>
                </a:lnTo>
                <a:close/>
                <a:moveTo>
                  <a:pt x="1610" y="0"/>
                </a:moveTo>
                <a:lnTo>
                  <a:pt x="1610" y="0"/>
                </a:lnTo>
                <a:lnTo>
                  <a:pt x="220" y="0"/>
                </a:lnTo>
                <a:cubicBezTo>
                  <a:pt x="177" y="0"/>
                  <a:pt x="142" y="35"/>
                  <a:pt x="142" y="78"/>
                </a:cubicBezTo>
                <a:lnTo>
                  <a:pt x="142" y="387"/>
                </a:lnTo>
                <a:lnTo>
                  <a:pt x="130" y="387"/>
                </a:lnTo>
                <a:cubicBezTo>
                  <a:pt x="58" y="387"/>
                  <a:pt x="0" y="445"/>
                  <a:pt x="0" y="517"/>
                </a:cubicBezTo>
                <a:cubicBezTo>
                  <a:pt x="0" y="589"/>
                  <a:pt x="58" y="648"/>
                  <a:pt x="130" y="648"/>
                </a:cubicBezTo>
                <a:lnTo>
                  <a:pt x="142" y="648"/>
                </a:lnTo>
                <a:lnTo>
                  <a:pt x="142" y="798"/>
                </a:lnTo>
                <a:lnTo>
                  <a:pt x="130" y="798"/>
                </a:lnTo>
                <a:cubicBezTo>
                  <a:pt x="58" y="798"/>
                  <a:pt x="0" y="856"/>
                  <a:pt x="0" y="928"/>
                </a:cubicBezTo>
                <a:cubicBezTo>
                  <a:pt x="0" y="1000"/>
                  <a:pt x="58" y="1059"/>
                  <a:pt x="130" y="1059"/>
                </a:cubicBezTo>
                <a:lnTo>
                  <a:pt x="142" y="1059"/>
                </a:lnTo>
                <a:lnTo>
                  <a:pt x="142" y="1209"/>
                </a:lnTo>
                <a:lnTo>
                  <a:pt x="130" y="1209"/>
                </a:lnTo>
                <a:cubicBezTo>
                  <a:pt x="58" y="1209"/>
                  <a:pt x="0" y="1267"/>
                  <a:pt x="0" y="1339"/>
                </a:cubicBezTo>
                <a:cubicBezTo>
                  <a:pt x="0" y="1411"/>
                  <a:pt x="58" y="1469"/>
                  <a:pt x="130" y="1469"/>
                </a:cubicBezTo>
                <a:lnTo>
                  <a:pt x="142" y="1469"/>
                </a:lnTo>
                <a:lnTo>
                  <a:pt x="142" y="1790"/>
                </a:lnTo>
                <a:cubicBezTo>
                  <a:pt x="142" y="1833"/>
                  <a:pt x="177" y="1868"/>
                  <a:pt x="220" y="1868"/>
                </a:cubicBezTo>
                <a:lnTo>
                  <a:pt x="1610" y="1868"/>
                </a:lnTo>
                <a:cubicBezTo>
                  <a:pt x="1653" y="1868"/>
                  <a:pt x="1688" y="1833"/>
                  <a:pt x="1688" y="1790"/>
                </a:cubicBezTo>
                <a:lnTo>
                  <a:pt x="1688" y="78"/>
                </a:lnTo>
                <a:cubicBezTo>
                  <a:pt x="1688" y="35"/>
                  <a:pt x="1653" y="0"/>
                  <a:pt x="1610" y="0"/>
                </a:cubicBezTo>
                <a:close/>
                <a:moveTo>
                  <a:pt x="701" y="543"/>
                </a:moveTo>
                <a:lnTo>
                  <a:pt x="701" y="543"/>
                </a:lnTo>
                <a:lnTo>
                  <a:pt x="1129" y="543"/>
                </a:lnTo>
                <a:lnTo>
                  <a:pt x="1129" y="825"/>
                </a:lnTo>
                <a:lnTo>
                  <a:pt x="701" y="825"/>
                </a:lnTo>
                <a:lnTo>
                  <a:pt x="701" y="543"/>
                </a:lnTo>
                <a:close/>
                <a:moveTo>
                  <a:pt x="623" y="981"/>
                </a:moveTo>
                <a:lnTo>
                  <a:pt x="623" y="981"/>
                </a:lnTo>
                <a:lnTo>
                  <a:pt x="1207" y="981"/>
                </a:lnTo>
                <a:cubicBezTo>
                  <a:pt x="1250" y="981"/>
                  <a:pt x="1285" y="946"/>
                  <a:pt x="1285" y="903"/>
                </a:cubicBezTo>
                <a:lnTo>
                  <a:pt x="1285" y="465"/>
                </a:lnTo>
                <a:cubicBezTo>
                  <a:pt x="1285" y="422"/>
                  <a:pt x="1250" y="387"/>
                  <a:pt x="1207" y="387"/>
                </a:cubicBezTo>
                <a:lnTo>
                  <a:pt x="623" y="387"/>
                </a:lnTo>
                <a:cubicBezTo>
                  <a:pt x="580" y="387"/>
                  <a:pt x="545" y="422"/>
                  <a:pt x="545" y="465"/>
                </a:cubicBezTo>
                <a:lnTo>
                  <a:pt x="545" y="903"/>
                </a:lnTo>
                <a:cubicBezTo>
                  <a:pt x="545" y="946"/>
                  <a:pt x="580" y="981"/>
                  <a:pt x="623" y="9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6"/>
          <p:cNvSpPr/>
          <p:nvPr/>
        </p:nvSpPr>
        <p:spPr>
          <a:xfrm>
            <a:off x="4978800" y="1450440"/>
            <a:ext cx="424800" cy="545040"/>
          </a:xfrm>
          <a:custGeom>
            <a:avLst/>
            <a:gdLst/>
            <a:ahLst/>
            <a:rect l="l" t="t" r="r" b="b"/>
            <a:pathLst>
              <a:path w="1606" h="2058">
                <a:moveTo>
                  <a:pt x="1125" y="1334"/>
                </a:moveTo>
                <a:lnTo>
                  <a:pt x="1125" y="1334"/>
                </a:lnTo>
                <a:cubicBezTo>
                  <a:pt x="1125" y="1385"/>
                  <a:pt x="1082" y="1421"/>
                  <a:pt x="972" y="1425"/>
                </a:cubicBezTo>
                <a:lnTo>
                  <a:pt x="972" y="1231"/>
                </a:lnTo>
                <a:cubicBezTo>
                  <a:pt x="1094" y="1252"/>
                  <a:pt x="1125" y="1279"/>
                  <a:pt x="1125" y="1329"/>
                </a:cubicBezTo>
                <a:lnTo>
                  <a:pt x="1125" y="1334"/>
                </a:lnTo>
                <a:close/>
                <a:moveTo>
                  <a:pt x="751" y="731"/>
                </a:moveTo>
                <a:lnTo>
                  <a:pt x="751" y="731"/>
                </a:lnTo>
                <a:cubicBezTo>
                  <a:pt x="625" y="709"/>
                  <a:pt x="589" y="680"/>
                  <a:pt x="589" y="630"/>
                </a:cubicBezTo>
                <a:lnTo>
                  <a:pt x="589" y="625"/>
                </a:lnTo>
                <a:cubicBezTo>
                  <a:pt x="589" y="577"/>
                  <a:pt x="633" y="538"/>
                  <a:pt x="751" y="536"/>
                </a:cubicBezTo>
                <a:lnTo>
                  <a:pt x="751" y="731"/>
                </a:lnTo>
                <a:close/>
                <a:moveTo>
                  <a:pt x="976" y="755"/>
                </a:moveTo>
                <a:lnTo>
                  <a:pt x="976" y="755"/>
                </a:lnTo>
                <a:lnTo>
                  <a:pt x="976" y="558"/>
                </a:lnTo>
                <a:cubicBezTo>
                  <a:pt x="1094" y="582"/>
                  <a:pt x="1222" y="630"/>
                  <a:pt x="1325" y="704"/>
                </a:cubicBezTo>
                <a:lnTo>
                  <a:pt x="1556" y="339"/>
                </a:lnTo>
                <a:cubicBezTo>
                  <a:pt x="1395" y="236"/>
                  <a:pt x="1214" y="166"/>
                  <a:pt x="991" y="144"/>
                </a:cubicBezTo>
                <a:lnTo>
                  <a:pt x="991" y="0"/>
                </a:lnTo>
                <a:lnTo>
                  <a:pt x="741" y="0"/>
                </a:lnTo>
                <a:lnTo>
                  <a:pt x="741" y="137"/>
                </a:lnTo>
                <a:cubicBezTo>
                  <a:pt x="311" y="159"/>
                  <a:pt x="97" y="377"/>
                  <a:pt x="97" y="675"/>
                </a:cubicBezTo>
                <a:lnTo>
                  <a:pt x="97" y="680"/>
                </a:lnTo>
                <a:cubicBezTo>
                  <a:pt x="97" y="995"/>
                  <a:pt x="320" y="1127"/>
                  <a:pt x="746" y="1209"/>
                </a:cubicBezTo>
                <a:lnTo>
                  <a:pt x="746" y="1411"/>
                </a:lnTo>
                <a:cubicBezTo>
                  <a:pt x="589" y="1387"/>
                  <a:pt x="424" y="1325"/>
                  <a:pt x="246" y="1209"/>
                </a:cubicBezTo>
                <a:lnTo>
                  <a:pt x="0" y="1572"/>
                </a:lnTo>
                <a:cubicBezTo>
                  <a:pt x="205" y="1714"/>
                  <a:pt x="464" y="1798"/>
                  <a:pt x="731" y="1822"/>
                </a:cubicBezTo>
                <a:lnTo>
                  <a:pt x="731" y="2058"/>
                </a:lnTo>
                <a:lnTo>
                  <a:pt x="981" y="2058"/>
                </a:lnTo>
                <a:lnTo>
                  <a:pt x="981" y="1822"/>
                </a:lnTo>
                <a:cubicBezTo>
                  <a:pt x="1359" y="1793"/>
                  <a:pt x="1606" y="1608"/>
                  <a:pt x="1606" y="1291"/>
                </a:cubicBezTo>
                <a:lnTo>
                  <a:pt x="1606" y="1286"/>
                </a:lnTo>
                <a:cubicBezTo>
                  <a:pt x="1606" y="959"/>
                  <a:pt x="1378" y="834"/>
                  <a:pt x="976" y="7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7"/>
          <p:cNvSpPr/>
          <p:nvPr/>
        </p:nvSpPr>
        <p:spPr>
          <a:xfrm>
            <a:off x="7887600" y="2500920"/>
            <a:ext cx="633600" cy="601920"/>
          </a:xfrm>
          <a:custGeom>
            <a:avLst/>
            <a:gdLst/>
            <a:ahLst/>
            <a:rect l="l" t="t" r="r" b="b"/>
            <a:pathLst>
              <a:path w="2643" h="2506">
                <a:moveTo>
                  <a:pt x="2290" y="935"/>
                </a:moveTo>
                <a:lnTo>
                  <a:pt x="2290" y="935"/>
                </a:lnTo>
                <a:lnTo>
                  <a:pt x="588" y="935"/>
                </a:lnTo>
                <a:lnTo>
                  <a:pt x="588" y="416"/>
                </a:lnTo>
                <a:lnTo>
                  <a:pt x="2290" y="416"/>
                </a:lnTo>
                <a:lnTo>
                  <a:pt x="2487" y="676"/>
                </a:lnTo>
                <a:lnTo>
                  <a:pt x="2290" y="935"/>
                </a:lnTo>
                <a:close/>
                <a:moveTo>
                  <a:pt x="2055" y="1403"/>
                </a:moveTo>
                <a:lnTo>
                  <a:pt x="2055" y="1403"/>
                </a:lnTo>
                <a:lnTo>
                  <a:pt x="2055" y="1923"/>
                </a:lnTo>
                <a:lnTo>
                  <a:pt x="354" y="1923"/>
                </a:lnTo>
                <a:lnTo>
                  <a:pt x="156" y="1663"/>
                </a:lnTo>
                <a:lnTo>
                  <a:pt x="354" y="1403"/>
                </a:lnTo>
                <a:lnTo>
                  <a:pt x="2055" y="1403"/>
                </a:lnTo>
                <a:close/>
                <a:moveTo>
                  <a:pt x="2625" y="635"/>
                </a:moveTo>
                <a:lnTo>
                  <a:pt x="2625" y="635"/>
                </a:lnTo>
                <a:lnTo>
                  <a:pt x="2377" y="308"/>
                </a:lnTo>
                <a:cubicBezTo>
                  <a:pt x="2364" y="291"/>
                  <a:pt x="2344" y="281"/>
                  <a:pt x="2323" y="281"/>
                </a:cubicBezTo>
                <a:lnTo>
                  <a:pt x="1411" y="281"/>
                </a:lnTo>
                <a:lnTo>
                  <a:pt x="1411" y="135"/>
                </a:lnTo>
                <a:cubicBezTo>
                  <a:pt x="1411" y="61"/>
                  <a:pt x="1351" y="0"/>
                  <a:pt x="1276" y="0"/>
                </a:cubicBezTo>
                <a:cubicBezTo>
                  <a:pt x="1202" y="0"/>
                  <a:pt x="1141" y="61"/>
                  <a:pt x="1141" y="135"/>
                </a:cubicBezTo>
                <a:lnTo>
                  <a:pt x="1141" y="281"/>
                </a:lnTo>
                <a:lnTo>
                  <a:pt x="521" y="281"/>
                </a:lnTo>
                <a:cubicBezTo>
                  <a:pt x="484" y="281"/>
                  <a:pt x="453" y="312"/>
                  <a:pt x="453" y="349"/>
                </a:cubicBezTo>
                <a:lnTo>
                  <a:pt x="453" y="1003"/>
                </a:lnTo>
                <a:cubicBezTo>
                  <a:pt x="453" y="1040"/>
                  <a:pt x="484" y="1070"/>
                  <a:pt x="521" y="1070"/>
                </a:cubicBezTo>
                <a:lnTo>
                  <a:pt x="1141" y="1070"/>
                </a:lnTo>
                <a:lnTo>
                  <a:pt x="1141" y="1269"/>
                </a:lnTo>
                <a:lnTo>
                  <a:pt x="320" y="1269"/>
                </a:lnTo>
                <a:cubicBezTo>
                  <a:pt x="299" y="1269"/>
                  <a:pt x="279" y="1279"/>
                  <a:pt x="267" y="1295"/>
                </a:cubicBezTo>
                <a:lnTo>
                  <a:pt x="18" y="1622"/>
                </a:lnTo>
                <a:cubicBezTo>
                  <a:pt x="0" y="1646"/>
                  <a:pt x="0" y="1680"/>
                  <a:pt x="18" y="1704"/>
                </a:cubicBezTo>
                <a:lnTo>
                  <a:pt x="267" y="2031"/>
                </a:lnTo>
                <a:cubicBezTo>
                  <a:pt x="279" y="2047"/>
                  <a:pt x="299" y="2057"/>
                  <a:pt x="320" y="2057"/>
                </a:cubicBezTo>
                <a:lnTo>
                  <a:pt x="1141" y="2057"/>
                </a:lnTo>
                <a:lnTo>
                  <a:pt x="1141" y="2500"/>
                </a:lnTo>
                <a:cubicBezTo>
                  <a:pt x="1186" y="2504"/>
                  <a:pt x="1231" y="2506"/>
                  <a:pt x="1276" y="2506"/>
                </a:cubicBezTo>
                <a:cubicBezTo>
                  <a:pt x="1322" y="2506"/>
                  <a:pt x="1366" y="2504"/>
                  <a:pt x="1411" y="2500"/>
                </a:cubicBezTo>
                <a:lnTo>
                  <a:pt x="1411" y="2057"/>
                </a:lnTo>
                <a:lnTo>
                  <a:pt x="2122" y="2057"/>
                </a:lnTo>
                <a:cubicBezTo>
                  <a:pt x="2160" y="2057"/>
                  <a:pt x="2190" y="2027"/>
                  <a:pt x="2190" y="1990"/>
                </a:cubicBezTo>
                <a:lnTo>
                  <a:pt x="2190" y="1336"/>
                </a:lnTo>
                <a:cubicBezTo>
                  <a:pt x="2190" y="1299"/>
                  <a:pt x="2160" y="1269"/>
                  <a:pt x="2122" y="1269"/>
                </a:cubicBezTo>
                <a:lnTo>
                  <a:pt x="1411" y="1269"/>
                </a:lnTo>
                <a:lnTo>
                  <a:pt x="1411" y="1070"/>
                </a:lnTo>
                <a:lnTo>
                  <a:pt x="2323" y="1070"/>
                </a:lnTo>
                <a:cubicBezTo>
                  <a:pt x="2344" y="1070"/>
                  <a:pt x="2364" y="1060"/>
                  <a:pt x="2377" y="1043"/>
                </a:cubicBezTo>
                <a:lnTo>
                  <a:pt x="2625" y="716"/>
                </a:lnTo>
                <a:cubicBezTo>
                  <a:pt x="2643" y="692"/>
                  <a:pt x="2643" y="659"/>
                  <a:pt x="2625" y="6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38"/>
          <p:cNvSpPr/>
          <p:nvPr/>
        </p:nvSpPr>
        <p:spPr>
          <a:xfrm>
            <a:off x="4286520" y="4899600"/>
            <a:ext cx="495000" cy="551880"/>
          </a:xfrm>
          <a:custGeom>
            <a:avLst/>
            <a:gdLst/>
            <a:ahLst/>
            <a:rect l="l" t="t" r="r" b="b"/>
            <a:pathLst>
              <a:path w="1871" h="2086">
                <a:moveTo>
                  <a:pt x="1334" y="2086"/>
                </a:moveTo>
                <a:lnTo>
                  <a:pt x="1334" y="2086"/>
                </a:lnTo>
                <a:lnTo>
                  <a:pt x="1871" y="2086"/>
                </a:lnTo>
                <a:lnTo>
                  <a:pt x="1871" y="795"/>
                </a:lnTo>
                <a:lnTo>
                  <a:pt x="1334" y="795"/>
                </a:lnTo>
                <a:lnTo>
                  <a:pt x="1334" y="2086"/>
                </a:lnTo>
                <a:close/>
                <a:moveTo>
                  <a:pt x="1368" y="0"/>
                </a:moveTo>
                <a:lnTo>
                  <a:pt x="1368" y="0"/>
                </a:lnTo>
                <a:lnTo>
                  <a:pt x="852" y="0"/>
                </a:lnTo>
                <a:lnTo>
                  <a:pt x="983" y="132"/>
                </a:lnTo>
                <a:lnTo>
                  <a:pt x="12" y="1286"/>
                </a:lnTo>
                <a:cubicBezTo>
                  <a:pt x="1" y="1299"/>
                  <a:pt x="0" y="1320"/>
                  <a:pt x="12" y="1334"/>
                </a:cubicBezTo>
                <a:cubicBezTo>
                  <a:pt x="25" y="1350"/>
                  <a:pt x="49" y="1353"/>
                  <a:pt x="65" y="1340"/>
                </a:cubicBezTo>
                <a:lnTo>
                  <a:pt x="1237" y="388"/>
                </a:lnTo>
                <a:lnTo>
                  <a:pt x="1368" y="521"/>
                </a:lnTo>
                <a:lnTo>
                  <a:pt x="1368" y="0"/>
                </a:lnTo>
                <a:close/>
                <a:moveTo>
                  <a:pt x="672" y="2086"/>
                </a:moveTo>
                <a:lnTo>
                  <a:pt x="672" y="2086"/>
                </a:lnTo>
                <a:lnTo>
                  <a:pt x="1208" y="2086"/>
                </a:lnTo>
                <a:lnTo>
                  <a:pt x="1208" y="1222"/>
                </a:lnTo>
                <a:lnTo>
                  <a:pt x="672" y="1222"/>
                </a:lnTo>
                <a:lnTo>
                  <a:pt x="672" y="2086"/>
                </a:lnTo>
                <a:close/>
                <a:moveTo>
                  <a:pt x="9" y="2086"/>
                </a:moveTo>
                <a:lnTo>
                  <a:pt x="9" y="2086"/>
                </a:lnTo>
                <a:lnTo>
                  <a:pt x="545" y="2086"/>
                </a:lnTo>
                <a:lnTo>
                  <a:pt x="545" y="1654"/>
                </a:lnTo>
                <a:lnTo>
                  <a:pt x="9" y="1654"/>
                </a:lnTo>
                <a:lnTo>
                  <a:pt x="9" y="20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9"/>
          <p:cNvSpPr/>
          <p:nvPr/>
        </p:nvSpPr>
        <p:spPr>
          <a:xfrm>
            <a:off x="3798720" y="2503800"/>
            <a:ext cx="617760" cy="617040"/>
          </a:xfrm>
          <a:custGeom>
            <a:avLst/>
            <a:gdLst/>
            <a:ahLst/>
            <a:rect l="l" t="t" r="r" b="b"/>
            <a:pathLst>
              <a:path w="2334" h="2333">
                <a:moveTo>
                  <a:pt x="1743" y="715"/>
                </a:moveTo>
                <a:lnTo>
                  <a:pt x="1743" y="715"/>
                </a:lnTo>
                <a:lnTo>
                  <a:pt x="1342" y="1108"/>
                </a:lnTo>
                <a:cubicBezTo>
                  <a:pt x="1348" y="1126"/>
                  <a:pt x="1352" y="1146"/>
                  <a:pt x="1352" y="1167"/>
                </a:cubicBezTo>
                <a:cubicBezTo>
                  <a:pt x="1352" y="1269"/>
                  <a:pt x="1269" y="1352"/>
                  <a:pt x="1167" y="1352"/>
                </a:cubicBezTo>
                <a:cubicBezTo>
                  <a:pt x="1065" y="1352"/>
                  <a:pt x="982" y="1269"/>
                  <a:pt x="982" y="1167"/>
                </a:cubicBezTo>
                <a:cubicBezTo>
                  <a:pt x="982" y="1141"/>
                  <a:pt x="987" y="1117"/>
                  <a:pt x="996" y="1095"/>
                </a:cubicBezTo>
                <a:lnTo>
                  <a:pt x="492" y="524"/>
                </a:lnTo>
                <a:cubicBezTo>
                  <a:pt x="463" y="490"/>
                  <a:pt x="466" y="440"/>
                  <a:pt x="499" y="410"/>
                </a:cubicBezTo>
                <a:cubicBezTo>
                  <a:pt x="533" y="381"/>
                  <a:pt x="584" y="384"/>
                  <a:pt x="613" y="417"/>
                </a:cubicBezTo>
                <a:lnTo>
                  <a:pt x="1117" y="989"/>
                </a:lnTo>
                <a:cubicBezTo>
                  <a:pt x="1133" y="984"/>
                  <a:pt x="1150" y="982"/>
                  <a:pt x="1167" y="982"/>
                </a:cubicBezTo>
                <a:cubicBezTo>
                  <a:pt x="1189" y="982"/>
                  <a:pt x="1210" y="986"/>
                  <a:pt x="1229" y="993"/>
                </a:cubicBezTo>
                <a:lnTo>
                  <a:pt x="1631" y="600"/>
                </a:lnTo>
                <a:cubicBezTo>
                  <a:pt x="1662" y="568"/>
                  <a:pt x="1713" y="569"/>
                  <a:pt x="1744" y="601"/>
                </a:cubicBezTo>
                <a:cubicBezTo>
                  <a:pt x="1776" y="632"/>
                  <a:pt x="1775" y="684"/>
                  <a:pt x="1743" y="715"/>
                </a:cubicBezTo>
                <a:close/>
                <a:moveTo>
                  <a:pt x="1167" y="0"/>
                </a:moveTo>
                <a:lnTo>
                  <a:pt x="1167" y="0"/>
                </a:lnTo>
                <a:cubicBezTo>
                  <a:pt x="523" y="0"/>
                  <a:pt x="0" y="522"/>
                  <a:pt x="0" y="1167"/>
                </a:cubicBezTo>
                <a:cubicBezTo>
                  <a:pt x="0" y="1811"/>
                  <a:pt x="523" y="2333"/>
                  <a:pt x="1167" y="2333"/>
                </a:cubicBezTo>
                <a:cubicBezTo>
                  <a:pt x="1811" y="2333"/>
                  <a:pt x="2334" y="1811"/>
                  <a:pt x="2334" y="1167"/>
                </a:cubicBezTo>
                <a:cubicBezTo>
                  <a:pt x="2334" y="522"/>
                  <a:pt x="1811" y="0"/>
                  <a:pt x="11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09480" y="228600"/>
            <a:ext cx="1076436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Modelo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8168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8CE2BC3-CC75-422B-A797-27377C687E4D}" type="slidenum">
              <a:rPr b="0" lang="es-MX" sz="2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84" name="Chart 4"/>
          <p:cNvGraphicFramePr/>
          <p:nvPr/>
        </p:nvGraphicFramePr>
        <p:xfrm>
          <a:off x="-327600" y="1535760"/>
          <a:ext cx="3772080" cy="34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85" name="CustomShape 3"/>
          <p:cNvSpPr/>
          <p:nvPr/>
        </p:nvSpPr>
        <p:spPr>
          <a:xfrm>
            <a:off x="4308480" y="1429200"/>
            <a:ext cx="233532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24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Moderado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Cliente reservado con poca  atención al uso de TdC.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4285800" y="2308680"/>
            <a:ext cx="2453400" cy="16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24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Ventajoso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Cliente conocedor de créditos con buen desempeño, penetrado por el mercado.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308480" y="3395520"/>
            <a:ext cx="2453400" cy="11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24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Influyente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Cliente con actividad constante en todos sus créditos.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4308480" y="4375080"/>
            <a:ext cx="2453400" cy="12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MX" sz="2400" spc="-1" strike="noStrike">
                <a:solidFill>
                  <a:srgbClr val="f7c12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Principiante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Cliente con recién ingreso al mercado.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7"/>
          <p:cNvSpPr/>
          <p:nvPr/>
        </p:nvSpPr>
        <p:spPr>
          <a:xfrm>
            <a:off x="6367680" y="1333440"/>
            <a:ext cx="13377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50%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8"/>
          <p:cNvSpPr/>
          <p:nvPr/>
        </p:nvSpPr>
        <p:spPr>
          <a:xfrm>
            <a:off x="6311520" y="4363560"/>
            <a:ext cx="133776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f7c12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24%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9"/>
          <p:cNvSpPr/>
          <p:nvPr/>
        </p:nvSpPr>
        <p:spPr>
          <a:xfrm>
            <a:off x="6311880" y="2375640"/>
            <a:ext cx="133776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13%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6311880" y="3326400"/>
            <a:ext cx="133776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/>
          <a:p>
            <a:pPr algn="ctr">
              <a:lnSpc>
                <a:spcPct val="100000"/>
              </a:lnSpc>
            </a:pPr>
            <a:r>
              <a:rPr b="1" lang="es-MX" sz="44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13%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CustomShape 11"/>
          <p:cNvSpPr/>
          <p:nvPr/>
        </p:nvSpPr>
        <p:spPr>
          <a:xfrm>
            <a:off x="3797280" y="1495080"/>
            <a:ext cx="488160" cy="5997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2"/>
          <p:cNvSpPr/>
          <p:nvPr/>
        </p:nvSpPr>
        <p:spPr>
          <a:xfrm>
            <a:off x="3777480" y="2481840"/>
            <a:ext cx="488160" cy="59976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13"/>
          <p:cNvSpPr/>
          <p:nvPr/>
        </p:nvSpPr>
        <p:spPr>
          <a:xfrm>
            <a:off x="3777480" y="3461400"/>
            <a:ext cx="488160" cy="59976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14"/>
          <p:cNvSpPr/>
          <p:nvPr/>
        </p:nvSpPr>
        <p:spPr>
          <a:xfrm>
            <a:off x="3851280" y="1639440"/>
            <a:ext cx="389520" cy="345240"/>
          </a:xfrm>
          <a:custGeom>
            <a:avLst/>
            <a:gdLst/>
            <a:ahLst/>
            <a:rect l="l" t="t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5"/>
          <p:cNvSpPr/>
          <p:nvPr/>
        </p:nvSpPr>
        <p:spPr>
          <a:xfrm>
            <a:off x="3777480" y="4441320"/>
            <a:ext cx="488160" cy="5997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6"/>
          <p:cNvSpPr/>
          <p:nvPr/>
        </p:nvSpPr>
        <p:spPr>
          <a:xfrm flipV="1" rot="10800000">
            <a:off x="3797280" y="2027880"/>
            <a:ext cx="2818440" cy="232920"/>
          </a:xfrm>
          <a:prstGeom prst="bentConnector3">
            <a:avLst>
              <a:gd name="adj1" fmla="val 101764"/>
            </a:avLst>
          </a:prstGeom>
          <a:noFill/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7"/>
          <p:cNvSpPr/>
          <p:nvPr/>
        </p:nvSpPr>
        <p:spPr>
          <a:xfrm rot="10800000">
            <a:off x="3797280" y="4738320"/>
            <a:ext cx="1849320" cy="109440"/>
          </a:xfrm>
          <a:prstGeom prst="bentConnector3">
            <a:avLst>
              <a:gd name="adj1" fmla="val 98682"/>
            </a:avLst>
          </a:prstGeom>
          <a:noFill/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18"/>
          <p:cNvSpPr/>
          <p:nvPr/>
        </p:nvSpPr>
        <p:spPr>
          <a:xfrm rot="10800000">
            <a:off x="3797280" y="2784960"/>
            <a:ext cx="1634760" cy="689760"/>
          </a:xfrm>
          <a:prstGeom prst="bentConnector3">
            <a:avLst>
              <a:gd name="adj1" fmla="val 28390"/>
            </a:avLst>
          </a:prstGeom>
          <a:noFill/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9"/>
          <p:cNvSpPr/>
          <p:nvPr/>
        </p:nvSpPr>
        <p:spPr>
          <a:xfrm rot="10800000">
            <a:off x="3777480" y="3761280"/>
            <a:ext cx="853560" cy="76284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bg1">
                <a:lumMod val="65000"/>
              </a:schemeClr>
            </a:solidFill>
            <a:custDash>
              <a:ds d="1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0"/>
          <p:cNvSpPr/>
          <p:nvPr/>
        </p:nvSpPr>
        <p:spPr>
          <a:xfrm>
            <a:off x="864360" y="5595120"/>
            <a:ext cx="49586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s-MX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Los clientes están segmentados en </a:t>
            </a:r>
            <a:r>
              <a:rPr b="1" lang="es-MX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4 grupos</a:t>
            </a:r>
            <a:r>
              <a:rPr b="0" lang="es-MX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, de acuerdo a sus características  de relación con el Banco y el mercado.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21"/>
          <p:cNvSpPr/>
          <p:nvPr/>
        </p:nvSpPr>
        <p:spPr>
          <a:xfrm rot="16200000">
            <a:off x="353520" y="5666040"/>
            <a:ext cx="321480" cy="421560"/>
          </a:xfrm>
          <a:prstGeom prst="flowChartOffpageConnector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2"/>
          <p:cNvSpPr/>
          <p:nvPr/>
        </p:nvSpPr>
        <p:spPr>
          <a:xfrm>
            <a:off x="8567640" y="56847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23"/>
          <p:cNvSpPr/>
          <p:nvPr/>
        </p:nvSpPr>
        <p:spPr>
          <a:xfrm>
            <a:off x="8567640" y="5420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4"/>
          <p:cNvSpPr/>
          <p:nvPr/>
        </p:nvSpPr>
        <p:spPr>
          <a:xfrm>
            <a:off x="8567640" y="5157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25"/>
          <p:cNvSpPr/>
          <p:nvPr/>
        </p:nvSpPr>
        <p:spPr>
          <a:xfrm>
            <a:off x="8567640" y="489384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6"/>
          <p:cNvSpPr/>
          <p:nvPr/>
        </p:nvSpPr>
        <p:spPr>
          <a:xfrm>
            <a:off x="8567640" y="46303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7"/>
          <p:cNvSpPr/>
          <p:nvPr/>
        </p:nvSpPr>
        <p:spPr>
          <a:xfrm>
            <a:off x="8567640" y="43668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28"/>
          <p:cNvSpPr/>
          <p:nvPr/>
        </p:nvSpPr>
        <p:spPr>
          <a:xfrm>
            <a:off x="8567640" y="41029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29"/>
          <p:cNvSpPr/>
          <p:nvPr/>
        </p:nvSpPr>
        <p:spPr>
          <a:xfrm>
            <a:off x="8567640" y="38394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30"/>
          <p:cNvSpPr/>
          <p:nvPr/>
        </p:nvSpPr>
        <p:spPr>
          <a:xfrm>
            <a:off x="8567640" y="3575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1"/>
          <p:cNvSpPr/>
          <p:nvPr/>
        </p:nvSpPr>
        <p:spPr>
          <a:xfrm>
            <a:off x="8567640" y="3312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32"/>
          <p:cNvSpPr/>
          <p:nvPr/>
        </p:nvSpPr>
        <p:spPr>
          <a:xfrm>
            <a:off x="9404280" y="56847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33"/>
          <p:cNvSpPr/>
          <p:nvPr/>
        </p:nvSpPr>
        <p:spPr>
          <a:xfrm>
            <a:off x="9404280" y="5420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4"/>
          <p:cNvSpPr/>
          <p:nvPr/>
        </p:nvSpPr>
        <p:spPr>
          <a:xfrm>
            <a:off x="9404280" y="5157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35"/>
          <p:cNvSpPr/>
          <p:nvPr/>
        </p:nvSpPr>
        <p:spPr>
          <a:xfrm>
            <a:off x="9404280" y="489384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6"/>
          <p:cNvSpPr/>
          <p:nvPr/>
        </p:nvSpPr>
        <p:spPr>
          <a:xfrm>
            <a:off x="9404280" y="46303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37"/>
          <p:cNvSpPr/>
          <p:nvPr/>
        </p:nvSpPr>
        <p:spPr>
          <a:xfrm>
            <a:off x="9404280" y="43668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38"/>
          <p:cNvSpPr/>
          <p:nvPr/>
        </p:nvSpPr>
        <p:spPr>
          <a:xfrm>
            <a:off x="9404280" y="41029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39"/>
          <p:cNvSpPr/>
          <p:nvPr/>
        </p:nvSpPr>
        <p:spPr>
          <a:xfrm>
            <a:off x="9404280" y="38394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40"/>
          <p:cNvSpPr/>
          <p:nvPr/>
        </p:nvSpPr>
        <p:spPr>
          <a:xfrm>
            <a:off x="9404280" y="3575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41"/>
          <p:cNvSpPr/>
          <p:nvPr/>
        </p:nvSpPr>
        <p:spPr>
          <a:xfrm>
            <a:off x="9404280" y="3312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2"/>
          <p:cNvSpPr/>
          <p:nvPr/>
        </p:nvSpPr>
        <p:spPr>
          <a:xfrm>
            <a:off x="10240560" y="56847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43"/>
          <p:cNvSpPr/>
          <p:nvPr/>
        </p:nvSpPr>
        <p:spPr>
          <a:xfrm>
            <a:off x="10240560" y="5420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44"/>
          <p:cNvSpPr/>
          <p:nvPr/>
        </p:nvSpPr>
        <p:spPr>
          <a:xfrm>
            <a:off x="10240560" y="5157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45"/>
          <p:cNvSpPr/>
          <p:nvPr/>
        </p:nvSpPr>
        <p:spPr>
          <a:xfrm>
            <a:off x="10240560" y="489384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46"/>
          <p:cNvSpPr/>
          <p:nvPr/>
        </p:nvSpPr>
        <p:spPr>
          <a:xfrm>
            <a:off x="10240560" y="46303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CustomShape 47"/>
          <p:cNvSpPr/>
          <p:nvPr/>
        </p:nvSpPr>
        <p:spPr>
          <a:xfrm>
            <a:off x="10240560" y="43668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CustomShape 48"/>
          <p:cNvSpPr/>
          <p:nvPr/>
        </p:nvSpPr>
        <p:spPr>
          <a:xfrm>
            <a:off x="10240560" y="41029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49"/>
          <p:cNvSpPr/>
          <p:nvPr/>
        </p:nvSpPr>
        <p:spPr>
          <a:xfrm>
            <a:off x="10240560" y="38394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ustomShape 50"/>
          <p:cNvSpPr/>
          <p:nvPr/>
        </p:nvSpPr>
        <p:spPr>
          <a:xfrm>
            <a:off x="10240560" y="3575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51"/>
          <p:cNvSpPr/>
          <p:nvPr/>
        </p:nvSpPr>
        <p:spPr>
          <a:xfrm>
            <a:off x="10240560" y="3312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52"/>
          <p:cNvSpPr/>
          <p:nvPr/>
        </p:nvSpPr>
        <p:spPr>
          <a:xfrm>
            <a:off x="11077200" y="56847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53"/>
          <p:cNvSpPr/>
          <p:nvPr/>
        </p:nvSpPr>
        <p:spPr>
          <a:xfrm>
            <a:off x="11077200" y="5420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4"/>
          <p:cNvSpPr/>
          <p:nvPr/>
        </p:nvSpPr>
        <p:spPr>
          <a:xfrm>
            <a:off x="11077200" y="5157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55"/>
          <p:cNvSpPr/>
          <p:nvPr/>
        </p:nvSpPr>
        <p:spPr>
          <a:xfrm>
            <a:off x="11077200" y="489384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56"/>
          <p:cNvSpPr/>
          <p:nvPr/>
        </p:nvSpPr>
        <p:spPr>
          <a:xfrm>
            <a:off x="11077200" y="46303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57"/>
          <p:cNvSpPr/>
          <p:nvPr/>
        </p:nvSpPr>
        <p:spPr>
          <a:xfrm>
            <a:off x="11077200" y="43668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58"/>
          <p:cNvSpPr/>
          <p:nvPr/>
        </p:nvSpPr>
        <p:spPr>
          <a:xfrm>
            <a:off x="11077200" y="410292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59"/>
          <p:cNvSpPr/>
          <p:nvPr/>
        </p:nvSpPr>
        <p:spPr>
          <a:xfrm>
            <a:off x="11077200" y="383940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60"/>
          <p:cNvSpPr/>
          <p:nvPr/>
        </p:nvSpPr>
        <p:spPr>
          <a:xfrm>
            <a:off x="11077200" y="357588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61"/>
          <p:cNvSpPr/>
          <p:nvPr/>
        </p:nvSpPr>
        <p:spPr>
          <a:xfrm>
            <a:off x="11077200" y="3312360"/>
            <a:ext cx="519480" cy="210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62"/>
          <p:cNvSpPr/>
          <p:nvPr/>
        </p:nvSpPr>
        <p:spPr>
          <a:xfrm rot="7935000">
            <a:off x="8523720" y="2544120"/>
            <a:ext cx="540720" cy="5382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63"/>
          <p:cNvSpPr/>
          <p:nvPr/>
        </p:nvSpPr>
        <p:spPr>
          <a:xfrm>
            <a:off x="8633160" y="2599200"/>
            <a:ext cx="356400" cy="39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s-MX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69%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64"/>
          <p:cNvSpPr/>
          <p:nvPr/>
        </p:nvSpPr>
        <p:spPr>
          <a:xfrm rot="7935000">
            <a:off x="9361440" y="2544120"/>
            <a:ext cx="540720" cy="53820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65"/>
          <p:cNvSpPr/>
          <p:nvPr/>
        </p:nvSpPr>
        <p:spPr>
          <a:xfrm>
            <a:off x="9470880" y="2599200"/>
            <a:ext cx="356400" cy="39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s-MX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37%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66"/>
          <p:cNvSpPr/>
          <p:nvPr/>
        </p:nvSpPr>
        <p:spPr>
          <a:xfrm rot="7935000">
            <a:off x="10198800" y="2544120"/>
            <a:ext cx="540720" cy="5382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67"/>
          <p:cNvSpPr/>
          <p:nvPr/>
        </p:nvSpPr>
        <p:spPr>
          <a:xfrm>
            <a:off x="10308600" y="2599200"/>
            <a:ext cx="356400" cy="39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s-MX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41%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68"/>
          <p:cNvSpPr/>
          <p:nvPr/>
        </p:nvSpPr>
        <p:spPr>
          <a:xfrm rot="7935000">
            <a:off x="11036520" y="2544120"/>
            <a:ext cx="540720" cy="538200"/>
          </a:xfrm>
          <a:prstGeom prst="teardrop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69"/>
          <p:cNvSpPr/>
          <p:nvPr/>
        </p:nvSpPr>
        <p:spPr>
          <a:xfrm>
            <a:off x="11145960" y="2599200"/>
            <a:ext cx="356400" cy="39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s-MX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50%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70"/>
          <p:cNvSpPr/>
          <p:nvPr/>
        </p:nvSpPr>
        <p:spPr>
          <a:xfrm>
            <a:off x="8567640" y="1490400"/>
            <a:ext cx="36691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Porcentaje de </a:t>
            </a:r>
            <a:r>
              <a:rPr b="1" lang="es-MX" sz="24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activación</a:t>
            </a:r>
            <a:r>
              <a:rPr b="0" lang="es-MX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 por grupo: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71"/>
          <p:cNvSpPr/>
          <p:nvPr/>
        </p:nvSpPr>
        <p:spPr>
          <a:xfrm>
            <a:off x="3791880" y="2558520"/>
            <a:ext cx="420120" cy="487800"/>
          </a:xfrm>
          <a:custGeom>
            <a:avLst/>
            <a:gdLst/>
            <a:ahLst/>
            <a:rect l="l" t="t" r="r" b="b"/>
            <a:pathLst>
              <a:path w="2181" h="2177">
                <a:moveTo>
                  <a:pt x="2074" y="893"/>
                </a:moveTo>
                <a:lnTo>
                  <a:pt x="2074" y="893"/>
                </a:lnTo>
                <a:lnTo>
                  <a:pt x="1689" y="893"/>
                </a:lnTo>
                <a:lnTo>
                  <a:pt x="1577" y="522"/>
                </a:lnTo>
                <a:cubicBezTo>
                  <a:pt x="1560" y="469"/>
                  <a:pt x="1499" y="422"/>
                  <a:pt x="1445" y="414"/>
                </a:cubicBezTo>
                <a:lnTo>
                  <a:pt x="961" y="348"/>
                </a:lnTo>
                <a:cubicBezTo>
                  <a:pt x="921" y="342"/>
                  <a:pt x="882" y="359"/>
                  <a:pt x="859" y="392"/>
                </a:cubicBezTo>
                <a:lnTo>
                  <a:pt x="606" y="747"/>
                </a:lnTo>
                <a:cubicBezTo>
                  <a:pt x="572" y="796"/>
                  <a:pt x="584" y="863"/>
                  <a:pt x="632" y="897"/>
                </a:cubicBezTo>
                <a:cubicBezTo>
                  <a:pt x="651" y="910"/>
                  <a:pt x="672" y="917"/>
                  <a:pt x="694" y="917"/>
                </a:cubicBezTo>
                <a:cubicBezTo>
                  <a:pt x="727" y="917"/>
                  <a:pt x="760" y="901"/>
                  <a:pt x="781" y="872"/>
                </a:cubicBezTo>
                <a:lnTo>
                  <a:pt x="996" y="569"/>
                </a:lnTo>
                <a:lnTo>
                  <a:pt x="1193" y="597"/>
                </a:lnTo>
                <a:lnTo>
                  <a:pt x="614" y="1439"/>
                </a:lnTo>
                <a:lnTo>
                  <a:pt x="107" y="1439"/>
                </a:lnTo>
                <a:cubicBezTo>
                  <a:pt x="48" y="1439"/>
                  <a:pt x="0" y="1487"/>
                  <a:pt x="0" y="1547"/>
                </a:cubicBezTo>
                <a:cubicBezTo>
                  <a:pt x="0" y="1606"/>
                  <a:pt x="48" y="1654"/>
                  <a:pt x="107" y="1654"/>
                </a:cubicBezTo>
                <a:lnTo>
                  <a:pt x="671" y="1654"/>
                </a:lnTo>
                <a:cubicBezTo>
                  <a:pt x="706" y="1654"/>
                  <a:pt x="739" y="1636"/>
                  <a:pt x="759" y="1607"/>
                </a:cubicBezTo>
                <a:lnTo>
                  <a:pt x="999" y="1257"/>
                </a:lnTo>
                <a:lnTo>
                  <a:pt x="1343" y="1536"/>
                </a:lnTo>
                <a:lnTo>
                  <a:pt x="1061" y="2016"/>
                </a:lnTo>
                <a:cubicBezTo>
                  <a:pt x="1031" y="2067"/>
                  <a:pt x="1047" y="2133"/>
                  <a:pt x="1099" y="2162"/>
                </a:cubicBezTo>
                <a:cubicBezTo>
                  <a:pt x="1116" y="2173"/>
                  <a:pt x="1134" y="2177"/>
                  <a:pt x="1153" y="2177"/>
                </a:cubicBezTo>
                <a:cubicBezTo>
                  <a:pt x="1190" y="2177"/>
                  <a:pt x="1225" y="2159"/>
                  <a:pt x="1245" y="2125"/>
                </a:cubicBezTo>
                <a:lnTo>
                  <a:pt x="1575" y="1566"/>
                </a:lnTo>
                <a:cubicBezTo>
                  <a:pt x="1602" y="1520"/>
                  <a:pt x="1591" y="1462"/>
                  <a:pt x="1550" y="1428"/>
                </a:cubicBezTo>
                <a:lnTo>
                  <a:pt x="1213" y="1154"/>
                </a:lnTo>
                <a:lnTo>
                  <a:pt x="1443" y="820"/>
                </a:lnTo>
                <a:lnTo>
                  <a:pt x="1507" y="1031"/>
                </a:lnTo>
                <a:cubicBezTo>
                  <a:pt x="1520" y="1077"/>
                  <a:pt x="1562" y="1108"/>
                  <a:pt x="1609" y="1108"/>
                </a:cubicBezTo>
                <a:lnTo>
                  <a:pt x="2074" y="1108"/>
                </a:lnTo>
                <a:cubicBezTo>
                  <a:pt x="2133" y="1108"/>
                  <a:pt x="2181" y="1060"/>
                  <a:pt x="2181" y="1000"/>
                </a:cubicBezTo>
                <a:cubicBezTo>
                  <a:pt x="2181" y="941"/>
                  <a:pt x="2133" y="893"/>
                  <a:pt x="2074" y="893"/>
                </a:cubicBezTo>
                <a:close/>
                <a:moveTo>
                  <a:pt x="1567" y="412"/>
                </a:moveTo>
                <a:lnTo>
                  <a:pt x="1567" y="412"/>
                </a:lnTo>
                <a:cubicBezTo>
                  <a:pt x="1666" y="467"/>
                  <a:pt x="1790" y="431"/>
                  <a:pt x="1845" y="332"/>
                </a:cubicBezTo>
                <a:cubicBezTo>
                  <a:pt x="1899" y="233"/>
                  <a:pt x="1863" y="109"/>
                  <a:pt x="1764" y="55"/>
                </a:cubicBezTo>
                <a:cubicBezTo>
                  <a:pt x="1666" y="0"/>
                  <a:pt x="1541" y="36"/>
                  <a:pt x="1487" y="135"/>
                </a:cubicBezTo>
                <a:cubicBezTo>
                  <a:pt x="1432" y="234"/>
                  <a:pt x="1468" y="358"/>
                  <a:pt x="1567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72"/>
          <p:cNvSpPr/>
          <p:nvPr/>
        </p:nvSpPr>
        <p:spPr>
          <a:xfrm>
            <a:off x="3857760" y="3503520"/>
            <a:ext cx="347760" cy="515520"/>
          </a:xfrm>
          <a:custGeom>
            <a:avLst/>
            <a:gdLst/>
            <a:ahLst/>
            <a:rect l="l" t="t" r="r" b="b"/>
            <a:pathLst>
              <a:path w="1314" h="1946">
                <a:moveTo>
                  <a:pt x="1194" y="1658"/>
                </a:moveTo>
                <a:lnTo>
                  <a:pt x="1194" y="1658"/>
                </a:lnTo>
                <a:cubicBezTo>
                  <a:pt x="1249" y="1642"/>
                  <a:pt x="1290" y="1591"/>
                  <a:pt x="1290" y="1531"/>
                </a:cubicBezTo>
                <a:cubicBezTo>
                  <a:pt x="1290" y="1458"/>
                  <a:pt x="1231" y="1399"/>
                  <a:pt x="1158" y="1399"/>
                </a:cubicBezTo>
                <a:lnTo>
                  <a:pt x="1085" y="1399"/>
                </a:lnTo>
                <a:cubicBezTo>
                  <a:pt x="1086" y="1348"/>
                  <a:pt x="1088" y="1321"/>
                  <a:pt x="1056" y="1188"/>
                </a:cubicBezTo>
                <a:cubicBezTo>
                  <a:pt x="1020" y="1033"/>
                  <a:pt x="733" y="804"/>
                  <a:pt x="733" y="804"/>
                </a:cubicBezTo>
                <a:cubicBezTo>
                  <a:pt x="733" y="804"/>
                  <a:pt x="806" y="812"/>
                  <a:pt x="849" y="796"/>
                </a:cubicBezTo>
                <a:cubicBezTo>
                  <a:pt x="892" y="780"/>
                  <a:pt x="916" y="753"/>
                  <a:pt x="955" y="753"/>
                </a:cubicBezTo>
                <a:cubicBezTo>
                  <a:pt x="995" y="753"/>
                  <a:pt x="1045" y="801"/>
                  <a:pt x="1085" y="823"/>
                </a:cubicBezTo>
                <a:cubicBezTo>
                  <a:pt x="1124" y="846"/>
                  <a:pt x="1177" y="761"/>
                  <a:pt x="1189" y="736"/>
                </a:cubicBezTo>
                <a:cubicBezTo>
                  <a:pt x="1200" y="711"/>
                  <a:pt x="1256" y="697"/>
                  <a:pt x="1262" y="663"/>
                </a:cubicBezTo>
                <a:cubicBezTo>
                  <a:pt x="1267" y="629"/>
                  <a:pt x="1135" y="435"/>
                  <a:pt x="1009" y="354"/>
                </a:cubicBezTo>
                <a:cubicBezTo>
                  <a:pt x="962" y="324"/>
                  <a:pt x="933" y="283"/>
                  <a:pt x="908" y="253"/>
                </a:cubicBezTo>
                <a:cubicBezTo>
                  <a:pt x="882" y="222"/>
                  <a:pt x="764" y="247"/>
                  <a:pt x="736" y="216"/>
                </a:cubicBezTo>
                <a:cubicBezTo>
                  <a:pt x="708" y="185"/>
                  <a:pt x="722" y="0"/>
                  <a:pt x="722" y="0"/>
                </a:cubicBezTo>
                <a:cubicBezTo>
                  <a:pt x="598" y="14"/>
                  <a:pt x="511" y="132"/>
                  <a:pt x="466" y="300"/>
                </a:cubicBezTo>
                <a:cubicBezTo>
                  <a:pt x="314" y="401"/>
                  <a:pt x="151" y="587"/>
                  <a:pt x="151" y="789"/>
                </a:cubicBezTo>
                <a:cubicBezTo>
                  <a:pt x="151" y="992"/>
                  <a:pt x="275" y="1186"/>
                  <a:pt x="286" y="1262"/>
                </a:cubicBezTo>
                <a:cubicBezTo>
                  <a:pt x="292" y="1301"/>
                  <a:pt x="292" y="1356"/>
                  <a:pt x="290" y="1399"/>
                </a:cubicBezTo>
                <a:lnTo>
                  <a:pt x="156" y="1399"/>
                </a:lnTo>
                <a:cubicBezTo>
                  <a:pt x="84" y="1399"/>
                  <a:pt x="24" y="1458"/>
                  <a:pt x="24" y="1531"/>
                </a:cubicBezTo>
                <a:cubicBezTo>
                  <a:pt x="24" y="1591"/>
                  <a:pt x="65" y="1642"/>
                  <a:pt x="120" y="1658"/>
                </a:cubicBezTo>
                <a:cubicBezTo>
                  <a:pt x="65" y="1723"/>
                  <a:pt x="0" y="1810"/>
                  <a:pt x="0" y="1851"/>
                </a:cubicBezTo>
                <a:cubicBezTo>
                  <a:pt x="0" y="1921"/>
                  <a:pt x="53" y="1946"/>
                  <a:pt x="97" y="1946"/>
                </a:cubicBezTo>
                <a:lnTo>
                  <a:pt x="281" y="1946"/>
                </a:lnTo>
                <a:lnTo>
                  <a:pt x="1033" y="1946"/>
                </a:lnTo>
                <a:lnTo>
                  <a:pt x="1217" y="1946"/>
                </a:lnTo>
                <a:cubicBezTo>
                  <a:pt x="1261" y="1946"/>
                  <a:pt x="1314" y="1921"/>
                  <a:pt x="1314" y="1851"/>
                </a:cubicBezTo>
                <a:cubicBezTo>
                  <a:pt x="1314" y="1810"/>
                  <a:pt x="1249" y="1723"/>
                  <a:pt x="1194" y="16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73"/>
          <p:cNvSpPr/>
          <p:nvPr/>
        </p:nvSpPr>
        <p:spPr>
          <a:xfrm>
            <a:off x="3901680" y="4504680"/>
            <a:ext cx="262440" cy="463680"/>
          </a:xfrm>
          <a:custGeom>
            <a:avLst/>
            <a:gdLst/>
            <a:ahLst/>
            <a:rect l="l" t="t" r="r" b="b"/>
            <a:pathLst>
              <a:path w="1563" h="2823">
                <a:moveTo>
                  <a:pt x="782" y="703"/>
                </a:moveTo>
                <a:lnTo>
                  <a:pt x="782" y="703"/>
                </a:lnTo>
                <a:cubicBezTo>
                  <a:pt x="971" y="703"/>
                  <a:pt x="1125" y="546"/>
                  <a:pt x="1125" y="352"/>
                </a:cubicBezTo>
                <a:cubicBezTo>
                  <a:pt x="1125" y="158"/>
                  <a:pt x="971" y="0"/>
                  <a:pt x="782" y="0"/>
                </a:cubicBezTo>
                <a:cubicBezTo>
                  <a:pt x="592" y="0"/>
                  <a:pt x="439" y="158"/>
                  <a:pt x="439" y="352"/>
                </a:cubicBezTo>
                <a:cubicBezTo>
                  <a:pt x="439" y="546"/>
                  <a:pt x="592" y="703"/>
                  <a:pt x="782" y="703"/>
                </a:cubicBezTo>
                <a:close/>
                <a:moveTo>
                  <a:pt x="1220" y="779"/>
                </a:moveTo>
                <a:lnTo>
                  <a:pt x="1220" y="779"/>
                </a:lnTo>
                <a:lnTo>
                  <a:pt x="344" y="779"/>
                </a:lnTo>
                <a:cubicBezTo>
                  <a:pt x="154" y="779"/>
                  <a:pt x="0" y="937"/>
                  <a:pt x="0" y="1131"/>
                </a:cubicBezTo>
                <a:lnTo>
                  <a:pt x="0" y="2283"/>
                </a:lnTo>
                <a:cubicBezTo>
                  <a:pt x="0" y="2368"/>
                  <a:pt x="67" y="2437"/>
                  <a:pt x="150" y="2437"/>
                </a:cubicBezTo>
                <a:cubicBezTo>
                  <a:pt x="233" y="2437"/>
                  <a:pt x="300" y="2368"/>
                  <a:pt x="300" y="2283"/>
                </a:cubicBezTo>
                <a:lnTo>
                  <a:pt x="300" y="1313"/>
                </a:lnTo>
                <a:cubicBezTo>
                  <a:pt x="300" y="1298"/>
                  <a:pt x="312" y="1285"/>
                  <a:pt x="327" y="1285"/>
                </a:cubicBezTo>
                <a:cubicBezTo>
                  <a:pt x="343" y="1285"/>
                  <a:pt x="355" y="1298"/>
                  <a:pt x="355" y="1313"/>
                </a:cubicBezTo>
                <a:lnTo>
                  <a:pt x="355" y="2762"/>
                </a:lnTo>
                <a:cubicBezTo>
                  <a:pt x="480" y="2799"/>
                  <a:pt x="612" y="2820"/>
                  <a:pt x="749" y="2823"/>
                </a:cubicBezTo>
                <a:lnTo>
                  <a:pt x="749" y="2458"/>
                </a:lnTo>
                <a:cubicBezTo>
                  <a:pt x="749" y="2440"/>
                  <a:pt x="764" y="2424"/>
                  <a:pt x="782" y="2424"/>
                </a:cubicBezTo>
                <a:cubicBezTo>
                  <a:pt x="800" y="2424"/>
                  <a:pt x="815" y="2440"/>
                  <a:pt x="815" y="2458"/>
                </a:cubicBezTo>
                <a:lnTo>
                  <a:pt x="815" y="2823"/>
                </a:lnTo>
                <a:cubicBezTo>
                  <a:pt x="952" y="2820"/>
                  <a:pt x="1084" y="2799"/>
                  <a:pt x="1209" y="2762"/>
                </a:cubicBezTo>
                <a:lnTo>
                  <a:pt x="1209" y="1313"/>
                </a:lnTo>
                <a:cubicBezTo>
                  <a:pt x="1209" y="1298"/>
                  <a:pt x="1221" y="1285"/>
                  <a:pt x="1237" y="1285"/>
                </a:cubicBezTo>
                <a:cubicBezTo>
                  <a:pt x="1252" y="1285"/>
                  <a:pt x="1264" y="1298"/>
                  <a:pt x="1264" y="1313"/>
                </a:cubicBezTo>
                <a:lnTo>
                  <a:pt x="1264" y="2283"/>
                </a:lnTo>
                <a:cubicBezTo>
                  <a:pt x="1264" y="2368"/>
                  <a:pt x="1331" y="2437"/>
                  <a:pt x="1414" y="2437"/>
                </a:cubicBezTo>
                <a:cubicBezTo>
                  <a:pt x="1497" y="2437"/>
                  <a:pt x="1563" y="2368"/>
                  <a:pt x="1563" y="2283"/>
                </a:cubicBezTo>
                <a:lnTo>
                  <a:pt x="1563" y="1131"/>
                </a:lnTo>
                <a:cubicBezTo>
                  <a:pt x="1563" y="937"/>
                  <a:pt x="1410" y="779"/>
                  <a:pt x="1220" y="7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609480" y="15228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Estrategia de negocio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848160" y="2844720"/>
            <a:ext cx="1991520" cy="1974240"/>
          </a:xfrm>
          <a:prstGeom prst="roundRect">
            <a:avLst>
              <a:gd name="adj" fmla="val 7085"/>
            </a:avLst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3"/>
          <p:cNvSpPr/>
          <p:nvPr/>
        </p:nvSpPr>
        <p:spPr>
          <a:xfrm>
            <a:off x="889200" y="2778840"/>
            <a:ext cx="1991520" cy="1974240"/>
          </a:xfrm>
          <a:prstGeom prst="roundRect">
            <a:avLst>
              <a:gd name="adj" fmla="val 7085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459" name="CustomShape 4"/>
          <p:cNvSpPr/>
          <p:nvPr/>
        </p:nvSpPr>
        <p:spPr>
          <a:xfrm>
            <a:off x="1843920" y="3182760"/>
            <a:ext cx="36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3490920" y="2844720"/>
            <a:ext cx="1991520" cy="1974240"/>
          </a:xfrm>
          <a:prstGeom prst="roundRect">
            <a:avLst>
              <a:gd name="adj" fmla="val 7085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6"/>
          <p:cNvSpPr/>
          <p:nvPr/>
        </p:nvSpPr>
        <p:spPr>
          <a:xfrm>
            <a:off x="3531960" y="2778840"/>
            <a:ext cx="1991520" cy="1974240"/>
          </a:xfrm>
          <a:prstGeom prst="roundRect">
            <a:avLst>
              <a:gd name="adj" fmla="val 7085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462" name="CustomShape 7"/>
          <p:cNvSpPr/>
          <p:nvPr/>
        </p:nvSpPr>
        <p:spPr>
          <a:xfrm>
            <a:off x="2220480" y="1675440"/>
            <a:ext cx="354888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Orientar esfuerzos que incentiven la activación por canales múltiples.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8"/>
          <p:cNvSpPr/>
          <p:nvPr/>
        </p:nvSpPr>
        <p:spPr>
          <a:xfrm>
            <a:off x="1224000" y="1156680"/>
            <a:ext cx="50943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s-MX" sz="24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Clientes potenciales a activar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 flipV="1" rot="10800000">
            <a:off x="2220480" y="2778120"/>
            <a:ext cx="407520" cy="142812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5" name="CustomShape 10"/>
          <p:cNvSpPr/>
          <p:nvPr/>
        </p:nvSpPr>
        <p:spPr>
          <a:xfrm>
            <a:off x="581040" y="5528880"/>
            <a:ext cx="3548880" cy="13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Sugerimos una venta cruzada perfilada a cllientes no tan propensos a fin de potencializar el índice de activación.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11"/>
          <p:cNvSpPr/>
          <p:nvPr/>
        </p:nvSpPr>
        <p:spPr>
          <a:xfrm>
            <a:off x="-250920" y="5188680"/>
            <a:ext cx="543420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r">
              <a:lnSpc>
                <a:spcPct val="100000"/>
              </a:lnSpc>
            </a:pPr>
            <a:r>
              <a:rPr b="1" lang="es-MX" sz="24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Clientes no propensos a activar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2"/>
          <p:cNvSpPr/>
          <p:nvPr/>
        </p:nvSpPr>
        <p:spPr>
          <a:xfrm flipH="1" rot="10800000">
            <a:off x="4540680" y="6230160"/>
            <a:ext cx="407520" cy="142812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468" name="CustomShape 13"/>
          <p:cNvSpPr/>
          <p:nvPr/>
        </p:nvSpPr>
        <p:spPr>
          <a:xfrm>
            <a:off x="3601800" y="3182760"/>
            <a:ext cx="176940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14"/>
          <p:cNvSpPr/>
          <p:nvPr/>
        </p:nvSpPr>
        <p:spPr>
          <a:xfrm>
            <a:off x="7825320" y="3308040"/>
            <a:ext cx="1942200" cy="2859480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5"/>
          <p:cNvSpPr/>
          <p:nvPr/>
        </p:nvSpPr>
        <p:spPr>
          <a:xfrm flipH="1">
            <a:off x="6894720" y="3847680"/>
            <a:ext cx="2188800" cy="2319840"/>
          </a:xfrm>
          <a:prstGeom prst="bentArrow">
            <a:avLst>
              <a:gd name="adj1" fmla="val 8879"/>
              <a:gd name="adj2" fmla="val 9038"/>
              <a:gd name="adj3" fmla="val 14263"/>
              <a:gd name="adj4" fmla="val 1945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6"/>
          <p:cNvSpPr/>
          <p:nvPr/>
        </p:nvSpPr>
        <p:spPr>
          <a:xfrm>
            <a:off x="8492040" y="4406400"/>
            <a:ext cx="1710720" cy="1761120"/>
          </a:xfrm>
          <a:prstGeom prst="bentArrow">
            <a:avLst>
              <a:gd name="adj1" fmla="val 13127"/>
              <a:gd name="adj2" fmla="val 10495"/>
              <a:gd name="adj3" fmla="val 17138"/>
              <a:gd name="adj4" fmla="val 2192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7"/>
          <p:cNvSpPr/>
          <p:nvPr/>
        </p:nvSpPr>
        <p:spPr>
          <a:xfrm>
            <a:off x="8048880" y="2302200"/>
            <a:ext cx="415800" cy="3865320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18"/>
          <p:cNvSpPr/>
          <p:nvPr/>
        </p:nvSpPr>
        <p:spPr>
          <a:xfrm>
            <a:off x="6211800" y="4417560"/>
            <a:ext cx="1158480" cy="225360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9"/>
          <p:cNvSpPr/>
          <p:nvPr/>
        </p:nvSpPr>
        <p:spPr>
          <a:xfrm>
            <a:off x="6040800" y="4377240"/>
            <a:ext cx="15008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Principiante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20"/>
          <p:cNvSpPr/>
          <p:nvPr/>
        </p:nvSpPr>
        <p:spPr>
          <a:xfrm>
            <a:off x="6211800" y="4682160"/>
            <a:ext cx="151920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9e9ead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Otorgar Crédito.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21"/>
          <p:cNvSpPr/>
          <p:nvPr/>
        </p:nvSpPr>
        <p:spPr>
          <a:xfrm>
            <a:off x="10447560" y="4482720"/>
            <a:ext cx="1158480" cy="2253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2"/>
          <p:cNvSpPr/>
          <p:nvPr/>
        </p:nvSpPr>
        <p:spPr>
          <a:xfrm>
            <a:off x="10391400" y="4442400"/>
            <a:ext cx="12708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Moderado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8" name="CustomShape 23"/>
          <p:cNvSpPr/>
          <p:nvPr/>
        </p:nvSpPr>
        <p:spPr>
          <a:xfrm>
            <a:off x="10026360" y="4747320"/>
            <a:ext cx="15706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1800" spc="-1" strike="noStrike">
                <a:solidFill>
                  <a:srgbClr val="9e9ead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Productos premium.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24"/>
          <p:cNvSpPr/>
          <p:nvPr/>
        </p:nvSpPr>
        <p:spPr>
          <a:xfrm>
            <a:off x="10123920" y="2964240"/>
            <a:ext cx="1158480" cy="22536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5"/>
          <p:cNvSpPr/>
          <p:nvPr/>
        </p:nvSpPr>
        <p:spPr>
          <a:xfrm>
            <a:off x="10144800" y="2927520"/>
            <a:ext cx="1116720" cy="27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s-MX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Ventajoso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26"/>
          <p:cNvSpPr/>
          <p:nvPr/>
        </p:nvSpPr>
        <p:spPr>
          <a:xfrm>
            <a:off x="9815400" y="3228840"/>
            <a:ext cx="14576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1800" spc="-1" strike="noStrike">
                <a:solidFill>
                  <a:srgbClr val="9e9ead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Transferencia de saldo.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27"/>
          <p:cNvSpPr/>
          <p:nvPr/>
        </p:nvSpPr>
        <p:spPr>
          <a:xfrm>
            <a:off x="6814440" y="2594160"/>
            <a:ext cx="1158480" cy="22536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28"/>
          <p:cNvSpPr/>
          <p:nvPr/>
        </p:nvSpPr>
        <p:spPr>
          <a:xfrm>
            <a:off x="6752520" y="2553840"/>
            <a:ext cx="128268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s-MX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Influyente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CustomShape 29"/>
          <p:cNvSpPr/>
          <p:nvPr/>
        </p:nvSpPr>
        <p:spPr>
          <a:xfrm>
            <a:off x="6318360" y="2858760"/>
            <a:ext cx="164556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1800" spc="-1" strike="noStrike">
                <a:solidFill>
                  <a:srgbClr val="9e9ead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Homologar líneas de crédito.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CustomShape 30"/>
          <p:cNvSpPr/>
          <p:nvPr/>
        </p:nvSpPr>
        <p:spPr>
          <a:xfrm>
            <a:off x="7070400" y="1386360"/>
            <a:ext cx="3740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Venta cruzada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(sugerencia sujeta a marketing)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31"/>
          <p:cNvSpPr/>
          <p:nvPr/>
        </p:nvSpPr>
        <p:spPr>
          <a:xfrm>
            <a:off x="1225080" y="3171600"/>
            <a:ext cx="1295280" cy="1242720"/>
          </a:xfrm>
          <a:custGeom>
            <a:avLst/>
            <a:gdLst/>
            <a:ahLst/>
            <a:rect l="l" t="t" r="r" b="b"/>
            <a:pathLst>
              <a:path w="2417" h="2417">
                <a:moveTo>
                  <a:pt x="1209" y="2244"/>
                </a:moveTo>
                <a:lnTo>
                  <a:pt x="1209" y="2244"/>
                </a:lnTo>
                <a:cubicBezTo>
                  <a:pt x="638" y="2244"/>
                  <a:pt x="174" y="1779"/>
                  <a:pt x="174" y="1209"/>
                </a:cubicBezTo>
                <a:cubicBezTo>
                  <a:pt x="174" y="638"/>
                  <a:pt x="638" y="174"/>
                  <a:pt x="1209" y="174"/>
                </a:cubicBezTo>
                <a:cubicBezTo>
                  <a:pt x="1780" y="174"/>
                  <a:pt x="2244" y="638"/>
                  <a:pt x="2244" y="1209"/>
                </a:cubicBezTo>
                <a:cubicBezTo>
                  <a:pt x="2244" y="1779"/>
                  <a:pt x="1780" y="2244"/>
                  <a:pt x="1209" y="2244"/>
                </a:cubicBezTo>
                <a:close/>
                <a:moveTo>
                  <a:pt x="1209" y="0"/>
                </a:moveTo>
                <a:lnTo>
                  <a:pt x="1209" y="0"/>
                </a:lnTo>
                <a:cubicBezTo>
                  <a:pt x="543" y="0"/>
                  <a:pt x="0" y="542"/>
                  <a:pt x="0" y="1209"/>
                </a:cubicBezTo>
                <a:cubicBezTo>
                  <a:pt x="0" y="1875"/>
                  <a:pt x="543" y="2417"/>
                  <a:pt x="1209" y="2417"/>
                </a:cubicBezTo>
                <a:cubicBezTo>
                  <a:pt x="1875" y="2417"/>
                  <a:pt x="2417" y="1875"/>
                  <a:pt x="2417" y="1209"/>
                </a:cubicBezTo>
                <a:cubicBezTo>
                  <a:pt x="2417" y="542"/>
                  <a:pt x="1875" y="0"/>
                  <a:pt x="1209" y="0"/>
                </a:cubicBezTo>
                <a:close/>
                <a:moveTo>
                  <a:pt x="1868" y="1119"/>
                </a:moveTo>
                <a:lnTo>
                  <a:pt x="1868" y="1119"/>
                </a:lnTo>
                <a:cubicBezTo>
                  <a:pt x="1820" y="1119"/>
                  <a:pt x="1782" y="1158"/>
                  <a:pt x="1782" y="1206"/>
                </a:cubicBezTo>
                <a:cubicBezTo>
                  <a:pt x="1782" y="1522"/>
                  <a:pt x="1525" y="1779"/>
                  <a:pt x="1209" y="1779"/>
                </a:cubicBezTo>
                <a:cubicBezTo>
                  <a:pt x="893" y="1779"/>
                  <a:pt x="636" y="1522"/>
                  <a:pt x="636" y="1206"/>
                </a:cubicBezTo>
                <a:cubicBezTo>
                  <a:pt x="636" y="1158"/>
                  <a:pt x="597" y="1119"/>
                  <a:pt x="550" y="1119"/>
                </a:cubicBezTo>
                <a:cubicBezTo>
                  <a:pt x="502" y="1119"/>
                  <a:pt x="463" y="1158"/>
                  <a:pt x="463" y="1206"/>
                </a:cubicBezTo>
                <a:cubicBezTo>
                  <a:pt x="463" y="1618"/>
                  <a:pt x="798" y="1952"/>
                  <a:pt x="1209" y="1952"/>
                </a:cubicBezTo>
                <a:cubicBezTo>
                  <a:pt x="1620" y="1952"/>
                  <a:pt x="1955" y="1618"/>
                  <a:pt x="1955" y="1206"/>
                </a:cubicBezTo>
                <a:cubicBezTo>
                  <a:pt x="1955" y="1158"/>
                  <a:pt x="1916" y="1119"/>
                  <a:pt x="1868" y="1119"/>
                </a:cubicBezTo>
                <a:close/>
                <a:moveTo>
                  <a:pt x="1523" y="950"/>
                </a:moveTo>
                <a:lnTo>
                  <a:pt x="1523" y="950"/>
                </a:lnTo>
                <a:cubicBezTo>
                  <a:pt x="1652" y="950"/>
                  <a:pt x="1756" y="845"/>
                  <a:pt x="1756" y="716"/>
                </a:cubicBezTo>
                <a:cubicBezTo>
                  <a:pt x="1756" y="587"/>
                  <a:pt x="1652" y="483"/>
                  <a:pt x="1523" y="483"/>
                </a:cubicBezTo>
                <a:cubicBezTo>
                  <a:pt x="1394" y="483"/>
                  <a:pt x="1290" y="587"/>
                  <a:pt x="1290" y="716"/>
                </a:cubicBezTo>
                <a:cubicBezTo>
                  <a:pt x="1290" y="845"/>
                  <a:pt x="1394" y="950"/>
                  <a:pt x="1523" y="950"/>
                </a:cubicBezTo>
                <a:close/>
                <a:moveTo>
                  <a:pt x="895" y="950"/>
                </a:moveTo>
                <a:lnTo>
                  <a:pt x="895" y="950"/>
                </a:lnTo>
                <a:cubicBezTo>
                  <a:pt x="1024" y="950"/>
                  <a:pt x="1128" y="845"/>
                  <a:pt x="1128" y="716"/>
                </a:cubicBezTo>
                <a:cubicBezTo>
                  <a:pt x="1128" y="587"/>
                  <a:pt x="1024" y="483"/>
                  <a:pt x="895" y="483"/>
                </a:cubicBezTo>
                <a:cubicBezTo>
                  <a:pt x="766" y="483"/>
                  <a:pt x="661" y="587"/>
                  <a:pt x="661" y="716"/>
                </a:cubicBezTo>
                <a:cubicBezTo>
                  <a:pt x="661" y="845"/>
                  <a:pt x="766" y="950"/>
                  <a:pt x="895" y="95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32"/>
          <p:cNvSpPr/>
          <p:nvPr/>
        </p:nvSpPr>
        <p:spPr>
          <a:xfrm>
            <a:off x="3836160" y="3210120"/>
            <a:ext cx="1293840" cy="1242720"/>
          </a:xfrm>
          <a:custGeom>
            <a:avLst/>
            <a:gdLst/>
            <a:ahLst/>
            <a:rect l="l" t="t" r="r" b="b"/>
            <a:pathLst>
              <a:path w="2417" h="2417">
                <a:moveTo>
                  <a:pt x="1208" y="2244"/>
                </a:moveTo>
                <a:lnTo>
                  <a:pt x="1208" y="2244"/>
                </a:lnTo>
                <a:cubicBezTo>
                  <a:pt x="638" y="2244"/>
                  <a:pt x="173" y="1779"/>
                  <a:pt x="173" y="1209"/>
                </a:cubicBezTo>
                <a:cubicBezTo>
                  <a:pt x="173" y="638"/>
                  <a:pt x="638" y="174"/>
                  <a:pt x="1208" y="174"/>
                </a:cubicBezTo>
                <a:cubicBezTo>
                  <a:pt x="1779" y="174"/>
                  <a:pt x="2243" y="638"/>
                  <a:pt x="2243" y="1209"/>
                </a:cubicBezTo>
                <a:cubicBezTo>
                  <a:pt x="2243" y="1779"/>
                  <a:pt x="1779" y="2244"/>
                  <a:pt x="1208" y="2244"/>
                </a:cubicBezTo>
                <a:close/>
                <a:moveTo>
                  <a:pt x="1208" y="0"/>
                </a:moveTo>
                <a:lnTo>
                  <a:pt x="1208" y="0"/>
                </a:lnTo>
                <a:cubicBezTo>
                  <a:pt x="542" y="0"/>
                  <a:pt x="0" y="542"/>
                  <a:pt x="0" y="1209"/>
                </a:cubicBezTo>
                <a:cubicBezTo>
                  <a:pt x="0" y="1875"/>
                  <a:pt x="542" y="2417"/>
                  <a:pt x="1208" y="2417"/>
                </a:cubicBezTo>
                <a:cubicBezTo>
                  <a:pt x="1875" y="2417"/>
                  <a:pt x="2417" y="1875"/>
                  <a:pt x="2417" y="1209"/>
                </a:cubicBezTo>
                <a:cubicBezTo>
                  <a:pt x="2417" y="542"/>
                  <a:pt x="1875" y="0"/>
                  <a:pt x="1208" y="0"/>
                </a:cubicBezTo>
                <a:close/>
                <a:moveTo>
                  <a:pt x="1208" y="1134"/>
                </a:moveTo>
                <a:lnTo>
                  <a:pt x="1208" y="1134"/>
                </a:lnTo>
                <a:cubicBezTo>
                  <a:pt x="805" y="1134"/>
                  <a:pt x="477" y="1372"/>
                  <a:pt x="477" y="1666"/>
                </a:cubicBezTo>
                <a:cubicBezTo>
                  <a:pt x="477" y="1706"/>
                  <a:pt x="509" y="1738"/>
                  <a:pt x="549" y="1738"/>
                </a:cubicBezTo>
                <a:cubicBezTo>
                  <a:pt x="589" y="1738"/>
                  <a:pt x="621" y="1706"/>
                  <a:pt x="621" y="1666"/>
                </a:cubicBezTo>
                <a:cubicBezTo>
                  <a:pt x="621" y="1452"/>
                  <a:pt x="885" y="1279"/>
                  <a:pt x="1208" y="1279"/>
                </a:cubicBezTo>
                <a:cubicBezTo>
                  <a:pt x="1532" y="1279"/>
                  <a:pt x="1795" y="1452"/>
                  <a:pt x="1795" y="1666"/>
                </a:cubicBezTo>
                <a:cubicBezTo>
                  <a:pt x="1795" y="1706"/>
                  <a:pt x="1828" y="1738"/>
                  <a:pt x="1868" y="1738"/>
                </a:cubicBezTo>
                <a:cubicBezTo>
                  <a:pt x="1908" y="1738"/>
                  <a:pt x="1940" y="1706"/>
                  <a:pt x="1940" y="1666"/>
                </a:cubicBezTo>
                <a:cubicBezTo>
                  <a:pt x="1940" y="1372"/>
                  <a:pt x="1612" y="1134"/>
                  <a:pt x="1208" y="1134"/>
                </a:cubicBezTo>
                <a:close/>
                <a:moveTo>
                  <a:pt x="1522" y="950"/>
                </a:moveTo>
                <a:lnTo>
                  <a:pt x="1522" y="950"/>
                </a:lnTo>
                <a:cubicBezTo>
                  <a:pt x="1651" y="950"/>
                  <a:pt x="1756" y="845"/>
                  <a:pt x="1756" y="716"/>
                </a:cubicBezTo>
                <a:cubicBezTo>
                  <a:pt x="1756" y="587"/>
                  <a:pt x="1651" y="483"/>
                  <a:pt x="1522" y="483"/>
                </a:cubicBezTo>
                <a:cubicBezTo>
                  <a:pt x="1393" y="483"/>
                  <a:pt x="1289" y="587"/>
                  <a:pt x="1289" y="716"/>
                </a:cubicBezTo>
                <a:cubicBezTo>
                  <a:pt x="1289" y="845"/>
                  <a:pt x="1393" y="950"/>
                  <a:pt x="1522" y="950"/>
                </a:cubicBezTo>
                <a:close/>
                <a:moveTo>
                  <a:pt x="894" y="950"/>
                </a:moveTo>
                <a:lnTo>
                  <a:pt x="894" y="950"/>
                </a:lnTo>
                <a:cubicBezTo>
                  <a:pt x="1023" y="950"/>
                  <a:pt x="1128" y="845"/>
                  <a:pt x="1128" y="716"/>
                </a:cubicBezTo>
                <a:cubicBezTo>
                  <a:pt x="1128" y="587"/>
                  <a:pt x="1023" y="483"/>
                  <a:pt x="894" y="483"/>
                </a:cubicBezTo>
                <a:cubicBezTo>
                  <a:pt x="765" y="483"/>
                  <a:pt x="661" y="587"/>
                  <a:pt x="661" y="716"/>
                </a:cubicBezTo>
                <a:cubicBezTo>
                  <a:pt x="661" y="845"/>
                  <a:pt x="765" y="950"/>
                  <a:pt x="894" y="95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488" name="CustomShape 33"/>
          <p:cNvSpPr/>
          <p:nvPr/>
        </p:nvSpPr>
        <p:spPr>
          <a:xfrm>
            <a:off x="3965760" y="2077560"/>
            <a:ext cx="518040" cy="501840"/>
          </a:xfrm>
          <a:custGeom>
            <a:avLst/>
            <a:gdLst/>
            <a:ahLst/>
            <a:rect l="l" t="t" r="r" b="b"/>
            <a:pathLst>
              <a:path w="3223" h="3222">
                <a:moveTo>
                  <a:pt x="0" y="1611"/>
                </a:moveTo>
                <a:lnTo>
                  <a:pt x="0" y="1611"/>
                </a:lnTo>
                <a:cubicBezTo>
                  <a:pt x="0" y="721"/>
                  <a:pt x="722" y="0"/>
                  <a:pt x="1612" y="0"/>
                </a:cubicBezTo>
                <a:cubicBezTo>
                  <a:pt x="2502" y="0"/>
                  <a:pt x="3223" y="721"/>
                  <a:pt x="3223" y="1611"/>
                </a:cubicBezTo>
                <a:cubicBezTo>
                  <a:pt x="3223" y="2501"/>
                  <a:pt x="2502" y="3222"/>
                  <a:pt x="1612" y="3222"/>
                </a:cubicBezTo>
                <a:cubicBezTo>
                  <a:pt x="722" y="3222"/>
                  <a:pt x="0" y="2501"/>
                  <a:pt x="0" y="16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4"/>
          <p:cNvSpPr/>
          <p:nvPr/>
        </p:nvSpPr>
        <p:spPr>
          <a:xfrm>
            <a:off x="4051440" y="2175840"/>
            <a:ext cx="339480" cy="305640"/>
          </a:xfrm>
          <a:custGeom>
            <a:avLst/>
            <a:gdLst/>
            <a:ahLst/>
            <a:rect l="l" t="t" r="r" b="b"/>
            <a:pathLst>
              <a:path w="2112" h="1966">
                <a:moveTo>
                  <a:pt x="1106" y="705"/>
                </a:moveTo>
                <a:lnTo>
                  <a:pt x="1106" y="705"/>
                </a:lnTo>
                <a:cubicBezTo>
                  <a:pt x="1106" y="780"/>
                  <a:pt x="1056" y="830"/>
                  <a:pt x="1018" y="830"/>
                </a:cubicBezTo>
                <a:cubicBezTo>
                  <a:pt x="980" y="830"/>
                  <a:pt x="968" y="792"/>
                  <a:pt x="968" y="767"/>
                </a:cubicBezTo>
                <a:cubicBezTo>
                  <a:pt x="968" y="680"/>
                  <a:pt x="1031" y="604"/>
                  <a:pt x="1106" y="604"/>
                </a:cubicBezTo>
                <a:lnTo>
                  <a:pt x="1131" y="604"/>
                </a:lnTo>
                <a:lnTo>
                  <a:pt x="1106" y="705"/>
                </a:lnTo>
                <a:close/>
                <a:moveTo>
                  <a:pt x="1018" y="1168"/>
                </a:moveTo>
                <a:lnTo>
                  <a:pt x="1018" y="1168"/>
                </a:lnTo>
                <a:cubicBezTo>
                  <a:pt x="1118" y="1168"/>
                  <a:pt x="1181" y="1156"/>
                  <a:pt x="1257" y="1131"/>
                </a:cubicBezTo>
                <a:lnTo>
                  <a:pt x="1269" y="1118"/>
                </a:lnTo>
                <a:lnTo>
                  <a:pt x="1244" y="1018"/>
                </a:lnTo>
                <a:lnTo>
                  <a:pt x="1232" y="1030"/>
                </a:lnTo>
                <a:cubicBezTo>
                  <a:pt x="1181" y="1056"/>
                  <a:pt x="1106" y="1068"/>
                  <a:pt x="1043" y="1068"/>
                </a:cubicBezTo>
                <a:cubicBezTo>
                  <a:pt x="855" y="1068"/>
                  <a:pt x="742" y="943"/>
                  <a:pt x="742" y="755"/>
                </a:cubicBezTo>
                <a:cubicBezTo>
                  <a:pt x="742" y="504"/>
                  <a:pt x="918" y="366"/>
                  <a:pt x="1093" y="366"/>
                </a:cubicBezTo>
                <a:cubicBezTo>
                  <a:pt x="1257" y="366"/>
                  <a:pt x="1369" y="479"/>
                  <a:pt x="1369" y="655"/>
                </a:cubicBezTo>
                <a:cubicBezTo>
                  <a:pt x="1369" y="792"/>
                  <a:pt x="1319" y="843"/>
                  <a:pt x="1269" y="843"/>
                </a:cubicBezTo>
                <a:lnTo>
                  <a:pt x="1257" y="843"/>
                </a:lnTo>
                <a:cubicBezTo>
                  <a:pt x="1244" y="830"/>
                  <a:pt x="1244" y="805"/>
                  <a:pt x="1244" y="755"/>
                </a:cubicBezTo>
                <a:lnTo>
                  <a:pt x="1294" y="504"/>
                </a:lnTo>
                <a:lnTo>
                  <a:pt x="1282" y="504"/>
                </a:lnTo>
                <a:cubicBezTo>
                  <a:pt x="1244" y="492"/>
                  <a:pt x="1181" y="467"/>
                  <a:pt x="1118" y="467"/>
                </a:cubicBezTo>
                <a:cubicBezTo>
                  <a:pt x="943" y="467"/>
                  <a:pt x="817" y="604"/>
                  <a:pt x="817" y="780"/>
                </a:cubicBezTo>
                <a:cubicBezTo>
                  <a:pt x="817" y="893"/>
                  <a:pt x="880" y="955"/>
                  <a:pt x="968" y="955"/>
                </a:cubicBezTo>
                <a:cubicBezTo>
                  <a:pt x="1031" y="955"/>
                  <a:pt x="1081" y="930"/>
                  <a:pt x="1131" y="880"/>
                </a:cubicBezTo>
                <a:cubicBezTo>
                  <a:pt x="1144" y="930"/>
                  <a:pt x="1181" y="955"/>
                  <a:pt x="1244" y="955"/>
                </a:cubicBezTo>
                <a:cubicBezTo>
                  <a:pt x="1395" y="955"/>
                  <a:pt x="1495" y="830"/>
                  <a:pt x="1495" y="642"/>
                </a:cubicBezTo>
                <a:cubicBezTo>
                  <a:pt x="1495" y="429"/>
                  <a:pt x="1332" y="266"/>
                  <a:pt x="1106" y="266"/>
                </a:cubicBezTo>
                <a:cubicBezTo>
                  <a:pt x="817" y="266"/>
                  <a:pt x="617" y="479"/>
                  <a:pt x="617" y="767"/>
                </a:cubicBezTo>
                <a:cubicBezTo>
                  <a:pt x="617" y="1030"/>
                  <a:pt x="817" y="1168"/>
                  <a:pt x="1018" y="1168"/>
                </a:cubicBezTo>
                <a:close/>
                <a:moveTo>
                  <a:pt x="2011" y="1778"/>
                </a:moveTo>
                <a:lnTo>
                  <a:pt x="2011" y="1778"/>
                </a:lnTo>
                <a:cubicBezTo>
                  <a:pt x="1886" y="1641"/>
                  <a:pt x="1697" y="1440"/>
                  <a:pt x="1534" y="1315"/>
                </a:cubicBezTo>
                <a:lnTo>
                  <a:pt x="2011" y="776"/>
                </a:lnTo>
                <a:lnTo>
                  <a:pt x="2011" y="1778"/>
                </a:lnTo>
                <a:close/>
                <a:moveTo>
                  <a:pt x="163" y="1853"/>
                </a:moveTo>
                <a:lnTo>
                  <a:pt x="163" y="1853"/>
                </a:lnTo>
                <a:cubicBezTo>
                  <a:pt x="440" y="1553"/>
                  <a:pt x="704" y="1327"/>
                  <a:pt x="754" y="1327"/>
                </a:cubicBezTo>
                <a:lnTo>
                  <a:pt x="1345" y="1327"/>
                </a:lnTo>
                <a:cubicBezTo>
                  <a:pt x="1408" y="1327"/>
                  <a:pt x="1659" y="1553"/>
                  <a:pt x="1936" y="1853"/>
                </a:cubicBezTo>
                <a:lnTo>
                  <a:pt x="163" y="1853"/>
                </a:lnTo>
                <a:close/>
                <a:moveTo>
                  <a:pt x="100" y="776"/>
                </a:moveTo>
                <a:lnTo>
                  <a:pt x="100" y="776"/>
                </a:lnTo>
                <a:lnTo>
                  <a:pt x="565" y="1315"/>
                </a:lnTo>
                <a:cubicBezTo>
                  <a:pt x="415" y="1440"/>
                  <a:pt x="226" y="1641"/>
                  <a:pt x="100" y="1778"/>
                </a:cubicBezTo>
                <a:lnTo>
                  <a:pt x="100" y="776"/>
                </a:lnTo>
                <a:close/>
                <a:moveTo>
                  <a:pt x="213" y="589"/>
                </a:moveTo>
                <a:lnTo>
                  <a:pt x="213" y="589"/>
                </a:lnTo>
                <a:lnTo>
                  <a:pt x="213" y="739"/>
                </a:lnTo>
                <a:lnTo>
                  <a:pt x="125" y="639"/>
                </a:lnTo>
                <a:lnTo>
                  <a:pt x="213" y="589"/>
                </a:lnTo>
                <a:close/>
                <a:moveTo>
                  <a:pt x="314" y="238"/>
                </a:moveTo>
                <a:lnTo>
                  <a:pt x="314" y="238"/>
                </a:lnTo>
                <a:lnTo>
                  <a:pt x="1798" y="238"/>
                </a:lnTo>
                <a:lnTo>
                  <a:pt x="1798" y="864"/>
                </a:lnTo>
                <a:lnTo>
                  <a:pt x="1458" y="1252"/>
                </a:lnTo>
                <a:cubicBezTo>
                  <a:pt x="1408" y="1227"/>
                  <a:pt x="1370" y="1215"/>
                  <a:pt x="1345" y="1215"/>
                </a:cubicBezTo>
                <a:lnTo>
                  <a:pt x="754" y="1215"/>
                </a:lnTo>
                <a:cubicBezTo>
                  <a:pt x="729" y="1215"/>
                  <a:pt x="704" y="1227"/>
                  <a:pt x="653" y="1252"/>
                </a:cubicBezTo>
                <a:lnTo>
                  <a:pt x="314" y="864"/>
                </a:lnTo>
                <a:lnTo>
                  <a:pt x="314" y="238"/>
                </a:lnTo>
                <a:close/>
                <a:moveTo>
                  <a:pt x="1056" y="100"/>
                </a:moveTo>
                <a:lnTo>
                  <a:pt x="1056" y="100"/>
                </a:lnTo>
                <a:cubicBezTo>
                  <a:pt x="1093" y="100"/>
                  <a:pt x="1131" y="113"/>
                  <a:pt x="1144" y="125"/>
                </a:cubicBezTo>
                <a:lnTo>
                  <a:pt x="955" y="125"/>
                </a:lnTo>
                <a:cubicBezTo>
                  <a:pt x="980" y="113"/>
                  <a:pt x="1018" y="100"/>
                  <a:pt x="1056" y="100"/>
                </a:cubicBezTo>
                <a:close/>
                <a:moveTo>
                  <a:pt x="1898" y="589"/>
                </a:moveTo>
                <a:lnTo>
                  <a:pt x="1898" y="589"/>
                </a:lnTo>
                <a:lnTo>
                  <a:pt x="1974" y="639"/>
                </a:lnTo>
                <a:lnTo>
                  <a:pt x="1898" y="739"/>
                </a:lnTo>
                <a:lnTo>
                  <a:pt x="1898" y="589"/>
                </a:lnTo>
                <a:close/>
                <a:moveTo>
                  <a:pt x="2087" y="589"/>
                </a:moveTo>
                <a:lnTo>
                  <a:pt x="2087" y="589"/>
                </a:lnTo>
                <a:cubicBezTo>
                  <a:pt x="2062" y="576"/>
                  <a:pt x="1986" y="526"/>
                  <a:pt x="1898" y="463"/>
                </a:cubicBezTo>
                <a:lnTo>
                  <a:pt x="1898" y="175"/>
                </a:lnTo>
                <a:cubicBezTo>
                  <a:pt x="1898" y="150"/>
                  <a:pt x="1873" y="125"/>
                  <a:pt x="1848" y="125"/>
                </a:cubicBezTo>
                <a:lnTo>
                  <a:pt x="1370" y="125"/>
                </a:lnTo>
                <a:cubicBezTo>
                  <a:pt x="1269" y="63"/>
                  <a:pt x="1207" y="25"/>
                  <a:pt x="1181" y="25"/>
                </a:cubicBezTo>
                <a:cubicBezTo>
                  <a:pt x="1156" y="13"/>
                  <a:pt x="1106" y="0"/>
                  <a:pt x="1056" y="0"/>
                </a:cubicBezTo>
                <a:cubicBezTo>
                  <a:pt x="1006" y="0"/>
                  <a:pt x="955" y="13"/>
                  <a:pt x="917" y="25"/>
                </a:cubicBezTo>
                <a:cubicBezTo>
                  <a:pt x="905" y="25"/>
                  <a:pt x="842" y="63"/>
                  <a:pt x="741" y="125"/>
                </a:cubicBezTo>
                <a:lnTo>
                  <a:pt x="264" y="125"/>
                </a:lnTo>
                <a:cubicBezTo>
                  <a:pt x="239" y="125"/>
                  <a:pt x="213" y="150"/>
                  <a:pt x="213" y="175"/>
                </a:cubicBezTo>
                <a:lnTo>
                  <a:pt x="213" y="463"/>
                </a:lnTo>
                <a:cubicBezTo>
                  <a:pt x="113" y="526"/>
                  <a:pt x="50" y="576"/>
                  <a:pt x="25" y="589"/>
                </a:cubicBezTo>
                <a:cubicBezTo>
                  <a:pt x="25" y="589"/>
                  <a:pt x="0" y="601"/>
                  <a:pt x="0" y="639"/>
                </a:cubicBezTo>
                <a:lnTo>
                  <a:pt x="0" y="1916"/>
                </a:lnTo>
                <a:cubicBezTo>
                  <a:pt x="0" y="1929"/>
                  <a:pt x="12" y="1966"/>
                  <a:pt x="50" y="1966"/>
                </a:cubicBezTo>
                <a:lnTo>
                  <a:pt x="2062" y="1966"/>
                </a:lnTo>
                <a:cubicBezTo>
                  <a:pt x="2087" y="1966"/>
                  <a:pt x="2112" y="1941"/>
                  <a:pt x="2112" y="1916"/>
                </a:cubicBezTo>
                <a:lnTo>
                  <a:pt x="2112" y="639"/>
                </a:lnTo>
                <a:cubicBezTo>
                  <a:pt x="2112" y="614"/>
                  <a:pt x="2087" y="589"/>
                  <a:pt x="2087" y="5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609480" y="228600"/>
            <a:ext cx="109724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Impacto de estrategia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628200" y="5950080"/>
            <a:ext cx="62020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s-MX" sz="1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*Costo de adquisición: Incluye costos de venta, originación, grabación y distribución</a:t>
            </a:r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TextShape 3"/>
          <p:cNvSpPr txBox="1"/>
          <p:nvPr/>
        </p:nvSpPr>
        <p:spPr>
          <a:xfrm>
            <a:off x="8168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AB0ACBD-0B5D-4333-9CB3-BD0A8B53311E}" type="slidenum">
              <a:rPr b="0" lang="es-MX" sz="16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1026720" y="3200400"/>
            <a:ext cx="2151000" cy="460440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CustomShape 5"/>
          <p:cNvSpPr/>
          <p:nvPr/>
        </p:nvSpPr>
        <p:spPr>
          <a:xfrm>
            <a:off x="1976040" y="3304800"/>
            <a:ext cx="252000" cy="252000"/>
          </a:xfrm>
          <a:prstGeom prst="ellipse">
            <a:avLst/>
          </a:prstGeom>
          <a:solidFill>
            <a:schemeClr val="bg1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"/>
          <p:cNvSpPr/>
          <p:nvPr/>
        </p:nvSpPr>
        <p:spPr>
          <a:xfrm>
            <a:off x="3014640" y="3200400"/>
            <a:ext cx="2151000" cy="460440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7"/>
          <p:cNvSpPr/>
          <p:nvPr/>
        </p:nvSpPr>
        <p:spPr>
          <a:xfrm>
            <a:off x="3963960" y="3304800"/>
            <a:ext cx="252000" cy="252000"/>
          </a:xfrm>
          <a:prstGeom prst="ellipse">
            <a:avLst/>
          </a:prstGeom>
          <a:solidFill>
            <a:schemeClr val="bg1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8"/>
          <p:cNvSpPr/>
          <p:nvPr/>
        </p:nvSpPr>
        <p:spPr>
          <a:xfrm>
            <a:off x="5002560" y="3200400"/>
            <a:ext cx="2151000" cy="460440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9"/>
          <p:cNvSpPr/>
          <p:nvPr/>
        </p:nvSpPr>
        <p:spPr>
          <a:xfrm>
            <a:off x="5951880" y="3304800"/>
            <a:ext cx="252000" cy="252000"/>
          </a:xfrm>
          <a:prstGeom prst="ellipse">
            <a:avLst/>
          </a:prstGeom>
          <a:solidFill>
            <a:schemeClr val="bg1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10"/>
          <p:cNvSpPr/>
          <p:nvPr/>
        </p:nvSpPr>
        <p:spPr>
          <a:xfrm>
            <a:off x="6990480" y="3200400"/>
            <a:ext cx="2151000" cy="460440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11"/>
          <p:cNvSpPr/>
          <p:nvPr/>
        </p:nvSpPr>
        <p:spPr>
          <a:xfrm>
            <a:off x="7939800" y="3304800"/>
            <a:ext cx="252000" cy="252000"/>
          </a:xfrm>
          <a:prstGeom prst="ellipse">
            <a:avLst/>
          </a:prstGeom>
          <a:solidFill>
            <a:schemeClr val="bg1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CustomShape 12"/>
          <p:cNvSpPr/>
          <p:nvPr/>
        </p:nvSpPr>
        <p:spPr>
          <a:xfrm>
            <a:off x="8978400" y="3200400"/>
            <a:ext cx="2151000" cy="460440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CustomShape 13"/>
          <p:cNvSpPr/>
          <p:nvPr/>
        </p:nvSpPr>
        <p:spPr>
          <a:xfrm>
            <a:off x="9927720" y="3304800"/>
            <a:ext cx="252000" cy="252000"/>
          </a:xfrm>
          <a:prstGeom prst="ellipse">
            <a:avLst/>
          </a:prstGeom>
          <a:solidFill>
            <a:schemeClr val="bg1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14"/>
          <p:cNvSpPr/>
          <p:nvPr/>
        </p:nvSpPr>
        <p:spPr>
          <a:xfrm>
            <a:off x="603720" y="3759840"/>
            <a:ext cx="178416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Activación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4" name="CustomShape 15"/>
          <p:cNvSpPr/>
          <p:nvPr/>
        </p:nvSpPr>
        <p:spPr>
          <a:xfrm>
            <a:off x="9796680" y="3759840"/>
            <a:ext cx="162432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s-MX" sz="24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12 meses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Line 16"/>
          <p:cNvSpPr/>
          <p:nvPr/>
        </p:nvSpPr>
        <p:spPr>
          <a:xfrm>
            <a:off x="2099160" y="2610000"/>
            <a:ext cx="0" cy="819720"/>
          </a:xfrm>
          <a:prstGeom prst="line">
            <a:avLst/>
          </a:prstGeom>
          <a:ln w="19080">
            <a:solidFill>
              <a:schemeClr val="accent1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17"/>
          <p:cNvSpPr/>
          <p:nvPr/>
        </p:nvSpPr>
        <p:spPr>
          <a:xfrm>
            <a:off x="10051200" y="2603520"/>
            <a:ext cx="0" cy="820080"/>
          </a:xfrm>
          <a:prstGeom prst="line">
            <a:avLst/>
          </a:prstGeom>
          <a:ln w="19080">
            <a:solidFill>
              <a:schemeClr val="accent5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CustomShape 18"/>
          <p:cNvSpPr/>
          <p:nvPr/>
        </p:nvSpPr>
        <p:spPr>
          <a:xfrm>
            <a:off x="853560" y="4613400"/>
            <a:ext cx="250812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Costo de aquisición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8" name="CustomShape 19"/>
          <p:cNvSpPr/>
          <p:nvPr/>
        </p:nvSpPr>
        <p:spPr>
          <a:xfrm>
            <a:off x="1035000" y="4903560"/>
            <a:ext cx="20084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$ 3MM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20"/>
          <p:cNvSpPr/>
          <p:nvPr/>
        </p:nvSpPr>
        <p:spPr>
          <a:xfrm>
            <a:off x="9232920" y="5041800"/>
            <a:ext cx="16365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Ingreso neto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0" name="CustomShape 21"/>
          <p:cNvSpPr/>
          <p:nvPr/>
        </p:nvSpPr>
        <p:spPr>
          <a:xfrm>
            <a:off x="8269560" y="5332320"/>
            <a:ext cx="35632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$ 13 MM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22"/>
          <p:cNvSpPr/>
          <p:nvPr/>
        </p:nvSpPr>
        <p:spPr>
          <a:xfrm>
            <a:off x="8620200" y="4424760"/>
            <a:ext cx="28936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Contribución a cartera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23"/>
          <p:cNvSpPr/>
          <p:nvPr/>
        </p:nvSpPr>
        <p:spPr>
          <a:xfrm>
            <a:off x="8480520" y="4714920"/>
            <a:ext cx="31467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$ 77 MM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3" name="CustomShape 24"/>
          <p:cNvSpPr/>
          <p:nvPr/>
        </p:nvSpPr>
        <p:spPr>
          <a:xfrm>
            <a:off x="794160" y="1698480"/>
            <a:ext cx="262692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Costo de aquisición*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25"/>
          <p:cNvSpPr/>
          <p:nvPr/>
        </p:nvSpPr>
        <p:spPr>
          <a:xfrm>
            <a:off x="1035000" y="1988640"/>
            <a:ext cx="200844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$ 1.9 MM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Line 26"/>
          <p:cNvSpPr/>
          <p:nvPr/>
        </p:nvSpPr>
        <p:spPr>
          <a:xfrm>
            <a:off x="2100240" y="3436920"/>
            <a:ext cx="0" cy="820080"/>
          </a:xfrm>
          <a:prstGeom prst="line">
            <a:avLst/>
          </a:prstGeom>
          <a:ln w="19080">
            <a:solidFill>
              <a:schemeClr val="accent1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27"/>
          <p:cNvSpPr/>
          <p:nvPr/>
        </p:nvSpPr>
        <p:spPr>
          <a:xfrm>
            <a:off x="10053720" y="3423600"/>
            <a:ext cx="0" cy="819720"/>
          </a:xfrm>
          <a:prstGeom prst="line">
            <a:avLst/>
          </a:prstGeom>
          <a:ln w="19080">
            <a:solidFill>
              <a:schemeClr val="accent5"/>
            </a:solidFill>
            <a:round/>
            <a:headEnd len="med" type="oval" w="med"/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CustomShape 28"/>
          <p:cNvSpPr/>
          <p:nvPr/>
        </p:nvSpPr>
        <p:spPr>
          <a:xfrm>
            <a:off x="8546760" y="1911600"/>
            <a:ext cx="28936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b88472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Contribución a cartera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29"/>
          <p:cNvSpPr/>
          <p:nvPr/>
        </p:nvSpPr>
        <p:spPr>
          <a:xfrm>
            <a:off x="8407080" y="2201760"/>
            <a:ext cx="31467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$ 100 MM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CustomShape 30"/>
          <p:cNvSpPr/>
          <p:nvPr/>
        </p:nvSpPr>
        <p:spPr>
          <a:xfrm>
            <a:off x="9120960" y="1341360"/>
            <a:ext cx="16365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Ingreso neto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CustomShape 31"/>
          <p:cNvSpPr/>
          <p:nvPr/>
        </p:nvSpPr>
        <p:spPr>
          <a:xfrm>
            <a:off x="8157240" y="1631520"/>
            <a:ext cx="35632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$ 17 MM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32"/>
          <p:cNvSpPr/>
          <p:nvPr/>
        </p:nvSpPr>
        <p:spPr>
          <a:xfrm>
            <a:off x="3935880" y="2055240"/>
            <a:ext cx="39492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Con estrategia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2" name="CustomShape 33"/>
          <p:cNvSpPr/>
          <p:nvPr/>
        </p:nvSpPr>
        <p:spPr>
          <a:xfrm>
            <a:off x="4103280" y="3756600"/>
            <a:ext cx="39492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MX" sz="28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Actual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23" name="Table 34"/>
          <p:cNvGraphicFramePr/>
          <p:nvPr/>
        </p:nvGraphicFramePr>
        <p:xfrm>
          <a:off x="3527280" y="4383000"/>
          <a:ext cx="4818240" cy="1482840"/>
        </p:xfrm>
        <a:graphic>
          <a:graphicData uri="http://schemas.openxmlformats.org/drawingml/2006/table">
            <a:tbl>
              <a:tblPr/>
              <a:tblGrid>
                <a:gridCol w="3746160"/>
                <a:gridCol w="10720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gency FB"/>
                        </a:rPr>
                        <a:t>Concepto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9fb8cd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MX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gency FB"/>
                        </a:rPr>
                        <a:t>Costo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9fb8cd"/>
                    </a:solidFill>
                  </a:tcPr>
                </a:tc>
              </a:tr>
              <a:tr h="370800">
                <a:tc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9360">
                      <a:solidFill>
                        <a:srgbClr val="9fb8cd"/>
                      </a:solidFill>
                    </a:lnB>
                    <a:solidFill>
                      <a:srgbClr val="b3cb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gency FB"/>
                        </a:rPr>
                        <a:t>$690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9360">
                      <a:solidFill>
                        <a:srgbClr val="9fb8cd"/>
                      </a:solidFill>
                    </a:lnB>
                    <a:solidFill>
                      <a:srgbClr val="b3cbe1"/>
                    </a:solidFill>
                  </a:tcPr>
                </a:tc>
              </a:tr>
              <a:tr h="370800">
                <a:tc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9360">
                      <a:solidFill>
                        <a:srgbClr val="9fb8cd"/>
                      </a:solidFill>
                    </a:lnB>
                    <a:solidFill>
                      <a:srgbClr val="c0d8e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gency FB"/>
                        </a:rPr>
                        <a:t>$2,400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9360">
                      <a:solidFill>
                        <a:srgbClr val="9fb8cd"/>
                      </a:solidFill>
                    </a:lnB>
                    <a:solidFill>
                      <a:srgbClr val="c0d8ee"/>
                    </a:solidFill>
                  </a:tcPr>
                </a:tc>
              </a:tr>
              <a:tr h="370440">
                <a:tc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9360">
                      <a:solidFill>
                        <a:srgbClr val="9fb8cd"/>
                      </a:solidFill>
                    </a:lnB>
                    <a:solidFill>
                      <a:srgbClr val="b3cbe1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MX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gency FB"/>
                        </a:rPr>
                        <a:t>$1,400</a:t>
                      </a:r>
                      <a:endParaRPr b="0" lang="es-MX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9fb8cd"/>
                      </a:solidFill>
                    </a:lnL>
                    <a:lnR w="9360">
                      <a:solidFill>
                        <a:srgbClr val="9fb8cd"/>
                      </a:solidFill>
                    </a:lnR>
                    <a:lnT w="9360">
                      <a:solidFill>
                        <a:srgbClr val="9fb8cd"/>
                      </a:solidFill>
                    </a:lnT>
                    <a:lnB w="9360">
                      <a:solidFill>
                        <a:srgbClr val="9fb8cd"/>
                      </a:solidFill>
                    </a:lnB>
                    <a:solidFill>
                      <a:srgbClr val="b3cbe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609480" y="228600"/>
            <a:ext cx="109724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Conclusiones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816840" y="6356520"/>
            <a:ext cx="26413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E74F697-B070-4EA1-AD0B-D7BA537B6E09}" type="slidenum">
              <a:rPr b="0" lang="es-MX" sz="1800" spc="-1" strike="noStrike">
                <a:solidFill>
                  <a:srgbClr val="46465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6" name="CustomShape 3"/>
          <p:cNvSpPr/>
          <p:nvPr/>
        </p:nvSpPr>
        <p:spPr>
          <a:xfrm>
            <a:off x="0" y="3029400"/>
            <a:ext cx="4942800" cy="9007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CustomShape 4"/>
          <p:cNvSpPr/>
          <p:nvPr/>
        </p:nvSpPr>
        <p:spPr>
          <a:xfrm>
            <a:off x="0" y="2967840"/>
            <a:ext cx="4942800" cy="9007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CustomShape 5"/>
          <p:cNvSpPr/>
          <p:nvPr/>
        </p:nvSpPr>
        <p:spPr>
          <a:xfrm>
            <a:off x="0" y="2066760"/>
            <a:ext cx="4392360" cy="90072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29" name="CustomShape 6"/>
          <p:cNvSpPr/>
          <p:nvPr/>
        </p:nvSpPr>
        <p:spPr>
          <a:xfrm>
            <a:off x="0" y="2005560"/>
            <a:ext cx="4292280" cy="86220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530" name="CustomShape 7"/>
          <p:cNvSpPr/>
          <p:nvPr/>
        </p:nvSpPr>
        <p:spPr>
          <a:xfrm>
            <a:off x="0" y="3992040"/>
            <a:ext cx="5492880" cy="900720"/>
          </a:xfrm>
          <a:prstGeom prst="rect">
            <a:avLst/>
          </a:prstGeom>
          <a:solidFill>
            <a:srgbClr val="00206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8"/>
          <p:cNvSpPr/>
          <p:nvPr/>
        </p:nvSpPr>
        <p:spPr>
          <a:xfrm>
            <a:off x="0" y="3930480"/>
            <a:ext cx="5397120" cy="862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CustomShape 9"/>
          <p:cNvSpPr/>
          <p:nvPr/>
        </p:nvSpPr>
        <p:spPr>
          <a:xfrm>
            <a:off x="3718080" y="2186280"/>
            <a:ext cx="357480" cy="526320"/>
          </a:xfrm>
          <a:custGeom>
            <a:avLst/>
            <a:gdLst/>
            <a:ahLst/>
            <a:rect l="l" t="t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0"/>
          <p:cNvSpPr/>
          <p:nvPr/>
        </p:nvSpPr>
        <p:spPr>
          <a:xfrm>
            <a:off x="6472080" y="4093560"/>
            <a:ext cx="4776120" cy="15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Al implementar la estrategia estudiada, se puede reducir pérdidas en un </a:t>
            </a:r>
            <a:r>
              <a:rPr b="1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37 %</a:t>
            </a: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, aumentar ingresos en un </a:t>
            </a:r>
            <a:r>
              <a:rPr b="1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31 %</a:t>
            </a: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 e incremento en la cartera del </a:t>
            </a:r>
            <a:r>
              <a:rPr b="1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30 %.</a:t>
            </a: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   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1"/>
          <p:cNvSpPr/>
          <p:nvPr/>
        </p:nvSpPr>
        <p:spPr>
          <a:xfrm>
            <a:off x="10317960" y="3828600"/>
            <a:ext cx="116244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r">
              <a:lnSpc>
                <a:spcPct val="100000"/>
              </a:lnSpc>
            </a:pPr>
            <a:r>
              <a:rPr b="1" lang="es-MX" sz="2000" spc="-1" strike="noStrike">
                <a:solidFill>
                  <a:srgbClr val="727ca3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Impacto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2"/>
          <p:cNvSpPr/>
          <p:nvPr/>
        </p:nvSpPr>
        <p:spPr>
          <a:xfrm>
            <a:off x="6472080" y="3316680"/>
            <a:ext cx="477612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En base a la respuesta de venta cruzada, cambiar criterios.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3"/>
          <p:cNvSpPr/>
          <p:nvPr/>
        </p:nvSpPr>
        <p:spPr>
          <a:xfrm>
            <a:off x="7989480" y="3051360"/>
            <a:ext cx="406728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r">
              <a:lnSpc>
                <a:spcPct val="100000"/>
              </a:lnSpc>
            </a:pPr>
            <a:r>
              <a:rPr b="1" lang="es-MX" sz="2000" spc="-1" strike="noStrike">
                <a:solidFill>
                  <a:srgbClr val="bcc837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Respuesta de venta cruzada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14"/>
          <p:cNvSpPr/>
          <p:nvPr/>
        </p:nvSpPr>
        <p:spPr>
          <a:xfrm>
            <a:off x="6472080" y="1958040"/>
            <a:ext cx="4776120" cy="121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En un futuro </a:t>
            </a:r>
            <a:r>
              <a:rPr b="1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otorgar TdC </a:t>
            </a: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 clientes con estos perfiles de </a:t>
            </a:r>
            <a:r>
              <a:rPr b="1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alta activación</a:t>
            </a:r>
            <a:r>
              <a:rPr b="0" lang="es-MX" sz="2000" spc="-1" strike="noStrike">
                <a:solidFill>
                  <a:srgbClr val="294349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 y ahorrar recursos en clientes cuyo perfil no sea potencial.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15"/>
          <p:cNvSpPr/>
          <p:nvPr/>
        </p:nvSpPr>
        <p:spPr>
          <a:xfrm>
            <a:off x="9129960" y="1692720"/>
            <a:ext cx="2642400" cy="30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r">
              <a:lnSpc>
                <a:spcPct val="100000"/>
              </a:lnSpc>
            </a:pPr>
            <a:r>
              <a:rPr b="1" lang="es-MX" sz="2000" spc="-1" strike="noStrike">
                <a:solidFill>
                  <a:srgbClr val="955e4b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Análisis de grupos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16"/>
          <p:cNvSpPr/>
          <p:nvPr/>
        </p:nvSpPr>
        <p:spPr>
          <a:xfrm>
            <a:off x="0" y="3024000"/>
            <a:ext cx="4825800" cy="819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17"/>
          <p:cNvSpPr/>
          <p:nvPr/>
        </p:nvSpPr>
        <p:spPr>
          <a:xfrm>
            <a:off x="0" y="2968200"/>
            <a:ext cx="4825800" cy="819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18"/>
          <p:cNvSpPr/>
          <p:nvPr/>
        </p:nvSpPr>
        <p:spPr>
          <a:xfrm>
            <a:off x="4730400" y="4135680"/>
            <a:ext cx="424800" cy="545040"/>
          </a:xfrm>
          <a:custGeom>
            <a:avLst/>
            <a:gdLst/>
            <a:ahLst/>
            <a:rect l="l" t="t" r="r" b="b"/>
            <a:pathLst>
              <a:path w="1606" h="2058">
                <a:moveTo>
                  <a:pt x="1125" y="1334"/>
                </a:moveTo>
                <a:lnTo>
                  <a:pt x="1125" y="1334"/>
                </a:lnTo>
                <a:cubicBezTo>
                  <a:pt x="1125" y="1385"/>
                  <a:pt x="1082" y="1421"/>
                  <a:pt x="972" y="1425"/>
                </a:cubicBezTo>
                <a:lnTo>
                  <a:pt x="972" y="1231"/>
                </a:lnTo>
                <a:cubicBezTo>
                  <a:pt x="1094" y="1252"/>
                  <a:pt x="1125" y="1279"/>
                  <a:pt x="1125" y="1329"/>
                </a:cubicBezTo>
                <a:lnTo>
                  <a:pt x="1125" y="1334"/>
                </a:lnTo>
                <a:close/>
                <a:moveTo>
                  <a:pt x="751" y="731"/>
                </a:moveTo>
                <a:lnTo>
                  <a:pt x="751" y="731"/>
                </a:lnTo>
                <a:cubicBezTo>
                  <a:pt x="625" y="709"/>
                  <a:pt x="589" y="680"/>
                  <a:pt x="589" y="630"/>
                </a:cubicBezTo>
                <a:lnTo>
                  <a:pt x="589" y="625"/>
                </a:lnTo>
                <a:cubicBezTo>
                  <a:pt x="589" y="577"/>
                  <a:pt x="633" y="538"/>
                  <a:pt x="751" y="536"/>
                </a:cubicBezTo>
                <a:lnTo>
                  <a:pt x="751" y="731"/>
                </a:lnTo>
                <a:close/>
                <a:moveTo>
                  <a:pt x="976" y="755"/>
                </a:moveTo>
                <a:lnTo>
                  <a:pt x="976" y="755"/>
                </a:lnTo>
                <a:lnTo>
                  <a:pt x="976" y="558"/>
                </a:lnTo>
                <a:cubicBezTo>
                  <a:pt x="1094" y="582"/>
                  <a:pt x="1222" y="630"/>
                  <a:pt x="1325" y="704"/>
                </a:cubicBezTo>
                <a:lnTo>
                  <a:pt x="1556" y="339"/>
                </a:lnTo>
                <a:cubicBezTo>
                  <a:pt x="1395" y="236"/>
                  <a:pt x="1214" y="166"/>
                  <a:pt x="991" y="144"/>
                </a:cubicBezTo>
                <a:lnTo>
                  <a:pt x="991" y="0"/>
                </a:lnTo>
                <a:lnTo>
                  <a:pt x="741" y="0"/>
                </a:lnTo>
                <a:lnTo>
                  <a:pt x="741" y="137"/>
                </a:lnTo>
                <a:cubicBezTo>
                  <a:pt x="311" y="159"/>
                  <a:pt x="97" y="377"/>
                  <a:pt x="97" y="675"/>
                </a:cubicBezTo>
                <a:lnTo>
                  <a:pt x="97" y="680"/>
                </a:lnTo>
                <a:cubicBezTo>
                  <a:pt x="97" y="995"/>
                  <a:pt x="320" y="1127"/>
                  <a:pt x="746" y="1209"/>
                </a:cubicBezTo>
                <a:lnTo>
                  <a:pt x="746" y="1411"/>
                </a:lnTo>
                <a:cubicBezTo>
                  <a:pt x="589" y="1387"/>
                  <a:pt x="424" y="1325"/>
                  <a:pt x="246" y="1209"/>
                </a:cubicBezTo>
                <a:lnTo>
                  <a:pt x="0" y="1572"/>
                </a:lnTo>
                <a:cubicBezTo>
                  <a:pt x="205" y="1714"/>
                  <a:pt x="464" y="1798"/>
                  <a:pt x="731" y="1822"/>
                </a:cubicBezTo>
                <a:lnTo>
                  <a:pt x="731" y="2058"/>
                </a:lnTo>
                <a:lnTo>
                  <a:pt x="981" y="2058"/>
                </a:lnTo>
                <a:lnTo>
                  <a:pt x="981" y="1822"/>
                </a:lnTo>
                <a:cubicBezTo>
                  <a:pt x="1359" y="1793"/>
                  <a:pt x="1606" y="1608"/>
                  <a:pt x="1606" y="1291"/>
                </a:cubicBezTo>
                <a:lnTo>
                  <a:pt x="1606" y="1286"/>
                </a:lnTo>
                <a:cubicBezTo>
                  <a:pt x="1606" y="959"/>
                  <a:pt x="1378" y="834"/>
                  <a:pt x="976" y="7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9"/>
          <p:cNvSpPr/>
          <p:nvPr/>
        </p:nvSpPr>
        <p:spPr>
          <a:xfrm>
            <a:off x="4075920" y="3203640"/>
            <a:ext cx="633600" cy="601920"/>
          </a:xfrm>
          <a:custGeom>
            <a:avLst/>
            <a:gdLst/>
            <a:ahLst/>
            <a:rect l="l" t="t" r="r" b="b"/>
            <a:pathLst>
              <a:path w="2643" h="2506">
                <a:moveTo>
                  <a:pt x="2290" y="935"/>
                </a:moveTo>
                <a:lnTo>
                  <a:pt x="2290" y="935"/>
                </a:lnTo>
                <a:lnTo>
                  <a:pt x="588" y="935"/>
                </a:lnTo>
                <a:lnTo>
                  <a:pt x="588" y="416"/>
                </a:lnTo>
                <a:lnTo>
                  <a:pt x="2290" y="416"/>
                </a:lnTo>
                <a:lnTo>
                  <a:pt x="2487" y="676"/>
                </a:lnTo>
                <a:lnTo>
                  <a:pt x="2290" y="935"/>
                </a:lnTo>
                <a:close/>
                <a:moveTo>
                  <a:pt x="2055" y="1403"/>
                </a:moveTo>
                <a:lnTo>
                  <a:pt x="2055" y="1403"/>
                </a:lnTo>
                <a:lnTo>
                  <a:pt x="2055" y="1923"/>
                </a:lnTo>
                <a:lnTo>
                  <a:pt x="354" y="1923"/>
                </a:lnTo>
                <a:lnTo>
                  <a:pt x="156" y="1663"/>
                </a:lnTo>
                <a:lnTo>
                  <a:pt x="354" y="1403"/>
                </a:lnTo>
                <a:lnTo>
                  <a:pt x="2055" y="1403"/>
                </a:lnTo>
                <a:close/>
                <a:moveTo>
                  <a:pt x="2625" y="635"/>
                </a:moveTo>
                <a:lnTo>
                  <a:pt x="2625" y="635"/>
                </a:lnTo>
                <a:lnTo>
                  <a:pt x="2377" y="308"/>
                </a:lnTo>
                <a:cubicBezTo>
                  <a:pt x="2364" y="291"/>
                  <a:pt x="2344" y="281"/>
                  <a:pt x="2323" y="281"/>
                </a:cubicBezTo>
                <a:lnTo>
                  <a:pt x="1411" y="281"/>
                </a:lnTo>
                <a:lnTo>
                  <a:pt x="1411" y="135"/>
                </a:lnTo>
                <a:cubicBezTo>
                  <a:pt x="1411" y="61"/>
                  <a:pt x="1351" y="0"/>
                  <a:pt x="1276" y="0"/>
                </a:cubicBezTo>
                <a:cubicBezTo>
                  <a:pt x="1202" y="0"/>
                  <a:pt x="1141" y="61"/>
                  <a:pt x="1141" y="135"/>
                </a:cubicBezTo>
                <a:lnTo>
                  <a:pt x="1141" y="281"/>
                </a:lnTo>
                <a:lnTo>
                  <a:pt x="521" y="281"/>
                </a:lnTo>
                <a:cubicBezTo>
                  <a:pt x="484" y="281"/>
                  <a:pt x="453" y="312"/>
                  <a:pt x="453" y="349"/>
                </a:cubicBezTo>
                <a:lnTo>
                  <a:pt x="453" y="1003"/>
                </a:lnTo>
                <a:cubicBezTo>
                  <a:pt x="453" y="1040"/>
                  <a:pt x="484" y="1070"/>
                  <a:pt x="521" y="1070"/>
                </a:cubicBezTo>
                <a:lnTo>
                  <a:pt x="1141" y="1070"/>
                </a:lnTo>
                <a:lnTo>
                  <a:pt x="1141" y="1269"/>
                </a:lnTo>
                <a:lnTo>
                  <a:pt x="320" y="1269"/>
                </a:lnTo>
                <a:cubicBezTo>
                  <a:pt x="299" y="1269"/>
                  <a:pt x="279" y="1279"/>
                  <a:pt x="267" y="1295"/>
                </a:cubicBezTo>
                <a:lnTo>
                  <a:pt x="18" y="1622"/>
                </a:lnTo>
                <a:cubicBezTo>
                  <a:pt x="0" y="1646"/>
                  <a:pt x="0" y="1680"/>
                  <a:pt x="18" y="1704"/>
                </a:cubicBezTo>
                <a:lnTo>
                  <a:pt x="267" y="2031"/>
                </a:lnTo>
                <a:cubicBezTo>
                  <a:pt x="279" y="2047"/>
                  <a:pt x="299" y="2057"/>
                  <a:pt x="320" y="2057"/>
                </a:cubicBezTo>
                <a:lnTo>
                  <a:pt x="1141" y="2057"/>
                </a:lnTo>
                <a:lnTo>
                  <a:pt x="1141" y="2500"/>
                </a:lnTo>
                <a:cubicBezTo>
                  <a:pt x="1186" y="2504"/>
                  <a:pt x="1231" y="2506"/>
                  <a:pt x="1276" y="2506"/>
                </a:cubicBezTo>
                <a:cubicBezTo>
                  <a:pt x="1322" y="2506"/>
                  <a:pt x="1366" y="2504"/>
                  <a:pt x="1411" y="2500"/>
                </a:cubicBezTo>
                <a:lnTo>
                  <a:pt x="1411" y="2057"/>
                </a:lnTo>
                <a:lnTo>
                  <a:pt x="2122" y="2057"/>
                </a:lnTo>
                <a:cubicBezTo>
                  <a:pt x="2160" y="2057"/>
                  <a:pt x="2190" y="2027"/>
                  <a:pt x="2190" y="1990"/>
                </a:cubicBezTo>
                <a:lnTo>
                  <a:pt x="2190" y="1336"/>
                </a:lnTo>
                <a:cubicBezTo>
                  <a:pt x="2190" y="1299"/>
                  <a:pt x="2160" y="1269"/>
                  <a:pt x="2122" y="1269"/>
                </a:cubicBezTo>
                <a:lnTo>
                  <a:pt x="1411" y="1269"/>
                </a:lnTo>
                <a:lnTo>
                  <a:pt x="1411" y="1070"/>
                </a:lnTo>
                <a:lnTo>
                  <a:pt x="2323" y="1070"/>
                </a:lnTo>
                <a:cubicBezTo>
                  <a:pt x="2344" y="1070"/>
                  <a:pt x="2364" y="1060"/>
                  <a:pt x="2377" y="1043"/>
                </a:cubicBezTo>
                <a:lnTo>
                  <a:pt x="2625" y="716"/>
                </a:lnTo>
                <a:cubicBezTo>
                  <a:pt x="2643" y="692"/>
                  <a:pt x="2643" y="659"/>
                  <a:pt x="2625" y="6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1383</TotalTime>
  <Application>LibreOffice/5.1.6.2$Linux_X86_64 LibreOffice_project/10m0$Build-2</Application>
  <Words>475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2018-05-20T03:37:23Z</dcterms:created>
  <dc:creator>Daniel Barrera</dc:creator>
  <dc:description/>
  <dc:language>es-MX</dc:language>
  <cp:lastModifiedBy/>
  <dcterms:modified xsi:type="dcterms:W3CDTF">2018-09-06T16:54:52Z</dcterms:modified>
  <cp:revision>93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