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70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931946"/>
            <a:ext cx="10058400" cy="192498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Algoritmos </a:t>
            </a:r>
            <a:r>
              <a:rPr lang="es-ES" dirty="0" err="1" smtClean="0"/>
              <a:t>Greedy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6000" i="1" dirty="0" smtClean="0"/>
              <a:t>Problema QAP</a:t>
            </a:r>
            <a:endParaRPr lang="es-ES" sz="60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7280" y="4489849"/>
            <a:ext cx="10058400" cy="1727201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Daniel Bolaños Martínez</a:t>
            </a:r>
          </a:p>
          <a:p>
            <a:r>
              <a:rPr lang="es-ES" dirty="0" smtClean="0"/>
              <a:t>José maría Borras Serrano</a:t>
            </a:r>
          </a:p>
          <a:p>
            <a:r>
              <a:rPr lang="es-ES" dirty="0" smtClean="0"/>
              <a:t>Fernando de la hoz moreno</a:t>
            </a:r>
          </a:p>
          <a:p>
            <a:r>
              <a:rPr lang="es-ES" dirty="0" smtClean="0"/>
              <a:t>Santiago de Diego de diego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590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Greedy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69496" y="2216667"/>
          <a:ext cx="375881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5443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/>
        </p:nvGraphicFramePr>
        <p:xfrm>
          <a:off x="5812896" y="2210330"/>
          <a:ext cx="3758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97280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933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575021"/>
              </p:ext>
            </p:extLst>
          </p:nvPr>
        </p:nvGraphicFramePr>
        <p:xfrm>
          <a:off x="3090333" y="4445530"/>
          <a:ext cx="46187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639633"/>
                <a:gridCol w="626469"/>
                <a:gridCol w="626469"/>
                <a:gridCol w="626469"/>
                <a:gridCol w="626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habitación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oficinista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2650067" y="2895600"/>
            <a:ext cx="2616200" cy="156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5698067" y="2895600"/>
            <a:ext cx="1896533" cy="202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Greedy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69496" y="2216667"/>
          <a:ext cx="375881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5443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/>
        </p:nvGraphicFramePr>
        <p:xfrm>
          <a:off x="5812896" y="2210330"/>
          <a:ext cx="3758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97280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933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83065"/>
              </p:ext>
            </p:extLst>
          </p:nvPr>
        </p:nvGraphicFramePr>
        <p:xfrm>
          <a:off x="3090333" y="4445530"/>
          <a:ext cx="46187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639633"/>
                <a:gridCol w="626469"/>
                <a:gridCol w="626469"/>
                <a:gridCol w="626469"/>
                <a:gridCol w="626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habitación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oficinista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onector recto de flecha 10"/>
          <p:cNvCxnSpPr/>
          <p:nvPr/>
        </p:nvCxnSpPr>
        <p:spPr>
          <a:xfrm>
            <a:off x="3598333" y="2912533"/>
            <a:ext cx="2531534" cy="150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6290733" y="2912533"/>
            <a:ext cx="651934" cy="202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Greedy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69496" y="2216667"/>
          <a:ext cx="375881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5443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/>
        </p:nvGraphicFramePr>
        <p:xfrm>
          <a:off x="5812896" y="2210330"/>
          <a:ext cx="3758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97280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933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996282"/>
              </p:ext>
            </p:extLst>
          </p:nvPr>
        </p:nvGraphicFramePr>
        <p:xfrm>
          <a:off x="3090333" y="4445530"/>
          <a:ext cx="46187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639633"/>
                <a:gridCol w="626469"/>
                <a:gridCol w="626469"/>
                <a:gridCol w="626469"/>
                <a:gridCol w="626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habitación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oficinista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5096933" y="2895600"/>
            <a:ext cx="2328334" cy="155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6324600" y="2895600"/>
            <a:ext cx="872067" cy="201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reales de aplicación del algoritmo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s-E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Diseño </a:t>
            </a:r>
            <a:r>
              <a:rPr lang="es-ES" dirty="0"/>
              <a:t>de </a:t>
            </a:r>
            <a:r>
              <a:rPr lang="es-ES" b="1" dirty="0"/>
              <a:t>centros comerciales </a:t>
            </a:r>
            <a:r>
              <a:rPr lang="es-ES" dirty="0"/>
              <a:t>donde se quiere que el </a:t>
            </a:r>
            <a:r>
              <a:rPr lang="es-ES" dirty="0" smtClean="0"/>
              <a:t>público </a:t>
            </a:r>
            <a:r>
              <a:rPr lang="es-ES" dirty="0"/>
              <a:t>recorra la menor cantidad de</a:t>
            </a:r>
          </a:p>
          <a:p>
            <a:r>
              <a:rPr lang="es-ES" dirty="0"/>
              <a:t>distancia para llegar a tiendas de mayor </a:t>
            </a:r>
            <a:r>
              <a:rPr lang="es-ES" dirty="0" smtClean="0"/>
              <a:t>interés común.</a:t>
            </a:r>
          </a:p>
          <a:p>
            <a:endParaRPr lang="es-E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Diseño </a:t>
            </a:r>
            <a:r>
              <a:rPr lang="es-ES" dirty="0"/>
              <a:t>de </a:t>
            </a:r>
            <a:r>
              <a:rPr lang="es-ES" b="1" dirty="0"/>
              <a:t>circuitos </a:t>
            </a:r>
            <a:r>
              <a:rPr lang="es-ES" b="1" dirty="0" smtClean="0"/>
              <a:t>eléctricos</a:t>
            </a:r>
            <a:r>
              <a:rPr lang="es-ES" dirty="0" smtClean="0"/>
              <a:t>, </a:t>
            </a:r>
            <a:r>
              <a:rPr lang="es-ES" dirty="0"/>
              <a:t>en donde es de relevante importancia donde se ubican ciertas</a:t>
            </a:r>
          </a:p>
          <a:p>
            <a:r>
              <a:rPr lang="es-ES" dirty="0"/>
              <a:t>partes o chips con el </a:t>
            </a:r>
            <a:r>
              <a:rPr lang="es-ES" dirty="0" smtClean="0"/>
              <a:t>fin </a:t>
            </a:r>
            <a:r>
              <a:rPr lang="es-ES" dirty="0"/>
              <a:t>de minimizar la distancia entre ellos, ya que las conexiones son de</a:t>
            </a:r>
          </a:p>
          <a:p>
            <a:r>
              <a:rPr lang="es-ES" dirty="0"/>
              <a:t>alto costo.</a:t>
            </a:r>
          </a:p>
        </p:txBody>
      </p:sp>
    </p:spTree>
    <p:extLst>
      <p:ext uri="{BB962C8B-B14F-4D97-AF65-F5344CB8AC3E}">
        <p14:creationId xmlns:p14="http://schemas.microsoft.com/office/powerpoint/2010/main" val="41150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reales de aplicación del algoritmo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Haremos un pequeño esquema de cómo resolveríamos el ejemplo de los </a:t>
            </a:r>
            <a:r>
              <a:rPr lang="es-ES" b="1" dirty="0" smtClean="0"/>
              <a:t>centros comerciales </a:t>
            </a:r>
            <a:r>
              <a:rPr lang="es-ES" dirty="0" smtClean="0"/>
              <a:t>descrito tal y como hemos hecho con los oficinistas y habitaciones.</a:t>
            </a:r>
            <a:endParaRPr lang="es-E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b="1" u="sng" dirty="0"/>
              <a:t>Lista de candidatos</a:t>
            </a:r>
            <a:r>
              <a:rPr lang="es-ES" dirty="0"/>
              <a:t>: </a:t>
            </a:r>
            <a:r>
              <a:rPr lang="es-ES" dirty="0" smtClean="0"/>
              <a:t>tiendas (distancias) y sector (interés).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 </a:t>
            </a:r>
            <a:r>
              <a:rPr lang="es-ES" b="1" u="sng" dirty="0"/>
              <a:t>Función solución</a:t>
            </a:r>
            <a:r>
              <a:rPr lang="es-ES" dirty="0"/>
              <a:t>: cuando el conjunto de candidatos se encuentra vacío se tiene la solución al problema.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 </a:t>
            </a:r>
            <a:r>
              <a:rPr lang="es-ES" b="1" u="sng" dirty="0"/>
              <a:t>Función selección</a:t>
            </a:r>
            <a:r>
              <a:rPr lang="es-ES" dirty="0"/>
              <a:t>: se escoge la </a:t>
            </a:r>
            <a:r>
              <a:rPr lang="es-ES" dirty="0" smtClean="0"/>
              <a:t>tienda </a:t>
            </a:r>
            <a:r>
              <a:rPr lang="es-ES" dirty="0"/>
              <a:t>con menor distancia potencial y el </a:t>
            </a:r>
            <a:r>
              <a:rPr lang="es-ES" dirty="0" smtClean="0"/>
              <a:t>sector </a:t>
            </a:r>
            <a:r>
              <a:rPr lang="es-ES" dirty="0"/>
              <a:t>con mayor flujo potencial.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 </a:t>
            </a:r>
            <a:r>
              <a:rPr lang="es-ES" b="1" u="sng" dirty="0"/>
              <a:t>Función de factibilidad</a:t>
            </a:r>
            <a:r>
              <a:rPr lang="es-ES" dirty="0"/>
              <a:t>: en este caso siempre se da la factibilidad.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 </a:t>
            </a:r>
            <a:r>
              <a:rPr lang="es-ES" b="1" u="sng" dirty="0"/>
              <a:t>Función objetivo</a:t>
            </a:r>
            <a:r>
              <a:rPr lang="es-ES" dirty="0"/>
              <a:t>: asignar a </a:t>
            </a:r>
            <a:r>
              <a:rPr lang="es-ES" dirty="0" smtClean="0"/>
              <a:t>sectores con mayor interés a tiendas </a:t>
            </a:r>
            <a:r>
              <a:rPr lang="es-ES" dirty="0"/>
              <a:t>con la mínima distancia.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746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 de eficiencia teórica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Si </a:t>
            </a:r>
            <a:r>
              <a:rPr lang="es-ES" dirty="0"/>
              <a:t>n</a:t>
            </a:r>
            <a:r>
              <a:rPr lang="es-ES" dirty="0" smtClean="0"/>
              <a:t> </a:t>
            </a:r>
            <a:r>
              <a:rPr lang="es-ES" dirty="0" smtClean="0"/>
              <a:t>es el número de habitaciones y oficinistas el algoritmo tiene una eficiencia de </a:t>
            </a:r>
            <a:r>
              <a:rPr lang="es-ES" dirty="0" smtClean="0"/>
              <a:t>O(n</a:t>
            </a:r>
            <a:r>
              <a:rPr lang="es-ES" baseline="30000" dirty="0" smtClean="0"/>
              <a:t>2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 smtClean="0"/>
              <a:t>Esto es debido a que el algoritmo tiene n etapas, en las que se elige la habitación de mínima distancia potencial y al oficinista con máximo flujo potencial en cada etapa. Esta elección de habitación y oficinista requiere recorrer dos vectores de tamaño n, buscando el mínimo y el máximo respectivamente, por lo que la eficiencia es </a:t>
            </a:r>
            <a:r>
              <a:rPr lang="es-ES" dirty="0" smtClean="0"/>
              <a:t>O(n</a:t>
            </a:r>
            <a:r>
              <a:rPr lang="es-ES" baseline="30000" dirty="0" smtClean="0"/>
              <a:t>2</a:t>
            </a:r>
            <a:r>
              <a:rPr lang="es-ES" dirty="0" smtClean="0"/>
              <a:t>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4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48503"/>
            <a:ext cx="10058400" cy="1450757"/>
          </a:xfrm>
        </p:spPr>
        <p:txBody>
          <a:bodyPr/>
          <a:lstStyle/>
          <a:p>
            <a:r>
              <a:rPr lang="es-ES" dirty="0" smtClean="0"/>
              <a:t>Orden de eficiencia teórica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0565" t="77232" r="36977" b="9058"/>
          <a:stretch/>
        </p:blipFill>
        <p:spPr>
          <a:xfrm>
            <a:off x="2541720" y="4667942"/>
            <a:ext cx="5935851" cy="141034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0565" t="24073" r="36977" b="48657"/>
          <a:stretch/>
        </p:blipFill>
        <p:spPr>
          <a:xfrm>
            <a:off x="2541720" y="1862749"/>
            <a:ext cx="5935851" cy="28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4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del problema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El </a:t>
            </a:r>
            <a:r>
              <a:rPr lang="es-ES" dirty="0" smtClean="0"/>
              <a:t>problema P, está </a:t>
            </a:r>
            <a:r>
              <a:rPr lang="es-ES" dirty="0"/>
              <a:t>basado en el Problema de </a:t>
            </a:r>
            <a:r>
              <a:rPr lang="es-ES" dirty="0" smtClean="0"/>
              <a:t>Asignación </a:t>
            </a:r>
            <a:r>
              <a:rPr lang="es-ES" dirty="0" smtClean="0"/>
              <a:t>Cuadrática. </a:t>
            </a:r>
          </a:p>
          <a:p>
            <a:pPr marL="0" indent="0">
              <a:buNone/>
            </a:pPr>
            <a:r>
              <a:rPr lang="es-ES" dirty="0" smtClean="0"/>
              <a:t>Nuestro ejemplo consiste </a:t>
            </a:r>
            <a:r>
              <a:rPr lang="es-ES" dirty="0"/>
              <a:t>en </a:t>
            </a:r>
            <a:r>
              <a:rPr lang="es-ES" dirty="0" smtClean="0"/>
              <a:t>asignar a </a:t>
            </a:r>
            <a:r>
              <a:rPr lang="es-ES" dirty="0"/>
              <a:t>cada </a:t>
            </a:r>
            <a:r>
              <a:rPr lang="es-ES" dirty="0" smtClean="0"/>
              <a:t>oficinista </a:t>
            </a:r>
            <a:r>
              <a:rPr lang="es-ES" dirty="0"/>
              <a:t>de un grupo de </a:t>
            </a:r>
            <a:r>
              <a:rPr lang="es-ES" dirty="0" smtClean="0"/>
              <a:t>oficinistas</a:t>
            </a:r>
            <a:r>
              <a:rPr lang="es-ES" dirty="0"/>
              <a:t>, una </a:t>
            </a:r>
            <a:r>
              <a:rPr lang="es-ES" dirty="0" smtClean="0"/>
              <a:t>habitación </a:t>
            </a:r>
            <a:r>
              <a:rPr lang="es-ES" dirty="0"/>
              <a:t>de un grupo de habitaciones </a:t>
            </a:r>
            <a:r>
              <a:rPr lang="es-ES" dirty="0" smtClean="0"/>
              <a:t>de forma </a:t>
            </a:r>
            <a:r>
              <a:rPr lang="es-ES" dirty="0"/>
              <a:t>que se minimice el coste de asignar a cada </a:t>
            </a:r>
            <a:r>
              <a:rPr lang="es-ES" dirty="0" smtClean="0"/>
              <a:t>habitación </a:t>
            </a:r>
            <a:r>
              <a:rPr lang="es-ES" dirty="0"/>
              <a:t>i el </a:t>
            </a:r>
            <a:r>
              <a:rPr lang="es-ES" dirty="0" smtClean="0"/>
              <a:t>oficinista </a:t>
            </a:r>
            <a:r>
              <a:rPr lang="es-ES" dirty="0"/>
              <a:t>p(i).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8"/>
          <a:stretch/>
        </p:blipFill>
        <p:spPr>
          <a:xfrm>
            <a:off x="1925960" y="3962400"/>
            <a:ext cx="8052214" cy="13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del problema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810933"/>
          </a:xfrm>
        </p:spPr>
        <p:txBody>
          <a:bodyPr/>
          <a:lstStyle/>
          <a:p>
            <a:r>
              <a:rPr lang="es-ES" dirty="0" smtClean="0"/>
              <a:t>      Matriz </a:t>
            </a:r>
            <a:r>
              <a:rPr lang="es-ES" dirty="0" smtClean="0"/>
              <a:t>de distancias                                                                 </a:t>
            </a:r>
            <a:r>
              <a:rPr lang="es-ES" dirty="0" smtClean="0"/>
              <a:t>          Matriz </a:t>
            </a:r>
            <a:r>
              <a:rPr lang="es-ES" dirty="0" smtClean="0"/>
              <a:t>de flujos</a:t>
            </a: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50548"/>
              </p:ext>
            </p:extLst>
          </p:nvPr>
        </p:nvGraphicFramePr>
        <p:xfrm>
          <a:off x="983736" y="2570481"/>
          <a:ext cx="3598335" cy="1984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/>
                <a:gridCol w="719667"/>
                <a:gridCol w="719667"/>
                <a:gridCol w="719667"/>
                <a:gridCol w="719667"/>
              </a:tblGrid>
              <a:tr h="392555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9800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49</a:t>
                      </a:r>
                      <a:endParaRPr lang="es-ES" dirty="0"/>
                    </a:p>
                  </a:txBody>
                  <a:tcPr/>
                </a:tc>
              </a:tr>
              <a:tr h="398008">
                <a:tc>
                  <a:txBody>
                    <a:bodyPr/>
                    <a:lstStyle/>
                    <a:p>
                      <a:r>
                        <a:rPr lang="es-ES" dirty="0" smtClean="0"/>
                        <a:t>51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71</a:t>
                      </a:r>
                      <a:endParaRPr lang="es-ES" dirty="0"/>
                    </a:p>
                  </a:txBody>
                  <a:tcPr/>
                </a:tc>
              </a:tr>
              <a:tr h="398008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</a:tr>
              <a:tr h="398008">
                <a:tc>
                  <a:txBody>
                    <a:bodyPr/>
                    <a:lstStyle/>
                    <a:p>
                      <a:r>
                        <a:rPr lang="es-ES" dirty="0" smtClean="0"/>
                        <a:t>90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rchetes 4"/>
          <p:cNvSpPr/>
          <p:nvPr/>
        </p:nvSpPr>
        <p:spPr>
          <a:xfrm>
            <a:off x="806393" y="2550528"/>
            <a:ext cx="3581400" cy="199813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79049"/>
              </p:ext>
            </p:extLst>
          </p:nvPr>
        </p:nvGraphicFramePr>
        <p:xfrm>
          <a:off x="7065776" y="2550528"/>
          <a:ext cx="3479800" cy="1942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960"/>
                <a:gridCol w="695960"/>
                <a:gridCol w="695960"/>
                <a:gridCol w="695960"/>
                <a:gridCol w="695960"/>
              </a:tblGrid>
              <a:tr h="380154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90537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</a:tr>
              <a:tr h="390537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90537">
                <a:tc>
                  <a:txBody>
                    <a:bodyPr/>
                    <a:lstStyle/>
                    <a:p>
                      <a:r>
                        <a:rPr lang="es-ES" dirty="0" smtClean="0"/>
                        <a:t>41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/>
                </a:tc>
              </a:tr>
              <a:tr h="390537"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27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rchetes 6"/>
          <p:cNvSpPr/>
          <p:nvPr/>
        </p:nvSpPr>
        <p:spPr>
          <a:xfrm>
            <a:off x="6806056" y="2550528"/>
            <a:ext cx="3581400" cy="199813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806393" y="5081602"/>
            <a:ext cx="441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Distancia potencial: (44,80,160,40,241)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908697" y="5068790"/>
            <a:ext cx="385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Flujo potencial: (16,24,50,78,123)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72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 </a:t>
            </a:r>
            <a:r>
              <a:rPr lang="es-ES" dirty="0" err="1" smtClean="0"/>
              <a:t>Greedy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76393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b="1" u="sng" dirty="0" smtClean="0"/>
              <a:t>Lista </a:t>
            </a:r>
            <a:r>
              <a:rPr lang="es-ES" b="1" u="sng" dirty="0" smtClean="0"/>
              <a:t>de candidatos</a:t>
            </a:r>
            <a:r>
              <a:rPr lang="es-ES" dirty="0" smtClean="0"/>
              <a:t>: en este caso son las habitaciones y los oficinistas.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 </a:t>
            </a:r>
            <a:r>
              <a:rPr lang="es-ES" b="1" u="sng" dirty="0" smtClean="0"/>
              <a:t>Función </a:t>
            </a:r>
            <a:r>
              <a:rPr lang="es-ES" b="1" u="sng" dirty="0" smtClean="0"/>
              <a:t>solución</a:t>
            </a:r>
            <a:r>
              <a:rPr lang="es-ES" dirty="0" smtClean="0"/>
              <a:t>: cuando el conjunto de candidatos se encuentra vacío se tiene la solución al problema.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smtClean="0"/>
              <a:t> </a:t>
            </a:r>
            <a:r>
              <a:rPr lang="es-ES" b="1" u="sng" dirty="0" smtClean="0"/>
              <a:t>Función </a:t>
            </a:r>
            <a:r>
              <a:rPr lang="es-ES" b="1" u="sng" dirty="0" smtClean="0"/>
              <a:t>selección</a:t>
            </a:r>
            <a:r>
              <a:rPr lang="es-ES" dirty="0" smtClean="0"/>
              <a:t>: se escoge la habitación con menor distancia potencial y el oficinista con mayor flujo potencial.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smtClean="0"/>
              <a:t> </a:t>
            </a:r>
            <a:r>
              <a:rPr lang="es-ES" b="1" u="sng" dirty="0" smtClean="0"/>
              <a:t>Función </a:t>
            </a:r>
            <a:r>
              <a:rPr lang="es-ES" b="1" u="sng" dirty="0" smtClean="0"/>
              <a:t>de factibilidad</a:t>
            </a:r>
            <a:r>
              <a:rPr lang="es-ES" dirty="0" smtClean="0"/>
              <a:t>: en este caso siempre se da la factibilidad.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smtClean="0"/>
              <a:t> </a:t>
            </a:r>
            <a:r>
              <a:rPr lang="es-ES" b="1" u="sng" dirty="0" smtClean="0"/>
              <a:t>Función </a:t>
            </a:r>
            <a:r>
              <a:rPr lang="es-ES" b="1" u="sng" dirty="0" smtClean="0"/>
              <a:t>objetivo</a:t>
            </a:r>
            <a:r>
              <a:rPr lang="es-ES" dirty="0" smtClean="0"/>
              <a:t>: asignar </a:t>
            </a:r>
            <a:r>
              <a:rPr lang="es-ES" dirty="0"/>
              <a:t>a </a:t>
            </a:r>
            <a:r>
              <a:rPr lang="es-ES" dirty="0" smtClean="0"/>
              <a:t>oficinistas </a:t>
            </a:r>
            <a:r>
              <a:rPr lang="es-ES" dirty="0"/>
              <a:t>con la </a:t>
            </a:r>
            <a:r>
              <a:rPr lang="es-ES" dirty="0" smtClean="0"/>
              <a:t>máxima carga de </a:t>
            </a:r>
            <a:r>
              <a:rPr lang="es-ES" dirty="0"/>
              <a:t>trabajo a habitaciones con la </a:t>
            </a:r>
            <a:r>
              <a:rPr lang="es-ES" dirty="0" smtClean="0"/>
              <a:t>mínima </a:t>
            </a:r>
            <a:r>
              <a:rPr lang="es-ES" dirty="0"/>
              <a:t>distancia.</a:t>
            </a:r>
          </a:p>
        </p:txBody>
      </p:sp>
    </p:spTree>
    <p:extLst>
      <p:ext uri="{BB962C8B-B14F-4D97-AF65-F5344CB8AC3E}">
        <p14:creationId xmlns:p14="http://schemas.microsoft.com/office/powerpoint/2010/main" val="10667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Pseudocódigo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281" y="1887453"/>
            <a:ext cx="779839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4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Greedy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081183"/>
              </p:ext>
            </p:extLst>
          </p:nvPr>
        </p:nvGraphicFramePr>
        <p:xfrm>
          <a:off x="1436545" y="4811586"/>
          <a:ext cx="375881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5443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782400"/>
              </p:ext>
            </p:extLst>
          </p:nvPr>
        </p:nvGraphicFramePr>
        <p:xfrm>
          <a:off x="6298929" y="4788773"/>
          <a:ext cx="3758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891334" y="4931491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851313" y="4931491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11571"/>
              </p:ext>
            </p:extLst>
          </p:nvPr>
        </p:nvGraphicFramePr>
        <p:xfrm>
          <a:off x="1593336" y="2323346"/>
          <a:ext cx="3598335" cy="1984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/>
                <a:gridCol w="719667"/>
                <a:gridCol w="719667"/>
                <a:gridCol w="719667"/>
                <a:gridCol w="719667"/>
              </a:tblGrid>
              <a:tr h="392555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9800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49</a:t>
                      </a:r>
                      <a:endParaRPr lang="es-ES" dirty="0"/>
                    </a:p>
                  </a:txBody>
                  <a:tcPr/>
                </a:tc>
              </a:tr>
              <a:tr h="398008">
                <a:tc>
                  <a:txBody>
                    <a:bodyPr/>
                    <a:lstStyle/>
                    <a:p>
                      <a:r>
                        <a:rPr lang="es-ES" dirty="0" smtClean="0"/>
                        <a:t>51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71</a:t>
                      </a:r>
                      <a:endParaRPr lang="es-ES" dirty="0"/>
                    </a:p>
                  </a:txBody>
                  <a:tcPr/>
                </a:tc>
              </a:tr>
              <a:tr h="398008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</a:tr>
              <a:tr h="398008">
                <a:tc>
                  <a:txBody>
                    <a:bodyPr/>
                    <a:lstStyle/>
                    <a:p>
                      <a:r>
                        <a:rPr lang="es-ES" dirty="0" smtClean="0"/>
                        <a:t>90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88618"/>
              </p:ext>
            </p:extLst>
          </p:nvPr>
        </p:nvGraphicFramePr>
        <p:xfrm>
          <a:off x="6538555" y="2319868"/>
          <a:ext cx="3479800" cy="1942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960"/>
                <a:gridCol w="695960"/>
                <a:gridCol w="695960"/>
                <a:gridCol w="695960"/>
                <a:gridCol w="695960"/>
              </a:tblGrid>
              <a:tr h="380154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90537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</a:tr>
              <a:tr h="390537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90537">
                <a:tc>
                  <a:txBody>
                    <a:bodyPr/>
                    <a:lstStyle/>
                    <a:p>
                      <a:r>
                        <a:rPr lang="es-ES" dirty="0" smtClean="0"/>
                        <a:t>41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/>
                </a:tc>
              </a:tr>
              <a:tr h="390537"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27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rchetes 10"/>
          <p:cNvSpPr/>
          <p:nvPr/>
        </p:nvSpPr>
        <p:spPr>
          <a:xfrm>
            <a:off x="1441667" y="2335358"/>
            <a:ext cx="3581400" cy="199813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orchetes 11"/>
          <p:cNvSpPr/>
          <p:nvPr/>
        </p:nvSpPr>
        <p:spPr>
          <a:xfrm>
            <a:off x="6268079" y="2335358"/>
            <a:ext cx="3581400" cy="199813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873501" y="2393023"/>
            <a:ext cx="447558" cy="1858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s-ES" b="1" dirty="0" smtClean="0"/>
              <a:t>H1</a:t>
            </a:r>
          </a:p>
          <a:p>
            <a:pPr>
              <a:lnSpc>
                <a:spcPts val="2800"/>
              </a:lnSpc>
            </a:pPr>
            <a:r>
              <a:rPr lang="es-ES" b="1" dirty="0" smtClean="0"/>
              <a:t>H2</a:t>
            </a:r>
          </a:p>
          <a:p>
            <a:pPr>
              <a:lnSpc>
                <a:spcPts val="2800"/>
              </a:lnSpc>
            </a:pPr>
            <a:r>
              <a:rPr lang="es-ES" b="1" dirty="0" smtClean="0"/>
              <a:t>H3</a:t>
            </a:r>
          </a:p>
          <a:p>
            <a:pPr>
              <a:lnSpc>
                <a:spcPts val="2800"/>
              </a:lnSpc>
            </a:pPr>
            <a:r>
              <a:rPr lang="es-ES" b="1" dirty="0" smtClean="0"/>
              <a:t>H4</a:t>
            </a:r>
          </a:p>
          <a:p>
            <a:pPr>
              <a:lnSpc>
                <a:spcPts val="2800"/>
              </a:lnSpc>
            </a:pPr>
            <a:r>
              <a:rPr lang="es-ES" b="1" dirty="0" smtClean="0"/>
              <a:t>H5</a:t>
            </a:r>
            <a:endParaRPr lang="es-E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678921" y="2335358"/>
            <a:ext cx="457176" cy="1887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s-ES" b="1" dirty="0"/>
              <a:t>O</a:t>
            </a:r>
            <a:r>
              <a:rPr lang="es-ES" b="1" dirty="0" smtClean="0"/>
              <a:t>1</a:t>
            </a:r>
          </a:p>
          <a:p>
            <a:pPr>
              <a:lnSpc>
                <a:spcPts val="2800"/>
              </a:lnSpc>
            </a:pPr>
            <a:r>
              <a:rPr lang="es-ES" b="1" dirty="0"/>
              <a:t>O</a:t>
            </a:r>
            <a:r>
              <a:rPr lang="es-ES" b="1" dirty="0" smtClean="0"/>
              <a:t>2</a:t>
            </a:r>
          </a:p>
          <a:p>
            <a:pPr>
              <a:lnSpc>
                <a:spcPts val="2800"/>
              </a:lnSpc>
            </a:pPr>
            <a:r>
              <a:rPr lang="es-ES" b="1" dirty="0"/>
              <a:t>O</a:t>
            </a:r>
            <a:r>
              <a:rPr lang="es-ES" b="1" dirty="0" smtClean="0"/>
              <a:t>3</a:t>
            </a:r>
          </a:p>
          <a:p>
            <a:pPr>
              <a:lnSpc>
                <a:spcPts val="2800"/>
              </a:lnSpc>
            </a:pPr>
            <a:r>
              <a:rPr lang="es-ES" b="1" dirty="0"/>
              <a:t>O</a:t>
            </a:r>
            <a:r>
              <a:rPr lang="es-ES" b="1" dirty="0" smtClean="0"/>
              <a:t>4</a:t>
            </a:r>
          </a:p>
          <a:p>
            <a:pPr>
              <a:lnSpc>
                <a:spcPts val="2800"/>
              </a:lnSpc>
            </a:pPr>
            <a:r>
              <a:rPr lang="es-ES" b="1" dirty="0"/>
              <a:t>O</a:t>
            </a:r>
            <a:r>
              <a:rPr lang="es-ES" b="1" dirty="0" smtClean="0"/>
              <a:t>5</a:t>
            </a:r>
            <a:endParaRPr lang="es-ES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654691" y="1880525"/>
            <a:ext cx="315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kern="1900" spc="120" dirty="0" smtClean="0"/>
              <a:t>H1     H2      H3      H4     H5</a:t>
            </a:r>
            <a:endParaRPr lang="es-ES" b="1" kern="1900" spc="12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481103" y="1839266"/>
            <a:ext cx="320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kern="1900" spc="120" dirty="0" smtClean="0"/>
              <a:t>O1     O2      O3      O4     O5</a:t>
            </a:r>
            <a:endParaRPr lang="es-ES" b="1" kern="1900" spc="120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3224128" y="4333492"/>
            <a:ext cx="8238" cy="3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8082823" y="4333492"/>
            <a:ext cx="0" cy="3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/>
          <a:srcRect l="55778" t="18034" r="37564" b="76095"/>
          <a:stretch/>
        </p:blipFill>
        <p:spPr>
          <a:xfrm>
            <a:off x="2615306" y="5663311"/>
            <a:ext cx="1217643" cy="60400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3"/>
          <a:srcRect l="45724" t="33270" r="46729" b="60357"/>
          <a:stretch/>
        </p:blipFill>
        <p:spPr>
          <a:xfrm>
            <a:off x="7392710" y="5637511"/>
            <a:ext cx="1380226" cy="6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Greedy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980970"/>
              </p:ext>
            </p:extLst>
          </p:nvPr>
        </p:nvGraphicFramePr>
        <p:xfrm>
          <a:off x="1469496" y="2216667"/>
          <a:ext cx="375881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5443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971173"/>
              </p:ext>
            </p:extLst>
          </p:nvPr>
        </p:nvGraphicFramePr>
        <p:xfrm>
          <a:off x="5812896" y="2210330"/>
          <a:ext cx="3758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97280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933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190419"/>
              </p:ext>
            </p:extLst>
          </p:nvPr>
        </p:nvGraphicFramePr>
        <p:xfrm>
          <a:off x="3090333" y="4445530"/>
          <a:ext cx="46187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639633"/>
                <a:gridCol w="626469"/>
                <a:gridCol w="626469"/>
                <a:gridCol w="626469"/>
                <a:gridCol w="626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habitación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oficinista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3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Greedy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69496" y="2216667"/>
          <a:ext cx="375881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5443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/>
        </p:nvGraphicFramePr>
        <p:xfrm>
          <a:off x="5812896" y="2210330"/>
          <a:ext cx="3758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97280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933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980316"/>
              </p:ext>
            </p:extLst>
          </p:nvPr>
        </p:nvGraphicFramePr>
        <p:xfrm>
          <a:off x="3090333" y="4445530"/>
          <a:ext cx="46187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639633"/>
                <a:gridCol w="626469"/>
                <a:gridCol w="626469"/>
                <a:gridCol w="626469"/>
                <a:gridCol w="626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habitación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oficinista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4064000" y="2794000"/>
            <a:ext cx="2683933" cy="164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7010400" y="2921000"/>
            <a:ext cx="2201333" cy="20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Greedy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69496" y="2216667"/>
          <a:ext cx="375881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5443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/>
        </p:nvGraphicFramePr>
        <p:xfrm>
          <a:off x="5812896" y="2210330"/>
          <a:ext cx="3758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97280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933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013173"/>
              </p:ext>
            </p:extLst>
          </p:nvPr>
        </p:nvGraphicFramePr>
        <p:xfrm>
          <a:off x="3090333" y="4445530"/>
          <a:ext cx="46187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639633"/>
                <a:gridCol w="626469"/>
                <a:gridCol w="626469"/>
                <a:gridCol w="626469"/>
                <a:gridCol w="626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habitación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oficinista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1938867" y="2895600"/>
            <a:ext cx="2895600" cy="153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5088467" y="2887133"/>
            <a:ext cx="330200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2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</TotalTime>
  <Words>805</Words>
  <Application>Microsoft Office PowerPoint</Application>
  <PresentationFormat>Panorámica</PresentationFormat>
  <Paragraphs>371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Retrospección</vt:lpstr>
      <vt:lpstr>Algoritmos Greedy Problema QAP</vt:lpstr>
      <vt:lpstr>Análisis del problema</vt:lpstr>
      <vt:lpstr>Análisis del problema</vt:lpstr>
      <vt:lpstr>Componentes Greedy</vt:lpstr>
      <vt:lpstr>Pseudocódigo</vt:lpstr>
      <vt:lpstr>Ejemplo Greedy</vt:lpstr>
      <vt:lpstr>Ejemplo Greedy</vt:lpstr>
      <vt:lpstr>Ejemplo Greedy</vt:lpstr>
      <vt:lpstr>Ejemplo Greedy</vt:lpstr>
      <vt:lpstr>Ejemplo Greedy</vt:lpstr>
      <vt:lpstr>Ejemplo Greedy</vt:lpstr>
      <vt:lpstr>Ejemplo Greedy</vt:lpstr>
      <vt:lpstr>Casos reales de aplicación del algoritmo</vt:lpstr>
      <vt:lpstr>Casos reales de aplicación del algoritmo</vt:lpstr>
      <vt:lpstr>Orden de eficiencia teórica</vt:lpstr>
      <vt:lpstr>Orden de eficiencia teórica</vt:lpstr>
    </vt:vector>
  </TitlesOfParts>
  <Company>Wi-Black Corp Ecuador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</dc:title>
  <dc:creator>Fernando de la Hoz</dc:creator>
  <cp:lastModifiedBy>Usuario</cp:lastModifiedBy>
  <cp:revision>21</cp:revision>
  <dcterms:created xsi:type="dcterms:W3CDTF">2017-05-18T15:38:14Z</dcterms:created>
  <dcterms:modified xsi:type="dcterms:W3CDTF">2017-05-23T16:15:49Z</dcterms:modified>
</cp:coreProperties>
</file>