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24981"/>
          </a:xfrm>
        </p:spPr>
        <p:txBody>
          <a:bodyPr/>
          <a:lstStyle/>
          <a:p>
            <a:pPr algn="ctr"/>
            <a:r>
              <a:rPr lang="es-ES" dirty="0" err="1" smtClean="0"/>
              <a:t>Greedy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4580466"/>
            <a:ext cx="10058400" cy="1727201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Daniel Bolaños Martínez</a:t>
            </a:r>
          </a:p>
          <a:p>
            <a:r>
              <a:rPr lang="es-ES" dirty="0" smtClean="0"/>
              <a:t>José maría Borras Serrano</a:t>
            </a:r>
          </a:p>
          <a:p>
            <a:r>
              <a:rPr lang="es-ES" dirty="0" smtClean="0"/>
              <a:t>Fernando de la hoz moreno</a:t>
            </a:r>
          </a:p>
          <a:p>
            <a:r>
              <a:rPr lang="es-ES" dirty="0" smtClean="0"/>
              <a:t>Santiago de Diego de diego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590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/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83065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Conector recto de flecha 10"/>
          <p:cNvCxnSpPr/>
          <p:nvPr/>
        </p:nvCxnSpPr>
        <p:spPr>
          <a:xfrm>
            <a:off x="3598333" y="2912533"/>
            <a:ext cx="2531534" cy="150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6290733" y="2912533"/>
            <a:ext cx="651934" cy="202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/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1996282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5096933" y="2895600"/>
            <a:ext cx="2328334" cy="155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6324600" y="2895600"/>
            <a:ext cx="872067" cy="20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reales de aplicación del algoritmo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Diseño </a:t>
            </a:r>
            <a:r>
              <a:rPr lang="es-ES" dirty="0"/>
              <a:t>de centros comerciales donde se quiere que el </a:t>
            </a:r>
            <a:r>
              <a:rPr lang="es-ES" dirty="0" smtClean="0"/>
              <a:t>público </a:t>
            </a:r>
            <a:r>
              <a:rPr lang="es-ES" dirty="0"/>
              <a:t>recorra la menor cantidad de</a:t>
            </a:r>
          </a:p>
          <a:p>
            <a:r>
              <a:rPr lang="es-ES" dirty="0"/>
              <a:t>distancia para llegar a tiendas de mayor </a:t>
            </a:r>
            <a:r>
              <a:rPr lang="es-ES" dirty="0" smtClean="0"/>
              <a:t>interés común.</a:t>
            </a:r>
          </a:p>
          <a:p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Diseño </a:t>
            </a:r>
            <a:r>
              <a:rPr lang="es-ES" dirty="0"/>
              <a:t>de circuitos </a:t>
            </a:r>
            <a:r>
              <a:rPr lang="es-ES" dirty="0" smtClean="0"/>
              <a:t>eléctricos, </a:t>
            </a:r>
            <a:r>
              <a:rPr lang="es-ES" dirty="0"/>
              <a:t>en donde es de relevante importancia donde se ubican ciertas</a:t>
            </a:r>
          </a:p>
          <a:p>
            <a:r>
              <a:rPr lang="es-ES" dirty="0"/>
              <a:t>partes o chips con el </a:t>
            </a:r>
            <a:r>
              <a:rPr lang="es-ES" dirty="0" smtClean="0"/>
              <a:t>fin </a:t>
            </a:r>
            <a:r>
              <a:rPr lang="es-ES" dirty="0"/>
              <a:t>de minimizar la distancia entre ellos, ya que las conexiones son de</a:t>
            </a:r>
          </a:p>
          <a:p>
            <a:r>
              <a:rPr lang="es-ES" dirty="0"/>
              <a:t>alto costo.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0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Orden de eficiencia teórica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Si n es el número de habitaciones y oficinistas el algoritmo tiene una eficiencia de O(n^2).</a:t>
            </a:r>
          </a:p>
          <a:p>
            <a:r>
              <a:rPr lang="es-ES" dirty="0" smtClean="0"/>
              <a:t>Esto es debido a que el algoritmo tiene n etapas, en las que se elige la habitación de mínima distancia potencial </a:t>
            </a:r>
            <a:r>
              <a:rPr lang="es-ES" smtClean="0"/>
              <a:t>y al </a:t>
            </a:r>
            <a:r>
              <a:rPr lang="es-ES" dirty="0" smtClean="0"/>
              <a:t>oficinista con máximo flujo potencial en cada etapa. Esta elección de habitación y oficinista requiere recorrer dos vectores de tamaño n, buscando el mínimo y el máximo respectivamente, por lo que la eficiencia es O(n^2).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31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problema, P esta basado en el Problema de </a:t>
            </a:r>
            <a:r>
              <a:rPr lang="es-ES" dirty="0" smtClean="0"/>
              <a:t>Asignación Cuadrática</a:t>
            </a:r>
            <a:r>
              <a:rPr lang="es-ES" dirty="0"/>
              <a:t>, consiste en asignar</a:t>
            </a:r>
          </a:p>
          <a:p>
            <a:r>
              <a:rPr lang="es-ES" dirty="0"/>
              <a:t>a cada </a:t>
            </a:r>
            <a:r>
              <a:rPr lang="es-ES" dirty="0" smtClean="0"/>
              <a:t>oficinista </a:t>
            </a:r>
            <a:r>
              <a:rPr lang="es-ES" dirty="0"/>
              <a:t>de un grupo de </a:t>
            </a:r>
            <a:r>
              <a:rPr lang="es-ES" dirty="0" smtClean="0"/>
              <a:t>oficinistas</a:t>
            </a:r>
            <a:r>
              <a:rPr lang="es-ES" dirty="0"/>
              <a:t>, una </a:t>
            </a:r>
            <a:r>
              <a:rPr lang="es-ES" dirty="0" smtClean="0"/>
              <a:t>habitación </a:t>
            </a:r>
            <a:r>
              <a:rPr lang="es-ES" dirty="0"/>
              <a:t>de un grupo de habitaciones de</a:t>
            </a:r>
          </a:p>
          <a:p>
            <a:r>
              <a:rPr lang="es-ES" dirty="0"/>
              <a:t>forma que se minimice el coste de asignar a cada </a:t>
            </a:r>
            <a:r>
              <a:rPr lang="es-ES" dirty="0" smtClean="0"/>
              <a:t>habitación </a:t>
            </a:r>
            <a:r>
              <a:rPr lang="es-ES" dirty="0"/>
              <a:t>i el </a:t>
            </a:r>
            <a:r>
              <a:rPr lang="es-ES" dirty="0" smtClean="0"/>
              <a:t>oficinista </a:t>
            </a:r>
            <a:r>
              <a:rPr lang="es-ES" dirty="0"/>
              <a:t>p(i).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8"/>
          <a:stretch/>
        </p:blipFill>
        <p:spPr>
          <a:xfrm>
            <a:off x="1925960" y="3962400"/>
            <a:ext cx="8052214" cy="13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Análisis del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10933"/>
          </a:xfrm>
        </p:spPr>
        <p:txBody>
          <a:bodyPr/>
          <a:lstStyle/>
          <a:p>
            <a:r>
              <a:rPr lang="es-ES" dirty="0" smtClean="0"/>
              <a:t>Matriz de distancias                                                                  Matriz de flujos</a:t>
            </a: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18513"/>
              </p:ext>
            </p:extLst>
          </p:nvPr>
        </p:nvGraphicFramePr>
        <p:xfrm>
          <a:off x="736600" y="2607733"/>
          <a:ext cx="3598335" cy="1984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667"/>
                <a:gridCol w="719667"/>
                <a:gridCol w="719667"/>
                <a:gridCol w="719667"/>
                <a:gridCol w="719667"/>
              </a:tblGrid>
              <a:tr h="392555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49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51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71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</a:t>
                      </a:r>
                      <a:endParaRPr lang="es-ES" dirty="0"/>
                    </a:p>
                  </a:txBody>
                  <a:tcPr/>
                </a:tc>
              </a:tr>
              <a:tr h="398008">
                <a:tc>
                  <a:txBody>
                    <a:bodyPr/>
                    <a:lstStyle/>
                    <a:p>
                      <a:r>
                        <a:rPr lang="es-ES" dirty="0" smtClean="0"/>
                        <a:t>90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rchetes 4"/>
          <p:cNvSpPr/>
          <p:nvPr/>
        </p:nvSpPr>
        <p:spPr>
          <a:xfrm>
            <a:off x="575733" y="2556934"/>
            <a:ext cx="3581400" cy="199813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86293"/>
              </p:ext>
            </p:extLst>
          </p:nvPr>
        </p:nvGraphicFramePr>
        <p:xfrm>
          <a:off x="6620934" y="2556934"/>
          <a:ext cx="3479800" cy="1947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/>
                <a:gridCol w="695960"/>
                <a:gridCol w="695960"/>
                <a:gridCol w="695960"/>
                <a:gridCol w="695960"/>
              </a:tblGrid>
              <a:tr h="385188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41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</a:tr>
              <a:tr h="390537"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27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rchetes 6"/>
          <p:cNvSpPr/>
          <p:nvPr/>
        </p:nvSpPr>
        <p:spPr>
          <a:xfrm>
            <a:off x="6460066" y="2506135"/>
            <a:ext cx="3581400" cy="199813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668867" y="5081602"/>
            <a:ext cx="441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Distancia potencial: (44,80,160,40,241)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324982" y="5081602"/>
            <a:ext cx="385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Flujo potencial: (16,24,50,78,123)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25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</a:t>
            </a:r>
            <a:r>
              <a:rPr lang="es-ES" dirty="0" err="1" smtClean="0"/>
              <a:t>Greedy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u="sng" dirty="0" smtClean="0"/>
              <a:t> Lista de candidatos</a:t>
            </a:r>
            <a:r>
              <a:rPr lang="es-ES" dirty="0" smtClean="0"/>
              <a:t>: en este caso son las habitaciones y los oficinistas.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u="sng" dirty="0" smtClean="0"/>
              <a:t>Función solución</a:t>
            </a:r>
            <a:r>
              <a:rPr lang="es-ES" dirty="0" smtClean="0"/>
              <a:t>: cuando el conjunto de candidatos se encuentra vacío se tiene la solución al problema.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u="sng" dirty="0" smtClean="0"/>
              <a:t>Función selección</a:t>
            </a:r>
            <a:r>
              <a:rPr lang="es-ES" dirty="0" smtClean="0"/>
              <a:t>: se escoge la habitación con menor distancia potencial y el oficinista con mayor flujo potencial.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u="sng" dirty="0" smtClean="0"/>
              <a:t>Función de factibilidad</a:t>
            </a:r>
            <a:r>
              <a:rPr lang="es-ES" dirty="0" smtClean="0"/>
              <a:t>: en este caso siempre se da la factibilidad.</a:t>
            </a:r>
          </a:p>
          <a:p>
            <a:r>
              <a:rPr lang="es-ES" b="1" u="sng" dirty="0" smtClean="0"/>
              <a:t>Función objetivo</a:t>
            </a:r>
            <a:r>
              <a:rPr lang="es-ES" dirty="0" smtClean="0"/>
              <a:t>: asignar </a:t>
            </a:r>
            <a:r>
              <a:rPr lang="es-ES" dirty="0"/>
              <a:t>a </a:t>
            </a:r>
            <a:r>
              <a:rPr lang="es-ES" dirty="0" smtClean="0"/>
              <a:t>oficinistas </a:t>
            </a:r>
            <a:r>
              <a:rPr lang="es-ES" dirty="0"/>
              <a:t>con la </a:t>
            </a:r>
            <a:r>
              <a:rPr lang="es-ES" dirty="0" smtClean="0"/>
              <a:t>máxima carga de </a:t>
            </a:r>
            <a:r>
              <a:rPr lang="es-ES" dirty="0"/>
              <a:t>trabajo a habitaciones con la </a:t>
            </a:r>
            <a:r>
              <a:rPr lang="es-ES" dirty="0" smtClean="0"/>
              <a:t>mínima </a:t>
            </a:r>
            <a:r>
              <a:rPr lang="es-ES" dirty="0"/>
              <a:t>distancia.</a:t>
            </a:r>
          </a:p>
        </p:txBody>
      </p:sp>
    </p:spTree>
    <p:extLst>
      <p:ext uri="{BB962C8B-B14F-4D97-AF65-F5344CB8AC3E}">
        <p14:creationId xmlns:p14="http://schemas.microsoft.com/office/powerpoint/2010/main" val="10667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Pseudocódigo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964" y="1846263"/>
            <a:ext cx="779839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980970"/>
              </p:ext>
            </p:extLst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971173"/>
              </p:ext>
            </p:extLst>
          </p:nvPr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190419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3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/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980316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4064000" y="2794000"/>
            <a:ext cx="2683933" cy="164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7010400" y="2921000"/>
            <a:ext cx="2201333" cy="20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9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/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013173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1938867" y="2895600"/>
            <a:ext cx="2895600" cy="153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5088467" y="2887133"/>
            <a:ext cx="33020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</a:t>
            </a:r>
            <a:r>
              <a:rPr lang="es-ES" dirty="0" err="1" smtClean="0"/>
              <a:t>Greedy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469496" y="2216667"/>
          <a:ext cx="375881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54436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80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/>
        </p:nvGraphicFramePr>
        <p:xfrm>
          <a:off x="5812896" y="2210330"/>
          <a:ext cx="37588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63"/>
                <a:gridCol w="751763"/>
                <a:gridCol w="751763"/>
                <a:gridCol w="751763"/>
                <a:gridCol w="7517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78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123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7280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477933" y="2328334"/>
            <a:ext cx="55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</a:t>
            </a:r>
            <a:r>
              <a:rPr lang="es-ES" sz="1200" dirty="0" err="1" smtClean="0"/>
              <a:t>p</a:t>
            </a:r>
            <a:endParaRPr lang="es-ES" sz="1200" dirty="0"/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575021"/>
              </p:ext>
            </p:extLst>
          </p:nvPr>
        </p:nvGraphicFramePr>
        <p:xfrm>
          <a:off x="3090333" y="4445530"/>
          <a:ext cx="46187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639633"/>
                <a:gridCol w="626469"/>
                <a:gridCol w="626469"/>
                <a:gridCol w="626469"/>
                <a:gridCol w="626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habitación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oficinista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Conector recto de flecha 7"/>
          <p:cNvCxnSpPr/>
          <p:nvPr/>
        </p:nvCxnSpPr>
        <p:spPr>
          <a:xfrm>
            <a:off x="2650067" y="2895600"/>
            <a:ext cx="2616200" cy="156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5698067" y="2895600"/>
            <a:ext cx="1896533" cy="202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581</Words>
  <Application>Microsoft Office PowerPoint</Application>
  <PresentationFormat>Panorámica</PresentationFormat>
  <Paragraphs>278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Retrospección</vt:lpstr>
      <vt:lpstr>Greedy</vt:lpstr>
      <vt:lpstr>Análisis del problema</vt:lpstr>
      <vt:lpstr>Análisis del problema</vt:lpstr>
      <vt:lpstr>Componentes Greedy</vt:lpstr>
      <vt:lpstr>Pseudocódigo</vt:lpstr>
      <vt:lpstr>Ejemplo Greedy</vt:lpstr>
      <vt:lpstr>Ejemplo Greedy</vt:lpstr>
      <vt:lpstr>Ejemplo Greedy</vt:lpstr>
      <vt:lpstr>Ejemplo Greedy</vt:lpstr>
      <vt:lpstr>Ejemplo Greedy</vt:lpstr>
      <vt:lpstr>Ejemplo Greedy</vt:lpstr>
      <vt:lpstr>Casos reales de aplicación del algoritmo</vt:lpstr>
      <vt:lpstr>Orden de eficiencia teórica</vt:lpstr>
    </vt:vector>
  </TitlesOfParts>
  <Company>Wi-Black Corp Ecuador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</dc:title>
  <dc:creator>Fernando de la Hoz</dc:creator>
  <cp:lastModifiedBy>Fernando de la Hoz</cp:lastModifiedBy>
  <cp:revision>15</cp:revision>
  <dcterms:created xsi:type="dcterms:W3CDTF">2017-05-18T15:38:14Z</dcterms:created>
  <dcterms:modified xsi:type="dcterms:W3CDTF">2017-05-20T08:43:00Z</dcterms:modified>
</cp:coreProperties>
</file>