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931946"/>
            <a:ext cx="10058400" cy="192498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Algoritmos </a:t>
            </a:r>
            <a:r>
              <a:rPr lang="es-ES" dirty="0" err="1" smtClean="0"/>
              <a:t>Greedy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6000" i="1" dirty="0" smtClean="0"/>
              <a:t>Problema QAP</a:t>
            </a:r>
            <a:endParaRPr lang="es-ES" sz="6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489849"/>
            <a:ext cx="10058400" cy="1727201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Daniel Bolaños Martínez</a:t>
            </a:r>
          </a:p>
          <a:p>
            <a:r>
              <a:rPr lang="es-ES" dirty="0" smtClean="0"/>
              <a:t>José maría Borras Serrano</a:t>
            </a:r>
          </a:p>
          <a:p>
            <a:r>
              <a:rPr lang="es-ES" dirty="0" smtClean="0"/>
              <a:t>Fernando de la hoz moreno</a:t>
            </a:r>
          </a:p>
          <a:p>
            <a:r>
              <a:rPr lang="es-ES" dirty="0" smtClean="0"/>
              <a:t>Santiago de Diego de diego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59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045051"/>
              </p:ext>
            </p:extLst>
          </p:nvPr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75021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2650067" y="2895600"/>
            <a:ext cx="2616200" cy="156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5698067" y="2895600"/>
            <a:ext cx="1896533" cy="202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112511"/>
              </p:ext>
            </p:extLst>
          </p:nvPr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3065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>
            <a:off x="3598333" y="2912533"/>
            <a:ext cx="2531534" cy="150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6290733" y="2912533"/>
            <a:ext cx="651934" cy="202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567421"/>
              </p:ext>
            </p:extLst>
          </p:nvPr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996282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96933" y="2895600"/>
            <a:ext cx="2328334" cy="155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324600" y="2895600"/>
            <a:ext cx="872067" cy="2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reales de aplicación del 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Diseño </a:t>
            </a:r>
            <a:r>
              <a:rPr lang="es-ES" dirty="0"/>
              <a:t>de </a:t>
            </a:r>
            <a:r>
              <a:rPr lang="es-ES" b="1" dirty="0"/>
              <a:t>centros comerciales </a:t>
            </a:r>
            <a:r>
              <a:rPr lang="es-ES" dirty="0"/>
              <a:t>donde se quiere que el </a:t>
            </a:r>
            <a:r>
              <a:rPr lang="es-ES" dirty="0" smtClean="0"/>
              <a:t>público </a:t>
            </a:r>
            <a:r>
              <a:rPr lang="es-ES" dirty="0"/>
              <a:t>recorra la menor cantidad de</a:t>
            </a:r>
          </a:p>
          <a:p>
            <a:r>
              <a:rPr lang="es-ES" dirty="0"/>
              <a:t>distancia para llegar a tiendas de mayor </a:t>
            </a:r>
            <a:r>
              <a:rPr lang="es-ES" dirty="0" smtClean="0"/>
              <a:t>interés común.</a:t>
            </a:r>
          </a:p>
          <a:p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Diseño </a:t>
            </a:r>
            <a:r>
              <a:rPr lang="es-ES" dirty="0"/>
              <a:t>de </a:t>
            </a:r>
            <a:r>
              <a:rPr lang="es-ES" b="1" dirty="0"/>
              <a:t>circuitos </a:t>
            </a:r>
            <a:r>
              <a:rPr lang="es-ES" b="1" dirty="0" smtClean="0"/>
              <a:t>eléctricos</a:t>
            </a:r>
            <a:r>
              <a:rPr lang="es-ES" dirty="0" smtClean="0"/>
              <a:t>, </a:t>
            </a:r>
            <a:r>
              <a:rPr lang="es-ES" dirty="0"/>
              <a:t>en donde es de relevante importancia donde se ubican ciertas</a:t>
            </a:r>
          </a:p>
          <a:p>
            <a:r>
              <a:rPr lang="es-ES" dirty="0"/>
              <a:t>partes o chips con el </a:t>
            </a:r>
            <a:r>
              <a:rPr lang="es-ES" dirty="0" smtClean="0"/>
              <a:t>fin </a:t>
            </a:r>
            <a:r>
              <a:rPr lang="es-ES" dirty="0"/>
              <a:t>de minimizar la distancia entre ellos, ya que las conexiones son de</a:t>
            </a:r>
          </a:p>
          <a:p>
            <a:r>
              <a:rPr lang="es-ES" dirty="0"/>
              <a:t>alto costo.</a:t>
            </a:r>
          </a:p>
        </p:txBody>
      </p:sp>
    </p:spTree>
    <p:extLst>
      <p:ext uri="{BB962C8B-B14F-4D97-AF65-F5344CB8AC3E}">
        <p14:creationId xmlns:p14="http://schemas.microsoft.com/office/powerpoint/2010/main" val="4115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reales de aplicación del 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Haremos un pequeño esquema de cómo resolveríamos el ejemplo de los </a:t>
            </a:r>
            <a:r>
              <a:rPr lang="es-ES" b="1" dirty="0" smtClean="0"/>
              <a:t>centros comerciales </a:t>
            </a:r>
            <a:r>
              <a:rPr lang="es-ES" dirty="0" smtClean="0"/>
              <a:t>descrito tal y como hemos hecho con los oficinistas y habitaciones.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u="sng" dirty="0"/>
              <a:t>Lista de candidatos</a:t>
            </a:r>
            <a:r>
              <a:rPr lang="es-ES" dirty="0"/>
              <a:t>: </a:t>
            </a:r>
            <a:r>
              <a:rPr lang="es-ES" dirty="0" smtClean="0"/>
              <a:t>tiendas (distancias) y sector (interés).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/>
              <a:t>Función solución</a:t>
            </a:r>
            <a:r>
              <a:rPr lang="es-ES" dirty="0"/>
              <a:t>: cuando el conjunto de candidatos se encuentra vacío se tiene la solución al problema.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/>
              <a:t>Función selección</a:t>
            </a:r>
            <a:r>
              <a:rPr lang="es-ES" dirty="0"/>
              <a:t>: se escoge la </a:t>
            </a:r>
            <a:r>
              <a:rPr lang="es-ES" dirty="0" smtClean="0"/>
              <a:t>tienda </a:t>
            </a:r>
            <a:r>
              <a:rPr lang="es-ES" dirty="0"/>
              <a:t>con menor distancia potencial y el </a:t>
            </a:r>
            <a:r>
              <a:rPr lang="es-ES" dirty="0" smtClean="0"/>
              <a:t>sector </a:t>
            </a:r>
            <a:r>
              <a:rPr lang="es-ES" dirty="0"/>
              <a:t>con mayor flujo potencial.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/>
              <a:t>Función de factibilidad</a:t>
            </a:r>
            <a:r>
              <a:rPr lang="es-ES" dirty="0"/>
              <a:t>: en este caso siempre se da la factibilidad.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/>
              <a:t>Función objetivo</a:t>
            </a:r>
            <a:r>
              <a:rPr lang="es-ES" dirty="0"/>
              <a:t>: asignar a </a:t>
            </a:r>
            <a:r>
              <a:rPr lang="es-ES" dirty="0" smtClean="0"/>
              <a:t>sectores con mayor interés a tiendas </a:t>
            </a:r>
            <a:r>
              <a:rPr lang="es-ES" dirty="0"/>
              <a:t>con la mínima distancia.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46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 de eficiencia teórica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n</a:t>
            </a:r>
            <a:r>
              <a:rPr lang="es-ES" dirty="0" smtClean="0"/>
              <a:t> es el número de habitaciones y oficinistas el algoritmo tiene una eficiencia de O(n</a:t>
            </a:r>
            <a:r>
              <a:rPr lang="es-ES" baseline="30000" dirty="0" smtClean="0"/>
              <a:t>2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Esto es debido a que el algoritmo tiene n etapas, en las que se elige la habitación de mínima distancia potencial y al oficinista con máximo flujo potencial en cada etapa. Esta elección de habitación y oficinista requiere recorrer dos vectores de tamaño n, buscando el mínimo y el máximo respectivamente, por lo que la eficiencia es O(n</a:t>
            </a:r>
            <a:r>
              <a:rPr lang="es-ES" baseline="30000" dirty="0" smtClean="0"/>
              <a:t>2</a:t>
            </a:r>
            <a:r>
              <a:rPr lang="es-ES" dirty="0" smtClean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es-ES" dirty="0" smtClean="0"/>
              <a:t>Orden de eficiencia teórica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0565" t="77232" r="36977" b="9058"/>
          <a:stretch/>
        </p:blipFill>
        <p:spPr>
          <a:xfrm>
            <a:off x="2541720" y="4667942"/>
            <a:ext cx="5935851" cy="14103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0565" t="24073" r="36977" b="48657"/>
          <a:stretch/>
        </p:blipFill>
        <p:spPr>
          <a:xfrm>
            <a:off x="2541720" y="1862749"/>
            <a:ext cx="5935851" cy="28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problema P, está </a:t>
            </a:r>
            <a:r>
              <a:rPr lang="es-ES" dirty="0"/>
              <a:t>basado en el Problema de </a:t>
            </a:r>
            <a:r>
              <a:rPr lang="es-ES" dirty="0" smtClean="0"/>
              <a:t>Asignación Cuadrática. </a:t>
            </a:r>
          </a:p>
          <a:p>
            <a:pPr marL="0" indent="0">
              <a:buNone/>
            </a:pPr>
            <a:r>
              <a:rPr lang="es-ES" dirty="0" smtClean="0"/>
              <a:t>Nuestro ejemplo consiste </a:t>
            </a:r>
            <a:r>
              <a:rPr lang="es-ES" dirty="0"/>
              <a:t>en </a:t>
            </a:r>
            <a:r>
              <a:rPr lang="es-ES" dirty="0" smtClean="0"/>
              <a:t>asignar a </a:t>
            </a:r>
            <a:r>
              <a:rPr lang="es-ES" dirty="0"/>
              <a:t>cada </a:t>
            </a:r>
            <a:r>
              <a:rPr lang="es-ES" dirty="0" smtClean="0"/>
              <a:t>oficinista </a:t>
            </a:r>
            <a:r>
              <a:rPr lang="es-ES" dirty="0"/>
              <a:t>de un grupo de </a:t>
            </a:r>
            <a:r>
              <a:rPr lang="es-ES" dirty="0" smtClean="0"/>
              <a:t>oficinistas</a:t>
            </a:r>
            <a:r>
              <a:rPr lang="es-ES" dirty="0"/>
              <a:t>, una </a:t>
            </a:r>
            <a:r>
              <a:rPr lang="es-ES" dirty="0" smtClean="0"/>
              <a:t>habitación </a:t>
            </a:r>
            <a:r>
              <a:rPr lang="es-ES" dirty="0"/>
              <a:t>de un grupo de habitaciones </a:t>
            </a:r>
            <a:r>
              <a:rPr lang="es-ES" dirty="0" smtClean="0"/>
              <a:t>de forma </a:t>
            </a:r>
            <a:r>
              <a:rPr lang="es-ES" dirty="0"/>
              <a:t>que se minimice el coste de asignar a cada </a:t>
            </a:r>
            <a:r>
              <a:rPr lang="es-ES" dirty="0" smtClean="0"/>
              <a:t>habitación </a:t>
            </a:r>
            <a:r>
              <a:rPr lang="es-ES" dirty="0"/>
              <a:t>i el </a:t>
            </a:r>
            <a:r>
              <a:rPr lang="es-ES" dirty="0" smtClean="0"/>
              <a:t>oficinista </a:t>
            </a:r>
            <a:r>
              <a:rPr lang="es-ES" dirty="0"/>
              <a:t>p(i).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8"/>
          <a:stretch/>
        </p:blipFill>
        <p:spPr>
          <a:xfrm>
            <a:off x="1925960" y="3962400"/>
            <a:ext cx="8052214" cy="13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10933"/>
          </a:xfrm>
        </p:spPr>
        <p:txBody>
          <a:bodyPr/>
          <a:lstStyle/>
          <a:p>
            <a:r>
              <a:rPr lang="es-ES" dirty="0" smtClean="0"/>
              <a:t>      Matriz de distancias                                                                           Matriz de flujos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50548"/>
              </p:ext>
            </p:extLst>
          </p:nvPr>
        </p:nvGraphicFramePr>
        <p:xfrm>
          <a:off x="983736" y="2570481"/>
          <a:ext cx="3598335" cy="1984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/>
                <a:gridCol w="719667"/>
                <a:gridCol w="719667"/>
                <a:gridCol w="719667"/>
                <a:gridCol w="719667"/>
              </a:tblGrid>
              <a:tr h="392555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71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rchetes 4"/>
          <p:cNvSpPr/>
          <p:nvPr/>
        </p:nvSpPr>
        <p:spPr>
          <a:xfrm>
            <a:off x="806393" y="2550528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79049"/>
              </p:ext>
            </p:extLst>
          </p:nvPr>
        </p:nvGraphicFramePr>
        <p:xfrm>
          <a:off x="7065776" y="2550528"/>
          <a:ext cx="3479800" cy="1942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/>
                <a:gridCol w="695960"/>
                <a:gridCol w="695960"/>
                <a:gridCol w="695960"/>
                <a:gridCol w="695960"/>
              </a:tblGrid>
              <a:tr h="380154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41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rchetes 6"/>
          <p:cNvSpPr/>
          <p:nvPr/>
        </p:nvSpPr>
        <p:spPr>
          <a:xfrm>
            <a:off x="6806056" y="2550528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806393" y="5081602"/>
            <a:ext cx="441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Distancia potencial: (44,80,160,40,241)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908697" y="5068790"/>
            <a:ext cx="385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Flujo potencial: (</a:t>
            </a:r>
            <a:r>
              <a:rPr lang="es-ES" dirty="0" smtClean="0"/>
              <a:t>16,34,50,78,123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2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</a:t>
            </a:r>
            <a:r>
              <a:rPr lang="es-ES" dirty="0" err="1" smtClean="0"/>
              <a:t>Greedy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76393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u="sng" dirty="0" smtClean="0"/>
              <a:t>Lista de candidatos</a:t>
            </a:r>
            <a:r>
              <a:rPr lang="es-ES" dirty="0" smtClean="0"/>
              <a:t>: en este caso son las habitaciones y los oficinistas.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 </a:t>
            </a:r>
            <a:r>
              <a:rPr lang="es-ES" b="1" u="sng" dirty="0" smtClean="0"/>
              <a:t>Función solución</a:t>
            </a:r>
            <a:r>
              <a:rPr lang="es-ES" dirty="0" smtClean="0"/>
              <a:t>: cuando el conjunto de candidatos se encuentra vacío se tiene la solución al problema.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 </a:t>
            </a:r>
            <a:r>
              <a:rPr lang="es-ES" b="1" u="sng" dirty="0" smtClean="0"/>
              <a:t>Función selección</a:t>
            </a:r>
            <a:r>
              <a:rPr lang="es-ES" dirty="0" smtClean="0"/>
              <a:t>: se escoge la habitación con menor distancia potencial y el oficinista con mayor flujo potencial.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 </a:t>
            </a:r>
            <a:r>
              <a:rPr lang="es-ES" b="1" u="sng" dirty="0" smtClean="0"/>
              <a:t>Función de factibilidad</a:t>
            </a:r>
            <a:r>
              <a:rPr lang="es-ES" dirty="0" smtClean="0"/>
              <a:t>: en este caso siempre se da la factibilidad.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smtClean="0"/>
              <a:t> </a:t>
            </a:r>
            <a:r>
              <a:rPr lang="es-ES" b="1" u="sng" dirty="0" smtClean="0"/>
              <a:t>Función objetivo</a:t>
            </a:r>
            <a:r>
              <a:rPr lang="es-ES" dirty="0" smtClean="0"/>
              <a:t>: asignar </a:t>
            </a:r>
            <a:r>
              <a:rPr lang="es-ES" dirty="0"/>
              <a:t>a </a:t>
            </a:r>
            <a:r>
              <a:rPr lang="es-ES" dirty="0" smtClean="0"/>
              <a:t>oficinistas </a:t>
            </a:r>
            <a:r>
              <a:rPr lang="es-ES" dirty="0"/>
              <a:t>con la </a:t>
            </a:r>
            <a:r>
              <a:rPr lang="es-ES" dirty="0" smtClean="0"/>
              <a:t>máxima carga de </a:t>
            </a:r>
            <a:r>
              <a:rPr lang="es-ES" dirty="0"/>
              <a:t>trabajo a habitaciones con la </a:t>
            </a:r>
            <a:r>
              <a:rPr lang="es-ES" dirty="0" smtClean="0"/>
              <a:t>mínima </a:t>
            </a:r>
            <a:r>
              <a:rPr lang="es-ES" dirty="0"/>
              <a:t>distancia.</a:t>
            </a:r>
          </a:p>
        </p:txBody>
      </p:sp>
    </p:spTree>
    <p:extLst>
      <p:ext uri="{BB962C8B-B14F-4D97-AF65-F5344CB8AC3E}">
        <p14:creationId xmlns:p14="http://schemas.microsoft.com/office/powerpoint/2010/main" val="10667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Pseudocódigo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81" y="1887453"/>
            <a:ext cx="77983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081183"/>
              </p:ext>
            </p:extLst>
          </p:nvPr>
        </p:nvGraphicFramePr>
        <p:xfrm>
          <a:off x="1436545" y="4811586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293197"/>
              </p:ext>
            </p:extLst>
          </p:nvPr>
        </p:nvGraphicFramePr>
        <p:xfrm>
          <a:off x="6298929" y="4788773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891334" y="4931491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1313" y="4931491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11571"/>
              </p:ext>
            </p:extLst>
          </p:nvPr>
        </p:nvGraphicFramePr>
        <p:xfrm>
          <a:off x="1593336" y="2323346"/>
          <a:ext cx="3598335" cy="1984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/>
                <a:gridCol w="719667"/>
                <a:gridCol w="719667"/>
                <a:gridCol w="719667"/>
                <a:gridCol w="719667"/>
              </a:tblGrid>
              <a:tr h="392555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71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88618"/>
              </p:ext>
            </p:extLst>
          </p:nvPr>
        </p:nvGraphicFramePr>
        <p:xfrm>
          <a:off x="6538555" y="2319868"/>
          <a:ext cx="3479800" cy="1942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/>
                <a:gridCol w="695960"/>
                <a:gridCol w="695960"/>
                <a:gridCol w="695960"/>
                <a:gridCol w="695960"/>
              </a:tblGrid>
              <a:tr h="380154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41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rchetes 10"/>
          <p:cNvSpPr/>
          <p:nvPr/>
        </p:nvSpPr>
        <p:spPr>
          <a:xfrm>
            <a:off x="1441667" y="2335358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rchetes 11"/>
          <p:cNvSpPr/>
          <p:nvPr/>
        </p:nvSpPr>
        <p:spPr>
          <a:xfrm>
            <a:off x="6268079" y="2335358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873501" y="2393023"/>
            <a:ext cx="447558" cy="1858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s-ES" b="1" dirty="0" smtClean="0"/>
              <a:t>H1</a:t>
            </a:r>
          </a:p>
          <a:p>
            <a:pPr>
              <a:lnSpc>
                <a:spcPts val="2800"/>
              </a:lnSpc>
            </a:pPr>
            <a:r>
              <a:rPr lang="es-ES" b="1" dirty="0" smtClean="0"/>
              <a:t>H2</a:t>
            </a:r>
          </a:p>
          <a:p>
            <a:pPr>
              <a:lnSpc>
                <a:spcPts val="2800"/>
              </a:lnSpc>
            </a:pPr>
            <a:r>
              <a:rPr lang="es-ES" b="1" dirty="0" smtClean="0"/>
              <a:t>H3</a:t>
            </a:r>
          </a:p>
          <a:p>
            <a:pPr>
              <a:lnSpc>
                <a:spcPts val="2800"/>
              </a:lnSpc>
            </a:pPr>
            <a:r>
              <a:rPr lang="es-ES" b="1" dirty="0" smtClean="0"/>
              <a:t>H4</a:t>
            </a:r>
          </a:p>
          <a:p>
            <a:pPr>
              <a:lnSpc>
                <a:spcPts val="2800"/>
              </a:lnSpc>
            </a:pPr>
            <a:r>
              <a:rPr lang="es-ES" b="1" dirty="0" smtClean="0"/>
              <a:t>H5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678921" y="2335358"/>
            <a:ext cx="457176" cy="1887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1</a:t>
            </a:r>
          </a:p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2</a:t>
            </a:r>
          </a:p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3</a:t>
            </a:r>
          </a:p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4</a:t>
            </a:r>
          </a:p>
          <a:p>
            <a:pPr>
              <a:lnSpc>
                <a:spcPts val="2800"/>
              </a:lnSpc>
            </a:pPr>
            <a:r>
              <a:rPr lang="es-ES" b="1" dirty="0"/>
              <a:t>O</a:t>
            </a:r>
            <a:r>
              <a:rPr lang="es-ES" b="1" dirty="0" smtClean="0"/>
              <a:t>5</a:t>
            </a:r>
            <a:endParaRPr lang="es-E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654691" y="1880525"/>
            <a:ext cx="315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kern="1900" spc="120" dirty="0" smtClean="0"/>
              <a:t>H1     H2      H3      H4     H5</a:t>
            </a:r>
            <a:endParaRPr lang="es-ES" b="1" kern="1900" spc="12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481103" y="1839266"/>
            <a:ext cx="320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kern="1900" spc="120" dirty="0" smtClean="0"/>
              <a:t>O1     O2      O3      O4     O5</a:t>
            </a:r>
            <a:endParaRPr lang="es-ES" b="1" kern="1900" spc="120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224128" y="4333492"/>
            <a:ext cx="8238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082823" y="4333492"/>
            <a:ext cx="0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l="55778" t="18034" r="37564" b="76095"/>
          <a:stretch/>
        </p:blipFill>
        <p:spPr>
          <a:xfrm>
            <a:off x="2615306" y="5663311"/>
            <a:ext cx="1217643" cy="60400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l="45724" t="33270" r="46729" b="60357"/>
          <a:stretch/>
        </p:blipFill>
        <p:spPr>
          <a:xfrm>
            <a:off x="7392710" y="5637511"/>
            <a:ext cx="1380226" cy="6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980970"/>
              </p:ext>
            </p:extLst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550253"/>
              </p:ext>
            </p:extLst>
          </p:nvPr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190419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590256"/>
              </p:ext>
            </p:extLst>
          </p:nvPr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80316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4064000" y="2794000"/>
            <a:ext cx="2683933" cy="164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7010400" y="2921000"/>
            <a:ext cx="2201333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091522"/>
              </p:ext>
            </p:extLst>
          </p:nvPr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013173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1938867" y="2895600"/>
            <a:ext cx="2895600" cy="15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5088467" y="2887133"/>
            <a:ext cx="33020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805</Words>
  <Application>Microsoft Office PowerPoint</Application>
  <PresentationFormat>Panorámica</PresentationFormat>
  <Paragraphs>371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Retrospección</vt:lpstr>
      <vt:lpstr>Algoritmos Greedy Problema QAP</vt:lpstr>
      <vt:lpstr>Análisis del problema</vt:lpstr>
      <vt:lpstr>Análisis del problema</vt:lpstr>
      <vt:lpstr>Componentes Greedy</vt:lpstr>
      <vt:lpstr>Pseudocódigo</vt:lpstr>
      <vt:lpstr>Ejemplo Greedy</vt:lpstr>
      <vt:lpstr>Ejemplo Greedy</vt:lpstr>
      <vt:lpstr>Ejemplo Greedy</vt:lpstr>
      <vt:lpstr>Ejemplo Greedy</vt:lpstr>
      <vt:lpstr>Ejemplo Greedy</vt:lpstr>
      <vt:lpstr>Ejemplo Greedy</vt:lpstr>
      <vt:lpstr>Ejemplo Greedy</vt:lpstr>
      <vt:lpstr>Casos reales de aplicación del algoritmo</vt:lpstr>
      <vt:lpstr>Casos reales de aplicación del algoritmo</vt:lpstr>
      <vt:lpstr>Orden de eficiencia teórica</vt:lpstr>
      <vt:lpstr>Orden de eficiencia teórica</vt:lpstr>
    </vt:vector>
  </TitlesOfParts>
  <Company>Wi-Black Corp Ecuador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</dc:title>
  <dc:creator>Fernando de la Hoz</dc:creator>
  <cp:lastModifiedBy>Usuario</cp:lastModifiedBy>
  <cp:revision>22</cp:revision>
  <dcterms:created xsi:type="dcterms:W3CDTF">2017-05-18T15:38:14Z</dcterms:created>
  <dcterms:modified xsi:type="dcterms:W3CDTF">2017-05-23T18:48:58Z</dcterms:modified>
</cp:coreProperties>
</file>