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4C7F02C3-AE39-48D0-AD50-D0B79C6DABED}" type="datetimeFigureOut">
              <a:rPr lang="pt-BR" smtClean="0"/>
              <a:t>24/11/2014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90DAC45B-2492-4D29-AEED-E782B9871540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02C3-AE39-48D0-AD50-D0B79C6DABED}" type="datetimeFigureOut">
              <a:rPr lang="pt-BR" smtClean="0"/>
              <a:t>24/11/2014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DAC45B-2492-4D29-AEED-E782B9871540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02C3-AE39-48D0-AD50-D0B79C6DABED}" type="datetimeFigureOut">
              <a:rPr lang="pt-BR" smtClean="0"/>
              <a:t>24/11/2014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DAC45B-2492-4D29-AEED-E782B9871540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02C3-AE39-48D0-AD50-D0B79C6DABED}" type="datetimeFigureOut">
              <a:rPr lang="pt-BR" smtClean="0"/>
              <a:t>24/11/2014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DAC45B-2492-4D29-AEED-E782B9871540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4C7F02C3-AE39-48D0-AD50-D0B79C6DABED}" type="datetimeFigureOut">
              <a:rPr lang="pt-BR" smtClean="0"/>
              <a:t>24/11/2014</a:t>
            </a:fld>
            <a:endParaRPr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90DAC45B-2492-4D29-AEED-E782B9871540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02C3-AE39-48D0-AD50-D0B79C6DABED}" type="datetimeFigureOut">
              <a:rPr lang="pt-BR" smtClean="0"/>
              <a:t>24/11/2014</a:t>
            </a:fld>
            <a:endParaRPr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DAC45B-2492-4D29-AEED-E782B9871540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02C3-AE39-48D0-AD50-D0B79C6DABED}" type="datetimeFigureOut">
              <a:rPr lang="pt-BR" smtClean="0"/>
              <a:t>24/11/2014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DAC45B-2492-4D29-AEED-E782B9871540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02C3-AE39-48D0-AD50-D0B79C6DABED}" type="datetimeFigureOut">
              <a:rPr lang="pt-BR" smtClean="0"/>
              <a:t>24/11/2014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DAC45B-2492-4D29-AEED-E782B987154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02C3-AE39-48D0-AD50-D0B79C6DABED}" type="datetimeFigureOut">
              <a:rPr lang="pt-BR" smtClean="0"/>
              <a:t>24/11/2014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DAC45B-2492-4D29-AEED-E782B987154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02C3-AE39-48D0-AD50-D0B79C6DABED}" type="datetimeFigureOut">
              <a:rPr lang="pt-BR" smtClean="0"/>
              <a:t>24/11/2014</a:t>
            </a:fld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DAC45B-2492-4D29-AEED-E782B9871540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02C3-AE39-48D0-AD50-D0B79C6DABED}" type="datetimeFigureOut">
              <a:rPr lang="pt-BR" smtClean="0"/>
              <a:t>24/11/2014</a:t>
            </a:fld>
            <a:endParaRPr lang="pt-BR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DAC45B-2492-4D29-AEED-E782B9871540}" type="slidenum">
              <a:rPr lang="pt-BR" smtClean="0"/>
              <a:t>‹nº›</a:t>
            </a:fld>
            <a:endParaRPr lang="pt-BR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0DAC45B-2492-4D29-AEED-E782B987154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C7F02C3-AE39-48D0-AD50-D0B79C6DABED}" type="datetimeFigureOut">
              <a:rPr lang="pt-BR" smtClean="0"/>
              <a:t>24/11/2014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4725144"/>
            <a:ext cx="6400800" cy="1752600"/>
          </a:xfrm>
        </p:spPr>
        <p:txBody>
          <a:bodyPr>
            <a:noAutofit/>
          </a:bodyPr>
          <a:lstStyle/>
          <a:p>
            <a:pPr algn="l"/>
            <a:r>
              <a:rPr lang="pt-BR" sz="2000" dirty="0" smtClean="0">
                <a:solidFill>
                  <a:schemeClr val="tx1"/>
                </a:solidFill>
              </a:rPr>
              <a:t>Adriano Duarte</a:t>
            </a:r>
          </a:p>
          <a:p>
            <a:pPr algn="l"/>
            <a:r>
              <a:rPr lang="pt-BR" sz="2000" dirty="0" smtClean="0">
                <a:solidFill>
                  <a:schemeClr val="tx1"/>
                </a:solidFill>
              </a:rPr>
              <a:t>Eduardo </a:t>
            </a:r>
            <a:r>
              <a:rPr lang="pt-BR" sz="2000" dirty="0" err="1" smtClean="0">
                <a:solidFill>
                  <a:schemeClr val="tx1"/>
                </a:solidFill>
              </a:rPr>
              <a:t>Santi</a:t>
            </a:r>
            <a:endParaRPr lang="pt-BR" sz="2000" dirty="0" smtClean="0">
              <a:solidFill>
                <a:schemeClr val="tx1"/>
              </a:solidFill>
            </a:endParaRPr>
          </a:p>
          <a:p>
            <a:pPr algn="l"/>
            <a:r>
              <a:rPr lang="pt-BR" sz="2000" dirty="0" smtClean="0">
                <a:solidFill>
                  <a:schemeClr val="tx1"/>
                </a:solidFill>
              </a:rPr>
              <a:t>Guilherme Silveira</a:t>
            </a:r>
          </a:p>
          <a:p>
            <a:pPr algn="l"/>
            <a:r>
              <a:rPr lang="pt-BR" sz="2000" dirty="0" smtClean="0">
                <a:solidFill>
                  <a:schemeClr val="tx1"/>
                </a:solidFill>
              </a:rPr>
              <a:t>Henrique </a:t>
            </a:r>
            <a:r>
              <a:rPr lang="pt-BR" sz="2000" dirty="0" err="1" smtClean="0">
                <a:solidFill>
                  <a:schemeClr val="tx1"/>
                </a:solidFill>
              </a:rPr>
              <a:t>Schwab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0"/>
            <a:ext cx="5618584" cy="2133600"/>
          </a:xfrm>
        </p:spPr>
        <p:txBody>
          <a:bodyPr>
            <a:normAutofit/>
          </a:bodyPr>
          <a:lstStyle/>
          <a:p>
            <a:r>
              <a:rPr lang="pt-BR" sz="6600" dirty="0" smtClean="0"/>
              <a:t>Projeto Cantina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174876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66197" y="476671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 smtClean="0"/>
              <a:t>Planejamento</a:t>
            </a:r>
            <a:endParaRPr lang="pt-BR" sz="4800" u="sng" dirty="0"/>
          </a:p>
        </p:txBody>
      </p:sp>
      <p:sp>
        <p:nvSpPr>
          <p:cNvPr id="3" name="CaixaDeTexto 2"/>
          <p:cNvSpPr txBox="1"/>
          <p:nvPr/>
        </p:nvSpPr>
        <p:spPr>
          <a:xfrm>
            <a:off x="395535" y="2204864"/>
            <a:ext cx="42484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Processos da Comunicação</a:t>
            </a:r>
          </a:p>
          <a:p>
            <a:pPr algn="ctr"/>
            <a:endParaRPr lang="pt-BR" sz="2400" dirty="0" smtClean="0"/>
          </a:p>
          <a:p>
            <a:pPr algn="ctr"/>
            <a:endParaRPr lang="pt-BR" sz="2400" dirty="0"/>
          </a:p>
          <a:p>
            <a:pPr marL="285750" indent="-285750">
              <a:buFont typeface="Wingdings" pitchFamily="2" charset="2"/>
              <a:buChar char="ü"/>
            </a:pPr>
            <a:r>
              <a:rPr lang="pt-BR" sz="2400" dirty="0" smtClean="0"/>
              <a:t>Planejar a Comunicação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671" y="3836080"/>
            <a:ext cx="3024336" cy="248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5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66197" y="476671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 smtClean="0"/>
              <a:t>Planejamento</a:t>
            </a:r>
            <a:endParaRPr lang="pt-BR" sz="4800" u="sng" dirty="0"/>
          </a:p>
        </p:txBody>
      </p:sp>
      <p:sp>
        <p:nvSpPr>
          <p:cNvPr id="3" name="CaixaDeTexto 2"/>
          <p:cNvSpPr txBox="1"/>
          <p:nvPr/>
        </p:nvSpPr>
        <p:spPr>
          <a:xfrm>
            <a:off x="395535" y="1844824"/>
            <a:ext cx="446449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Processos dos Riscos</a:t>
            </a:r>
          </a:p>
          <a:p>
            <a:pPr algn="ctr"/>
            <a:endParaRPr lang="pt-BR" sz="2400" dirty="0"/>
          </a:p>
          <a:p>
            <a:pPr marL="285750" indent="-285750">
              <a:buFont typeface="Wingdings" pitchFamily="2" charset="2"/>
              <a:buChar char="ü"/>
            </a:pPr>
            <a:r>
              <a:rPr lang="pt-BR" sz="2400" dirty="0" smtClean="0"/>
              <a:t>Planejar Gerenciamento dos Riscos</a:t>
            </a:r>
          </a:p>
          <a:p>
            <a:pPr marL="285750" indent="-285750">
              <a:buFont typeface="Wingdings" pitchFamily="2" charset="2"/>
              <a:buChar char="ü"/>
            </a:pPr>
            <a:endParaRPr lang="pt-BR" sz="2400" dirty="0"/>
          </a:p>
          <a:p>
            <a:pPr marL="285750" indent="-285750">
              <a:buFont typeface="Wingdings" pitchFamily="2" charset="2"/>
              <a:buChar char="ü"/>
            </a:pPr>
            <a:r>
              <a:rPr lang="pt-BR" sz="2400" dirty="0" smtClean="0"/>
              <a:t>Identificar os Riscos</a:t>
            </a:r>
          </a:p>
          <a:p>
            <a:pPr marL="285750" indent="-285750">
              <a:buFont typeface="Wingdings" pitchFamily="2" charset="2"/>
              <a:buChar char="ü"/>
            </a:pPr>
            <a:endParaRPr lang="pt-BR" sz="2400" dirty="0"/>
          </a:p>
          <a:p>
            <a:pPr marL="285750" indent="-285750">
              <a:buFont typeface="Wingdings" pitchFamily="2" charset="2"/>
              <a:buChar char="ü"/>
            </a:pPr>
            <a:r>
              <a:rPr lang="pt-BR" sz="2400" dirty="0" smtClean="0"/>
              <a:t>Análise Qualitativa dos Riscos</a:t>
            </a:r>
          </a:p>
          <a:p>
            <a:pPr marL="285750" indent="-285750">
              <a:buFont typeface="Wingdings" pitchFamily="2" charset="2"/>
              <a:buChar char="ü"/>
            </a:pPr>
            <a:endParaRPr lang="pt-BR" sz="2400" dirty="0"/>
          </a:p>
          <a:p>
            <a:pPr marL="285750" indent="-285750">
              <a:buFont typeface="Wingdings" pitchFamily="2" charset="2"/>
              <a:buChar char="ü"/>
            </a:pPr>
            <a:r>
              <a:rPr lang="pt-BR" sz="2400" dirty="0" smtClean="0"/>
              <a:t>Análise Quantitativa dos Riscos</a:t>
            </a:r>
          </a:p>
          <a:p>
            <a:pPr marL="285750" indent="-285750">
              <a:buFont typeface="Wingdings" pitchFamily="2" charset="2"/>
              <a:buChar char="ü"/>
            </a:pPr>
            <a:endParaRPr lang="pt-BR" sz="2400" dirty="0"/>
          </a:p>
          <a:p>
            <a:pPr marL="285750" indent="-285750">
              <a:buFont typeface="Wingdings" pitchFamily="2" charset="2"/>
              <a:buChar char="ü"/>
            </a:pPr>
            <a:r>
              <a:rPr lang="pt-BR" sz="2400" dirty="0" smtClean="0"/>
              <a:t>Planejar as Respostas aos Riscos</a:t>
            </a:r>
          </a:p>
          <a:p>
            <a:pPr marL="285750" indent="-285750">
              <a:buFont typeface="Wingdings" pitchFamily="2" charset="2"/>
              <a:buChar char="ü"/>
            </a:pPr>
            <a:endParaRPr lang="pt-BR" sz="24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627" y="2708920"/>
            <a:ext cx="3500089" cy="367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66197" y="476671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 smtClean="0"/>
              <a:t>Planejamento</a:t>
            </a:r>
            <a:endParaRPr lang="pt-BR" sz="4800" u="sng" dirty="0"/>
          </a:p>
        </p:txBody>
      </p:sp>
      <p:sp>
        <p:nvSpPr>
          <p:cNvPr id="3" name="CaixaDeTexto 2"/>
          <p:cNvSpPr txBox="1"/>
          <p:nvPr/>
        </p:nvSpPr>
        <p:spPr>
          <a:xfrm>
            <a:off x="395535" y="2348880"/>
            <a:ext cx="44644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Processos das Aquisições</a:t>
            </a:r>
          </a:p>
          <a:p>
            <a:pPr algn="ctr"/>
            <a:endParaRPr lang="pt-BR" sz="2400" dirty="0" smtClean="0"/>
          </a:p>
          <a:p>
            <a:pPr algn="ctr"/>
            <a:endParaRPr lang="pt-BR" sz="2400" dirty="0"/>
          </a:p>
          <a:p>
            <a:pPr marL="285750" indent="-285750">
              <a:buFont typeface="Wingdings" pitchFamily="2" charset="2"/>
              <a:buChar char="ü"/>
            </a:pPr>
            <a:r>
              <a:rPr lang="pt-BR" sz="2400" dirty="0" smtClean="0"/>
              <a:t>Planejar as Aquisições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545" y="3625945"/>
            <a:ext cx="391822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0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66197" y="476671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 smtClean="0"/>
              <a:t>Execução</a:t>
            </a:r>
            <a:endParaRPr lang="pt-BR" sz="4800" u="sng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55" y="1412776"/>
            <a:ext cx="5181580" cy="459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6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66197" y="476671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 smtClean="0"/>
              <a:t>Execução</a:t>
            </a:r>
            <a:endParaRPr lang="pt-BR" sz="4800" u="sng" dirty="0"/>
          </a:p>
        </p:txBody>
      </p:sp>
      <p:sp>
        <p:nvSpPr>
          <p:cNvPr id="3" name="CaixaDeTexto 2"/>
          <p:cNvSpPr txBox="1"/>
          <p:nvPr/>
        </p:nvSpPr>
        <p:spPr>
          <a:xfrm>
            <a:off x="251520" y="1484784"/>
            <a:ext cx="446449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Processos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2400" dirty="0" smtClean="0"/>
              <a:t>Orientar e gerenciar o plano de execução do projeto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2400" dirty="0" smtClean="0"/>
              <a:t>Garantir a qualidade</a:t>
            </a:r>
            <a:endParaRPr lang="pt-BR" sz="2400" dirty="0"/>
          </a:p>
          <a:p>
            <a:pPr marL="285750" indent="-285750">
              <a:buFont typeface="Wingdings" pitchFamily="2" charset="2"/>
              <a:buChar char="ü"/>
            </a:pPr>
            <a:r>
              <a:rPr lang="pt-BR" sz="2400" dirty="0" smtClean="0"/>
              <a:t>Aquisição do time de projeto</a:t>
            </a:r>
            <a:endParaRPr lang="pt-BR" sz="2400" dirty="0"/>
          </a:p>
          <a:p>
            <a:pPr marL="285750" indent="-285750">
              <a:buFont typeface="Wingdings" pitchFamily="2" charset="2"/>
              <a:buChar char="ü"/>
            </a:pPr>
            <a:r>
              <a:rPr lang="pt-BR" sz="2400" dirty="0" smtClean="0"/>
              <a:t>Desenvolver o time de projeto</a:t>
            </a:r>
            <a:endParaRPr lang="pt-BR" sz="2400" dirty="0"/>
          </a:p>
          <a:p>
            <a:pPr marL="285750" indent="-285750">
              <a:buFont typeface="Wingdings" pitchFamily="2" charset="2"/>
              <a:buChar char="ü"/>
            </a:pPr>
            <a:r>
              <a:rPr lang="pt-BR" sz="2400" dirty="0" smtClean="0"/>
              <a:t>Gerenciar o time de projeto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2400" dirty="0" smtClean="0"/>
              <a:t>Distribuir informação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2400" dirty="0" smtClean="0"/>
              <a:t>Gerenciar os </a:t>
            </a:r>
            <a:r>
              <a:rPr lang="pt-BR" sz="2400" dirty="0" err="1" smtClean="0"/>
              <a:t>stakeholders</a:t>
            </a:r>
            <a:endParaRPr lang="pt-BR" sz="24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pt-BR" sz="2400" dirty="0" smtClean="0"/>
              <a:t>Conduzir aquisições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215215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6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71913" y="454440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 smtClean="0"/>
              <a:t>Encerramento</a:t>
            </a:r>
            <a:endParaRPr lang="pt-BR" sz="4800" u="sng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328" y="1468339"/>
            <a:ext cx="4297865" cy="481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3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71913" y="454440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 smtClean="0"/>
              <a:t>Encerramento</a:t>
            </a:r>
            <a:endParaRPr lang="pt-BR" sz="4800" u="sng" dirty="0"/>
          </a:p>
        </p:txBody>
      </p:sp>
      <p:sp>
        <p:nvSpPr>
          <p:cNvPr id="3" name="CaixaDeTexto 2"/>
          <p:cNvSpPr txBox="1"/>
          <p:nvPr/>
        </p:nvSpPr>
        <p:spPr>
          <a:xfrm>
            <a:off x="257236" y="1484784"/>
            <a:ext cx="44644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Processos</a:t>
            </a:r>
          </a:p>
          <a:p>
            <a:pPr algn="ctr"/>
            <a:endParaRPr lang="pt-BR" sz="2800" b="1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pt-BR" sz="2400" dirty="0" smtClean="0"/>
              <a:t>Termo de encerramento</a:t>
            </a:r>
          </a:p>
          <a:p>
            <a:endParaRPr lang="pt-BR" sz="24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pt-BR" sz="2400" dirty="0" smtClean="0"/>
              <a:t>Concluir aquisições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128" y="2515835"/>
            <a:ext cx="3645095" cy="372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7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44824"/>
            <a:ext cx="7773476" cy="332199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366197" y="476671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 smtClean="0"/>
              <a:t>Iniciação</a:t>
            </a:r>
            <a:endParaRPr lang="pt-BR" sz="4800" u="sng" dirty="0"/>
          </a:p>
        </p:txBody>
      </p:sp>
    </p:spTree>
    <p:extLst>
      <p:ext uri="{BB962C8B-B14F-4D97-AF65-F5344CB8AC3E}">
        <p14:creationId xmlns:p14="http://schemas.microsoft.com/office/powerpoint/2010/main" val="58455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66197" y="476671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 smtClean="0"/>
              <a:t>Iniciação</a:t>
            </a:r>
            <a:endParaRPr lang="pt-BR" sz="4800" u="sng" dirty="0"/>
          </a:p>
        </p:txBody>
      </p:sp>
      <p:sp>
        <p:nvSpPr>
          <p:cNvPr id="3" name="CaixaDeTexto 2"/>
          <p:cNvSpPr txBox="1"/>
          <p:nvPr/>
        </p:nvSpPr>
        <p:spPr>
          <a:xfrm>
            <a:off x="683568" y="2204864"/>
            <a:ext cx="36724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Processos</a:t>
            </a:r>
          </a:p>
          <a:p>
            <a:pPr marL="285750" indent="-285750">
              <a:buFont typeface="Wingdings" pitchFamily="2" charset="2"/>
              <a:buChar char="ü"/>
            </a:pPr>
            <a:endParaRPr lang="pt-BR" sz="2400" dirty="0" smtClean="0"/>
          </a:p>
          <a:p>
            <a:pPr marL="285750" indent="-285750">
              <a:buFont typeface="Wingdings" pitchFamily="2" charset="2"/>
              <a:buChar char="ü"/>
            </a:pPr>
            <a:endParaRPr lang="pt-BR" sz="2400" dirty="0"/>
          </a:p>
          <a:p>
            <a:pPr marL="285750" indent="-285750">
              <a:buFont typeface="Wingdings" pitchFamily="2" charset="2"/>
              <a:buChar char="ü"/>
            </a:pPr>
            <a:r>
              <a:rPr lang="pt-BR" sz="2400" dirty="0" smtClean="0"/>
              <a:t>Termo de Abertura</a:t>
            </a:r>
          </a:p>
          <a:p>
            <a:endParaRPr lang="pt-BR" sz="24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pt-BR" sz="2400" dirty="0" smtClean="0"/>
              <a:t>Identificação de </a:t>
            </a:r>
            <a:r>
              <a:rPr lang="pt-BR" sz="2400" dirty="0" err="1" smtClean="0"/>
              <a:t>Stakeholders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407890"/>
            <a:ext cx="28575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2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66197" y="476671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 smtClean="0"/>
              <a:t>Planejamento</a:t>
            </a:r>
            <a:endParaRPr lang="pt-BR" sz="4800" u="sng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20" y="1811580"/>
            <a:ext cx="7319570" cy="397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66197" y="476671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 smtClean="0"/>
              <a:t>Planejamento</a:t>
            </a:r>
            <a:endParaRPr lang="pt-BR" sz="4800" u="sng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3568" y="2204864"/>
            <a:ext cx="36724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Processos do Escopo</a:t>
            </a:r>
          </a:p>
          <a:p>
            <a:pPr marL="285750" indent="-285750">
              <a:buFont typeface="Wingdings" pitchFamily="2" charset="2"/>
              <a:buChar char="ü"/>
            </a:pPr>
            <a:endParaRPr lang="pt-BR" sz="2400" dirty="0" smtClean="0"/>
          </a:p>
          <a:p>
            <a:pPr marL="285750" indent="-285750">
              <a:buFont typeface="Wingdings" pitchFamily="2" charset="2"/>
              <a:buChar char="ü"/>
            </a:pPr>
            <a:endParaRPr lang="pt-BR" sz="2400" dirty="0"/>
          </a:p>
          <a:p>
            <a:pPr marL="285750" indent="-285750">
              <a:buFont typeface="Wingdings" pitchFamily="2" charset="2"/>
              <a:buChar char="ü"/>
            </a:pPr>
            <a:r>
              <a:rPr lang="pt-BR" sz="2400" dirty="0" smtClean="0"/>
              <a:t>Requisitos</a:t>
            </a:r>
          </a:p>
          <a:p>
            <a:pPr marL="285750" indent="-285750">
              <a:buFont typeface="Wingdings" pitchFamily="2" charset="2"/>
              <a:buChar char="ü"/>
            </a:pPr>
            <a:endParaRPr lang="pt-BR" sz="24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pt-BR" sz="2400" dirty="0" smtClean="0"/>
              <a:t>Escopo</a:t>
            </a:r>
          </a:p>
          <a:p>
            <a:pPr marL="285750" indent="-285750">
              <a:buFont typeface="Wingdings" pitchFamily="2" charset="2"/>
              <a:buChar char="ü"/>
            </a:pPr>
            <a:endParaRPr lang="pt-BR" sz="24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pt-BR" sz="2400" dirty="0" smtClean="0"/>
              <a:t>Estrutura Analítica do Projeto (EAP)</a:t>
            </a:r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541" y="4134569"/>
            <a:ext cx="28479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7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66197" y="476671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 smtClean="0"/>
              <a:t>Planejamento</a:t>
            </a:r>
            <a:endParaRPr lang="pt-BR" sz="4800" u="sng" dirty="0"/>
          </a:p>
        </p:txBody>
      </p:sp>
      <p:sp>
        <p:nvSpPr>
          <p:cNvPr id="3" name="CaixaDeTexto 2"/>
          <p:cNvSpPr txBox="1"/>
          <p:nvPr/>
        </p:nvSpPr>
        <p:spPr>
          <a:xfrm>
            <a:off x="683568" y="2204864"/>
            <a:ext cx="367240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Processos do Tempo</a:t>
            </a:r>
          </a:p>
          <a:p>
            <a:pPr marL="285750" indent="-285750">
              <a:buFont typeface="Wingdings" pitchFamily="2" charset="2"/>
              <a:buChar char="ü"/>
            </a:pPr>
            <a:endParaRPr lang="pt-BR" sz="2400" dirty="0"/>
          </a:p>
          <a:p>
            <a:pPr marL="285750" indent="-285750">
              <a:buFont typeface="Wingdings" pitchFamily="2" charset="2"/>
              <a:buChar char="ü"/>
            </a:pPr>
            <a:r>
              <a:rPr lang="pt-BR" sz="2400" dirty="0" smtClean="0"/>
              <a:t>Definir Atividades</a:t>
            </a:r>
          </a:p>
          <a:p>
            <a:pPr marL="285750" indent="-285750">
              <a:buFont typeface="Wingdings" pitchFamily="2" charset="2"/>
              <a:buChar char="ü"/>
            </a:pPr>
            <a:endParaRPr lang="pt-BR" sz="24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pt-BR" sz="2400" dirty="0" smtClean="0"/>
              <a:t>Sequenciar Atividades</a:t>
            </a:r>
          </a:p>
          <a:p>
            <a:pPr marL="285750" indent="-285750">
              <a:buFont typeface="Wingdings" pitchFamily="2" charset="2"/>
              <a:buChar char="ü"/>
            </a:pPr>
            <a:endParaRPr lang="pt-BR" sz="24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pt-BR" sz="2400" dirty="0" smtClean="0"/>
              <a:t>Estimativa das Atividades (Duração e Recursos)</a:t>
            </a:r>
          </a:p>
          <a:p>
            <a:pPr marL="285750" indent="-285750">
              <a:buFont typeface="Wingdings" pitchFamily="2" charset="2"/>
              <a:buChar char="ü"/>
            </a:pPr>
            <a:endParaRPr lang="pt-BR" sz="2400" dirty="0"/>
          </a:p>
          <a:p>
            <a:pPr marL="285750" indent="-285750">
              <a:buFont typeface="Wingdings" pitchFamily="2" charset="2"/>
              <a:buChar char="ü"/>
            </a:pPr>
            <a:r>
              <a:rPr lang="pt-BR" sz="2400" dirty="0" smtClean="0"/>
              <a:t>Cronograma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246" y="4293096"/>
            <a:ext cx="3817178" cy="194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3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66197" y="476671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 smtClean="0"/>
              <a:t>Planejamento</a:t>
            </a:r>
            <a:endParaRPr lang="pt-BR" sz="4800" u="sng" dirty="0"/>
          </a:p>
        </p:txBody>
      </p:sp>
      <p:sp>
        <p:nvSpPr>
          <p:cNvPr id="3" name="CaixaDeTexto 2"/>
          <p:cNvSpPr txBox="1"/>
          <p:nvPr/>
        </p:nvSpPr>
        <p:spPr>
          <a:xfrm>
            <a:off x="539552" y="2204864"/>
            <a:ext cx="381642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Processos dos Custos</a:t>
            </a:r>
          </a:p>
          <a:p>
            <a:pPr algn="ctr"/>
            <a:endParaRPr lang="pt-BR" sz="2400" dirty="0"/>
          </a:p>
          <a:p>
            <a:pPr marL="285750" indent="-285750">
              <a:buFont typeface="Wingdings" pitchFamily="2" charset="2"/>
              <a:buChar char="ü"/>
            </a:pPr>
            <a:r>
              <a:rPr lang="pt-BR" sz="2400" dirty="0" smtClean="0"/>
              <a:t>Estimar dos Custos</a:t>
            </a:r>
          </a:p>
          <a:p>
            <a:pPr marL="285750" indent="-285750">
              <a:buFont typeface="Wingdings" pitchFamily="2" charset="2"/>
              <a:buChar char="ü"/>
            </a:pPr>
            <a:endParaRPr lang="pt-BR" sz="2400" dirty="0" smtClean="0"/>
          </a:p>
          <a:p>
            <a:pPr marL="285750" indent="-285750">
              <a:buFont typeface="Wingdings" pitchFamily="2" charset="2"/>
              <a:buChar char="ü"/>
            </a:pPr>
            <a:endParaRPr lang="pt-BR" sz="24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pt-BR" sz="2400" dirty="0" smtClean="0"/>
              <a:t>Determinar Orçamento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149080"/>
            <a:ext cx="3249919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7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66197" y="476671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 smtClean="0"/>
              <a:t>Planejamento</a:t>
            </a:r>
            <a:endParaRPr lang="pt-BR" sz="4800" u="sng" dirty="0"/>
          </a:p>
        </p:txBody>
      </p:sp>
      <p:sp>
        <p:nvSpPr>
          <p:cNvPr id="3" name="CaixaDeTexto 2"/>
          <p:cNvSpPr txBox="1"/>
          <p:nvPr/>
        </p:nvSpPr>
        <p:spPr>
          <a:xfrm>
            <a:off x="395535" y="2204864"/>
            <a:ext cx="42484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Processos da Qualidade</a:t>
            </a:r>
          </a:p>
          <a:p>
            <a:pPr algn="ctr"/>
            <a:endParaRPr lang="pt-BR" sz="2400" dirty="0" smtClean="0"/>
          </a:p>
          <a:p>
            <a:pPr algn="ctr"/>
            <a:endParaRPr lang="pt-BR" sz="2400" dirty="0"/>
          </a:p>
          <a:p>
            <a:pPr marL="285750" indent="-285750">
              <a:buFont typeface="Wingdings" pitchFamily="2" charset="2"/>
              <a:buChar char="ü"/>
            </a:pPr>
            <a:r>
              <a:rPr lang="pt-BR" sz="2400" dirty="0" smtClean="0"/>
              <a:t>Planejar a Qualidade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863873"/>
            <a:ext cx="1546725" cy="232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1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66197" y="476671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 smtClean="0"/>
              <a:t>Planejamento</a:t>
            </a:r>
            <a:endParaRPr lang="pt-BR" sz="4800" u="sng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5535" y="2204864"/>
            <a:ext cx="42484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Processos do RH</a:t>
            </a:r>
          </a:p>
          <a:p>
            <a:pPr algn="ctr"/>
            <a:endParaRPr lang="pt-BR" sz="2400" dirty="0" smtClean="0"/>
          </a:p>
          <a:p>
            <a:pPr algn="ctr"/>
            <a:endParaRPr lang="pt-BR" sz="2400" dirty="0"/>
          </a:p>
          <a:p>
            <a:pPr marL="285750" indent="-285750">
              <a:buFont typeface="Wingdings" pitchFamily="2" charset="2"/>
              <a:buChar char="ü"/>
            </a:pPr>
            <a:r>
              <a:rPr lang="pt-BR" sz="2400" dirty="0" smtClean="0"/>
              <a:t>Plano de Recursos Humanos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789040"/>
            <a:ext cx="2039012" cy="241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8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to">
  <a:themeElements>
    <a:clrScheme name="Composto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112</TotalTime>
  <Words>157</Words>
  <Application>Microsoft Office PowerPoint</Application>
  <PresentationFormat>Apresentação na tela (4:3)</PresentationFormat>
  <Paragraphs>90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Composto</vt:lpstr>
      <vt:lpstr>Projeto Cantina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Cantina</dc:title>
  <dc:creator>Imagem</dc:creator>
  <cp:lastModifiedBy>Imagem</cp:lastModifiedBy>
  <cp:revision>30</cp:revision>
  <dcterms:created xsi:type="dcterms:W3CDTF">2014-11-24T10:32:14Z</dcterms:created>
  <dcterms:modified xsi:type="dcterms:W3CDTF">2014-11-24T12:24:48Z</dcterms:modified>
</cp:coreProperties>
</file>