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6qy3UErOA5Rg/u8tNbspf5YL4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6d15ffd3f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106d15ffd3f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.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. загол.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36336" cy="688293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460117" y="1173809"/>
            <a:ext cx="10483850" cy="867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ru-RU" sz="4000">
                <a:solidFill>
                  <a:schemeClr val="lt1"/>
                </a:solidFill>
              </a:rPr>
              <a:t>PYTHONESS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60117" y="3751207"/>
            <a:ext cx="10483850" cy="596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lt1"/>
                </a:solidFill>
              </a:rPr>
              <a:t>https://github.com/alekseibragin/xyz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60117" y="4827821"/>
            <a:ext cx="925483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>
                <a:solidFill>
                  <a:schemeClr val="lt1"/>
                </a:solidFill>
              </a:rPr>
              <a:t>Выявление заболеваний на ранней стадии</a:t>
            </a:r>
            <a:br>
              <a:rPr b="0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2000">
                <a:solidFill>
                  <a:schemeClr val="lt1"/>
                </a:solidFill>
              </a:rPr>
              <a:t>Челябинская область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58717"/>
          <a:stretch/>
        </p:blipFill>
        <p:spPr>
          <a:xfrm>
            <a:off x="1" y="-14067"/>
            <a:ext cx="12201445" cy="118787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/>
          <p:nvPr/>
        </p:nvSpPr>
        <p:spPr>
          <a:xfrm>
            <a:off x="833175" y="1131450"/>
            <a:ext cx="105351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ru-RU" sz="1500" u="none" cap="none" strike="noStrike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Описание решени</a:t>
            </a:r>
            <a:r>
              <a:rPr lang="ru-RU" sz="15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я</a:t>
            </a:r>
            <a:r>
              <a:rPr b="0" i="0" lang="ru-RU" sz="1500" u="none" cap="none" strike="noStrike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ru-RU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сервис предназначен для врачей первичного звена. Он позволяет на основе данных рутинных и скрининговых обследований выявлять и предсказывать развитие стратегически важных хронических неинфекционных заболеваний у пациента.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ru-RU" sz="15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rPr>
              <a:t>Шаги решения/подходы</a:t>
            </a:r>
            <a:r>
              <a:rPr lang="ru-RU" sz="1500">
                <a:solidFill>
                  <a:srgbClr val="A4C2F4"/>
                </a:solidFill>
              </a:rPr>
              <a:t>:</a:t>
            </a:r>
            <a:endParaRPr sz="1500">
              <a:solidFill>
                <a:srgbClr val="A4C2F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1500">
                <a:solidFill>
                  <a:schemeClr val="dk1"/>
                </a:solidFill>
              </a:rPr>
              <a:t>1. Для каждой нозологической единицы выделяется 2 множества - пациенты, имеющие данный диагноз, и пациенты без данного диагноза.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1500">
                <a:solidFill>
                  <a:schemeClr val="dk1"/>
                </a:solidFill>
              </a:rPr>
              <a:t>2. Для каждого из двух множеств в результате машинного обучения формируются наборы характерных признаков.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1500">
                <a:solidFill>
                  <a:schemeClr val="dk1"/>
                </a:solidFill>
              </a:rPr>
              <a:t>3. </a:t>
            </a:r>
            <a:r>
              <a:rPr i="1" lang="ru-RU" sz="1500">
                <a:solidFill>
                  <a:schemeClr val="dk1"/>
                </a:solidFill>
              </a:rPr>
              <a:t>(валидация решения) </a:t>
            </a:r>
            <a:r>
              <a:rPr lang="ru-RU" sz="1500">
                <a:solidFill>
                  <a:schemeClr val="dk1"/>
                </a:solidFill>
              </a:rPr>
              <a:t>Степень соответствия представленных сервису данных медианному значению данных признаков пересчитывается в доле, на основании которой пациент может быть отнесен к одной из групп риска по данному заболеванию. 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1500">
                <a:solidFill>
                  <a:schemeClr val="dk1"/>
                </a:solidFill>
              </a:rPr>
              <a:t>4. Для каждого пациента формируется таблица рисков, включающая оценку по каждой из анализируемых нозологий.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ru-RU" sz="15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rPr>
              <a:t>Общая схема функционирования решения:</a:t>
            </a:r>
            <a:endParaRPr b="0" i="0" sz="15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1500">
                <a:solidFill>
                  <a:schemeClr val="dk1"/>
                </a:solidFill>
              </a:rPr>
              <a:t>1. Сервис получает на вход файл xml или csv, содержащий данные о лабораторном/рентгенологическом/ультразвуковом исследовании</a:t>
            </a:r>
            <a:endParaRPr sz="1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1500">
                <a:solidFill>
                  <a:schemeClr val="dk1"/>
                </a:solidFill>
              </a:rPr>
              <a:t>интеграция с медицинской информационной системой для бесшовной передачи данных возможна при поддержке разработчиков каждой конкретной МИС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1500">
                <a:solidFill>
                  <a:schemeClr val="dk1"/>
                </a:solidFill>
              </a:rPr>
              <a:t>2. Обученная модель относит пациента в одну из групп риска на основании сравнения медицинских данных пациента и данных референсных групп, на которых проводилось обучение.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1500">
                <a:solidFill>
                  <a:schemeClr val="dk1"/>
                </a:solidFill>
              </a:rPr>
              <a:t>3. Сервис выводит на экран вероятность (в процентах) данного пациента развития каждого из заболеваний интереса (в разные временные периоды, специфичные для каждой нозологии), а также текстовое пояснение - относится ли пациент к группе низкого/среднего/высокого/очень высокого риска.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58717"/>
          <a:stretch/>
        </p:blipFill>
        <p:spPr>
          <a:xfrm>
            <a:off x="1" y="-14067"/>
            <a:ext cx="12201445" cy="1187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/>
          <p:nvPr/>
        </p:nvSpPr>
        <p:spPr>
          <a:xfrm>
            <a:off x="530200" y="2523700"/>
            <a:ext cx="9877500" cy="3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решении используется: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Датасет пациентов </a:t>
            </a: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амбулаторного наблюдения</a:t>
            </a: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ФГБУ “</a:t>
            </a: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НМИЦ им. В.А. Алмазова”*: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данные лабораторных исследований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данные рентгенологических исследований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данные ультразвуковых исследований</a:t>
            </a:r>
            <a:br>
              <a:rPr b="0" i="0" lang="ru-RU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703625" y="6288900"/>
            <a:ext cx="10397400" cy="22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-RU" sz="21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*В связи с отсутсвием датасета, предоставленного заказчиком решения</a:t>
            </a:r>
            <a:endParaRPr b="0" i="0" sz="21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58717"/>
          <a:stretch/>
        </p:blipFill>
        <p:spPr>
          <a:xfrm>
            <a:off x="1" y="-14067"/>
            <a:ext cx="12201445" cy="1187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/>
          <p:nvPr/>
        </p:nvSpPr>
        <p:spPr>
          <a:xfrm>
            <a:off x="914867" y="1382286"/>
            <a:ext cx="9254836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ru-RU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Использованные технологии: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-"/>
            </a:pPr>
            <a:r>
              <a:rPr lang="ru-RU" sz="3200">
                <a:solidFill>
                  <a:schemeClr val="dk1"/>
                </a:solidFill>
              </a:rPr>
              <a:t>Python</a:t>
            </a:r>
            <a:endParaRPr sz="3200">
              <a:solidFill>
                <a:schemeClr val="dk1"/>
              </a:solidFill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-"/>
            </a:pPr>
            <a:r>
              <a:rPr lang="ru-RU" sz="3200">
                <a:solidFill>
                  <a:schemeClr val="dk1"/>
                </a:solidFill>
              </a:rPr>
              <a:t>Библиотки Pandas, sklearn, tensorflow, opencv, darknet</a:t>
            </a:r>
            <a:endParaRPr sz="3200">
              <a:solidFill>
                <a:schemeClr val="dk1"/>
              </a:solidFill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-"/>
            </a:pPr>
            <a:r>
              <a:rPr lang="ru-RU" sz="3200">
                <a:solidFill>
                  <a:schemeClr val="dk1"/>
                </a:solidFill>
              </a:rPr>
              <a:t>Фреймворки Django, Flask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106d15ffd3f_0_8"/>
          <p:cNvPicPr preferRelativeResize="0"/>
          <p:nvPr/>
        </p:nvPicPr>
        <p:blipFill rotWithShape="1">
          <a:blip r:embed="rId3">
            <a:alphaModFix/>
          </a:blip>
          <a:srcRect b="0" l="0" r="0" t="58716"/>
          <a:stretch/>
        </p:blipFill>
        <p:spPr>
          <a:xfrm>
            <a:off x="1" y="-14067"/>
            <a:ext cx="12201444" cy="1187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06d15ffd3f_0_8"/>
          <p:cNvSpPr/>
          <p:nvPr/>
        </p:nvSpPr>
        <p:spPr>
          <a:xfrm>
            <a:off x="914867" y="1382286"/>
            <a:ext cx="9254700" cy="40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ru-RU" sz="3600">
                <a:solidFill>
                  <a:schemeClr val="dk1"/>
                </a:solidFill>
              </a:rPr>
              <a:t>Текущие результаты/прогресс: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-"/>
            </a:pPr>
            <a:r>
              <a:rPr lang="ru-RU" sz="3200">
                <a:solidFill>
                  <a:schemeClr val="dk1"/>
                </a:solidFill>
              </a:rPr>
              <a:t>Выгружены данные по лабораторным исследованиям пациентов за 2019 и 2021 год</a:t>
            </a:r>
            <a:endParaRPr sz="3200">
              <a:solidFill>
                <a:schemeClr val="dk1"/>
              </a:solidFill>
            </a:endParaRP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-"/>
            </a:pPr>
            <a:r>
              <a:rPr lang="ru-RU" sz="3200">
                <a:solidFill>
                  <a:schemeClr val="dk1"/>
                </a:solidFill>
              </a:rPr>
              <a:t>Проведен анализ объема данных и распределения значений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5"/>
          <p:cNvPicPr preferRelativeResize="0"/>
          <p:nvPr/>
        </p:nvPicPr>
        <p:blipFill rotWithShape="1">
          <a:blip r:embed="rId3">
            <a:alphaModFix/>
          </a:blip>
          <a:srcRect b="0" l="0" r="0" t="58717"/>
          <a:stretch/>
        </p:blipFill>
        <p:spPr>
          <a:xfrm>
            <a:off x="1" y="-14067"/>
            <a:ext cx="12201445" cy="1187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/>
          <p:nvPr/>
        </p:nvSpPr>
        <p:spPr>
          <a:xfrm>
            <a:off x="1094160" y="1173809"/>
            <a:ext cx="10887307" cy="4955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Итоги решения: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Какие результаты достигнуты в решении уже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Какие выводы по итогам решения уже можно сделать, в том числе на основе данных.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Какие эффекты от внедрения решения планируется получить.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Какие дальнейшие шаги в третьем этапе (что совместно с регионом планируется делать на этапе пилотного внедрения).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 b="0" l="0" r="0" t="58717"/>
          <a:stretch/>
        </p:blipFill>
        <p:spPr>
          <a:xfrm>
            <a:off x="1" y="-14067"/>
            <a:ext cx="12201445" cy="1187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6"/>
          <p:cNvSpPr/>
          <p:nvPr/>
        </p:nvSpPr>
        <p:spPr>
          <a:xfrm>
            <a:off x="861080" y="1619443"/>
            <a:ext cx="9485312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решений с UI: визуальное оформление пользовательского интерфейса программного решения (скриншоты, </a:t>
            </a:r>
            <a:r>
              <a:rPr b="1" i="0" lang="ru-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видеозапись взаимодействия с пользовательским интерфейсом</a:t>
            </a:r>
            <a:r>
              <a:rPr b="0" i="0" lang="ru-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решений с API: ссылка на документацию программного интерфейса (API).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3">
            <a:alphaModFix/>
          </a:blip>
          <a:srcRect b="0" l="0" r="0" t="58717"/>
          <a:stretch/>
        </p:blipFill>
        <p:spPr>
          <a:xfrm>
            <a:off x="1" y="-14067"/>
            <a:ext cx="12201445" cy="11878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7"/>
          <p:cNvSpPr/>
          <p:nvPr/>
        </p:nvSpPr>
        <p:spPr>
          <a:xfrm>
            <a:off x="580000" y="1827400"/>
            <a:ext cx="11728800" cy="4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Состав </a:t>
            </a:r>
            <a:r>
              <a:rPr lang="ru-RU" sz="2400">
                <a:solidFill>
                  <a:schemeClr val="dk1"/>
                </a:solidFill>
              </a:rPr>
              <a:t>к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оманды</a:t>
            </a:r>
            <a:r>
              <a:rPr lang="ru-RU" sz="2400">
                <a:solidFill>
                  <a:schemeClr val="dk1"/>
                </a:solidFill>
              </a:rPr>
              <a:t>: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2400">
                <a:solidFill>
                  <a:schemeClr val="dk1"/>
                </a:solidFill>
              </a:rPr>
              <a:t>Анастасия Горнова - медицинский эксперт; коммуникации 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2400">
                <a:solidFill>
                  <a:schemeClr val="dk1"/>
                </a:solidFill>
              </a:rPr>
              <a:t>Илья Потапов - медицинский эксперт; подготовка датасетов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2400">
                <a:solidFill>
                  <a:schemeClr val="dk1"/>
                </a:solidFill>
              </a:rPr>
              <a:t>Данила Мусаев </a:t>
            </a:r>
            <a:r>
              <a:rPr lang="ru-RU" sz="2400">
                <a:solidFill>
                  <a:schemeClr val="dk1"/>
                </a:solidFill>
              </a:rPr>
              <a:t>- IT-специалист </a:t>
            </a:r>
            <a:br>
              <a:rPr lang="ru-RU" sz="2400">
                <a:solidFill>
                  <a:schemeClr val="dk1"/>
                </a:solidFill>
              </a:rPr>
            </a:br>
            <a:r>
              <a:rPr lang="ru-RU" sz="2400">
                <a:solidFill>
                  <a:schemeClr val="dk1"/>
                </a:solidFill>
              </a:rPr>
              <a:t>(компетенции: Data Science, Machine Learning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2400">
                <a:solidFill>
                  <a:schemeClr val="dk1"/>
                </a:solidFill>
              </a:rPr>
              <a:t>Алексей </a:t>
            </a:r>
            <a:r>
              <a:rPr lang="ru-RU" sz="2400">
                <a:solidFill>
                  <a:schemeClr val="dk1"/>
                </a:solidFill>
              </a:rPr>
              <a:t>Брагин</a:t>
            </a:r>
            <a:r>
              <a:rPr lang="ru-RU" sz="2400">
                <a:solidFill>
                  <a:schemeClr val="dk1"/>
                </a:solidFill>
              </a:rPr>
              <a:t> - IT-специалист </a:t>
            </a:r>
            <a:br>
              <a:rPr lang="ru-RU" sz="2400">
                <a:solidFill>
                  <a:schemeClr val="dk1"/>
                </a:solidFill>
              </a:rPr>
            </a:br>
            <a:r>
              <a:rPr lang="ru-RU" sz="2400">
                <a:solidFill>
                  <a:schemeClr val="dk1"/>
                </a:solidFill>
              </a:rPr>
              <a:t>(компетенции: Data Science, Machine Learning, Frontend, Django, Flask)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2400">
                <a:solidFill>
                  <a:schemeClr val="dk1"/>
                </a:solidFill>
              </a:rPr>
              <a:t>Марк </a:t>
            </a:r>
            <a:r>
              <a:rPr lang="ru-RU" sz="2400">
                <a:solidFill>
                  <a:schemeClr val="dk1"/>
                </a:solidFill>
              </a:rPr>
              <a:t>Макаров </a:t>
            </a:r>
            <a:r>
              <a:rPr lang="ru-RU" sz="2400">
                <a:solidFill>
                  <a:schemeClr val="dk1"/>
                </a:solidFill>
              </a:rPr>
              <a:t> - медицинский и технический эксперт </a:t>
            </a:r>
            <a:br>
              <a:rPr lang="ru-RU" sz="2400">
                <a:solidFill>
                  <a:schemeClr val="dk1"/>
                </a:solidFill>
              </a:rPr>
            </a:br>
            <a:r>
              <a:rPr lang="ru-RU" sz="2400">
                <a:solidFill>
                  <a:schemeClr val="dk1"/>
                </a:solidFill>
              </a:rPr>
              <a:t>(компетенции: </a:t>
            </a:r>
            <a:r>
              <a:rPr lang="ru-RU" sz="2400">
                <a:solidFill>
                  <a:schemeClr val="dk1"/>
                </a:solidFill>
              </a:rPr>
              <a:t>Data Science, Machine Learning, Frontend, Django, Flask)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0976" y="2279275"/>
            <a:ext cx="2938933" cy="188931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8"/>
          <p:cNvSpPr txBox="1"/>
          <p:nvPr/>
        </p:nvSpPr>
        <p:spPr>
          <a:xfrm>
            <a:off x="4666129" y="3886200"/>
            <a:ext cx="25280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54E8BE"/>
                </a:solidFill>
                <a:latin typeface="Arial"/>
                <a:ea typeface="Arial"/>
                <a:cs typeface="Arial"/>
                <a:sym typeface="Arial"/>
              </a:rPr>
              <a:t>datamasters.ru</a:t>
            </a:r>
            <a:endParaRPr b="1" i="0" sz="2400" u="none" cap="none" strike="noStrike">
              <a:solidFill>
                <a:srgbClr val="54E8B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2020-01-16T13:04:03Z</dcterms:created>
  <dc:creator>Microsoft Office User</dc:creator>
</cp:coreProperties>
</file>