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Corbe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Corbel-bold.fntdata"/><Relationship Id="rId10" Type="http://schemas.openxmlformats.org/officeDocument/2006/relationships/slide" Target="slides/slide4.xml"/><Relationship Id="rId21" Type="http://schemas.openxmlformats.org/officeDocument/2006/relationships/font" Target="fonts/Corbel-regular.fntdata"/><Relationship Id="rId13" Type="http://schemas.openxmlformats.org/officeDocument/2006/relationships/slide" Target="slides/slide7.xml"/><Relationship Id="rId24" Type="http://schemas.openxmlformats.org/officeDocument/2006/relationships/font" Target="fonts/Corbel-boldItalic.fntdata"/><Relationship Id="rId12" Type="http://schemas.openxmlformats.org/officeDocument/2006/relationships/slide" Target="slides/slide6.xml"/><Relationship Id="rId23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4af06e510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64af06e510_2_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037cc2f0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7037cc2f0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fe98fc5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fe98fc5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5f3ccf86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5f3ccf86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5f3ccf86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65f3ccf86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18a5eee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718a5eee4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4af06e510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64af06e510_2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af06e510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64af06e510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4af06e510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64af06e510_2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4af06e5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64af06e5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4af06e510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64af06e510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4af06e510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64af06e510_2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4af06e510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64af06e510_2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037cc2f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7037cc2f0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571499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6952697" y="571499"/>
            <a:ext cx="2193988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  <a:defRPr sz="4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orbel"/>
              <a:buNone/>
              <a:defRPr b="0" sz="44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900934" y="651510"/>
            <a:ext cx="26060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5863590" y="651510"/>
            <a:ext cx="26060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900934" y="767690"/>
            <a:ext cx="2606040" cy="60579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2900934" y="1448202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5863847" y="767690"/>
            <a:ext cx="2606040" cy="60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5863847" y="1448202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192024" y="2620632"/>
            <a:ext cx="2125980" cy="1741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2677983" y="575564"/>
            <a:ext cx="6086423" cy="3998214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92024" y="2619756"/>
            <a:ext cx="2125980" cy="17419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2624326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3724911" y="-174879"/>
            <a:ext cx="38404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-514350" y="1543050"/>
            <a:ext cx="371475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3723894" y="-171450"/>
            <a:ext cx="38404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  <a:defRPr b="0" i="0" sz="27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</a:pPr>
            <a:r>
              <a:rPr lang="en"/>
              <a:t>Oktoberfest EDA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</a:pPr>
            <a:r>
              <a:rPr lang="en"/>
              <a:t>for </a:t>
            </a:r>
            <a:r>
              <a:rPr lang="en">
                <a:solidFill>
                  <a:schemeClr val="lt1"/>
                </a:solidFill>
              </a:rPr>
              <a:t>Budweiser</a:t>
            </a:r>
            <a:endParaRPr/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/>
              <a:t>By: Rachel and Santiago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9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2599875" y="481150"/>
            <a:ext cx="3010800" cy="40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/>
              <a:t>Ales vs Other Beers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625" y="1339550"/>
            <a:ext cx="4744125" cy="31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650" y="1230775"/>
            <a:ext cx="4622000" cy="30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orbel"/>
              <a:buNone/>
            </a:pPr>
            <a:r>
              <a:rPr lang="en">
                <a:solidFill>
                  <a:schemeClr val="lt1"/>
                </a:solidFill>
              </a:rPr>
              <a:t>Question 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Ale Distribution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938" y="1352338"/>
            <a:ext cx="5591175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788" y="1283350"/>
            <a:ext cx="55911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ctrTitle"/>
          </p:nvPr>
        </p:nvSpPr>
        <p:spPr>
          <a:xfrm>
            <a:off x="802386" y="973836"/>
            <a:ext cx="5486400" cy="24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ctrTitle"/>
          </p:nvPr>
        </p:nvSpPr>
        <p:spPr>
          <a:xfrm>
            <a:off x="763549" y="1713500"/>
            <a:ext cx="6060600" cy="24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Rachel Liercke				Santiago Gutierrez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rachel.liercke@gmail.com			santigtz95@gmail.com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ctrTitle"/>
          </p:nvPr>
        </p:nvSpPr>
        <p:spPr>
          <a:xfrm>
            <a:off x="802386" y="973836"/>
            <a:ext cx="5486400" cy="24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</a:pPr>
            <a:r>
              <a:rPr lang="en"/>
              <a:t>Youtube Presentation</a:t>
            </a:r>
            <a:endParaRPr/>
          </a:p>
        </p:txBody>
      </p:sp>
      <p:sp>
        <p:nvSpPr>
          <p:cNvPr id="222" name="Google Shape;222;p38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/>
              <a:t>https://www.youtube.com/watch?v=47FJX-wTjNc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2585625" y="554875"/>
            <a:ext cx="62697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How many breweries are present in each state?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b="1" lang="en" sz="1400"/>
              <a:t>Below</a:t>
            </a:r>
            <a:r>
              <a:rPr b="1" lang="en" sz="1400"/>
              <a:t>, one can clearly see how many breweries exist in each state.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950" y="1973575"/>
            <a:ext cx="5227625" cy="27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Address the missing values in each column.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The ABV column appears to have 62 missing values, </a:t>
            </a:r>
            <a:r>
              <a:rPr b="1" lang="en"/>
              <a:t>which</a:t>
            </a:r>
            <a:r>
              <a:rPr b="1" lang="en"/>
              <a:t> equates to </a:t>
            </a:r>
            <a:r>
              <a:rPr b="1" lang="en">
                <a:solidFill>
                  <a:srgbClr val="FF0000"/>
                </a:solidFill>
              </a:rPr>
              <a:t>2.5% </a:t>
            </a:r>
            <a:r>
              <a:rPr b="1" lang="en"/>
              <a:t>of total values.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The IBU column appears to have 1,005 missing values, which equates to </a:t>
            </a:r>
            <a:r>
              <a:rPr b="1" lang="en">
                <a:solidFill>
                  <a:srgbClr val="FF0000"/>
                </a:solidFill>
              </a:rPr>
              <a:t>42%</a:t>
            </a:r>
            <a:r>
              <a:rPr b="1" lang="en"/>
              <a:t> of total values.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/>
              <a:t>The missing ABV values will have little effect on our results, whereas the missing IBU values will have a much greater effect on our results.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4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900" y="347675"/>
            <a:ext cx="6256950" cy="42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5223925" y="130375"/>
            <a:ext cx="145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#1 Highest Median ABV is Kentucky.</a:t>
            </a:r>
            <a:endParaRPr sz="10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5" name="Google Shape;155;p28"/>
          <p:cNvCxnSpPr>
            <a:stCxn id="154" idx="1"/>
          </p:cNvCxnSpPr>
          <p:nvPr/>
        </p:nvCxnSpPr>
        <p:spPr>
          <a:xfrm flipH="1">
            <a:off x="4989325" y="376675"/>
            <a:ext cx="2346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4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575" y="356375"/>
            <a:ext cx="6281951" cy="42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5693300" y="130375"/>
            <a:ext cx="145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#1 Highest Median IBU is Maine.</a:t>
            </a:r>
            <a:endParaRPr sz="10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63" name="Google Shape;163;p29"/>
          <p:cNvCxnSpPr>
            <a:stCxn id="162" idx="1"/>
          </p:cNvCxnSpPr>
          <p:nvPr/>
        </p:nvCxnSpPr>
        <p:spPr>
          <a:xfrm flipH="1">
            <a:off x="5458700" y="376675"/>
            <a:ext cx="2346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Which state has the maximum alcoholic (ABV) beer? Which state has the most bitter (IBU) beer?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Colorado appears to have the maximum alcoholic (ABV) beer with a % alcohol content at 12.8%.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Oregon appears to have the most bitter (IBU) beer with a bitterness level at 138 IBU.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6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Summary Statistics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br>
              <a:rPr b="1" lang="en"/>
            </a:br>
            <a:r>
              <a:rPr b="1" lang="en"/>
              <a:t>As mentioned, our</a:t>
            </a:r>
            <a:r>
              <a:rPr b="1" lang="en"/>
              <a:t> ABV data includes 62 missing values.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The median ABV appears to be 0.056 and the mean ABV appears to be 0.05977.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The beer with the highest alcohol content has about 12.8% alcohol content (</a:t>
            </a:r>
            <a:r>
              <a:rPr b="1" lang="en"/>
              <a:t>found in Colorado) </a:t>
            </a:r>
            <a:r>
              <a:rPr b="1" lang="en"/>
              <a:t> and the lowest has 0.1% alcohol content. Colorado has more than twice as much alcohol content as the mean, which is intriguing given that the effects of alcohol are felt much more at higher altitudes.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375" y="1515188"/>
            <a:ext cx="52387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scatter chart&#10;&#10;Description automatically generated" id="181" name="Google Shape;1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9725" y="0"/>
            <a:ext cx="366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7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2569200" y="552725"/>
            <a:ext cx="3010800" cy="40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Is there any apparent relationship between the bitterness of the beer and its alcohol content?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/>
              <a:t>Draw a scatter plot.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Our scatterplot and regression line suggest that there is a positive correlation between ABV and IBU.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 Using ggpairs, we also obtained a correlation coefficient of +0.671 which supports our claim.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Based on our findings, we can infer that an increase in ABV is associated with an increase in IBU (or, vice versa).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8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2569200" y="552725"/>
            <a:ext cx="3010800" cy="40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/>
              <a:t>Can we predict IPAs vs. Ales based on ABV and IBU?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/>
              <a:t>Statistical evidence suggests yes.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475" y="2013851"/>
            <a:ext cx="4722600" cy="29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