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200"/>
            </a:lvl1pPr>
            <a:lvl2pPr>
              <a:spcBef>
                <a:spcPts val="0"/>
              </a:spcBef>
              <a:buSzPct val="100000"/>
              <a:defRPr sz="4200"/>
            </a:lvl2pPr>
            <a:lvl3pPr>
              <a:spcBef>
                <a:spcPts val="0"/>
              </a:spcBef>
              <a:buSzPct val="100000"/>
              <a:defRPr sz="4200"/>
            </a:lvl3pPr>
            <a:lvl4pPr>
              <a:spcBef>
                <a:spcPts val="0"/>
              </a:spcBef>
              <a:buSzPct val="100000"/>
              <a:defRPr sz="4200"/>
            </a:lvl4pPr>
            <a:lvl5pPr>
              <a:spcBef>
                <a:spcPts val="0"/>
              </a:spcBef>
              <a:buSzPct val="100000"/>
              <a:defRPr sz="4200"/>
            </a:lvl5pPr>
            <a:lvl6pPr>
              <a:spcBef>
                <a:spcPts val="0"/>
              </a:spcBef>
              <a:buSzPct val="100000"/>
              <a:defRPr sz="4200"/>
            </a:lvl6pPr>
            <a:lvl7pPr>
              <a:spcBef>
                <a:spcPts val="0"/>
              </a:spcBef>
              <a:buSzPct val="100000"/>
              <a:defRPr sz="4200"/>
            </a:lvl7pPr>
            <a:lvl8pPr>
              <a:spcBef>
                <a:spcPts val="0"/>
              </a:spcBef>
              <a:buSzPct val="100000"/>
              <a:defRPr sz="4200"/>
            </a:lvl8pPr>
            <a:lvl9pPr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 flipH="1" rot="10800000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1800"/>
            </a:lvl1pPr>
            <a:lvl2pPr>
              <a:spcBef>
                <a:spcPts val="0"/>
              </a:spcBef>
              <a:buSzPct val="100000"/>
              <a:defRPr sz="1800"/>
            </a:lvl2pPr>
            <a:lvl3pPr>
              <a:spcBef>
                <a:spcPts val="0"/>
              </a:spcBef>
              <a:buSzPct val="100000"/>
              <a:defRPr sz="1800"/>
            </a:lvl3pPr>
            <a:lvl4pPr>
              <a:spcBef>
                <a:spcPts val="0"/>
              </a:spcBef>
              <a:buSzPct val="100000"/>
              <a:defRPr sz="1800"/>
            </a:lvl4pPr>
            <a:lvl5pPr>
              <a:spcBef>
                <a:spcPts val="0"/>
              </a:spcBef>
              <a:buSzPct val="100000"/>
              <a:defRPr sz="1800"/>
            </a:lvl5pPr>
            <a:lvl6pPr>
              <a:spcBef>
                <a:spcPts val="0"/>
              </a:spcBef>
              <a:buSzPct val="100000"/>
              <a:defRPr sz="1800"/>
            </a:lvl6pPr>
            <a:lvl7pPr>
              <a:spcBef>
                <a:spcPts val="0"/>
              </a:spcBef>
              <a:buSzPct val="100000"/>
              <a:defRPr sz="1800"/>
            </a:lvl7pPr>
            <a:lvl8pPr>
              <a:spcBef>
                <a:spcPts val="0"/>
              </a:spcBef>
              <a:buSzPct val="100000"/>
              <a:defRPr sz="1800"/>
            </a:lvl8pPr>
            <a:lvl9pPr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/>
        </p:nvSpPr>
        <p:spPr>
          <a:xfrm flipH="1" rot="10800000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6000"/>
            </a:lvl1pPr>
            <a:lvl2pPr>
              <a:spcBef>
                <a:spcPts val="0"/>
              </a:spcBef>
              <a:buSzPct val="100000"/>
              <a:defRPr sz="6000"/>
            </a:lvl2pPr>
            <a:lvl3pPr>
              <a:spcBef>
                <a:spcPts val="0"/>
              </a:spcBef>
              <a:buSzPct val="100000"/>
              <a:defRPr sz="6000"/>
            </a:lvl3pPr>
            <a:lvl4pPr>
              <a:spcBef>
                <a:spcPts val="0"/>
              </a:spcBef>
              <a:buSzPct val="100000"/>
              <a:defRPr sz="6000"/>
            </a:lvl4pPr>
            <a:lvl5pPr>
              <a:spcBef>
                <a:spcPts val="0"/>
              </a:spcBef>
              <a:buSzPct val="100000"/>
              <a:defRPr sz="6000"/>
            </a:lvl5pPr>
            <a:lvl6pPr>
              <a:spcBef>
                <a:spcPts val="0"/>
              </a:spcBef>
              <a:buSzPct val="100000"/>
              <a:defRPr sz="6000"/>
            </a:lvl6pPr>
            <a:lvl7pPr>
              <a:spcBef>
                <a:spcPts val="0"/>
              </a:spcBef>
              <a:buSzPct val="100000"/>
              <a:defRPr sz="6000"/>
            </a:lvl7pPr>
            <a:lvl8pPr>
              <a:spcBef>
                <a:spcPts val="0"/>
              </a:spcBef>
              <a:buSzPct val="100000"/>
              <a:defRPr sz="6000"/>
            </a:lvl8pPr>
            <a:lvl9pPr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subTitle"/>
          </p:nvPr>
        </p:nvSpPr>
        <p:spPr>
          <a:xfrm>
            <a:off x="265500" y="2779466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/>
        </p:nvSpPr>
        <p:spPr>
          <a:xfrm flipH="1" rot="10800000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/>
          <p:nvPr/>
        </p:nvSpPr>
        <p:spPr>
          <a:xfrm flipH="1" rot="10800000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57150" y="4696825"/>
            <a:ext cx="8381999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CASO 1:		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Santiago Gomez Vilar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6.- Definición general de los requisitos del sistema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b="1" lang="es"/>
              <a:t>Requisitos económicos:</a:t>
            </a: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-"/>
            </a:pPr>
            <a:r>
              <a:rPr lang="es" sz="1600"/>
              <a:t>(80) En el caso de ser necesario un gasto en concepto de licencia de uso del software de gestión de contenidos, éste deberá ser lo más pequeño posible.</a:t>
            </a: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-"/>
            </a:pPr>
            <a:r>
              <a:rPr lang="es" sz="1600"/>
              <a:t>(80) El gasto correspondiente al sistema operativo del servidor web debe ser lo más pequeño posible.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7.- Soluciones alternativas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s"/>
              <a:t>Como programadores, el desarrollo de la pagina web corre a nuestro cargo, necesitando contratar el hosting, el dominio y el servidor de base de datos.</a:t>
            </a:r>
          </a:p>
          <a:p>
            <a:pPr rtl="0">
              <a:spcBef>
                <a:spcPts val="0"/>
              </a:spcBef>
              <a:buNone/>
            </a:pPr>
            <a:r>
              <a:rPr lang="es"/>
              <a:t>Para esto se proponen 3 alternativas: 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Char char="-"/>
            </a:pPr>
            <a:r>
              <a:rPr lang="es" sz="1400"/>
              <a:t>DinaHosting Linux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Char char="-"/>
            </a:pPr>
            <a:r>
              <a:rPr lang="es" sz="1400"/>
              <a:t>DinaHosting Windows 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Char char="-"/>
            </a:pPr>
            <a:r>
              <a:rPr lang="es" sz="1400"/>
              <a:t>1&amp;1Unlimited 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7.- Soluciones alternativas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rtl="0">
              <a:spcBef>
                <a:spcPts val="0"/>
              </a:spcBef>
              <a:buNone/>
            </a:pPr>
            <a:r>
              <a:rPr lang="es" sz="1600" u="sng"/>
              <a:t>Dominio + Hosting en DinaHosting sobre GNU/Linux</a:t>
            </a:r>
            <a:r>
              <a:rPr lang="es" sz="1600"/>
              <a:t> (</a:t>
            </a:r>
            <a:r>
              <a:rPr b="1" lang="es" sz="1600"/>
              <a:t>9.9€/mes</a:t>
            </a:r>
            <a:r>
              <a:rPr lang="es" sz="1600"/>
              <a:t>): el sistema operativo del servidor es Linux. Ofrece, entre otros, los siguientes servicios remotos: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es" sz="1400"/>
              <a:t>Gestion de base de datos sobre un servidor MySQL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es" sz="1400"/>
              <a:t> Alojamiento de la web 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es" sz="1400"/>
              <a:t>Nombre de dominio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es" sz="1400"/>
              <a:t>Servidor de correo electronico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es" sz="1400"/>
              <a:t>Soporte tecnico 24/7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7.- Soluciones alternativas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471900" y="1919075"/>
            <a:ext cx="8222100" cy="291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rtl="0">
              <a:spcBef>
                <a:spcPts val="0"/>
              </a:spcBef>
              <a:buNone/>
            </a:pPr>
            <a:r>
              <a:rPr lang="es" sz="1600" u="sng"/>
              <a:t>Dominio + Hosting en DinaHosting sobre Windows</a:t>
            </a:r>
            <a:r>
              <a:rPr lang="es" sz="1600"/>
              <a:t> (</a:t>
            </a:r>
            <a:r>
              <a:rPr b="1" lang="es" sz="1600"/>
              <a:t>14.9€/mes</a:t>
            </a:r>
            <a:r>
              <a:rPr lang="es" sz="1600"/>
              <a:t>): el sistema operativo Microsoft Windows. Ofrece, entre otros, los siguientes servicios remotos: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es" sz="1400"/>
              <a:t>Gestion de base de datos sobre un servidor MySQL y Microsoft SQL Server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es" sz="1400"/>
              <a:t>IIS Manager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es" sz="1400"/>
              <a:t>Alojamiento de la web 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es" sz="1400"/>
              <a:t>Nombre de dominio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es" sz="1400"/>
              <a:t>Servidor de correo electronico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es" sz="1400"/>
              <a:t>Soporte tecnico 24/7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7.- Soluciones alternativas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471900" y="1919075"/>
            <a:ext cx="8222100" cy="291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rtl="0">
              <a:spcBef>
                <a:spcPts val="0"/>
              </a:spcBef>
              <a:buNone/>
            </a:pPr>
            <a:r>
              <a:rPr lang="es" sz="1500" u="sng"/>
              <a:t>Dominio + Hosting en 1&amp;1 Unlimited</a:t>
            </a:r>
            <a:r>
              <a:rPr lang="es" sz="1500"/>
              <a:t> (</a:t>
            </a:r>
            <a:r>
              <a:rPr b="1" lang="es" sz="1500"/>
              <a:t>6.99€/mes</a:t>
            </a:r>
            <a:r>
              <a:rPr lang="es" sz="1500"/>
              <a:t>): Ofrece, entre otros, los siguientes servicios remotos: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es" sz="1400"/>
              <a:t>Gestion de base de datos sobre Microsoft SQL Server 2012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es" sz="1400"/>
              <a:t>Alojamiento de la web 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es" sz="1400"/>
              <a:t>Nombre de dominio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es" sz="1400"/>
              <a:t>Soporte tecnico 24/7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es" sz="1400"/>
              <a:t>BackUps diarios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8.- Análisis coste/beneficio del sistema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s"/>
              <a:t>Los costes de cada opcion son los siguientes: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Char char="-"/>
            </a:pPr>
            <a:r>
              <a:rPr lang="es" sz="1400"/>
              <a:t>DinaHosting Linux = 9.9€/mes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Char char="-"/>
            </a:pPr>
            <a:r>
              <a:rPr lang="es" sz="1400"/>
              <a:t>DinaHosting Windows = 14.9€/mes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Char char="-"/>
            </a:pPr>
            <a:r>
              <a:rPr lang="es" sz="1400"/>
              <a:t>1&amp;1Unlimited = 6.99€/mes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" sz="1400"/>
              <a:t>Debido a la carga de trabajo esperada. En un comienzo la opcion 1&amp;1 Unlimited con la posibilidad de aumentar dicho servicio en la propia web sin la necesidad de migrar datos.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9.- Riesgos en las alternativas del sistema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s"/>
              <a:t>1&amp;1:</a:t>
            </a:r>
          </a:p>
          <a:p>
            <a:pPr rtl="0">
              <a:spcBef>
                <a:spcPts val="0"/>
              </a:spcBef>
              <a:buNone/>
            </a:pPr>
            <a:r>
              <a:rPr lang="es"/>
              <a:t>El sistema operativo (Linux) podria dar fallos de soporte en determinados casos, debido a que no hay soporte oficial.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Por otra parte los requisitos hardware contratados se podrian ver desbordados ante una demanda muy superior a la experada.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9.- Riesgos en las alternativas del sistema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/>
              <a:t>DinaHosting Linux: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El sistema operativo (Linux) podria dar fallos de soporte en determinados casos, debido a que no hay soporte oficial.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9.- Riesgos en las alternativas del sistema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/>
              <a:t>DinaHosting Windows</a:t>
            </a:r>
            <a:r>
              <a:rPr lang="es"/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Esta es la opción con menor riesgo, ya que tiene todos los servicios contemplados en las demas opciones. Ademas incorpora IIS, aumentando la seguridad.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Por otro lado, el estar alojada en el sistema operativo Windows ofrece mayor confianza respecto a fallos de sistema.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10.- Paliación de riesgos en las alternativas del sistema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rtl="0">
              <a:spcBef>
                <a:spcPts val="0"/>
              </a:spcBef>
              <a:buNone/>
            </a:pPr>
            <a:r>
              <a:rPr b="1" lang="es"/>
              <a:t>1&amp;1: </a:t>
            </a:r>
            <a:r>
              <a:rPr lang="es"/>
              <a:t>Sistema operativo: se puede contratar el soporte a una empresa externa que se comprometa a resolver los posibles problemas</a:t>
            </a:r>
          </a:p>
          <a:p>
            <a:pPr indent="457200" rtl="0">
              <a:spcBef>
                <a:spcPts val="0"/>
              </a:spcBef>
              <a:buNone/>
            </a:pPr>
            <a:r>
              <a:rPr b="1" lang="es"/>
              <a:t>DinaHosting Linux: </a:t>
            </a:r>
            <a:r>
              <a:rPr lang="es"/>
              <a:t>Sistema operativo: se puede contratar el soporte a una empresa externa que se comprometa a resolver los posibles problemas</a:t>
            </a:r>
          </a:p>
          <a:p>
            <a:pPr indent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1.- Descripción general del problema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s" sz="1600"/>
              <a:t>Nuestro cliente pretende usar internet como un nuevo canal de distribución para sus productos no perecederos.</a:t>
            </a:r>
          </a:p>
          <a:p>
            <a:pPr rtl="0">
              <a:spcBef>
                <a:spcPts val="0"/>
              </a:spcBef>
              <a:buNone/>
            </a:pPr>
            <a:r>
              <a:rPr lang="es" sz="1600"/>
              <a:t>Por lo tanto ha pensado en una web con la cual dar a conocer la localización, vías de  comunicación, presupuestos etc.</a:t>
            </a:r>
          </a:p>
          <a:p>
            <a:pPr rtl="0">
              <a:spcBef>
                <a:spcPts val="0"/>
              </a:spcBef>
              <a:buNone/>
            </a:pPr>
            <a:r>
              <a:rPr lang="es" sz="1600"/>
              <a:t>También se requiere que dicha web tenga un tablón que opiniones sobre pedidos ya realizados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600"/>
              <a:t> Por ultimo se necesita una tienda online para la distribución en territorio nacional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11.- Selección de la solución adoptada en el sistema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s" sz="1600"/>
              <a:t>Requisitos planteados: </a:t>
            </a:r>
            <a:r>
              <a:rPr lang="es" sz="1600"/>
              <a:t>Todas las soluciones cobren los requisitos planteados.</a:t>
            </a:r>
          </a:p>
          <a:p>
            <a:pPr rtl="0">
              <a:spcBef>
                <a:spcPts val="0"/>
              </a:spcBef>
              <a:buNone/>
            </a:pPr>
            <a:r>
              <a:rPr b="1" lang="es" sz="1600"/>
              <a:t>Análisis coste/beneficio:</a:t>
            </a:r>
            <a:r>
              <a:rPr lang="es" sz="1600"/>
              <a:t> Dicho análisis da como resultado que la solución de 1&amp;1 es la más económica</a:t>
            </a:r>
          </a:p>
          <a:p>
            <a:pPr rtl="0">
              <a:spcBef>
                <a:spcPts val="0"/>
              </a:spcBef>
              <a:buNone/>
            </a:pPr>
            <a:r>
              <a:rPr b="1" lang="es" sz="1600"/>
              <a:t>Riesgos: </a:t>
            </a:r>
            <a:r>
              <a:rPr lang="es" sz="1600"/>
              <a:t>Se han detectado algún riesgo en las soluciones basadas en Linux, sin embargo no me parece un riesgo suficientemente importante como para descargar dicha opción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600"/>
              <a:t>Se decide por la solución de 1&amp;1, ya que cumple los requisitos a el menor precio.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2.- Alcance del proyecto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471900" y="1919075"/>
            <a:ext cx="8222100" cy="2994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s"/>
              <a:t>El proyecto afectaría a los siguientes departamentos de la empresa:</a:t>
            </a:r>
          </a:p>
          <a:p>
            <a:pPr rtl="0">
              <a:spcBef>
                <a:spcPts val="0"/>
              </a:spcBef>
              <a:buNone/>
            </a:pPr>
            <a:r>
              <a:rPr lang="es"/>
              <a:t>	</a:t>
            </a:r>
            <a:r>
              <a:rPr b="1" lang="es"/>
              <a:t>Producción</a:t>
            </a:r>
            <a:r>
              <a:rPr lang="es"/>
              <a:t>: El departamento de producción debe prepararse para atender los pedidos generados por la web</a:t>
            </a:r>
          </a:p>
          <a:p>
            <a:pPr indent="457200" rtl="0">
              <a:spcBef>
                <a:spcPts val="0"/>
              </a:spcBef>
              <a:buNone/>
            </a:pPr>
            <a:r>
              <a:rPr b="1" lang="es"/>
              <a:t>Atención al cliente</a:t>
            </a:r>
            <a:r>
              <a:rPr lang="es"/>
              <a:t>: se debe dar atención online a posibles ruegos o preguntas</a:t>
            </a:r>
          </a:p>
          <a:p>
            <a:pPr indent="457200">
              <a:spcBef>
                <a:spcPts val="0"/>
              </a:spcBef>
              <a:buNone/>
            </a:pPr>
            <a:r>
              <a:rPr b="1" lang="es"/>
              <a:t>Marketing: </a:t>
            </a:r>
            <a:r>
              <a:rPr lang="es"/>
              <a:t>El diseño de dicha web debe ser planificada por el departamento de marketing como encargados de la comunicación externa.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3.- Identificación de los problemas actuales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s"/>
              <a:t>Debido a que el proyecto consiste en implementar una plataforma web, se supone que actualmente no tiene ningún sistema de este tipo, por lo que el proyecto se planificará desde cero.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Por otro lado, la adaptación de los departamentos de administración y producción se debe hacer internamente.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4.Descripción de los sistemas actuales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rtl="0">
              <a:spcBef>
                <a:spcPts val="0"/>
              </a:spcBef>
              <a:buNone/>
            </a:pPr>
            <a:r>
              <a:rPr b="1" lang="es"/>
              <a:t>Sistema de pago:</a:t>
            </a:r>
            <a:r>
              <a:rPr lang="es"/>
              <a:t> Los sistemas actuales ya contemplan la posibilidad de pagos por tarjeta, por lo que solo habría que adaptarlos a la web.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b="1" lang="es"/>
              <a:t>Sistema de distribución:</a:t>
            </a:r>
            <a:r>
              <a:rPr lang="es"/>
              <a:t> Por otro lado el departamento de distribución debe buscar un sistema de reparto de los productos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5.Diagnóstico de los sistemas actuales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rtl="0">
              <a:spcBef>
                <a:spcPts val="0"/>
              </a:spcBef>
              <a:buNone/>
            </a:pPr>
            <a:r>
              <a:rPr b="1" lang="es"/>
              <a:t>Sistema de pago: </a:t>
            </a:r>
            <a:r>
              <a:rPr lang="es"/>
              <a:t>se ha detectado la necesidad de incorporar pagos mediante Paypal para aumentar la confianza de los posibles clientes en el sistema.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s"/>
              <a:t>	Sistema de distribución: </a:t>
            </a:r>
            <a:r>
              <a:rPr lang="es"/>
              <a:t>se ha detectado la necesidad de contratar un sistema de distribución.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6.- Definición general de los requisitos del sistema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s"/>
              <a:t>Requisitos técnicos: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s"/>
              <a:t>(100) Arquitectura: el contenido del sitio web poder administrarse mediante cualquier navegador.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s"/>
              <a:t>(80) Aquitectura: los datos deben estar almacenado en sistema de base de datos relacional.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s"/>
              <a:t>(100) Seguridad: Se debe poder realizar copias de seguridad de todos los sistemas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6.- Definición general de los requisitos del sistema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/>
              <a:t>Requisitos operativos: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s"/>
              <a:t>(100) Operativo: el contenido del sitio web debe poder ser consultado desde diferentes dispositivos (PC, Smartphones…)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s"/>
              <a:t>(100) Administración: La gestión del contenido web debe poder ser realizada por personal no técnico.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6.- Definición general de los requisitos del sistema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b="1" lang="es"/>
              <a:t>Requisitos legales: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-"/>
            </a:pPr>
            <a:r>
              <a:rPr lang="es" sz="1800"/>
              <a:t>(60) La licencia de uso del software de gestión de contenidos debe ser lo menos restrictiva posible.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-"/>
            </a:pPr>
            <a:r>
              <a:rPr lang="es" sz="1800"/>
              <a:t>(60) La licencia de uso del sistema operativo del servidor web debe ser lo menos restrictiva posible.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