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4" r:id="rId3"/>
    <p:sldId id="268" r:id="rId4"/>
    <p:sldId id="269" r:id="rId5"/>
    <p:sldId id="260" r:id="rId6"/>
    <p:sldId id="270" r:id="rId7"/>
    <p:sldId id="265" r:id="rId8"/>
    <p:sldId id="275" r:id="rId9"/>
    <p:sldId id="271" r:id="rId10"/>
    <p:sldId id="283" r:id="rId11"/>
    <p:sldId id="284" r:id="rId12"/>
    <p:sldId id="285" r:id="rId13"/>
    <p:sldId id="286" r:id="rId14"/>
    <p:sldId id="287" r:id="rId15"/>
    <p:sldId id="274" r:id="rId16"/>
    <p:sldId id="280" r:id="rId17"/>
    <p:sldId id="278" r:id="rId18"/>
    <p:sldId id="279" r:id="rId19"/>
    <p:sldId id="281" r:id="rId20"/>
    <p:sldId id="267" r:id="rId21"/>
    <p:sldId id="262"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7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74"/>
  </p:normalViewPr>
  <p:slideViewPr>
    <p:cSldViewPr snapToGrid="0" snapToObjects="1">
      <p:cViewPr varScale="1">
        <p:scale>
          <a:sx n="90" d="100"/>
          <a:sy n="90" d="100"/>
        </p:scale>
        <p:origin x="87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122B6-1F8D-48EA-A106-B28055E33BDC}" type="datetimeFigureOut">
              <a:rPr lang="es-CO" smtClean="0"/>
              <a:t>4/12/2020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52B83-1983-4FE2-BE55-C7B61171352B}" type="slidenum">
              <a:rPr lang="es-CO" smtClean="0"/>
              <a:t>‹Nº›</a:t>
            </a:fld>
            <a:endParaRPr lang="es-CO"/>
          </a:p>
        </p:txBody>
      </p:sp>
    </p:spTree>
    <p:extLst>
      <p:ext uri="{BB962C8B-B14F-4D97-AF65-F5344CB8AC3E}">
        <p14:creationId xmlns:p14="http://schemas.microsoft.com/office/powerpoint/2010/main" val="365642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C52B83-1983-4FE2-BE55-C7B61171352B}" type="slidenum">
              <a:rPr lang="es-CO" smtClean="0"/>
              <a:t>10</a:t>
            </a:fld>
            <a:endParaRPr lang="es-CO"/>
          </a:p>
        </p:txBody>
      </p:sp>
    </p:spTree>
    <p:extLst>
      <p:ext uri="{BB962C8B-B14F-4D97-AF65-F5344CB8AC3E}">
        <p14:creationId xmlns:p14="http://schemas.microsoft.com/office/powerpoint/2010/main" val="27161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C52B83-1983-4FE2-BE55-C7B61171352B}" type="slidenum">
              <a:rPr lang="es-CO" smtClean="0"/>
              <a:t>11</a:t>
            </a:fld>
            <a:endParaRPr lang="es-CO"/>
          </a:p>
        </p:txBody>
      </p:sp>
    </p:spTree>
    <p:extLst>
      <p:ext uri="{BB962C8B-B14F-4D97-AF65-F5344CB8AC3E}">
        <p14:creationId xmlns:p14="http://schemas.microsoft.com/office/powerpoint/2010/main" val="104417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C52B83-1983-4FE2-BE55-C7B61171352B}" type="slidenum">
              <a:rPr lang="es-CO" smtClean="0"/>
              <a:t>12</a:t>
            </a:fld>
            <a:endParaRPr lang="es-CO"/>
          </a:p>
        </p:txBody>
      </p:sp>
    </p:spTree>
    <p:extLst>
      <p:ext uri="{BB962C8B-B14F-4D97-AF65-F5344CB8AC3E}">
        <p14:creationId xmlns:p14="http://schemas.microsoft.com/office/powerpoint/2010/main" val="206586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C52B83-1983-4FE2-BE55-C7B61171352B}" type="slidenum">
              <a:rPr lang="es-CO" smtClean="0"/>
              <a:t>13</a:t>
            </a:fld>
            <a:endParaRPr lang="es-CO"/>
          </a:p>
        </p:txBody>
      </p:sp>
    </p:spTree>
    <p:extLst>
      <p:ext uri="{BB962C8B-B14F-4D97-AF65-F5344CB8AC3E}">
        <p14:creationId xmlns:p14="http://schemas.microsoft.com/office/powerpoint/2010/main" val="230429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C52B83-1983-4FE2-BE55-C7B61171352B}" type="slidenum">
              <a:rPr lang="es-CO" smtClean="0"/>
              <a:t>14</a:t>
            </a:fld>
            <a:endParaRPr lang="es-CO"/>
          </a:p>
        </p:txBody>
      </p:sp>
    </p:spTree>
    <p:extLst>
      <p:ext uri="{BB962C8B-B14F-4D97-AF65-F5344CB8AC3E}">
        <p14:creationId xmlns:p14="http://schemas.microsoft.com/office/powerpoint/2010/main" val="1916792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04/12/2020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04/12/2020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04/12/2020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04/12/2020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04/12/2020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545588" y="1143608"/>
            <a:ext cx="4612169" cy="1123384"/>
          </a:xfrm>
          <a:prstGeom prst="rect">
            <a:avLst/>
          </a:prstGeom>
          <a:noFill/>
        </p:spPr>
        <p:txBody>
          <a:bodyPr wrap="square" rtlCol="0">
            <a:spAutoFit/>
          </a:bodyPr>
          <a:lstStyle/>
          <a:p>
            <a:r>
              <a:rPr lang="es-ES" sz="3200" b="1" dirty="0">
                <a:solidFill>
                  <a:schemeClr val="tx1">
                    <a:lumMod val="75000"/>
                    <a:lumOff val="25000"/>
                  </a:schemeClr>
                </a:solidFill>
              </a:rPr>
              <a:t>JOBSCANNER</a:t>
            </a:r>
            <a:br>
              <a:rPr lang="es-ES" sz="3200" b="1" dirty="0">
                <a:solidFill>
                  <a:schemeClr val="tx1">
                    <a:lumMod val="75000"/>
                    <a:lumOff val="25000"/>
                  </a:schemeClr>
                </a:solidFill>
              </a:rPr>
            </a:br>
            <a:r>
              <a:rPr lang="es-ES" sz="700" b="1" dirty="0">
                <a:solidFill>
                  <a:schemeClr val="tx1">
                    <a:lumMod val="95000"/>
                    <a:lumOff val="5000"/>
                  </a:schemeClr>
                </a:solidFill>
              </a:rPr>
              <a:t>________________________________________________________________________________________________</a:t>
            </a:r>
            <a:endParaRPr lang="es-ES" sz="1000" b="1" dirty="0">
              <a:solidFill>
                <a:schemeClr val="tx1">
                  <a:lumMod val="95000"/>
                  <a:lumOff val="5000"/>
                </a:schemeClr>
              </a:solidFill>
            </a:endParaRPr>
          </a:p>
          <a:p>
            <a:r>
              <a:rPr lang="es-ES" sz="2800" b="1" dirty="0">
                <a:solidFill>
                  <a:schemeClr val="tx1">
                    <a:lumMod val="75000"/>
                    <a:lumOff val="25000"/>
                  </a:schemeClr>
                </a:solidFill>
              </a:rPr>
              <a:t>Desarrollo de Aplicativo Web</a:t>
            </a:r>
          </a:p>
        </p:txBody>
      </p:sp>
      <p:sp>
        <p:nvSpPr>
          <p:cNvPr id="4" name="CuadroTexto 3">
            <a:extLst>
              <a:ext uri="{FF2B5EF4-FFF2-40B4-BE49-F238E27FC236}">
                <a16:creationId xmlns:a16="http://schemas.microsoft.com/office/drawing/2014/main" id="{6FF8923A-33EE-4CED-AF2E-48F0227FE3F0}"/>
              </a:ext>
            </a:extLst>
          </p:cNvPr>
          <p:cNvSpPr txBox="1"/>
          <p:nvPr/>
        </p:nvSpPr>
        <p:spPr>
          <a:xfrm>
            <a:off x="1279673" y="2571750"/>
            <a:ext cx="4572000" cy="1323439"/>
          </a:xfrm>
          <a:prstGeom prst="rect">
            <a:avLst/>
          </a:prstGeom>
          <a:noFill/>
        </p:spPr>
        <p:txBody>
          <a:bodyPr wrap="square">
            <a:spAutoFit/>
          </a:bodyPr>
          <a:lstStyle/>
          <a:p>
            <a:r>
              <a:rPr lang="es-CO" sz="2000" b="1" dirty="0">
                <a:solidFill>
                  <a:schemeClr val="tx1">
                    <a:lumMod val="75000"/>
                    <a:lumOff val="25000"/>
                  </a:schemeClr>
                </a:solidFill>
              </a:rPr>
              <a:t>Santiago Jaramillo Torres</a:t>
            </a:r>
          </a:p>
          <a:p>
            <a:r>
              <a:rPr lang="es-CO" sz="2000" b="1" dirty="0">
                <a:solidFill>
                  <a:schemeClr val="tx1">
                    <a:lumMod val="75000"/>
                    <a:lumOff val="25000"/>
                  </a:schemeClr>
                </a:solidFill>
              </a:rPr>
              <a:t>C.C: 1.020.478.327</a:t>
            </a:r>
          </a:p>
          <a:p>
            <a:r>
              <a:rPr lang="es-CO" sz="2000" b="1" dirty="0">
                <a:solidFill>
                  <a:schemeClr val="tx1">
                    <a:lumMod val="75000"/>
                    <a:lumOff val="25000"/>
                  </a:schemeClr>
                </a:solidFill>
              </a:rPr>
              <a:t>Yesid Alejandro Giraldo Lopera</a:t>
            </a:r>
          </a:p>
          <a:p>
            <a:r>
              <a:rPr lang="es-CO" sz="2000" b="1" dirty="0">
                <a:solidFill>
                  <a:schemeClr val="tx1">
                    <a:lumMod val="75000"/>
                    <a:lumOff val="25000"/>
                  </a:schemeClr>
                </a:solidFill>
              </a:rPr>
              <a:t>C.C. 1.017.262.098</a:t>
            </a:r>
          </a:p>
        </p:txBody>
      </p:sp>
      <p:sp>
        <p:nvSpPr>
          <p:cNvPr id="6" name="CuadroTexto 5">
            <a:extLst>
              <a:ext uri="{FF2B5EF4-FFF2-40B4-BE49-F238E27FC236}">
                <a16:creationId xmlns:a16="http://schemas.microsoft.com/office/drawing/2014/main" id="{03F031B5-AF73-43CC-9DD0-536E53F346D5}"/>
              </a:ext>
            </a:extLst>
          </p:cNvPr>
          <p:cNvSpPr txBox="1"/>
          <p:nvPr/>
        </p:nvSpPr>
        <p:spPr>
          <a:xfrm>
            <a:off x="4967465" y="3895189"/>
            <a:ext cx="1768415" cy="400110"/>
          </a:xfrm>
          <a:prstGeom prst="rect">
            <a:avLst/>
          </a:prstGeom>
          <a:noFill/>
        </p:spPr>
        <p:txBody>
          <a:bodyPr wrap="square">
            <a:spAutoFit/>
          </a:bodyPr>
          <a:lstStyle/>
          <a:p>
            <a:r>
              <a:rPr lang="es-CO" sz="2000" b="1" dirty="0">
                <a:solidFill>
                  <a:schemeClr val="tx1">
                    <a:lumMod val="75000"/>
                    <a:lumOff val="25000"/>
                  </a:schemeClr>
                </a:solidFill>
              </a:rPr>
              <a:t>Ficha: 2167575</a:t>
            </a:r>
            <a:endParaRPr lang="es-CO" sz="2000"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RESULTADOS DE ENCUESTA</a:t>
            </a:r>
          </a:p>
        </p:txBody>
      </p:sp>
      <p:pic>
        <p:nvPicPr>
          <p:cNvPr id="3" name="Imagen 2">
            <a:extLst>
              <a:ext uri="{FF2B5EF4-FFF2-40B4-BE49-F238E27FC236}">
                <a16:creationId xmlns:a16="http://schemas.microsoft.com/office/drawing/2014/main" id="{223CAC14-F9A1-416F-821F-31FB7BD6A19F}"/>
              </a:ext>
            </a:extLst>
          </p:cNvPr>
          <p:cNvPicPr/>
          <p:nvPr/>
        </p:nvPicPr>
        <p:blipFill rotWithShape="1">
          <a:blip r:embed="rId3" cstate="print">
            <a:extLst>
              <a:ext uri="{28A0092B-C50C-407E-A947-70E740481C1C}">
                <a14:useLocalDpi xmlns:a14="http://schemas.microsoft.com/office/drawing/2010/main" val="0"/>
              </a:ext>
            </a:extLst>
          </a:blip>
          <a:srcRect r="2153" b="8864"/>
          <a:stretch/>
        </p:blipFill>
        <p:spPr bwMode="auto">
          <a:xfrm>
            <a:off x="263642" y="1421426"/>
            <a:ext cx="4297721" cy="1943101"/>
          </a:xfrm>
          <a:prstGeom prst="rect">
            <a:avLst/>
          </a:prstGeom>
          <a:noFill/>
          <a:ln>
            <a:noFill/>
          </a:ln>
          <a:extLst>
            <a:ext uri="{53640926-AAD7-44D8-BBD7-CCE9431645EC}">
              <a14:shadowObscured xmlns:a14="http://schemas.microsoft.com/office/drawing/2010/main"/>
            </a:ext>
          </a:extLst>
        </p:spPr>
      </p:pic>
      <p:sp>
        <p:nvSpPr>
          <p:cNvPr id="4" name="CuadroTexto 3">
            <a:extLst>
              <a:ext uri="{FF2B5EF4-FFF2-40B4-BE49-F238E27FC236}">
                <a16:creationId xmlns:a16="http://schemas.microsoft.com/office/drawing/2014/main" id="{C070774C-74FB-4F98-A078-92A80FB21363}"/>
              </a:ext>
            </a:extLst>
          </p:cNvPr>
          <p:cNvSpPr txBox="1"/>
          <p:nvPr/>
        </p:nvSpPr>
        <p:spPr>
          <a:xfrm>
            <a:off x="263642" y="3410219"/>
            <a:ext cx="3774558" cy="1002775"/>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1) Se observo que el 50% de los encuestados cuentan con las herramientas necesarias para ejecutar capacitaciones referentes al manejo seguro de sus máquinas</a:t>
            </a:r>
            <a:r>
              <a:rPr lang="es-CO" sz="1400" dirty="0">
                <a:effectLst/>
                <a:latin typeface="Arial" panose="020B0604020202020204" pitchFamily="34" charset="0"/>
                <a:ea typeface="Calibri" panose="020F0502020204030204" pitchFamily="34" charset="0"/>
                <a:cs typeface="Times New Roman" panose="02020603050405020304" pitchFamily="18" charset="0"/>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D05A36E8-220F-4CC4-A705-5B9D2CE1EC9F}"/>
              </a:ext>
            </a:extLst>
          </p:cNvPr>
          <p:cNvPicPr/>
          <p:nvPr/>
        </p:nvPicPr>
        <p:blipFill rotWithShape="1">
          <a:blip r:embed="rId4" cstate="print">
            <a:extLst>
              <a:ext uri="{28A0092B-C50C-407E-A947-70E740481C1C}">
                <a14:useLocalDpi xmlns:a14="http://schemas.microsoft.com/office/drawing/2010/main" val="0"/>
              </a:ext>
            </a:extLst>
          </a:blip>
          <a:srcRect b="8864"/>
          <a:stretch/>
        </p:blipFill>
        <p:spPr bwMode="auto">
          <a:xfrm>
            <a:off x="4582639" y="1420527"/>
            <a:ext cx="4392331" cy="1944000"/>
          </a:xfrm>
          <a:prstGeom prst="rect">
            <a:avLst/>
          </a:prstGeom>
          <a:noFill/>
          <a:ln>
            <a:noFill/>
          </a:ln>
          <a:extLst>
            <a:ext uri="{53640926-AAD7-44D8-BBD7-CCE9431645EC}">
              <a14:shadowObscured xmlns:a14="http://schemas.microsoft.com/office/drawing/2010/main"/>
            </a:ext>
          </a:extLst>
        </p:spPr>
      </p:pic>
      <p:sp>
        <p:nvSpPr>
          <p:cNvPr id="12" name="CuadroTexto 11">
            <a:extLst>
              <a:ext uri="{FF2B5EF4-FFF2-40B4-BE49-F238E27FC236}">
                <a16:creationId xmlns:a16="http://schemas.microsoft.com/office/drawing/2014/main" id="{C64F4669-EEC1-499E-9FD9-F8491C857223}"/>
              </a:ext>
            </a:extLst>
          </p:cNvPr>
          <p:cNvSpPr txBox="1"/>
          <p:nvPr/>
        </p:nvSpPr>
        <p:spPr>
          <a:xfrm>
            <a:off x="4763389" y="3393289"/>
            <a:ext cx="3774558" cy="1004186"/>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2) El 75% de las personas encuestadas consideran necesario implementar una manera de dar la información de las máquinas de una mara más rápida</a:t>
            </a:r>
          </a:p>
        </p:txBody>
      </p:sp>
    </p:spTree>
    <p:extLst>
      <p:ext uri="{BB962C8B-B14F-4D97-AF65-F5344CB8AC3E}">
        <p14:creationId xmlns:p14="http://schemas.microsoft.com/office/powerpoint/2010/main" val="180657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RESULTADOS DE ENCUESTA</a:t>
            </a:r>
          </a:p>
        </p:txBody>
      </p:sp>
      <p:sp>
        <p:nvSpPr>
          <p:cNvPr id="4" name="CuadroTexto 3">
            <a:extLst>
              <a:ext uri="{FF2B5EF4-FFF2-40B4-BE49-F238E27FC236}">
                <a16:creationId xmlns:a16="http://schemas.microsoft.com/office/drawing/2014/main" id="{C070774C-74FB-4F98-A078-92A80FB21363}"/>
              </a:ext>
            </a:extLst>
          </p:cNvPr>
          <p:cNvSpPr txBox="1"/>
          <p:nvPr/>
        </p:nvSpPr>
        <p:spPr>
          <a:xfrm>
            <a:off x="263642" y="3456169"/>
            <a:ext cx="3774558" cy="773673"/>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3) </a:t>
            </a:r>
            <a:r>
              <a:rPr lang="es-ES" sz="1400" b="1" dirty="0">
                <a:solidFill>
                  <a:schemeClr val="tx1">
                    <a:lumMod val="75000"/>
                    <a:lumOff val="25000"/>
                  </a:schemeClr>
                </a:solidFill>
              </a:rPr>
              <a:t>Un 40% de los encuestados dicen no tener forma de validar la información que requieran para el funcionamiento de su maquinaria.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C64F4669-EEC1-499E-9FD9-F8491C857223}"/>
              </a:ext>
            </a:extLst>
          </p:cNvPr>
          <p:cNvSpPr txBox="1"/>
          <p:nvPr/>
        </p:nvSpPr>
        <p:spPr>
          <a:xfrm>
            <a:off x="4763389" y="3462789"/>
            <a:ext cx="3774558" cy="1234697"/>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4) </a:t>
            </a:r>
            <a:r>
              <a:rPr lang="es-ES" sz="1400" b="1" dirty="0">
                <a:solidFill>
                  <a:schemeClr val="tx1">
                    <a:lumMod val="75000"/>
                    <a:lumOff val="25000"/>
                  </a:schemeClr>
                </a:solidFill>
              </a:rPr>
              <a:t>El 85% de las personas encuestadas consideran que al implementar un aplicativo donde los trabajadores puedan acceder a la información en todo momento mejoraría la operación de las máquinas.</a:t>
            </a:r>
            <a:endParaRPr lang="es-CO" sz="1400" b="1" dirty="0">
              <a:solidFill>
                <a:schemeClr val="tx1">
                  <a:lumMod val="75000"/>
                  <a:lumOff val="25000"/>
                </a:schemeClr>
              </a:solidFill>
            </a:endParaRPr>
          </a:p>
        </p:txBody>
      </p:sp>
      <p:pic>
        <p:nvPicPr>
          <p:cNvPr id="8" name="Imagen 7">
            <a:extLst>
              <a:ext uri="{FF2B5EF4-FFF2-40B4-BE49-F238E27FC236}">
                <a16:creationId xmlns:a16="http://schemas.microsoft.com/office/drawing/2014/main" id="{0B6A8813-D690-40AE-A921-03786D00D7CC}"/>
              </a:ext>
            </a:extLst>
          </p:cNvPr>
          <p:cNvPicPr/>
          <p:nvPr/>
        </p:nvPicPr>
        <p:blipFill rotWithShape="1">
          <a:blip r:embed="rId3" cstate="print">
            <a:extLst>
              <a:ext uri="{28A0092B-C50C-407E-A947-70E740481C1C}">
                <a14:useLocalDpi xmlns:a14="http://schemas.microsoft.com/office/drawing/2010/main" val="0"/>
              </a:ext>
            </a:extLst>
          </a:blip>
          <a:srcRect r="8093" b="8864"/>
          <a:stretch/>
        </p:blipFill>
        <p:spPr bwMode="auto">
          <a:xfrm>
            <a:off x="180000" y="1386660"/>
            <a:ext cx="4392000" cy="1944000"/>
          </a:xfrm>
          <a:prstGeom prst="rect">
            <a:avLst/>
          </a:prstGeom>
          <a:noFill/>
          <a:ln>
            <a:noFill/>
          </a:ln>
          <a:extLst>
            <a:ext uri="{53640926-AAD7-44D8-BBD7-CCE9431645EC}">
              <a14:shadowObscured xmlns:a14="http://schemas.microsoft.com/office/drawing/2010/main"/>
            </a:ext>
          </a:extLst>
        </p:spPr>
      </p:pic>
      <p:pic>
        <p:nvPicPr>
          <p:cNvPr id="9" name="Imagen 8">
            <a:extLst>
              <a:ext uri="{FF2B5EF4-FFF2-40B4-BE49-F238E27FC236}">
                <a16:creationId xmlns:a16="http://schemas.microsoft.com/office/drawing/2014/main" id="{C4A71226-1E5F-4145-8B96-6D38B7BBE0C4}"/>
              </a:ext>
            </a:extLst>
          </p:cNvPr>
          <p:cNvPicPr/>
          <p:nvPr/>
        </p:nvPicPr>
        <p:blipFill rotWithShape="1">
          <a:blip r:embed="rId4" cstate="print">
            <a:extLst>
              <a:ext uri="{28A0092B-C50C-407E-A947-70E740481C1C}">
                <a14:useLocalDpi xmlns:a14="http://schemas.microsoft.com/office/drawing/2010/main" val="0"/>
              </a:ext>
            </a:extLst>
          </a:blip>
          <a:srcRect l="2629" r="2629" b="8117"/>
          <a:stretch/>
        </p:blipFill>
        <p:spPr bwMode="auto">
          <a:xfrm>
            <a:off x="4588934" y="1379932"/>
            <a:ext cx="4375066" cy="19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77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RESULTADOS DE ENCUESTA</a:t>
            </a:r>
          </a:p>
        </p:txBody>
      </p:sp>
      <p:sp>
        <p:nvSpPr>
          <p:cNvPr id="4" name="CuadroTexto 3">
            <a:extLst>
              <a:ext uri="{FF2B5EF4-FFF2-40B4-BE49-F238E27FC236}">
                <a16:creationId xmlns:a16="http://schemas.microsoft.com/office/drawing/2014/main" id="{C070774C-74FB-4F98-A078-92A80FB21363}"/>
              </a:ext>
            </a:extLst>
          </p:cNvPr>
          <p:cNvSpPr txBox="1"/>
          <p:nvPr/>
        </p:nvSpPr>
        <p:spPr>
          <a:xfrm>
            <a:off x="263642" y="3456169"/>
            <a:ext cx="3774558" cy="1004186"/>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5) </a:t>
            </a:r>
            <a:r>
              <a:rPr lang="es-ES" sz="1400" b="1" dirty="0">
                <a:solidFill>
                  <a:schemeClr val="tx1">
                    <a:lumMod val="75000"/>
                    <a:lumOff val="25000"/>
                  </a:schemeClr>
                </a:solidFill>
              </a:rPr>
              <a:t>El 85% de las personas encuestadas aceptan que el desconocimiento de la información de una máquina genera una gran parte de accidentalidad en el trabajo.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C64F4669-EEC1-499E-9FD9-F8491C857223}"/>
              </a:ext>
            </a:extLst>
          </p:cNvPr>
          <p:cNvSpPr txBox="1"/>
          <p:nvPr/>
        </p:nvSpPr>
        <p:spPr>
          <a:xfrm>
            <a:off x="4712590" y="3496655"/>
            <a:ext cx="3774558" cy="1234697"/>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6) </a:t>
            </a:r>
            <a:r>
              <a:rPr lang="es-ES" sz="1400" b="1" dirty="0">
                <a:solidFill>
                  <a:schemeClr val="tx1">
                    <a:lumMod val="75000"/>
                    <a:lumOff val="25000"/>
                  </a:schemeClr>
                </a:solidFill>
              </a:rPr>
              <a:t>Actualmente contamos con un 30% de encuestados que no tienen manera de informar al área encargada un mantenimiento requerida por una máquina, dependiendo solamente de la falla que se pueda presentar en el momento.</a:t>
            </a:r>
            <a:endParaRPr lang="es-CO" sz="1400" b="1" dirty="0">
              <a:solidFill>
                <a:schemeClr val="tx1">
                  <a:lumMod val="75000"/>
                  <a:lumOff val="25000"/>
                </a:schemeClr>
              </a:solidFill>
            </a:endParaRPr>
          </a:p>
        </p:txBody>
      </p:sp>
      <p:pic>
        <p:nvPicPr>
          <p:cNvPr id="7" name="Imagen 6">
            <a:extLst>
              <a:ext uri="{FF2B5EF4-FFF2-40B4-BE49-F238E27FC236}">
                <a16:creationId xmlns:a16="http://schemas.microsoft.com/office/drawing/2014/main" id="{74FECB86-D7F6-4CED-AF02-F0916B262B8A}"/>
              </a:ext>
            </a:extLst>
          </p:cNvPr>
          <p:cNvPicPr/>
          <p:nvPr/>
        </p:nvPicPr>
        <p:blipFill rotWithShape="1">
          <a:blip r:embed="rId3" cstate="print">
            <a:extLst>
              <a:ext uri="{28A0092B-C50C-407E-A947-70E740481C1C}">
                <a14:useLocalDpi xmlns:a14="http://schemas.microsoft.com/office/drawing/2010/main" val="0"/>
              </a:ext>
            </a:extLst>
          </a:blip>
          <a:srcRect l="2124" r="2412" b="8491"/>
          <a:stretch/>
        </p:blipFill>
        <p:spPr bwMode="auto">
          <a:xfrm>
            <a:off x="263642" y="1379932"/>
            <a:ext cx="4291425" cy="1980000"/>
          </a:xfrm>
          <a:prstGeom prst="rect">
            <a:avLst/>
          </a:prstGeom>
          <a:noFill/>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CA9A8419-B218-4C38-8436-E48505BF8AE0}"/>
              </a:ext>
            </a:extLst>
          </p:cNvPr>
          <p:cNvPicPr/>
          <p:nvPr/>
        </p:nvPicPr>
        <p:blipFill rotWithShape="1">
          <a:blip r:embed="rId4" cstate="print">
            <a:extLst>
              <a:ext uri="{28A0092B-C50C-407E-A947-70E740481C1C}">
                <a14:useLocalDpi xmlns:a14="http://schemas.microsoft.com/office/drawing/2010/main" val="0"/>
              </a:ext>
            </a:extLst>
          </a:blip>
          <a:srcRect l="2629" t="5707" r="2327" b="7744"/>
          <a:stretch/>
        </p:blipFill>
        <p:spPr bwMode="auto">
          <a:xfrm>
            <a:off x="4680000" y="1458501"/>
            <a:ext cx="4464000" cy="19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13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RESULTADOS DE ENCUESTA</a:t>
            </a:r>
          </a:p>
        </p:txBody>
      </p:sp>
      <p:sp>
        <p:nvSpPr>
          <p:cNvPr id="4" name="CuadroTexto 3">
            <a:extLst>
              <a:ext uri="{FF2B5EF4-FFF2-40B4-BE49-F238E27FC236}">
                <a16:creationId xmlns:a16="http://schemas.microsoft.com/office/drawing/2014/main" id="{C070774C-74FB-4F98-A078-92A80FB21363}"/>
              </a:ext>
            </a:extLst>
          </p:cNvPr>
          <p:cNvSpPr txBox="1"/>
          <p:nvPr/>
        </p:nvSpPr>
        <p:spPr>
          <a:xfrm>
            <a:off x="263642" y="3456169"/>
            <a:ext cx="3774558" cy="1465209"/>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7) </a:t>
            </a:r>
            <a:r>
              <a:rPr lang="es-ES" sz="1400" b="1" dirty="0">
                <a:solidFill>
                  <a:schemeClr val="tx1">
                    <a:lumMod val="75000"/>
                    <a:lumOff val="25000"/>
                  </a:schemeClr>
                </a:solidFill>
              </a:rPr>
              <a:t>Es de notar que solo el 20% de los encuestados no cuentan con un dispositivo que le permita leer un código QR, por lo que mediante otra forma se podrá hacer llegar la información a este pequeño porcentaje de personas.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C64F4669-EEC1-499E-9FD9-F8491C857223}"/>
              </a:ext>
            </a:extLst>
          </p:cNvPr>
          <p:cNvSpPr txBox="1"/>
          <p:nvPr/>
        </p:nvSpPr>
        <p:spPr>
          <a:xfrm>
            <a:off x="4712590" y="3496655"/>
            <a:ext cx="3774558" cy="1234697"/>
          </a:xfrm>
          <a:prstGeom prst="rect">
            <a:avLst/>
          </a:prstGeom>
          <a:noFill/>
        </p:spPr>
        <p:txBody>
          <a:bodyPr wrap="square">
            <a:spAutoFit/>
          </a:bodyPr>
          <a:lstStyle/>
          <a:p>
            <a:pPr lvl="0" algn="just">
              <a:lnSpc>
                <a:spcPct val="107000"/>
              </a:lnSpc>
              <a:spcAft>
                <a:spcPts val="800"/>
              </a:spcAft>
            </a:pPr>
            <a:r>
              <a:rPr lang="es-CO" sz="1400" b="1" dirty="0">
                <a:solidFill>
                  <a:schemeClr val="tx1">
                    <a:lumMod val="75000"/>
                    <a:lumOff val="25000"/>
                  </a:schemeClr>
                </a:solidFill>
              </a:rPr>
              <a:t>8) </a:t>
            </a:r>
            <a:r>
              <a:rPr lang="es-ES" sz="1400" b="1" dirty="0">
                <a:solidFill>
                  <a:schemeClr val="tx1">
                    <a:lumMod val="75000"/>
                    <a:lumOff val="25000"/>
                  </a:schemeClr>
                </a:solidFill>
              </a:rPr>
              <a:t>El 70% de las personas dicen que esta metodología aportaría en gran parte en la implementación del SG-SST, ya que facilitaría la entrega de información a los integrantes de la organización. </a:t>
            </a:r>
            <a:endParaRPr lang="es-CO" sz="1400" b="1" dirty="0">
              <a:solidFill>
                <a:schemeClr val="tx1">
                  <a:lumMod val="75000"/>
                  <a:lumOff val="25000"/>
                </a:schemeClr>
              </a:solidFill>
            </a:endParaRPr>
          </a:p>
        </p:txBody>
      </p:sp>
      <p:pic>
        <p:nvPicPr>
          <p:cNvPr id="8" name="Imagen 7">
            <a:extLst>
              <a:ext uri="{FF2B5EF4-FFF2-40B4-BE49-F238E27FC236}">
                <a16:creationId xmlns:a16="http://schemas.microsoft.com/office/drawing/2014/main" id="{F26C38D2-00A4-42B1-9142-07DDA61C7D25}"/>
              </a:ext>
            </a:extLst>
          </p:cNvPr>
          <p:cNvPicPr/>
          <p:nvPr/>
        </p:nvPicPr>
        <p:blipFill rotWithShape="1">
          <a:blip r:embed="rId3" cstate="print">
            <a:extLst>
              <a:ext uri="{28A0092B-C50C-407E-A947-70E740481C1C}">
                <a14:useLocalDpi xmlns:a14="http://schemas.microsoft.com/office/drawing/2010/main" val="0"/>
              </a:ext>
            </a:extLst>
          </a:blip>
          <a:srcRect l="2931" r="2931" b="7744"/>
          <a:stretch/>
        </p:blipFill>
        <p:spPr bwMode="auto">
          <a:xfrm>
            <a:off x="162044" y="1342044"/>
            <a:ext cx="4376090" cy="1980000"/>
          </a:xfrm>
          <a:prstGeom prst="rect">
            <a:avLst/>
          </a:prstGeom>
          <a:noFill/>
          <a:ln>
            <a:noFill/>
          </a:ln>
          <a:extLst>
            <a:ext uri="{53640926-AAD7-44D8-BBD7-CCE9431645EC}">
              <a14:shadowObscured xmlns:a14="http://schemas.microsoft.com/office/drawing/2010/main"/>
            </a:ext>
          </a:extLst>
        </p:spPr>
      </p:pic>
      <p:pic>
        <p:nvPicPr>
          <p:cNvPr id="9" name="Imagen 8">
            <a:extLst>
              <a:ext uri="{FF2B5EF4-FFF2-40B4-BE49-F238E27FC236}">
                <a16:creationId xmlns:a16="http://schemas.microsoft.com/office/drawing/2014/main" id="{37491149-49FB-45D0-857B-5352CC445826}"/>
              </a:ext>
            </a:extLst>
          </p:cNvPr>
          <p:cNvPicPr/>
          <p:nvPr/>
        </p:nvPicPr>
        <p:blipFill rotWithShape="1">
          <a:blip r:embed="rId4" cstate="print">
            <a:extLst>
              <a:ext uri="{28A0092B-C50C-407E-A947-70E740481C1C}">
                <a14:useLocalDpi xmlns:a14="http://schemas.microsoft.com/office/drawing/2010/main" val="0"/>
              </a:ext>
            </a:extLst>
          </a:blip>
          <a:srcRect l="2629" t="2474" r="2629" b="7744"/>
          <a:stretch/>
        </p:blipFill>
        <p:spPr bwMode="auto">
          <a:xfrm>
            <a:off x="4661791" y="1342044"/>
            <a:ext cx="4392000" cy="19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879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RESULTADOS DE ENCUESTA</a:t>
            </a:r>
          </a:p>
        </p:txBody>
      </p:sp>
      <p:sp>
        <p:nvSpPr>
          <p:cNvPr id="4" name="CuadroTexto 3">
            <a:extLst>
              <a:ext uri="{FF2B5EF4-FFF2-40B4-BE49-F238E27FC236}">
                <a16:creationId xmlns:a16="http://schemas.microsoft.com/office/drawing/2014/main" id="{C070774C-74FB-4F98-A078-92A80FB21363}"/>
              </a:ext>
            </a:extLst>
          </p:cNvPr>
          <p:cNvSpPr txBox="1"/>
          <p:nvPr/>
        </p:nvSpPr>
        <p:spPr>
          <a:xfrm>
            <a:off x="382868" y="3503543"/>
            <a:ext cx="3774558" cy="1004186"/>
          </a:xfrm>
          <a:prstGeom prst="rect">
            <a:avLst/>
          </a:prstGeom>
          <a:noFill/>
        </p:spPr>
        <p:txBody>
          <a:bodyPr wrap="square">
            <a:spAutoFit/>
          </a:bodyPr>
          <a:lstStyle/>
          <a:p>
            <a:pPr lvl="0" algn="just">
              <a:lnSpc>
                <a:spcPct val="107000"/>
              </a:lnSpc>
              <a:spcAft>
                <a:spcPts val="800"/>
              </a:spcAft>
            </a:pPr>
            <a:r>
              <a:rPr lang="es-ES" sz="1400" b="1" dirty="0">
                <a:solidFill>
                  <a:schemeClr val="tx1">
                    <a:lumMod val="75000"/>
                    <a:lumOff val="25000"/>
                  </a:schemeClr>
                </a:solidFill>
              </a:rPr>
              <a:t>9) El 77% de los encuestados consideran que al implementar este aplicativo web les facilitara la manera de hacer llegar la información de las maquinas a sus empleados.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C64F4669-EEC1-499E-9FD9-F8491C857223}"/>
              </a:ext>
            </a:extLst>
          </p:cNvPr>
          <p:cNvSpPr txBox="1"/>
          <p:nvPr/>
        </p:nvSpPr>
        <p:spPr>
          <a:xfrm>
            <a:off x="4910667" y="3381232"/>
            <a:ext cx="3774558" cy="773673"/>
          </a:xfrm>
          <a:prstGeom prst="rect">
            <a:avLst/>
          </a:prstGeom>
          <a:noFill/>
        </p:spPr>
        <p:txBody>
          <a:bodyPr wrap="square">
            <a:spAutoFit/>
          </a:bodyPr>
          <a:lstStyle/>
          <a:p>
            <a:pPr lvl="0" algn="just">
              <a:lnSpc>
                <a:spcPct val="107000"/>
              </a:lnSpc>
              <a:spcAft>
                <a:spcPts val="800"/>
              </a:spcAft>
            </a:pPr>
            <a:r>
              <a:rPr lang="es-ES" sz="1400" b="1" dirty="0">
                <a:solidFill>
                  <a:schemeClr val="tx1">
                    <a:lumMod val="75000"/>
                    <a:lumOff val="25000"/>
                  </a:schemeClr>
                </a:solidFill>
              </a:rPr>
              <a:t>10) El 75% de las personas que encuestamos dicen posible implementar esta metodología en su compañía.</a:t>
            </a:r>
            <a:endParaRPr lang="es-CO" sz="1400" b="1" dirty="0">
              <a:solidFill>
                <a:schemeClr val="tx1">
                  <a:lumMod val="75000"/>
                  <a:lumOff val="25000"/>
                </a:schemeClr>
              </a:solidFill>
            </a:endParaRPr>
          </a:p>
        </p:txBody>
      </p:sp>
      <p:pic>
        <p:nvPicPr>
          <p:cNvPr id="7" name="Imagen 6">
            <a:extLst>
              <a:ext uri="{FF2B5EF4-FFF2-40B4-BE49-F238E27FC236}">
                <a16:creationId xmlns:a16="http://schemas.microsoft.com/office/drawing/2014/main" id="{E6ABED6E-8DBA-4A64-8905-606BEFD2355F}"/>
              </a:ext>
            </a:extLst>
          </p:cNvPr>
          <p:cNvPicPr/>
          <p:nvPr/>
        </p:nvPicPr>
        <p:blipFill rotWithShape="1">
          <a:blip r:embed="rId3" cstate="print">
            <a:extLst>
              <a:ext uri="{28A0092B-C50C-407E-A947-70E740481C1C}">
                <a14:useLocalDpi xmlns:a14="http://schemas.microsoft.com/office/drawing/2010/main" val="0"/>
              </a:ext>
            </a:extLst>
          </a:blip>
          <a:srcRect l="2930" t="2299" r="2629" b="14332"/>
          <a:stretch/>
        </p:blipFill>
        <p:spPr bwMode="auto">
          <a:xfrm>
            <a:off x="180000" y="1342044"/>
            <a:ext cx="4392000" cy="1980000"/>
          </a:xfrm>
          <a:prstGeom prst="rect">
            <a:avLst/>
          </a:prstGeom>
          <a:noFill/>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F9DDC30A-1FAE-4A0F-9462-8AB6D6210842}"/>
              </a:ext>
            </a:extLst>
          </p:cNvPr>
          <p:cNvPicPr/>
          <p:nvPr/>
        </p:nvPicPr>
        <p:blipFill rotWithShape="1">
          <a:blip r:embed="rId4" cstate="print">
            <a:extLst>
              <a:ext uri="{28A0092B-C50C-407E-A947-70E740481C1C}">
                <a14:useLocalDpi xmlns:a14="http://schemas.microsoft.com/office/drawing/2010/main" val="0"/>
              </a:ext>
            </a:extLst>
          </a:blip>
          <a:srcRect l="2926" t="5717" r="27676"/>
          <a:stretch/>
        </p:blipFill>
        <p:spPr bwMode="auto">
          <a:xfrm>
            <a:off x="4910667" y="1401232"/>
            <a:ext cx="3894667" cy="1980000"/>
          </a:xfrm>
          <a:prstGeom prst="rect">
            <a:avLst/>
          </a:prstGeom>
          <a:noFill/>
          <a:ln>
            <a:noFill/>
          </a:ln>
        </p:spPr>
      </p:pic>
    </p:spTree>
    <p:extLst>
      <p:ext uri="{BB962C8B-B14F-4D97-AF65-F5344CB8AC3E}">
        <p14:creationId xmlns:p14="http://schemas.microsoft.com/office/powerpoint/2010/main" val="120485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13" name="CuadroTexto 12">
            <a:extLst>
              <a:ext uri="{FF2B5EF4-FFF2-40B4-BE49-F238E27FC236}">
                <a16:creationId xmlns:a16="http://schemas.microsoft.com/office/drawing/2014/main" id="{8449B8DE-1068-4FB5-805A-187396FBBA37}"/>
              </a:ext>
            </a:extLst>
          </p:cNvPr>
          <p:cNvSpPr txBox="1"/>
          <p:nvPr/>
        </p:nvSpPr>
        <p:spPr>
          <a:xfrm>
            <a:off x="562101" y="249496"/>
            <a:ext cx="4093438" cy="523220"/>
          </a:xfrm>
          <a:prstGeom prst="rect">
            <a:avLst/>
          </a:prstGeom>
          <a:noFill/>
        </p:spPr>
        <p:txBody>
          <a:bodyPr wrap="square" rtlCol="0">
            <a:spAutoFit/>
          </a:bodyPr>
          <a:lstStyle/>
          <a:p>
            <a:r>
              <a:rPr lang="es-ES" sz="2800" b="1" dirty="0">
                <a:solidFill>
                  <a:srgbClr val="FC671A"/>
                </a:solidFill>
              </a:rPr>
              <a:t>HISTORIAS DE USUARIO</a:t>
            </a:r>
          </a:p>
        </p:txBody>
      </p:sp>
      <p:graphicFrame>
        <p:nvGraphicFramePr>
          <p:cNvPr id="3" name="Tabla 2">
            <a:extLst>
              <a:ext uri="{FF2B5EF4-FFF2-40B4-BE49-F238E27FC236}">
                <a16:creationId xmlns:a16="http://schemas.microsoft.com/office/drawing/2014/main" id="{8E5CF25D-5BCE-4227-A232-1F7BADEF0F02}"/>
              </a:ext>
            </a:extLst>
          </p:cNvPr>
          <p:cNvGraphicFramePr>
            <a:graphicFrameLocks noGrp="1"/>
          </p:cNvGraphicFramePr>
          <p:nvPr>
            <p:extLst>
              <p:ext uri="{D42A27DB-BD31-4B8C-83A1-F6EECF244321}">
                <p14:modId xmlns:p14="http://schemas.microsoft.com/office/powerpoint/2010/main" val="3926094708"/>
              </p:ext>
            </p:extLst>
          </p:nvPr>
        </p:nvGraphicFramePr>
        <p:xfrm>
          <a:off x="413243" y="802523"/>
          <a:ext cx="7922687" cy="4120034"/>
        </p:xfrm>
        <a:graphic>
          <a:graphicData uri="http://schemas.openxmlformats.org/drawingml/2006/table">
            <a:tbl>
              <a:tblPr firstRow="1" firstCol="1" bandRow="1">
                <a:tableStyleId>{93296810-A885-4BE3-A3E7-6D5BEEA58F35}</a:tableStyleId>
              </a:tblPr>
              <a:tblGrid>
                <a:gridCol w="326687">
                  <a:extLst>
                    <a:ext uri="{9D8B030D-6E8A-4147-A177-3AD203B41FA5}">
                      <a16:colId xmlns:a16="http://schemas.microsoft.com/office/drawing/2014/main" val="350684757"/>
                    </a:ext>
                  </a:extLst>
                </a:gridCol>
                <a:gridCol w="2052000">
                  <a:extLst>
                    <a:ext uri="{9D8B030D-6E8A-4147-A177-3AD203B41FA5}">
                      <a16:colId xmlns:a16="http://schemas.microsoft.com/office/drawing/2014/main" val="2595812213"/>
                    </a:ext>
                  </a:extLst>
                </a:gridCol>
                <a:gridCol w="1836000">
                  <a:extLst>
                    <a:ext uri="{9D8B030D-6E8A-4147-A177-3AD203B41FA5}">
                      <a16:colId xmlns:a16="http://schemas.microsoft.com/office/drawing/2014/main" val="3598484520"/>
                    </a:ext>
                  </a:extLst>
                </a:gridCol>
                <a:gridCol w="1332000">
                  <a:extLst>
                    <a:ext uri="{9D8B030D-6E8A-4147-A177-3AD203B41FA5}">
                      <a16:colId xmlns:a16="http://schemas.microsoft.com/office/drawing/2014/main" val="663744908"/>
                    </a:ext>
                  </a:extLst>
                </a:gridCol>
                <a:gridCol w="612000">
                  <a:extLst>
                    <a:ext uri="{9D8B030D-6E8A-4147-A177-3AD203B41FA5}">
                      <a16:colId xmlns:a16="http://schemas.microsoft.com/office/drawing/2014/main" val="2760409157"/>
                    </a:ext>
                  </a:extLst>
                </a:gridCol>
                <a:gridCol w="540000">
                  <a:extLst>
                    <a:ext uri="{9D8B030D-6E8A-4147-A177-3AD203B41FA5}">
                      <a16:colId xmlns:a16="http://schemas.microsoft.com/office/drawing/2014/main" val="1260840286"/>
                    </a:ext>
                  </a:extLst>
                </a:gridCol>
                <a:gridCol w="576000">
                  <a:extLst>
                    <a:ext uri="{9D8B030D-6E8A-4147-A177-3AD203B41FA5}">
                      <a16:colId xmlns:a16="http://schemas.microsoft.com/office/drawing/2014/main" val="691840365"/>
                    </a:ext>
                  </a:extLst>
                </a:gridCol>
                <a:gridCol w="648000">
                  <a:extLst>
                    <a:ext uri="{9D8B030D-6E8A-4147-A177-3AD203B41FA5}">
                      <a16:colId xmlns:a16="http://schemas.microsoft.com/office/drawing/2014/main" val="1368815819"/>
                    </a:ext>
                  </a:extLst>
                </a:gridCol>
              </a:tblGrid>
              <a:tr h="435329">
                <a:tc>
                  <a:txBody>
                    <a:bodyPr/>
                    <a:lstStyle/>
                    <a:p>
                      <a:pPr algn="ctr">
                        <a:lnSpc>
                          <a:spcPct val="107000"/>
                        </a:lnSpc>
                        <a:spcAft>
                          <a:spcPts val="800"/>
                        </a:spcAft>
                      </a:pPr>
                      <a:r>
                        <a:rPr lang="es-CO" sz="1200" dirty="0">
                          <a:solidFill>
                            <a:schemeClr val="tx1"/>
                          </a:solidFill>
                          <a:effectLst/>
                        </a:rPr>
                        <a:t>ID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Historia de Usuario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Descripción </a:t>
                      </a:r>
                      <a:br>
                        <a:rPr lang="es-CO" sz="1200" dirty="0">
                          <a:solidFill>
                            <a:schemeClr val="tx1"/>
                          </a:solidFill>
                          <a:effectLst/>
                        </a:rPr>
                      </a:br>
                      <a:r>
                        <a:rPr lang="es-CO" sz="1200" dirty="0">
                          <a:solidFill>
                            <a:schemeClr val="tx1"/>
                          </a:solidFill>
                          <a:effectLst/>
                        </a:rPr>
                        <a:t>(Requerimiento)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Criterios Aceptación</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Tamaño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Puntos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Tiempo (Horas)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Prioridad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extLst>
                  <a:ext uri="{0D108BD9-81ED-4DB2-BD59-A6C34878D82A}">
                    <a16:rowId xmlns:a16="http://schemas.microsoft.com/office/drawing/2014/main" val="1029202940"/>
                  </a:ext>
                </a:extLst>
              </a:tr>
              <a:tr h="1160094">
                <a:tc>
                  <a:txBody>
                    <a:bodyPr/>
                    <a:lstStyle/>
                    <a:p>
                      <a:pPr algn="ctr">
                        <a:lnSpc>
                          <a:spcPct val="107000"/>
                        </a:lnSpc>
                        <a:spcAft>
                          <a:spcPts val="800"/>
                        </a:spcAft>
                      </a:pPr>
                      <a:r>
                        <a:rPr lang="es-CO" sz="1100" dirty="0">
                          <a:solidFill>
                            <a:schemeClr val="tx1"/>
                          </a:solidFill>
                          <a:effectLst/>
                        </a:rPr>
                        <a:t>HU1</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0000"/>
                        </a:lnSpc>
                        <a:spcAft>
                          <a:spcPts val="800"/>
                        </a:spcAft>
                      </a:pPr>
                      <a:r>
                        <a:rPr lang="es-CO" sz="1100" b="1" dirty="0">
                          <a:solidFill>
                            <a:schemeClr val="tx1"/>
                          </a:solidFill>
                          <a:effectLst/>
                        </a:rPr>
                        <a:t>COMO</a:t>
                      </a:r>
                      <a:r>
                        <a:rPr lang="es-CO" sz="1100" dirty="0">
                          <a:solidFill>
                            <a:schemeClr val="tx1"/>
                          </a:solidFill>
                          <a:effectLst/>
                        </a:rPr>
                        <a:t> operario de producción</a:t>
                      </a:r>
                      <a:br>
                        <a:rPr lang="es-CO" sz="1100" dirty="0">
                          <a:solidFill>
                            <a:schemeClr val="tx1"/>
                          </a:solidFill>
                          <a:effectLst/>
                        </a:rPr>
                      </a:br>
                      <a:r>
                        <a:rPr lang="es-CO" sz="1100" b="1" dirty="0">
                          <a:solidFill>
                            <a:schemeClr val="tx1"/>
                          </a:solidFill>
                          <a:effectLst/>
                        </a:rPr>
                        <a:t>QUIERO</a:t>
                      </a:r>
                      <a:r>
                        <a:rPr lang="es-CO" sz="1100" dirty="0">
                          <a:solidFill>
                            <a:schemeClr val="tx1"/>
                          </a:solidFill>
                          <a:effectLst/>
                        </a:rPr>
                        <a:t> acceder a la información completa de la máquina que deba manipular</a:t>
                      </a:r>
                      <a:br>
                        <a:rPr lang="es-CO" sz="1100" b="0" dirty="0">
                          <a:solidFill>
                            <a:schemeClr val="tx1"/>
                          </a:solidFill>
                          <a:effectLst/>
                        </a:rPr>
                      </a:br>
                      <a:r>
                        <a:rPr lang="es-CO" sz="1100" b="1" dirty="0">
                          <a:solidFill>
                            <a:schemeClr val="tx1"/>
                          </a:solidFill>
                          <a:effectLst/>
                        </a:rPr>
                        <a:t>PARA</a:t>
                      </a:r>
                      <a:r>
                        <a:rPr lang="es-CO" sz="1100" dirty="0">
                          <a:solidFill>
                            <a:schemeClr val="tx1"/>
                          </a:solidFill>
                          <a:effectLst/>
                        </a:rPr>
                        <a:t> consultar y verificar cualquier inquietud que se me pueda presentar.</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7000"/>
                        </a:lnSpc>
                        <a:spcAft>
                          <a:spcPts val="800"/>
                        </a:spcAft>
                      </a:pPr>
                      <a:r>
                        <a:rPr lang="es-CO" sz="1100" dirty="0">
                          <a:solidFill>
                            <a:schemeClr val="tx1"/>
                          </a:solidFill>
                          <a:effectLst/>
                        </a:rPr>
                        <a:t>Permitir el acceso a todos los operarios de producción a la información y documentación de las máquinas para solucionar y aclarar dudas que puedan llegar a surgir.</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7000"/>
                        </a:lnSpc>
                        <a:spcAft>
                          <a:spcPts val="800"/>
                        </a:spcAft>
                      </a:pPr>
                      <a:r>
                        <a:rPr lang="es-CO" sz="1100" dirty="0">
                          <a:solidFill>
                            <a:schemeClr val="tx1"/>
                          </a:solidFill>
                          <a:effectLst/>
                        </a:rPr>
                        <a:t>Lista desplegable de las áreas con sus respectivas maquinas.</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M</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3</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36</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2</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9273180"/>
                  </a:ext>
                </a:extLst>
              </a:tr>
              <a:tr h="1456310">
                <a:tc>
                  <a:txBody>
                    <a:bodyPr/>
                    <a:lstStyle/>
                    <a:p>
                      <a:pPr algn="ctr">
                        <a:lnSpc>
                          <a:spcPct val="107000"/>
                        </a:lnSpc>
                        <a:spcAft>
                          <a:spcPts val="800"/>
                        </a:spcAft>
                      </a:pPr>
                      <a:r>
                        <a:rPr lang="es-CO" sz="1100" dirty="0">
                          <a:solidFill>
                            <a:schemeClr val="tx1"/>
                          </a:solidFill>
                          <a:effectLst/>
                        </a:rPr>
                        <a:t>HU2</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0000"/>
                        </a:lnSpc>
                        <a:spcAft>
                          <a:spcPts val="800"/>
                        </a:spcAft>
                      </a:pPr>
                      <a:r>
                        <a:rPr lang="es-CO" sz="1100" b="1" dirty="0">
                          <a:solidFill>
                            <a:schemeClr val="tx1"/>
                          </a:solidFill>
                          <a:effectLst/>
                        </a:rPr>
                        <a:t>COMO</a:t>
                      </a:r>
                      <a:r>
                        <a:rPr lang="es-CO" sz="1100" dirty="0">
                          <a:solidFill>
                            <a:schemeClr val="tx1"/>
                          </a:solidFill>
                          <a:effectLst/>
                        </a:rPr>
                        <a:t> coordinador del sistema de gestión de seguridad y salud en el trabajo</a:t>
                      </a:r>
                      <a:br>
                        <a:rPr lang="es-CO" sz="1100" dirty="0">
                          <a:solidFill>
                            <a:schemeClr val="tx1"/>
                          </a:solidFill>
                          <a:effectLst/>
                        </a:rPr>
                      </a:br>
                      <a:r>
                        <a:rPr lang="es-CO" sz="1100" b="1" dirty="0">
                          <a:solidFill>
                            <a:schemeClr val="tx1"/>
                          </a:solidFill>
                          <a:effectLst/>
                        </a:rPr>
                        <a:t>QUIERO</a:t>
                      </a:r>
                      <a:r>
                        <a:rPr lang="es-CO" sz="1100" dirty="0">
                          <a:solidFill>
                            <a:schemeClr val="tx1"/>
                          </a:solidFill>
                          <a:effectLst/>
                        </a:rPr>
                        <a:t> actualizar, anexar o sustituir los documentos de las diferentes maquinarias</a:t>
                      </a:r>
                      <a:br>
                        <a:rPr lang="es-CO" sz="1100" dirty="0">
                          <a:solidFill>
                            <a:schemeClr val="tx1"/>
                          </a:solidFill>
                          <a:effectLst/>
                        </a:rPr>
                      </a:br>
                      <a:r>
                        <a:rPr lang="es-CO" sz="1100" b="1" dirty="0">
                          <a:solidFill>
                            <a:schemeClr val="tx1"/>
                          </a:solidFill>
                          <a:effectLst/>
                        </a:rPr>
                        <a:t>PARA</a:t>
                      </a:r>
                      <a:r>
                        <a:rPr lang="es-CO" sz="1100" dirty="0">
                          <a:solidFill>
                            <a:schemeClr val="tx1"/>
                          </a:solidFill>
                          <a:effectLst/>
                        </a:rPr>
                        <a:t> que los colaboradores puedan acceder a una información actualizada para realizar su labor.</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7000"/>
                        </a:lnSpc>
                        <a:spcAft>
                          <a:spcPts val="800"/>
                        </a:spcAft>
                      </a:pPr>
                      <a:r>
                        <a:rPr lang="es-CO" sz="1100" dirty="0">
                          <a:solidFill>
                            <a:schemeClr val="tx1"/>
                          </a:solidFill>
                          <a:effectLst/>
                        </a:rPr>
                        <a:t>Mediante un usuario administrador editar la información de las maquinas y actualiza la en tiempo real, para garantizar una buena y segura operación.</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a:lnSpc>
                          <a:spcPct val="107000"/>
                        </a:lnSpc>
                        <a:spcAft>
                          <a:spcPts val="800"/>
                        </a:spcAft>
                      </a:pPr>
                      <a:r>
                        <a:rPr lang="es-CO" sz="1100" dirty="0">
                          <a:solidFill>
                            <a:schemeClr val="tx1"/>
                          </a:solidFill>
                          <a:effectLst/>
                        </a:rPr>
                        <a:t>Crear un usuario administrador que tenga acceso a la base principal de edición de la información.</a:t>
                      </a:r>
                      <a:endParaRPr lang="es-CO"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E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2</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24</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4</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66326535"/>
                  </a:ext>
                </a:extLst>
              </a:tr>
              <a:tr h="1002465">
                <a:tc>
                  <a:txBody>
                    <a:bodyPr/>
                    <a:lstStyle/>
                    <a:p>
                      <a:pPr algn="ctr">
                        <a:lnSpc>
                          <a:spcPct val="107000"/>
                        </a:lnSpc>
                        <a:spcAft>
                          <a:spcPts val="800"/>
                        </a:spcAft>
                      </a:pPr>
                      <a:r>
                        <a:rPr lang="es-CO" sz="1100" dirty="0">
                          <a:solidFill>
                            <a:schemeClr val="tx1"/>
                          </a:solidFill>
                          <a:effectLst/>
                          <a:latin typeface="+mj-lt"/>
                        </a:rPr>
                        <a:t>HU3</a:t>
                      </a:r>
                      <a:endParaRPr lang="es-CO" sz="1100" dirty="0">
                        <a:solidFill>
                          <a:schemeClr val="tx1"/>
                        </a:solidFill>
                        <a:effectLst/>
                        <a:latin typeface="+mj-lt"/>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mj-lt"/>
                        </a:rPr>
                        <a:t>COMO</a:t>
                      </a:r>
                      <a:r>
                        <a:rPr lang="es-ES" sz="1100" b="0" i="0" u="none" strike="noStrike" dirty="0">
                          <a:solidFill>
                            <a:srgbClr val="000000"/>
                          </a:solidFill>
                          <a:effectLst/>
                          <a:latin typeface="+mj-lt"/>
                        </a:rPr>
                        <a:t> Operario de Producción</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QUIERO</a:t>
                      </a:r>
                      <a:r>
                        <a:rPr lang="es-ES" sz="1100" b="0" i="0" u="none" strike="noStrike" dirty="0">
                          <a:solidFill>
                            <a:srgbClr val="000000"/>
                          </a:solidFill>
                          <a:effectLst/>
                          <a:latin typeface="+mj-lt"/>
                        </a:rPr>
                        <a:t> comentar los artículos</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PARA</a:t>
                      </a:r>
                      <a:r>
                        <a:rPr lang="es-ES" sz="1100" b="0" i="0" u="none" strike="noStrike" dirty="0">
                          <a:solidFill>
                            <a:srgbClr val="000000"/>
                          </a:solidFill>
                          <a:effectLst/>
                          <a:latin typeface="+mj-lt"/>
                        </a:rPr>
                        <a:t> brindar opiniones respecto a la información consultada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mj-lt"/>
                        </a:rPr>
                        <a:t>Brindar un apartado donde los operarios puedan dejar su comentarios respecto a la información que se esta consultando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mj-lt"/>
                        </a:rPr>
                        <a:t>Apartado de comentarios y/o opiniones para cada articulo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XS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070744395"/>
                  </a:ext>
                </a:extLst>
              </a:tr>
            </a:tbl>
          </a:graphicData>
        </a:graphic>
      </p:graphicFrame>
    </p:spTree>
    <p:extLst>
      <p:ext uri="{BB962C8B-B14F-4D97-AF65-F5344CB8AC3E}">
        <p14:creationId xmlns:p14="http://schemas.microsoft.com/office/powerpoint/2010/main" val="46695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13" name="CuadroTexto 12">
            <a:extLst>
              <a:ext uri="{FF2B5EF4-FFF2-40B4-BE49-F238E27FC236}">
                <a16:creationId xmlns:a16="http://schemas.microsoft.com/office/drawing/2014/main" id="{8449B8DE-1068-4FB5-805A-187396FBBA37}"/>
              </a:ext>
            </a:extLst>
          </p:cNvPr>
          <p:cNvSpPr txBox="1"/>
          <p:nvPr/>
        </p:nvSpPr>
        <p:spPr>
          <a:xfrm>
            <a:off x="562101" y="249496"/>
            <a:ext cx="4093438" cy="523220"/>
          </a:xfrm>
          <a:prstGeom prst="rect">
            <a:avLst/>
          </a:prstGeom>
          <a:noFill/>
        </p:spPr>
        <p:txBody>
          <a:bodyPr wrap="square" rtlCol="0">
            <a:spAutoFit/>
          </a:bodyPr>
          <a:lstStyle/>
          <a:p>
            <a:r>
              <a:rPr lang="es-ES" sz="2800" b="1" dirty="0">
                <a:solidFill>
                  <a:srgbClr val="FC671A"/>
                </a:solidFill>
              </a:rPr>
              <a:t>HISTORIAS DE USUARIO</a:t>
            </a:r>
          </a:p>
        </p:txBody>
      </p:sp>
      <p:graphicFrame>
        <p:nvGraphicFramePr>
          <p:cNvPr id="3" name="Tabla 2">
            <a:extLst>
              <a:ext uri="{FF2B5EF4-FFF2-40B4-BE49-F238E27FC236}">
                <a16:creationId xmlns:a16="http://schemas.microsoft.com/office/drawing/2014/main" id="{8E5CF25D-5BCE-4227-A232-1F7BADEF0F02}"/>
              </a:ext>
            </a:extLst>
          </p:cNvPr>
          <p:cNvGraphicFramePr>
            <a:graphicFrameLocks noGrp="1"/>
          </p:cNvGraphicFramePr>
          <p:nvPr>
            <p:extLst>
              <p:ext uri="{D42A27DB-BD31-4B8C-83A1-F6EECF244321}">
                <p14:modId xmlns:p14="http://schemas.microsoft.com/office/powerpoint/2010/main" val="4081213905"/>
              </p:ext>
            </p:extLst>
          </p:nvPr>
        </p:nvGraphicFramePr>
        <p:xfrm>
          <a:off x="413243" y="962012"/>
          <a:ext cx="7922687" cy="3517300"/>
        </p:xfrm>
        <a:graphic>
          <a:graphicData uri="http://schemas.openxmlformats.org/drawingml/2006/table">
            <a:tbl>
              <a:tblPr firstRow="1" firstCol="1" bandRow="1">
                <a:tableStyleId>{93296810-A885-4BE3-A3E7-6D5BEEA58F35}</a:tableStyleId>
              </a:tblPr>
              <a:tblGrid>
                <a:gridCol w="326687">
                  <a:extLst>
                    <a:ext uri="{9D8B030D-6E8A-4147-A177-3AD203B41FA5}">
                      <a16:colId xmlns:a16="http://schemas.microsoft.com/office/drawing/2014/main" val="350684757"/>
                    </a:ext>
                  </a:extLst>
                </a:gridCol>
                <a:gridCol w="2052000">
                  <a:extLst>
                    <a:ext uri="{9D8B030D-6E8A-4147-A177-3AD203B41FA5}">
                      <a16:colId xmlns:a16="http://schemas.microsoft.com/office/drawing/2014/main" val="2595812213"/>
                    </a:ext>
                  </a:extLst>
                </a:gridCol>
                <a:gridCol w="1836000">
                  <a:extLst>
                    <a:ext uri="{9D8B030D-6E8A-4147-A177-3AD203B41FA5}">
                      <a16:colId xmlns:a16="http://schemas.microsoft.com/office/drawing/2014/main" val="3598484520"/>
                    </a:ext>
                  </a:extLst>
                </a:gridCol>
                <a:gridCol w="1332000">
                  <a:extLst>
                    <a:ext uri="{9D8B030D-6E8A-4147-A177-3AD203B41FA5}">
                      <a16:colId xmlns:a16="http://schemas.microsoft.com/office/drawing/2014/main" val="663744908"/>
                    </a:ext>
                  </a:extLst>
                </a:gridCol>
                <a:gridCol w="612000">
                  <a:extLst>
                    <a:ext uri="{9D8B030D-6E8A-4147-A177-3AD203B41FA5}">
                      <a16:colId xmlns:a16="http://schemas.microsoft.com/office/drawing/2014/main" val="2760409157"/>
                    </a:ext>
                  </a:extLst>
                </a:gridCol>
                <a:gridCol w="540000">
                  <a:extLst>
                    <a:ext uri="{9D8B030D-6E8A-4147-A177-3AD203B41FA5}">
                      <a16:colId xmlns:a16="http://schemas.microsoft.com/office/drawing/2014/main" val="1260840286"/>
                    </a:ext>
                  </a:extLst>
                </a:gridCol>
                <a:gridCol w="576000">
                  <a:extLst>
                    <a:ext uri="{9D8B030D-6E8A-4147-A177-3AD203B41FA5}">
                      <a16:colId xmlns:a16="http://schemas.microsoft.com/office/drawing/2014/main" val="691840365"/>
                    </a:ext>
                  </a:extLst>
                </a:gridCol>
                <a:gridCol w="648000">
                  <a:extLst>
                    <a:ext uri="{9D8B030D-6E8A-4147-A177-3AD203B41FA5}">
                      <a16:colId xmlns:a16="http://schemas.microsoft.com/office/drawing/2014/main" val="1368815819"/>
                    </a:ext>
                  </a:extLst>
                </a:gridCol>
              </a:tblGrid>
              <a:tr h="435329">
                <a:tc>
                  <a:txBody>
                    <a:bodyPr/>
                    <a:lstStyle/>
                    <a:p>
                      <a:pPr algn="ctr">
                        <a:lnSpc>
                          <a:spcPct val="107000"/>
                        </a:lnSpc>
                        <a:spcAft>
                          <a:spcPts val="800"/>
                        </a:spcAft>
                      </a:pPr>
                      <a:r>
                        <a:rPr lang="es-CO" sz="1200" dirty="0">
                          <a:solidFill>
                            <a:schemeClr val="tx1"/>
                          </a:solidFill>
                          <a:effectLst/>
                        </a:rPr>
                        <a:t>ID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Historia de Usuario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Descripción </a:t>
                      </a:r>
                      <a:br>
                        <a:rPr lang="es-CO" sz="1200" dirty="0">
                          <a:solidFill>
                            <a:schemeClr val="tx1"/>
                          </a:solidFill>
                          <a:effectLst/>
                        </a:rPr>
                      </a:br>
                      <a:r>
                        <a:rPr lang="es-CO" sz="1200" dirty="0">
                          <a:solidFill>
                            <a:schemeClr val="tx1"/>
                          </a:solidFill>
                          <a:effectLst/>
                        </a:rPr>
                        <a:t>(Requerimiento)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Criterios Aceptación</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Tamaño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Puntos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Tiempo (Horas)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Prioridad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extLst>
                  <a:ext uri="{0D108BD9-81ED-4DB2-BD59-A6C34878D82A}">
                    <a16:rowId xmlns:a16="http://schemas.microsoft.com/office/drawing/2014/main" val="1029202940"/>
                  </a:ext>
                </a:extLst>
              </a:tr>
              <a:tr h="984353">
                <a:tc>
                  <a:txBody>
                    <a:bodyPr/>
                    <a:lstStyle/>
                    <a:p>
                      <a:pPr algn="ctr">
                        <a:lnSpc>
                          <a:spcPct val="107000"/>
                        </a:lnSpc>
                        <a:spcAft>
                          <a:spcPts val="800"/>
                        </a:spcAft>
                      </a:pPr>
                      <a:r>
                        <a:rPr lang="es-CO" sz="1100" dirty="0">
                          <a:solidFill>
                            <a:schemeClr val="tx1"/>
                          </a:solidFill>
                          <a:effectLst/>
                          <a:latin typeface="+mj-lt"/>
                        </a:rPr>
                        <a:t>HU4</a:t>
                      </a:r>
                      <a:endParaRPr lang="es-CO" sz="1100" dirty="0">
                        <a:solidFill>
                          <a:schemeClr val="tx1"/>
                        </a:solidFill>
                        <a:effectLst/>
                        <a:latin typeface="+mj-lt"/>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mj-lt"/>
                        </a:rPr>
                        <a:t>COMO</a:t>
                      </a:r>
                      <a:r>
                        <a:rPr lang="es-ES" sz="1100" b="0" i="0" u="none" strike="noStrike" dirty="0">
                          <a:solidFill>
                            <a:srgbClr val="000000"/>
                          </a:solidFill>
                          <a:effectLst/>
                          <a:latin typeface="+mj-lt"/>
                        </a:rPr>
                        <a:t> Operario de Producción</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QUIERO</a:t>
                      </a:r>
                      <a:r>
                        <a:rPr lang="es-ES" sz="1100" b="0" i="0" u="none" strike="noStrike" dirty="0">
                          <a:solidFill>
                            <a:srgbClr val="000000"/>
                          </a:solidFill>
                          <a:effectLst/>
                          <a:latin typeface="+mj-lt"/>
                        </a:rPr>
                        <a:t> identificar los riesgos asociados a una maquina</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PARA</a:t>
                      </a:r>
                      <a:r>
                        <a:rPr lang="es-ES" sz="1100" b="0" i="0" u="none" strike="noStrike" dirty="0">
                          <a:solidFill>
                            <a:srgbClr val="000000"/>
                          </a:solidFill>
                          <a:effectLst/>
                          <a:latin typeface="+mj-lt"/>
                        </a:rPr>
                        <a:t> tener conocimiento de las medidas de prevención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mj-lt"/>
                        </a:rPr>
                        <a:t>Reconocer los riesgos pertenecientes a cada maquina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mj-lt"/>
                        </a:rPr>
                        <a:t>Información didáctica de los pictogramas asociados a los riesgos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XS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12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9273180"/>
                  </a:ext>
                </a:extLst>
              </a:tr>
              <a:tr h="1095153">
                <a:tc>
                  <a:txBody>
                    <a:bodyPr/>
                    <a:lstStyle/>
                    <a:p>
                      <a:pPr algn="ctr">
                        <a:lnSpc>
                          <a:spcPct val="107000"/>
                        </a:lnSpc>
                        <a:spcAft>
                          <a:spcPts val="800"/>
                        </a:spcAft>
                      </a:pPr>
                      <a:r>
                        <a:rPr lang="es-CO" sz="1100" dirty="0">
                          <a:solidFill>
                            <a:schemeClr val="tx1"/>
                          </a:solidFill>
                          <a:effectLst/>
                          <a:latin typeface="+mj-lt"/>
                        </a:rPr>
                        <a:t>HU5</a:t>
                      </a:r>
                      <a:endParaRPr lang="es-CO" sz="1100" dirty="0">
                        <a:solidFill>
                          <a:schemeClr val="tx1"/>
                        </a:solidFill>
                        <a:effectLst/>
                        <a:latin typeface="+mj-lt"/>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mj-lt"/>
                        </a:rPr>
                        <a:t>COMO</a:t>
                      </a:r>
                      <a:r>
                        <a:rPr lang="es-ES" sz="1100" b="0" i="0" u="none" strike="noStrike" dirty="0">
                          <a:solidFill>
                            <a:srgbClr val="000000"/>
                          </a:solidFill>
                          <a:effectLst/>
                          <a:latin typeface="+mj-lt"/>
                        </a:rPr>
                        <a:t> Operario de Producción</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QUIERO</a:t>
                      </a:r>
                      <a:r>
                        <a:rPr lang="es-ES" sz="1100" b="0" i="0" u="none" strike="noStrike" dirty="0">
                          <a:solidFill>
                            <a:srgbClr val="000000"/>
                          </a:solidFill>
                          <a:effectLst/>
                          <a:latin typeface="+mj-lt"/>
                        </a:rPr>
                        <a:t> reportar las falla de las maquinas</a:t>
                      </a:r>
                      <a:br>
                        <a:rPr lang="es-ES" sz="1100" b="0" i="0" u="none" strike="noStrike" dirty="0">
                          <a:solidFill>
                            <a:srgbClr val="000000"/>
                          </a:solidFill>
                          <a:effectLst/>
                          <a:latin typeface="+mj-lt"/>
                        </a:rPr>
                      </a:br>
                      <a:r>
                        <a:rPr lang="es-ES" sz="1100" b="1" i="0" u="none" strike="noStrike" dirty="0">
                          <a:solidFill>
                            <a:srgbClr val="000000"/>
                          </a:solidFill>
                          <a:effectLst/>
                          <a:latin typeface="+mj-lt"/>
                        </a:rPr>
                        <a:t>PARA</a:t>
                      </a:r>
                      <a:r>
                        <a:rPr lang="es-ES" sz="1100" b="0" i="0" u="none" strike="noStrike" dirty="0">
                          <a:solidFill>
                            <a:srgbClr val="000000"/>
                          </a:solidFill>
                          <a:effectLst/>
                          <a:latin typeface="+mj-lt"/>
                        </a:rPr>
                        <a:t> ser intervenida por el personal de mantenimiento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mj-lt"/>
                        </a:rPr>
                        <a:t>Reportar anomalías que pueda presentar alguna maquina en el momento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100" b="0" i="0" u="none" strike="noStrike" dirty="0">
                          <a:solidFill>
                            <a:srgbClr val="000000"/>
                          </a:solidFill>
                          <a:effectLst/>
                          <a:latin typeface="+mj-lt"/>
                        </a:rPr>
                        <a:t>Modulo de reporte de fallas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66326535"/>
                  </a:ext>
                </a:extLst>
              </a:tr>
              <a:tr h="1002465">
                <a:tc>
                  <a:txBody>
                    <a:bodyPr/>
                    <a:lstStyle/>
                    <a:p>
                      <a:pPr algn="ctr" fontAlgn="ctr"/>
                      <a:r>
                        <a:rPr lang="es-CO" sz="1100" b="1" i="0" u="none" strike="noStrike" dirty="0">
                          <a:solidFill>
                            <a:srgbClr val="000000"/>
                          </a:solidFill>
                          <a:effectLst/>
                          <a:latin typeface="Calibri" panose="020F0502020204030204" pitchFamily="34" charset="0"/>
                        </a:rPr>
                        <a:t>HU6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Operario de Producción</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reportar las falla y errores de la aplicación</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ser intervenido lo mas pronto posible</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Dar a conocer las fallas y errores que puedan surgir en el uso del aplicativo.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Reporte de fallas y errores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070744395"/>
                  </a:ext>
                </a:extLst>
              </a:tr>
            </a:tbl>
          </a:graphicData>
        </a:graphic>
      </p:graphicFrame>
    </p:spTree>
    <p:extLst>
      <p:ext uri="{BB962C8B-B14F-4D97-AF65-F5344CB8AC3E}">
        <p14:creationId xmlns:p14="http://schemas.microsoft.com/office/powerpoint/2010/main" val="358398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13" name="CuadroTexto 12">
            <a:extLst>
              <a:ext uri="{FF2B5EF4-FFF2-40B4-BE49-F238E27FC236}">
                <a16:creationId xmlns:a16="http://schemas.microsoft.com/office/drawing/2014/main" id="{8449B8DE-1068-4FB5-805A-187396FBBA37}"/>
              </a:ext>
            </a:extLst>
          </p:cNvPr>
          <p:cNvSpPr txBox="1"/>
          <p:nvPr/>
        </p:nvSpPr>
        <p:spPr>
          <a:xfrm>
            <a:off x="562101" y="249496"/>
            <a:ext cx="4093438" cy="523220"/>
          </a:xfrm>
          <a:prstGeom prst="rect">
            <a:avLst/>
          </a:prstGeom>
          <a:noFill/>
        </p:spPr>
        <p:txBody>
          <a:bodyPr wrap="square" rtlCol="0">
            <a:spAutoFit/>
          </a:bodyPr>
          <a:lstStyle/>
          <a:p>
            <a:r>
              <a:rPr lang="es-ES" sz="2800" b="1" dirty="0">
                <a:solidFill>
                  <a:srgbClr val="FC671A"/>
                </a:solidFill>
              </a:rPr>
              <a:t>HISTORIAS DE USUARIO</a:t>
            </a:r>
          </a:p>
        </p:txBody>
      </p:sp>
      <p:graphicFrame>
        <p:nvGraphicFramePr>
          <p:cNvPr id="3" name="Tabla 2">
            <a:extLst>
              <a:ext uri="{FF2B5EF4-FFF2-40B4-BE49-F238E27FC236}">
                <a16:creationId xmlns:a16="http://schemas.microsoft.com/office/drawing/2014/main" id="{8E5CF25D-5BCE-4227-A232-1F7BADEF0F02}"/>
              </a:ext>
            </a:extLst>
          </p:cNvPr>
          <p:cNvGraphicFramePr>
            <a:graphicFrameLocks noGrp="1"/>
          </p:cNvGraphicFramePr>
          <p:nvPr>
            <p:extLst>
              <p:ext uri="{D42A27DB-BD31-4B8C-83A1-F6EECF244321}">
                <p14:modId xmlns:p14="http://schemas.microsoft.com/office/powerpoint/2010/main" val="3073851454"/>
              </p:ext>
            </p:extLst>
          </p:nvPr>
        </p:nvGraphicFramePr>
        <p:xfrm>
          <a:off x="413243" y="1020726"/>
          <a:ext cx="7922687" cy="3251708"/>
        </p:xfrm>
        <a:graphic>
          <a:graphicData uri="http://schemas.openxmlformats.org/drawingml/2006/table">
            <a:tbl>
              <a:tblPr firstRow="1" firstCol="1" bandRow="1">
                <a:tableStyleId>{93296810-A885-4BE3-A3E7-6D5BEEA58F35}</a:tableStyleId>
              </a:tblPr>
              <a:tblGrid>
                <a:gridCol w="326687">
                  <a:extLst>
                    <a:ext uri="{9D8B030D-6E8A-4147-A177-3AD203B41FA5}">
                      <a16:colId xmlns:a16="http://schemas.microsoft.com/office/drawing/2014/main" val="350684757"/>
                    </a:ext>
                  </a:extLst>
                </a:gridCol>
                <a:gridCol w="2052000">
                  <a:extLst>
                    <a:ext uri="{9D8B030D-6E8A-4147-A177-3AD203B41FA5}">
                      <a16:colId xmlns:a16="http://schemas.microsoft.com/office/drawing/2014/main" val="2595812213"/>
                    </a:ext>
                  </a:extLst>
                </a:gridCol>
                <a:gridCol w="1836000">
                  <a:extLst>
                    <a:ext uri="{9D8B030D-6E8A-4147-A177-3AD203B41FA5}">
                      <a16:colId xmlns:a16="http://schemas.microsoft.com/office/drawing/2014/main" val="3598484520"/>
                    </a:ext>
                  </a:extLst>
                </a:gridCol>
                <a:gridCol w="1332000">
                  <a:extLst>
                    <a:ext uri="{9D8B030D-6E8A-4147-A177-3AD203B41FA5}">
                      <a16:colId xmlns:a16="http://schemas.microsoft.com/office/drawing/2014/main" val="663744908"/>
                    </a:ext>
                  </a:extLst>
                </a:gridCol>
                <a:gridCol w="612000">
                  <a:extLst>
                    <a:ext uri="{9D8B030D-6E8A-4147-A177-3AD203B41FA5}">
                      <a16:colId xmlns:a16="http://schemas.microsoft.com/office/drawing/2014/main" val="2760409157"/>
                    </a:ext>
                  </a:extLst>
                </a:gridCol>
                <a:gridCol w="540000">
                  <a:extLst>
                    <a:ext uri="{9D8B030D-6E8A-4147-A177-3AD203B41FA5}">
                      <a16:colId xmlns:a16="http://schemas.microsoft.com/office/drawing/2014/main" val="1260840286"/>
                    </a:ext>
                  </a:extLst>
                </a:gridCol>
                <a:gridCol w="576000">
                  <a:extLst>
                    <a:ext uri="{9D8B030D-6E8A-4147-A177-3AD203B41FA5}">
                      <a16:colId xmlns:a16="http://schemas.microsoft.com/office/drawing/2014/main" val="691840365"/>
                    </a:ext>
                  </a:extLst>
                </a:gridCol>
                <a:gridCol w="648000">
                  <a:extLst>
                    <a:ext uri="{9D8B030D-6E8A-4147-A177-3AD203B41FA5}">
                      <a16:colId xmlns:a16="http://schemas.microsoft.com/office/drawing/2014/main" val="1368815819"/>
                    </a:ext>
                  </a:extLst>
                </a:gridCol>
              </a:tblGrid>
              <a:tr h="217126">
                <a:tc>
                  <a:txBody>
                    <a:bodyPr/>
                    <a:lstStyle/>
                    <a:p>
                      <a:pPr algn="ctr">
                        <a:lnSpc>
                          <a:spcPct val="107000"/>
                        </a:lnSpc>
                        <a:spcAft>
                          <a:spcPts val="800"/>
                        </a:spcAft>
                      </a:pPr>
                      <a:r>
                        <a:rPr lang="es-CO" sz="1200" dirty="0">
                          <a:solidFill>
                            <a:schemeClr val="tx1"/>
                          </a:solidFill>
                          <a:effectLst/>
                        </a:rPr>
                        <a:t>ID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Historia de Usuario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Descripción </a:t>
                      </a:r>
                      <a:br>
                        <a:rPr lang="es-CO" sz="1200" dirty="0">
                          <a:solidFill>
                            <a:schemeClr val="tx1"/>
                          </a:solidFill>
                          <a:effectLst/>
                        </a:rPr>
                      </a:br>
                      <a:r>
                        <a:rPr lang="es-CO" sz="1200" dirty="0">
                          <a:solidFill>
                            <a:schemeClr val="tx1"/>
                          </a:solidFill>
                          <a:effectLst/>
                        </a:rPr>
                        <a:t>(Requerimiento)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Criterios Aceptación</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Tamaño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Puntos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Tiempo (Horas)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Prioridad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extLst>
                  <a:ext uri="{0D108BD9-81ED-4DB2-BD59-A6C34878D82A}">
                    <a16:rowId xmlns:a16="http://schemas.microsoft.com/office/drawing/2014/main" val="1029202940"/>
                  </a:ext>
                </a:extLst>
              </a:tr>
              <a:tr h="1160094">
                <a:tc>
                  <a:txBody>
                    <a:bodyPr/>
                    <a:lstStyle/>
                    <a:p>
                      <a:pPr algn="ctr" fontAlgn="ctr"/>
                      <a:r>
                        <a:rPr lang="es-CO" sz="1100" b="1" i="0" u="none" strike="noStrike" dirty="0">
                          <a:solidFill>
                            <a:srgbClr val="000000"/>
                          </a:solidFill>
                          <a:effectLst/>
                          <a:latin typeface="Calibri" panose="020F0502020204030204" pitchFamily="34" charset="0"/>
                        </a:rPr>
                        <a:t>HU7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Coordinador del Sistema de Gestión de Seguridad y Salud en el Trabajo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filtrar la información de las áreas con sus respectivas maquinas </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tener un control de las mismas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Actualizar, anexar, editar o eliminar la información de las maquinas pertenecientes a las diferentes áreas de la organización.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Crear botones que permitan actualizar, anexar, editar o elimina la información perteneciente a cada maquina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9273180"/>
                  </a:ext>
                </a:extLst>
              </a:tr>
              <a:tr h="1456310">
                <a:tc>
                  <a:txBody>
                    <a:bodyPr/>
                    <a:lstStyle/>
                    <a:p>
                      <a:pPr algn="ctr" fontAlgn="ctr"/>
                      <a:r>
                        <a:rPr lang="es-CO" sz="1100" b="1" i="0" u="none" strike="noStrike" dirty="0">
                          <a:solidFill>
                            <a:srgbClr val="000000"/>
                          </a:solidFill>
                          <a:effectLst/>
                          <a:latin typeface="Calibri" panose="020F0502020204030204" pitchFamily="34" charset="0"/>
                        </a:rPr>
                        <a:t>HU8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Coordinador del Sistema de Gestión de Seguridad y Salud en el Trabajo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publicar mediante mensajes emergentes información relacionada a inducción y reinducción</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que los operarios tengan conocimiento de las fechas cuando se vayan a realizar esta actividad</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Publicar mediante mensajes emergentes información relacionada a las actividades de inducción o reinducción programadas en la compañía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100" b="0" i="0" u="none" strike="noStrike" dirty="0">
                          <a:solidFill>
                            <a:srgbClr val="000000"/>
                          </a:solidFill>
                          <a:effectLst/>
                          <a:latin typeface="Calibri" panose="020F0502020204030204" pitchFamily="34" charset="0"/>
                        </a:rPr>
                        <a:t>Crear ítem para envió de mensajes emergentes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L</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66326535"/>
                  </a:ext>
                </a:extLst>
              </a:tr>
            </a:tbl>
          </a:graphicData>
        </a:graphic>
      </p:graphicFrame>
    </p:spTree>
    <p:extLst>
      <p:ext uri="{BB962C8B-B14F-4D97-AF65-F5344CB8AC3E}">
        <p14:creationId xmlns:p14="http://schemas.microsoft.com/office/powerpoint/2010/main" val="278805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13" name="CuadroTexto 12">
            <a:extLst>
              <a:ext uri="{FF2B5EF4-FFF2-40B4-BE49-F238E27FC236}">
                <a16:creationId xmlns:a16="http://schemas.microsoft.com/office/drawing/2014/main" id="{8449B8DE-1068-4FB5-805A-187396FBBA37}"/>
              </a:ext>
            </a:extLst>
          </p:cNvPr>
          <p:cNvSpPr txBox="1"/>
          <p:nvPr/>
        </p:nvSpPr>
        <p:spPr>
          <a:xfrm>
            <a:off x="562101" y="249496"/>
            <a:ext cx="4093438" cy="523220"/>
          </a:xfrm>
          <a:prstGeom prst="rect">
            <a:avLst/>
          </a:prstGeom>
          <a:noFill/>
        </p:spPr>
        <p:txBody>
          <a:bodyPr wrap="square" rtlCol="0">
            <a:spAutoFit/>
          </a:bodyPr>
          <a:lstStyle/>
          <a:p>
            <a:r>
              <a:rPr lang="es-ES" sz="2800" b="1" dirty="0">
                <a:solidFill>
                  <a:srgbClr val="FC671A"/>
                </a:solidFill>
              </a:rPr>
              <a:t>HISTORIAS DE USUARIO</a:t>
            </a:r>
          </a:p>
        </p:txBody>
      </p:sp>
      <p:graphicFrame>
        <p:nvGraphicFramePr>
          <p:cNvPr id="3" name="Tabla 2">
            <a:extLst>
              <a:ext uri="{FF2B5EF4-FFF2-40B4-BE49-F238E27FC236}">
                <a16:creationId xmlns:a16="http://schemas.microsoft.com/office/drawing/2014/main" id="{8E5CF25D-5BCE-4227-A232-1F7BADEF0F02}"/>
              </a:ext>
            </a:extLst>
          </p:cNvPr>
          <p:cNvGraphicFramePr>
            <a:graphicFrameLocks noGrp="1"/>
          </p:cNvGraphicFramePr>
          <p:nvPr>
            <p:extLst>
              <p:ext uri="{D42A27DB-BD31-4B8C-83A1-F6EECF244321}">
                <p14:modId xmlns:p14="http://schemas.microsoft.com/office/powerpoint/2010/main" val="49060513"/>
              </p:ext>
            </p:extLst>
          </p:nvPr>
        </p:nvGraphicFramePr>
        <p:xfrm>
          <a:off x="413243" y="1016553"/>
          <a:ext cx="7922687" cy="3074644"/>
        </p:xfrm>
        <a:graphic>
          <a:graphicData uri="http://schemas.openxmlformats.org/drawingml/2006/table">
            <a:tbl>
              <a:tblPr firstRow="1" firstCol="1" bandRow="1">
                <a:tableStyleId>{93296810-A885-4BE3-A3E7-6D5BEEA58F35}</a:tableStyleId>
              </a:tblPr>
              <a:tblGrid>
                <a:gridCol w="341669">
                  <a:extLst>
                    <a:ext uri="{9D8B030D-6E8A-4147-A177-3AD203B41FA5}">
                      <a16:colId xmlns:a16="http://schemas.microsoft.com/office/drawing/2014/main" val="350684757"/>
                    </a:ext>
                  </a:extLst>
                </a:gridCol>
                <a:gridCol w="2037018">
                  <a:extLst>
                    <a:ext uri="{9D8B030D-6E8A-4147-A177-3AD203B41FA5}">
                      <a16:colId xmlns:a16="http://schemas.microsoft.com/office/drawing/2014/main" val="2595812213"/>
                    </a:ext>
                  </a:extLst>
                </a:gridCol>
                <a:gridCol w="1836000">
                  <a:extLst>
                    <a:ext uri="{9D8B030D-6E8A-4147-A177-3AD203B41FA5}">
                      <a16:colId xmlns:a16="http://schemas.microsoft.com/office/drawing/2014/main" val="3598484520"/>
                    </a:ext>
                  </a:extLst>
                </a:gridCol>
                <a:gridCol w="1332000">
                  <a:extLst>
                    <a:ext uri="{9D8B030D-6E8A-4147-A177-3AD203B41FA5}">
                      <a16:colId xmlns:a16="http://schemas.microsoft.com/office/drawing/2014/main" val="663744908"/>
                    </a:ext>
                  </a:extLst>
                </a:gridCol>
                <a:gridCol w="612000">
                  <a:extLst>
                    <a:ext uri="{9D8B030D-6E8A-4147-A177-3AD203B41FA5}">
                      <a16:colId xmlns:a16="http://schemas.microsoft.com/office/drawing/2014/main" val="2760409157"/>
                    </a:ext>
                  </a:extLst>
                </a:gridCol>
                <a:gridCol w="540000">
                  <a:extLst>
                    <a:ext uri="{9D8B030D-6E8A-4147-A177-3AD203B41FA5}">
                      <a16:colId xmlns:a16="http://schemas.microsoft.com/office/drawing/2014/main" val="1260840286"/>
                    </a:ext>
                  </a:extLst>
                </a:gridCol>
                <a:gridCol w="576000">
                  <a:extLst>
                    <a:ext uri="{9D8B030D-6E8A-4147-A177-3AD203B41FA5}">
                      <a16:colId xmlns:a16="http://schemas.microsoft.com/office/drawing/2014/main" val="691840365"/>
                    </a:ext>
                  </a:extLst>
                </a:gridCol>
                <a:gridCol w="648000">
                  <a:extLst>
                    <a:ext uri="{9D8B030D-6E8A-4147-A177-3AD203B41FA5}">
                      <a16:colId xmlns:a16="http://schemas.microsoft.com/office/drawing/2014/main" val="1368815819"/>
                    </a:ext>
                  </a:extLst>
                </a:gridCol>
              </a:tblGrid>
              <a:tr h="435329">
                <a:tc>
                  <a:txBody>
                    <a:bodyPr/>
                    <a:lstStyle/>
                    <a:p>
                      <a:pPr algn="ctr">
                        <a:lnSpc>
                          <a:spcPct val="107000"/>
                        </a:lnSpc>
                        <a:spcAft>
                          <a:spcPts val="800"/>
                        </a:spcAft>
                      </a:pPr>
                      <a:r>
                        <a:rPr lang="es-CO" sz="1200" dirty="0">
                          <a:solidFill>
                            <a:schemeClr val="tx1"/>
                          </a:solidFill>
                          <a:effectLst/>
                        </a:rPr>
                        <a:t>ID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Historia de Usuario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Descripción </a:t>
                      </a:r>
                      <a:br>
                        <a:rPr lang="es-CO" sz="1200" dirty="0">
                          <a:solidFill>
                            <a:schemeClr val="tx1"/>
                          </a:solidFill>
                          <a:effectLst/>
                        </a:rPr>
                      </a:br>
                      <a:r>
                        <a:rPr lang="es-CO" sz="1200" dirty="0">
                          <a:solidFill>
                            <a:schemeClr val="tx1"/>
                          </a:solidFill>
                          <a:effectLst/>
                        </a:rPr>
                        <a:t>(Requerimiento)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Criterios Aceptación</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Tamaño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Puntos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Tiempo (Horas)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Prioridad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extLst>
                  <a:ext uri="{0D108BD9-81ED-4DB2-BD59-A6C34878D82A}">
                    <a16:rowId xmlns:a16="http://schemas.microsoft.com/office/drawing/2014/main" val="1029202940"/>
                  </a:ext>
                </a:extLst>
              </a:tr>
              <a:tr h="1176574">
                <a:tc>
                  <a:txBody>
                    <a:bodyPr/>
                    <a:lstStyle/>
                    <a:p>
                      <a:pPr algn="ctr" fontAlgn="ctr"/>
                      <a:r>
                        <a:rPr lang="es-CO" sz="1100" b="1" i="0" u="none" strike="noStrike" dirty="0">
                          <a:solidFill>
                            <a:srgbClr val="000000"/>
                          </a:solidFill>
                          <a:effectLst/>
                          <a:latin typeface="Calibri" panose="020F0502020204030204" pitchFamily="34" charset="0"/>
                        </a:rPr>
                        <a:t>HU9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Coordinador del Sistema de Gestión de Seguridad y Salud en el Trabajo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tener un modulo de capacitación</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planear las capacitaciones y entrenamientos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Crear un modulo para programar las capacitaciones y entrenamientos a realizar en el transcurso del año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100" b="0" i="0" u="none" strike="noStrike" dirty="0">
                          <a:solidFill>
                            <a:srgbClr val="000000"/>
                          </a:solidFill>
                          <a:effectLst/>
                          <a:latin typeface="Calibri" panose="020F0502020204030204" pitchFamily="34" charset="0"/>
                        </a:rPr>
                        <a:t>Modulo de capacitación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9273180"/>
                  </a:ext>
                </a:extLst>
              </a:tr>
              <a:tr h="1456310">
                <a:tc>
                  <a:txBody>
                    <a:bodyPr/>
                    <a:lstStyle/>
                    <a:p>
                      <a:pPr algn="ctr" fontAlgn="ctr"/>
                      <a:r>
                        <a:rPr lang="es-CO" sz="1100" b="1" i="0" u="none" strike="noStrike" dirty="0">
                          <a:solidFill>
                            <a:srgbClr val="000000"/>
                          </a:solidFill>
                          <a:effectLst/>
                          <a:latin typeface="Calibri" panose="020F0502020204030204" pitchFamily="34" charset="0"/>
                        </a:rPr>
                        <a:t>HU10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Coordinador del Sistema de Gestión de Seguridad y Salud en el Trabajo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obtener los reportes de las anomalías de las maquinas</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gestionar su intervención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Obtener reporte del estado de las maquinas para gestionar su solución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100" b="0" i="0" u="none" strike="noStrike" dirty="0">
                          <a:solidFill>
                            <a:srgbClr val="000000"/>
                          </a:solidFill>
                          <a:effectLst/>
                          <a:latin typeface="Calibri" panose="020F0502020204030204" pitchFamily="34" charset="0"/>
                        </a:rPr>
                        <a:t>Modulo de reporte de fallas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66326535"/>
                  </a:ext>
                </a:extLst>
              </a:tr>
            </a:tbl>
          </a:graphicData>
        </a:graphic>
      </p:graphicFrame>
    </p:spTree>
    <p:extLst>
      <p:ext uri="{BB962C8B-B14F-4D97-AF65-F5344CB8AC3E}">
        <p14:creationId xmlns:p14="http://schemas.microsoft.com/office/powerpoint/2010/main" val="65345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13" name="CuadroTexto 12">
            <a:extLst>
              <a:ext uri="{FF2B5EF4-FFF2-40B4-BE49-F238E27FC236}">
                <a16:creationId xmlns:a16="http://schemas.microsoft.com/office/drawing/2014/main" id="{8449B8DE-1068-4FB5-805A-187396FBBA37}"/>
              </a:ext>
            </a:extLst>
          </p:cNvPr>
          <p:cNvSpPr txBox="1"/>
          <p:nvPr/>
        </p:nvSpPr>
        <p:spPr>
          <a:xfrm>
            <a:off x="562101" y="249496"/>
            <a:ext cx="4093438" cy="523220"/>
          </a:xfrm>
          <a:prstGeom prst="rect">
            <a:avLst/>
          </a:prstGeom>
          <a:noFill/>
        </p:spPr>
        <p:txBody>
          <a:bodyPr wrap="square" rtlCol="0">
            <a:spAutoFit/>
          </a:bodyPr>
          <a:lstStyle/>
          <a:p>
            <a:r>
              <a:rPr lang="es-ES" sz="2800" b="1" dirty="0">
                <a:solidFill>
                  <a:srgbClr val="FC671A"/>
                </a:solidFill>
              </a:rPr>
              <a:t>HISTORIAS DE USUARIO</a:t>
            </a:r>
          </a:p>
        </p:txBody>
      </p:sp>
      <p:graphicFrame>
        <p:nvGraphicFramePr>
          <p:cNvPr id="3" name="Tabla 2">
            <a:extLst>
              <a:ext uri="{FF2B5EF4-FFF2-40B4-BE49-F238E27FC236}">
                <a16:creationId xmlns:a16="http://schemas.microsoft.com/office/drawing/2014/main" id="{8E5CF25D-5BCE-4227-A232-1F7BADEF0F02}"/>
              </a:ext>
            </a:extLst>
          </p:cNvPr>
          <p:cNvGraphicFramePr>
            <a:graphicFrameLocks noGrp="1"/>
          </p:cNvGraphicFramePr>
          <p:nvPr>
            <p:extLst>
              <p:ext uri="{D42A27DB-BD31-4B8C-83A1-F6EECF244321}">
                <p14:modId xmlns:p14="http://schemas.microsoft.com/office/powerpoint/2010/main" val="169234686"/>
              </p:ext>
            </p:extLst>
          </p:nvPr>
        </p:nvGraphicFramePr>
        <p:xfrm>
          <a:off x="413243" y="898216"/>
          <a:ext cx="7922687" cy="2642639"/>
        </p:xfrm>
        <a:graphic>
          <a:graphicData uri="http://schemas.openxmlformats.org/drawingml/2006/table">
            <a:tbl>
              <a:tblPr firstRow="1" firstCol="1" bandRow="1">
                <a:tableStyleId>{93296810-A885-4BE3-A3E7-6D5BEEA58F35}</a:tableStyleId>
              </a:tblPr>
              <a:tblGrid>
                <a:gridCol w="384199">
                  <a:extLst>
                    <a:ext uri="{9D8B030D-6E8A-4147-A177-3AD203B41FA5}">
                      <a16:colId xmlns:a16="http://schemas.microsoft.com/office/drawing/2014/main" val="350684757"/>
                    </a:ext>
                  </a:extLst>
                </a:gridCol>
                <a:gridCol w="1994488">
                  <a:extLst>
                    <a:ext uri="{9D8B030D-6E8A-4147-A177-3AD203B41FA5}">
                      <a16:colId xmlns:a16="http://schemas.microsoft.com/office/drawing/2014/main" val="2595812213"/>
                    </a:ext>
                  </a:extLst>
                </a:gridCol>
                <a:gridCol w="1836000">
                  <a:extLst>
                    <a:ext uri="{9D8B030D-6E8A-4147-A177-3AD203B41FA5}">
                      <a16:colId xmlns:a16="http://schemas.microsoft.com/office/drawing/2014/main" val="3598484520"/>
                    </a:ext>
                  </a:extLst>
                </a:gridCol>
                <a:gridCol w="1332000">
                  <a:extLst>
                    <a:ext uri="{9D8B030D-6E8A-4147-A177-3AD203B41FA5}">
                      <a16:colId xmlns:a16="http://schemas.microsoft.com/office/drawing/2014/main" val="663744908"/>
                    </a:ext>
                  </a:extLst>
                </a:gridCol>
                <a:gridCol w="612000">
                  <a:extLst>
                    <a:ext uri="{9D8B030D-6E8A-4147-A177-3AD203B41FA5}">
                      <a16:colId xmlns:a16="http://schemas.microsoft.com/office/drawing/2014/main" val="2760409157"/>
                    </a:ext>
                  </a:extLst>
                </a:gridCol>
                <a:gridCol w="540000">
                  <a:extLst>
                    <a:ext uri="{9D8B030D-6E8A-4147-A177-3AD203B41FA5}">
                      <a16:colId xmlns:a16="http://schemas.microsoft.com/office/drawing/2014/main" val="1260840286"/>
                    </a:ext>
                  </a:extLst>
                </a:gridCol>
                <a:gridCol w="576000">
                  <a:extLst>
                    <a:ext uri="{9D8B030D-6E8A-4147-A177-3AD203B41FA5}">
                      <a16:colId xmlns:a16="http://schemas.microsoft.com/office/drawing/2014/main" val="691840365"/>
                    </a:ext>
                  </a:extLst>
                </a:gridCol>
                <a:gridCol w="648000">
                  <a:extLst>
                    <a:ext uri="{9D8B030D-6E8A-4147-A177-3AD203B41FA5}">
                      <a16:colId xmlns:a16="http://schemas.microsoft.com/office/drawing/2014/main" val="1368815819"/>
                    </a:ext>
                  </a:extLst>
                </a:gridCol>
              </a:tblGrid>
              <a:tr h="435329">
                <a:tc>
                  <a:txBody>
                    <a:bodyPr/>
                    <a:lstStyle/>
                    <a:p>
                      <a:pPr algn="ctr">
                        <a:lnSpc>
                          <a:spcPct val="107000"/>
                        </a:lnSpc>
                        <a:spcAft>
                          <a:spcPts val="800"/>
                        </a:spcAft>
                      </a:pPr>
                      <a:r>
                        <a:rPr lang="es-CO" sz="1200" dirty="0">
                          <a:solidFill>
                            <a:schemeClr val="tx1"/>
                          </a:solidFill>
                          <a:effectLst/>
                        </a:rPr>
                        <a:t>ID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Historia de Usuario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Descripción </a:t>
                      </a:r>
                      <a:br>
                        <a:rPr lang="es-CO" sz="1200" dirty="0">
                          <a:solidFill>
                            <a:schemeClr val="tx1"/>
                          </a:solidFill>
                          <a:effectLst/>
                        </a:rPr>
                      </a:br>
                      <a:r>
                        <a:rPr lang="es-CO" sz="1200" dirty="0">
                          <a:solidFill>
                            <a:schemeClr val="tx1"/>
                          </a:solidFill>
                          <a:effectLst/>
                        </a:rPr>
                        <a:t>(Requerimiento)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Criterios Aceptación</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Tamaño</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Puntos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Tiempo (Horas)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tc>
                  <a:txBody>
                    <a:bodyPr/>
                    <a:lstStyle/>
                    <a:p>
                      <a:pPr algn="ctr">
                        <a:lnSpc>
                          <a:spcPct val="107000"/>
                        </a:lnSpc>
                        <a:spcAft>
                          <a:spcPts val="800"/>
                        </a:spcAft>
                      </a:pPr>
                      <a:r>
                        <a:rPr lang="es-CO" sz="1200" dirty="0">
                          <a:solidFill>
                            <a:schemeClr val="tx1"/>
                          </a:solidFill>
                          <a:effectLst/>
                        </a:rPr>
                        <a:t>Prioridad</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671A"/>
                    </a:solidFill>
                  </a:tcPr>
                </a:tc>
                <a:extLst>
                  <a:ext uri="{0D108BD9-81ED-4DB2-BD59-A6C34878D82A}">
                    <a16:rowId xmlns:a16="http://schemas.microsoft.com/office/drawing/2014/main" val="1029202940"/>
                  </a:ext>
                </a:extLst>
              </a:tr>
              <a:tr h="1204845">
                <a:tc>
                  <a:txBody>
                    <a:bodyPr/>
                    <a:lstStyle/>
                    <a:p>
                      <a:pPr algn="ctr" fontAlgn="ctr"/>
                      <a:r>
                        <a:rPr lang="es-CO" sz="1100" b="1" i="0" u="none" strike="noStrike" dirty="0">
                          <a:solidFill>
                            <a:srgbClr val="000000"/>
                          </a:solidFill>
                          <a:effectLst/>
                          <a:latin typeface="Calibri" panose="020F0502020204030204" pitchFamily="34" charset="0"/>
                        </a:rPr>
                        <a:t>HU11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Gerente General</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tener información y monitoreo de uso del aplicativo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verificar si se esta usando la información suministrada en el uso correcto de las maquinas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Analizar el uso / frecuencia del aplicativo para tener un dato estadístico del uso de la aplicación por parte de los operarios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Crear un análisis estadístico de las visitas diarias a la aplicación.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S</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CO"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66326535"/>
                  </a:ext>
                </a:extLst>
              </a:tr>
              <a:tr h="1002465">
                <a:tc>
                  <a:txBody>
                    <a:bodyPr/>
                    <a:lstStyle/>
                    <a:p>
                      <a:pPr algn="ctr" fontAlgn="ctr"/>
                      <a:r>
                        <a:rPr lang="es-CO" sz="1100" b="1" i="0" u="none" strike="noStrike" dirty="0">
                          <a:solidFill>
                            <a:srgbClr val="000000"/>
                          </a:solidFill>
                          <a:effectLst/>
                          <a:latin typeface="Calibri" panose="020F0502020204030204" pitchFamily="34" charset="0"/>
                        </a:rPr>
                        <a:t>HU12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l" fontAlgn="ctr"/>
                      <a:r>
                        <a:rPr lang="es-ES" sz="1100" b="1" i="0" u="none" strike="noStrike" dirty="0">
                          <a:solidFill>
                            <a:srgbClr val="000000"/>
                          </a:solidFill>
                          <a:effectLst/>
                          <a:latin typeface="Calibri" panose="020F0502020204030204" pitchFamily="34" charset="0"/>
                        </a:rPr>
                        <a:t>COMO</a:t>
                      </a:r>
                      <a:r>
                        <a:rPr lang="es-ES" sz="1100" b="0" i="0" u="none" strike="noStrike" dirty="0">
                          <a:solidFill>
                            <a:srgbClr val="000000"/>
                          </a:solidFill>
                          <a:effectLst/>
                          <a:latin typeface="Calibri" panose="020F0502020204030204" pitchFamily="34" charset="0"/>
                        </a:rPr>
                        <a:t> Operario de Producción</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QUIERO</a:t>
                      </a:r>
                      <a:r>
                        <a:rPr lang="es-ES" sz="1100" b="0" i="0" u="none" strike="noStrike" dirty="0">
                          <a:solidFill>
                            <a:srgbClr val="000000"/>
                          </a:solidFill>
                          <a:effectLst/>
                          <a:latin typeface="Calibri" panose="020F0502020204030204" pitchFamily="34" charset="0"/>
                        </a:rPr>
                        <a:t> ingresar al aplicativo por medio de un usuario</a:t>
                      </a:r>
                      <a:br>
                        <a:rPr lang="es-ES" sz="1100" b="0" i="0" u="none" strike="noStrike" dirty="0">
                          <a:solidFill>
                            <a:srgbClr val="000000"/>
                          </a:solidFill>
                          <a:effectLst/>
                          <a:latin typeface="Calibri" panose="020F0502020204030204" pitchFamily="34" charset="0"/>
                        </a:rPr>
                      </a:br>
                      <a:r>
                        <a:rPr lang="es-ES" sz="1100" b="1" i="0" u="none" strike="noStrike" dirty="0">
                          <a:solidFill>
                            <a:srgbClr val="000000"/>
                          </a:solidFill>
                          <a:effectLst/>
                          <a:latin typeface="Calibri" panose="020F0502020204030204" pitchFamily="34" charset="0"/>
                        </a:rPr>
                        <a:t>PARA</a:t>
                      </a:r>
                      <a:r>
                        <a:rPr lang="es-ES" sz="1100" b="0" i="0" u="none" strike="noStrike" dirty="0">
                          <a:solidFill>
                            <a:srgbClr val="000000"/>
                          </a:solidFill>
                          <a:effectLst/>
                          <a:latin typeface="Calibri" panose="020F0502020204030204" pitchFamily="34" charset="0"/>
                        </a:rPr>
                        <a:t> visualizar e interactuar con la información del aplicativo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Mediante un usuario asignado por la empresa ingresar al aplicativo para consultar información.</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s-ES" sz="1100" b="0" i="0" u="none" strike="noStrike" dirty="0">
                          <a:solidFill>
                            <a:srgbClr val="000000"/>
                          </a:solidFill>
                          <a:effectLst/>
                          <a:latin typeface="Calibri" panose="020F0502020204030204" pitchFamily="34" charset="0"/>
                        </a:rPr>
                        <a:t>Crear usuarios a los trabajadores de la compañía para que tengan acceso al aplicativo</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E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2</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24</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lnSpc>
                          <a:spcPct val="107000"/>
                        </a:lnSpc>
                        <a:spcAft>
                          <a:spcPts val="800"/>
                        </a:spcAft>
                      </a:pPr>
                      <a:r>
                        <a:rPr lang="es-CO" sz="1600" dirty="0">
                          <a:solidFill>
                            <a:schemeClr val="tx1"/>
                          </a:solidFill>
                          <a:effectLst/>
                        </a:rPr>
                        <a:t>4</a:t>
                      </a:r>
                      <a:endParaRPr lang="es-C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225" marR="26225"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070744395"/>
                  </a:ext>
                </a:extLst>
              </a:tr>
            </a:tbl>
          </a:graphicData>
        </a:graphic>
      </p:graphicFrame>
    </p:spTree>
    <p:extLst>
      <p:ext uri="{BB962C8B-B14F-4D97-AF65-F5344CB8AC3E}">
        <p14:creationId xmlns:p14="http://schemas.microsoft.com/office/powerpoint/2010/main" val="339030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444853" cy="523220"/>
          </a:xfrm>
          <a:prstGeom prst="rect">
            <a:avLst/>
          </a:prstGeom>
          <a:noFill/>
        </p:spPr>
        <p:txBody>
          <a:bodyPr wrap="square" rtlCol="0">
            <a:spAutoFit/>
          </a:bodyPr>
          <a:lstStyle/>
          <a:p>
            <a:r>
              <a:rPr lang="es-ES" sz="2800" b="1" dirty="0">
                <a:solidFill>
                  <a:schemeClr val="bg1"/>
                </a:solidFill>
              </a:rPr>
              <a:t>OBJETIVO GENERAL</a:t>
            </a:r>
          </a:p>
        </p:txBody>
      </p:sp>
      <p:sp>
        <p:nvSpPr>
          <p:cNvPr id="7" name="CuadroTexto 6">
            <a:extLst>
              <a:ext uri="{FF2B5EF4-FFF2-40B4-BE49-F238E27FC236}">
                <a16:creationId xmlns:a16="http://schemas.microsoft.com/office/drawing/2014/main" id="{9DEF2038-DC8A-4288-9295-458DC295A724}"/>
              </a:ext>
            </a:extLst>
          </p:cNvPr>
          <p:cNvSpPr txBox="1"/>
          <p:nvPr/>
        </p:nvSpPr>
        <p:spPr>
          <a:xfrm>
            <a:off x="547625" y="1214876"/>
            <a:ext cx="8048750" cy="969496"/>
          </a:xfrm>
          <a:prstGeom prst="rect">
            <a:avLst/>
          </a:prstGeom>
          <a:noFill/>
        </p:spPr>
        <p:txBody>
          <a:bodyPr wrap="square">
            <a:spAutoFit/>
          </a:bodyPr>
          <a:lstStyle/>
          <a:p>
            <a:pPr algn="just"/>
            <a:r>
              <a:rPr lang="es-ES" sz="1900" b="1" dirty="0">
                <a:solidFill>
                  <a:schemeClr val="tx1">
                    <a:lumMod val="75000"/>
                    <a:lumOff val="25000"/>
                  </a:schemeClr>
                </a:solidFill>
              </a:rPr>
              <a:t>Implementar un aplicativo web el cual contenga la información general y específica de toda la maquinaria perteneciente a una organización, donde los usuarios puedan acceder de una manera práctica y sencilla.</a:t>
            </a:r>
            <a:endParaRPr lang="es-CO" sz="1900" b="1" dirty="0">
              <a:solidFill>
                <a:schemeClr val="tx1">
                  <a:lumMod val="75000"/>
                  <a:lumOff val="25000"/>
                </a:schemeClr>
              </a:solidFill>
            </a:endParaRPr>
          </a:p>
        </p:txBody>
      </p:sp>
      <p:sp>
        <p:nvSpPr>
          <p:cNvPr id="11" name="CuadroTexto 10">
            <a:extLst>
              <a:ext uri="{FF2B5EF4-FFF2-40B4-BE49-F238E27FC236}">
                <a16:creationId xmlns:a16="http://schemas.microsoft.com/office/drawing/2014/main" id="{67B2567D-7130-408E-937A-3E8E7D503181}"/>
              </a:ext>
            </a:extLst>
          </p:cNvPr>
          <p:cNvSpPr txBox="1"/>
          <p:nvPr/>
        </p:nvSpPr>
        <p:spPr>
          <a:xfrm>
            <a:off x="382868" y="2340917"/>
            <a:ext cx="4189132" cy="461665"/>
          </a:xfrm>
          <a:prstGeom prst="rect">
            <a:avLst/>
          </a:prstGeom>
          <a:noFill/>
        </p:spPr>
        <p:txBody>
          <a:bodyPr wrap="square" rtlCol="0">
            <a:spAutoFit/>
          </a:bodyPr>
          <a:lstStyle/>
          <a:p>
            <a:r>
              <a:rPr lang="es-ES" sz="2400" b="1" dirty="0">
                <a:solidFill>
                  <a:srgbClr val="FC671A"/>
                </a:solidFill>
              </a:rPr>
              <a:t>OBJETIVO ESPECÍFICOS </a:t>
            </a:r>
          </a:p>
        </p:txBody>
      </p:sp>
      <p:sp>
        <p:nvSpPr>
          <p:cNvPr id="13" name="CuadroTexto 12">
            <a:extLst>
              <a:ext uri="{FF2B5EF4-FFF2-40B4-BE49-F238E27FC236}">
                <a16:creationId xmlns:a16="http://schemas.microsoft.com/office/drawing/2014/main" id="{9F2D67C3-EB7A-4858-8B04-2ED2FA8E40FA}"/>
              </a:ext>
            </a:extLst>
          </p:cNvPr>
          <p:cNvSpPr txBox="1"/>
          <p:nvPr/>
        </p:nvSpPr>
        <p:spPr>
          <a:xfrm>
            <a:off x="547625" y="2829245"/>
            <a:ext cx="8048750" cy="2139047"/>
          </a:xfrm>
          <a:prstGeom prst="rect">
            <a:avLst/>
          </a:prstGeom>
          <a:noFill/>
        </p:spPr>
        <p:txBody>
          <a:bodyPr wrap="square">
            <a:spAutoFit/>
          </a:bodyPr>
          <a:lstStyle/>
          <a:p>
            <a:pPr algn="just"/>
            <a:r>
              <a:rPr lang="es-ES" sz="1900" b="1" dirty="0">
                <a:solidFill>
                  <a:srgbClr val="FC671A"/>
                </a:solidFill>
              </a:rPr>
              <a:t>●</a:t>
            </a:r>
            <a:r>
              <a:rPr lang="es-ES" sz="1900" b="1" dirty="0">
                <a:solidFill>
                  <a:schemeClr val="tx1">
                    <a:lumMod val="75000"/>
                    <a:lumOff val="25000"/>
                  </a:schemeClr>
                </a:solidFill>
              </a:rPr>
              <a:t> Ofrecer a los usuarios un acceso fácil, rápido e ilimitado a la información de las máquinas que requiera consultar.</a:t>
            </a:r>
          </a:p>
          <a:p>
            <a:pPr algn="just"/>
            <a:r>
              <a:rPr lang="es-ES" sz="1900" b="1" dirty="0">
                <a:solidFill>
                  <a:srgbClr val="FC671A"/>
                </a:solidFill>
              </a:rPr>
              <a:t>●</a:t>
            </a:r>
            <a:r>
              <a:rPr lang="es-ES" sz="1900" b="1" dirty="0">
                <a:solidFill>
                  <a:schemeClr val="tx1">
                    <a:lumMod val="75000"/>
                    <a:lumOff val="25000"/>
                  </a:schemeClr>
                </a:solidFill>
              </a:rPr>
              <a:t> Asegurar que la relación entre el personal y el aplicativo genere un mejor rendimiento y mayor seguridad al momento de operar o intervenir una máquina.</a:t>
            </a:r>
          </a:p>
          <a:p>
            <a:pPr algn="just"/>
            <a:r>
              <a:rPr lang="es-ES" sz="1900" b="1" dirty="0">
                <a:solidFill>
                  <a:srgbClr val="FC671A"/>
                </a:solidFill>
              </a:rPr>
              <a:t>●</a:t>
            </a:r>
            <a:r>
              <a:rPr lang="es-ES" sz="1900" b="1" dirty="0">
                <a:solidFill>
                  <a:schemeClr val="tx1">
                    <a:lumMod val="75000"/>
                    <a:lumOff val="25000"/>
                  </a:schemeClr>
                </a:solidFill>
              </a:rPr>
              <a:t> Brindar un ambiente de trabajo mas seguro al disminuir la taza de accidentalidad por riesgo mecánico en las diferentes áreas de trabajo.</a:t>
            </a:r>
            <a:endParaRPr lang="es-CO" sz="1900" b="1" dirty="0">
              <a:solidFill>
                <a:schemeClr val="tx1">
                  <a:lumMod val="75000"/>
                  <a:lumOff val="25000"/>
                </a:schemeClr>
              </a:solidFill>
            </a:endParaRPr>
          </a:p>
        </p:txBody>
      </p:sp>
    </p:spTree>
    <p:extLst>
      <p:ext uri="{BB962C8B-B14F-4D97-AF65-F5344CB8AC3E}">
        <p14:creationId xmlns:p14="http://schemas.microsoft.com/office/powerpoint/2010/main" val="315079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747587" y="1022678"/>
            <a:ext cx="3648828" cy="523220"/>
          </a:xfrm>
          <a:prstGeom prst="rect">
            <a:avLst/>
          </a:prstGeom>
          <a:noFill/>
        </p:spPr>
        <p:txBody>
          <a:bodyPr wrap="square" rtlCol="0">
            <a:spAutoFit/>
          </a:bodyPr>
          <a:lstStyle/>
          <a:p>
            <a:pPr algn="r"/>
            <a:r>
              <a:rPr lang="es-ES" sz="2800" b="1" dirty="0">
                <a:solidFill>
                  <a:schemeClr val="tx1">
                    <a:lumMod val="75000"/>
                    <a:lumOff val="25000"/>
                  </a:schemeClr>
                </a:solidFill>
              </a:rPr>
              <a:t>IMAGEN CORPORATIVA </a:t>
            </a:r>
          </a:p>
        </p:txBody>
      </p:sp>
      <p:pic>
        <p:nvPicPr>
          <p:cNvPr id="8" name="Imagen 7">
            <a:extLst>
              <a:ext uri="{FF2B5EF4-FFF2-40B4-BE49-F238E27FC236}">
                <a16:creationId xmlns:a16="http://schemas.microsoft.com/office/drawing/2014/main" id="{038DDE13-6C45-4139-A435-DAF3929628B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98333" y="1779844"/>
            <a:ext cx="3947334" cy="1583812"/>
          </a:xfrm>
          <a:prstGeom prst="rect">
            <a:avLst/>
          </a:prstGeom>
        </p:spPr>
      </p:pic>
      <p:pic>
        <p:nvPicPr>
          <p:cNvPr id="11" name="Imagen 10">
            <a:extLst>
              <a:ext uri="{FF2B5EF4-FFF2-40B4-BE49-F238E27FC236}">
                <a16:creationId xmlns:a16="http://schemas.microsoft.com/office/drawing/2014/main" id="{8F1B1CF0-F33A-4B82-8BF6-2425D5DDC5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72000" y="3495677"/>
            <a:ext cx="3600000" cy="412683"/>
          </a:xfrm>
          <a:prstGeom prst="rect">
            <a:avLst/>
          </a:prstGeom>
        </p:spPr>
      </p:pic>
    </p:spTree>
    <p:extLst>
      <p:ext uri="{BB962C8B-B14F-4D97-AF65-F5344CB8AC3E}">
        <p14:creationId xmlns:p14="http://schemas.microsoft.com/office/powerpoint/2010/main" val="65726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923857" cy="523220"/>
          </a:xfrm>
          <a:prstGeom prst="rect">
            <a:avLst/>
          </a:prstGeom>
          <a:noFill/>
        </p:spPr>
        <p:txBody>
          <a:bodyPr wrap="square" rtlCol="0">
            <a:spAutoFit/>
          </a:bodyPr>
          <a:lstStyle/>
          <a:p>
            <a:r>
              <a:rPr lang="es-ES" sz="2800" b="1" dirty="0">
                <a:solidFill>
                  <a:schemeClr val="bg1"/>
                </a:solidFill>
              </a:rPr>
              <a:t>PLANTEAMIENTO </a:t>
            </a:r>
          </a:p>
        </p:txBody>
      </p:sp>
      <p:sp>
        <p:nvSpPr>
          <p:cNvPr id="6" name="CuadroTexto 5">
            <a:extLst>
              <a:ext uri="{FF2B5EF4-FFF2-40B4-BE49-F238E27FC236}">
                <a16:creationId xmlns:a16="http://schemas.microsoft.com/office/drawing/2014/main" id="{3C4E9E63-CD87-4791-B0A7-4A0A7E3C0A9A}"/>
              </a:ext>
            </a:extLst>
          </p:cNvPr>
          <p:cNvSpPr txBox="1"/>
          <p:nvPr/>
        </p:nvSpPr>
        <p:spPr>
          <a:xfrm>
            <a:off x="547625" y="1418416"/>
            <a:ext cx="8048750" cy="2862322"/>
          </a:xfrm>
          <a:prstGeom prst="rect">
            <a:avLst/>
          </a:prstGeom>
          <a:noFill/>
        </p:spPr>
        <p:txBody>
          <a:bodyPr wrap="square">
            <a:spAutoFit/>
          </a:bodyPr>
          <a:lstStyle/>
          <a:p>
            <a:pPr algn="just"/>
            <a:r>
              <a:rPr lang="es-ES" sz="2000" b="1" dirty="0">
                <a:solidFill>
                  <a:schemeClr val="tx1">
                    <a:lumMod val="75000"/>
                    <a:lumOff val="25000"/>
                  </a:schemeClr>
                </a:solidFill>
              </a:rPr>
              <a:t>El presente proyecto surge de la necesidad que muchas empresas cuentan actualmente, brindar una accesibilidad permanente a los documentos, fichas técnicas, especificaciones, mantenimientos u otra información que requiera consultar en el momento de operar, revisar o intervenir una máquina. </a:t>
            </a:r>
          </a:p>
          <a:p>
            <a:pPr algn="just"/>
            <a:r>
              <a:rPr lang="es-ES" sz="2000" b="1" dirty="0">
                <a:solidFill>
                  <a:schemeClr val="tx1">
                    <a:lumMod val="75000"/>
                    <a:lumOff val="25000"/>
                  </a:schemeClr>
                </a:solidFill>
              </a:rPr>
              <a:t>El depender de unas pocas personas como lo puede ser el encargado del SG-SST o el Coordinador de Mantenimiento y al no haber una manera que permita acceder a esto de forma inmediata, causa perdida de tiempo y dependencia a los encargados de llevar esta información.</a:t>
            </a:r>
            <a:endParaRPr lang="es-CO" sz="2000" b="1" dirty="0">
              <a:solidFill>
                <a:schemeClr val="tx1">
                  <a:lumMod val="75000"/>
                  <a:lumOff val="25000"/>
                </a:schemeClr>
              </a:solidFill>
            </a:endParaRPr>
          </a:p>
        </p:txBody>
      </p:sp>
    </p:spTree>
    <p:extLst>
      <p:ext uri="{BB962C8B-B14F-4D97-AF65-F5344CB8AC3E}">
        <p14:creationId xmlns:p14="http://schemas.microsoft.com/office/powerpoint/2010/main" val="374484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4093438" cy="523220"/>
          </a:xfrm>
          <a:prstGeom prst="rect">
            <a:avLst/>
          </a:prstGeom>
          <a:noFill/>
        </p:spPr>
        <p:txBody>
          <a:bodyPr wrap="square" rtlCol="0">
            <a:spAutoFit/>
          </a:bodyPr>
          <a:lstStyle/>
          <a:p>
            <a:r>
              <a:rPr lang="es-ES" sz="2800" b="1" dirty="0">
                <a:solidFill>
                  <a:schemeClr val="bg1"/>
                </a:solidFill>
              </a:rPr>
              <a:t>ÁRBOL DE PROBLEMAS</a:t>
            </a:r>
          </a:p>
        </p:txBody>
      </p:sp>
      <p:pic>
        <p:nvPicPr>
          <p:cNvPr id="6" name="Imagen 5">
            <a:extLst>
              <a:ext uri="{FF2B5EF4-FFF2-40B4-BE49-F238E27FC236}">
                <a16:creationId xmlns:a16="http://schemas.microsoft.com/office/drawing/2014/main" id="{F5681C80-08A6-4E31-842F-7E32A68677F6}"/>
              </a:ext>
            </a:extLst>
          </p:cNvPr>
          <p:cNvPicPr/>
          <p:nvPr/>
        </p:nvPicPr>
        <p:blipFill rotWithShape="1">
          <a:blip r:embed="rId2" cstate="print">
            <a:extLst>
              <a:ext uri="{28A0092B-C50C-407E-A947-70E740481C1C}">
                <a14:useLocalDpi xmlns:a14="http://schemas.microsoft.com/office/drawing/2010/main" val="0"/>
              </a:ext>
            </a:extLst>
          </a:blip>
          <a:srcRect l="4927" t="5506" r="5450" b="5584"/>
          <a:stretch/>
        </p:blipFill>
        <p:spPr bwMode="auto">
          <a:xfrm>
            <a:off x="1637414" y="1116415"/>
            <a:ext cx="5400000" cy="396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14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JUSTIFICACIÓN</a:t>
            </a:r>
          </a:p>
        </p:txBody>
      </p:sp>
      <p:sp>
        <p:nvSpPr>
          <p:cNvPr id="6" name="CuadroTexto 5">
            <a:extLst>
              <a:ext uri="{FF2B5EF4-FFF2-40B4-BE49-F238E27FC236}">
                <a16:creationId xmlns:a16="http://schemas.microsoft.com/office/drawing/2014/main" id="{3C4E9E63-CD87-4791-B0A7-4A0A7E3C0A9A}"/>
              </a:ext>
            </a:extLst>
          </p:cNvPr>
          <p:cNvSpPr txBox="1"/>
          <p:nvPr/>
        </p:nvSpPr>
        <p:spPr>
          <a:xfrm>
            <a:off x="547625" y="1418416"/>
            <a:ext cx="8048750" cy="1938992"/>
          </a:xfrm>
          <a:prstGeom prst="rect">
            <a:avLst/>
          </a:prstGeom>
          <a:noFill/>
        </p:spPr>
        <p:txBody>
          <a:bodyPr wrap="square">
            <a:spAutoFit/>
          </a:bodyPr>
          <a:lstStyle/>
          <a:p>
            <a:pPr algn="just"/>
            <a:r>
              <a:rPr lang="es-ES" sz="2000" b="1" dirty="0">
                <a:solidFill>
                  <a:schemeClr val="tx1">
                    <a:lumMod val="75000"/>
                    <a:lumOff val="25000"/>
                  </a:schemeClr>
                </a:solidFill>
              </a:rPr>
              <a:t>El brindar un acceso a la información de las máquinas mediante un aplicativo web en el que ingresen mediante la lectura de un código QR le proporcionara un acceso ilimitado al todo el personal que necesite consultar sobre el procedimiento, información o mantenimiento de una máquina la cual se este operando o interviniendo en el momento, buscando optimizar los procesos sin necesidad de solicitarlo a terceros.</a:t>
            </a:r>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1323B51-A6F2-4EFC-BD76-18FA4A9A69D9}"/>
              </a:ext>
            </a:extLst>
          </p:cNvPr>
          <p:cNvSpPr txBox="1"/>
          <p:nvPr/>
        </p:nvSpPr>
        <p:spPr>
          <a:xfrm>
            <a:off x="382869" y="249495"/>
            <a:ext cx="4093438" cy="523220"/>
          </a:xfrm>
          <a:prstGeom prst="rect">
            <a:avLst/>
          </a:prstGeom>
          <a:noFill/>
        </p:spPr>
        <p:txBody>
          <a:bodyPr wrap="square" rtlCol="0">
            <a:spAutoFit/>
          </a:bodyPr>
          <a:lstStyle/>
          <a:p>
            <a:r>
              <a:rPr lang="es-ES" sz="2800" b="1" dirty="0">
                <a:solidFill>
                  <a:schemeClr val="bg1"/>
                </a:solidFill>
              </a:rPr>
              <a:t>ÁRBOL DE SOLUCIONES</a:t>
            </a:r>
          </a:p>
        </p:txBody>
      </p:sp>
      <p:pic>
        <p:nvPicPr>
          <p:cNvPr id="9" name="Imagen 8">
            <a:extLst>
              <a:ext uri="{FF2B5EF4-FFF2-40B4-BE49-F238E27FC236}">
                <a16:creationId xmlns:a16="http://schemas.microsoft.com/office/drawing/2014/main" id="{ED271F3C-DBEB-4DF3-ACE1-EF614758D96C}"/>
              </a:ext>
            </a:extLst>
          </p:cNvPr>
          <p:cNvPicPr/>
          <p:nvPr/>
        </p:nvPicPr>
        <p:blipFill rotWithShape="1">
          <a:blip r:embed="rId2">
            <a:extLst>
              <a:ext uri="{28A0092B-C50C-407E-A947-70E740481C1C}">
                <a14:useLocalDpi xmlns:a14="http://schemas.microsoft.com/office/drawing/2010/main" val="0"/>
              </a:ext>
            </a:extLst>
          </a:blip>
          <a:srcRect l="4867" t="5479" r="4991" b="4958"/>
          <a:stretch/>
        </p:blipFill>
        <p:spPr bwMode="auto">
          <a:xfrm>
            <a:off x="1544884" y="1109069"/>
            <a:ext cx="5400000" cy="396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018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9" y="249495"/>
            <a:ext cx="2530452" cy="523220"/>
          </a:xfrm>
          <a:prstGeom prst="rect">
            <a:avLst/>
          </a:prstGeom>
          <a:noFill/>
        </p:spPr>
        <p:txBody>
          <a:bodyPr wrap="square" rtlCol="0">
            <a:spAutoFit/>
          </a:bodyPr>
          <a:lstStyle/>
          <a:p>
            <a:r>
              <a:rPr lang="es-ES" sz="2800" b="1" dirty="0">
                <a:solidFill>
                  <a:schemeClr val="bg1"/>
                </a:solidFill>
              </a:rPr>
              <a:t>ALCANCE </a:t>
            </a:r>
          </a:p>
        </p:txBody>
      </p:sp>
      <p:sp>
        <p:nvSpPr>
          <p:cNvPr id="4" name="CuadroTexto 3">
            <a:extLst>
              <a:ext uri="{FF2B5EF4-FFF2-40B4-BE49-F238E27FC236}">
                <a16:creationId xmlns:a16="http://schemas.microsoft.com/office/drawing/2014/main" id="{A73D29A8-D375-40FB-B817-E23AC0E60FD1}"/>
              </a:ext>
            </a:extLst>
          </p:cNvPr>
          <p:cNvSpPr txBox="1"/>
          <p:nvPr/>
        </p:nvSpPr>
        <p:spPr>
          <a:xfrm>
            <a:off x="531627" y="1134810"/>
            <a:ext cx="8048750" cy="3693319"/>
          </a:xfrm>
          <a:prstGeom prst="rect">
            <a:avLst/>
          </a:prstGeom>
          <a:noFill/>
        </p:spPr>
        <p:txBody>
          <a:bodyPr wrap="square">
            <a:spAutoFit/>
          </a:bodyPr>
          <a:lstStyle/>
          <a:p>
            <a:pPr algn="just"/>
            <a:r>
              <a:rPr lang="es-ES" b="1" dirty="0">
                <a:solidFill>
                  <a:schemeClr val="tx1">
                    <a:lumMod val="75000"/>
                    <a:lumOff val="25000"/>
                  </a:schemeClr>
                </a:solidFill>
              </a:rPr>
              <a:t>En el transcurso de los siguientes 18 meses se realizara la creación y desarrollo de un aplicativo web para empresas que deseen implementar esta herramienta, donde se podrá encontrar información general  de las máquinas, como documentos, fichas técnicas, especificaciones, mantenimientos, información sobre la correcta y segura operación. El cual aportara a la prevención de accidentes e incidentes de trabajo que se puedan presentar, abarcando toda la maquinaria que se tenga a disposición de una determinada compañía. Toda esta información se enlazará a nuestro aplicativo por medio de un código QR plasmado de manera individual a las máquinas.</a:t>
            </a:r>
          </a:p>
          <a:p>
            <a:pPr algn="just"/>
            <a:r>
              <a:rPr lang="es-ES" b="1" dirty="0">
                <a:solidFill>
                  <a:schemeClr val="tx1">
                    <a:lumMod val="75000"/>
                    <a:lumOff val="25000"/>
                  </a:schemeClr>
                </a:solidFill>
              </a:rPr>
              <a:t>Este aplicativo web tendrá como base un administrador el cual se encargará de modificar y actualizar la base de datos que estará a disposición, con la seguridad de encontrar los datos precisos, seguros y confiables de los procesos, garantizando el adecuado uso de la misma.</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29776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1323B51-A6F2-4EFC-BD76-18FA4A9A69D9}"/>
              </a:ext>
            </a:extLst>
          </p:cNvPr>
          <p:cNvSpPr txBox="1"/>
          <p:nvPr/>
        </p:nvSpPr>
        <p:spPr>
          <a:xfrm>
            <a:off x="382869" y="249495"/>
            <a:ext cx="4093438" cy="523220"/>
          </a:xfrm>
          <a:prstGeom prst="rect">
            <a:avLst/>
          </a:prstGeom>
          <a:noFill/>
        </p:spPr>
        <p:txBody>
          <a:bodyPr wrap="square" rtlCol="0">
            <a:spAutoFit/>
          </a:bodyPr>
          <a:lstStyle/>
          <a:p>
            <a:r>
              <a:rPr lang="es-ES" sz="2800" b="1" dirty="0">
                <a:solidFill>
                  <a:schemeClr val="bg1"/>
                </a:solidFill>
              </a:rPr>
              <a:t>MAPA MENTAL</a:t>
            </a:r>
          </a:p>
        </p:txBody>
      </p:sp>
      <p:pic>
        <p:nvPicPr>
          <p:cNvPr id="4" name="Imagen 3">
            <a:extLst>
              <a:ext uri="{FF2B5EF4-FFF2-40B4-BE49-F238E27FC236}">
                <a16:creationId xmlns:a16="http://schemas.microsoft.com/office/drawing/2014/main" id="{56C16AA6-6602-49E3-8D43-4C827A1E332A}"/>
              </a:ext>
            </a:extLst>
          </p:cNvPr>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02" t="5618" r="2942" b="5044"/>
          <a:stretch/>
        </p:blipFill>
        <p:spPr bwMode="auto">
          <a:xfrm>
            <a:off x="72073" y="1121434"/>
            <a:ext cx="8999855" cy="40220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421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549019" cy="523220"/>
          </a:xfrm>
          <a:prstGeom prst="rect">
            <a:avLst/>
          </a:prstGeom>
          <a:noFill/>
        </p:spPr>
        <p:txBody>
          <a:bodyPr wrap="square" rtlCol="0">
            <a:spAutoFit/>
          </a:bodyPr>
          <a:lstStyle/>
          <a:p>
            <a:r>
              <a:rPr lang="es-ES" sz="2800" b="1" dirty="0">
                <a:solidFill>
                  <a:schemeClr val="bg1"/>
                </a:solidFill>
              </a:rPr>
              <a:t>TÉCNICAS DE RECOLECCIÓN DE DATOS</a:t>
            </a:r>
          </a:p>
        </p:txBody>
      </p:sp>
      <p:sp>
        <p:nvSpPr>
          <p:cNvPr id="5" name="CuadroTexto 4">
            <a:extLst>
              <a:ext uri="{FF2B5EF4-FFF2-40B4-BE49-F238E27FC236}">
                <a16:creationId xmlns:a16="http://schemas.microsoft.com/office/drawing/2014/main" id="{49E77552-3BED-4232-9571-FDD8F095AEC1}"/>
              </a:ext>
            </a:extLst>
          </p:cNvPr>
          <p:cNvSpPr txBox="1"/>
          <p:nvPr/>
        </p:nvSpPr>
        <p:spPr>
          <a:xfrm>
            <a:off x="547625" y="1814872"/>
            <a:ext cx="8048750" cy="2246769"/>
          </a:xfrm>
          <a:prstGeom prst="rect">
            <a:avLst/>
          </a:prstGeom>
          <a:noFill/>
        </p:spPr>
        <p:txBody>
          <a:bodyPr wrap="square">
            <a:spAutoFit/>
          </a:bodyPr>
          <a:lstStyle/>
          <a:p>
            <a:pPr algn="just"/>
            <a:r>
              <a:rPr lang="es-ES" sz="2000" b="1" dirty="0">
                <a:solidFill>
                  <a:schemeClr val="tx1">
                    <a:lumMod val="75000"/>
                    <a:lumOff val="25000"/>
                  </a:schemeClr>
                </a:solidFill>
              </a:rPr>
              <a:t>En los resultados obtenidos en la tabulación de la encuesta dirigida al personal operativo realizada el 06 de septiembre del 2020, se pudo deducir que el aplicativo web </a:t>
            </a:r>
            <a:r>
              <a:rPr lang="es-ES" sz="2000" b="1" dirty="0" err="1">
                <a:solidFill>
                  <a:schemeClr val="tx1">
                    <a:lumMod val="75000"/>
                    <a:lumOff val="25000"/>
                  </a:schemeClr>
                </a:solidFill>
              </a:rPr>
              <a:t>JobScanner</a:t>
            </a:r>
            <a:r>
              <a:rPr lang="es-ES" sz="2000" b="1" dirty="0">
                <a:solidFill>
                  <a:schemeClr val="tx1">
                    <a:lumMod val="75000"/>
                    <a:lumOff val="25000"/>
                  </a:schemeClr>
                </a:solidFill>
              </a:rPr>
              <a:t> es viable para implementar en empresas que cuenten con maquinarias las cuales tengan intervención u operación de personas. Ya que podrá acceder a la información en cualquier momento que este lo requiera, facilitando al instante la lectura, consulta, información y/o reporte de las máquinas. </a:t>
            </a:r>
          </a:p>
        </p:txBody>
      </p:sp>
      <p:sp>
        <p:nvSpPr>
          <p:cNvPr id="7" name="CuadroTexto 6">
            <a:extLst>
              <a:ext uri="{FF2B5EF4-FFF2-40B4-BE49-F238E27FC236}">
                <a16:creationId xmlns:a16="http://schemas.microsoft.com/office/drawing/2014/main" id="{0475371B-1595-4467-92DC-D1CFA8010E8F}"/>
              </a:ext>
            </a:extLst>
          </p:cNvPr>
          <p:cNvSpPr txBox="1"/>
          <p:nvPr/>
        </p:nvSpPr>
        <p:spPr>
          <a:xfrm>
            <a:off x="547625" y="1263016"/>
            <a:ext cx="4189132" cy="461665"/>
          </a:xfrm>
          <a:prstGeom prst="rect">
            <a:avLst/>
          </a:prstGeom>
          <a:noFill/>
        </p:spPr>
        <p:txBody>
          <a:bodyPr wrap="square" rtlCol="0">
            <a:spAutoFit/>
          </a:bodyPr>
          <a:lstStyle/>
          <a:p>
            <a:r>
              <a:rPr lang="es-ES" sz="2400" b="1" dirty="0">
                <a:solidFill>
                  <a:srgbClr val="FC671A"/>
                </a:solidFill>
              </a:rPr>
              <a:t>ENCUESTA</a:t>
            </a:r>
          </a:p>
        </p:txBody>
      </p:sp>
    </p:spTree>
    <p:extLst>
      <p:ext uri="{BB962C8B-B14F-4D97-AF65-F5344CB8AC3E}">
        <p14:creationId xmlns:p14="http://schemas.microsoft.com/office/powerpoint/2010/main" val="1888237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1714</Words>
  <Application>Microsoft Office PowerPoint</Application>
  <PresentationFormat>Presentación en pantalla (16:9)</PresentationFormat>
  <Paragraphs>194</Paragraphs>
  <Slides>21</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Yesid Tmx</cp:lastModifiedBy>
  <cp:revision>59</cp:revision>
  <dcterms:created xsi:type="dcterms:W3CDTF">2019-11-27T03:16:21Z</dcterms:created>
  <dcterms:modified xsi:type="dcterms:W3CDTF">2020-12-05T00:58:01Z</dcterms:modified>
</cp:coreProperties>
</file>