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69" r:id="rId5"/>
    <p:sldId id="266" r:id="rId6"/>
    <p:sldId id="270" r:id="rId7"/>
    <p:sldId id="259" r:id="rId8"/>
    <p:sldId id="271" r:id="rId9"/>
    <p:sldId id="272" r:id="rId10"/>
    <p:sldId id="267" r:id="rId11"/>
    <p:sldId id="273" r:id="rId12"/>
    <p:sldId id="268" r:id="rId13"/>
    <p:sldId id="261" r:id="rId14"/>
    <p:sldId id="276" r:id="rId15"/>
    <p:sldId id="277" r:id="rId16"/>
    <p:sldId id="260" r:id="rId17"/>
    <p:sldId id="274" r:id="rId18"/>
    <p:sldId id="275" r:id="rId19"/>
    <p:sldId id="262" r:id="rId20"/>
    <p:sldId id="263" r:id="rId21"/>
    <p:sldId id="278" r:id="rId22"/>
    <p:sldId id="279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5"/>
    <p:restoredTop sz="94694"/>
  </p:normalViewPr>
  <p:slideViewPr>
    <p:cSldViewPr snapToGrid="0" snapToObjects="1">
      <p:cViewPr varScale="1">
        <p:scale>
          <a:sx n="118" d="100"/>
          <a:sy n="118" d="100"/>
        </p:scale>
        <p:origin x="208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83D468-ACF5-2540-83B3-FEA9A8CF4288}" type="datetimeFigureOut">
              <a:rPr lang="es-MX" smtClean="0"/>
              <a:t>30/06/25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575A3-DEFD-324C-8118-5C234FA52A5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296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75A3-DEFD-324C-8118-5C234FA52A55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559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9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4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1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1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1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1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9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56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07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08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▷【TYPESCRIPT AVANZADO】Conceptos De Código // Fonsi">
            <a:extLst>
              <a:ext uri="{FF2B5EF4-FFF2-40B4-BE49-F238E27FC236}">
                <a16:creationId xmlns:a16="http://schemas.microsoft.com/office/drawing/2014/main" id="{B1100CCC-42CC-BE72-DB9F-26081D1AD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2" b="21501"/>
          <a:stretch/>
        </p:blipFill>
        <p:spPr bwMode="auto">
          <a:xfrm>
            <a:off x="342900" y="1963170"/>
            <a:ext cx="8458200" cy="2931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5A4A5-0974-C43E-2FE5-E887C00C6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Intersección de tipos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66A16D-79B0-7396-92A5-ED04EFC02702}"/>
              </a:ext>
            </a:extLst>
          </p:cNvPr>
          <p:cNvSpPr txBox="1"/>
          <p:nvPr/>
        </p:nvSpPr>
        <p:spPr>
          <a:xfrm>
            <a:off x="924910" y="2528418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type A = { x: number };</a:t>
            </a:r>
          </a:p>
          <a:p>
            <a:r>
              <a:rPr lang="es-MX" sz="1400" dirty="0"/>
              <a:t>type B = { y: number };</a:t>
            </a:r>
          </a:p>
          <a:p>
            <a:endParaRPr lang="es-MX" sz="1400" dirty="0"/>
          </a:p>
          <a:p>
            <a:r>
              <a:rPr lang="es-MX" sz="1400" dirty="0"/>
              <a:t>type C = A &amp; B; // C tiene las propiedades de A y B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DD6392F-55DB-3712-A89C-E4E558770279}"/>
              </a:ext>
            </a:extLst>
          </p:cNvPr>
          <p:cNvSpPr txBox="1"/>
          <p:nvPr/>
        </p:nvSpPr>
        <p:spPr>
          <a:xfrm>
            <a:off x="924910" y="1385418"/>
            <a:ext cx="7294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Las intersecciones de tipos en TypeScript te permiten combinar múltiples tipos en uno solo. El nuevo tipo resultante tiene todas las propiedades de los tipos combinados.</a:t>
            </a:r>
          </a:p>
        </p:txBody>
      </p:sp>
    </p:spTree>
    <p:extLst>
      <p:ext uri="{BB962C8B-B14F-4D97-AF65-F5344CB8AC3E}">
        <p14:creationId xmlns:p14="http://schemas.microsoft.com/office/powerpoint/2010/main" val="4013575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F86DB-DE9A-8C59-1B44-52C5294A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Actividad #4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201E147-4EF4-8428-6545-6AD1BDC44926}"/>
              </a:ext>
            </a:extLst>
          </p:cNvPr>
          <p:cNvSpPr txBox="1"/>
          <p:nvPr/>
        </p:nvSpPr>
        <p:spPr>
          <a:xfrm>
            <a:off x="809297" y="1417638"/>
            <a:ext cx="729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Realizar el siguiente ejercicio en un archivo llamado interseccion.ts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E1C15A1-2501-C44C-C0B6-7AF42DF41E24}"/>
              </a:ext>
            </a:extLst>
          </p:cNvPr>
          <p:cNvSpPr txBox="1"/>
          <p:nvPr/>
        </p:nvSpPr>
        <p:spPr>
          <a:xfrm>
            <a:off x="809297" y="1921694"/>
            <a:ext cx="457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type Identificable = {</a:t>
            </a:r>
          </a:p>
          <a:p>
            <a:r>
              <a:rPr lang="es-MX" sz="1600" dirty="0"/>
              <a:t>  id: string;</a:t>
            </a:r>
          </a:p>
          <a:p>
            <a:r>
              <a:rPr lang="es-MX" sz="1600" dirty="0"/>
              <a:t>};</a:t>
            </a:r>
          </a:p>
          <a:p>
            <a:endParaRPr lang="es-MX" sz="1600" dirty="0"/>
          </a:p>
          <a:p>
            <a:r>
              <a:rPr lang="es-MX" sz="1600" dirty="0"/>
              <a:t>type Temporal = {</a:t>
            </a:r>
          </a:p>
          <a:p>
            <a:r>
              <a:rPr lang="es-MX" sz="1600" dirty="0"/>
              <a:t>  creadoEn: Date;</a:t>
            </a:r>
          </a:p>
          <a:p>
            <a:r>
              <a:rPr lang="es-MX" sz="1600" dirty="0"/>
              <a:t>  actualizadoEn: Date;</a:t>
            </a:r>
          </a:p>
          <a:p>
            <a:r>
              <a:rPr lang="es-MX" sz="1600" dirty="0"/>
              <a:t>};</a:t>
            </a:r>
          </a:p>
          <a:p>
            <a:endParaRPr lang="es-MX" sz="1600" dirty="0"/>
          </a:p>
          <a:p>
            <a:r>
              <a:rPr lang="es-MX" sz="1600" dirty="0"/>
              <a:t>type Registro = Identificable &amp; Temporal;</a:t>
            </a:r>
          </a:p>
          <a:p>
            <a:endParaRPr lang="es-MX" sz="1600" dirty="0"/>
          </a:p>
          <a:p>
            <a:r>
              <a:rPr lang="es-MX" sz="1600" dirty="0"/>
              <a:t>const r: Registro = {</a:t>
            </a:r>
          </a:p>
          <a:p>
            <a:r>
              <a:rPr lang="es-MX" sz="1600" dirty="0"/>
              <a:t>  id: "abc123",</a:t>
            </a:r>
          </a:p>
          <a:p>
            <a:r>
              <a:rPr lang="es-MX" sz="1600" dirty="0"/>
              <a:t>  creadoEn: new Date("2024-01-01"),</a:t>
            </a:r>
          </a:p>
          <a:p>
            <a:r>
              <a:rPr lang="es-MX" sz="1600" dirty="0"/>
              <a:t>  actualizadoEn: new Date()</a:t>
            </a:r>
          </a:p>
          <a:p>
            <a:r>
              <a:rPr lang="es-MX" sz="16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2118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9D9F7-CEFB-87AC-BD01-20AEFA80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¿Cuándo usar type?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95FF5F-B55F-A485-ECFE-A58F96B73571}"/>
              </a:ext>
            </a:extLst>
          </p:cNvPr>
          <p:cNvSpPr txBox="1"/>
          <p:nvPr/>
        </p:nvSpPr>
        <p:spPr>
          <a:xfrm>
            <a:off x="924910" y="1240221"/>
            <a:ext cx="7336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En TypeScript, la palabra clave type se usa para definir un tipo personalizado (alias de tipo).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E53D5C8-5931-70B5-C3A6-65B6C580E3AB}"/>
              </a:ext>
            </a:extLst>
          </p:cNvPr>
          <p:cNvSpPr txBox="1"/>
          <p:nvPr/>
        </p:nvSpPr>
        <p:spPr>
          <a:xfrm>
            <a:off x="924910" y="2163551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u="sng" dirty="0"/>
              <a:t>type permite: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Crear </a:t>
            </a:r>
            <a:r>
              <a:rPr lang="es-MX" b="1" dirty="0"/>
              <a:t>alias de tipos primitivos</a:t>
            </a:r>
            <a:r>
              <a:rPr lang="es-MX" dirty="0"/>
              <a:t>, objetos, funciones, uniones, intersecciones,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Definir estructuras sin necesidad de usar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Componer tipos reutilizables.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8A7F66D-DBDB-740E-8352-E833F747B3FE}"/>
              </a:ext>
            </a:extLst>
          </p:cNvPr>
          <p:cNvSpPr txBox="1"/>
          <p:nvPr/>
        </p:nvSpPr>
        <p:spPr>
          <a:xfrm>
            <a:off x="4314497" y="3799601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type Persona = { nombre: string };</a:t>
            </a:r>
          </a:p>
          <a:p>
            <a:r>
              <a:rPr lang="es-MX" dirty="0"/>
              <a:t>type Empleado = { puesto: string };</a:t>
            </a:r>
          </a:p>
          <a:p>
            <a:endParaRPr lang="es-MX" dirty="0"/>
          </a:p>
          <a:p>
            <a:r>
              <a:rPr lang="es-MX" dirty="0"/>
              <a:t>type EmpleadoPersona = Persona &amp; Empleado;</a:t>
            </a:r>
          </a:p>
          <a:p>
            <a:endParaRPr lang="es-MX" dirty="0"/>
          </a:p>
          <a:p>
            <a:r>
              <a:rPr lang="es-MX" dirty="0"/>
              <a:t>let empleado: EmpleadoPersona = {</a:t>
            </a:r>
          </a:p>
          <a:p>
            <a:r>
              <a:rPr lang="es-MX" dirty="0"/>
              <a:t>  nombre: "Luis",</a:t>
            </a:r>
          </a:p>
          <a:p>
            <a:r>
              <a:rPr lang="es-MX" dirty="0"/>
              <a:t>  puesto: "Desarrollador"</a:t>
            </a:r>
          </a:p>
          <a:p>
            <a:r>
              <a:rPr lang="es-MX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6760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Funciones</a:t>
            </a:r>
            <a:r>
              <a:rPr dirty="0"/>
              <a:t> </a:t>
            </a:r>
            <a:r>
              <a:rPr dirty="0" err="1"/>
              <a:t>Tipadas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>
                <a:latin typeface="Courier New"/>
              </a:defRPr>
            </a:pPr>
            <a:r>
              <a:t>function saludar(nombre: string): string {</a:t>
            </a:r>
            <a:br/>
            <a:r>
              <a:t>  return `Hola, ${nombre}`;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8F5E7-0228-F4EC-C2A3-C28390025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Actividad #5. Funciones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2961E51-3514-99A3-626F-87E75738CEF9}"/>
              </a:ext>
            </a:extLst>
          </p:cNvPr>
          <p:cNvSpPr txBox="1"/>
          <p:nvPr/>
        </p:nvSpPr>
        <p:spPr>
          <a:xfrm>
            <a:off x="777766" y="1417638"/>
            <a:ext cx="75043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Realizar 2 funciones en TS, en un archivo llamado funciones.ts, que contenga lo siguiente: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Función para calcular el área de un rectangulo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Función que dado un número, nos regrese el rol, asociado a ese número (por ejemplo: 1 = "Administrador", 2 = "Editor", 3 = "Usuario",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243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FF4A9-AF1C-CBC6-C2BC-B4878F28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Ayuda Actividad #5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FC151A8-64DD-B985-715F-67C53D871071}"/>
              </a:ext>
            </a:extLst>
          </p:cNvPr>
          <p:cNvSpPr txBox="1"/>
          <p:nvPr/>
        </p:nvSpPr>
        <p:spPr>
          <a:xfrm>
            <a:off x="204952" y="1455041"/>
            <a:ext cx="420939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// Función para calcular el área de un rectángulo</a:t>
            </a:r>
          </a:p>
          <a:p>
            <a:r>
              <a:rPr lang="es-MX" sz="1600" dirty="0"/>
              <a:t>function calcularAreaRectangulo(base: number, altura: number): number {</a:t>
            </a:r>
          </a:p>
          <a:p>
            <a:r>
              <a:rPr lang="es-MX" sz="1600" dirty="0"/>
              <a:t>  if (base &lt;= 0 || altura &lt;= 0) {</a:t>
            </a:r>
          </a:p>
          <a:p>
            <a:r>
              <a:rPr lang="es-MX" sz="1600" dirty="0"/>
              <a:t>    throw new Error("La base y la altura deben ser mayores que cero.");</a:t>
            </a:r>
          </a:p>
          <a:p>
            <a:r>
              <a:rPr lang="es-MX" sz="1600" dirty="0"/>
              <a:t>  }</a:t>
            </a:r>
          </a:p>
          <a:p>
            <a:endParaRPr lang="es-MX" sz="1600" dirty="0"/>
          </a:p>
          <a:p>
            <a:r>
              <a:rPr lang="es-MX" sz="1600" dirty="0"/>
              <a:t>  return base * altura;</a:t>
            </a:r>
          </a:p>
          <a:p>
            <a:r>
              <a:rPr lang="es-MX" sz="1600" dirty="0"/>
              <a:t>}</a:t>
            </a:r>
          </a:p>
          <a:p>
            <a:endParaRPr lang="es-MX" sz="1600" dirty="0"/>
          </a:p>
          <a:p>
            <a:r>
              <a:rPr lang="es-MX" sz="1600" dirty="0"/>
              <a:t>// Prueba de la función</a:t>
            </a:r>
          </a:p>
          <a:p>
            <a:r>
              <a:rPr lang="es-MX" sz="1600" dirty="0"/>
              <a:t>let base: number = 8;</a:t>
            </a:r>
          </a:p>
          <a:p>
            <a:r>
              <a:rPr lang="es-MX" sz="1600" dirty="0"/>
              <a:t>let altura: number = 5;</a:t>
            </a:r>
          </a:p>
          <a:p>
            <a:endParaRPr lang="es-MX" sz="1600" dirty="0"/>
          </a:p>
          <a:p>
            <a:r>
              <a:rPr lang="es-MX" sz="1600" dirty="0"/>
              <a:t>let area: number = calcularAreaRectangulo(base, altura);</a:t>
            </a:r>
          </a:p>
          <a:p>
            <a:r>
              <a:rPr lang="es-MX" sz="1600" dirty="0"/>
              <a:t>console.log(`El área del rectángulo es: ${area}`);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BE9344-4FBE-A83C-6E04-048CA731911F}"/>
              </a:ext>
            </a:extLst>
          </p:cNvPr>
          <p:cNvSpPr txBox="1"/>
          <p:nvPr/>
        </p:nvSpPr>
        <p:spPr>
          <a:xfrm>
            <a:off x="4572000" y="1417638"/>
            <a:ext cx="4572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// Paso 1: Definir los roles en una tupla</a:t>
            </a:r>
          </a:p>
          <a:p>
            <a:r>
              <a:rPr lang="es-MX" sz="1400" dirty="0"/>
              <a:t>const roles: [string, string, string, string] = [</a:t>
            </a:r>
          </a:p>
          <a:p>
            <a:r>
              <a:rPr lang="es-MX" sz="1400" dirty="0"/>
              <a:t>  "Administrador",</a:t>
            </a:r>
          </a:p>
          <a:p>
            <a:r>
              <a:rPr lang="es-MX" sz="1400" dirty="0"/>
              <a:t>  "Editor",</a:t>
            </a:r>
          </a:p>
          <a:p>
            <a:r>
              <a:rPr lang="es-MX" sz="1400" dirty="0"/>
              <a:t>  "Usuario",</a:t>
            </a:r>
          </a:p>
          <a:p>
            <a:r>
              <a:rPr lang="es-MX" sz="1400" dirty="0"/>
              <a:t>  "Invitado"</a:t>
            </a:r>
          </a:p>
          <a:p>
            <a:r>
              <a:rPr lang="es-MX" sz="1400" dirty="0"/>
              <a:t>];</a:t>
            </a:r>
          </a:p>
          <a:p>
            <a:endParaRPr lang="es-MX" sz="1400" dirty="0"/>
          </a:p>
          <a:p>
            <a:r>
              <a:rPr lang="es-MX" sz="1400" dirty="0"/>
              <a:t>// Paso 2: Función que retorna el rol según el índice (número)</a:t>
            </a:r>
          </a:p>
          <a:p>
            <a:r>
              <a:rPr lang="es-MX" sz="1400" dirty="0"/>
              <a:t>function obtenerRolPorNumero(rolId: number): string {</a:t>
            </a:r>
          </a:p>
          <a:p>
            <a:r>
              <a:rPr lang="es-MX" sz="1400" dirty="0"/>
              <a:t>  if (rolId &gt;= 0 &amp;&amp; rolId &lt; roles.length) {</a:t>
            </a:r>
          </a:p>
          <a:p>
            <a:r>
              <a:rPr lang="es-MX" sz="1400" dirty="0"/>
              <a:t>    return roles[rolId];</a:t>
            </a:r>
          </a:p>
          <a:p>
            <a:r>
              <a:rPr lang="es-MX" sz="1400" dirty="0"/>
              <a:t>  }</a:t>
            </a:r>
          </a:p>
          <a:p>
            <a:r>
              <a:rPr lang="es-MX" sz="1400" dirty="0"/>
              <a:t>  return "Rol desconocido";</a:t>
            </a:r>
          </a:p>
          <a:p>
            <a:r>
              <a:rPr lang="es-MX" sz="1400" dirty="0"/>
              <a:t>}</a:t>
            </a:r>
          </a:p>
          <a:p>
            <a:endParaRPr lang="es-MX" sz="1400" dirty="0"/>
          </a:p>
          <a:p>
            <a:r>
              <a:rPr lang="es-MX" sz="1400" dirty="0"/>
              <a:t>// Paso 3: Probar la función</a:t>
            </a:r>
          </a:p>
          <a:p>
            <a:r>
              <a:rPr lang="es-MX" sz="1400" dirty="0"/>
              <a:t>console.log(obtenerRolPorNumero(0)); // "Administrador"</a:t>
            </a:r>
          </a:p>
          <a:p>
            <a:r>
              <a:rPr lang="es-MX" sz="1400" dirty="0"/>
              <a:t>console.log(obtenerRolPorNumero(2)); // "Usuario"</a:t>
            </a:r>
          </a:p>
          <a:p>
            <a:r>
              <a:rPr lang="es-MX" sz="1400" dirty="0"/>
              <a:t>console.log(obtenerRolPorNumero(4)); // "Rol desconocido"</a:t>
            </a:r>
          </a:p>
        </p:txBody>
      </p:sp>
    </p:spTree>
    <p:extLst>
      <p:ext uri="{BB962C8B-B14F-4D97-AF65-F5344CB8AC3E}">
        <p14:creationId xmlns:p14="http://schemas.microsoft.com/office/powerpoint/2010/main" val="3525938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Interfaces y Objetos</a:t>
            </a:r>
            <a:endParaRPr lang="es-MX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/>
          </a:p>
          <a:p>
            <a:pPr>
              <a:defRPr sz="1400">
                <a:latin typeface="Courier New"/>
              </a:defRPr>
            </a:pPr>
            <a:r>
              <a:rPr lang="es-MX"/>
              <a:t>interface Usuario {</a:t>
            </a:r>
            <a:br>
              <a:rPr lang="es-MX"/>
            </a:br>
            <a:r>
              <a:rPr lang="es-MX"/>
              <a:t>  id: number;</a:t>
            </a:r>
            <a:br>
              <a:rPr lang="es-MX"/>
            </a:br>
            <a:r>
              <a:rPr lang="es-MX"/>
              <a:t>  nombre: string;</a:t>
            </a:r>
            <a:br>
              <a:rPr lang="es-MX"/>
            </a:br>
            <a:r>
              <a:rPr lang="es-MX"/>
              <a:t>  activo: boolean;</a:t>
            </a:r>
            <a:br>
              <a:rPr lang="es-MX"/>
            </a:br>
            <a:r>
              <a:rPr lang="es-MX"/>
              <a:t>}</a:t>
            </a:r>
            <a:br>
              <a:rPr lang="es-MX"/>
            </a:br>
            <a:br>
              <a:rPr lang="es-MX"/>
            </a:br>
            <a:r>
              <a:rPr lang="es-MX"/>
              <a:t>const user: Usuario = { id: 1, nombre: "Luis", activo: true };</a:t>
            </a:r>
            <a:endParaRPr lang="es-MX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367F7-BF9A-1DF5-C570-A37BEB049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Actividad #6. Interfaces y objetos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E1E0DF3-C0D5-D1CE-3D85-22EE7F7691DA}"/>
              </a:ext>
            </a:extLst>
          </p:cNvPr>
          <p:cNvSpPr txBox="1"/>
          <p:nvPr/>
        </p:nvSpPr>
        <p:spPr>
          <a:xfrm>
            <a:off x="777766" y="1629103"/>
            <a:ext cx="748336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Crear un script llamado interfaces-objetos.ts, que contenga lo siguiente: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Una Interfa Persona</a:t>
            </a:r>
          </a:p>
          <a:p>
            <a:pPr lvl="1"/>
            <a:r>
              <a:rPr lang="es-MX" sz="1600" dirty="0"/>
              <a:t>interface Persona {</a:t>
            </a:r>
          </a:p>
          <a:p>
            <a:pPr lvl="1"/>
            <a:r>
              <a:rPr lang="es-MX" sz="1600" dirty="0"/>
              <a:t>  nombre: string;</a:t>
            </a:r>
          </a:p>
          <a:p>
            <a:pPr lvl="1"/>
            <a:r>
              <a:rPr lang="es-MX" sz="1600" dirty="0"/>
              <a:t>  edad: number;</a:t>
            </a:r>
          </a:p>
          <a:p>
            <a:pPr lvl="1"/>
            <a:r>
              <a:rPr lang="es-MX" sz="1600" dirty="0"/>
              <a:t>  esEstudiante: boolean;</a:t>
            </a:r>
          </a:p>
          <a:p>
            <a:pPr lvl="1"/>
            <a:r>
              <a:rPr lang="es-MX" sz="1600" dirty="0"/>
              <a:t>  direccion?: string; // propiedad opcional</a:t>
            </a:r>
          </a:p>
          <a:p>
            <a:pPr lvl="1"/>
            <a:r>
              <a:rPr lang="es-MX" sz="1600" dirty="0"/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Crear 2 objetos,  persona1 y persona2</a:t>
            </a:r>
          </a:p>
          <a:p>
            <a:pPr lvl="1"/>
            <a:r>
              <a:rPr lang="es-MX" sz="1600" dirty="0"/>
              <a:t>const persona1: Persona = {</a:t>
            </a:r>
          </a:p>
          <a:p>
            <a:pPr lvl="1"/>
            <a:r>
              <a:rPr lang="es-MX" sz="1600" dirty="0"/>
              <a:t>  nombre: "Luis",</a:t>
            </a:r>
          </a:p>
          <a:p>
            <a:pPr lvl="1"/>
            <a:r>
              <a:rPr lang="es-MX" sz="1600" dirty="0"/>
              <a:t>  edad: 30,</a:t>
            </a:r>
          </a:p>
          <a:p>
            <a:pPr lvl="1"/>
            <a:r>
              <a:rPr lang="es-MX" sz="1600" dirty="0"/>
              <a:t>  esEstudiante: false</a:t>
            </a:r>
          </a:p>
          <a:p>
            <a:pPr lvl="1"/>
            <a:r>
              <a:rPr lang="es-MX" sz="1600" dirty="0"/>
              <a:t>};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600" dirty="0"/>
              <a:t>Realizar una función de tipo void que reciba un objeto persona como parámetro, que valide si una persona es estudiante, e imprima su dirección.</a:t>
            </a:r>
          </a:p>
        </p:txBody>
      </p:sp>
    </p:spTree>
    <p:extLst>
      <p:ext uri="{BB962C8B-B14F-4D97-AF65-F5344CB8AC3E}">
        <p14:creationId xmlns:p14="http://schemas.microsoft.com/office/powerpoint/2010/main" val="335708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6C0D0-1A40-8105-5C44-38F5A665A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Ayuda Actividad #6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074C0D-BCBD-166D-34F0-DD54D4B9F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28" y="1417638"/>
            <a:ext cx="6139109" cy="468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366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Clases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400">
                <a:latin typeface="Courier New"/>
              </a:defRPr>
            </a:pPr>
            <a:r>
              <a:rPr dirty="0"/>
              <a:t>class </a:t>
            </a:r>
            <a:r>
              <a:rPr dirty="0" err="1"/>
              <a:t>Producto</a:t>
            </a:r>
            <a:r>
              <a:rPr dirty="0"/>
              <a:t> {</a:t>
            </a:r>
            <a:br>
              <a:rPr dirty="0"/>
            </a:br>
            <a:r>
              <a:rPr dirty="0"/>
              <a:t>  constructor(public </a:t>
            </a:r>
            <a:r>
              <a:rPr dirty="0" err="1"/>
              <a:t>nombre</a:t>
            </a:r>
            <a:r>
              <a:rPr dirty="0"/>
              <a:t>: string, public </a:t>
            </a:r>
            <a:r>
              <a:rPr dirty="0" err="1"/>
              <a:t>precio</a:t>
            </a:r>
            <a:r>
              <a:rPr dirty="0"/>
              <a:t>: number) {}</a:t>
            </a:r>
            <a:br>
              <a:rPr dirty="0"/>
            </a:br>
            <a:br>
              <a:rPr dirty="0"/>
            </a:br>
            <a:r>
              <a:rPr dirty="0"/>
              <a:t>  </a:t>
            </a:r>
            <a:r>
              <a:rPr dirty="0" err="1"/>
              <a:t>mostrar</a:t>
            </a:r>
            <a:r>
              <a:rPr dirty="0"/>
              <a:t>(): void {</a:t>
            </a:r>
            <a:br>
              <a:rPr dirty="0"/>
            </a:br>
            <a:r>
              <a:rPr dirty="0"/>
              <a:t>    </a:t>
            </a:r>
            <a:r>
              <a:rPr dirty="0" err="1"/>
              <a:t>console.log</a:t>
            </a:r>
            <a:r>
              <a:rPr dirty="0"/>
              <a:t>(`${</a:t>
            </a:r>
            <a:r>
              <a:rPr dirty="0" err="1"/>
              <a:t>this.nombre</a:t>
            </a:r>
            <a:r>
              <a:rPr dirty="0"/>
              <a:t>} cuesta $${</a:t>
            </a:r>
            <a:r>
              <a:rPr dirty="0" err="1"/>
              <a:t>this.precio</a:t>
            </a:r>
            <a:r>
              <a:rPr dirty="0"/>
              <a:t>}`);</a:t>
            </a:r>
            <a:br>
              <a:rPr dirty="0"/>
            </a:br>
            <a:r>
              <a:rPr dirty="0"/>
              <a:t>  }</a:t>
            </a:r>
            <a:br>
              <a:rPr dirty="0"/>
            </a:b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¿Qué es TypeScript?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Superset de JavaScript </a:t>
            </a:r>
            <a:r>
              <a:rPr dirty="0" err="1"/>
              <a:t>tipado</a:t>
            </a:r>
            <a:r>
              <a:rPr dirty="0"/>
              <a:t> </a:t>
            </a:r>
            <a:r>
              <a:rPr dirty="0" err="1"/>
              <a:t>estáticamente</a:t>
            </a:r>
            <a:endParaRPr dirty="0"/>
          </a:p>
          <a:p>
            <a:r>
              <a:rPr dirty="0" err="1"/>
              <a:t>Transpilado</a:t>
            </a:r>
            <a:r>
              <a:rPr dirty="0"/>
              <a:t> a JavaScript para </a:t>
            </a:r>
            <a:r>
              <a:rPr dirty="0" err="1"/>
              <a:t>navegadores</a:t>
            </a:r>
            <a:endParaRPr dirty="0"/>
          </a:p>
          <a:p>
            <a:r>
              <a:rPr dirty="0" err="1"/>
              <a:t>Usado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defecto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Angular</a:t>
            </a:r>
          </a:p>
          <a:p>
            <a:r>
              <a:rPr dirty="0" err="1"/>
              <a:t>Mejora</a:t>
            </a:r>
            <a:r>
              <a:rPr dirty="0"/>
              <a:t> la </a:t>
            </a:r>
            <a:r>
              <a:rPr dirty="0" err="1"/>
              <a:t>calidad</a:t>
            </a:r>
            <a:r>
              <a:rPr dirty="0"/>
              <a:t> del </a:t>
            </a:r>
            <a:r>
              <a:rPr dirty="0" err="1"/>
              <a:t>código</a:t>
            </a:r>
            <a:r>
              <a:rPr dirty="0"/>
              <a:t> con </a:t>
            </a:r>
            <a:r>
              <a:rPr dirty="0" err="1"/>
              <a:t>tipos</a:t>
            </a:r>
            <a:r>
              <a:rPr dirty="0"/>
              <a:t> y </a:t>
            </a:r>
            <a:r>
              <a:rPr dirty="0" err="1"/>
              <a:t>herramientas</a:t>
            </a:r>
            <a:r>
              <a:rPr dirty="0"/>
              <a:t> de </a:t>
            </a:r>
            <a:r>
              <a:rPr dirty="0" err="1"/>
              <a:t>desarrollo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Módulos</a:t>
            </a:r>
            <a:r>
              <a:rPr dirty="0"/>
              <a:t> e </a:t>
            </a:r>
            <a:r>
              <a:rPr dirty="0" err="1"/>
              <a:t>Importaciones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400">
                <a:latin typeface="Courier New"/>
              </a:defRPr>
            </a:pPr>
            <a:r>
              <a:rPr dirty="0"/>
              <a:t>// </a:t>
            </a:r>
            <a:r>
              <a:rPr dirty="0" err="1"/>
              <a:t>archivo</a:t>
            </a:r>
            <a:r>
              <a:rPr dirty="0"/>
              <a:t> </a:t>
            </a:r>
            <a:r>
              <a:rPr dirty="0" err="1"/>
              <a:t>usuario.ts</a:t>
            </a:r>
            <a:br>
              <a:rPr dirty="0"/>
            </a:br>
            <a:r>
              <a:rPr dirty="0"/>
              <a:t>export interface </a:t>
            </a:r>
            <a:r>
              <a:rPr dirty="0" err="1"/>
              <a:t>Usuario</a:t>
            </a:r>
            <a:r>
              <a:rPr dirty="0"/>
              <a:t> {</a:t>
            </a:r>
            <a:br>
              <a:rPr dirty="0"/>
            </a:br>
            <a:r>
              <a:rPr dirty="0"/>
              <a:t>  id: number;</a:t>
            </a:r>
            <a:br>
              <a:rPr dirty="0"/>
            </a:br>
            <a:r>
              <a:rPr dirty="0"/>
              <a:t>  </a:t>
            </a:r>
            <a:r>
              <a:rPr dirty="0" err="1"/>
              <a:t>nombre</a:t>
            </a:r>
            <a:r>
              <a:rPr dirty="0"/>
              <a:t>: string;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br>
              <a:rPr dirty="0"/>
            </a:br>
            <a:r>
              <a:rPr dirty="0"/>
              <a:t>// </a:t>
            </a:r>
            <a:r>
              <a:rPr dirty="0" err="1"/>
              <a:t>archivo</a:t>
            </a:r>
            <a:r>
              <a:rPr dirty="0"/>
              <a:t> </a:t>
            </a:r>
            <a:r>
              <a:rPr dirty="0" err="1"/>
              <a:t>principal.ts</a:t>
            </a:r>
            <a:br>
              <a:rPr dirty="0"/>
            </a:br>
            <a:r>
              <a:rPr dirty="0"/>
              <a:t>import { </a:t>
            </a:r>
            <a:r>
              <a:rPr dirty="0" err="1"/>
              <a:t>Usuario</a:t>
            </a:r>
            <a:r>
              <a:rPr dirty="0"/>
              <a:t> } from "./</a:t>
            </a:r>
            <a:r>
              <a:rPr dirty="0" err="1"/>
              <a:t>usuario</a:t>
            </a:r>
            <a:r>
              <a:rPr dirty="0"/>
              <a:t>";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23452-77FA-ABCF-E674-75C315AE5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Actividad #6. Modulos e importaciones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A940276-ECDC-78B4-F362-4DA9E0A54DA2}"/>
              </a:ext>
            </a:extLst>
          </p:cNvPr>
          <p:cNvSpPr txBox="1"/>
          <p:nvPr/>
        </p:nvSpPr>
        <p:spPr>
          <a:xfrm>
            <a:off x="704193" y="1566041"/>
            <a:ext cx="76094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Realiza un script en TS que tenga las funciones básicas de una calculadora(sumar, restar, multiplicar y dividir), en un archivo que se llame calculadora.ts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El script debe contener 4 funciones.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Las funciones deben ejecutarse desde main.ts</a:t>
            </a:r>
          </a:p>
        </p:txBody>
      </p:sp>
    </p:spTree>
    <p:extLst>
      <p:ext uri="{BB962C8B-B14F-4D97-AF65-F5344CB8AC3E}">
        <p14:creationId xmlns:p14="http://schemas.microsoft.com/office/powerpoint/2010/main" val="2184687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820E7-A1AF-A0C1-8EEE-7DC5A0882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Ayuda Actividad #7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46B668F-3CD4-AB76-BCAB-9C53A0BEB817}"/>
              </a:ext>
            </a:extLst>
          </p:cNvPr>
          <p:cNvSpPr txBox="1"/>
          <p:nvPr/>
        </p:nvSpPr>
        <p:spPr>
          <a:xfrm>
            <a:off x="331075" y="1417638"/>
            <a:ext cx="457200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// calculadora.ts</a:t>
            </a:r>
          </a:p>
          <a:p>
            <a:endParaRPr lang="es-MX" sz="1600" dirty="0"/>
          </a:p>
          <a:p>
            <a:r>
              <a:rPr lang="es-MX" sz="1600" dirty="0"/>
              <a:t>export function sumar(a: number, b: number): number {</a:t>
            </a:r>
          </a:p>
          <a:p>
            <a:r>
              <a:rPr lang="es-MX" sz="1600" dirty="0"/>
              <a:t>  return a + b;</a:t>
            </a:r>
          </a:p>
          <a:p>
            <a:r>
              <a:rPr lang="es-MX" sz="1600" dirty="0"/>
              <a:t>}</a:t>
            </a:r>
          </a:p>
          <a:p>
            <a:endParaRPr lang="es-MX" sz="1600" dirty="0"/>
          </a:p>
          <a:p>
            <a:r>
              <a:rPr lang="es-MX" sz="1600" dirty="0"/>
              <a:t>export function restar(a: number, b: number): number {</a:t>
            </a:r>
          </a:p>
          <a:p>
            <a:r>
              <a:rPr lang="es-MX" sz="1600" dirty="0"/>
              <a:t>  return a - b;</a:t>
            </a:r>
          </a:p>
          <a:p>
            <a:r>
              <a:rPr lang="es-MX" sz="1600" dirty="0"/>
              <a:t>}</a:t>
            </a:r>
          </a:p>
          <a:p>
            <a:endParaRPr lang="es-MX" sz="1600" dirty="0"/>
          </a:p>
          <a:p>
            <a:r>
              <a:rPr lang="es-MX" sz="1600" dirty="0"/>
              <a:t>export const PI = 3.1416;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B2D93D3-4B40-F62C-B3FC-A790E4148003}"/>
              </a:ext>
            </a:extLst>
          </p:cNvPr>
          <p:cNvSpPr txBox="1"/>
          <p:nvPr/>
        </p:nvSpPr>
        <p:spPr>
          <a:xfrm>
            <a:off x="4572000" y="3753829"/>
            <a:ext cx="457200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// main.ts</a:t>
            </a:r>
          </a:p>
          <a:p>
            <a:endParaRPr lang="es-MX" sz="1600" dirty="0"/>
          </a:p>
          <a:p>
            <a:r>
              <a:rPr lang="es-MX" sz="1600" dirty="0"/>
              <a:t>import { sumar, restar, PI } from './operaciones';</a:t>
            </a:r>
          </a:p>
          <a:p>
            <a:endParaRPr lang="es-MX" sz="1600" dirty="0"/>
          </a:p>
          <a:p>
            <a:r>
              <a:rPr lang="es-MX" sz="1600" dirty="0"/>
              <a:t>let resultado1 = sumar(10, 5);</a:t>
            </a:r>
          </a:p>
          <a:p>
            <a:r>
              <a:rPr lang="es-MX" sz="1600" dirty="0"/>
              <a:t>let resultado2 = restar(10, 5);</a:t>
            </a:r>
          </a:p>
          <a:p>
            <a:endParaRPr lang="es-MX" sz="1600" dirty="0"/>
          </a:p>
          <a:p>
            <a:r>
              <a:rPr lang="es-MX" sz="1600" dirty="0"/>
              <a:t>console.log(`La suma es: ${resultado1}`);</a:t>
            </a:r>
          </a:p>
          <a:p>
            <a:r>
              <a:rPr lang="es-MX" sz="1600" dirty="0"/>
              <a:t>console.log(`La resta es: ${resultado2}`);</a:t>
            </a:r>
          </a:p>
          <a:p>
            <a:r>
              <a:rPr lang="es-MX" sz="1600" dirty="0"/>
              <a:t>console.log(`El valor de PI es: ${PI}`);</a:t>
            </a:r>
          </a:p>
        </p:txBody>
      </p:sp>
    </p:spTree>
    <p:extLst>
      <p:ext uri="{BB962C8B-B14F-4D97-AF65-F5344CB8AC3E}">
        <p14:creationId xmlns:p14="http://schemas.microsoft.com/office/powerpoint/2010/main" val="3295131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TypeScript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mantenible</a:t>
            </a:r>
            <a:r>
              <a:rPr dirty="0"/>
              <a:t>, </a:t>
            </a:r>
            <a:r>
              <a:rPr dirty="0" err="1"/>
              <a:t>seguro</a:t>
            </a:r>
            <a:r>
              <a:rPr dirty="0"/>
              <a:t> y legible</a:t>
            </a:r>
          </a:p>
          <a:p>
            <a:r>
              <a:rPr dirty="0"/>
              <a:t>Clave para </a:t>
            </a:r>
            <a:r>
              <a:rPr dirty="0" err="1"/>
              <a:t>trabajar</a:t>
            </a:r>
            <a:r>
              <a:rPr dirty="0"/>
              <a:t> </a:t>
            </a:r>
            <a:r>
              <a:rPr dirty="0" err="1"/>
              <a:t>eficientemente</a:t>
            </a:r>
            <a:r>
              <a:rPr dirty="0"/>
              <a:t> con Angular</a:t>
            </a:r>
          </a:p>
          <a:p>
            <a:r>
              <a:rPr lang="es-ES" dirty="0"/>
              <a:t>N</a:t>
            </a:r>
            <a:r>
              <a:rPr dirty="0" err="1"/>
              <a:t>ecesario</a:t>
            </a:r>
            <a:r>
              <a:rPr dirty="0"/>
              <a:t> para </a:t>
            </a:r>
            <a:r>
              <a:rPr dirty="0" err="1"/>
              <a:t>crear</a:t>
            </a:r>
            <a:r>
              <a:rPr dirty="0"/>
              <a:t> y </a:t>
            </a:r>
            <a:r>
              <a:rPr dirty="0" err="1"/>
              <a:t>consumir</a:t>
            </a:r>
            <a:r>
              <a:rPr dirty="0"/>
              <a:t> </a:t>
            </a:r>
            <a:r>
              <a:rPr dirty="0" err="1"/>
              <a:t>servicios</a:t>
            </a:r>
            <a:r>
              <a:rPr dirty="0"/>
              <a:t> CRUD</a:t>
            </a:r>
            <a:r>
              <a:rPr lang="es-ES" dirty="0"/>
              <a:t> en angular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1. Instalación y Primer Archivo</a:t>
            </a:r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417638"/>
            <a:ext cx="8229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latin typeface="Courier New"/>
              </a:defRPr>
            </a:pPr>
            <a:r>
              <a:rPr lang="es-MX"/>
              <a:t>npm install -g typescript</a:t>
            </a:r>
            <a:br>
              <a:rPr lang="es-MX"/>
            </a:br>
            <a:br>
              <a:rPr lang="es-MX"/>
            </a:br>
            <a:r>
              <a:rPr lang="es-MX"/>
              <a:t>// main.ts</a:t>
            </a:r>
            <a:br>
              <a:rPr lang="es-MX"/>
            </a:br>
            <a:r>
              <a:rPr lang="es-MX"/>
              <a:t>let nombre: string = "Juan";</a:t>
            </a:r>
            <a:br>
              <a:rPr lang="es-MX"/>
            </a:br>
            <a:r>
              <a:rPr lang="es-MX"/>
              <a:t>console.log(`Hola, ${nombre}`);</a:t>
            </a:r>
            <a:br>
              <a:rPr lang="es-MX"/>
            </a:br>
            <a:br>
              <a:rPr lang="es-MX"/>
            </a:br>
            <a:r>
              <a:rPr lang="es-MX"/>
              <a:t>// Compilar</a:t>
            </a:r>
            <a:br>
              <a:rPr lang="es-MX"/>
            </a:br>
            <a:r>
              <a:rPr lang="es-MX"/>
              <a:t>tsc main.ts</a:t>
            </a:r>
            <a:endParaRPr lang="es-MX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56A4A-BF43-881E-F7EC-3A7F2E69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Actividad #1. Instalación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5F86C41-C5D8-C3E0-E6FA-837C5D73E5E2}"/>
              </a:ext>
            </a:extLst>
          </p:cNvPr>
          <p:cNvSpPr txBox="1"/>
          <p:nvPr/>
        </p:nvSpPr>
        <p:spPr>
          <a:xfrm>
            <a:off x="457200" y="1417638"/>
            <a:ext cx="77040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dirty="0"/>
              <a:t>Instalación de TypeScript (globalmente)</a:t>
            </a:r>
          </a:p>
          <a:p>
            <a:pPr marL="342900" indent="-342900">
              <a:buAutoNum type="arabicPeriod"/>
            </a:pPr>
            <a:r>
              <a:rPr lang="es-MX" dirty="0"/>
              <a:t>Crear carpeta del proyecto y entrar</a:t>
            </a:r>
          </a:p>
          <a:p>
            <a:pPr marL="342900" indent="-342900">
              <a:buAutoNum type="arabicPeriod"/>
            </a:pPr>
            <a:r>
              <a:rPr lang="es-MX" dirty="0"/>
              <a:t>Crear un archivo TypeScript</a:t>
            </a:r>
          </a:p>
          <a:p>
            <a:pPr marL="342900" indent="-342900">
              <a:buAutoNum type="arabicPeriod"/>
            </a:pPr>
            <a:r>
              <a:rPr lang="es-MX" dirty="0"/>
              <a:t>Compilar el archivo TypeScript</a:t>
            </a:r>
          </a:p>
          <a:p>
            <a:pPr marL="342900" indent="-342900">
              <a:buAutoNum type="arabicPeriod"/>
            </a:pPr>
            <a:r>
              <a:rPr lang="es-MX" dirty="0"/>
              <a:t>Ejecutar el archivo compilado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F81DB6A-30CB-560C-DF75-2CE4D621F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29373"/>
              </p:ext>
            </p:extLst>
          </p:nvPr>
        </p:nvGraphicFramePr>
        <p:xfrm>
          <a:off x="457200" y="3370559"/>
          <a:ext cx="8229600" cy="18288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526356369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5267763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Paso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Descripción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272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/>
                        <a:t>npm install -g typescript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Instala TypeScript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012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/>
                        <a:t>tsc archivo.ts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Compila a JS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168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/>
                        <a:t>node archivo.js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Ejecuta el código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95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tsc --init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Crea tsconfig.json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860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602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B2E5D-62F5-1155-AC73-0C1F90CD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Configurciones adicionales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173FECE-0DAB-D1F1-9BD6-2D9283FCDE45}"/>
              </a:ext>
            </a:extLst>
          </p:cNvPr>
          <p:cNvSpPr txBox="1"/>
          <p:nvPr/>
        </p:nvSpPr>
        <p:spPr>
          <a:xfrm>
            <a:off x="746234" y="1417638"/>
            <a:ext cx="75569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Configurar proyecto</a:t>
            </a:r>
          </a:p>
          <a:p>
            <a:endParaRPr lang="es-MX" dirty="0"/>
          </a:p>
          <a:p>
            <a:r>
              <a:rPr lang="es-MX" dirty="0"/>
              <a:t>Tsc –init</a:t>
            </a:r>
          </a:p>
          <a:p>
            <a:endParaRPr lang="es-MX" dirty="0"/>
          </a:p>
          <a:p>
            <a:r>
              <a:rPr lang="es-MX" dirty="0"/>
              <a:t>npm install -g ts-node typescript</a:t>
            </a:r>
          </a:p>
          <a:p>
            <a:endParaRPr lang="es-MX" dirty="0"/>
          </a:p>
          <a:p>
            <a:r>
              <a:rPr lang="es-MX" dirty="0"/>
              <a:t>Cambiar config:</a:t>
            </a:r>
            <a:br>
              <a:rPr lang="es-MX" dirty="0"/>
            </a:br>
            <a:r>
              <a:rPr lang="es-MX" b="0" i="1" dirty="0">
                <a:solidFill>
                  <a:srgbClr val="66D9EF"/>
                </a:solidFill>
                <a:effectLst/>
                <a:highlight>
                  <a:srgbClr val="272822"/>
                </a:highlight>
                <a:latin typeface="Menlo" panose="020B0609030804020204" pitchFamily="49" charset="0"/>
              </a:rPr>
              <a:t>"rootDir"</a:t>
            </a:r>
            <a:r>
              <a:rPr lang="es-MX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Menlo" panose="020B0609030804020204" pitchFamily="49" charset="0"/>
              </a:rPr>
              <a:t>: </a:t>
            </a:r>
            <a:r>
              <a:rPr lang="es-MX" b="0" dirty="0">
                <a:solidFill>
                  <a:srgbClr val="CFCFC2"/>
                </a:solidFill>
                <a:effectLst/>
                <a:highlight>
                  <a:srgbClr val="272822"/>
                </a:highlight>
                <a:latin typeface="Menlo" panose="020B0609030804020204" pitchFamily="49" charset="0"/>
              </a:rPr>
              <a:t>"./src"</a:t>
            </a:r>
            <a:r>
              <a:rPr lang="es-MX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Menlo" panose="020B0609030804020204" pitchFamily="49" charset="0"/>
              </a:rPr>
              <a:t>, </a:t>
            </a:r>
          </a:p>
          <a:p>
            <a:r>
              <a:rPr lang="es-MX" b="0" i="1" dirty="0">
                <a:solidFill>
                  <a:srgbClr val="66D9EF"/>
                </a:solidFill>
                <a:effectLst/>
                <a:highlight>
                  <a:srgbClr val="272822"/>
                </a:highlight>
                <a:latin typeface="Menlo" panose="020B0609030804020204" pitchFamily="49" charset="0"/>
              </a:rPr>
              <a:t>"outDir"</a:t>
            </a:r>
            <a:r>
              <a:rPr lang="es-MX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Menlo" panose="020B0609030804020204" pitchFamily="49" charset="0"/>
              </a:rPr>
              <a:t>: </a:t>
            </a:r>
            <a:r>
              <a:rPr lang="es-MX" b="0" dirty="0">
                <a:solidFill>
                  <a:srgbClr val="CFCFC2"/>
                </a:solidFill>
                <a:effectLst/>
                <a:highlight>
                  <a:srgbClr val="272822"/>
                </a:highlight>
                <a:latin typeface="Menlo" panose="020B0609030804020204" pitchFamily="49" charset="0"/>
              </a:rPr>
              <a:t>"./dist"</a:t>
            </a:r>
            <a:r>
              <a:rPr lang="es-MX" b="0" dirty="0">
                <a:solidFill>
                  <a:srgbClr val="F8F8F2"/>
                </a:solidFill>
                <a:effectLst/>
                <a:highlight>
                  <a:srgbClr val="272822"/>
                </a:highlight>
                <a:latin typeface="Menlo" panose="020B0609030804020204" pitchFamily="49" charset="0"/>
              </a:rPr>
              <a:t>, </a:t>
            </a:r>
          </a:p>
          <a:p>
            <a:endParaRPr lang="es-MX" dirty="0"/>
          </a:p>
          <a:p>
            <a:r>
              <a:rPr lang="es-MX" dirty="0"/>
              <a:t>Instalar extensión vscode</a:t>
            </a:r>
          </a:p>
          <a:p>
            <a:endParaRPr lang="es-MX" dirty="0"/>
          </a:p>
          <a:p>
            <a:r>
              <a:rPr lang="es-MX" dirty="0"/>
              <a:t>Code Runner</a:t>
            </a:r>
          </a:p>
        </p:txBody>
      </p:sp>
    </p:spTree>
    <p:extLst>
      <p:ext uri="{BB962C8B-B14F-4D97-AF65-F5344CB8AC3E}">
        <p14:creationId xmlns:p14="http://schemas.microsoft.com/office/powerpoint/2010/main" val="911234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1C3BC-B206-14EE-F8BF-273A45B73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Actividad #2. Configuraciones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F4BE42-CEF1-2896-DF56-F0231B35DA01}"/>
              </a:ext>
            </a:extLst>
          </p:cNvPr>
          <p:cNvSpPr txBox="1"/>
          <p:nvPr/>
        </p:nvSpPr>
        <p:spPr>
          <a:xfrm>
            <a:off x="714703" y="1597572"/>
            <a:ext cx="76620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dirty="0"/>
              <a:t>Inicializar proyecto con configuración</a:t>
            </a:r>
          </a:p>
          <a:p>
            <a:pPr marL="342900" indent="-342900">
              <a:buAutoNum type="arabicPeriod"/>
            </a:pPr>
            <a:r>
              <a:rPr lang="es-MX" dirty="0"/>
              <a:t>Cambiar configuración</a:t>
            </a:r>
          </a:p>
          <a:p>
            <a:pPr marL="342900" indent="-342900">
              <a:buAutoNum type="arabicPeriod"/>
            </a:pPr>
            <a:r>
              <a:rPr lang="es-MX" dirty="0"/>
              <a:t>Instalar ts-node</a:t>
            </a:r>
          </a:p>
          <a:p>
            <a:pPr marL="342900" indent="-342900">
              <a:buFontTx/>
              <a:buAutoNum type="arabicPeriod"/>
            </a:pPr>
            <a:r>
              <a:rPr lang="es-MX" dirty="0"/>
              <a:t>Instalar extensión Code Runner</a:t>
            </a:r>
          </a:p>
          <a:p>
            <a:pPr marL="342900" indent="-342900">
              <a:buAutoNum type="arabicPeriod"/>
            </a:pPr>
            <a:r>
              <a:rPr lang="es-MX" dirty="0"/>
              <a:t>Correr tsc –watch</a:t>
            </a:r>
          </a:p>
          <a:p>
            <a:pPr marL="342900" indent="-342900">
              <a:buAutoNum type="arabicPeriod"/>
            </a:pPr>
            <a:r>
              <a:rPr lang="es-MX" dirty="0"/>
              <a:t>Probar aplicación</a:t>
            </a:r>
          </a:p>
          <a:p>
            <a:pPr marL="342900" indent="-342900">
              <a:buAutoNum type="arabicPeriod"/>
            </a:pPr>
            <a:endParaRPr lang="es-MX" dirty="0"/>
          </a:p>
          <a:p>
            <a:pPr marL="342900" indent="-342900"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2938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Básicos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 dirty="0"/>
          </a:p>
          <a:p>
            <a:pPr>
              <a:defRPr sz="1400">
                <a:latin typeface="Courier New"/>
              </a:defRPr>
            </a:pPr>
            <a:r>
              <a:rPr lang="es-MX" dirty="0"/>
              <a:t>let edad: number = 30;</a:t>
            </a:r>
            <a:br>
              <a:rPr lang="es-MX" dirty="0"/>
            </a:br>
            <a:r>
              <a:rPr lang="es-MX" dirty="0"/>
              <a:t>let activo: boolean = true;</a:t>
            </a:r>
            <a:br>
              <a:rPr lang="es-MX" dirty="0"/>
            </a:br>
            <a:r>
              <a:rPr lang="es-MX" dirty="0"/>
              <a:t>let frutas: string[] = ["manzana", "pera"];</a:t>
            </a:r>
            <a:br>
              <a:rPr lang="es-MX" dirty="0"/>
            </a:br>
            <a:r>
              <a:rPr lang="es-MX" dirty="0"/>
              <a:t>// Evitar 'any' salvo que sea necesario.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A04D33D2-61AE-3C9B-EBB8-B8C03124AA5E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2491581"/>
          <a:ext cx="8229600" cy="27432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29449544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5900979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/>
                        <a:t>Tipo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Uso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48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/>
                        <a:t>any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Puede ser </a:t>
                      </a:r>
                      <a:r>
                        <a:rPr lang="es-MX" b="1"/>
                        <a:t>cualquier cosa</a:t>
                      </a:r>
                      <a:r>
                        <a:rPr lang="es-MX"/>
                        <a:t> (no recomendado)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87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/>
                        <a:t>unknown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Como any, pero más seguro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29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/>
                        <a:t>void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/>
                        <a:t>Cuando una función </a:t>
                      </a:r>
                      <a:r>
                        <a:rPr lang="es-MX" b="1"/>
                        <a:t>no retorna nada</a:t>
                      </a:r>
                      <a:endParaRPr lang="es-MX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1232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/>
                        <a:t>never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Cuando una función </a:t>
                      </a:r>
                      <a:r>
                        <a:rPr lang="es-MX" b="1" dirty="0"/>
                        <a:t>nunca retorna</a:t>
                      </a:r>
                      <a:r>
                        <a:rPr lang="es-MX" dirty="0"/>
                        <a:t> (por error o bucle infinito)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7408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/>
                        <a:t>null / undefined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Valores vacíos o no definidos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0738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50476-5081-E810-1354-5CC24A99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Actividad #3 Tipos de datos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F202195-A87F-EBEF-FD36-C6BEC4540A85}"/>
              </a:ext>
            </a:extLst>
          </p:cNvPr>
          <p:cNvSpPr txBox="1"/>
          <p:nvPr/>
        </p:nvSpPr>
        <p:spPr>
          <a:xfrm>
            <a:off x="714703" y="1566041"/>
            <a:ext cx="77145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 . Crear nuevo archivo llamado tipos-datos.ts que incluya un ejemplo de cada uno de los siguientes tipos: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string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number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boolean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Array (forma 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Array (Forma 2 con genéricos)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Tuple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enum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any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void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dirty="0"/>
              <a:t>null y undefined</a:t>
            </a:r>
          </a:p>
          <a:p>
            <a:r>
              <a:rPr lang="es-MX" dirty="0"/>
              <a:t>2. Correr</a:t>
            </a:r>
          </a:p>
          <a:p>
            <a:r>
              <a:rPr lang="es-MX" dirty="0"/>
              <a:t>3. Ejecutar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2581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D3B1F-5DE2-E6B4-187D-535FECA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7384"/>
            <a:ext cx="8229600" cy="474258"/>
          </a:xfrm>
        </p:spPr>
        <p:txBody>
          <a:bodyPr>
            <a:normAutofit fontScale="90000"/>
          </a:bodyPr>
          <a:lstStyle/>
          <a:p>
            <a:r>
              <a:rPr lang="es-MX" sz="3600" dirty="0"/>
              <a:t>Actividad 3 código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827EA0C-CDEB-2EF0-ACD0-65966B67549D}"/>
              </a:ext>
            </a:extLst>
          </p:cNvPr>
          <p:cNvSpPr txBox="1"/>
          <p:nvPr/>
        </p:nvSpPr>
        <p:spPr>
          <a:xfrm>
            <a:off x="262759" y="942011"/>
            <a:ext cx="410429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// string</a:t>
            </a:r>
          </a:p>
          <a:p>
            <a:r>
              <a:rPr lang="es-MX" sz="1400" dirty="0"/>
              <a:t>let nombre: string = "Luis";</a:t>
            </a:r>
          </a:p>
          <a:p>
            <a:r>
              <a:rPr lang="es-MX" sz="1400" dirty="0"/>
              <a:t>console.log("Nombre:", nombre);</a:t>
            </a:r>
          </a:p>
          <a:p>
            <a:endParaRPr lang="es-MX" sz="1400" dirty="0"/>
          </a:p>
          <a:p>
            <a:r>
              <a:rPr lang="es-MX" sz="1400" dirty="0"/>
              <a:t>// number</a:t>
            </a:r>
          </a:p>
          <a:p>
            <a:r>
              <a:rPr lang="es-MX" sz="1400" dirty="0"/>
              <a:t>let edad: number = 30;</a:t>
            </a:r>
          </a:p>
          <a:p>
            <a:r>
              <a:rPr lang="es-MX" sz="1400" dirty="0"/>
              <a:t>console.log("Edad:", edad);</a:t>
            </a:r>
          </a:p>
          <a:p>
            <a:endParaRPr lang="es-MX" sz="1400" dirty="0"/>
          </a:p>
          <a:p>
            <a:r>
              <a:rPr lang="es-MX" sz="1400" dirty="0"/>
              <a:t>// boolean</a:t>
            </a:r>
          </a:p>
          <a:p>
            <a:r>
              <a:rPr lang="es-MX" sz="1400" dirty="0"/>
              <a:t>let esEstudiante: boolean = true;</a:t>
            </a:r>
          </a:p>
          <a:p>
            <a:r>
              <a:rPr lang="es-MX" sz="1400" dirty="0"/>
              <a:t>console.log("¿Es estudiante?", esEstudiante);</a:t>
            </a:r>
          </a:p>
          <a:p>
            <a:endParaRPr lang="es-MX" sz="1400" dirty="0"/>
          </a:p>
          <a:p>
            <a:r>
              <a:rPr lang="es-MX" sz="1400" dirty="0"/>
              <a:t>// array (forma 1)</a:t>
            </a:r>
          </a:p>
          <a:p>
            <a:r>
              <a:rPr lang="es-MX" sz="1400" dirty="0"/>
              <a:t>let numeros: number[] = [1, 2, 3, 4];</a:t>
            </a:r>
          </a:p>
          <a:p>
            <a:r>
              <a:rPr lang="es-MX" sz="1400" dirty="0"/>
              <a:t>console.log("Números:", numeros);</a:t>
            </a:r>
          </a:p>
          <a:p>
            <a:endParaRPr lang="es-MX" sz="1400" dirty="0"/>
          </a:p>
          <a:p>
            <a:r>
              <a:rPr lang="es-MX" sz="1400" dirty="0"/>
              <a:t>// array (forma 2 con genéricos)</a:t>
            </a:r>
          </a:p>
          <a:p>
            <a:r>
              <a:rPr lang="es-MX" sz="1400" dirty="0"/>
              <a:t>let nombres: Array&lt;string&gt; = ["Ana", "Pedro", "Juan"];</a:t>
            </a:r>
          </a:p>
          <a:p>
            <a:r>
              <a:rPr lang="es-MX" sz="1400" dirty="0"/>
              <a:t>console.log("Nombres:", nombres);</a:t>
            </a:r>
          </a:p>
          <a:p>
            <a:endParaRPr lang="es-MX" sz="1400" dirty="0"/>
          </a:p>
          <a:p>
            <a:r>
              <a:rPr lang="es-MX" sz="1400" dirty="0"/>
              <a:t>// tuple (tupla: arreglo con tipos fijos en orden)</a:t>
            </a:r>
          </a:p>
          <a:p>
            <a:r>
              <a:rPr lang="es-MX" sz="1400" dirty="0"/>
              <a:t>let persona: [string, number] = ["Carlos", 25];</a:t>
            </a:r>
          </a:p>
          <a:p>
            <a:r>
              <a:rPr lang="es-MX" sz="1400" dirty="0"/>
              <a:t>console.log("Tupla persona:", persona);</a:t>
            </a:r>
          </a:p>
          <a:p>
            <a:endParaRPr lang="es-MX" sz="1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0DC0320-806C-2C9B-B1AE-932959BCF563}"/>
              </a:ext>
            </a:extLst>
          </p:cNvPr>
          <p:cNvSpPr txBox="1"/>
          <p:nvPr/>
        </p:nvSpPr>
        <p:spPr>
          <a:xfrm>
            <a:off x="4776952" y="651642"/>
            <a:ext cx="3909848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s-MX" dirty="0"/>
              <a:t>// enum</a:t>
            </a:r>
          </a:p>
          <a:p>
            <a:r>
              <a:rPr lang="es-MX" dirty="0"/>
              <a:t>enum Color {</a:t>
            </a:r>
          </a:p>
          <a:p>
            <a:r>
              <a:rPr lang="es-MX" dirty="0"/>
              <a:t>  Rojo = "Rojo",</a:t>
            </a:r>
          </a:p>
          <a:p>
            <a:r>
              <a:rPr lang="es-MX" dirty="0"/>
              <a:t>  Verde = "Verde",</a:t>
            </a:r>
          </a:p>
          <a:p>
            <a:r>
              <a:rPr lang="es-MX" dirty="0"/>
              <a:t>  Azul = "Azul"</a:t>
            </a:r>
          </a:p>
          <a:p>
            <a:r>
              <a:rPr lang="es-MX" dirty="0"/>
              <a:t>}</a:t>
            </a:r>
          </a:p>
          <a:p>
            <a:r>
              <a:rPr lang="es-MX" dirty="0"/>
              <a:t>let colorFavorito: Color = Color.Azul;</a:t>
            </a:r>
          </a:p>
          <a:p>
            <a:r>
              <a:rPr lang="es-MX" dirty="0"/>
              <a:t>console.log("Color favorito:", colorFavorito);</a:t>
            </a:r>
          </a:p>
          <a:p>
            <a:endParaRPr lang="es-MX" dirty="0"/>
          </a:p>
          <a:p>
            <a:r>
              <a:rPr lang="es-MX" dirty="0"/>
              <a:t>// any (puede ser cualquier cosa — se recomienda evitarlo si es posible)</a:t>
            </a:r>
          </a:p>
          <a:p>
            <a:r>
              <a:rPr lang="es-MX" dirty="0"/>
              <a:t>let dato: any = "Hola";</a:t>
            </a:r>
          </a:p>
          <a:p>
            <a:r>
              <a:rPr lang="es-MX" dirty="0"/>
              <a:t>dato = 123;</a:t>
            </a:r>
          </a:p>
          <a:p>
            <a:r>
              <a:rPr lang="es-MX" dirty="0"/>
              <a:t>dato = true;</a:t>
            </a:r>
          </a:p>
          <a:p>
            <a:r>
              <a:rPr lang="es-MX" dirty="0"/>
              <a:t>console.log("Dato con any:", dato);</a:t>
            </a:r>
          </a:p>
          <a:p>
            <a:endParaRPr lang="es-MX" dirty="0"/>
          </a:p>
          <a:p>
            <a:r>
              <a:rPr lang="es-MX" dirty="0"/>
              <a:t>// void (usado para funciones que no retornan nada)</a:t>
            </a:r>
          </a:p>
          <a:p>
            <a:r>
              <a:rPr lang="es-MX" dirty="0"/>
              <a:t>function saludar(): void {</a:t>
            </a:r>
          </a:p>
          <a:p>
            <a:r>
              <a:rPr lang="es-MX" dirty="0"/>
              <a:t>  console.log("¡Hola desde una función void!");</a:t>
            </a:r>
          </a:p>
          <a:p>
            <a:r>
              <a:rPr lang="es-MX" dirty="0"/>
              <a:t>}</a:t>
            </a:r>
          </a:p>
          <a:p>
            <a:r>
              <a:rPr lang="es-MX" dirty="0"/>
              <a:t>saludar();</a:t>
            </a:r>
          </a:p>
          <a:p>
            <a:endParaRPr lang="es-MX" dirty="0"/>
          </a:p>
          <a:p>
            <a:r>
              <a:rPr lang="es-MX" dirty="0"/>
              <a:t>// null y undefined</a:t>
            </a:r>
          </a:p>
          <a:p>
            <a:r>
              <a:rPr lang="es-MX" dirty="0"/>
              <a:t>let vacio: null = null;</a:t>
            </a:r>
          </a:p>
          <a:p>
            <a:r>
              <a:rPr lang="es-MX" dirty="0"/>
              <a:t>let indefinido: undefined = undefined;</a:t>
            </a:r>
          </a:p>
          <a:p>
            <a:r>
              <a:rPr lang="es-MX" dirty="0"/>
              <a:t>console.log("Null:", vacio, " | Undefined:", indefinido);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8760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483</TotalTime>
  <Words>1650</Words>
  <Application>Microsoft Macintosh PowerPoint</Application>
  <PresentationFormat>Presentación en pantalla (4:3)</PresentationFormat>
  <Paragraphs>265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Menlo</vt:lpstr>
      <vt:lpstr>Office 2013 - Tema de 2022</vt:lpstr>
      <vt:lpstr>Presentación de PowerPoint</vt:lpstr>
      <vt:lpstr>¿Qué es TypeScript?</vt:lpstr>
      <vt:lpstr>1. Instalación y Primer Archivo</vt:lpstr>
      <vt:lpstr>Actividad #1. Instalación</vt:lpstr>
      <vt:lpstr>Configurciones adicionales</vt:lpstr>
      <vt:lpstr>Actividad #2. Configuraciones</vt:lpstr>
      <vt:lpstr>Tipos Básicos</vt:lpstr>
      <vt:lpstr>Actividad #3 Tipos de datos</vt:lpstr>
      <vt:lpstr>Actividad 3 código</vt:lpstr>
      <vt:lpstr>Intersección de tipos</vt:lpstr>
      <vt:lpstr>Actividad #4</vt:lpstr>
      <vt:lpstr>¿Cuándo usar type?</vt:lpstr>
      <vt:lpstr>Funciones Tipadas</vt:lpstr>
      <vt:lpstr>Actividad #5. Funciones</vt:lpstr>
      <vt:lpstr>Ayuda Actividad #5</vt:lpstr>
      <vt:lpstr>Interfaces y Objetos</vt:lpstr>
      <vt:lpstr>Actividad #6. Interfaces y objetos</vt:lpstr>
      <vt:lpstr>Ayuda Actividad #6</vt:lpstr>
      <vt:lpstr>Clases</vt:lpstr>
      <vt:lpstr>Módulos e Importaciones</vt:lpstr>
      <vt:lpstr>Actividad #6. Modulos e importaciones</vt:lpstr>
      <vt:lpstr>Ayuda Actividad #7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Luis Carlos Santillan Hernandez</cp:lastModifiedBy>
  <cp:revision>28</cp:revision>
  <dcterms:created xsi:type="dcterms:W3CDTF">2013-01-27T09:14:16Z</dcterms:created>
  <dcterms:modified xsi:type="dcterms:W3CDTF">2025-06-30T08:15:42Z</dcterms:modified>
  <cp:category/>
</cp:coreProperties>
</file>