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73"/>
  </p:normalViewPr>
  <p:slideViewPr>
    <p:cSldViewPr snapToGrid="0">
      <p:cViewPr varScale="1">
        <p:scale>
          <a:sx n="115" d="100"/>
          <a:sy n="115" d="100"/>
        </p:scale>
        <p:origin x="15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393-540E-014C-838C-2CFDCC065133}" type="datetimeFigureOut">
              <a:rPr lang="es-MX" smtClean="0"/>
              <a:t>30/06/25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41A-99DF-794D-8410-B422A127F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834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393-540E-014C-838C-2CFDCC065133}" type="datetimeFigureOut">
              <a:rPr lang="es-MX" smtClean="0"/>
              <a:t>30/06/25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41A-99DF-794D-8410-B422A127F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481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393-540E-014C-838C-2CFDCC065133}" type="datetimeFigureOut">
              <a:rPr lang="es-MX" smtClean="0"/>
              <a:t>30/06/25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41A-99DF-794D-8410-B422A127F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772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393-540E-014C-838C-2CFDCC065133}" type="datetimeFigureOut">
              <a:rPr lang="es-MX" smtClean="0"/>
              <a:t>30/06/25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41A-99DF-794D-8410-B422A127F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040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393-540E-014C-838C-2CFDCC065133}" type="datetimeFigureOut">
              <a:rPr lang="es-MX" smtClean="0"/>
              <a:t>30/06/25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41A-99DF-794D-8410-B422A127F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729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393-540E-014C-838C-2CFDCC065133}" type="datetimeFigureOut">
              <a:rPr lang="es-MX" smtClean="0"/>
              <a:t>30/06/25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41A-99DF-794D-8410-B422A127F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261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393-540E-014C-838C-2CFDCC065133}" type="datetimeFigureOut">
              <a:rPr lang="es-MX" smtClean="0"/>
              <a:t>30/06/25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41A-99DF-794D-8410-B422A127F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96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393-540E-014C-838C-2CFDCC065133}" type="datetimeFigureOut">
              <a:rPr lang="es-MX" smtClean="0"/>
              <a:t>30/06/25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41A-99DF-794D-8410-B422A127F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96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393-540E-014C-838C-2CFDCC065133}" type="datetimeFigureOut">
              <a:rPr lang="es-MX" smtClean="0"/>
              <a:t>30/06/25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41A-99DF-794D-8410-B422A127F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369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393-540E-014C-838C-2CFDCC065133}" type="datetimeFigureOut">
              <a:rPr lang="es-MX" smtClean="0"/>
              <a:t>30/06/25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41A-99DF-794D-8410-B422A127F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80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393-540E-014C-838C-2CFDCC065133}" type="datetimeFigureOut">
              <a:rPr lang="es-MX" smtClean="0"/>
              <a:t>30/06/25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41A-99DF-794D-8410-B422A127F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900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16D393-540E-014C-838C-2CFDCC065133}" type="datetimeFigureOut">
              <a:rPr lang="es-MX" smtClean="0"/>
              <a:t>30/06/25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1E641A-99DF-794D-8410-B422A127F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690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gular — Servicios + Inyección de Dependencias | by Fernando Andrade |  Medium">
            <a:extLst>
              <a:ext uri="{FF2B5EF4-FFF2-40B4-BE49-F238E27FC236}">
                <a16:creationId xmlns:a16="http://schemas.microsoft.com/office/drawing/2014/main" id="{5E992E2F-2B66-16C0-3493-A21CEABA3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659" y="879823"/>
            <a:ext cx="7479370" cy="23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A4C0BCC-568D-FB2C-E11F-FDED30FA3458}"/>
              </a:ext>
            </a:extLst>
          </p:cNvPr>
          <p:cNvSpPr txBox="1"/>
          <p:nvPr/>
        </p:nvSpPr>
        <p:spPr>
          <a:xfrm>
            <a:off x="440473" y="3640874"/>
            <a:ext cx="8263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/>
              <a:t>Objetivo del curso:</a:t>
            </a:r>
          </a:p>
          <a:p>
            <a:r>
              <a:rPr lang="es-MX" sz="1600" dirty="0"/>
              <a:t>Desarrollar una aplicación web con Angular que implemente operaciones CRUD (Crear, Leer, Actualizar y Eliminar) consumiendo una API REST, aplicando buenas prácticas y patrones comunes del framework.</a:t>
            </a:r>
          </a:p>
        </p:txBody>
      </p:sp>
    </p:spTree>
    <p:extLst>
      <p:ext uri="{BB962C8B-B14F-4D97-AF65-F5344CB8AC3E}">
        <p14:creationId xmlns:p14="http://schemas.microsoft.com/office/powerpoint/2010/main" val="248269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DE560-A411-4160-6F9A-E7EECF7E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¿Qué es Angular?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F40DFF-A6FE-2CB8-38F2-CC26F0D1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25563"/>
          </a:xfrm>
        </p:spPr>
        <p:txBody>
          <a:bodyPr>
            <a:normAutofit/>
          </a:bodyPr>
          <a:lstStyle/>
          <a:p>
            <a:r>
              <a:rPr lang="es-MX" sz="1800" b="1" dirty="0"/>
              <a:t>Angular</a:t>
            </a:r>
            <a:r>
              <a:rPr lang="es-MX" sz="1800" dirty="0"/>
              <a:t> es un </a:t>
            </a:r>
            <a:r>
              <a:rPr lang="es-MX" sz="1800" i="1" dirty="0"/>
              <a:t>framework</a:t>
            </a:r>
            <a:r>
              <a:rPr lang="es-MX" sz="1800" dirty="0"/>
              <a:t> de desarrollo para construir aplicaciones web del lado del cliente, desarrollado y mantenido por </a:t>
            </a:r>
            <a:r>
              <a:rPr lang="es-MX" sz="1800" b="1" dirty="0"/>
              <a:t>Google</a:t>
            </a:r>
            <a:r>
              <a:rPr lang="es-MX" sz="1800" dirty="0"/>
              <a:t>. Está escrito en </a:t>
            </a:r>
            <a:r>
              <a:rPr lang="es-MX" sz="1800" b="1" dirty="0"/>
              <a:t>TypeScript</a:t>
            </a:r>
            <a:r>
              <a:rPr lang="es-MX" sz="1800" dirty="0"/>
              <a:t> y permite crear aplicaciones de una sola página (SPA - Single Page Applications), altamente interactivas y modulares.</a:t>
            </a:r>
          </a:p>
          <a:p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112930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89D61-2FE7-0E4A-2224-7679CC79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 usarlo?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3224EA-C3EA-4876-7AEA-09FEF27CD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1600" b="1" dirty="0"/>
              <a:t>1. Arquitectura basada en componentes</a:t>
            </a:r>
          </a:p>
          <a:p>
            <a:r>
              <a:rPr lang="es-MX" sz="1600" dirty="0"/>
              <a:t>Angular divide la interfaz en </a:t>
            </a:r>
            <a:r>
              <a:rPr lang="es-MX" sz="1600" b="1" dirty="0"/>
              <a:t>componentes reutilizables</a:t>
            </a:r>
            <a:r>
              <a:rPr lang="es-MX" sz="1600" dirty="0"/>
              <a:t>. Esto permite una mejor organización del código, mantenimiento y reutilización.</a:t>
            </a:r>
          </a:p>
          <a:p>
            <a:pPr marL="0" indent="0">
              <a:buNone/>
            </a:pPr>
            <a:r>
              <a:rPr lang="es-MX" sz="1600" b="1" dirty="0"/>
              <a:t>2. Desarrollo rápido con Angular CLI</a:t>
            </a:r>
          </a:p>
          <a:p>
            <a:r>
              <a:rPr lang="es-MX" sz="1600" dirty="0"/>
              <a:t>Angular proporciona su propia herramienta de línea de comandos (CLI) que permite: crear proyectos, generar componentes, servicios, rutas, etc., compilar y servir la aplicación con hot reload.</a:t>
            </a:r>
          </a:p>
          <a:p>
            <a:pPr lvl="1"/>
            <a:r>
              <a:rPr lang="es-MX" sz="1400" dirty="0"/>
              <a:t>ng new nombre-proyecto</a:t>
            </a:r>
          </a:p>
          <a:p>
            <a:pPr lvl="1"/>
            <a:r>
              <a:rPr lang="es-MX" sz="1400" dirty="0"/>
              <a:t>ng serve</a:t>
            </a:r>
          </a:p>
          <a:p>
            <a:pPr lvl="1"/>
            <a:r>
              <a:rPr lang="es-MX" sz="1400" dirty="0"/>
              <a:t>ng generate component nombre</a:t>
            </a:r>
          </a:p>
          <a:p>
            <a:pPr marL="0" indent="0">
              <a:buNone/>
            </a:pPr>
            <a:r>
              <a:rPr lang="es-MX" sz="1600" b="1" dirty="0"/>
              <a:t>3. Soporte para HTTP y servicios REST</a:t>
            </a:r>
          </a:p>
          <a:p>
            <a:r>
              <a:rPr lang="es-MX" sz="1600" dirty="0"/>
              <a:t>Angular viene con el módulo HttpClientModule para consumir APIs fácilmente, lo que lo hace ideal para aplicaciones que necesitan comunicación cliente-servidor.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600" b="1" dirty="0"/>
              <a:t>4. TypeScript por defecto</a:t>
            </a:r>
          </a:p>
          <a:p>
            <a:r>
              <a:rPr lang="es-MX" sz="1600" dirty="0"/>
              <a:t>Angular usa TypeScript, que añade tipado estático y otras características útiles como interfaces y decoradores. Esto mejora la calidad del código y la experiencia en editores como VSCode.</a:t>
            </a:r>
          </a:p>
          <a:p>
            <a:pPr marL="0" indent="0">
              <a:buNone/>
            </a:pP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78748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94D2E-155A-428C-9554-0482FF97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 usarlo?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40510F-569D-85C6-904A-0E6BF656D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4624"/>
            <a:ext cx="7886700" cy="4761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500" b="1" dirty="0"/>
              <a:t>5. Sistema de Ruteo Integrado</a:t>
            </a:r>
          </a:p>
          <a:p>
            <a:r>
              <a:rPr lang="es-MX" sz="1500" dirty="0"/>
              <a:t>Permite navegación entre vistas con rutas definidas, ideal para crear SPAs con múltiples secciones.</a:t>
            </a:r>
          </a:p>
          <a:p>
            <a:pPr marL="0" indent="0">
              <a:buNone/>
            </a:pPr>
            <a:r>
              <a:rPr lang="es-MX" sz="1500" b="1" dirty="0"/>
              <a:t>6. Testing listo para usar</a:t>
            </a:r>
          </a:p>
          <a:p>
            <a:r>
              <a:rPr lang="es-MX" sz="1500" dirty="0"/>
              <a:t>Angular incluye herramientas y configuración por defecto para escribir pruebas unitarias y de integración.</a:t>
            </a:r>
          </a:p>
          <a:p>
            <a:pPr marL="0" indent="0">
              <a:buNone/>
            </a:pPr>
            <a:r>
              <a:rPr lang="es-MX" sz="1500" b="1" dirty="0"/>
              <a:t>7. Integración con Angular Material</a:t>
            </a:r>
          </a:p>
          <a:p>
            <a:r>
              <a:rPr lang="es-MX" sz="1500" dirty="0"/>
              <a:t>Angular ofrece compatibilidad con Angular Material, una biblioteca de componentes visuales modernos y accesibles que siguen las guías de diseño de Google.</a:t>
            </a:r>
          </a:p>
          <a:p>
            <a:pPr marL="0" indent="0">
              <a:buNone/>
            </a:pPr>
            <a:r>
              <a:rPr lang="es-MX" sz="1500" b="1" dirty="0"/>
              <a:t>8. Gran Comunidad y Documentación Oficial</a:t>
            </a:r>
          </a:p>
          <a:p>
            <a:r>
              <a:rPr lang="es-MX" sz="1500" dirty="0"/>
              <a:t>Angular tiene una comunidad activa, recursos oficiales bien documentados y una gran base de extensiones, paquetes y herramientas de terceros.</a:t>
            </a:r>
          </a:p>
          <a:p>
            <a:endParaRPr lang="es-MX" sz="1500" dirty="0"/>
          </a:p>
          <a:p>
            <a:pPr marL="0" indent="0">
              <a:buNone/>
            </a:pPr>
            <a:r>
              <a:rPr lang="es-MX" sz="1400" dirty="0"/>
              <a:t>Angular es ideal para desarrollar aplicaciones web grandes y mantenibles, especialmente en equipos de desarrollo. Su estructura formal y herramientas integradas lo convierten en una excelente opción para empresas y proyectos serios.</a:t>
            </a:r>
            <a:endParaRPr lang="es-MX" sz="1800" dirty="0"/>
          </a:p>
          <a:p>
            <a:pPr marL="0" indent="0">
              <a:buNone/>
            </a:pPr>
            <a:endParaRPr lang="es-MX" sz="1500" dirty="0"/>
          </a:p>
          <a:p>
            <a:pPr marL="0" indent="0">
              <a:buNone/>
            </a:pPr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286782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E7C96-7A62-D518-B87D-842458B3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Instalación de Node.js y Angular CLI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E803D4-DB3E-9158-3A45-314DF579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NODE:</a:t>
            </a:r>
          </a:p>
          <a:p>
            <a:r>
              <a:rPr lang="es-MX" sz="2000" dirty="0"/>
              <a:t>Para windows descargar Node.js de </a:t>
            </a:r>
            <a:r>
              <a:rPr lang="es-MX" sz="2000" dirty="0">
                <a:hlinkClick r:id="rId2"/>
              </a:rPr>
              <a:t>https://nodejs.org</a:t>
            </a:r>
            <a:endParaRPr lang="es-MX" sz="2000" dirty="0"/>
          </a:p>
          <a:p>
            <a:r>
              <a:rPr lang="es-MX" sz="2000" dirty="0"/>
              <a:t>Ejecutar instalador</a:t>
            </a:r>
          </a:p>
          <a:p>
            <a:r>
              <a:rPr lang="es-MX" sz="2000" dirty="0"/>
              <a:t>Para verificar la instalación </a:t>
            </a:r>
          </a:p>
          <a:p>
            <a:pPr lvl="1"/>
            <a:r>
              <a:rPr lang="es-MX" sz="1600" dirty="0"/>
              <a:t>node –v</a:t>
            </a:r>
          </a:p>
          <a:p>
            <a:pPr lvl="1"/>
            <a:r>
              <a:rPr lang="es-MX" sz="1600" dirty="0"/>
              <a:t>npm –v</a:t>
            </a:r>
          </a:p>
          <a:p>
            <a:pPr lvl="1"/>
            <a:endParaRPr lang="es-MX" sz="1600" dirty="0"/>
          </a:p>
          <a:p>
            <a:pPr marL="0" indent="0">
              <a:buNone/>
            </a:pPr>
            <a:r>
              <a:rPr lang="es-MX" sz="2000" dirty="0"/>
              <a:t>ANGULAR:</a:t>
            </a:r>
          </a:p>
          <a:p>
            <a:r>
              <a:rPr lang="es-MX" sz="2000" dirty="0"/>
              <a:t>Cmd: npm install -g @angular/cli</a:t>
            </a:r>
          </a:p>
          <a:p>
            <a:r>
              <a:rPr lang="es-MX" sz="2000" dirty="0"/>
              <a:t>Verificar con </a:t>
            </a:r>
            <a:r>
              <a:rPr lang="es-MX" sz="2000" b="1" dirty="0"/>
              <a:t>ng version</a:t>
            </a:r>
          </a:p>
        </p:txBody>
      </p:sp>
    </p:spTree>
    <p:extLst>
      <p:ext uri="{BB962C8B-B14F-4D97-AF65-F5344CB8AC3E}">
        <p14:creationId xmlns:p14="http://schemas.microsoft.com/office/powerpoint/2010/main" val="17348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24A41-2F9C-004E-2E74-2561FB80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Crear un nuevo proyecto Angular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8E7DE8-01A4-3B4E-3BBF-1FD5C542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16853"/>
          </a:xfrm>
        </p:spPr>
        <p:txBody>
          <a:bodyPr/>
          <a:lstStyle/>
          <a:p>
            <a:r>
              <a:rPr lang="es-MX" dirty="0"/>
              <a:t>ng new escuela-app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9CF040-9FCD-B8CC-3C59-D2B8E42DD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21" y="2430965"/>
            <a:ext cx="2203759" cy="385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B8251-34A2-60F9-1A38-E512B198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Actividad #1. Crear proyecto angular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CB7BD-AFF9-FE8B-4A09-0CCCD9683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2000" dirty="0"/>
              <a:t>Crear un proyecto en angular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 dirty="0"/>
              <a:t>Revisar estructura del proyecto</a:t>
            </a:r>
          </a:p>
        </p:txBody>
      </p:sp>
    </p:spTree>
    <p:extLst>
      <p:ext uri="{BB962C8B-B14F-4D97-AF65-F5344CB8AC3E}">
        <p14:creationId xmlns:p14="http://schemas.microsoft.com/office/powerpoint/2010/main" val="224933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0FECF-C316-03D3-7968-C44D75F1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Generar servicios</a:t>
            </a:r>
            <a:br>
              <a:rPr lang="es-MX" sz="3200" dirty="0"/>
            </a:br>
            <a:endParaRPr lang="es-MX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F3AADA-45AF-3001-3185-05F24BC12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800" dirty="0"/>
              <a:t>ng generate service services/alumnos</a:t>
            </a:r>
          </a:p>
          <a:p>
            <a:endParaRPr lang="es-MX" sz="1800" dirty="0"/>
          </a:p>
          <a:p>
            <a:pPr marL="0" indent="0">
              <a:buNone/>
            </a:pPr>
            <a:r>
              <a:rPr lang="es-MX" sz="1800" dirty="0"/>
              <a:t>Configurar:</a:t>
            </a:r>
          </a:p>
          <a:p>
            <a:pPr marL="0" indent="0">
              <a:buNone/>
            </a:pPr>
            <a:r>
              <a:rPr lang="es-MX" sz="1800" dirty="0"/>
              <a:t>// src/app/app.config.ts</a:t>
            </a:r>
          </a:p>
          <a:p>
            <a:pPr marL="0" indent="0">
              <a:buNone/>
            </a:pPr>
            <a:r>
              <a:rPr lang="es-MX" sz="1800" dirty="0"/>
              <a:t>import { ApplicationConfig } from '@angular/core';</a:t>
            </a:r>
          </a:p>
          <a:p>
            <a:pPr marL="0" indent="0">
              <a:buNone/>
            </a:pPr>
            <a:r>
              <a:rPr lang="es-MX" sz="1800" dirty="0"/>
              <a:t>import { provideHttpClient } from '@angular/common/http';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export const appConfig: ApplicationConfig = {</a:t>
            </a:r>
          </a:p>
          <a:p>
            <a:pPr marL="0" indent="0">
              <a:buNone/>
            </a:pPr>
            <a:r>
              <a:rPr lang="es-MX" sz="1800" dirty="0"/>
              <a:t>  providers: [provideHttpClient()]</a:t>
            </a:r>
          </a:p>
          <a:p>
            <a:pPr marL="0" indent="0">
              <a:buNone/>
            </a:pPr>
            <a:r>
              <a:rPr lang="es-MX" sz="1800" dirty="0"/>
              <a:t>};</a:t>
            </a:r>
          </a:p>
          <a:p>
            <a:pPr marL="0" indent="0">
              <a:buNone/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98918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DCB57-A9B3-2711-F868-96E72904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Crear componente CRUD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28C10F-6402-7AEC-D45D-DE386A0A8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ng generate component components/alumnos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586014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520</Words>
  <Application>Microsoft Macintosh PowerPoint</Application>
  <PresentationFormat>Presentación en pantalla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Presentación de PowerPoint</vt:lpstr>
      <vt:lpstr>¿Qué es Angular?</vt:lpstr>
      <vt:lpstr>¿Por qué usarlo?</vt:lpstr>
      <vt:lpstr>¿Por qué usarlo?</vt:lpstr>
      <vt:lpstr>Instalación de Node.js y Angular CLI</vt:lpstr>
      <vt:lpstr>Crear un nuevo proyecto Angular</vt:lpstr>
      <vt:lpstr>Actividad #1. Crear proyecto angular</vt:lpstr>
      <vt:lpstr>Generar servicios </vt:lpstr>
      <vt:lpstr>Crear componente CRUD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Carlos Santillan Hernandez</dc:creator>
  <cp:lastModifiedBy>Luis Carlos Santillan Hernandez</cp:lastModifiedBy>
  <cp:revision>15</cp:revision>
  <dcterms:created xsi:type="dcterms:W3CDTF">2025-06-30T08:16:05Z</dcterms:created>
  <dcterms:modified xsi:type="dcterms:W3CDTF">2025-06-30T10:22:09Z</dcterms:modified>
</cp:coreProperties>
</file>