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7"/>
    <p:restoredTop sz="94694"/>
  </p:normalViewPr>
  <p:slideViewPr>
    <p:cSldViewPr snapToGrid="0">
      <p:cViewPr varScale="1">
        <p:scale>
          <a:sx n="121" d="100"/>
          <a:sy n="121" d="100"/>
        </p:scale>
        <p:origin x="138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MX"/>
              <a:t>Haz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9283402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4481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277260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204090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1072951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6526141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9769638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3629637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873697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558061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MX"/>
              <a:t>Haz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MX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399002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MX"/>
              <a:t>Haz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MX"/>
              <a:t>Haga clic para modificar los estilos de texto del patrón</a:t>
            </a:r>
          </a:p>
          <a:p>
            <a:pPr lvl="1"/>
            <a:r>
              <a:rPr lang="es-MX"/>
              <a:t>Segundo nivel</a:t>
            </a:r>
          </a:p>
          <a:p>
            <a:pPr lvl="2"/>
            <a:r>
              <a:rPr lang="es-MX"/>
              <a:t>Tercer nivel</a:t>
            </a:r>
          </a:p>
          <a:p>
            <a:pPr lvl="3"/>
            <a:r>
              <a:rPr lang="es-MX"/>
              <a:t>Cuarto nivel</a:t>
            </a:r>
          </a:p>
          <a:p>
            <a:pPr lvl="4"/>
            <a:r>
              <a:rPr lang="es-MX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816D393-540E-014C-838C-2CFDCC065133}" type="datetimeFigureOut">
              <a:rPr lang="es-MX" smtClean="0"/>
              <a:t>20/08/25</a:t>
            </a:fld>
            <a:endParaRPr lang="es-MX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MX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91E641A-99DF-794D-8410-B422A127FCE8}" type="slidenum">
              <a:rPr lang="es-MX" smtClean="0"/>
              <a:t>‹Nº›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7269041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nodejs.org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Angular — Servicios + Inyección de Dependencias | by Fernando Andrade |  Medium">
            <a:extLst>
              <a:ext uri="{FF2B5EF4-FFF2-40B4-BE49-F238E27FC236}">
                <a16:creationId xmlns:a16="http://schemas.microsoft.com/office/drawing/2014/main" id="{5E992E2F-2B66-16C0-3493-A21CEABA3C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659" y="879823"/>
            <a:ext cx="7479370" cy="2337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4A4C0BCC-568D-FB2C-E11F-FDED30FA3458}"/>
              </a:ext>
            </a:extLst>
          </p:cNvPr>
          <p:cNvSpPr txBox="1"/>
          <p:nvPr/>
        </p:nvSpPr>
        <p:spPr>
          <a:xfrm>
            <a:off x="440473" y="3640874"/>
            <a:ext cx="8263054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1600" b="1" dirty="0"/>
              <a:t>Objetivo del curso:</a:t>
            </a:r>
          </a:p>
          <a:p>
            <a:r>
              <a:rPr lang="es-MX" sz="1600" dirty="0"/>
              <a:t>Desarrollar una aplicación web con Angular que implemente operaciones CRUD (Crear, Leer, Actualizar y Eliminar) consumiendo una API REST, aplicando buenas prácticas y patrones comunes del framework.</a:t>
            </a:r>
          </a:p>
        </p:txBody>
      </p:sp>
    </p:spTree>
    <p:extLst>
      <p:ext uri="{BB962C8B-B14F-4D97-AF65-F5344CB8AC3E}">
        <p14:creationId xmlns:p14="http://schemas.microsoft.com/office/powerpoint/2010/main" val="24826953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3DE560-A411-4160-6F9A-E7EECF7E1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¿Qué es Angular?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CF40DFF-A6FE-2CB8-38F2-CC26F0D158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1325563"/>
          </a:xfrm>
        </p:spPr>
        <p:txBody>
          <a:bodyPr>
            <a:normAutofit/>
          </a:bodyPr>
          <a:lstStyle/>
          <a:p>
            <a:r>
              <a:rPr lang="es-MX" sz="1800" b="1" dirty="0"/>
              <a:t>Angular</a:t>
            </a:r>
            <a:r>
              <a:rPr lang="es-MX" sz="1800" dirty="0"/>
              <a:t> es un </a:t>
            </a:r>
            <a:r>
              <a:rPr lang="es-MX" sz="1800" i="1" dirty="0"/>
              <a:t>framework</a:t>
            </a:r>
            <a:r>
              <a:rPr lang="es-MX" sz="1800" dirty="0"/>
              <a:t> de desarrollo para construir aplicaciones web del lado del cliente, desarrollado y mantenido por </a:t>
            </a:r>
            <a:r>
              <a:rPr lang="es-MX" sz="1800" b="1" dirty="0"/>
              <a:t>Google</a:t>
            </a:r>
            <a:r>
              <a:rPr lang="es-MX" sz="1800" dirty="0"/>
              <a:t>. Está escrito en </a:t>
            </a:r>
            <a:r>
              <a:rPr lang="es-MX" sz="1800" b="1" dirty="0"/>
              <a:t>TypeScript</a:t>
            </a:r>
            <a:r>
              <a:rPr lang="es-MX" sz="1800" dirty="0"/>
              <a:t> y permite crear aplicaciones de una sola página (SPA - Single Page Applications), altamente interactivas y modulares.</a:t>
            </a:r>
          </a:p>
          <a:p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1129307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089D61-2FE7-0E4A-2224-7679CC7953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73224EA-C3EA-4876-7AEA-09FEF27CDC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s-MX" sz="1600" b="1" dirty="0"/>
              <a:t>1. Arquitectura basada en componentes</a:t>
            </a:r>
          </a:p>
          <a:p>
            <a:r>
              <a:rPr lang="es-MX" sz="1600" dirty="0"/>
              <a:t>Angular divide la interfaz en </a:t>
            </a:r>
            <a:r>
              <a:rPr lang="es-MX" sz="1600" b="1" dirty="0"/>
              <a:t>componentes reutilizables</a:t>
            </a:r>
            <a:r>
              <a:rPr lang="es-MX" sz="1600" dirty="0"/>
              <a:t>. Esto permite una mejor organización del código, mantenimiento y reutilización.</a:t>
            </a:r>
          </a:p>
          <a:p>
            <a:pPr marL="0" indent="0">
              <a:buNone/>
            </a:pPr>
            <a:r>
              <a:rPr lang="es-MX" sz="1600" b="1" dirty="0"/>
              <a:t>2. Desarrollo rápido con Angular CLI</a:t>
            </a:r>
          </a:p>
          <a:p>
            <a:r>
              <a:rPr lang="es-MX" sz="1600" dirty="0"/>
              <a:t>Angular proporciona su propia herramienta de línea de comandos (CLI) que permite: crear proyectos, generar componentes, servicios, rutas, etc., compilar y servir la aplicación con hot reload.</a:t>
            </a:r>
          </a:p>
          <a:p>
            <a:pPr lvl="1"/>
            <a:r>
              <a:rPr lang="es-MX" sz="1400" dirty="0"/>
              <a:t>ng new nombre-proyecto</a:t>
            </a:r>
          </a:p>
          <a:p>
            <a:pPr lvl="1"/>
            <a:r>
              <a:rPr lang="es-MX" sz="1400" dirty="0"/>
              <a:t>ng serve</a:t>
            </a:r>
          </a:p>
          <a:p>
            <a:pPr lvl="1"/>
            <a:r>
              <a:rPr lang="es-MX" sz="1400" dirty="0"/>
              <a:t>ng generate component nombre</a:t>
            </a:r>
          </a:p>
          <a:p>
            <a:pPr marL="0" indent="0">
              <a:buNone/>
            </a:pPr>
            <a:r>
              <a:rPr lang="es-MX" sz="1600" b="1" dirty="0"/>
              <a:t>3. Soporte para HTTP y servicios REST</a:t>
            </a:r>
          </a:p>
          <a:p>
            <a:r>
              <a:rPr lang="es-MX" sz="1600" dirty="0"/>
              <a:t>Angular viene con el módulo HttpClientModule para consumir APIs fácilmente, lo que lo hace ideal para aplicaciones que necesitan comunicación cliente-servidor.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s-MX" sz="1600" b="1" dirty="0"/>
              <a:t>4. TypeScript por defecto</a:t>
            </a:r>
          </a:p>
          <a:p>
            <a:r>
              <a:rPr lang="es-MX" sz="1600" dirty="0"/>
              <a:t>Angular usa TypeScript, que añade tipado estático y otras características útiles como interfaces y decoradores. Esto mejora la calidad del código y la experiencia en editores como VSCode.</a:t>
            </a:r>
          </a:p>
          <a:p>
            <a:pPr marL="0" indent="0">
              <a:buNone/>
            </a:pPr>
            <a:endParaRPr lang="es-MX" sz="1600" dirty="0"/>
          </a:p>
        </p:txBody>
      </p:sp>
    </p:spTree>
    <p:extLst>
      <p:ext uri="{BB962C8B-B14F-4D97-AF65-F5344CB8AC3E}">
        <p14:creationId xmlns:p14="http://schemas.microsoft.com/office/powerpoint/2010/main" val="7874805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6A94D2E-155A-428C-9554-0482FF973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¿Por qué usarlo?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540510F-569D-85C6-904A-0E6BF656DD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594624"/>
            <a:ext cx="7886700" cy="476157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sz="1500" b="1" dirty="0"/>
              <a:t>5. Sistema de Ruteo Integrado</a:t>
            </a:r>
          </a:p>
          <a:p>
            <a:r>
              <a:rPr lang="es-MX" sz="1500" dirty="0"/>
              <a:t>Permite navegación entre vistas con rutas definidas, ideal para crear SPAs con múltiples secciones.</a:t>
            </a:r>
          </a:p>
          <a:p>
            <a:pPr marL="0" indent="0">
              <a:buNone/>
            </a:pPr>
            <a:r>
              <a:rPr lang="es-MX" sz="1500" b="1" dirty="0"/>
              <a:t>6. Testing listo para usar</a:t>
            </a:r>
          </a:p>
          <a:p>
            <a:r>
              <a:rPr lang="es-MX" sz="1500" dirty="0"/>
              <a:t>Angular incluye herramientas y configuración por defecto para escribir pruebas unitarias y de integración.</a:t>
            </a:r>
          </a:p>
          <a:p>
            <a:pPr marL="0" indent="0">
              <a:buNone/>
            </a:pPr>
            <a:r>
              <a:rPr lang="es-MX" sz="1500" b="1" dirty="0"/>
              <a:t>7. Integración con Angular Material</a:t>
            </a:r>
          </a:p>
          <a:p>
            <a:r>
              <a:rPr lang="es-MX" sz="1500" dirty="0"/>
              <a:t>Angular ofrece compatibilidad con Angular Material, una biblioteca de componentes visuales modernos y accesibles que siguen las guías de diseño de Google.</a:t>
            </a:r>
          </a:p>
          <a:p>
            <a:pPr marL="0" indent="0">
              <a:buNone/>
            </a:pPr>
            <a:r>
              <a:rPr lang="es-MX" sz="1500" b="1" dirty="0"/>
              <a:t>8. Gran Comunidad y Documentación Oficial</a:t>
            </a:r>
          </a:p>
          <a:p>
            <a:r>
              <a:rPr lang="es-MX" sz="1500" dirty="0"/>
              <a:t>Angular tiene una comunidad activa, recursos oficiales bien documentados y una gran base de extensiones, paquetes y herramientas de terceros.</a:t>
            </a:r>
          </a:p>
          <a:p>
            <a:endParaRPr lang="es-MX" sz="1500" dirty="0"/>
          </a:p>
          <a:p>
            <a:pPr marL="0" indent="0">
              <a:buNone/>
            </a:pPr>
            <a:r>
              <a:rPr lang="es-MX" sz="1400" dirty="0"/>
              <a:t>Angular es ideal para desarrollar aplicaciones web grandes y mantenibles, especialmente en equipos de desarrollo. Su estructura formal y herramientas integradas lo convierten en una excelente opción para empresas y proyectos serios.</a:t>
            </a:r>
            <a:endParaRPr lang="es-MX" sz="1800" dirty="0"/>
          </a:p>
          <a:p>
            <a:pPr marL="0" indent="0">
              <a:buNone/>
            </a:pPr>
            <a:endParaRPr lang="es-MX" sz="1500" dirty="0"/>
          </a:p>
          <a:p>
            <a:pPr marL="0" indent="0">
              <a:buNone/>
            </a:pPr>
            <a:endParaRPr lang="es-MX" sz="1500" dirty="0"/>
          </a:p>
        </p:txBody>
      </p:sp>
    </p:spTree>
    <p:extLst>
      <p:ext uri="{BB962C8B-B14F-4D97-AF65-F5344CB8AC3E}">
        <p14:creationId xmlns:p14="http://schemas.microsoft.com/office/powerpoint/2010/main" val="28678228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9E7C96-7A62-D518-B87D-842458B38B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Instalación de Node.js y Angular CLI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6E803D4-DB3E-9158-3A45-314DF579D1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000" dirty="0"/>
              <a:t>NODE:</a:t>
            </a:r>
          </a:p>
          <a:p>
            <a:r>
              <a:rPr lang="es-MX" sz="2000" dirty="0"/>
              <a:t>Para windows descargar Node.js de </a:t>
            </a:r>
            <a:r>
              <a:rPr lang="es-MX" sz="2000" dirty="0">
                <a:hlinkClick r:id="rId2"/>
              </a:rPr>
              <a:t>https://nodejs.org</a:t>
            </a:r>
            <a:endParaRPr lang="es-MX" sz="2000" dirty="0"/>
          </a:p>
          <a:p>
            <a:r>
              <a:rPr lang="es-MX" sz="2000" dirty="0"/>
              <a:t>Ejecutar instalador</a:t>
            </a:r>
          </a:p>
          <a:p>
            <a:r>
              <a:rPr lang="es-MX" sz="2000" dirty="0"/>
              <a:t>Para verificar la instalación </a:t>
            </a:r>
          </a:p>
          <a:p>
            <a:pPr lvl="1"/>
            <a:r>
              <a:rPr lang="es-MX" sz="1600" dirty="0"/>
              <a:t>node –v</a:t>
            </a:r>
          </a:p>
          <a:p>
            <a:pPr lvl="1"/>
            <a:r>
              <a:rPr lang="es-MX" sz="1600" dirty="0"/>
              <a:t>npm –v</a:t>
            </a:r>
          </a:p>
          <a:p>
            <a:pPr lvl="1"/>
            <a:endParaRPr lang="es-MX" sz="1600" dirty="0"/>
          </a:p>
          <a:p>
            <a:pPr marL="0" indent="0">
              <a:buNone/>
            </a:pPr>
            <a:r>
              <a:rPr lang="es-MX" sz="2000" dirty="0"/>
              <a:t>ANGULAR:</a:t>
            </a:r>
          </a:p>
          <a:p>
            <a:r>
              <a:rPr lang="es-MX" sz="2000" dirty="0"/>
              <a:t>Cmd: npm install -g @angular/cli</a:t>
            </a:r>
          </a:p>
          <a:p>
            <a:r>
              <a:rPr lang="es-MX" sz="2000" dirty="0"/>
              <a:t>Verificar con </a:t>
            </a:r>
            <a:r>
              <a:rPr lang="es-MX" sz="2000" b="1" dirty="0"/>
              <a:t>ng version</a:t>
            </a:r>
          </a:p>
        </p:txBody>
      </p:sp>
    </p:spTree>
    <p:extLst>
      <p:ext uri="{BB962C8B-B14F-4D97-AF65-F5344CB8AC3E}">
        <p14:creationId xmlns:p14="http://schemas.microsoft.com/office/powerpoint/2010/main" val="1734848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E24A41-2F9C-004E-2E74-2561FB8058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Crear un nuevo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8E7DE8-01A4-3B4E-3BBF-1FD5C542D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716853"/>
          </a:xfrm>
        </p:spPr>
        <p:txBody>
          <a:bodyPr/>
          <a:lstStyle/>
          <a:p>
            <a:r>
              <a:rPr lang="es-MX" dirty="0"/>
              <a:t>ng new escuela-app</a:t>
            </a:r>
          </a:p>
          <a:p>
            <a:endParaRPr lang="es-MX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F9CF040-9FCD-B8CC-3C59-D2B8E42DD1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8221" y="2430965"/>
            <a:ext cx="2203759" cy="3850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0173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FB8251-34A2-60F9-1A38-E512B198E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600" dirty="0"/>
              <a:t>Actividad #1. Crear proyecto angular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3CB7BD-AFF9-FE8B-4A09-0CCCD9683D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s-MX" sz="2000" dirty="0"/>
              <a:t>Crear un proyecto en angular</a:t>
            </a:r>
          </a:p>
          <a:p>
            <a:pPr marL="514350" indent="-514350">
              <a:buFont typeface="+mj-lt"/>
              <a:buAutoNum type="arabicPeriod"/>
            </a:pPr>
            <a:r>
              <a:rPr lang="es-MX" sz="2000" dirty="0"/>
              <a:t>Revisar estructura del proyecto</a:t>
            </a:r>
          </a:p>
        </p:txBody>
      </p:sp>
    </p:spTree>
    <p:extLst>
      <p:ext uri="{BB962C8B-B14F-4D97-AF65-F5344CB8AC3E}">
        <p14:creationId xmlns:p14="http://schemas.microsoft.com/office/powerpoint/2010/main" val="2249337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40FECF-C316-03D3-7968-C44D75F16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3200" dirty="0"/>
              <a:t>Generar servicios</a:t>
            </a:r>
            <a:br>
              <a:rPr lang="es-MX" sz="3200" dirty="0"/>
            </a:br>
            <a:endParaRPr lang="es-MX" sz="3200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AF3AADA-45AF-3001-3185-05F24BC122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MX" sz="1800" dirty="0"/>
              <a:t>ng generate service services/alumnos</a:t>
            </a:r>
          </a:p>
          <a:p>
            <a:endParaRPr lang="es-MX" sz="1800" dirty="0"/>
          </a:p>
          <a:p>
            <a:pPr marL="0" indent="0">
              <a:buNone/>
            </a:pPr>
            <a:r>
              <a:rPr lang="es-MX" sz="1800" dirty="0"/>
              <a:t>Configurar:</a:t>
            </a:r>
          </a:p>
          <a:p>
            <a:pPr marL="0" indent="0">
              <a:buNone/>
            </a:pPr>
            <a:r>
              <a:rPr lang="es-MX" sz="1800" dirty="0"/>
              <a:t>// src/app/app.config.ts</a:t>
            </a:r>
          </a:p>
          <a:p>
            <a:pPr marL="0" indent="0">
              <a:buNone/>
            </a:pPr>
            <a:r>
              <a:rPr lang="es-MX" sz="1800" dirty="0"/>
              <a:t>import { ApplicationConfig } from '@angular/core';</a:t>
            </a:r>
          </a:p>
          <a:p>
            <a:pPr marL="0" indent="0">
              <a:buNone/>
            </a:pPr>
            <a:r>
              <a:rPr lang="es-MX" sz="1800" dirty="0"/>
              <a:t>import { provideHttpClient } from '@angular/common/http';</a:t>
            </a:r>
          </a:p>
          <a:p>
            <a:pPr marL="0" indent="0">
              <a:buNone/>
            </a:pPr>
            <a:endParaRPr lang="es-MX" sz="1800" dirty="0"/>
          </a:p>
          <a:p>
            <a:pPr marL="0" indent="0">
              <a:buNone/>
            </a:pPr>
            <a:r>
              <a:rPr lang="es-MX" sz="1800" dirty="0"/>
              <a:t>export const appConfig: ApplicationConfig = {</a:t>
            </a:r>
          </a:p>
          <a:p>
            <a:pPr marL="0" indent="0">
              <a:buNone/>
            </a:pPr>
            <a:r>
              <a:rPr lang="es-MX" sz="1800" dirty="0"/>
              <a:t>  providers: [provideHttpClient()]</a:t>
            </a:r>
          </a:p>
          <a:p>
            <a:pPr marL="0" indent="0">
              <a:buNone/>
            </a:pPr>
            <a:r>
              <a:rPr lang="es-MX" sz="1800" dirty="0"/>
              <a:t>};</a:t>
            </a:r>
          </a:p>
          <a:p>
            <a:pPr marL="0" indent="0">
              <a:buNone/>
            </a:pPr>
            <a:endParaRPr lang="es-MX" sz="1800" dirty="0"/>
          </a:p>
        </p:txBody>
      </p:sp>
    </p:spTree>
    <p:extLst>
      <p:ext uri="{BB962C8B-B14F-4D97-AF65-F5344CB8AC3E}">
        <p14:creationId xmlns:p14="http://schemas.microsoft.com/office/powerpoint/2010/main" val="98918318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0DCB57-A9B3-2711-F868-96E7290463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MX" sz="4000" dirty="0"/>
              <a:t>Crear componente CRUD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F28C10F-6402-7AEC-D45D-DE386A0A82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MX" sz="2400" dirty="0"/>
              <a:t>ng generate component components/alumnos</a:t>
            </a:r>
          </a:p>
          <a:p>
            <a:endParaRPr lang="es-MX" sz="2400" dirty="0"/>
          </a:p>
        </p:txBody>
      </p:sp>
    </p:spTree>
    <p:extLst>
      <p:ext uri="{BB962C8B-B14F-4D97-AF65-F5344CB8AC3E}">
        <p14:creationId xmlns:p14="http://schemas.microsoft.com/office/powerpoint/2010/main" val="158601493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126</TotalTime>
  <Words>520</Words>
  <Application>Microsoft Macintosh PowerPoint</Application>
  <PresentationFormat>Presentación en pantalla (4:3)</PresentationFormat>
  <Paragraphs>56</Paragraphs>
  <Slides>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9</vt:i4>
      </vt:variant>
    </vt:vector>
  </HeadingPairs>
  <TitlesOfParts>
    <vt:vector size="13" baseType="lpstr">
      <vt:lpstr>Aptos</vt:lpstr>
      <vt:lpstr>Aptos Display</vt:lpstr>
      <vt:lpstr>Arial</vt:lpstr>
      <vt:lpstr>Tema de Office</vt:lpstr>
      <vt:lpstr>Presentación de PowerPoint</vt:lpstr>
      <vt:lpstr>¿Qué es Angular?</vt:lpstr>
      <vt:lpstr>¿Por qué usarlo?</vt:lpstr>
      <vt:lpstr>¿Por qué usarlo?</vt:lpstr>
      <vt:lpstr>Instalación de Node.js y Angular CLI</vt:lpstr>
      <vt:lpstr>Crear un nuevo proyecto Angular</vt:lpstr>
      <vt:lpstr>Actividad #1. Crear proyecto angular</vt:lpstr>
      <vt:lpstr>Generar servicios </vt:lpstr>
      <vt:lpstr>Crear componente CRUD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Luis Carlos Santillan Hernandez</dc:creator>
  <cp:lastModifiedBy>Luis Carlos Santillan Hernandez</cp:lastModifiedBy>
  <cp:revision>15</cp:revision>
  <dcterms:created xsi:type="dcterms:W3CDTF">2025-06-30T08:16:05Z</dcterms:created>
  <dcterms:modified xsi:type="dcterms:W3CDTF">2025-08-20T19:43:58Z</dcterms:modified>
</cp:coreProperties>
</file>