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4CCCF-D463-3168-68D2-32DC6DC66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1A7788-0781-4060-140F-83FC6ADED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1B4B1B-3B5E-501C-C860-C1F1BAE2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BE09-8F75-4AAB-84F0-8402CA2C1889}" type="datetimeFigureOut">
              <a:rPr lang="es-ES" smtClean="0"/>
              <a:t>08/02/2024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BC8AA-5070-2BFB-639D-1820FE572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E82D1C-8650-5554-B637-14AA80B7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750A-0F76-4D2F-AD69-22CD768D34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613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7B950-B2F9-D41C-34AB-5A8C09B4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E08CEB-38C7-15F9-801C-CE45C9780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2F394B-A56C-F719-61A2-A69F152C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BE09-8F75-4AAB-84F0-8402CA2C1889}" type="datetimeFigureOut">
              <a:rPr lang="es-ES" smtClean="0"/>
              <a:t>08/02/2024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8A887C-DA29-390A-0DF2-DBB864F5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77776-020F-D82F-9C77-2B227DB6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750A-0F76-4D2F-AD69-22CD768D34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541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E22549-E278-CC01-C10C-6B8DBB713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B6F3E8-264F-1F58-EF07-85AC7D2DC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2A28F5-FF2F-CF7F-B23E-38547FFB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BE09-8F75-4AAB-84F0-8402CA2C1889}" type="datetimeFigureOut">
              <a:rPr lang="es-ES" smtClean="0"/>
              <a:t>08/02/2024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A59B6C-8BFA-C57C-46CC-8A35105A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ADE83-1C3F-1A6B-3403-2BD5F324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750A-0F76-4D2F-AD69-22CD768D34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76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A7426-EA28-CE02-C0B1-21070914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EC410A-B670-23A5-61BE-9EB48B3BB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193D65-B080-2DB7-8737-CEA5BE2A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BE09-8F75-4AAB-84F0-8402CA2C1889}" type="datetimeFigureOut">
              <a:rPr lang="es-ES" smtClean="0"/>
              <a:t>08/02/2024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BD434E-154C-89E5-F3B7-3076FD11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23B01E-4626-7F57-C16D-A9BA08F3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750A-0F76-4D2F-AD69-22CD768D34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261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3ADC2-565A-9022-AAA2-19BFDBEC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6ED584-D43B-60B0-72FE-0DD722699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D7ED7A-2EA4-1985-2F31-E7872484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BE09-8F75-4AAB-84F0-8402CA2C1889}" type="datetimeFigureOut">
              <a:rPr lang="es-ES" smtClean="0"/>
              <a:t>08/02/2024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23971E-273C-5082-0904-CDBC657C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C23F67-A719-9E41-1852-35236654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750A-0F76-4D2F-AD69-22CD768D34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324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2CF57-BDA5-1D13-7DDC-164EFBB9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CA619-462C-67BE-73C0-AD8BD5C9C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FFE400-269E-D8A9-9A8B-C8DDF8A61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C008AD-2072-8516-0AF3-FC2E8F2A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BE09-8F75-4AAB-84F0-8402CA2C1889}" type="datetimeFigureOut">
              <a:rPr lang="es-ES" smtClean="0"/>
              <a:t>08/02/2024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D3C5C0-4AC8-D0E2-0F91-90EBE5DE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B58B43-31EE-A5BB-6614-D6E10E35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750A-0F76-4D2F-AD69-22CD768D34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118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0EA5E-EB44-A3A9-8803-FDBC1E65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824717-B62C-1F46-7FE5-9E24F05F0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B71020-5797-B9F2-3DE8-037D38DC1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B1EA62-8CBF-74FE-8E7F-52155B2F8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18F6735-7294-1F1C-8A2E-67E686CA2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BDCF166-CCB4-D528-2522-A204A77F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BE09-8F75-4AAB-84F0-8402CA2C1889}" type="datetimeFigureOut">
              <a:rPr lang="es-ES" smtClean="0"/>
              <a:t>08/02/2024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3F9802D-19C6-D103-328A-D9B97EE3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EAA5E5D-D9F1-640D-72AA-DA2514C3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750A-0F76-4D2F-AD69-22CD768D34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436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5BEAE-0D68-BA42-E664-912A3E24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BA16F1-6BB2-176B-2A3A-E5BB5707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BE09-8F75-4AAB-84F0-8402CA2C1889}" type="datetimeFigureOut">
              <a:rPr lang="es-ES" smtClean="0"/>
              <a:t>08/02/2024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580085B-F9C4-3549-B184-76565C71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897CD0-CB0E-3074-68A7-D3EAB811D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750A-0F76-4D2F-AD69-22CD768D34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56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D6F357-2C64-BFCD-371F-9FD11275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BE09-8F75-4AAB-84F0-8402CA2C1889}" type="datetimeFigureOut">
              <a:rPr lang="es-ES" smtClean="0"/>
              <a:t>08/02/2024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5FB5383-C342-6B52-0B3B-D815E9C5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4EFD19-013E-3F9C-31F4-A4E38A23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750A-0F76-4D2F-AD69-22CD768D34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02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30C1C-F918-1C7E-62BD-A29DEC25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CA1177-AB07-2355-AEC5-D9F00E6DE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986A8A-3702-8366-810A-E83414A70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A7988A-05A6-E1C3-D727-22253D72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BE09-8F75-4AAB-84F0-8402CA2C1889}" type="datetimeFigureOut">
              <a:rPr lang="es-ES" smtClean="0"/>
              <a:t>08/02/2024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6495C9-856D-64CC-A6BF-862CA6EA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DF69B9-A9D9-CD9C-9CB1-C6BC72D0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750A-0F76-4D2F-AD69-22CD768D34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46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C5AAE-893A-8274-2D31-72C4C27A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20B3A20-D39D-E6F2-F20C-B6A5D1769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8B97B5-993F-6D79-A552-A15F16FCF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207B48-40F7-4CF7-53D1-498D1FDC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BE09-8F75-4AAB-84F0-8402CA2C1889}" type="datetimeFigureOut">
              <a:rPr lang="es-ES" smtClean="0"/>
              <a:t>08/02/2024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7135D7-A547-5882-E82B-0A3FF0AE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AAAFB9-9314-A01D-B790-625F53D6D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750A-0F76-4D2F-AD69-22CD768D34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727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28FC98-F004-5980-A3F5-42E3FF75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7E7053-7D94-3ABD-C3B0-EE302FDF3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EF5CFB-5C01-285F-C405-D0F4EEC79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4BE09-8F75-4AAB-84F0-8402CA2C1889}" type="datetimeFigureOut">
              <a:rPr lang="es-ES" smtClean="0"/>
              <a:t>08/02/2024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3FB445-E3D8-DB56-8E5F-A912867A5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898A0D-4324-FE23-4A56-12EDF4A4A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E750A-0F76-4D2F-AD69-22CD768D34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97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tanyamartelli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3.jpg"/><Relationship Id="rId4" Type="http://schemas.openxmlformats.org/officeDocument/2006/relationships/image" Target="../media/image6.jpe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ED464-E510-ED1D-EA73-89EFC9872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6" y="1400771"/>
            <a:ext cx="9144000" cy="1042339"/>
          </a:xfrm>
        </p:spPr>
        <p:txBody>
          <a:bodyPr/>
          <a:lstStyle/>
          <a:p>
            <a:r>
              <a:rPr lang="es-ES" dirty="0"/>
              <a:t>Tanya Martelli Photography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081B57-2E81-6BDE-3260-FD3E28A9C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923113"/>
            <a:ext cx="9144000" cy="1188437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Alumno: Santiago Martelli</a:t>
            </a:r>
          </a:p>
          <a:p>
            <a:r>
              <a:rPr lang="es-ES" dirty="0"/>
              <a:t>Tutor: </a:t>
            </a:r>
            <a:r>
              <a:rPr lang="es-ES" dirty="0" err="1"/>
              <a:t>Gotzon</a:t>
            </a:r>
            <a:r>
              <a:rPr lang="es-ES" dirty="0"/>
              <a:t> </a:t>
            </a:r>
            <a:r>
              <a:rPr lang="es-ES" dirty="0" err="1"/>
              <a:t>Valcarcel</a:t>
            </a:r>
            <a:r>
              <a:rPr lang="es-ES" dirty="0"/>
              <a:t> </a:t>
            </a:r>
          </a:p>
          <a:p>
            <a:r>
              <a:rPr lang="es-ES" dirty="0"/>
              <a:t>Fecha de entrega: 09/02/2024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852E1D95-0F35-0121-5D43-C848F9A24A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62805" y="435818"/>
            <a:ext cx="1301039" cy="686545"/>
          </a:xfrm>
          <a:prstGeom prst="rect">
            <a:avLst/>
          </a:prstGeom>
          <a:ln/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0C1CC44-30D7-FFC3-D53E-1615C1B0F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645" y="2479801"/>
            <a:ext cx="2164702" cy="2164702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E6B9EF6-20A7-79FB-38FE-8F4780479B9A}"/>
              </a:ext>
            </a:extLst>
          </p:cNvPr>
          <p:cNvSpPr txBox="1"/>
          <p:nvPr/>
        </p:nvSpPr>
        <p:spPr>
          <a:xfrm>
            <a:off x="3194178" y="435818"/>
            <a:ext cx="5803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Proyecto Final</a:t>
            </a:r>
          </a:p>
          <a:p>
            <a:pPr algn="ctr"/>
            <a:r>
              <a:rPr lang="es-ES" dirty="0"/>
              <a:t>CFGS Desarrollo de Aplicaciones Web</a:t>
            </a:r>
          </a:p>
        </p:txBody>
      </p:sp>
    </p:spTree>
    <p:extLst>
      <p:ext uri="{BB962C8B-B14F-4D97-AF65-F5344CB8AC3E}">
        <p14:creationId xmlns:p14="http://schemas.microsoft.com/office/powerpoint/2010/main" val="1789518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D05A0-3B5B-FCC6-362A-8DD1499C2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3C924BB8-D049-4126-2CDB-7592C92D32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7193"/>
            <a:ext cx="12192000" cy="6850807"/>
          </a:xfrm>
          <a:prstGeom prst="rect">
            <a:avLst/>
          </a:prstGeom>
        </p:spPr>
      </p:pic>
      <p:pic>
        <p:nvPicPr>
          <p:cNvPr id="4" name="image1.png">
            <a:extLst>
              <a:ext uri="{FF2B5EF4-FFF2-40B4-BE49-F238E27FC236}">
                <a16:creationId xmlns:a16="http://schemas.microsoft.com/office/drawing/2014/main" id="{218F2F4D-4455-F5AC-4AB1-F02FFD8A2F4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62805" y="435818"/>
            <a:ext cx="1301039" cy="686545"/>
          </a:xfrm>
          <a:prstGeom prst="rect">
            <a:avLst/>
          </a:prstGeom>
          <a:ln/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C4306C87-30E4-284F-2267-9F9382F96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43696"/>
            <a:ext cx="12192000" cy="75733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sz="4800" dirty="0">
                <a:solidFill>
                  <a:srgbClr val="007487"/>
                </a:solidFill>
                <a:latin typeface="+mj-lt"/>
              </a:rPr>
              <a:t>Requisitos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D6E1D0D-1379-CBCB-5E9D-5334FC55F1AE}"/>
              </a:ext>
            </a:extLst>
          </p:cNvPr>
          <p:cNvSpPr txBox="1"/>
          <p:nvPr/>
        </p:nvSpPr>
        <p:spPr>
          <a:xfrm>
            <a:off x="904873" y="1577230"/>
            <a:ext cx="5391150" cy="4404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b="1" dirty="0">
                <a:effectLst/>
                <a:ea typeface="Arial" panose="020B0604020202020204" pitchFamily="34" charset="0"/>
              </a:rPr>
              <a:t>Requisitos funcionales </a:t>
            </a:r>
            <a:endParaRPr lang="es-ES" dirty="0">
              <a:effectLst/>
              <a:ea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effectLst/>
                <a:ea typeface="Arial" panose="020B0604020202020204" pitchFamily="34" charset="0"/>
              </a:rPr>
              <a:t>Registro de usuario Administrador 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effectLst/>
                <a:ea typeface="Arial" panose="020B0604020202020204" pitchFamily="34" charset="0"/>
              </a:rPr>
              <a:t>Autentificación segura de usuario 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effectLst/>
                <a:ea typeface="Arial" panose="020B0604020202020204" pitchFamily="34" charset="0"/>
              </a:rPr>
              <a:t>Creación, edición y eliminación de categorías 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effectLst/>
                <a:ea typeface="Arial" panose="020B0604020202020204" pitchFamily="34" charset="0"/>
              </a:rPr>
              <a:t>Subida y eliminación de imágenes 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effectLst/>
                <a:ea typeface="Arial" panose="020B0604020202020204" pitchFamily="34" charset="0"/>
              </a:rPr>
              <a:t>Exhibición imágenes ordenadamente 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effectLst/>
                <a:ea typeface="Arial" panose="020B0604020202020204" pitchFamily="34" charset="0"/>
              </a:rPr>
              <a:t>Formularios de contacto y reservas con </a:t>
            </a:r>
            <a:r>
              <a:rPr lang="es-ES" i="1" dirty="0" err="1">
                <a:effectLst/>
                <a:ea typeface="Arial" panose="020B0604020202020204" pitchFamily="34" charset="0"/>
              </a:rPr>
              <a:t>feedback</a:t>
            </a:r>
            <a:endParaRPr lang="es-ES" i="1" dirty="0">
              <a:effectLst/>
              <a:ea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effectLst/>
                <a:ea typeface="Arial" panose="020B0604020202020204" pitchFamily="34" charset="0"/>
              </a:rPr>
              <a:t>Ver, editar y eliminar solicitudes de reservas. 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effectLst/>
                <a:ea typeface="Arial" panose="020B0604020202020204" pitchFamily="34" charset="0"/>
              </a:rPr>
              <a:t>Ver, contestar y eliminar mensajes 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FCC7FFA-6553-B7AA-D7C5-0026135BEA43}"/>
              </a:ext>
            </a:extLst>
          </p:cNvPr>
          <p:cNvSpPr txBox="1"/>
          <p:nvPr/>
        </p:nvSpPr>
        <p:spPr>
          <a:xfrm>
            <a:off x="6553199" y="1577230"/>
            <a:ext cx="5391150" cy="4896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b="1" dirty="0">
                <a:effectLst/>
                <a:ea typeface="Arial" panose="020B0604020202020204" pitchFamily="34" charset="0"/>
              </a:rPr>
              <a:t>Requisitos no funcionales</a:t>
            </a:r>
            <a:endParaRPr lang="es-ES" dirty="0">
              <a:effectLst/>
              <a:ea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effectLst/>
                <a:ea typeface="Arial" panose="020B0604020202020204" pitchFamily="34" charset="0"/>
              </a:rPr>
              <a:t>Plena </a:t>
            </a:r>
            <a:r>
              <a:rPr lang="es-ES" dirty="0">
                <a:ea typeface="Arial" panose="020B0604020202020204" pitchFamily="34" charset="0"/>
              </a:rPr>
              <a:t>d</a:t>
            </a:r>
            <a:r>
              <a:rPr lang="es-ES" dirty="0">
                <a:effectLst/>
                <a:ea typeface="Arial" panose="020B0604020202020204" pitchFamily="34" charset="0"/>
              </a:rPr>
              <a:t>isponibilidad y estabilidad del sistema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effectLst/>
                <a:ea typeface="Arial" panose="020B0604020202020204" pitchFamily="34" charset="0"/>
              </a:rPr>
              <a:t>Correcto </a:t>
            </a:r>
            <a:r>
              <a:rPr lang="es-ES" dirty="0">
                <a:ea typeface="Arial" panose="020B0604020202020204" pitchFamily="34" charset="0"/>
              </a:rPr>
              <a:t>r</a:t>
            </a:r>
            <a:r>
              <a:rPr lang="es-ES" dirty="0">
                <a:effectLst/>
                <a:ea typeface="Arial" panose="020B0604020202020204" pitchFamily="34" charset="0"/>
              </a:rPr>
              <a:t>endimiento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effectLst/>
                <a:ea typeface="Arial" panose="020B0604020202020204" pitchFamily="34" charset="0"/>
              </a:rPr>
              <a:t>Escalabilidad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effectLst/>
                <a:ea typeface="Arial" panose="020B0604020202020204" pitchFamily="34" charset="0"/>
              </a:rPr>
              <a:t>Interfaz atractiva y </a:t>
            </a:r>
            <a:r>
              <a:rPr lang="es-ES" dirty="0">
                <a:ea typeface="Arial" panose="020B0604020202020204" pitchFamily="34" charset="0"/>
              </a:rPr>
              <a:t>b</a:t>
            </a:r>
            <a:r>
              <a:rPr lang="es-ES" dirty="0">
                <a:effectLst/>
                <a:ea typeface="Arial" panose="020B0604020202020204" pitchFamily="34" charset="0"/>
              </a:rPr>
              <a:t>uena experiencia de usuario  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effectLst/>
                <a:ea typeface="Arial" panose="020B0604020202020204" pitchFamily="34" charset="0"/>
              </a:rPr>
              <a:t>Certificación</a:t>
            </a:r>
            <a:r>
              <a:rPr lang="es-ES" dirty="0">
                <a:ea typeface="Arial" panose="020B0604020202020204" pitchFamily="34" charset="0"/>
              </a:rPr>
              <a:t> SSL</a:t>
            </a:r>
            <a:endParaRPr lang="es-ES" dirty="0">
              <a:effectLst/>
              <a:ea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effectLst/>
                <a:ea typeface="Arial" panose="020B0604020202020204" pitchFamily="34" charset="0"/>
              </a:rPr>
              <a:t>Seguridad en las rutas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effectLst/>
                <a:ea typeface="Arial" panose="020B0604020202020204" pitchFamily="34" charset="0"/>
              </a:rPr>
              <a:t>Código modular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ea typeface="Arial" panose="020B0604020202020204" pitchFamily="34" charset="0"/>
              </a:rPr>
              <a:t>B</a:t>
            </a:r>
            <a:r>
              <a:rPr lang="es-ES" dirty="0">
                <a:effectLst/>
                <a:ea typeface="Arial" panose="020B0604020202020204" pitchFamily="34" charset="0"/>
              </a:rPr>
              <a:t>uena documentación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endParaRPr lang="es-ES" b="1" dirty="0">
              <a:effectLst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872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9E3B0-362B-C34C-B6E2-CA27762AE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73015F1F-904E-1801-E942-70BF8058FAF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7193"/>
            <a:ext cx="12192000" cy="6850807"/>
          </a:xfrm>
          <a:prstGeom prst="rect">
            <a:avLst/>
          </a:prstGeom>
        </p:spPr>
      </p:pic>
      <p:pic>
        <p:nvPicPr>
          <p:cNvPr id="4" name="image1.png">
            <a:extLst>
              <a:ext uri="{FF2B5EF4-FFF2-40B4-BE49-F238E27FC236}">
                <a16:creationId xmlns:a16="http://schemas.microsoft.com/office/drawing/2014/main" id="{782B6E0E-9D74-3A73-0696-6E4B945512D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62805" y="435818"/>
            <a:ext cx="1301039" cy="686545"/>
          </a:xfrm>
          <a:prstGeom prst="rect">
            <a:avLst/>
          </a:prstGeom>
          <a:ln/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7F8723CF-4558-38AD-8811-6E7A978D8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43696"/>
            <a:ext cx="12192000" cy="75733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sz="4800" dirty="0">
                <a:solidFill>
                  <a:srgbClr val="007487"/>
                </a:solidFill>
                <a:latin typeface="+mj-lt"/>
              </a:rPr>
              <a:t>Diagrama de clases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F02C699-B843-4630-128D-C97F9B8E7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501030"/>
            <a:ext cx="8820150" cy="51365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47402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51D0D-9287-2CDF-8283-429619F6A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46674BF1-F6A9-6AC3-CCD2-73E8455832A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0807"/>
          </a:xfrm>
          <a:prstGeom prst="rect">
            <a:avLst/>
          </a:prstGeom>
        </p:spPr>
      </p:pic>
      <p:pic>
        <p:nvPicPr>
          <p:cNvPr id="4" name="image1.png">
            <a:extLst>
              <a:ext uri="{FF2B5EF4-FFF2-40B4-BE49-F238E27FC236}">
                <a16:creationId xmlns:a16="http://schemas.microsoft.com/office/drawing/2014/main" id="{B4336E34-4797-3B49-7F31-C7802CBB5D9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62805" y="435818"/>
            <a:ext cx="1301039" cy="686545"/>
          </a:xfrm>
          <a:prstGeom prst="rect">
            <a:avLst/>
          </a:prstGeom>
          <a:ln/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FE245186-BABF-C141-6CBB-8FE06C1B3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43696"/>
            <a:ext cx="12192000" cy="75733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sz="4800" dirty="0">
                <a:solidFill>
                  <a:srgbClr val="007487"/>
                </a:solidFill>
                <a:latin typeface="+mj-lt"/>
              </a:rPr>
              <a:t>Diseño de la aplicación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DDBC6C-132E-68AC-AAAD-1C856A497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57" y="1911351"/>
            <a:ext cx="3726244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panose="020B0604020202020204" pitchFamily="34" charset="0"/>
                <a:cs typeface="Droid Sans Devanagari"/>
              </a:rPr>
              <a:t>Esquema de la interfaz:</a:t>
            </a:r>
            <a:endParaRPr kumimoji="0" lang="es-ES" altLang="es-E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5" name="Imagen 1">
            <a:extLst>
              <a:ext uri="{FF2B5EF4-FFF2-40B4-BE49-F238E27FC236}">
                <a16:creationId xmlns:a16="http://schemas.microsoft.com/office/drawing/2014/main" id="{822D2E88-0FA4-4587-C7B9-AA6F6BDA3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35" b="-2516"/>
          <a:stretch>
            <a:fillRect/>
          </a:stretch>
        </p:blipFill>
        <p:spPr bwMode="auto">
          <a:xfrm>
            <a:off x="3569550" y="1827932"/>
            <a:ext cx="7069876" cy="462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D43B03E-7B93-A866-59D3-CABD82EEE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068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F1351-6D14-C2C6-100C-09B898904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6F11BC5A-5A7C-42F5-F4BE-745851F61D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1"/>
            <a:ext cx="12192000" cy="6850807"/>
          </a:xfrm>
          <a:prstGeom prst="rect">
            <a:avLst/>
          </a:prstGeom>
        </p:spPr>
      </p:pic>
      <p:pic>
        <p:nvPicPr>
          <p:cNvPr id="4" name="image1.png">
            <a:extLst>
              <a:ext uri="{FF2B5EF4-FFF2-40B4-BE49-F238E27FC236}">
                <a16:creationId xmlns:a16="http://schemas.microsoft.com/office/drawing/2014/main" id="{A2F85049-18B4-3E0A-A601-9A841C6219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62805" y="435818"/>
            <a:ext cx="1301039" cy="686545"/>
          </a:xfrm>
          <a:prstGeom prst="rect">
            <a:avLst/>
          </a:prstGeom>
          <a:ln/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3D479109-2FAD-0719-DC8D-5F177424C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43696"/>
            <a:ext cx="12192000" cy="75733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sz="4800" dirty="0" err="1">
                <a:solidFill>
                  <a:srgbClr val="007487"/>
                </a:solidFill>
                <a:latin typeface="+mj-lt"/>
              </a:rPr>
              <a:t>Wireframes</a:t>
            </a:r>
            <a:endParaRPr lang="es-ES" sz="4800" dirty="0">
              <a:solidFill>
                <a:srgbClr val="007487"/>
              </a:solidFill>
              <a:latin typeface="+mj-l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D3F4BBC-FC40-F016-5100-3D9C1D897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ADCEB612-683B-6436-048F-25A053EBBB40}"/>
              </a:ext>
            </a:extLst>
          </p:cNvPr>
          <p:cNvGrpSpPr/>
          <p:nvPr/>
        </p:nvGrpSpPr>
        <p:grpSpPr>
          <a:xfrm>
            <a:off x="2873829" y="1711326"/>
            <a:ext cx="2905752" cy="4409571"/>
            <a:chOff x="0" y="0"/>
            <a:chExt cx="2371090" cy="441198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3C3BD5C9-42E2-321F-2499-7B1576A15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65760"/>
              <a:ext cx="2371090" cy="40462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Cuadro de texto 1">
              <a:extLst>
                <a:ext uri="{FF2B5EF4-FFF2-40B4-BE49-F238E27FC236}">
                  <a16:creationId xmlns:a16="http://schemas.microsoft.com/office/drawing/2014/main" id="{69A287EB-67A1-491D-A7C3-1826B205228C}"/>
                </a:ext>
              </a:extLst>
            </p:cNvPr>
            <p:cNvSpPr txBox="1"/>
            <p:nvPr/>
          </p:nvSpPr>
          <p:spPr>
            <a:xfrm>
              <a:off x="0" y="0"/>
              <a:ext cx="2371090" cy="37147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s-ES" sz="1000" i="1">
                  <a:effectLst/>
                  <a:latin typeface="Arial" panose="020B0604020202020204" pitchFamily="34" charset="0"/>
                  <a:ea typeface="Arial" panose="020B0604020202020204" pitchFamily="34" charset="0"/>
                  <a:cs typeface="Droid Sans Devanagari"/>
                </a:rPr>
                <a:t>Versión escritorio</a:t>
              </a:r>
              <a:endParaRPr lang="es-ES" sz="1200" i="1">
                <a:effectLst/>
                <a:latin typeface="Arial" panose="020B0604020202020204" pitchFamily="34" charset="0"/>
                <a:ea typeface="Arial" panose="020B0604020202020204" pitchFamily="34" charset="0"/>
                <a:cs typeface="Droid Sans Devanagari"/>
              </a:endParaRP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25FCB31-0B36-90F2-AA48-2EA577D6DBDD}"/>
              </a:ext>
            </a:extLst>
          </p:cNvPr>
          <p:cNvGrpSpPr/>
          <p:nvPr/>
        </p:nvGrpSpPr>
        <p:grpSpPr>
          <a:xfrm>
            <a:off x="9318171" y="1768980"/>
            <a:ext cx="1017512" cy="4555620"/>
            <a:chOff x="0" y="0"/>
            <a:chExt cx="1212215" cy="614172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A70198B1-6317-564D-8E1E-2D46FFF36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73380"/>
              <a:ext cx="1212215" cy="5768340"/>
            </a:xfrm>
            <a:prstGeom prst="rect">
              <a:avLst/>
            </a:prstGeom>
            <a:noFill/>
          </p:spPr>
        </p:pic>
        <p:sp>
          <p:nvSpPr>
            <p:cNvPr id="10" name="Cuadro de texto 1">
              <a:extLst>
                <a:ext uri="{FF2B5EF4-FFF2-40B4-BE49-F238E27FC236}">
                  <a16:creationId xmlns:a16="http://schemas.microsoft.com/office/drawing/2014/main" id="{D716A788-9DA8-D9E8-0649-8F153F8D550B}"/>
                </a:ext>
              </a:extLst>
            </p:cNvPr>
            <p:cNvSpPr txBox="1"/>
            <p:nvPr/>
          </p:nvSpPr>
          <p:spPr>
            <a:xfrm>
              <a:off x="0" y="0"/>
              <a:ext cx="1205230" cy="37147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s-ES" sz="1000" i="1">
                  <a:effectLst/>
                  <a:latin typeface="Arial" panose="020B0604020202020204" pitchFamily="34" charset="0"/>
                  <a:ea typeface="Arial" panose="020B0604020202020204" pitchFamily="34" charset="0"/>
                  <a:cs typeface="Droid Sans Devanagari"/>
                </a:rPr>
                <a:t>Versión móvil</a:t>
              </a:r>
              <a:endParaRPr lang="es-ES" sz="1200" i="1">
                <a:effectLst/>
                <a:latin typeface="Arial" panose="020B0604020202020204" pitchFamily="34" charset="0"/>
                <a:ea typeface="Arial" panose="020B0604020202020204" pitchFamily="34" charset="0"/>
                <a:cs typeface="Droid Sans Devanagari"/>
              </a:endParaRP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89B706A7-BA97-DB67-3947-167AE96D2FAE}"/>
              </a:ext>
            </a:extLst>
          </p:cNvPr>
          <p:cNvGrpSpPr/>
          <p:nvPr/>
        </p:nvGrpSpPr>
        <p:grpSpPr>
          <a:xfrm>
            <a:off x="6612973" y="1711326"/>
            <a:ext cx="2040437" cy="3700444"/>
            <a:chOff x="0" y="0"/>
            <a:chExt cx="1480185" cy="3238500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BDDB666E-5DCE-AC08-5FBF-2E9D9D7BF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65760"/>
              <a:ext cx="1480185" cy="28727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Cuadro de texto 1">
              <a:extLst>
                <a:ext uri="{FF2B5EF4-FFF2-40B4-BE49-F238E27FC236}">
                  <a16:creationId xmlns:a16="http://schemas.microsoft.com/office/drawing/2014/main" id="{58B3C2FA-4F38-1877-202A-033B1EBE5218}"/>
                </a:ext>
              </a:extLst>
            </p:cNvPr>
            <p:cNvSpPr txBox="1"/>
            <p:nvPr/>
          </p:nvSpPr>
          <p:spPr>
            <a:xfrm>
              <a:off x="7620" y="0"/>
              <a:ext cx="1472565" cy="37147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s-ES" sz="1000" i="1">
                  <a:effectLst/>
                  <a:latin typeface="Arial" panose="020B0604020202020204" pitchFamily="34" charset="0"/>
                  <a:ea typeface="Arial" panose="020B0604020202020204" pitchFamily="34" charset="0"/>
                  <a:cs typeface="Droid Sans Devanagari"/>
                </a:rPr>
                <a:t>Versión tablet</a:t>
              </a:r>
              <a:endParaRPr lang="es-ES" sz="1200" i="1">
                <a:effectLst/>
                <a:latin typeface="Arial" panose="020B0604020202020204" pitchFamily="34" charset="0"/>
                <a:ea typeface="Arial" panose="020B0604020202020204" pitchFamily="34" charset="0"/>
                <a:cs typeface="Droid Sans Devanagari"/>
              </a:endParaRPr>
            </a:p>
          </p:txBody>
        </p:sp>
      </p:grpSp>
      <p:sp>
        <p:nvSpPr>
          <p:cNvPr id="15" name="Rectangle 10">
            <a:extLst>
              <a:ext uri="{FF2B5EF4-FFF2-40B4-BE49-F238E27FC236}">
                <a16:creationId xmlns:a16="http://schemas.microsoft.com/office/drawing/2014/main" id="{8918DA69-302C-5212-C260-DAC10287F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BD6ECD4-48DC-8556-6F01-77BCB36D085E}"/>
              </a:ext>
            </a:extLst>
          </p:cNvPr>
          <p:cNvSpPr txBox="1"/>
          <p:nvPr/>
        </p:nvSpPr>
        <p:spPr>
          <a:xfrm>
            <a:off x="656153" y="1530140"/>
            <a:ext cx="1903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Página principal:</a:t>
            </a:r>
          </a:p>
        </p:txBody>
      </p:sp>
    </p:spTree>
    <p:extLst>
      <p:ext uri="{BB962C8B-B14F-4D97-AF65-F5344CB8AC3E}">
        <p14:creationId xmlns:p14="http://schemas.microsoft.com/office/powerpoint/2010/main" val="1194587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CE2F2-4BEB-6426-A05B-144300992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1B8C18AA-F3F8-1276-1055-511CA89AA2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1"/>
            <a:ext cx="12192000" cy="6850807"/>
          </a:xfrm>
          <a:prstGeom prst="rect">
            <a:avLst/>
          </a:prstGeom>
        </p:spPr>
      </p:pic>
      <p:pic>
        <p:nvPicPr>
          <p:cNvPr id="4" name="image1.png">
            <a:extLst>
              <a:ext uri="{FF2B5EF4-FFF2-40B4-BE49-F238E27FC236}">
                <a16:creationId xmlns:a16="http://schemas.microsoft.com/office/drawing/2014/main" id="{74E13C00-D059-B21D-0541-C839B6A1C53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62805" y="435818"/>
            <a:ext cx="1301039" cy="686545"/>
          </a:xfrm>
          <a:prstGeom prst="rect">
            <a:avLst/>
          </a:prstGeom>
          <a:ln/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3B7ED343-DE56-CD7A-7C55-C91F3181B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43696"/>
            <a:ext cx="12192000" cy="75733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sz="4800" dirty="0" err="1">
                <a:solidFill>
                  <a:srgbClr val="007487"/>
                </a:solidFill>
                <a:latin typeface="+mj-lt"/>
              </a:rPr>
              <a:t>Wireframes</a:t>
            </a:r>
            <a:endParaRPr lang="es-ES" sz="4800" dirty="0">
              <a:solidFill>
                <a:srgbClr val="007487"/>
              </a:solidFill>
              <a:latin typeface="+mj-l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E481DBD-D16A-E9EC-6B89-0694720FB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940B303E-1DC8-B7F2-15D5-50B6187A5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C35FEA5-4F7B-8527-83D0-3B04FCB7FF9C}"/>
              </a:ext>
            </a:extLst>
          </p:cNvPr>
          <p:cNvSpPr txBox="1"/>
          <p:nvPr/>
        </p:nvSpPr>
        <p:spPr>
          <a:xfrm>
            <a:off x="859341" y="1635126"/>
            <a:ext cx="2299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Solicitud de reserva: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A909023E-984F-34A7-C2D1-9E888FB47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114EDB8B-DE9A-9E44-3C4C-BE691CD45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8444" name="Imagen 27">
            <a:extLst>
              <a:ext uri="{FF2B5EF4-FFF2-40B4-BE49-F238E27FC236}">
                <a16:creationId xmlns:a16="http://schemas.microsoft.com/office/drawing/2014/main" id="{ABAAD8C5-0795-BC8A-E7C6-E6F65B124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119" y="2084209"/>
            <a:ext cx="3139199" cy="424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 de texto 1">
            <a:extLst>
              <a:ext uri="{FF2B5EF4-FFF2-40B4-BE49-F238E27FC236}">
                <a16:creationId xmlns:a16="http://schemas.microsoft.com/office/drawing/2014/main" id="{4B883DB7-3CCD-97D0-AEB1-B5562F4FC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130" y="1728803"/>
            <a:ext cx="3405188" cy="346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Droid Sans Devanagari"/>
              </a:rPr>
              <a:t>Versión escritorio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Box 14">
            <a:extLst>
              <a:ext uri="{FF2B5EF4-FFF2-40B4-BE49-F238E27FC236}">
                <a16:creationId xmlns:a16="http://schemas.microsoft.com/office/drawing/2014/main" id="{F7968596-116F-8A4E-A0C2-6F51910F7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8665" y="1733566"/>
            <a:ext cx="1202978" cy="3127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Droid Sans Devanagari"/>
              </a:rPr>
              <a:t>Versión móvil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445" name="Imagen 28">
            <a:extLst>
              <a:ext uri="{FF2B5EF4-FFF2-40B4-BE49-F238E27FC236}">
                <a16:creationId xmlns:a16="http://schemas.microsoft.com/office/drawing/2014/main" id="{D223AC9B-38DC-9E21-DFA8-AFB30A301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665" y="2074878"/>
            <a:ext cx="1343845" cy="424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6">
            <a:extLst>
              <a:ext uri="{FF2B5EF4-FFF2-40B4-BE49-F238E27FC236}">
                <a16:creationId xmlns:a16="http://schemas.microsoft.com/office/drawing/2014/main" id="{F4C5FFE3-D9B2-01D9-24E3-C099762DF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3B890A4E-1070-D793-F923-685A4E7DA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2D1A67AA-7884-A0B0-1C0C-84DE31B3C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33781408-0532-B5C3-3E38-B3D9D7D78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355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451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09923-6C0D-40BC-15B1-3788020F8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06D5F051-828C-5A93-BA0B-4A8B22B9225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4" y="7193"/>
            <a:ext cx="12192000" cy="6850807"/>
          </a:xfrm>
          <a:prstGeom prst="rect">
            <a:avLst/>
          </a:prstGeom>
        </p:spPr>
      </p:pic>
      <p:pic>
        <p:nvPicPr>
          <p:cNvPr id="4" name="image1.png">
            <a:extLst>
              <a:ext uri="{FF2B5EF4-FFF2-40B4-BE49-F238E27FC236}">
                <a16:creationId xmlns:a16="http://schemas.microsoft.com/office/drawing/2014/main" id="{C2223D8B-C423-89FD-9AF4-756FE2EB8E9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62805" y="435818"/>
            <a:ext cx="1301039" cy="686545"/>
          </a:xfrm>
          <a:prstGeom prst="rect">
            <a:avLst/>
          </a:prstGeom>
          <a:ln/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7D6C7F69-CB67-A92D-09A0-7B65C8A4F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43696"/>
            <a:ext cx="12192000" cy="75733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sz="4800" dirty="0" err="1">
                <a:solidFill>
                  <a:srgbClr val="007487"/>
                </a:solidFill>
                <a:latin typeface="+mj-lt"/>
              </a:rPr>
              <a:t>Wireframes</a:t>
            </a:r>
            <a:endParaRPr lang="es-ES" sz="4800" dirty="0">
              <a:solidFill>
                <a:srgbClr val="007487"/>
              </a:solidFill>
              <a:latin typeface="+mj-l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ECAF639-0D1A-6E41-CB9F-CB0B5EFE0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3CC42161-5D57-B764-C77B-319214993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24D50A0-FE04-224F-0B05-5FC9FAC92E4A}"/>
              </a:ext>
            </a:extLst>
          </p:cNvPr>
          <p:cNvSpPr txBox="1"/>
          <p:nvPr/>
        </p:nvSpPr>
        <p:spPr>
          <a:xfrm>
            <a:off x="2249967" y="1442409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/>
              <a:t>Login</a:t>
            </a:r>
            <a:r>
              <a:rPr lang="es-ES" sz="2000" dirty="0"/>
              <a:t>: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1B584711-343F-9B7F-E684-6E3A3F0D9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EA110C12-C631-4194-D178-1608D1BA1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0481" name="Imagen 31">
            <a:extLst>
              <a:ext uri="{FF2B5EF4-FFF2-40B4-BE49-F238E27FC236}">
                <a16:creationId xmlns:a16="http://schemas.microsoft.com/office/drawing/2014/main" id="{1D8DBBE7-5205-9A4E-8FFC-CC96C3230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820" y="2046460"/>
            <a:ext cx="5169159" cy="450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 de texto 1">
            <a:extLst>
              <a:ext uri="{FF2B5EF4-FFF2-40B4-BE49-F238E27FC236}">
                <a16:creationId xmlns:a16="http://schemas.microsoft.com/office/drawing/2014/main" id="{8F040978-3616-2D83-5DEC-34664A3AF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820" y="1658053"/>
            <a:ext cx="5169159" cy="3744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Droid Sans Devanagari" charset="0"/>
              </a:rPr>
              <a:t>Versión escritorio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9B17A28-BBF7-5991-14D6-2955DB3BE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2D8280-EB2B-104A-2CBF-B7215E902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AD43F0-B9E8-9AC3-FF90-081D75B2B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798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819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A153C-675C-593B-B513-67BC1182D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3874435B-C72D-B2A3-89F3-581E042CBB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1"/>
            <a:ext cx="12192000" cy="6850807"/>
          </a:xfrm>
          <a:prstGeom prst="rect">
            <a:avLst/>
          </a:prstGeom>
        </p:spPr>
      </p:pic>
      <p:pic>
        <p:nvPicPr>
          <p:cNvPr id="4" name="image1.png">
            <a:extLst>
              <a:ext uri="{FF2B5EF4-FFF2-40B4-BE49-F238E27FC236}">
                <a16:creationId xmlns:a16="http://schemas.microsoft.com/office/drawing/2014/main" id="{77E1769A-DB9D-C152-C6B0-B38ED67BB2E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62805" y="435818"/>
            <a:ext cx="1301039" cy="686545"/>
          </a:xfrm>
          <a:prstGeom prst="rect">
            <a:avLst/>
          </a:prstGeom>
          <a:ln/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3DA116D0-6D78-47EF-1257-F4C03DEDA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43696"/>
            <a:ext cx="12192000" cy="75733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sz="4800" dirty="0" err="1">
                <a:solidFill>
                  <a:srgbClr val="007487"/>
                </a:solidFill>
                <a:latin typeface="+mj-lt"/>
              </a:rPr>
              <a:t>Wireframes</a:t>
            </a:r>
            <a:endParaRPr lang="es-ES" sz="4800" dirty="0">
              <a:solidFill>
                <a:srgbClr val="007487"/>
              </a:solidFill>
              <a:latin typeface="+mj-l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8AE584-D560-F741-7ABA-DDAC7AC7A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77091213-BCE3-0275-E7DC-5042A3B92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9C94484-972E-4438-51B4-5FA38FDC718A}"/>
              </a:ext>
            </a:extLst>
          </p:cNvPr>
          <p:cNvSpPr txBox="1"/>
          <p:nvPr/>
        </p:nvSpPr>
        <p:spPr>
          <a:xfrm>
            <a:off x="952722" y="1893989"/>
            <a:ext cx="275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Panel de administración: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9D4C4ABE-1576-F1F3-801F-654626020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09DF9095-4B86-91A3-861D-0408565E1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9462" name="Imagen 32">
            <a:extLst>
              <a:ext uri="{FF2B5EF4-FFF2-40B4-BE49-F238E27FC236}">
                <a16:creationId xmlns:a16="http://schemas.microsoft.com/office/drawing/2014/main" id="{133CEFF5-4CA0-F666-56B9-8ED316CC3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257" y="2687060"/>
            <a:ext cx="2390775" cy="208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7" name="Imagen 33">
            <a:extLst>
              <a:ext uri="{FF2B5EF4-FFF2-40B4-BE49-F238E27FC236}">
                <a16:creationId xmlns:a16="http://schemas.microsoft.com/office/drawing/2014/main" id="{0EC44C44-24E5-7132-D9DB-CE82E09B0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465" y="2687059"/>
            <a:ext cx="2393950" cy="208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1" name="Imagen 34">
            <a:extLst>
              <a:ext uri="{FF2B5EF4-FFF2-40B4-BE49-F238E27FC236}">
                <a16:creationId xmlns:a16="http://schemas.microsoft.com/office/drawing/2014/main" id="{27BA48FB-E7CB-F45A-859D-1F070114B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324" y="2695476"/>
            <a:ext cx="1099526" cy="228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Imagen 36">
            <a:extLst>
              <a:ext uri="{FF2B5EF4-FFF2-40B4-BE49-F238E27FC236}">
                <a16:creationId xmlns:a16="http://schemas.microsoft.com/office/drawing/2014/main" id="{4D9B2F33-5A56-37A8-5ED9-61A4434C5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129" y="2687059"/>
            <a:ext cx="1732481" cy="235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AA2C479F-BA1B-DAD6-29C5-E74F9F530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5093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C6041-7BC2-3021-6B67-3BC2E46FD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9C41759-70D7-8E4F-0FF6-DA6D26FE951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93"/>
            <a:ext cx="12192000" cy="6850807"/>
          </a:xfrm>
          <a:prstGeom prst="rect">
            <a:avLst/>
          </a:prstGeom>
        </p:spPr>
      </p:pic>
      <p:pic>
        <p:nvPicPr>
          <p:cNvPr id="4" name="image1.png">
            <a:extLst>
              <a:ext uri="{FF2B5EF4-FFF2-40B4-BE49-F238E27FC236}">
                <a16:creationId xmlns:a16="http://schemas.microsoft.com/office/drawing/2014/main" id="{D39A8271-EC2D-B922-B5B8-5A912F129A1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62805" y="435818"/>
            <a:ext cx="1301039" cy="686545"/>
          </a:xfrm>
          <a:prstGeom prst="rect">
            <a:avLst/>
          </a:prstGeom>
          <a:ln/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B7B85BEE-2085-E57E-5CD7-D072A659B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43696"/>
            <a:ext cx="12192000" cy="75733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sz="4800" dirty="0">
                <a:solidFill>
                  <a:srgbClr val="007487"/>
                </a:solidFill>
                <a:latin typeface="+mj-lt"/>
              </a:rPr>
              <a:t>Despliegue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AE80989-D924-16D8-3553-6E0130372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3D02A24F-AE30-28C4-041B-AF2FA944F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28F7AAF-E1FA-053E-CCCD-3D9F5AFA96D2}"/>
              </a:ext>
            </a:extLst>
          </p:cNvPr>
          <p:cNvSpPr txBox="1"/>
          <p:nvPr/>
        </p:nvSpPr>
        <p:spPr>
          <a:xfrm>
            <a:off x="1239416" y="1711325"/>
            <a:ext cx="9713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Para desplegar la aplicación se ha utilizado Docker y como servidor web </a:t>
            </a:r>
            <a:r>
              <a:rPr lang="es-ES" sz="2000" dirty="0" err="1"/>
              <a:t>Nginx</a:t>
            </a:r>
            <a:r>
              <a:rPr lang="es-ES" sz="2000" dirty="0"/>
              <a:t>. El proceso fue el siguiente: 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4AF3CD93-197B-A59F-BE39-20156CF57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16A17781-575C-688F-1FA9-7138BCF88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11D2A70-2A94-B5EF-2512-19BFC0944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3D57F5D-C4CD-266C-234F-532498A7468A}"/>
              </a:ext>
            </a:extLst>
          </p:cNvPr>
          <p:cNvSpPr txBox="1"/>
          <p:nvPr/>
        </p:nvSpPr>
        <p:spPr>
          <a:xfrm>
            <a:off x="1239416" y="2629506"/>
            <a:ext cx="94161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b="1" dirty="0">
                <a:effectLst/>
                <a:ea typeface="Arial" panose="020B0604020202020204" pitchFamily="34" charset="0"/>
              </a:rPr>
              <a:t>Preparar Vue.js para producción:</a:t>
            </a:r>
            <a:r>
              <a:rPr lang="es-ES" dirty="0">
                <a:effectLst/>
                <a:ea typeface="Arial" panose="020B0604020202020204" pitchFamily="34" charset="0"/>
              </a:rPr>
              <a:t> se ejecuta “</a:t>
            </a:r>
            <a:r>
              <a:rPr lang="es-ES" dirty="0" err="1">
                <a:effectLst/>
                <a:ea typeface="Arial" panose="020B0604020202020204" pitchFamily="34" charset="0"/>
              </a:rPr>
              <a:t>npm</a:t>
            </a:r>
            <a:r>
              <a:rPr lang="es-ES" dirty="0">
                <a:effectLst/>
                <a:ea typeface="Arial" panose="020B0604020202020204" pitchFamily="34" charset="0"/>
              </a:rPr>
              <a:t> run </a:t>
            </a:r>
            <a:r>
              <a:rPr lang="es-ES" dirty="0" err="1">
                <a:effectLst/>
                <a:ea typeface="Arial" panose="020B0604020202020204" pitchFamily="34" charset="0"/>
              </a:rPr>
              <a:t>build</a:t>
            </a:r>
            <a:r>
              <a:rPr lang="es-ES" dirty="0">
                <a:ea typeface="Arial" panose="020B0604020202020204" pitchFamily="34" charset="0"/>
              </a:rPr>
              <a:t>” en Vue.js para crear el código fuente optimizado que se guarda en la carpeta “</a:t>
            </a:r>
            <a:r>
              <a:rPr lang="es-ES" dirty="0" err="1">
                <a:ea typeface="Arial" panose="020B0604020202020204" pitchFamily="34" charset="0"/>
              </a:rPr>
              <a:t>dist</a:t>
            </a:r>
            <a:r>
              <a:rPr lang="es-ES" dirty="0">
                <a:ea typeface="Arial" panose="020B0604020202020204" pitchFamily="34" charset="0"/>
              </a:rPr>
              <a:t>” (</a:t>
            </a:r>
            <a:r>
              <a:rPr lang="es-ES" dirty="0" err="1">
                <a:ea typeface="Arial" panose="020B0604020202020204" pitchFamily="34" charset="0"/>
              </a:rPr>
              <a:t>javascript</a:t>
            </a:r>
            <a:r>
              <a:rPr lang="es-ES" dirty="0">
                <a:ea typeface="Arial" panose="020B0604020202020204" pitchFamily="34" charset="0"/>
              </a:rPr>
              <a:t>, </a:t>
            </a:r>
            <a:r>
              <a:rPr lang="es-ES" dirty="0" err="1">
                <a:ea typeface="Arial" panose="020B0604020202020204" pitchFamily="34" charset="0"/>
              </a:rPr>
              <a:t>html</a:t>
            </a:r>
            <a:r>
              <a:rPr lang="es-ES" dirty="0">
                <a:ea typeface="Arial" panose="020B0604020202020204" pitchFamily="34" charset="0"/>
              </a:rPr>
              <a:t>, </a:t>
            </a:r>
            <a:r>
              <a:rPr lang="es-ES" dirty="0" err="1">
                <a:ea typeface="Arial" panose="020B0604020202020204" pitchFamily="34" charset="0"/>
              </a:rPr>
              <a:t>css</a:t>
            </a:r>
            <a:r>
              <a:rPr lang="es-ES" dirty="0">
                <a:ea typeface="Arial" panose="020B0604020202020204" pitchFamily="34" charset="0"/>
              </a:rPr>
              <a:t>) en la raíz de la aplicación y se sube el repositorio a </a:t>
            </a:r>
            <a:r>
              <a:rPr lang="es-ES" dirty="0" err="1">
                <a:ea typeface="Arial" panose="020B0604020202020204" pitchFamily="34" charset="0"/>
              </a:rPr>
              <a:t>Github</a:t>
            </a:r>
            <a:r>
              <a:rPr lang="es-ES" dirty="0">
                <a:ea typeface="Arial" panose="020B0604020202020204" pitchFamily="3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s-ES" b="1" dirty="0" err="1">
                <a:effectLst/>
                <a:ea typeface="Arial" panose="020B0604020202020204" pitchFamily="34" charset="0"/>
              </a:rPr>
              <a:t>Dockerizar</a:t>
            </a:r>
            <a:r>
              <a:rPr lang="es-ES" b="1" dirty="0">
                <a:effectLst/>
                <a:ea typeface="Arial" panose="020B0604020202020204" pitchFamily="34" charset="0"/>
              </a:rPr>
              <a:t> servicios:</a:t>
            </a:r>
            <a:r>
              <a:rPr lang="es-ES" dirty="0">
                <a:effectLst/>
                <a:ea typeface="Arial" panose="020B0604020202020204" pitchFamily="34" charset="0"/>
              </a:rPr>
              <a:t> se crean los archivos </a:t>
            </a:r>
            <a:r>
              <a:rPr lang="es-ES" dirty="0" err="1">
                <a:effectLst/>
                <a:ea typeface="Arial" panose="020B0604020202020204" pitchFamily="34" charset="0"/>
              </a:rPr>
              <a:t>Dockerfile</a:t>
            </a:r>
            <a:r>
              <a:rPr lang="es-ES" dirty="0">
                <a:effectLst/>
                <a:ea typeface="Arial" panose="020B0604020202020204" pitchFamily="34" charset="0"/>
              </a:rPr>
              <a:t> </a:t>
            </a:r>
            <a:r>
              <a:rPr lang="es-ES" dirty="0">
                <a:ea typeface="Arial" panose="020B0604020202020204" pitchFamily="34" charset="0"/>
              </a:rPr>
              <a:t>en el </a:t>
            </a:r>
            <a:r>
              <a:rPr lang="es-ES" dirty="0" err="1">
                <a:ea typeface="Arial" panose="020B0604020202020204" pitchFamily="34" charset="0"/>
              </a:rPr>
              <a:t>backend</a:t>
            </a:r>
            <a:r>
              <a:rPr lang="es-ES" dirty="0">
                <a:ea typeface="Arial" panose="020B0604020202020204" pitchFamily="34" charset="0"/>
              </a:rPr>
              <a:t> y </a:t>
            </a:r>
            <a:r>
              <a:rPr lang="es-ES" dirty="0" err="1">
                <a:ea typeface="Arial" panose="020B0604020202020204" pitchFamily="34" charset="0"/>
              </a:rPr>
              <a:t>frontend</a:t>
            </a:r>
            <a:r>
              <a:rPr lang="es-ES" dirty="0">
                <a:ea typeface="Arial" panose="020B0604020202020204" pitchFamily="34" charset="0"/>
              </a:rPr>
              <a:t> </a:t>
            </a:r>
            <a:r>
              <a:rPr lang="es-ES" dirty="0">
                <a:effectLst/>
                <a:ea typeface="Arial" panose="020B0604020202020204" pitchFamily="34" charset="0"/>
              </a:rPr>
              <a:t>con las indicaciones que se ejecutarán cuando se construya cada servicio.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b="1" dirty="0">
                <a:effectLst/>
                <a:ea typeface="Arial" panose="020B0604020202020204" pitchFamily="34" charset="0"/>
              </a:rPr>
              <a:t>Docker-</a:t>
            </a:r>
            <a:r>
              <a:rPr lang="es-ES" b="1" dirty="0" err="1">
                <a:effectLst/>
                <a:ea typeface="Arial" panose="020B0604020202020204" pitchFamily="34" charset="0"/>
              </a:rPr>
              <a:t>compose</a:t>
            </a:r>
            <a:r>
              <a:rPr lang="es-ES" b="1" dirty="0">
                <a:effectLst/>
                <a:ea typeface="Arial" panose="020B0604020202020204" pitchFamily="34" charset="0"/>
              </a:rPr>
              <a:t>: </a:t>
            </a:r>
            <a:r>
              <a:rPr lang="es-ES" dirty="0">
                <a:effectLst/>
                <a:ea typeface="Arial" panose="020B0604020202020204" pitchFamily="34" charset="0"/>
              </a:rPr>
              <a:t>crear el archivo “</a:t>
            </a:r>
            <a:r>
              <a:rPr lang="es-ES" dirty="0" err="1">
                <a:effectLst/>
                <a:ea typeface="Arial" panose="020B0604020202020204" pitchFamily="34" charset="0"/>
              </a:rPr>
              <a:t>docker-compose.yml</a:t>
            </a:r>
            <a:r>
              <a:rPr lang="es-ES" dirty="0">
                <a:effectLst/>
                <a:ea typeface="Arial" panose="020B0604020202020204" pitchFamily="34" charset="0"/>
              </a:rPr>
              <a:t>” en la raíz de la aplicación donde se describen los servicios que se construirán y ejecutaran. En este caso Node.js, </a:t>
            </a:r>
            <a:r>
              <a:rPr lang="es-ES" dirty="0" err="1">
                <a:effectLst/>
                <a:ea typeface="Arial" panose="020B0604020202020204" pitchFamily="34" charset="0"/>
              </a:rPr>
              <a:t>Nginx</a:t>
            </a:r>
            <a:r>
              <a:rPr lang="es-ES" dirty="0">
                <a:effectLst/>
                <a:ea typeface="Arial" panose="020B0604020202020204" pitchFamily="34" charset="0"/>
              </a:rPr>
              <a:t> con el código fuente de Vue.js optimizado y MySQL con la base de datos.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2356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2ACB3-474F-5582-68C3-71BEE03C0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6B9A7280-FB32-4AAC-7B5D-731175B658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93"/>
            <a:ext cx="12192000" cy="6850807"/>
          </a:xfrm>
          <a:prstGeom prst="rect">
            <a:avLst/>
          </a:prstGeom>
        </p:spPr>
      </p:pic>
      <p:pic>
        <p:nvPicPr>
          <p:cNvPr id="4" name="image1.png">
            <a:extLst>
              <a:ext uri="{FF2B5EF4-FFF2-40B4-BE49-F238E27FC236}">
                <a16:creationId xmlns:a16="http://schemas.microsoft.com/office/drawing/2014/main" id="{683259CF-49AD-27FA-625B-D5A2251E043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62805" y="435818"/>
            <a:ext cx="1301039" cy="686545"/>
          </a:xfrm>
          <a:prstGeom prst="rect">
            <a:avLst/>
          </a:prstGeom>
          <a:ln/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FAF63180-A5B2-6E04-ABFD-ED1003FEA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43696"/>
            <a:ext cx="12192000" cy="75733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sz="4800" dirty="0">
                <a:solidFill>
                  <a:srgbClr val="007487"/>
                </a:solidFill>
                <a:latin typeface="+mj-lt"/>
              </a:rPr>
              <a:t>Despliegue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ABDE5D6-9687-B69B-BB65-2B6DFCA8C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949D666B-1C17-6962-C597-2C063B818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4F880CBB-A530-0504-A755-D8D6FA96B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A8C58676-E7A4-2883-2A20-FA4215DE0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D7215FB-5FA6-B4E2-2B64-E279D5BC1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7DF305C-2C9E-CBDC-FE37-5054E68B0134}"/>
              </a:ext>
            </a:extLst>
          </p:cNvPr>
          <p:cNvSpPr txBox="1"/>
          <p:nvPr/>
        </p:nvSpPr>
        <p:spPr>
          <a:xfrm>
            <a:off x="1239416" y="1621798"/>
            <a:ext cx="9416143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 startAt="4"/>
            </a:pPr>
            <a:r>
              <a:rPr lang="es-ES" b="1" dirty="0">
                <a:ea typeface="Arial" panose="020B0604020202020204" pitchFamily="34" charset="0"/>
              </a:rPr>
              <a:t>Configuración </a:t>
            </a:r>
            <a:r>
              <a:rPr lang="es-ES" b="1" dirty="0" err="1">
                <a:ea typeface="Arial" panose="020B0604020202020204" pitchFamily="34" charset="0"/>
              </a:rPr>
              <a:t>Nginx</a:t>
            </a:r>
            <a:r>
              <a:rPr lang="es-ES" b="1" dirty="0">
                <a:ea typeface="Arial" panose="020B0604020202020204" pitchFamily="34" charset="0"/>
              </a:rPr>
              <a:t>: </a:t>
            </a:r>
            <a:r>
              <a:rPr lang="es-ES" dirty="0">
                <a:ea typeface="Arial" panose="020B0604020202020204" pitchFamily="34" charset="0"/>
              </a:rPr>
              <a:t>se crea el archivo de configuración de </a:t>
            </a:r>
            <a:r>
              <a:rPr lang="es-ES" dirty="0" err="1">
                <a:ea typeface="Arial" panose="020B0604020202020204" pitchFamily="34" charset="0"/>
              </a:rPr>
              <a:t>Nginx</a:t>
            </a:r>
            <a:r>
              <a:rPr lang="es-ES" dirty="0">
                <a:ea typeface="Arial" panose="020B0604020202020204" pitchFamily="34" charset="0"/>
              </a:rPr>
              <a:t> para qué será copiado al servicio cuando se cree a través de </a:t>
            </a:r>
            <a:r>
              <a:rPr lang="es-ES" dirty="0" err="1">
                <a:ea typeface="Arial" panose="020B0604020202020204" pitchFamily="34" charset="0"/>
              </a:rPr>
              <a:t>docker-compose</a:t>
            </a:r>
            <a:r>
              <a:rPr lang="es-ES" dirty="0">
                <a:ea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 startAt="4"/>
            </a:pPr>
            <a:r>
              <a:rPr lang="es-ES" b="1" dirty="0">
                <a:ea typeface="Arial" panose="020B0604020202020204" pitchFamily="34" charset="0"/>
              </a:rPr>
              <a:t>Registro y configuración Digital </a:t>
            </a:r>
            <a:r>
              <a:rPr lang="es-ES" b="1" dirty="0" err="1">
                <a:ea typeface="Arial" panose="020B0604020202020204" pitchFamily="34" charset="0"/>
              </a:rPr>
              <a:t>Ocean</a:t>
            </a:r>
            <a:r>
              <a:rPr lang="es-ES" b="1" dirty="0">
                <a:ea typeface="Arial" panose="020B0604020202020204" pitchFamily="34" charset="0"/>
              </a:rPr>
              <a:t>: </a:t>
            </a:r>
            <a:r>
              <a:rPr lang="es-ES" dirty="0">
                <a:ea typeface="Arial" panose="020B0604020202020204" pitchFamily="34" charset="0"/>
              </a:rPr>
              <a:t>en la plataforma Digital </a:t>
            </a:r>
            <a:r>
              <a:rPr lang="es-ES" dirty="0" err="1">
                <a:ea typeface="Arial" panose="020B0604020202020204" pitchFamily="34" charset="0"/>
              </a:rPr>
              <a:t>Ocean</a:t>
            </a:r>
            <a:r>
              <a:rPr lang="es-ES" dirty="0">
                <a:ea typeface="Arial" panose="020B0604020202020204" pitchFamily="34" charset="0"/>
              </a:rPr>
              <a:t> configuramos una máquina virtual (</a:t>
            </a:r>
            <a:r>
              <a:rPr lang="es-ES" dirty="0" err="1">
                <a:ea typeface="Arial" panose="020B0604020202020204" pitchFamily="34" charset="0"/>
              </a:rPr>
              <a:t>Droplet</a:t>
            </a:r>
            <a:r>
              <a:rPr lang="es-ES" dirty="0">
                <a:ea typeface="Arial" panose="020B0604020202020204" pitchFamily="34" charset="0"/>
              </a:rPr>
              <a:t>) donde correrán nuestros contenedores Docker.</a:t>
            </a:r>
          </a:p>
          <a:p>
            <a:pPr marL="457200" indent="-457200" algn="just">
              <a:lnSpc>
                <a:spcPct val="150000"/>
              </a:lnSpc>
              <a:buAutoNum type="arabicPeriod" startAt="4"/>
            </a:pPr>
            <a:r>
              <a:rPr lang="es-ES" b="1" dirty="0">
                <a:ea typeface="Arial" panose="020B0604020202020204" pitchFamily="34" charset="0"/>
              </a:rPr>
              <a:t>Clonar repositorio: </a:t>
            </a:r>
            <a:r>
              <a:rPr lang="es-ES" dirty="0">
                <a:ea typeface="Arial" panose="020B0604020202020204" pitchFamily="34" charset="0"/>
              </a:rPr>
              <a:t>En la máquina virtual clonamos el repositorio desde </a:t>
            </a:r>
            <a:r>
              <a:rPr lang="es-ES" dirty="0" err="1">
                <a:ea typeface="Arial" panose="020B0604020202020204" pitchFamily="34" charset="0"/>
              </a:rPr>
              <a:t>github</a:t>
            </a:r>
            <a:r>
              <a:rPr lang="es-ES" dirty="0">
                <a:ea typeface="Arial" panose="020B0604020202020204" pitchFamily="34" charset="0"/>
              </a:rPr>
              <a:t>, este contendrá los archivos </a:t>
            </a:r>
            <a:r>
              <a:rPr lang="es-ES" dirty="0" err="1">
                <a:ea typeface="Arial" panose="020B0604020202020204" pitchFamily="34" charset="0"/>
              </a:rPr>
              <a:t>Dockerfile</a:t>
            </a:r>
            <a:r>
              <a:rPr lang="es-ES" dirty="0">
                <a:ea typeface="Arial" panose="020B0604020202020204" pitchFamily="34" charset="0"/>
              </a:rPr>
              <a:t> y </a:t>
            </a:r>
            <a:r>
              <a:rPr lang="es-ES" dirty="0" err="1">
                <a:ea typeface="Arial" panose="020B0604020202020204" pitchFamily="34" charset="0"/>
              </a:rPr>
              <a:t>docker-compose</a:t>
            </a:r>
            <a:r>
              <a:rPr lang="es-ES" dirty="0">
                <a:ea typeface="Arial" panose="020B0604020202020204" pitchFamily="34" charset="0"/>
              </a:rPr>
              <a:t> para crear los servicios.</a:t>
            </a:r>
            <a:endParaRPr lang="es-ES" b="1" dirty="0">
              <a:ea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 startAt="4"/>
            </a:pPr>
            <a:r>
              <a:rPr lang="es-ES" b="1" dirty="0">
                <a:ea typeface="Arial" panose="020B0604020202020204" pitchFamily="34" charset="0"/>
              </a:rPr>
              <a:t> Creación de contenedores y puesta en marcha: </a:t>
            </a:r>
            <a:r>
              <a:rPr lang="es-ES" dirty="0">
                <a:ea typeface="Arial" panose="020B0604020202020204" pitchFamily="34" charset="0"/>
              </a:rPr>
              <a:t>con los comandos “</a:t>
            </a:r>
            <a:r>
              <a:rPr lang="es-ES" dirty="0" err="1">
                <a:ea typeface="Arial" panose="020B0604020202020204" pitchFamily="34" charset="0"/>
              </a:rPr>
              <a:t>docker-compose</a:t>
            </a:r>
            <a:r>
              <a:rPr lang="es-ES" dirty="0">
                <a:ea typeface="Arial" panose="020B0604020202020204" pitchFamily="34" charset="0"/>
              </a:rPr>
              <a:t> </a:t>
            </a:r>
            <a:r>
              <a:rPr lang="es-ES" dirty="0" err="1">
                <a:ea typeface="Arial" panose="020B0604020202020204" pitchFamily="34" charset="0"/>
              </a:rPr>
              <a:t>build</a:t>
            </a:r>
            <a:r>
              <a:rPr lang="es-ES" dirty="0">
                <a:ea typeface="Arial" panose="020B0604020202020204" pitchFamily="34" charset="0"/>
              </a:rPr>
              <a:t>” y    “Docker-</a:t>
            </a:r>
            <a:r>
              <a:rPr lang="es-ES" dirty="0" err="1">
                <a:ea typeface="Arial" panose="020B0604020202020204" pitchFamily="34" charset="0"/>
              </a:rPr>
              <a:t>compose</a:t>
            </a:r>
            <a:r>
              <a:rPr lang="es-ES" dirty="0">
                <a:ea typeface="Arial" panose="020B0604020202020204" pitchFamily="34" charset="0"/>
              </a:rPr>
              <a:t> up” se crean y ejecutan los contenedores.</a:t>
            </a:r>
          </a:p>
          <a:p>
            <a:pPr marL="457200" indent="-457200">
              <a:lnSpc>
                <a:spcPct val="150000"/>
              </a:lnSpc>
              <a:buAutoNum type="arabicPeriod" startAt="4"/>
            </a:pPr>
            <a:r>
              <a:rPr lang="es-ES" b="1" dirty="0"/>
              <a:t>Comprobación del despliegue: </a:t>
            </a:r>
            <a:r>
              <a:rPr lang="es-ES" dirty="0"/>
              <a:t>accedemos desde el navegador a la </a:t>
            </a:r>
            <a:r>
              <a:rPr lang="es-ES" dirty="0" err="1"/>
              <a:t>ip</a:t>
            </a:r>
            <a:r>
              <a:rPr lang="es-ES" dirty="0"/>
              <a:t> de la maquina virtual. Nuestra aplicación web debe estar en marcha.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191697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77F30-F10A-774B-9379-E1A71AA5E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AED6A4CA-193C-73BD-6E4A-BAEC023962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93"/>
            <a:ext cx="12192000" cy="6850807"/>
          </a:xfrm>
          <a:prstGeom prst="rect">
            <a:avLst/>
          </a:prstGeom>
        </p:spPr>
      </p:pic>
      <p:pic>
        <p:nvPicPr>
          <p:cNvPr id="4" name="image1.png">
            <a:extLst>
              <a:ext uri="{FF2B5EF4-FFF2-40B4-BE49-F238E27FC236}">
                <a16:creationId xmlns:a16="http://schemas.microsoft.com/office/drawing/2014/main" id="{EB82E59B-7ED1-BC9B-F79B-BFEB6B8036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62805" y="435818"/>
            <a:ext cx="1301039" cy="686545"/>
          </a:xfrm>
          <a:prstGeom prst="rect">
            <a:avLst/>
          </a:prstGeom>
          <a:ln/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60E80D39-3A70-547F-77DE-26C2776DA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43696"/>
            <a:ext cx="12192000" cy="75733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sz="4800" dirty="0">
                <a:solidFill>
                  <a:srgbClr val="007487"/>
                </a:solidFill>
                <a:latin typeface="+mj-lt"/>
              </a:rPr>
              <a:t>Pruebas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70989A6-8B0A-3C12-1C4B-30B7D82A1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589747CC-3B70-8D96-C97F-13AEF467F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1554E629-D9ED-88B1-90B6-0AC4C40B6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FD5E0201-F7D3-A53A-4583-CD3DD5EAD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07A70B0-C6B8-2462-902B-FF9820C4F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26E1E4C-6F24-BD42-7701-1DC2FB2025B3}"/>
              </a:ext>
            </a:extLst>
          </p:cNvPr>
          <p:cNvSpPr txBox="1"/>
          <p:nvPr/>
        </p:nvSpPr>
        <p:spPr>
          <a:xfrm>
            <a:off x="756611" y="2147999"/>
            <a:ext cx="4788883" cy="3419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effectLst/>
                <a:ea typeface="Arial" panose="020B0604020202020204" pitchFamily="34" charset="0"/>
              </a:rPr>
              <a:t>Registro de usuario Administrador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effectLst/>
                <a:ea typeface="Arial" panose="020B0604020202020204" pitchFamily="34" charset="0"/>
              </a:rPr>
              <a:t>Autentificación de usuario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effectLst/>
                <a:ea typeface="Arial" panose="020B0604020202020204" pitchFamily="34" charset="0"/>
              </a:rPr>
              <a:t>Creación de categorías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effectLst/>
                <a:ea typeface="Arial" panose="020B0604020202020204" pitchFamily="34" charset="0"/>
              </a:rPr>
              <a:t>Edición de categorías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effectLst/>
                <a:ea typeface="Arial" panose="020B0604020202020204" pitchFamily="34" charset="0"/>
              </a:rPr>
              <a:t>Eliminación de categorías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effectLst/>
                <a:ea typeface="Arial" panose="020B0604020202020204" pitchFamily="34" charset="0"/>
              </a:rPr>
              <a:t>Subida de imágenes</a:t>
            </a:r>
            <a:endParaRPr lang="es-ES" dirty="0">
              <a:ea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effectLst/>
                <a:ea typeface="Arial" panose="020B0604020202020204" pitchFamily="34" charset="0"/>
              </a:rPr>
              <a:t>Eliminación de imágenes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7CC5870-37E6-B35F-60C6-3EA271FC3E11}"/>
              </a:ext>
            </a:extLst>
          </p:cNvPr>
          <p:cNvSpPr txBox="1"/>
          <p:nvPr/>
        </p:nvSpPr>
        <p:spPr>
          <a:xfrm>
            <a:off x="5003541" y="2164142"/>
            <a:ext cx="3865206" cy="2927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ea typeface="Arial" panose="020B0604020202020204" pitchFamily="34" charset="0"/>
              </a:rPr>
              <a:t>Enviar f</a:t>
            </a:r>
            <a:r>
              <a:rPr lang="es-ES" dirty="0">
                <a:effectLst/>
                <a:ea typeface="Arial" panose="020B0604020202020204" pitchFamily="34" charset="0"/>
              </a:rPr>
              <a:t>ormulario de contacto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effectLst/>
                <a:ea typeface="Arial" panose="020B0604020202020204" pitchFamily="34" charset="0"/>
              </a:rPr>
              <a:t>Enviar </a:t>
            </a:r>
            <a:r>
              <a:rPr lang="es-ES" dirty="0">
                <a:ea typeface="Arial" panose="020B0604020202020204" pitchFamily="34" charset="0"/>
              </a:rPr>
              <a:t>f</a:t>
            </a:r>
            <a:r>
              <a:rPr lang="es-ES" dirty="0">
                <a:effectLst/>
                <a:ea typeface="Arial" panose="020B0604020202020204" pitchFamily="34" charset="0"/>
              </a:rPr>
              <a:t>ormulario reservas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effectLst/>
                <a:ea typeface="Arial" panose="020B0604020202020204" pitchFamily="34" charset="0"/>
              </a:rPr>
              <a:t>Editar solicitudes de reserva   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effectLst/>
                <a:ea typeface="Arial" panose="020B0604020202020204" pitchFamily="34" charset="0"/>
              </a:rPr>
              <a:t>Eliminar solicitudes de reservas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effectLst/>
                <a:ea typeface="Arial" panose="020B0604020202020204" pitchFamily="34" charset="0"/>
              </a:rPr>
              <a:t>Contestar mensajes 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effectLst/>
                <a:ea typeface="Arial" panose="020B0604020202020204" pitchFamily="34" charset="0"/>
              </a:rPr>
              <a:t>Eliminar mensajes</a:t>
            </a:r>
          </a:p>
        </p:txBody>
      </p:sp>
      <p:pic>
        <p:nvPicPr>
          <p:cNvPr id="23556" name="Picture 4" descr="Testing - Free computer icons">
            <a:extLst>
              <a:ext uri="{FF2B5EF4-FFF2-40B4-BE49-F238E27FC236}">
                <a16:creationId xmlns:a16="http://schemas.microsoft.com/office/drawing/2014/main" id="{18B439EF-59E3-0DC1-19E4-458FA0D87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738" y="2434900"/>
            <a:ext cx="2974133" cy="297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17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F2D2B-355C-6072-DB2E-747A213DC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1575F4EC-90FB-227E-CB41-8B775DF6FC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7193"/>
            <a:ext cx="12192000" cy="6850807"/>
          </a:xfrm>
          <a:prstGeom prst="rect">
            <a:avLst/>
          </a:prstGeom>
        </p:spPr>
      </p:pic>
      <p:pic>
        <p:nvPicPr>
          <p:cNvPr id="4" name="image1.png">
            <a:extLst>
              <a:ext uri="{FF2B5EF4-FFF2-40B4-BE49-F238E27FC236}">
                <a16:creationId xmlns:a16="http://schemas.microsoft.com/office/drawing/2014/main" id="{2E467604-98A4-3B14-350F-BA28A10D88A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62805" y="435818"/>
            <a:ext cx="1301039" cy="686545"/>
          </a:xfrm>
          <a:prstGeom prst="rect">
            <a:avLst/>
          </a:prstGeom>
          <a:ln/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C91EE142-B588-792E-CAA1-13A10FF02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43696"/>
            <a:ext cx="12192000" cy="75733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sz="4800" dirty="0">
                <a:solidFill>
                  <a:srgbClr val="007487"/>
                </a:solidFill>
                <a:latin typeface="+mj-lt"/>
              </a:rPr>
              <a:t>Propósito de la aplicación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503117A-D40C-E068-1AE4-B110FFA1FEB8}"/>
              </a:ext>
            </a:extLst>
          </p:cNvPr>
          <p:cNvSpPr txBox="1"/>
          <p:nvPr/>
        </p:nvSpPr>
        <p:spPr>
          <a:xfrm>
            <a:off x="1465773" y="2942060"/>
            <a:ext cx="4381006" cy="242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s-ES" sz="2400" b="1" dirty="0"/>
              <a:t>Problemática: 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Escasa presencia online, solo RRSS 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Gestión desordenada del negocio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F93B198-46C2-9688-95AA-41D78BC22B5C}"/>
              </a:ext>
            </a:extLst>
          </p:cNvPr>
          <p:cNvSpPr txBox="1"/>
          <p:nvPr/>
        </p:nvSpPr>
        <p:spPr>
          <a:xfrm>
            <a:off x="6560310" y="2942060"/>
            <a:ext cx="4381006" cy="242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s-ES" sz="2400" b="1" dirty="0"/>
              <a:t>Solución: 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Pagina web propia atractiva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Herramienta de gestión integral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FE4A6D1-B5C6-775D-6CE4-1E5035D22E1D}"/>
              </a:ext>
            </a:extLst>
          </p:cNvPr>
          <p:cNvSpPr txBox="1"/>
          <p:nvPr/>
        </p:nvSpPr>
        <p:spPr>
          <a:xfrm>
            <a:off x="1367753" y="1943542"/>
            <a:ext cx="9475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Mejorar presencia online de Tanya Martelli para atraer clientes a la vez que se ofrece una herramienta para manejar el portafolio, las reservas y la comunicación con los clientes. </a:t>
            </a:r>
          </a:p>
        </p:txBody>
      </p:sp>
    </p:spTree>
    <p:extLst>
      <p:ext uri="{BB962C8B-B14F-4D97-AF65-F5344CB8AC3E}">
        <p14:creationId xmlns:p14="http://schemas.microsoft.com/office/powerpoint/2010/main" val="3324695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F1CAA-18C8-5463-28F8-01B26A957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96110AAC-1C7D-C082-3B1D-A39E67D23A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" y="0"/>
            <a:ext cx="12192000" cy="6850807"/>
          </a:xfrm>
          <a:prstGeom prst="rect">
            <a:avLst/>
          </a:prstGeom>
        </p:spPr>
      </p:pic>
      <p:pic>
        <p:nvPicPr>
          <p:cNvPr id="4" name="image1.png">
            <a:extLst>
              <a:ext uri="{FF2B5EF4-FFF2-40B4-BE49-F238E27FC236}">
                <a16:creationId xmlns:a16="http://schemas.microsoft.com/office/drawing/2014/main" id="{6F626A79-3EE1-6995-59D1-F05D5124ECA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62805" y="435818"/>
            <a:ext cx="1301039" cy="686545"/>
          </a:xfrm>
          <a:prstGeom prst="rect">
            <a:avLst/>
          </a:prstGeom>
          <a:ln/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BD984FB0-495F-41F8-ECAC-24D61CB5F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43696"/>
            <a:ext cx="12192000" cy="75733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sz="4800" dirty="0">
                <a:solidFill>
                  <a:srgbClr val="007487"/>
                </a:solidFill>
                <a:latin typeface="+mj-lt"/>
              </a:rPr>
              <a:t>Conclusiones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AA73382-F529-0BBA-326F-D148F737B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769AFE50-7875-FDB1-A80E-C5662BEF7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DB9372E7-541B-717D-E476-F22509E41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D62DBC40-5691-67C5-677F-00AF68EF2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1EA4072-4FD3-4BE6-F04A-48FB9B6AD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E1E9DE1-3F9D-274B-B20C-A15DAEBA171C}"/>
              </a:ext>
            </a:extLst>
          </p:cNvPr>
          <p:cNvSpPr txBox="1"/>
          <p:nvPr/>
        </p:nvSpPr>
        <p:spPr>
          <a:xfrm>
            <a:off x="1434517" y="1599753"/>
            <a:ext cx="9037539" cy="506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Estoy muy satisfecho con los resultados obtenidos con el desarrollo de este proyecto.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47C8C0-1F5F-66E3-D8EE-8ADEB6DAD360}"/>
              </a:ext>
            </a:extLst>
          </p:cNvPr>
          <p:cNvSpPr txBox="1"/>
          <p:nvPr/>
        </p:nvSpPr>
        <p:spPr>
          <a:xfrm>
            <a:off x="1434517" y="2253923"/>
            <a:ext cx="934800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dirty="0"/>
              <a:t>Enfocándome en el cliente destaco: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dirty="0"/>
              <a:t>Se ha entregado un producto terminado y funcional: https://</a:t>
            </a:r>
            <a:r>
              <a:rPr lang="es-ES" dirty="0">
                <a:hlinkClick r:id="rId4"/>
              </a:rPr>
              <a:t>www.tanyamartelli.com</a:t>
            </a:r>
            <a:r>
              <a:rPr lang="es-ES" dirty="0"/>
              <a:t>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dirty="0"/>
              <a:t>Se ha cumplido el objetivo de mejorar la presencia online.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dirty="0"/>
              <a:t>Se construyó una herramienta de gestión de portafolio y relaciones con los cliente</a:t>
            </a:r>
          </a:p>
          <a:p>
            <a:pPr lvl="1">
              <a:lnSpc>
                <a:spcPct val="150000"/>
              </a:lnSpc>
            </a:pPr>
            <a:endParaRPr lang="es-ES" sz="800" dirty="0"/>
          </a:p>
          <a:p>
            <a:pPr>
              <a:lnSpc>
                <a:spcPct val="150000"/>
              </a:lnSpc>
            </a:pPr>
            <a:r>
              <a:rPr lang="es-ES" sz="2400" dirty="0"/>
              <a:t> En el aspecto personal destaco: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dirty="0"/>
              <a:t>El modelo de desarrollo en cascada ha sido de gran ayuda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dirty="0"/>
              <a:t>He interiorizado muchos conceptos de las tecnologías utilizadas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dirty="0"/>
              <a:t>Al terminar mi primer proyecto siento una gran motivación para continuar construyendo!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8243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F3B89-F38D-D00F-F661-305D7636E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DF8AAE16-545E-CA33-B559-9ADD548231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93"/>
            <a:ext cx="12192000" cy="6850807"/>
          </a:xfrm>
          <a:prstGeom prst="rect">
            <a:avLst/>
          </a:prstGeom>
        </p:spPr>
      </p:pic>
      <p:pic>
        <p:nvPicPr>
          <p:cNvPr id="4" name="image1.png">
            <a:extLst>
              <a:ext uri="{FF2B5EF4-FFF2-40B4-BE49-F238E27FC236}">
                <a16:creationId xmlns:a16="http://schemas.microsoft.com/office/drawing/2014/main" id="{6CB4F899-6ED5-3B1C-400E-1C612589479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62805" y="435818"/>
            <a:ext cx="1301039" cy="686545"/>
          </a:xfrm>
          <a:prstGeom prst="rect">
            <a:avLst/>
          </a:prstGeom>
          <a:ln/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A6813EF1-EA88-8CF7-7A6E-ACFDA0739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43696"/>
            <a:ext cx="12192000" cy="75733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sz="4800" dirty="0">
                <a:solidFill>
                  <a:srgbClr val="007487"/>
                </a:solidFill>
                <a:latin typeface="+mj-lt"/>
              </a:rPr>
              <a:t>Vías futuras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E86C090-C8A5-BCBD-F92E-DD6E136C8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BC86777A-E031-1A01-A569-AF7E54A51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9132AFCC-1360-3AEE-A230-A03BB151E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85690F1F-B0EC-43B9-0CDD-F16668526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04E3143-8A36-A2E1-F5E4-D668428F7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7894125-AB8C-EAE9-002D-E411FF90A67B}"/>
              </a:ext>
            </a:extLst>
          </p:cNvPr>
          <p:cNvSpPr txBox="1"/>
          <p:nvPr/>
        </p:nvSpPr>
        <p:spPr>
          <a:xfrm>
            <a:off x="1399593" y="1599753"/>
            <a:ext cx="9750490" cy="4000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dirty="0">
                <a:effectLst/>
                <a:ea typeface="Arial" panose="020B0604020202020204" pitchFamily="34" charset="0"/>
              </a:rPr>
              <a:t>Sirviendo la web construida como base, en el futuro se le intentarán implementar las siguientes mejoras:</a:t>
            </a:r>
          </a:p>
          <a:p>
            <a:pPr marL="1257300" lvl="2" indent="-34290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effectLst/>
                <a:ea typeface="Arial" panose="020B0604020202020204" pitchFamily="34" charset="0"/>
              </a:rPr>
              <a:t>Registro de visitantes </a:t>
            </a:r>
          </a:p>
          <a:p>
            <a:pPr marL="1257300" lvl="2" indent="-34290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731510" algn="r"/>
              </a:tabLst>
            </a:pPr>
            <a:r>
              <a:rPr lang="es-ES" dirty="0">
                <a:effectLst/>
                <a:ea typeface="Arial" panose="020B0604020202020204" pitchFamily="34" charset="0"/>
              </a:rPr>
              <a:t>Calendario mejorado	</a:t>
            </a:r>
          </a:p>
          <a:p>
            <a:pPr marL="1257300" lvl="2" indent="-34290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effectLst/>
                <a:ea typeface="Arial" panose="020B0604020202020204" pitchFamily="34" charset="0"/>
              </a:rPr>
              <a:t>Pasarela de pago (reservas en firme)</a:t>
            </a:r>
          </a:p>
          <a:p>
            <a:pPr marL="1257300" lvl="2" indent="-34290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effectLst/>
                <a:ea typeface="Arial" panose="020B0604020202020204" pitchFamily="34" charset="0"/>
              </a:rPr>
              <a:t>Página de promoción</a:t>
            </a:r>
          </a:p>
          <a:p>
            <a:pPr marL="1257300" lvl="2" indent="-34290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ea typeface="Arial" panose="020B0604020202020204" pitchFamily="34" charset="0"/>
              </a:rPr>
              <a:t>Incorporar imágenes de la sección principal y servicios a la base de datos</a:t>
            </a:r>
            <a:endParaRPr lang="es-ES" dirty="0">
              <a:effectLst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921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8D6A3-0644-D552-BF71-19E889576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DE03F89C-3A20-1FA7-37C6-A7AD65DCF7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93"/>
            <a:ext cx="12192000" cy="6850807"/>
          </a:xfrm>
          <a:prstGeom prst="rect">
            <a:avLst/>
          </a:prstGeom>
        </p:spPr>
      </p:pic>
      <p:pic>
        <p:nvPicPr>
          <p:cNvPr id="4" name="image1.png">
            <a:extLst>
              <a:ext uri="{FF2B5EF4-FFF2-40B4-BE49-F238E27FC236}">
                <a16:creationId xmlns:a16="http://schemas.microsoft.com/office/drawing/2014/main" id="{332D0AF5-AD3E-6935-C8AF-D535014B1FE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62805" y="435818"/>
            <a:ext cx="1301039" cy="686545"/>
          </a:xfrm>
          <a:prstGeom prst="rect">
            <a:avLst/>
          </a:prstGeom>
          <a:ln/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F2211833-888F-7BC3-3F00-D6DC8B946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24066"/>
            <a:ext cx="12192000" cy="75733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sz="4800" dirty="0">
                <a:solidFill>
                  <a:srgbClr val="007487"/>
                </a:solidFill>
                <a:latin typeface="+mj-lt"/>
              </a:rPr>
              <a:t>¡GRACIAS POR LA ATENCIÓN!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4A81516-F115-0251-4B94-AE50C657A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0682BBE0-94E4-2C6D-7F47-6146DD626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1B6FCC1F-7876-D57D-319F-5EA6F85CF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8DEEB50E-A084-7AB1-4D43-70C950974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C5C4563-6376-05F6-C3FA-3E05BDF59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846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57863-8E17-81E1-F79A-D5FAD3E63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Set Goals Line Icon Gráfico por IconBunny · Creative Fabrica">
            <a:extLst>
              <a:ext uri="{FF2B5EF4-FFF2-40B4-BE49-F238E27FC236}">
                <a16:creationId xmlns:a16="http://schemas.microsoft.com/office/drawing/2014/main" id="{FE6CBE5E-7DAD-3D8D-13D9-AD09475903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3" r="18621"/>
          <a:stretch/>
        </p:blipFill>
        <p:spPr bwMode="auto">
          <a:xfrm>
            <a:off x="7762875" y="1864207"/>
            <a:ext cx="36957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D0F578D-342E-E75A-C383-E0E17594697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7193"/>
            <a:ext cx="12192000" cy="6850807"/>
          </a:xfrm>
          <a:prstGeom prst="rect">
            <a:avLst/>
          </a:prstGeom>
        </p:spPr>
      </p:pic>
      <p:pic>
        <p:nvPicPr>
          <p:cNvPr id="4" name="image1.png">
            <a:extLst>
              <a:ext uri="{FF2B5EF4-FFF2-40B4-BE49-F238E27FC236}">
                <a16:creationId xmlns:a16="http://schemas.microsoft.com/office/drawing/2014/main" id="{07A8CABE-23FB-7764-A868-8C1500F743F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62805" y="435818"/>
            <a:ext cx="1301039" cy="686545"/>
          </a:xfrm>
          <a:prstGeom prst="rect">
            <a:avLst/>
          </a:prstGeom>
          <a:ln/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EA2C966E-26BF-B804-CADF-41AE61748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738933"/>
            <a:ext cx="12192000" cy="76685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sz="4800" dirty="0">
                <a:solidFill>
                  <a:srgbClr val="007487"/>
                </a:solidFill>
                <a:latin typeface="+mj-lt"/>
              </a:rPr>
              <a:t>Objetivos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2AE85A5-E372-4970-3765-70CAAF8CD552}"/>
              </a:ext>
            </a:extLst>
          </p:cNvPr>
          <p:cNvSpPr txBox="1"/>
          <p:nvPr/>
        </p:nvSpPr>
        <p:spPr>
          <a:xfrm>
            <a:off x="1785937" y="1864207"/>
            <a:ext cx="6200775" cy="4430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s-ES" sz="2000" dirty="0">
                <a:ea typeface="Arial" panose="020B0604020202020204" pitchFamily="34" charset="0"/>
              </a:rPr>
              <a:t>Construcción de aplicación visualmente atractiva</a:t>
            </a: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ea typeface="Arial" panose="020B0604020202020204" pitchFamily="34" charset="0"/>
              </a:rPr>
              <a:t>Mostrar los servicios ofertados y los precios</a:t>
            </a: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ea typeface="Arial" panose="020B0604020202020204" pitchFamily="34" charset="0"/>
              </a:rPr>
              <a:t>Formularios para captar clientes</a:t>
            </a: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ea typeface="Arial" panose="020B0604020202020204" pitchFamily="34" charset="0"/>
              </a:rPr>
              <a:t>Panel de administra</a:t>
            </a:r>
            <a:r>
              <a:rPr lang="es-ES" sz="2000" dirty="0">
                <a:ea typeface="Arial" panose="020B0604020202020204" pitchFamily="34" charset="0"/>
              </a:rPr>
              <a:t>ción</a:t>
            </a:r>
            <a:endParaRPr lang="es-ES" sz="2000" dirty="0">
              <a:effectLst/>
              <a:ea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s-ES" sz="2000" dirty="0">
                <a:ea typeface="Arial" panose="020B0604020202020204" pitchFamily="34" charset="0"/>
              </a:rPr>
              <a:t>Gestión de portafolio (imágenes, categorías) </a:t>
            </a:r>
            <a:endParaRPr lang="es-ES" sz="2000" dirty="0">
              <a:effectLst/>
              <a:ea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s-ES" sz="2000" dirty="0">
                <a:ea typeface="Arial" panose="020B0604020202020204" pitchFamily="34" charset="0"/>
              </a:rPr>
              <a:t>Actualización de la web sin necesidad de desarrollador.</a:t>
            </a:r>
            <a:endParaRPr lang="es-ES" sz="2000" dirty="0">
              <a:effectLst/>
              <a:ea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46749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98876-BD32-19BF-B431-E9F2FC36F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>
            <a:extLst>
              <a:ext uri="{FF2B5EF4-FFF2-40B4-BE49-F238E27FC236}">
                <a16:creationId xmlns:a16="http://schemas.microsoft.com/office/drawing/2014/main" id="{F654693C-7F3F-4B11-1DC4-3259FD5EFB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62805" y="435818"/>
            <a:ext cx="1301039" cy="686545"/>
          </a:xfrm>
          <a:prstGeom prst="rect">
            <a:avLst/>
          </a:prstGeom>
          <a:ln/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B408BF9-E298-E7B1-2F39-5F6B6DDCBEBD}"/>
              </a:ext>
            </a:extLst>
          </p:cNvPr>
          <p:cNvSpPr txBox="1"/>
          <p:nvPr/>
        </p:nvSpPr>
        <p:spPr>
          <a:xfrm>
            <a:off x="807061" y="1800932"/>
            <a:ext cx="6960917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Existencia de plataformas para crear paginas web de fotógrafos: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E8B754C-B845-55D7-9F4D-6E7E2978DA77}"/>
              </a:ext>
            </a:extLst>
          </p:cNvPr>
          <p:cNvGrpSpPr/>
          <p:nvPr/>
        </p:nvGrpSpPr>
        <p:grpSpPr>
          <a:xfrm>
            <a:off x="3050341" y="2671980"/>
            <a:ext cx="6091318" cy="1105981"/>
            <a:chOff x="1107241" y="2739649"/>
            <a:chExt cx="6091318" cy="1105981"/>
          </a:xfrm>
        </p:grpSpPr>
        <p:pic>
          <p:nvPicPr>
            <p:cNvPr id="2052" name="Picture 4" descr="Adobe Portfolio Knowledgebase &amp; FAQ">
              <a:extLst>
                <a:ext uri="{FF2B5EF4-FFF2-40B4-BE49-F238E27FC236}">
                  <a16:creationId xmlns:a16="http://schemas.microsoft.com/office/drawing/2014/main" id="{E0D31B2B-97F8-911A-449D-3833052359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6341" y="3582772"/>
              <a:ext cx="1747532" cy="262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Pautas del logo – Squarespace">
              <a:extLst>
                <a:ext uri="{FF2B5EF4-FFF2-40B4-BE49-F238E27FC236}">
                  <a16:creationId xmlns:a16="http://schemas.microsoft.com/office/drawing/2014/main" id="{62FBB3A5-E765-19A4-3D41-9CFED5098F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745" y="2834152"/>
              <a:ext cx="1833814" cy="416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EFDCD516-4BC8-6D8C-F643-6D819FBB97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212" y="2939909"/>
              <a:ext cx="944614" cy="213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Format review | Creative Bloq">
              <a:extLst>
                <a:ext uri="{FF2B5EF4-FFF2-40B4-BE49-F238E27FC236}">
                  <a16:creationId xmlns:a16="http://schemas.microsoft.com/office/drawing/2014/main" id="{0B206DF6-EE8C-2A3E-5726-C1E822AD78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27" t="32246" r="9651" b="35061"/>
            <a:stretch/>
          </p:blipFill>
          <p:spPr bwMode="auto">
            <a:xfrm>
              <a:off x="3570029" y="3459581"/>
              <a:ext cx="1648691" cy="367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Official WordPress Logos and Using Guide in 2022 - Reliable WordPress  Services">
              <a:extLst>
                <a:ext uri="{FF2B5EF4-FFF2-40B4-BE49-F238E27FC236}">
                  <a16:creationId xmlns:a16="http://schemas.microsoft.com/office/drawing/2014/main" id="{D0BBB4B4-EBCC-7A59-1BDE-29F697512B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241" y="2739649"/>
              <a:ext cx="2205733" cy="605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20">
              <a:extLst>
                <a:ext uri="{FF2B5EF4-FFF2-40B4-BE49-F238E27FC236}">
                  <a16:creationId xmlns:a16="http://schemas.microsoft.com/office/drawing/2014/main" id="{6966C9E5-4AF0-CA96-22A8-64C50C90F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2252" y="3459581"/>
              <a:ext cx="1511030" cy="363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D973D073-6F3B-D09E-41DD-5CA73B177EC0}"/>
              </a:ext>
            </a:extLst>
          </p:cNvPr>
          <p:cNvSpPr txBox="1"/>
          <p:nvPr/>
        </p:nvSpPr>
        <p:spPr>
          <a:xfrm>
            <a:off x="807061" y="4186906"/>
            <a:ext cx="3361649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Ventajas página web propia: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68EA98B-D322-FF29-5A32-57306D8ACA13}"/>
              </a:ext>
            </a:extLst>
          </p:cNvPr>
          <p:cNvGrpSpPr/>
          <p:nvPr/>
        </p:nvGrpSpPr>
        <p:grpSpPr>
          <a:xfrm>
            <a:off x="1485900" y="5012732"/>
            <a:ext cx="9848850" cy="513660"/>
            <a:chOff x="2421782" y="5327787"/>
            <a:chExt cx="8028847" cy="513660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989FDA64-C6C5-4FAB-0A83-458839DBC962}"/>
                </a:ext>
              </a:extLst>
            </p:cNvPr>
            <p:cNvSpPr txBox="1"/>
            <p:nvPr/>
          </p:nvSpPr>
          <p:spPr>
            <a:xfrm>
              <a:off x="2421782" y="5335155"/>
              <a:ext cx="3397992" cy="506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ES" sz="2000" dirty="0"/>
                <a:t>Libertad total para crear el diseño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601D2E70-3231-9A04-44B3-860F7FCE4929}"/>
                </a:ext>
              </a:extLst>
            </p:cNvPr>
            <p:cNvSpPr txBox="1"/>
            <p:nvPr/>
          </p:nvSpPr>
          <p:spPr>
            <a:xfrm>
              <a:off x="5819774" y="5327787"/>
              <a:ext cx="4630855" cy="506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ES" sz="2000" dirty="0"/>
                <a:t>Capacidad para añadir funcionalidades</a:t>
              </a:r>
            </a:p>
          </p:txBody>
        </p:sp>
      </p:grpSp>
      <p:sp>
        <p:nvSpPr>
          <p:cNvPr id="10" name="Título 1">
            <a:extLst>
              <a:ext uri="{FF2B5EF4-FFF2-40B4-BE49-F238E27FC236}">
                <a16:creationId xmlns:a16="http://schemas.microsoft.com/office/drawing/2014/main" id="{2477EE70-2D20-0AFB-B5A4-19B33087ADD8}"/>
              </a:ext>
            </a:extLst>
          </p:cNvPr>
          <p:cNvSpPr txBox="1">
            <a:spLocks/>
          </p:cNvSpPr>
          <p:nvPr/>
        </p:nvSpPr>
        <p:spPr>
          <a:xfrm>
            <a:off x="0" y="730923"/>
            <a:ext cx="12192000" cy="76685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800" dirty="0">
                <a:solidFill>
                  <a:srgbClr val="007487"/>
                </a:solidFill>
                <a:latin typeface="+mj-lt"/>
              </a:rPr>
              <a:t>Estado del arte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16AC49B4-021E-F1FF-287B-C173F94720CE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7193"/>
            <a:ext cx="12192000" cy="685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7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4C3B0-21AB-6CDA-2209-35D205159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>
            <a:extLst>
              <a:ext uri="{FF2B5EF4-FFF2-40B4-BE49-F238E27FC236}">
                <a16:creationId xmlns:a16="http://schemas.microsoft.com/office/drawing/2014/main" id="{7A4D1B6C-7608-FBBB-A4D8-7E71C8C4027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62805" y="435818"/>
            <a:ext cx="1301039" cy="686545"/>
          </a:xfrm>
          <a:prstGeom prst="rect">
            <a:avLst/>
          </a:prstGeom>
          <a:ln/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5DACFC59-5E79-8AD4-51A4-B7508EA78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7920"/>
            <a:ext cx="12192000" cy="1042339"/>
          </a:xfrm>
        </p:spPr>
        <p:txBody>
          <a:bodyPr>
            <a:normAutofit/>
          </a:bodyPr>
          <a:lstStyle/>
          <a:p>
            <a:r>
              <a:rPr lang="es-ES" sz="4800" dirty="0">
                <a:solidFill>
                  <a:srgbClr val="007487"/>
                </a:solidFill>
              </a:rPr>
              <a:t>Metodología utilizada</a:t>
            </a:r>
          </a:p>
        </p:txBody>
      </p:sp>
      <p:pic>
        <p:nvPicPr>
          <p:cNvPr id="2" name="Imagen 1" descr="Conectado ocupado Latón metodologia de desarrollo de software cascada  Túnica Incienso arrebatar">
            <a:extLst>
              <a:ext uri="{FF2B5EF4-FFF2-40B4-BE49-F238E27FC236}">
                <a16:creationId xmlns:a16="http://schemas.microsoft.com/office/drawing/2014/main" id="{39AE45C6-2D1B-5EF2-63B3-4A309F8ED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543" y="2096033"/>
            <a:ext cx="4995955" cy="332249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AE459FE-E586-2A83-4785-CEA678CA52D7}"/>
              </a:ext>
            </a:extLst>
          </p:cNvPr>
          <p:cNvSpPr txBox="1"/>
          <p:nvPr/>
        </p:nvSpPr>
        <p:spPr>
          <a:xfrm>
            <a:off x="1123950" y="1589741"/>
            <a:ext cx="4723593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dirty="0"/>
              <a:t>Modelo de desarrollo en cascada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19D7D6E-ADAE-A8DB-F358-FA3D5D79407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7193"/>
            <a:ext cx="12192000" cy="6850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E5595D2-B0F5-0811-5FB6-1E174FF99380}"/>
              </a:ext>
            </a:extLst>
          </p:cNvPr>
          <p:cNvSpPr txBox="1"/>
          <p:nvPr/>
        </p:nvSpPr>
        <p:spPr>
          <a:xfrm>
            <a:off x="1514475" y="2514600"/>
            <a:ext cx="41814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Ventajas: </a:t>
            </a:r>
          </a:p>
          <a:p>
            <a:endParaRPr lang="es-E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Estructura lineal y clara</a:t>
            </a:r>
          </a:p>
          <a:p>
            <a:endParaRPr lang="es-ES" sz="2000" dirty="0"/>
          </a:p>
          <a:p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Desarrollo secuencial </a:t>
            </a:r>
          </a:p>
          <a:p>
            <a:endParaRPr lang="es-ES" sz="2000" dirty="0"/>
          </a:p>
          <a:p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Sencillo de llevar a cabo</a:t>
            </a:r>
          </a:p>
        </p:txBody>
      </p:sp>
    </p:spTree>
    <p:extLst>
      <p:ext uri="{BB962C8B-B14F-4D97-AF65-F5344CB8AC3E}">
        <p14:creationId xmlns:p14="http://schemas.microsoft.com/office/powerpoint/2010/main" val="153570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AE65A-D732-6D51-D13D-D808E65D9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1B46CA08-CD85-3C80-FCF6-97C65A82F378}"/>
              </a:ext>
            </a:extLst>
          </p:cNvPr>
          <p:cNvGrpSpPr/>
          <p:nvPr/>
        </p:nvGrpSpPr>
        <p:grpSpPr>
          <a:xfrm>
            <a:off x="1929194" y="2412816"/>
            <a:ext cx="8333612" cy="3159310"/>
            <a:chOff x="2251225" y="1891434"/>
            <a:chExt cx="7932439" cy="2747875"/>
          </a:xfrm>
        </p:grpSpPr>
        <p:pic>
          <p:nvPicPr>
            <p:cNvPr id="5126" name="Picture 6" descr="VueJS and $forceUpdate() - GORGES Web Development">
              <a:extLst>
                <a:ext uri="{FF2B5EF4-FFF2-40B4-BE49-F238E27FC236}">
                  <a16:creationId xmlns:a16="http://schemas.microsoft.com/office/drawing/2014/main" id="{6B8338ED-39BF-F09F-424F-D15B0F5925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1225" y="1918924"/>
              <a:ext cx="2454125" cy="803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 descr="Node.js - Wikipedia, la enciclopedia libre">
              <a:extLst>
                <a:ext uri="{FF2B5EF4-FFF2-40B4-BE49-F238E27FC236}">
                  <a16:creationId xmlns:a16="http://schemas.microsoft.com/office/drawing/2014/main" id="{A5F96A44-5F6E-3DD4-7A66-017A2A6103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6838" y="1908595"/>
              <a:ext cx="1698324" cy="1038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0" name="Picture 10" descr="Introducing Rapid-Xpress: A Lightning-Fast Scaffolding Tool for Express.js  Applications | by Bassit Owolabi | Level Up Coding">
              <a:extLst>
                <a:ext uri="{FF2B5EF4-FFF2-40B4-BE49-F238E27FC236}">
                  <a16:creationId xmlns:a16="http://schemas.microsoft.com/office/drawing/2014/main" id="{1C033A0E-3ACC-A5C8-4C9A-08AB9D23EC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800" y="1891434"/>
              <a:ext cx="2569864" cy="831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2" name="Picture 12">
              <a:extLst>
                <a:ext uri="{FF2B5EF4-FFF2-40B4-BE49-F238E27FC236}">
                  <a16:creationId xmlns:a16="http://schemas.microsoft.com/office/drawing/2014/main" id="{A340907D-A366-08F0-4640-CD2CC3286C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953" y="3429000"/>
              <a:ext cx="2010668" cy="1038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4" name="Picture 14" descr="Docker full logo transparent PNG - StickPNG">
              <a:extLst>
                <a:ext uri="{FF2B5EF4-FFF2-40B4-BE49-F238E27FC236}">
                  <a16:creationId xmlns:a16="http://schemas.microsoft.com/office/drawing/2014/main" id="{1CC129BE-8586-E3A3-011E-440DA174E6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4974" y="3181984"/>
              <a:ext cx="1457325" cy="1457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6" name="Picture 16" descr="AWS Marketplace: NGINX, Inc.">
              <a:extLst>
                <a:ext uri="{FF2B5EF4-FFF2-40B4-BE49-F238E27FC236}">
                  <a16:creationId xmlns:a16="http://schemas.microsoft.com/office/drawing/2014/main" id="{70D0D621-B37C-97DE-3A0F-592A192888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0982" y="3545105"/>
              <a:ext cx="2095500" cy="8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Imagen 28">
            <a:extLst>
              <a:ext uri="{FF2B5EF4-FFF2-40B4-BE49-F238E27FC236}">
                <a16:creationId xmlns:a16="http://schemas.microsoft.com/office/drawing/2014/main" id="{475E3EDB-ED33-3F1F-9325-76F8E1EB81F3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93"/>
            <a:ext cx="12192000" cy="6850807"/>
          </a:xfrm>
          <a:prstGeom prst="rect">
            <a:avLst/>
          </a:prstGeom>
        </p:spPr>
      </p:pic>
      <p:pic>
        <p:nvPicPr>
          <p:cNvPr id="4" name="image1.png">
            <a:extLst>
              <a:ext uri="{FF2B5EF4-FFF2-40B4-BE49-F238E27FC236}">
                <a16:creationId xmlns:a16="http://schemas.microsoft.com/office/drawing/2014/main" id="{6FD8E91C-F8D0-30AB-9CBE-9D2A6020922D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62805" y="435818"/>
            <a:ext cx="1301039" cy="686545"/>
          </a:xfrm>
          <a:prstGeom prst="rect">
            <a:avLst/>
          </a:prstGeom>
          <a:ln/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71C0E435-A7B0-9EF2-8B75-59C02EC18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43696"/>
            <a:ext cx="12192000" cy="75733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sz="4800" dirty="0">
                <a:solidFill>
                  <a:srgbClr val="007487"/>
                </a:solidFill>
                <a:latin typeface="+mj-lt"/>
              </a:rPr>
              <a:t>Tecnologías utilizadas</a:t>
            </a:r>
          </a:p>
        </p:txBody>
      </p:sp>
    </p:spTree>
    <p:extLst>
      <p:ext uri="{BB962C8B-B14F-4D97-AF65-F5344CB8AC3E}">
        <p14:creationId xmlns:p14="http://schemas.microsoft.com/office/powerpoint/2010/main" val="8748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48425-A008-ECE4-0708-63FFF6ACF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A5EA0873-E40D-A2D4-0041-E968183E6E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93"/>
            <a:ext cx="12192000" cy="6850807"/>
          </a:xfrm>
          <a:prstGeom prst="rect">
            <a:avLst/>
          </a:prstGeom>
        </p:spPr>
      </p:pic>
      <p:pic>
        <p:nvPicPr>
          <p:cNvPr id="4" name="image1.png">
            <a:extLst>
              <a:ext uri="{FF2B5EF4-FFF2-40B4-BE49-F238E27FC236}">
                <a16:creationId xmlns:a16="http://schemas.microsoft.com/office/drawing/2014/main" id="{9798C8DD-A2BC-E7B7-8932-A60B3DCA79C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62805" y="435818"/>
            <a:ext cx="1301039" cy="686545"/>
          </a:xfrm>
          <a:prstGeom prst="rect">
            <a:avLst/>
          </a:prstGeom>
          <a:ln/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DF25DCB6-A70A-ABF3-B88E-BF168042E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43696"/>
            <a:ext cx="12192000" cy="75733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sz="4800" dirty="0">
                <a:solidFill>
                  <a:srgbClr val="007487"/>
                </a:solidFill>
                <a:latin typeface="+mj-lt"/>
              </a:rPr>
              <a:t>Arquitectura aplicación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18AE88F-AEE0-BD03-ED8F-929448AF5A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285" y="2800032"/>
            <a:ext cx="8595430" cy="297211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1BD07C5-9B2A-EEF0-CCA1-38EEE5660AF2}"/>
              </a:ext>
            </a:extLst>
          </p:cNvPr>
          <p:cNvSpPr txBox="1"/>
          <p:nvPr/>
        </p:nvSpPr>
        <p:spPr>
          <a:xfrm>
            <a:off x="4659389" y="1950476"/>
            <a:ext cx="2873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Modelo Vista Controlador</a:t>
            </a:r>
          </a:p>
        </p:txBody>
      </p:sp>
    </p:spTree>
    <p:extLst>
      <p:ext uri="{BB962C8B-B14F-4D97-AF65-F5344CB8AC3E}">
        <p14:creationId xmlns:p14="http://schemas.microsoft.com/office/powerpoint/2010/main" val="244218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674DC-D60D-B0E8-0503-CBC450A8A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81E8D042-6BD6-5C6D-1EAB-F004AD3877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93"/>
            <a:ext cx="12192000" cy="6850807"/>
          </a:xfrm>
          <a:prstGeom prst="rect">
            <a:avLst/>
          </a:prstGeom>
        </p:spPr>
      </p:pic>
      <p:pic>
        <p:nvPicPr>
          <p:cNvPr id="4" name="image1.png">
            <a:extLst>
              <a:ext uri="{FF2B5EF4-FFF2-40B4-BE49-F238E27FC236}">
                <a16:creationId xmlns:a16="http://schemas.microsoft.com/office/drawing/2014/main" id="{4CF98839-2F08-F30D-C580-FDFA5BD1424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62805" y="435818"/>
            <a:ext cx="1301039" cy="686545"/>
          </a:xfrm>
          <a:prstGeom prst="rect">
            <a:avLst/>
          </a:prstGeom>
          <a:ln/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D9A8AEC5-1808-DED6-4A8F-4739E9734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43696"/>
            <a:ext cx="12192000" cy="75733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sz="4800" dirty="0">
                <a:solidFill>
                  <a:srgbClr val="007487"/>
                </a:solidFill>
                <a:latin typeface="+mj-lt"/>
              </a:rPr>
              <a:t>Planificación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C80F17E-A68F-0B04-6E7D-1DFCAD6A2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810" y="2004363"/>
            <a:ext cx="6266321" cy="424503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3B1ED03-7D2E-F35F-0CA6-72D07F68DA35}"/>
              </a:ext>
            </a:extLst>
          </p:cNvPr>
          <p:cNvSpPr txBox="1"/>
          <p:nvPr/>
        </p:nvSpPr>
        <p:spPr>
          <a:xfrm>
            <a:off x="1077172" y="2799137"/>
            <a:ext cx="3566548" cy="276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2000" b="1" dirty="0">
                <a:effectLst/>
                <a:ea typeface="Arial" panose="020B0604020202020204" pitchFamily="34" charset="0"/>
              </a:rPr>
              <a:t>Inicio proyecto:</a:t>
            </a:r>
            <a:r>
              <a:rPr lang="es-ES" sz="2000" dirty="0">
                <a:effectLst/>
                <a:ea typeface="Arial" panose="020B0604020202020204" pitchFamily="34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2000" dirty="0">
                <a:effectLst/>
                <a:ea typeface="Arial" panose="020B0604020202020204" pitchFamily="34" charset="0"/>
              </a:rPr>
              <a:t>20 de septiembre de 2023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2000" b="1" dirty="0">
                <a:effectLst/>
                <a:ea typeface="Arial" panose="020B0604020202020204" pitchFamily="34" charset="0"/>
              </a:rPr>
              <a:t>Conclusión pro</a:t>
            </a:r>
            <a:r>
              <a:rPr lang="es-ES" sz="2000" b="1" dirty="0">
                <a:ea typeface="Arial" panose="020B0604020202020204" pitchFamily="34" charset="0"/>
              </a:rPr>
              <a:t>yecto</a:t>
            </a:r>
            <a:r>
              <a:rPr lang="es-ES" sz="2000" dirty="0">
                <a:effectLst/>
                <a:ea typeface="Arial" panose="020B0604020202020204" pitchFamily="34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2000" dirty="0">
                <a:effectLst/>
                <a:ea typeface="Arial" panose="020B0604020202020204" pitchFamily="34" charset="0"/>
              </a:rPr>
              <a:t>16 de enero de 2024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endParaRPr lang="es-ES" sz="100" dirty="0"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2000" b="1" dirty="0">
                <a:ea typeface="Arial" panose="020B0604020202020204" pitchFamily="34" charset="0"/>
              </a:rPr>
              <a:t>Total = 120 días</a:t>
            </a:r>
            <a:endParaRPr lang="es-ES" sz="2000" b="1" dirty="0">
              <a:effectLst/>
              <a:ea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087C0D4-7589-6B49-00C7-0D8FD91EFB43}"/>
              </a:ext>
            </a:extLst>
          </p:cNvPr>
          <p:cNvSpPr txBox="1"/>
          <p:nvPr/>
        </p:nvSpPr>
        <p:spPr>
          <a:xfrm>
            <a:off x="1077172" y="2006700"/>
            <a:ext cx="3453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Diagrama de Gantt</a:t>
            </a:r>
          </a:p>
        </p:txBody>
      </p:sp>
    </p:spTree>
    <p:extLst>
      <p:ext uri="{BB962C8B-B14F-4D97-AF65-F5344CB8AC3E}">
        <p14:creationId xmlns:p14="http://schemas.microsoft.com/office/powerpoint/2010/main" val="281172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95624-3B5B-2282-2768-D134BC050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C7F45D5-8A00-DCE4-9FD5-BF582D837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469" y="2088243"/>
            <a:ext cx="3270435" cy="3398157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BC5E15C6-CF7B-0516-3D20-5DFF39AA495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7193"/>
            <a:ext cx="12192000" cy="6850807"/>
          </a:xfrm>
          <a:prstGeom prst="rect">
            <a:avLst/>
          </a:prstGeom>
        </p:spPr>
      </p:pic>
      <p:pic>
        <p:nvPicPr>
          <p:cNvPr id="4" name="image1.png">
            <a:extLst>
              <a:ext uri="{FF2B5EF4-FFF2-40B4-BE49-F238E27FC236}">
                <a16:creationId xmlns:a16="http://schemas.microsoft.com/office/drawing/2014/main" id="{3C376A85-D5F5-B3A7-4B0F-04F62008C5C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62805" y="435818"/>
            <a:ext cx="1301039" cy="686545"/>
          </a:xfrm>
          <a:prstGeom prst="rect">
            <a:avLst/>
          </a:prstGeom>
          <a:ln/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8B6F635A-8E05-A9D4-F8FF-115F8969B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43696"/>
            <a:ext cx="12192000" cy="75733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sz="4800" dirty="0">
                <a:solidFill>
                  <a:srgbClr val="007487"/>
                </a:solidFill>
                <a:latin typeface="+mj-lt"/>
              </a:rPr>
              <a:t>Análisis del proyecto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F25FC0C-338B-D660-865A-9F6B62DB8E08}"/>
              </a:ext>
            </a:extLst>
          </p:cNvPr>
          <p:cNvSpPr txBox="1"/>
          <p:nvPr/>
        </p:nvSpPr>
        <p:spPr>
          <a:xfrm>
            <a:off x="2127381" y="1501030"/>
            <a:ext cx="5831631" cy="4030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50000"/>
              </a:lnSpc>
              <a:spcBef>
                <a:spcPts val="600"/>
              </a:spcBef>
            </a:pPr>
            <a:r>
              <a:rPr lang="es-ES" sz="2400" dirty="0">
                <a:ea typeface="Arial" panose="020B0604020202020204" pitchFamily="34" charset="0"/>
              </a:rPr>
              <a:t>Se definen: </a:t>
            </a:r>
          </a:p>
          <a:p>
            <a:pPr marL="342900" indent="-34290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ea typeface="Arial" panose="020B0604020202020204" pitchFamily="34" charset="0"/>
              </a:rPr>
              <a:t>Requisitos funcionales y no funcionales</a:t>
            </a:r>
          </a:p>
          <a:p>
            <a:pPr marL="342900" indent="-34290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ea typeface="Arial" panose="020B0604020202020204" pitchFamily="34" charset="0"/>
              </a:rPr>
              <a:t>Actores y casos de uso</a:t>
            </a:r>
          </a:p>
          <a:p>
            <a:pPr marL="342900" indent="-34290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ea typeface="Arial" panose="020B0604020202020204" pitchFamily="34" charset="0"/>
              </a:rPr>
              <a:t>Estructura de la base de datos </a:t>
            </a:r>
          </a:p>
          <a:p>
            <a:pPr marL="342900" indent="-34290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ea typeface="Arial" panose="020B0604020202020204" pitchFamily="34" charset="0"/>
              </a:rPr>
              <a:t>Diagramas, entidad relación y clases </a:t>
            </a:r>
            <a:endParaRPr lang="es-ES" sz="2000" b="1" dirty="0"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endParaRPr lang="es-ES" sz="2000" dirty="0">
              <a:effectLst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8533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821</Words>
  <Application>Microsoft Office PowerPoint</Application>
  <PresentationFormat>Panorámica</PresentationFormat>
  <Paragraphs>138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Wingdings</vt:lpstr>
      <vt:lpstr>Tema de Office</vt:lpstr>
      <vt:lpstr>Tanya Martelli Photography</vt:lpstr>
      <vt:lpstr>Propósito de la aplicación</vt:lpstr>
      <vt:lpstr>Objetivos</vt:lpstr>
      <vt:lpstr>Presentación de PowerPoint</vt:lpstr>
      <vt:lpstr>Metodología utilizada</vt:lpstr>
      <vt:lpstr>Tecnologías utilizadas</vt:lpstr>
      <vt:lpstr>Arquitectura aplicación</vt:lpstr>
      <vt:lpstr>Planificación</vt:lpstr>
      <vt:lpstr>Análisis del proyecto</vt:lpstr>
      <vt:lpstr>Requisitos </vt:lpstr>
      <vt:lpstr>Diagrama de clases </vt:lpstr>
      <vt:lpstr>Diseño de la aplicación</vt:lpstr>
      <vt:lpstr>Wireframes</vt:lpstr>
      <vt:lpstr>Wireframes</vt:lpstr>
      <vt:lpstr>Wireframes</vt:lpstr>
      <vt:lpstr>Wireframes</vt:lpstr>
      <vt:lpstr>Despliegue</vt:lpstr>
      <vt:lpstr>Despliegue</vt:lpstr>
      <vt:lpstr>Pruebas</vt:lpstr>
      <vt:lpstr>Conclusiones</vt:lpstr>
      <vt:lpstr>Vías futuras</vt:lpstr>
      <vt:lpstr>¡GRACIAS POR LA ATENCIÓN!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Tanya Martelli Photography</dc:title>
  <dc:creator>Santiago Martelli</dc:creator>
  <cp:lastModifiedBy>Santiago Martelli</cp:lastModifiedBy>
  <cp:revision>34</cp:revision>
  <dcterms:created xsi:type="dcterms:W3CDTF">2024-02-08T09:18:10Z</dcterms:created>
  <dcterms:modified xsi:type="dcterms:W3CDTF">2024-02-08T23:30:02Z</dcterms:modified>
</cp:coreProperties>
</file>