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BDA0AC0-4AF2-4E41-93E5-3E90F8F303DF}" type="datetimeFigureOut">
              <a:rPr lang="es-BO" smtClean="0"/>
              <a:t>24/2/2021</a:t>
            </a:fld>
            <a:endParaRPr lang="es-B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BO"/>
          </a:p>
        </p:txBody>
      </p:sp>
      <p:sp>
        <p:nvSpPr>
          <p:cNvPr id="6" name="Slide Number Placeholder 5"/>
          <p:cNvSpPr>
            <a:spLocks noGrp="1"/>
          </p:cNvSpPr>
          <p:nvPr>
            <p:ph type="sldNum" sz="quarter" idx="12"/>
          </p:nvPr>
        </p:nvSpPr>
        <p:spPr>
          <a:xfrm>
            <a:off x="10469880"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416150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DA0AC0-4AF2-4E41-93E5-3E90F8F303DF}" type="datetimeFigureOut">
              <a:rPr lang="es-BO" smtClean="0"/>
              <a:t>24/2/2021</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299463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BDA0AC0-4AF2-4E41-93E5-3E90F8F303DF}" type="datetimeFigureOut">
              <a:rPr lang="es-BO" smtClean="0"/>
              <a:t>24/2/2021</a:t>
            </a:fld>
            <a:endParaRPr lang="es-BO"/>
          </a:p>
        </p:txBody>
      </p:sp>
      <p:sp>
        <p:nvSpPr>
          <p:cNvPr id="5" name="Footer Placeholder 4"/>
          <p:cNvSpPr>
            <a:spLocks noGrp="1"/>
          </p:cNvSpPr>
          <p:nvPr>
            <p:ph type="ftr" sz="quarter" idx="11"/>
          </p:nvPr>
        </p:nvSpPr>
        <p:spPr>
          <a:xfrm>
            <a:off x="804672" y="6227064"/>
            <a:ext cx="10588752" cy="320040"/>
          </a:xfrm>
        </p:spPr>
        <p:txBody>
          <a:bodyPr/>
          <a:lstStyle/>
          <a:p>
            <a:endParaRPr lang="es-BO"/>
          </a:p>
        </p:txBody>
      </p:sp>
      <p:sp>
        <p:nvSpPr>
          <p:cNvPr id="6" name="Slide Number Placeholder 5"/>
          <p:cNvSpPr>
            <a:spLocks noGrp="1"/>
          </p:cNvSpPr>
          <p:nvPr>
            <p:ph type="sldNum" sz="quarter" idx="12"/>
          </p:nvPr>
        </p:nvSpPr>
        <p:spPr>
          <a:xfrm>
            <a:off x="10469880"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370667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DA0AC0-4AF2-4E41-93E5-3E90F8F303DF}" type="datetimeFigureOut">
              <a:rPr lang="es-BO" smtClean="0"/>
              <a:t>24/2/2021</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74327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8BDA0AC0-4AF2-4E41-93E5-3E90F8F303DF}" type="datetimeFigureOut">
              <a:rPr lang="es-BO" smtClean="0"/>
              <a:t>24/2/2021</a:t>
            </a:fld>
            <a:endParaRPr lang="es-B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BO"/>
          </a:p>
        </p:txBody>
      </p:sp>
      <p:sp>
        <p:nvSpPr>
          <p:cNvPr id="6" name="Slide Number Placeholder 5"/>
          <p:cNvSpPr>
            <a:spLocks noGrp="1"/>
          </p:cNvSpPr>
          <p:nvPr>
            <p:ph type="sldNum" sz="quarter" idx="12"/>
          </p:nvPr>
        </p:nvSpPr>
        <p:spPr>
          <a:xfrm>
            <a:off x="10469880"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82052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BDA0AC0-4AF2-4E41-93E5-3E90F8F303DF}" type="datetimeFigureOut">
              <a:rPr lang="es-BO" smtClean="0"/>
              <a:t>24/2/2021</a:t>
            </a:fld>
            <a:endParaRPr lang="es-BO"/>
          </a:p>
        </p:txBody>
      </p:sp>
      <p:sp>
        <p:nvSpPr>
          <p:cNvPr id="6" name="Footer Placeholder 5"/>
          <p:cNvSpPr>
            <a:spLocks noGrp="1"/>
          </p:cNvSpPr>
          <p:nvPr>
            <p:ph type="ftr" sz="quarter" idx="11"/>
          </p:nvPr>
        </p:nvSpPr>
        <p:spPr>
          <a:xfrm>
            <a:off x="804672" y="6227064"/>
            <a:ext cx="10588752" cy="320040"/>
          </a:xfrm>
        </p:spPr>
        <p:txBody>
          <a:bodyPr/>
          <a:lstStyle/>
          <a:p>
            <a:endParaRPr lang="es-BO"/>
          </a:p>
        </p:txBody>
      </p:sp>
      <p:sp>
        <p:nvSpPr>
          <p:cNvPr id="7" name="Slide Number Placeholder 6"/>
          <p:cNvSpPr>
            <a:spLocks noGrp="1"/>
          </p:cNvSpPr>
          <p:nvPr>
            <p:ph type="sldNum" sz="quarter" idx="12"/>
          </p:nvPr>
        </p:nvSpPr>
        <p:spPr>
          <a:xfrm>
            <a:off x="10469880"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10682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BDA0AC0-4AF2-4E41-93E5-3E90F8F303DF}" type="datetimeFigureOut">
              <a:rPr lang="es-BO" smtClean="0"/>
              <a:t>24/2/2021</a:t>
            </a:fld>
            <a:endParaRPr lang="es-BO"/>
          </a:p>
        </p:txBody>
      </p:sp>
      <p:sp>
        <p:nvSpPr>
          <p:cNvPr id="8" name="Footer Placeholder 7"/>
          <p:cNvSpPr>
            <a:spLocks noGrp="1"/>
          </p:cNvSpPr>
          <p:nvPr>
            <p:ph type="ftr" sz="quarter" idx="11"/>
          </p:nvPr>
        </p:nvSpPr>
        <p:spPr>
          <a:xfrm>
            <a:off x="804672" y="6227064"/>
            <a:ext cx="10588752" cy="320040"/>
          </a:xfrm>
        </p:spPr>
        <p:txBody>
          <a:bodyPr/>
          <a:lstStyle/>
          <a:p>
            <a:endParaRPr lang="es-BO"/>
          </a:p>
        </p:txBody>
      </p:sp>
      <p:sp>
        <p:nvSpPr>
          <p:cNvPr id="9" name="Slide Number Placeholder 8"/>
          <p:cNvSpPr>
            <a:spLocks noGrp="1"/>
          </p:cNvSpPr>
          <p:nvPr>
            <p:ph type="sldNum" sz="quarter" idx="12"/>
          </p:nvPr>
        </p:nvSpPr>
        <p:spPr>
          <a:xfrm>
            <a:off x="10469880"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293328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BDA0AC0-4AF2-4E41-93E5-3E90F8F303DF}" type="datetimeFigureOut">
              <a:rPr lang="es-BO" smtClean="0"/>
              <a:t>24/2/2021</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370921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BDA0AC0-4AF2-4E41-93E5-3E90F8F303DF}" type="datetimeFigureOut">
              <a:rPr lang="es-BO" smtClean="0"/>
              <a:t>24/2/2021</a:t>
            </a:fld>
            <a:endParaRPr lang="es-BO"/>
          </a:p>
        </p:txBody>
      </p:sp>
      <p:sp>
        <p:nvSpPr>
          <p:cNvPr id="3" name="Footer Placeholder 2"/>
          <p:cNvSpPr>
            <a:spLocks noGrp="1"/>
          </p:cNvSpPr>
          <p:nvPr>
            <p:ph type="ftr" sz="quarter" idx="11"/>
          </p:nvPr>
        </p:nvSpPr>
        <p:spPr>
          <a:xfrm>
            <a:off x="804672" y="6227064"/>
            <a:ext cx="10588752" cy="320040"/>
          </a:xfrm>
        </p:spPr>
        <p:txBody>
          <a:bodyPr/>
          <a:lstStyle/>
          <a:p>
            <a:endParaRPr lang="es-BO"/>
          </a:p>
        </p:txBody>
      </p:sp>
      <p:sp>
        <p:nvSpPr>
          <p:cNvPr id="4" name="Slide Number Placeholder 3"/>
          <p:cNvSpPr>
            <a:spLocks noGrp="1"/>
          </p:cNvSpPr>
          <p:nvPr>
            <p:ph type="sldNum" sz="quarter" idx="12"/>
          </p:nvPr>
        </p:nvSpPr>
        <p:spPr>
          <a:xfrm>
            <a:off x="10469880"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177771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DA0AC0-4AF2-4E41-93E5-3E90F8F303DF}" type="datetimeFigureOut">
              <a:rPr lang="es-BO" smtClean="0"/>
              <a:t>24/2/2021</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26496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8BDA0AC0-4AF2-4E41-93E5-3E90F8F303DF}" type="datetimeFigureOut">
              <a:rPr lang="es-BO" smtClean="0"/>
              <a:t>24/2/2021</a:t>
            </a:fld>
            <a:endParaRPr lang="es-BO"/>
          </a:p>
        </p:txBody>
      </p:sp>
      <p:sp>
        <p:nvSpPr>
          <p:cNvPr id="6" name="Footer Placeholder 5"/>
          <p:cNvSpPr>
            <a:spLocks noGrp="1"/>
          </p:cNvSpPr>
          <p:nvPr>
            <p:ph type="ftr" sz="quarter" idx="11"/>
          </p:nvPr>
        </p:nvSpPr>
        <p:spPr>
          <a:xfrm>
            <a:off x="804672" y="6227064"/>
            <a:ext cx="5942203" cy="320040"/>
          </a:xfrm>
        </p:spPr>
        <p:txBody>
          <a:bodyPr/>
          <a:lstStyle/>
          <a:p>
            <a:endParaRPr lang="es-BO"/>
          </a:p>
        </p:txBody>
      </p:sp>
      <p:sp>
        <p:nvSpPr>
          <p:cNvPr id="7" name="Slide Number Placeholder 6"/>
          <p:cNvSpPr>
            <a:spLocks noGrp="1"/>
          </p:cNvSpPr>
          <p:nvPr>
            <p:ph type="sldNum" sz="quarter" idx="12"/>
          </p:nvPr>
        </p:nvSpPr>
        <p:spPr>
          <a:xfrm>
            <a:off x="5828377" y="320040"/>
            <a:ext cx="914400" cy="320040"/>
          </a:xfrm>
        </p:spPr>
        <p:txBody>
          <a:bodyPr/>
          <a:lstStyle/>
          <a:p>
            <a:fld id="{2D6DBED8-997A-443E-9540-339C4E43DF1C}" type="slidenum">
              <a:rPr lang="es-BO" smtClean="0"/>
              <a:t>‹Nº›</a:t>
            </a:fld>
            <a:endParaRPr lang="es-BO"/>
          </a:p>
        </p:txBody>
      </p:sp>
    </p:spTree>
    <p:extLst>
      <p:ext uri="{BB962C8B-B14F-4D97-AF65-F5344CB8AC3E}">
        <p14:creationId xmlns:p14="http://schemas.microsoft.com/office/powerpoint/2010/main" val="406336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BDA0AC0-4AF2-4E41-93E5-3E90F8F303DF}" type="datetimeFigureOut">
              <a:rPr lang="es-BO" smtClean="0"/>
              <a:t>24/2/2021</a:t>
            </a:fld>
            <a:endParaRPr lang="es-B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D6DBED8-997A-443E-9540-339C4E43DF1C}" type="slidenum">
              <a:rPr lang="es-BO" smtClean="0"/>
              <a:t>‹Nº›</a:t>
            </a:fld>
            <a:endParaRPr lang="es-BO"/>
          </a:p>
        </p:txBody>
      </p:sp>
    </p:spTree>
    <p:extLst>
      <p:ext uri="{BB962C8B-B14F-4D97-AF65-F5344CB8AC3E}">
        <p14:creationId xmlns:p14="http://schemas.microsoft.com/office/powerpoint/2010/main" val="4038305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3DE2D-0A0F-405C-ABEE-632592A7D0B2}"/>
              </a:ext>
            </a:extLst>
          </p:cNvPr>
          <p:cNvSpPr>
            <a:spLocks noGrp="1"/>
          </p:cNvSpPr>
          <p:nvPr>
            <p:ph type="ctrTitle"/>
          </p:nvPr>
        </p:nvSpPr>
        <p:spPr/>
        <p:txBody>
          <a:bodyPr>
            <a:normAutofit fontScale="90000"/>
          </a:bodyPr>
          <a:lstStyle/>
          <a:p>
            <a:r>
              <a:rPr lang="es-BO" dirty="0"/>
              <a:t>Desarrollo de Aplicaciones Inteligentes</a:t>
            </a:r>
            <a:br>
              <a:rPr lang="es-BO" dirty="0"/>
            </a:br>
            <a:r>
              <a:rPr lang="es-BO" dirty="0"/>
              <a:t>Detección de Emociones</a:t>
            </a:r>
          </a:p>
        </p:txBody>
      </p:sp>
      <p:sp>
        <p:nvSpPr>
          <p:cNvPr id="3" name="Subtítulo 2">
            <a:extLst>
              <a:ext uri="{FF2B5EF4-FFF2-40B4-BE49-F238E27FC236}">
                <a16:creationId xmlns:a16="http://schemas.microsoft.com/office/drawing/2014/main" id="{9284F055-4710-44F1-8988-1AA2B0FDFB73}"/>
              </a:ext>
            </a:extLst>
          </p:cNvPr>
          <p:cNvSpPr>
            <a:spLocks noGrp="1"/>
          </p:cNvSpPr>
          <p:nvPr>
            <p:ph type="subTitle" idx="1"/>
          </p:nvPr>
        </p:nvSpPr>
        <p:spPr/>
        <p:txBody>
          <a:bodyPr/>
          <a:lstStyle/>
          <a:p>
            <a:r>
              <a:rPr lang="es-BO" dirty="0"/>
              <a:t>Igor Santiago Navarro Balanza</a:t>
            </a:r>
          </a:p>
          <a:p>
            <a:r>
              <a:rPr lang="es-BO" dirty="0" err="1"/>
              <a:t>Ing</a:t>
            </a:r>
            <a:r>
              <a:rPr lang="es-BO" dirty="0"/>
              <a:t> en Ciencias de la Computación</a:t>
            </a:r>
          </a:p>
          <a:p>
            <a:r>
              <a:rPr lang="es-BO" dirty="0"/>
              <a:t>2021</a:t>
            </a:r>
          </a:p>
        </p:txBody>
      </p:sp>
    </p:spTree>
    <p:extLst>
      <p:ext uri="{BB962C8B-B14F-4D97-AF65-F5344CB8AC3E}">
        <p14:creationId xmlns:p14="http://schemas.microsoft.com/office/powerpoint/2010/main" val="13764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74792-FEEB-4B21-A163-D87FF9A6A73E}"/>
              </a:ext>
            </a:extLst>
          </p:cNvPr>
          <p:cNvSpPr>
            <a:spLocks noGrp="1"/>
          </p:cNvSpPr>
          <p:nvPr>
            <p:ph type="title"/>
          </p:nvPr>
        </p:nvSpPr>
        <p:spPr/>
        <p:txBody>
          <a:bodyPr/>
          <a:lstStyle/>
          <a:p>
            <a:r>
              <a:rPr lang="es-BO" dirty="0"/>
              <a:t>Entrenamiento de modelo</a:t>
            </a:r>
          </a:p>
        </p:txBody>
      </p:sp>
      <p:sp>
        <p:nvSpPr>
          <p:cNvPr id="3" name="Marcador de contenido 2">
            <a:extLst>
              <a:ext uri="{FF2B5EF4-FFF2-40B4-BE49-F238E27FC236}">
                <a16:creationId xmlns:a16="http://schemas.microsoft.com/office/drawing/2014/main" id="{91641F91-0EC6-44C4-8C25-DCB6D5CF2EAF}"/>
              </a:ext>
            </a:extLst>
          </p:cNvPr>
          <p:cNvSpPr>
            <a:spLocks noGrp="1"/>
          </p:cNvSpPr>
          <p:nvPr>
            <p:ph idx="1"/>
          </p:nvPr>
        </p:nvSpPr>
        <p:spPr/>
        <p:txBody>
          <a:bodyPr/>
          <a:lstStyle/>
          <a:p>
            <a:pPr>
              <a:lnSpc>
                <a:spcPct val="107000"/>
              </a:lnSpc>
              <a:spcAft>
                <a:spcPts val="800"/>
              </a:spcAft>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Estas imágenes serán etiquetadas y se le aplicara data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augmentation</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se las pasará a escala de grises, para que el sistema tenga un mayor nivel de acierto.</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406406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A9E25-7DA4-479B-B65F-732DB6FA8507}"/>
              </a:ext>
            </a:extLst>
          </p:cNvPr>
          <p:cNvSpPr>
            <a:spLocks noGrp="1"/>
          </p:cNvSpPr>
          <p:nvPr>
            <p:ph type="title"/>
          </p:nvPr>
        </p:nvSpPr>
        <p:spPr/>
        <p:txBody>
          <a:bodyPr/>
          <a:lstStyle/>
          <a:p>
            <a:r>
              <a:rPr lang="es-BO" dirty="0"/>
              <a:t>Detección de Emociones</a:t>
            </a:r>
          </a:p>
        </p:txBody>
      </p:sp>
      <p:sp>
        <p:nvSpPr>
          <p:cNvPr id="3" name="Marcador de contenido 2">
            <a:extLst>
              <a:ext uri="{FF2B5EF4-FFF2-40B4-BE49-F238E27FC236}">
                <a16:creationId xmlns:a16="http://schemas.microsoft.com/office/drawing/2014/main" id="{17837B7F-D164-4437-92D4-CD11DC84C433}"/>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s-BO" sz="2000" b="1" dirty="0">
                <a:effectLst/>
                <a:latin typeface="Times New Roman" panose="02020603050405020304" pitchFamily="18" charset="0"/>
                <a:ea typeface="Calibri" panose="020F0502020204030204" pitchFamily="34" charset="0"/>
                <a:cs typeface="Times New Roman" panose="02020603050405020304" pitchFamily="18" charset="0"/>
              </a:rPr>
              <a:t>Antecedentes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BO" sz="2000" dirty="0">
                <a:effectLst/>
                <a:latin typeface="Times New Roman" panose="02020603050405020304" pitchFamily="18" charset="0"/>
                <a:ea typeface="Calibri" panose="020F0502020204030204" pitchFamily="34" charset="0"/>
                <a:cs typeface="Times New Roman" panose="02020603050405020304" pitchFamily="18" charset="0"/>
              </a:rPr>
              <a:t>La opinión de los clientes es muy importante a la hora de hablar del éxito o fracaso de una empresa o marca, por eso es muy importante monitorear la opinión de los clientes ya que esta acción puede significar la diferencia entre posicionar la empresa, marca o producto sobre los demás o no. Todo este estudio y proceso otorga a las empresas la posibilidad de saber sus puntos fuertes, débiles y fallas, de modo que puedan corregir la estrategia de marketing, modificar parámetros de los clientes objetivo, modificar el alcance o incluso hacer correcciones en curso de los productos o servicios que ofrecen.</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BO" dirty="0"/>
          </a:p>
        </p:txBody>
      </p:sp>
    </p:spTree>
    <p:extLst>
      <p:ext uri="{BB962C8B-B14F-4D97-AF65-F5344CB8AC3E}">
        <p14:creationId xmlns:p14="http://schemas.microsoft.com/office/powerpoint/2010/main" val="42839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835B0-E397-4F10-85DB-3AA6070A53AD}"/>
              </a:ext>
            </a:extLst>
          </p:cNvPr>
          <p:cNvSpPr>
            <a:spLocks noGrp="1"/>
          </p:cNvSpPr>
          <p:nvPr>
            <p:ph type="title"/>
          </p:nvPr>
        </p:nvSpPr>
        <p:spPr/>
        <p:txBody>
          <a:bodyPr/>
          <a:lstStyle/>
          <a:p>
            <a:r>
              <a:rPr lang="es-BO" dirty="0"/>
              <a:t>Problemática</a:t>
            </a:r>
          </a:p>
        </p:txBody>
      </p:sp>
      <p:sp>
        <p:nvSpPr>
          <p:cNvPr id="3" name="Marcador de contenido 2">
            <a:extLst>
              <a:ext uri="{FF2B5EF4-FFF2-40B4-BE49-F238E27FC236}">
                <a16:creationId xmlns:a16="http://schemas.microsoft.com/office/drawing/2014/main" id="{D9D1408B-F528-4DDB-B99E-12E5D94AF6D5}"/>
              </a:ext>
            </a:extLst>
          </p:cNvPr>
          <p:cNvSpPr>
            <a:spLocks noGrp="1"/>
          </p:cNvSpPr>
          <p:nvPr>
            <p:ph idx="1"/>
          </p:nvPr>
        </p:nvSpPr>
        <p:spPr/>
        <p:txBody>
          <a:bodyPr/>
          <a:lstStyle/>
          <a:p>
            <a:pPr marL="228600">
              <a:lnSpc>
                <a:spcPct val="107000"/>
              </a:lnSpc>
              <a:spcAft>
                <a:spcPts val="800"/>
              </a:spcAft>
            </a:pPr>
            <a:r>
              <a:rPr lang="es-BO" sz="2000" dirty="0">
                <a:effectLst/>
                <a:latin typeface="Times New Roman" panose="02020603050405020304" pitchFamily="18" charset="0"/>
                <a:ea typeface="Calibri" panose="020F0502020204030204" pitchFamily="34" charset="0"/>
                <a:cs typeface="Times New Roman" panose="02020603050405020304" pitchFamily="18" charset="0"/>
              </a:rPr>
              <a:t>Todo el estudio y proceso les cuesta mucho tiempo y recursos a las empresas, ya que se necesita de poca o gran cantidad de personal, dependiendo al tamaño de la empresa, que se ocupe de monitorear la opinión de sus clientes en todas las plataformas en las que se encuentre la empresa, al igual que en correos electrónicos o mensajes directos. Tareas que pueden tomar mucho tiempo, ya que se necesita evaluar con mucho criterio todas las opiniones relacionadas con la empresa, producto o servicio.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364123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B6821-B3C4-46B8-9245-2650E34042D1}"/>
              </a:ext>
            </a:extLst>
          </p:cNvPr>
          <p:cNvSpPr>
            <a:spLocks noGrp="1"/>
          </p:cNvSpPr>
          <p:nvPr>
            <p:ph type="title"/>
          </p:nvPr>
        </p:nvSpPr>
        <p:spPr/>
        <p:txBody>
          <a:bodyPr/>
          <a:lstStyle/>
          <a:p>
            <a:r>
              <a:rPr lang="es-BO" dirty="0"/>
              <a:t>Propuesta </a:t>
            </a:r>
          </a:p>
        </p:txBody>
      </p:sp>
      <p:sp>
        <p:nvSpPr>
          <p:cNvPr id="3" name="Marcador de contenido 2">
            <a:extLst>
              <a:ext uri="{FF2B5EF4-FFF2-40B4-BE49-F238E27FC236}">
                <a16:creationId xmlns:a16="http://schemas.microsoft.com/office/drawing/2014/main" id="{E93F8A63-1EFD-4515-AA13-63D380CB7A28}"/>
              </a:ext>
            </a:extLst>
          </p:cNvPr>
          <p:cNvSpPr>
            <a:spLocks noGrp="1"/>
          </p:cNvSpPr>
          <p:nvPr>
            <p:ph idx="1"/>
          </p:nvPr>
        </p:nvSpPr>
        <p:spPr/>
        <p:txBody>
          <a:bodyPr/>
          <a:lstStyle/>
          <a:p>
            <a:pPr marL="228600">
              <a:lnSpc>
                <a:spcPct val="107000"/>
              </a:lnSpc>
              <a:spcAft>
                <a:spcPts val="800"/>
              </a:spcAft>
            </a:pPr>
            <a:r>
              <a:rPr lang="es-BO" sz="2000" dirty="0">
                <a:effectLst/>
                <a:latin typeface="Times New Roman" panose="02020603050405020304" pitchFamily="18" charset="0"/>
                <a:ea typeface="Calibri" panose="020F0502020204030204" pitchFamily="34" charset="0"/>
                <a:cs typeface="Times New Roman" panose="02020603050405020304" pitchFamily="18" charset="0"/>
              </a:rPr>
              <a:t>Este proyecto se propone realizar un sistema que permita a propietarios de negocios de comestibles analizar las emociones de sus clientes a modo de saber cuales son sus reacciones a la hora de probar alguno de sus productos sin necesidad de implementar algún tipo de encuesta en la que las personas puedan mentir y de esta forma tener opiniones poco acertadas.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BO" sz="2000" dirty="0">
                <a:effectLst/>
                <a:latin typeface="Times New Roman" panose="02020603050405020304" pitchFamily="18" charset="0"/>
                <a:ea typeface="Calibri" panose="020F0502020204030204" pitchFamily="34" charset="0"/>
                <a:cs typeface="Times New Roman" panose="02020603050405020304" pitchFamily="18" charset="0"/>
              </a:rPr>
              <a:t>Por lo que se implementará un sistema de análisis de sentimientos en restaurantes de la ciudad de Sucre.</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378579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1C520-802D-4D17-B244-9C1F9E3789FC}"/>
              </a:ext>
            </a:extLst>
          </p:cNvPr>
          <p:cNvSpPr>
            <a:spLocks noGrp="1"/>
          </p:cNvSpPr>
          <p:nvPr>
            <p:ph type="title"/>
          </p:nvPr>
        </p:nvSpPr>
        <p:spPr/>
        <p:txBody>
          <a:bodyPr/>
          <a:lstStyle/>
          <a:p>
            <a:r>
              <a:rPr lang="es-BO" dirty="0"/>
              <a:t>Objetivos</a:t>
            </a:r>
          </a:p>
        </p:txBody>
      </p:sp>
      <p:sp>
        <p:nvSpPr>
          <p:cNvPr id="3" name="Marcador de contenido 2">
            <a:extLst>
              <a:ext uri="{FF2B5EF4-FFF2-40B4-BE49-F238E27FC236}">
                <a16:creationId xmlns:a16="http://schemas.microsoft.com/office/drawing/2014/main" id="{DEC01642-29F7-4836-A4FD-FF430DE87ACF}"/>
              </a:ext>
            </a:extLst>
          </p:cNvPr>
          <p:cNvSpPr>
            <a:spLocks noGrp="1"/>
          </p:cNvSpPr>
          <p:nvPr>
            <p:ph idx="1"/>
          </p:nvPr>
        </p:nvSpPr>
        <p:spPr/>
        <p:txBody>
          <a:bodyPr/>
          <a:lstStyle/>
          <a:p>
            <a:pPr indent="0">
              <a:lnSpc>
                <a:spcPct val="107000"/>
              </a:lnSpc>
              <a:buNone/>
            </a:pPr>
            <a:r>
              <a:rPr lang="es-BO" sz="2400" b="1" dirty="0">
                <a:effectLst/>
                <a:latin typeface="Times New Roman" panose="02020603050405020304" pitchFamily="18" charset="0"/>
                <a:ea typeface="Calibri" panose="020F0502020204030204" pitchFamily="34" charset="0"/>
                <a:cs typeface="Times New Roman" panose="02020603050405020304" pitchFamily="18" charset="0"/>
              </a:rPr>
              <a:t>4.1 Objetivo general</a:t>
            </a:r>
            <a:endParaRPr lang="es-BO" sz="24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Desarrollar un sistema inteligente capaz de detectar las emociones de felicidad, asco y un estado de ánimo neutro por medio de visión por computadora aplicado a un negocio local.</a:t>
            </a:r>
            <a:endParaRPr lang="es-BO" sz="24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s-BO" sz="2400" b="1" dirty="0">
                <a:effectLst/>
                <a:latin typeface="Times New Roman" panose="02020603050405020304" pitchFamily="18" charset="0"/>
                <a:ea typeface="Calibri" panose="020F0502020204030204" pitchFamily="34" charset="0"/>
                <a:cs typeface="Times New Roman" panose="02020603050405020304" pitchFamily="18" charset="0"/>
              </a:rPr>
              <a:t>4.2 Objetivos específicos</a:t>
            </a:r>
          </a:p>
          <a:p>
            <a:pPr marL="457200">
              <a:lnSpc>
                <a:spcPct val="107000"/>
              </a:lnSpc>
            </a:pPr>
            <a:r>
              <a:rPr lang="es-BO" sz="2400" dirty="0">
                <a:latin typeface="Times New Roman" panose="02020603050405020304" pitchFamily="18" charset="0"/>
                <a:ea typeface="Calibri" panose="020F0502020204030204" pitchFamily="34" charset="0"/>
                <a:cs typeface="Times New Roman" panose="02020603050405020304" pitchFamily="18" charset="0"/>
              </a:rPr>
              <a:t>D</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esarrollar un sistema cuya precisión sea del 80% o mayor.</a:t>
            </a:r>
          </a:p>
          <a:p>
            <a:pPr marL="457200">
              <a:lnSpc>
                <a:spcPct val="107000"/>
              </a:lnSpc>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Armar un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dataset</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para el correcto funcionamiento del sistema.</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BO" dirty="0"/>
          </a:p>
        </p:txBody>
      </p:sp>
    </p:spTree>
    <p:extLst>
      <p:ext uri="{BB962C8B-B14F-4D97-AF65-F5344CB8AC3E}">
        <p14:creationId xmlns:p14="http://schemas.microsoft.com/office/powerpoint/2010/main" val="98771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E85F1-B4B3-49ED-B6CD-94282971DB79}"/>
              </a:ext>
            </a:extLst>
          </p:cNvPr>
          <p:cNvSpPr>
            <a:spLocks noGrp="1"/>
          </p:cNvSpPr>
          <p:nvPr>
            <p:ph type="title"/>
          </p:nvPr>
        </p:nvSpPr>
        <p:spPr/>
        <p:txBody>
          <a:bodyPr/>
          <a:lstStyle/>
          <a:p>
            <a:r>
              <a:rPr lang="es-BO" dirty="0"/>
              <a:t>Modelo</a:t>
            </a:r>
          </a:p>
        </p:txBody>
      </p:sp>
      <p:sp>
        <p:nvSpPr>
          <p:cNvPr id="3" name="Marcador de contenido 2">
            <a:extLst>
              <a:ext uri="{FF2B5EF4-FFF2-40B4-BE49-F238E27FC236}">
                <a16:creationId xmlns:a16="http://schemas.microsoft.com/office/drawing/2014/main" id="{BFC1A142-E4BA-4883-9075-8A8A02104BBC}"/>
              </a:ext>
            </a:extLst>
          </p:cNvPr>
          <p:cNvSpPr>
            <a:spLocks noGrp="1"/>
          </p:cNvSpPr>
          <p:nvPr>
            <p:ph idx="1"/>
          </p:nvPr>
        </p:nvSpPr>
        <p:spPr/>
        <p:txBody>
          <a:bodyPr/>
          <a:lstStyle/>
          <a:p>
            <a:pPr marL="457200">
              <a:lnSpc>
                <a:spcPct val="107000"/>
              </a:lnSpc>
              <a:spcAft>
                <a:spcPts val="800"/>
              </a:spcAft>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Para este proyecto se utilizará un modelo de clasificación de imágenes Yolo V5 capaz de detectar las emociones especificadas.</a:t>
            </a:r>
          </a:p>
          <a:p>
            <a:endParaRPr lang="es-BO" dirty="0"/>
          </a:p>
        </p:txBody>
      </p:sp>
    </p:spTree>
    <p:extLst>
      <p:ext uri="{BB962C8B-B14F-4D97-AF65-F5344CB8AC3E}">
        <p14:creationId xmlns:p14="http://schemas.microsoft.com/office/powerpoint/2010/main" val="54452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FC516-AB0F-4ECB-A321-EC03AEE00D29}"/>
              </a:ext>
            </a:extLst>
          </p:cNvPr>
          <p:cNvSpPr>
            <a:spLocks noGrp="1"/>
          </p:cNvSpPr>
          <p:nvPr>
            <p:ph type="title"/>
          </p:nvPr>
        </p:nvSpPr>
        <p:spPr/>
        <p:txBody>
          <a:bodyPr/>
          <a:lstStyle/>
          <a:p>
            <a:r>
              <a:rPr lang="es-BO" dirty="0"/>
              <a:t>Herramientas</a:t>
            </a:r>
          </a:p>
        </p:txBody>
      </p:sp>
      <p:sp>
        <p:nvSpPr>
          <p:cNvPr id="3" name="Marcador de contenido 2">
            <a:extLst>
              <a:ext uri="{FF2B5EF4-FFF2-40B4-BE49-F238E27FC236}">
                <a16:creationId xmlns:a16="http://schemas.microsoft.com/office/drawing/2014/main" id="{2FD3786B-9908-42F1-8C14-E803D99A304D}"/>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Colab</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Yolo V5</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Dataset</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de más de 2500 imágenes </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BO" dirty="0"/>
          </a:p>
        </p:txBody>
      </p:sp>
    </p:spTree>
    <p:extLst>
      <p:ext uri="{BB962C8B-B14F-4D97-AF65-F5344CB8AC3E}">
        <p14:creationId xmlns:p14="http://schemas.microsoft.com/office/powerpoint/2010/main" val="3713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0EB68-D261-4798-A51F-DC5348A554D1}"/>
              </a:ext>
            </a:extLst>
          </p:cNvPr>
          <p:cNvSpPr>
            <a:spLocks noGrp="1"/>
          </p:cNvSpPr>
          <p:nvPr>
            <p:ph type="title"/>
          </p:nvPr>
        </p:nvSpPr>
        <p:spPr/>
        <p:txBody>
          <a:bodyPr/>
          <a:lstStyle/>
          <a:p>
            <a:r>
              <a:rPr lang="es-BO" dirty="0"/>
              <a:t>Metodología</a:t>
            </a:r>
          </a:p>
        </p:txBody>
      </p:sp>
      <p:sp>
        <p:nvSpPr>
          <p:cNvPr id="3" name="Marcador de contenido 2">
            <a:extLst>
              <a:ext uri="{FF2B5EF4-FFF2-40B4-BE49-F238E27FC236}">
                <a16:creationId xmlns:a16="http://schemas.microsoft.com/office/drawing/2014/main" id="{D0F1930F-D890-484B-9E49-2D66D89D17F5}"/>
              </a:ext>
            </a:extLst>
          </p:cNvPr>
          <p:cNvSpPr>
            <a:spLocks noGrp="1"/>
          </p:cNvSpPr>
          <p:nvPr>
            <p:ph idx="1"/>
          </p:nvPr>
        </p:nvSpPr>
        <p:spPr/>
        <p:txBody>
          <a:bodyPr/>
          <a:lstStyle/>
          <a:p>
            <a:pPr>
              <a:lnSpc>
                <a:spcPct val="107000"/>
              </a:lnSpc>
              <a:spcAft>
                <a:spcPts val="800"/>
              </a:spcAft>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Se desarrollará un detector Yolo V5 por su capacidad de detección de objetos en tiempo real y por su eficiente para detectar bordes para así poder detectar las emociones de las personas.</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263789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62C78-CCD3-4698-877C-4D39EF36213A}"/>
              </a:ext>
            </a:extLst>
          </p:cNvPr>
          <p:cNvSpPr>
            <a:spLocks noGrp="1"/>
          </p:cNvSpPr>
          <p:nvPr>
            <p:ph type="title"/>
          </p:nvPr>
        </p:nvSpPr>
        <p:spPr/>
        <p:txBody>
          <a:bodyPr/>
          <a:lstStyle/>
          <a:p>
            <a:r>
              <a:rPr lang="es-BO" dirty="0"/>
              <a:t>Procesamiento de datos</a:t>
            </a:r>
          </a:p>
        </p:txBody>
      </p:sp>
      <p:sp>
        <p:nvSpPr>
          <p:cNvPr id="3" name="Marcador de contenido 2">
            <a:extLst>
              <a:ext uri="{FF2B5EF4-FFF2-40B4-BE49-F238E27FC236}">
                <a16:creationId xmlns:a16="http://schemas.microsoft.com/office/drawing/2014/main" id="{420E9CB0-D16F-44BD-988F-4E599D1A8D7D}"/>
              </a:ext>
            </a:extLst>
          </p:cNvPr>
          <p:cNvSpPr>
            <a:spLocks noGrp="1"/>
          </p:cNvSpPr>
          <p:nvPr>
            <p:ph idx="1"/>
          </p:nvPr>
        </p:nvSpPr>
        <p:spPr/>
        <p:txBody>
          <a:bodyPr>
            <a:normAutofit/>
          </a:bodyPr>
          <a:lstStyle/>
          <a:p>
            <a:pPr>
              <a:lnSpc>
                <a:spcPct val="107000"/>
              </a:lnSpc>
              <a:spcAft>
                <a:spcPts val="800"/>
              </a:spcAft>
            </a:pP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Se recolectarán imágenes de internet de diferentes personas que reflejan diferentes emociones, se dividirá el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dataset</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utilizando la metodología de validación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hold</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out</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en tres clases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train</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s-BO" sz="2400" dirty="0" err="1">
                <a:effectLst/>
                <a:latin typeface="Times New Roman" panose="02020603050405020304" pitchFamily="18" charset="0"/>
                <a:ea typeface="Calibri" panose="020F0502020204030204" pitchFamily="34" charset="0"/>
                <a:cs typeface="Times New Roman" panose="02020603050405020304" pitchFamily="18" charset="0"/>
              </a:rPr>
              <a:t>valid</a:t>
            </a:r>
            <a:r>
              <a:rPr lang="es-BO" sz="2400" dirty="0">
                <a:effectLst/>
                <a:latin typeface="Times New Roman" panose="02020603050405020304" pitchFamily="18" charset="0"/>
                <a:ea typeface="Calibri" panose="020F0502020204030204" pitchFamily="34" charset="0"/>
                <a:cs typeface="Times New Roman" panose="02020603050405020304" pitchFamily="18" charset="0"/>
              </a:rPr>
              <a:t> y test con un tamaño de imagen de 416x416. </a:t>
            </a:r>
            <a:endParaRPr lang="es-BO"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36065379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40</TotalTime>
  <Words>512</Words>
  <Application>Microsoft Office PowerPoint</Application>
  <PresentationFormat>Panorámica</PresentationFormat>
  <Paragraphs>30</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Calibri</vt:lpstr>
      <vt:lpstr>Calibri Light</vt:lpstr>
      <vt:lpstr>Rockwell</vt:lpstr>
      <vt:lpstr>Symbol</vt:lpstr>
      <vt:lpstr>Times New Roman</vt:lpstr>
      <vt:lpstr>Wingdings</vt:lpstr>
      <vt:lpstr>Atlas</vt:lpstr>
      <vt:lpstr>Desarrollo de Aplicaciones Inteligentes Detección de Emociones</vt:lpstr>
      <vt:lpstr>Detección de Emociones</vt:lpstr>
      <vt:lpstr>Problemática</vt:lpstr>
      <vt:lpstr>Propuesta </vt:lpstr>
      <vt:lpstr>Objetivos</vt:lpstr>
      <vt:lpstr>Modelo</vt:lpstr>
      <vt:lpstr>Herramientas</vt:lpstr>
      <vt:lpstr>Metodología</vt:lpstr>
      <vt:lpstr>Procesamiento de datos</vt:lpstr>
      <vt:lpstr>Entrenamiento de modelo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Inteligentes Detección de Emociones</dc:title>
  <dc:creator>Igor Santiago Navarro Balanza</dc:creator>
  <cp:lastModifiedBy>Igor Santiago Navarro Balanza</cp:lastModifiedBy>
  <cp:revision>3</cp:revision>
  <dcterms:created xsi:type="dcterms:W3CDTF">2021-02-24T20:00:56Z</dcterms:created>
  <dcterms:modified xsi:type="dcterms:W3CDTF">2021-02-24T20:41:32Z</dcterms:modified>
</cp:coreProperties>
</file>