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28"/>
  </p:normalViewPr>
  <p:slideViewPr>
    <p:cSldViewPr snapToGrid="0">
      <p:cViewPr varScale="1">
        <p:scale>
          <a:sx n="87" d="100"/>
          <a:sy n="87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079B07-6222-4BF4-B28F-276F5FF7327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54EBAE-0F70-4602-B0E8-6BEA05F1E7BA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b="1" dirty="0"/>
            <a:t>Recomendación:</a:t>
          </a:r>
          <a:r>
            <a:rPr lang="es-CO" dirty="0"/>
            <a:t> Ofrecer mayor disponibilidad a lo largo del año</a:t>
          </a:r>
          <a:endParaRPr lang="en-US" dirty="0"/>
        </a:p>
      </dgm:t>
    </dgm:pt>
    <dgm:pt modelId="{3E853803-8901-4A56-86AC-23A51939A304}" type="parTrans" cxnId="{7E95A456-90B9-40BF-B198-994136623998}">
      <dgm:prSet/>
      <dgm:spPr/>
      <dgm:t>
        <a:bodyPr/>
        <a:lstStyle/>
        <a:p>
          <a:endParaRPr lang="en-US"/>
        </a:p>
      </dgm:t>
    </dgm:pt>
    <dgm:pt modelId="{0AD15916-7D2F-49D8-B17F-19AB37F02DBE}" type="sibTrans" cxnId="{7E95A456-90B9-40BF-B198-994136623998}">
      <dgm:prSet/>
      <dgm:spPr/>
      <dgm:t>
        <a:bodyPr/>
        <a:lstStyle/>
        <a:p>
          <a:endParaRPr lang="en-US"/>
        </a:p>
      </dgm:t>
    </dgm:pt>
    <dgm:pt modelId="{1D5C602A-414D-45F4-9B2D-0411AB35B670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b="1" dirty="0"/>
            <a:t>Flexibilidad para el cliente:</a:t>
          </a:r>
          <a:r>
            <a:rPr lang="es-CO" dirty="0"/>
            <a:t> Los viajeros valoran la flexibilidad en fechas, lo que les permite ajustar mejor su estancia.</a:t>
          </a:r>
          <a:endParaRPr lang="en-US" dirty="0"/>
        </a:p>
      </dgm:t>
    </dgm:pt>
    <dgm:pt modelId="{1415B89B-E971-4933-A038-4AB2FD565B9B}" type="parTrans" cxnId="{9A6E594C-3BDB-471B-BAFA-1B2D549DA358}">
      <dgm:prSet/>
      <dgm:spPr/>
      <dgm:t>
        <a:bodyPr/>
        <a:lstStyle/>
        <a:p>
          <a:endParaRPr lang="en-US"/>
        </a:p>
      </dgm:t>
    </dgm:pt>
    <dgm:pt modelId="{32456201-8D57-48F7-A9D0-E949837948D7}" type="sibTrans" cxnId="{9A6E594C-3BDB-471B-BAFA-1B2D549DA358}">
      <dgm:prSet/>
      <dgm:spPr/>
      <dgm:t>
        <a:bodyPr/>
        <a:lstStyle/>
        <a:p>
          <a:endParaRPr lang="en-US"/>
        </a:p>
      </dgm:t>
    </dgm:pt>
    <dgm:pt modelId="{3BCA7C86-A8CF-41F8-80F6-1B5A93E9F406}">
      <dgm:prSet/>
      <dgm:spPr/>
      <dgm:t>
        <a:bodyPr/>
        <a:lstStyle/>
        <a:p>
          <a:pPr>
            <a:lnSpc>
              <a:spcPct val="100000"/>
            </a:lnSpc>
          </a:pPr>
          <a:r>
            <a:rPr lang="es-CO" b="1"/>
            <a:t>Disposición a pagar más:</a:t>
          </a:r>
          <a:r>
            <a:rPr lang="es-CO"/>
            <a:t> Los clientes tienden a pagar más por propiedades con fechas que se adaptan mejor a sus necesidades.</a:t>
          </a:r>
          <a:endParaRPr lang="en-US"/>
        </a:p>
      </dgm:t>
    </dgm:pt>
    <dgm:pt modelId="{76134CB4-D24E-4FB1-A97D-283905B33921}" type="parTrans" cxnId="{A71703D8-7E4E-4B2C-B82E-95E44A63D02A}">
      <dgm:prSet/>
      <dgm:spPr/>
      <dgm:t>
        <a:bodyPr/>
        <a:lstStyle/>
        <a:p>
          <a:endParaRPr lang="en-US"/>
        </a:p>
      </dgm:t>
    </dgm:pt>
    <dgm:pt modelId="{30CB906C-B127-4964-AA9A-3066093DF636}" type="sibTrans" cxnId="{A71703D8-7E4E-4B2C-B82E-95E44A63D02A}">
      <dgm:prSet/>
      <dgm:spPr/>
      <dgm:t>
        <a:bodyPr/>
        <a:lstStyle/>
        <a:p>
          <a:endParaRPr lang="en-US"/>
        </a:p>
      </dgm:t>
    </dgm:pt>
    <dgm:pt modelId="{DB304483-6147-4D28-99A0-3294F7DB3051}" type="pres">
      <dgm:prSet presAssocID="{EA079B07-6222-4BF4-B28F-276F5FF7327F}" presName="root" presStyleCnt="0">
        <dgm:presLayoutVars>
          <dgm:dir/>
          <dgm:resizeHandles val="exact"/>
        </dgm:presLayoutVars>
      </dgm:prSet>
      <dgm:spPr/>
    </dgm:pt>
    <dgm:pt modelId="{7917366F-C7CE-4CFE-884C-5FDACBCE3125}" type="pres">
      <dgm:prSet presAssocID="{5A54EBAE-0F70-4602-B0E8-6BEA05F1E7BA}" presName="compNode" presStyleCnt="0"/>
      <dgm:spPr/>
    </dgm:pt>
    <dgm:pt modelId="{7A7BB825-13A3-41D4-8F79-550D47CEB588}" type="pres">
      <dgm:prSet presAssocID="{5A54EBAE-0F70-4602-B0E8-6BEA05F1E7BA}" presName="bgRect" presStyleLbl="bgShp" presStyleIdx="0" presStyleCnt="3"/>
      <dgm:spPr/>
    </dgm:pt>
    <dgm:pt modelId="{A6EC40F1-319A-427E-AAD4-FECF87E223DF}" type="pres">
      <dgm:prSet presAssocID="{5A54EBAE-0F70-4602-B0E8-6BEA05F1E7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ximizar"/>
        </a:ext>
      </dgm:extLst>
    </dgm:pt>
    <dgm:pt modelId="{373DDD17-D384-4FCA-AAEA-BD86415C9371}" type="pres">
      <dgm:prSet presAssocID="{5A54EBAE-0F70-4602-B0E8-6BEA05F1E7BA}" presName="spaceRect" presStyleCnt="0"/>
      <dgm:spPr/>
    </dgm:pt>
    <dgm:pt modelId="{AB7D9BC2-1952-4C2A-823A-2C0D24E0AAB9}" type="pres">
      <dgm:prSet presAssocID="{5A54EBAE-0F70-4602-B0E8-6BEA05F1E7BA}" presName="parTx" presStyleLbl="revTx" presStyleIdx="0" presStyleCnt="3">
        <dgm:presLayoutVars>
          <dgm:chMax val="0"/>
          <dgm:chPref val="0"/>
        </dgm:presLayoutVars>
      </dgm:prSet>
      <dgm:spPr/>
    </dgm:pt>
    <dgm:pt modelId="{A3D5BC3E-2DE1-402F-80C3-F54349B0FDF3}" type="pres">
      <dgm:prSet presAssocID="{0AD15916-7D2F-49D8-B17F-19AB37F02DBE}" presName="sibTrans" presStyleCnt="0"/>
      <dgm:spPr/>
    </dgm:pt>
    <dgm:pt modelId="{0DA85795-A839-4DED-BFD3-2986E007B239}" type="pres">
      <dgm:prSet presAssocID="{1D5C602A-414D-45F4-9B2D-0411AB35B670}" presName="compNode" presStyleCnt="0"/>
      <dgm:spPr/>
    </dgm:pt>
    <dgm:pt modelId="{D753E9FE-36CC-4219-B887-E64F07B25867}" type="pres">
      <dgm:prSet presAssocID="{1D5C602A-414D-45F4-9B2D-0411AB35B670}" presName="bgRect" presStyleLbl="bgShp" presStyleIdx="1" presStyleCnt="3"/>
      <dgm:spPr/>
    </dgm:pt>
    <dgm:pt modelId="{35B47CE2-2741-4944-9A48-17AF0C410281}" type="pres">
      <dgm:prSet presAssocID="{1D5C602A-414D-45F4-9B2D-0411AB35B67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9AC208AF-08BF-49DA-8D55-3E2FCE0485C5}" type="pres">
      <dgm:prSet presAssocID="{1D5C602A-414D-45F4-9B2D-0411AB35B670}" presName="spaceRect" presStyleCnt="0"/>
      <dgm:spPr/>
    </dgm:pt>
    <dgm:pt modelId="{C052EADF-BD25-4FEE-9CF0-D64ABA16EAAB}" type="pres">
      <dgm:prSet presAssocID="{1D5C602A-414D-45F4-9B2D-0411AB35B670}" presName="parTx" presStyleLbl="revTx" presStyleIdx="1" presStyleCnt="3">
        <dgm:presLayoutVars>
          <dgm:chMax val="0"/>
          <dgm:chPref val="0"/>
        </dgm:presLayoutVars>
      </dgm:prSet>
      <dgm:spPr/>
    </dgm:pt>
    <dgm:pt modelId="{B3054827-20AE-4AD0-81CC-E978C9238757}" type="pres">
      <dgm:prSet presAssocID="{32456201-8D57-48F7-A9D0-E949837948D7}" presName="sibTrans" presStyleCnt="0"/>
      <dgm:spPr/>
    </dgm:pt>
    <dgm:pt modelId="{61FFEFBF-AAC5-437E-BB86-FB10C353D22C}" type="pres">
      <dgm:prSet presAssocID="{3BCA7C86-A8CF-41F8-80F6-1B5A93E9F406}" presName="compNode" presStyleCnt="0"/>
      <dgm:spPr/>
    </dgm:pt>
    <dgm:pt modelId="{C65BB230-D880-45A7-8AFA-84F9858DD489}" type="pres">
      <dgm:prSet presAssocID="{3BCA7C86-A8CF-41F8-80F6-1B5A93E9F406}" presName="bgRect" presStyleLbl="bgShp" presStyleIdx="2" presStyleCnt="3"/>
      <dgm:spPr/>
    </dgm:pt>
    <dgm:pt modelId="{E00C6D18-5040-4FF5-ABA4-2314ED150237}" type="pres">
      <dgm:prSet presAssocID="{3BCA7C86-A8CF-41F8-80F6-1B5A93E9F4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sa"/>
        </a:ext>
      </dgm:extLst>
    </dgm:pt>
    <dgm:pt modelId="{82CFED51-2DF3-49C3-AD30-AF496F05475B}" type="pres">
      <dgm:prSet presAssocID="{3BCA7C86-A8CF-41F8-80F6-1B5A93E9F406}" presName="spaceRect" presStyleCnt="0"/>
      <dgm:spPr/>
    </dgm:pt>
    <dgm:pt modelId="{8BA149DC-18CD-4FB7-8E6F-A608F3BB2455}" type="pres">
      <dgm:prSet presAssocID="{3BCA7C86-A8CF-41F8-80F6-1B5A93E9F40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91392A-18DB-4577-8372-9A0BB1924B7B}" type="presOf" srcId="{3BCA7C86-A8CF-41F8-80F6-1B5A93E9F406}" destId="{8BA149DC-18CD-4FB7-8E6F-A608F3BB2455}" srcOrd="0" destOrd="0" presId="urn:microsoft.com/office/officeart/2018/2/layout/IconVerticalSolidList"/>
    <dgm:cxn modelId="{9A6E594C-3BDB-471B-BAFA-1B2D549DA358}" srcId="{EA079B07-6222-4BF4-B28F-276F5FF7327F}" destId="{1D5C602A-414D-45F4-9B2D-0411AB35B670}" srcOrd="1" destOrd="0" parTransId="{1415B89B-E971-4933-A038-4AB2FD565B9B}" sibTransId="{32456201-8D57-48F7-A9D0-E949837948D7}"/>
    <dgm:cxn modelId="{7E95A456-90B9-40BF-B198-994136623998}" srcId="{EA079B07-6222-4BF4-B28F-276F5FF7327F}" destId="{5A54EBAE-0F70-4602-B0E8-6BEA05F1E7BA}" srcOrd="0" destOrd="0" parTransId="{3E853803-8901-4A56-86AC-23A51939A304}" sibTransId="{0AD15916-7D2F-49D8-B17F-19AB37F02DBE}"/>
    <dgm:cxn modelId="{02FC6D5D-730B-477D-8742-ABA457571361}" type="presOf" srcId="{EA079B07-6222-4BF4-B28F-276F5FF7327F}" destId="{DB304483-6147-4D28-99A0-3294F7DB3051}" srcOrd="0" destOrd="0" presId="urn:microsoft.com/office/officeart/2018/2/layout/IconVerticalSolidList"/>
    <dgm:cxn modelId="{A71703D8-7E4E-4B2C-B82E-95E44A63D02A}" srcId="{EA079B07-6222-4BF4-B28F-276F5FF7327F}" destId="{3BCA7C86-A8CF-41F8-80F6-1B5A93E9F406}" srcOrd="2" destOrd="0" parTransId="{76134CB4-D24E-4FB1-A97D-283905B33921}" sibTransId="{30CB906C-B127-4964-AA9A-3066093DF636}"/>
    <dgm:cxn modelId="{AB845BF2-3A15-4ED2-8A53-0EE0B4454225}" type="presOf" srcId="{5A54EBAE-0F70-4602-B0E8-6BEA05F1E7BA}" destId="{AB7D9BC2-1952-4C2A-823A-2C0D24E0AAB9}" srcOrd="0" destOrd="0" presId="urn:microsoft.com/office/officeart/2018/2/layout/IconVerticalSolidList"/>
    <dgm:cxn modelId="{77AE86FA-4B9E-4945-88F0-D8C359E51A38}" type="presOf" srcId="{1D5C602A-414D-45F4-9B2D-0411AB35B670}" destId="{C052EADF-BD25-4FEE-9CF0-D64ABA16EAAB}" srcOrd="0" destOrd="0" presId="urn:microsoft.com/office/officeart/2018/2/layout/IconVerticalSolidList"/>
    <dgm:cxn modelId="{D307AC39-5442-4FB0-9046-5AB5E2DCB238}" type="presParOf" srcId="{DB304483-6147-4D28-99A0-3294F7DB3051}" destId="{7917366F-C7CE-4CFE-884C-5FDACBCE3125}" srcOrd="0" destOrd="0" presId="urn:microsoft.com/office/officeart/2018/2/layout/IconVerticalSolidList"/>
    <dgm:cxn modelId="{CAE895F0-CB6D-4955-B929-A9DCB08A6311}" type="presParOf" srcId="{7917366F-C7CE-4CFE-884C-5FDACBCE3125}" destId="{7A7BB825-13A3-41D4-8F79-550D47CEB588}" srcOrd="0" destOrd="0" presId="urn:microsoft.com/office/officeart/2018/2/layout/IconVerticalSolidList"/>
    <dgm:cxn modelId="{A375B676-3C13-42DF-943E-5EE49D140A97}" type="presParOf" srcId="{7917366F-C7CE-4CFE-884C-5FDACBCE3125}" destId="{A6EC40F1-319A-427E-AAD4-FECF87E223DF}" srcOrd="1" destOrd="0" presId="urn:microsoft.com/office/officeart/2018/2/layout/IconVerticalSolidList"/>
    <dgm:cxn modelId="{8D9ACCFB-FAE4-4C4F-A007-B54296C80155}" type="presParOf" srcId="{7917366F-C7CE-4CFE-884C-5FDACBCE3125}" destId="{373DDD17-D384-4FCA-AAEA-BD86415C9371}" srcOrd="2" destOrd="0" presId="urn:microsoft.com/office/officeart/2018/2/layout/IconVerticalSolidList"/>
    <dgm:cxn modelId="{13933FC7-9B74-45FD-9BA3-9DF3B22D6AC3}" type="presParOf" srcId="{7917366F-C7CE-4CFE-884C-5FDACBCE3125}" destId="{AB7D9BC2-1952-4C2A-823A-2C0D24E0AAB9}" srcOrd="3" destOrd="0" presId="urn:microsoft.com/office/officeart/2018/2/layout/IconVerticalSolidList"/>
    <dgm:cxn modelId="{4430DB95-355A-4AFE-B224-C15F03E6877F}" type="presParOf" srcId="{DB304483-6147-4D28-99A0-3294F7DB3051}" destId="{A3D5BC3E-2DE1-402F-80C3-F54349B0FDF3}" srcOrd="1" destOrd="0" presId="urn:microsoft.com/office/officeart/2018/2/layout/IconVerticalSolidList"/>
    <dgm:cxn modelId="{575B2CE5-9675-4843-8BF0-ACBDF3E331C4}" type="presParOf" srcId="{DB304483-6147-4D28-99A0-3294F7DB3051}" destId="{0DA85795-A839-4DED-BFD3-2986E007B239}" srcOrd="2" destOrd="0" presId="urn:microsoft.com/office/officeart/2018/2/layout/IconVerticalSolidList"/>
    <dgm:cxn modelId="{806FA62C-B832-4C2A-93B4-092D20C5C52E}" type="presParOf" srcId="{0DA85795-A839-4DED-BFD3-2986E007B239}" destId="{D753E9FE-36CC-4219-B887-E64F07B25867}" srcOrd="0" destOrd="0" presId="urn:microsoft.com/office/officeart/2018/2/layout/IconVerticalSolidList"/>
    <dgm:cxn modelId="{72D85509-FF71-4284-8431-38FE58BA7616}" type="presParOf" srcId="{0DA85795-A839-4DED-BFD3-2986E007B239}" destId="{35B47CE2-2741-4944-9A48-17AF0C410281}" srcOrd="1" destOrd="0" presId="urn:microsoft.com/office/officeart/2018/2/layout/IconVerticalSolidList"/>
    <dgm:cxn modelId="{76646F59-C52C-41E2-8175-7F706454C75C}" type="presParOf" srcId="{0DA85795-A839-4DED-BFD3-2986E007B239}" destId="{9AC208AF-08BF-49DA-8D55-3E2FCE0485C5}" srcOrd="2" destOrd="0" presId="urn:microsoft.com/office/officeart/2018/2/layout/IconVerticalSolidList"/>
    <dgm:cxn modelId="{E29023BF-E097-4FDE-BEDD-5529103A57CE}" type="presParOf" srcId="{0DA85795-A839-4DED-BFD3-2986E007B239}" destId="{C052EADF-BD25-4FEE-9CF0-D64ABA16EAAB}" srcOrd="3" destOrd="0" presId="urn:microsoft.com/office/officeart/2018/2/layout/IconVerticalSolidList"/>
    <dgm:cxn modelId="{3F536383-FC6A-4E49-8F0D-FBFF74489F5D}" type="presParOf" srcId="{DB304483-6147-4D28-99A0-3294F7DB3051}" destId="{B3054827-20AE-4AD0-81CC-E978C9238757}" srcOrd="3" destOrd="0" presId="urn:microsoft.com/office/officeart/2018/2/layout/IconVerticalSolidList"/>
    <dgm:cxn modelId="{4D6E7CA6-EFBD-408F-A84E-EBA0B2CFD03E}" type="presParOf" srcId="{DB304483-6147-4D28-99A0-3294F7DB3051}" destId="{61FFEFBF-AAC5-437E-BB86-FB10C353D22C}" srcOrd="4" destOrd="0" presId="urn:microsoft.com/office/officeart/2018/2/layout/IconVerticalSolidList"/>
    <dgm:cxn modelId="{56707A2D-F308-492E-866E-29BCE7F098E4}" type="presParOf" srcId="{61FFEFBF-AAC5-437E-BB86-FB10C353D22C}" destId="{C65BB230-D880-45A7-8AFA-84F9858DD489}" srcOrd="0" destOrd="0" presId="urn:microsoft.com/office/officeart/2018/2/layout/IconVerticalSolidList"/>
    <dgm:cxn modelId="{3CE45FB7-38CE-4F4C-87B4-40FD8FD2FE16}" type="presParOf" srcId="{61FFEFBF-AAC5-437E-BB86-FB10C353D22C}" destId="{E00C6D18-5040-4FF5-ABA4-2314ED150237}" srcOrd="1" destOrd="0" presId="urn:microsoft.com/office/officeart/2018/2/layout/IconVerticalSolidList"/>
    <dgm:cxn modelId="{80F1611C-C479-4761-9EB2-2026FCE55B87}" type="presParOf" srcId="{61FFEFBF-AAC5-437E-BB86-FB10C353D22C}" destId="{82CFED51-2DF3-49C3-AD30-AF496F05475B}" srcOrd="2" destOrd="0" presId="urn:microsoft.com/office/officeart/2018/2/layout/IconVerticalSolidList"/>
    <dgm:cxn modelId="{BB07A336-A354-418B-9A2F-1A767AF4462D}" type="presParOf" srcId="{61FFEFBF-AAC5-437E-BB86-FB10C353D22C}" destId="{8BA149DC-18CD-4FB7-8E6F-A608F3BB24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BB825-13A3-41D4-8F79-550D47CEB588}">
      <dsp:nvSpPr>
        <dsp:cNvPr id="0" name=""/>
        <dsp:cNvSpPr/>
      </dsp:nvSpPr>
      <dsp:spPr>
        <a:xfrm>
          <a:off x="0" y="501"/>
          <a:ext cx="9180925" cy="11725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C40F1-319A-427E-AAD4-FECF87E223DF}">
      <dsp:nvSpPr>
        <dsp:cNvPr id="0" name=""/>
        <dsp:cNvSpPr/>
      </dsp:nvSpPr>
      <dsp:spPr>
        <a:xfrm>
          <a:off x="354711" y="264335"/>
          <a:ext cx="644929" cy="644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D9BC2-1952-4C2A-823A-2C0D24E0AAB9}">
      <dsp:nvSpPr>
        <dsp:cNvPr id="0" name=""/>
        <dsp:cNvSpPr/>
      </dsp:nvSpPr>
      <dsp:spPr>
        <a:xfrm>
          <a:off x="1354352" y="501"/>
          <a:ext cx="7826572" cy="1172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00" tIns="124100" rIns="124100" bIns="1241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/>
            <a:t>Recomendación:</a:t>
          </a:r>
          <a:r>
            <a:rPr lang="es-CO" sz="2200" kern="1200" dirty="0"/>
            <a:t> Ofrecer mayor disponibilidad a lo largo del año</a:t>
          </a:r>
          <a:endParaRPr lang="en-US" sz="2200" kern="1200" dirty="0"/>
        </a:p>
      </dsp:txBody>
      <dsp:txXfrm>
        <a:off x="1354352" y="501"/>
        <a:ext cx="7826572" cy="1172599"/>
      </dsp:txXfrm>
    </dsp:sp>
    <dsp:sp modelId="{D753E9FE-36CC-4219-B887-E64F07B25867}">
      <dsp:nvSpPr>
        <dsp:cNvPr id="0" name=""/>
        <dsp:cNvSpPr/>
      </dsp:nvSpPr>
      <dsp:spPr>
        <a:xfrm>
          <a:off x="0" y="1466250"/>
          <a:ext cx="9180925" cy="11725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47CE2-2741-4944-9A48-17AF0C410281}">
      <dsp:nvSpPr>
        <dsp:cNvPr id="0" name=""/>
        <dsp:cNvSpPr/>
      </dsp:nvSpPr>
      <dsp:spPr>
        <a:xfrm>
          <a:off x="354711" y="1730085"/>
          <a:ext cx="644929" cy="644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2EADF-BD25-4FEE-9CF0-D64ABA16EAAB}">
      <dsp:nvSpPr>
        <dsp:cNvPr id="0" name=""/>
        <dsp:cNvSpPr/>
      </dsp:nvSpPr>
      <dsp:spPr>
        <a:xfrm>
          <a:off x="1354352" y="1466250"/>
          <a:ext cx="7826572" cy="1172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00" tIns="124100" rIns="124100" bIns="1241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 dirty="0"/>
            <a:t>Flexibilidad para el cliente:</a:t>
          </a:r>
          <a:r>
            <a:rPr lang="es-CO" sz="2200" kern="1200" dirty="0"/>
            <a:t> Los viajeros valoran la flexibilidad en fechas, lo que les permite ajustar mejor su estancia.</a:t>
          </a:r>
          <a:endParaRPr lang="en-US" sz="2200" kern="1200" dirty="0"/>
        </a:p>
      </dsp:txBody>
      <dsp:txXfrm>
        <a:off x="1354352" y="1466250"/>
        <a:ext cx="7826572" cy="1172599"/>
      </dsp:txXfrm>
    </dsp:sp>
    <dsp:sp modelId="{C65BB230-D880-45A7-8AFA-84F9858DD489}">
      <dsp:nvSpPr>
        <dsp:cNvPr id="0" name=""/>
        <dsp:cNvSpPr/>
      </dsp:nvSpPr>
      <dsp:spPr>
        <a:xfrm>
          <a:off x="0" y="2931999"/>
          <a:ext cx="9180925" cy="11725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C6D18-5040-4FF5-ABA4-2314ED150237}">
      <dsp:nvSpPr>
        <dsp:cNvPr id="0" name=""/>
        <dsp:cNvSpPr/>
      </dsp:nvSpPr>
      <dsp:spPr>
        <a:xfrm>
          <a:off x="354711" y="3195834"/>
          <a:ext cx="644929" cy="644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149DC-18CD-4FB7-8E6F-A608F3BB2455}">
      <dsp:nvSpPr>
        <dsp:cNvPr id="0" name=""/>
        <dsp:cNvSpPr/>
      </dsp:nvSpPr>
      <dsp:spPr>
        <a:xfrm>
          <a:off x="1354352" y="2931999"/>
          <a:ext cx="7826572" cy="1172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00" tIns="124100" rIns="124100" bIns="12410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200" b="1" kern="1200"/>
            <a:t>Disposición a pagar más:</a:t>
          </a:r>
          <a:r>
            <a:rPr lang="es-CO" sz="2200" kern="1200"/>
            <a:t> Los clientes tienden a pagar más por propiedades con fechas que se adaptan mejor a sus necesidades.</a:t>
          </a:r>
          <a:endParaRPr lang="en-US" sz="2200" kern="1200"/>
        </a:p>
      </dsp:txBody>
      <dsp:txXfrm>
        <a:off x="1354352" y="2931999"/>
        <a:ext cx="7826572" cy="1172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DC456B-8F70-EF68-D6B2-61A682E67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FBF1C4-3B3F-55E8-9B33-808C3CD0E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60E7F2-EF8F-5D4D-7D0A-3DA19122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9/14/24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0612CB-5910-944A-4346-EE222720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76026D-2995-6B8C-8DC7-8250BAC6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CBBE6-78FA-59F7-446B-39C6C7A7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705274-12C7-A43D-C7BC-5EE37625C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CD558E-8EB5-AA1A-3873-5DEA7C5E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9/14/24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5A8599-0468-0235-5E89-B38CFBC01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C295F7-7F22-4A2A-82E5-443EA108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9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7C3DB6B-27A9-D8FA-6FE4-563D69DD0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8A62FC-E2D6-C88A-6518-9965DA1C0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553AA0-296A-1BFB-C7B3-76A5D761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9/14/24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4B95FD-08E8-CE91-D8C5-D066FB4E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1AFE05-DB5E-4B4D-0CBF-A597D629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2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51FFD-CE73-54A6-C72F-FFD38996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C7385C-9016-D0B8-A48C-A6C75846E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6BA424-D6B6-F8EF-5A6F-11425D16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9/14/24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396A62-BE07-2F97-8619-E1302571D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EE077A-E83F-8F11-D4BC-D6334449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7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95F85-4605-7619-7FB1-D6D7BACF4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582C48-7CCC-7439-82CB-DD1BF929D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9F57F2-53E8-4393-DE35-0A621040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9/14/24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19F4EE-051E-031F-D6C5-4E334807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477637-AA0D-1CB1-9BA0-CFA60175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9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0C130-86A0-826A-5F73-B21D834E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B6ED4-065B-4B71-ACFB-4AF58FCE7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D4EB560-0979-C43D-9FBD-DE13ED9D9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A8D815-3BC3-2B9D-8858-FB8F0213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9/14/24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3F8F62-FF7C-38D1-7AE6-C1D20A3C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3D577C-4BEC-0573-17F7-EFAA4E66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6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F1595-6871-CD1F-62AB-02B7B8C7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293376-D9EC-38CF-9557-40B2CA9C0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8F9028A-7970-7D22-D2CD-A1D36F0CE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5C56F16-3134-DC01-83C9-D62DD07D5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8EDD29-2533-AEA0-927E-30A61517E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C589AB-31B8-5D90-5DFA-DE3CE708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9/14/24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3F2E97-E250-60B8-0F13-39365CAE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C5E58D-6270-ED95-D221-5C7802A0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7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B62BD-5CEF-060C-B550-139DD86A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E8E7814-A8B3-D392-8257-4C95308F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9/14/24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063FE6-C81B-F60B-F99C-35E2423A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69B817-917C-1CB5-FDFF-2C307DCE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40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DF285C-306B-5BFA-E8F3-AE9056460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9/14/24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108AADE-69DE-6743-910B-500123510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2F0C0C-3B5D-D49C-7F32-53A3AB3E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6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EDB9A-B1C2-FA07-BB77-4A5D9807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578CC5-1675-23BB-1F3D-8830F81B1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584D04-ADB1-E1C9-CBAF-ABA804AB1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C60D59-FACA-32CA-A02A-9A7E9FDE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9/14/24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49899A-5F0A-E0F1-5ED4-AD2F6782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8B3601-76F5-D2DC-2EC4-AE3A6DB9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8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46204-8CEE-C094-23FE-B8A13517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D452D1-57FD-8F7E-00FA-68D3CC9A1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EC4BF2-E2E0-8045-1B27-4AB967889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C23F60-1D55-8017-AEAA-416B3C72F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pPr/>
              <a:t>9/14/24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A9AACC-A5DA-56AB-CCA1-6D2C3357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5BB93C-D2B6-1948-C491-901900A5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5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A7E59D-9379-AC18-933F-1A91F5BB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28FCF2-B5FF-0848-27A3-CA40D55F8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AB8DD9-D797-5A8C-DFBD-161992793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9/14/24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2E3827-B33C-99FF-6F18-E83816D3A3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376008-72D0-1957-5645-85EF9A270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1E98-A417-4ECC-ACEB-C0490C20DB0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0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6DEDC7-48A6-2240-AC0A-27483AB5FC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437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A0729C-269F-AD90-D083-1109691BD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RECOMENDACIONES A INVERSIONISTAS AIRBNB WASHINGTON D.C.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418D41-6C01-A1C6-E691-AA44AE214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SANTIAGO NAJAR</a:t>
            </a:r>
          </a:p>
        </p:txBody>
      </p:sp>
    </p:spTree>
    <p:extLst>
      <p:ext uri="{BB962C8B-B14F-4D97-AF65-F5344CB8AC3E}">
        <p14:creationId xmlns:p14="http://schemas.microsoft.com/office/powerpoint/2010/main" val="123494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70518B-CCD8-A0FD-5D43-E913B764F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dirty="0"/>
              <a:t>TIPO DE HABITACIÓN PRIVADA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42EB6DD4-BA9C-7588-F8E5-F9E6893AE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s-CO" sz="2000" b="1" dirty="0"/>
              <a:t>Recomendación:</a:t>
            </a:r>
            <a:r>
              <a:rPr lang="es-CO" sz="2000" dirty="0"/>
              <a:t> Invertir en las habitaciones privadas en la ciudad de Washington</a:t>
            </a:r>
          </a:p>
          <a:p>
            <a:r>
              <a:rPr lang="es-CO" sz="2000" b="1" dirty="0"/>
              <a:t>Alta demanda:</a:t>
            </a:r>
            <a:r>
              <a:rPr lang="es-CO" sz="2000" dirty="0"/>
              <a:t> Son preferidas por viajeros de negocios y parejas.</a:t>
            </a:r>
          </a:p>
          <a:p>
            <a:r>
              <a:rPr lang="es-CO" sz="2000" b="1" dirty="0"/>
              <a:t>Precio más bajo pero mayor rotación:</a:t>
            </a:r>
            <a:r>
              <a:rPr lang="es-CO" sz="2000" dirty="0"/>
              <a:t> Aunque son más económicas que las casas enteras, su alta rotación refuerza su popularidad y frecuencia de renta.</a:t>
            </a:r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4" descr="Vista lateral de una cama junto a una mesa de noche y sobre la mesa, un despertador y una lámpara blanca">
            <a:extLst>
              <a:ext uri="{FF2B5EF4-FFF2-40B4-BE49-F238E27FC236}">
                <a16:creationId xmlns:a16="http://schemas.microsoft.com/office/drawing/2014/main" id="{B387B404-25DC-8F11-7239-7A766E9A00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667" r="-1" b="-1"/>
          <a:stretch/>
        </p:blipFill>
        <p:spPr>
          <a:xfrm>
            <a:off x="7075967" y="1099027"/>
            <a:ext cx="4170530" cy="469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5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94E82-1538-F891-68C4-8428A4B81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DISPONIBILIDAD </a:t>
            </a:r>
          </a:p>
        </p:txBody>
      </p:sp>
      <p:graphicFrame>
        <p:nvGraphicFramePr>
          <p:cNvPr id="13" name="Marcador de contenido 2">
            <a:extLst>
              <a:ext uri="{FF2B5EF4-FFF2-40B4-BE49-F238E27FC236}">
                <a16:creationId xmlns:a16="http://schemas.microsoft.com/office/drawing/2014/main" id="{946AF597-6313-3FDF-F6A2-C77E5AABAC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814999"/>
              </p:ext>
            </p:extLst>
          </p:nvPr>
        </p:nvGraphicFramePr>
        <p:xfrm>
          <a:off x="1429565" y="1984076"/>
          <a:ext cx="9180925" cy="4105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6648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89D78-5834-B52D-E459-24B6ADB8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s-CO" sz="4000" dirty="0"/>
              <a:t>SUPER ANFRITIÓN</a:t>
            </a:r>
            <a:br>
              <a:rPr lang="es-CO" sz="3200" dirty="0"/>
            </a:br>
            <a:endParaRPr lang="en-US" sz="3200" dirty="0"/>
          </a:p>
        </p:txBody>
      </p:sp>
      <p:pic>
        <p:nvPicPr>
          <p:cNvPr id="5" name="Picture 4" descr="Persona entregando llaves">
            <a:extLst>
              <a:ext uri="{FF2B5EF4-FFF2-40B4-BE49-F238E27FC236}">
                <a16:creationId xmlns:a16="http://schemas.microsoft.com/office/drawing/2014/main" id="{EBFCFFBF-92EE-6171-0507-BC92FE8A03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70" r="31092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81B1A1-06CE-3D1A-DE50-E549BDE99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O" sz="2400" b="1" dirty="0"/>
              <a:t>Recomendación:</a:t>
            </a:r>
            <a:r>
              <a:rPr lang="es-CO" sz="2400" dirty="0"/>
              <a:t> Asesorarse en la página AIRBNB para volverse </a:t>
            </a:r>
            <a:r>
              <a:rPr lang="es-CO" sz="2400" dirty="0" err="1"/>
              <a:t>superhosts</a:t>
            </a:r>
            <a:r>
              <a:rPr lang="es-CO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sz="2400" b="1" dirty="0"/>
              <a:t>"</a:t>
            </a:r>
            <a:r>
              <a:rPr lang="es-CO" sz="2400" b="1" dirty="0" err="1"/>
              <a:t>Superhosts</a:t>
            </a:r>
            <a:r>
              <a:rPr lang="es-CO" sz="2400" b="1" dirty="0"/>
              <a:t>" destacan:</a:t>
            </a:r>
            <a:r>
              <a:rPr lang="es-CO" sz="2400" dirty="0"/>
              <a:t> Los </a:t>
            </a:r>
            <a:r>
              <a:rPr lang="es-CO" sz="2400" dirty="0" err="1"/>
              <a:t>superhosts</a:t>
            </a:r>
            <a:r>
              <a:rPr lang="es-CO" sz="2400" dirty="0"/>
              <a:t>, con múltiples propiedades y un servicio excepcional, tienden a fijar precios más altos.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sz="2400" b="1" dirty="0"/>
              <a:t>Mejor experiencia, mayor precio:</a:t>
            </a:r>
            <a:r>
              <a:rPr lang="es-CO" sz="2400" dirty="0"/>
              <a:t> Los detalles adicionales y la calidad del servicio aumentan la disposición de los clientes a pagar más.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508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BD28D-7FCF-3BB5-5DF7-C5154191D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4000" dirty="0"/>
              <a:t>REVIEWS</a:t>
            </a:r>
            <a:endParaRPr lang="en-US" sz="3200" dirty="0"/>
          </a:p>
        </p:txBody>
      </p:sp>
      <p:pic>
        <p:nvPicPr>
          <p:cNvPr id="5" name="Picture 4" descr="Figuras de casas en diferentes posiciones y tamaños">
            <a:extLst>
              <a:ext uri="{FF2B5EF4-FFF2-40B4-BE49-F238E27FC236}">
                <a16:creationId xmlns:a16="http://schemas.microsoft.com/office/drawing/2014/main" id="{2F857E9A-115D-4A5D-A920-158D8BA338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28" r="37622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6B7D5C-6719-AA4C-4B2B-4E1C6DC9E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281" y="2271913"/>
            <a:ext cx="6018643" cy="4091164"/>
          </a:xfrm>
        </p:spPr>
        <p:txBody>
          <a:bodyPr>
            <a:noAutofit/>
          </a:bodyPr>
          <a:lstStyle/>
          <a:p>
            <a:r>
              <a:rPr lang="es-CO" sz="2400" b="1" dirty="0"/>
              <a:t>Recomendación:</a:t>
            </a:r>
            <a:r>
              <a:rPr lang="es-CO" sz="2400" dirty="0"/>
              <a:t> Es crucial motivar a los huéspedes a dejar sus comentarios, ya que mejores reseñas aumentan la demanda y justificar precios más altos.</a:t>
            </a:r>
            <a:endParaRPr lang="es-CO" sz="2400" b="1" dirty="0"/>
          </a:p>
          <a:p>
            <a:r>
              <a:rPr lang="es-CO" sz="2400" b="1" dirty="0"/>
              <a:t>Influencia en Consumidor:</a:t>
            </a:r>
            <a:r>
              <a:rPr lang="es-CO" sz="2400" dirty="0"/>
              <a:t> Las </a:t>
            </a:r>
            <a:r>
              <a:rPr lang="es-CO" sz="2400" dirty="0" err="1"/>
              <a:t>reviews</a:t>
            </a:r>
            <a:r>
              <a:rPr lang="es-CO" sz="2400" dirty="0"/>
              <a:t> afectan significativamente el precio, ya que los consumidores leen comentarios para comparar opciones.</a:t>
            </a:r>
          </a:p>
          <a:p>
            <a:r>
              <a:rPr lang="es-CO" sz="2400" b="1" dirty="0"/>
              <a:t>Confianza y decisión:</a:t>
            </a:r>
            <a:r>
              <a:rPr lang="es-CO" sz="2400" dirty="0"/>
              <a:t> Los clientes se basan en experiencias previas para tomar decisiones de reserva.</a:t>
            </a:r>
          </a:p>
        </p:txBody>
      </p:sp>
    </p:spTree>
    <p:extLst>
      <p:ext uri="{BB962C8B-B14F-4D97-AF65-F5344CB8AC3E}">
        <p14:creationId xmlns:p14="http://schemas.microsoft.com/office/powerpoint/2010/main" val="411826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sas en una zona residencial">
            <a:extLst>
              <a:ext uri="{FF2B5EF4-FFF2-40B4-BE49-F238E27FC236}">
                <a16:creationId xmlns:a16="http://schemas.microsoft.com/office/drawing/2014/main" id="{75D2F630-2C74-2334-1390-0F4592890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13E62A-62AB-7659-4CEF-376F8B84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 err="1"/>
              <a:t>Vecindarios</a:t>
            </a:r>
            <a:endParaRPr lang="en-US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D51CA5-A7B6-2684-B11C-C766AAD14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s-CO" sz="2400" b="0" dirty="0">
                <a:effectLst/>
              </a:rPr>
              <a:t>Recomendación. Invertir en los vecindarios </a:t>
            </a:r>
            <a:r>
              <a:rPr lang="es-CO" sz="2400" b="1" dirty="0" err="1"/>
              <a:t>Downtown</a:t>
            </a:r>
            <a:r>
              <a:rPr lang="es-CO" sz="2400" b="1" dirty="0">
                <a:effectLst/>
              </a:rPr>
              <a:t>, </a:t>
            </a:r>
            <a:r>
              <a:rPr lang="es-CO" sz="2400" b="1" dirty="0" err="1">
                <a:effectLst/>
              </a:rPr>
              <a:t>Near</a:t>
            </a:r>
            <a:r>
              <a:rPr lang="es-CO" sz="2400" b="1" dirty="0">
                <a:effectLst/>
              </a:rPr>
              <a:t> </a:t>
            </a:r>
            <a:r>
              <a:rPr lang="es-CO" sz="2400" b="1" dirty="0" err="1">
                <a:effectLst/>
              </a:rPr>
              <a:t>Southeast</a:t>
            </a:r>
            <a:r>
              <a:rPr lang="es-CO" sz="2400" b="1" dirty="0">
                <a:effectLst/>
              </a:rPr>
              <a:t>, y Georgetown </a:t>
            </a:r>
            <a:r>
              <a:rPr lang="es-CO" sz="2400" b="0" dirty="0">
                <a:effectLst/>
              </a:rPr>
              <a:t>que se destacan como las áreas con precios promedio más altos, indicando una mayor demanda o mayor calidad de propiedades en estas zonas.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99075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287</Words>
  <Application>Microsoft Macintosh PowerPoint</Application>
  <PresentationFormat>Panorámica</PresentationFormat>
  <Paragraphs>20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RECOMENDACIONES A INVERSIONISTAS AIRBNB WASHINGTON D.C.</vt:lpstr>
      <vt:lpstr>TIPO DE HABITACIÓN PRIVADA</vt:lpstr>
      <vt:lpstr>DISPONIBILIDAD </vt:lpstr>
      <vt:lpstr>SUPER ANFRITIÓN </vt:lpstr>
      <vt:lpstr>REVIEWS</vt:lpstr>
      <vt:lpstr>Vecindarios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RECOMENDACIONES A INVERSIONISTAS AIRBNB WASHINGTON D.C.</dc:title>
  <dc:creator>Santiago Yesser Najar Gomez</dc:creator>
  <cp:lastModifiedBy>Santiago Yesser Najar Gomez</cp:lastModifiedBy>
  <cp:revision>2</cp:revision>
  <dcterms:created xsi:type="dcterms:W3CDTF">2024-09-09T00:49:45Z</dcterms:created>
  <dcterms:modified xsi:type="dcterms:W3CDTF">2024-09-14T22:51:26Z</dcterms:modified>
</cp:coreProperties>
</file>