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71" r:id="rId9"/>
    <p:sldId id="284" r:id="rId10"/>
    <p:sldId id="272" r:id="rId11"/>
    <p:sldId id="263" r:id="rId12"/>
    <p:sldId id="278" r:id="rId13"/>
    <p:sldId id="276" r:id="rId14"/>
    <p:sldId id="261" r:id="rId15"/>
    <p:sldId id="277" r:id="rId16"/>
    <p:sldId id="275" r:id="rId17"/>
    <p:sldId id="279" r:id="rId18"/>
    <p:sldId id="281" r:id="rId19"/>
    <p:sldId id="282" r:id="rId20"/>
    <p:sldId id="259" r:id="rId21"/>
    <p:sldId id="285" r:id="rId22"/>
    <p:sldId id="264" r:id="rId23"/>
    <p:sldId id="265" r:id="rId24"/>
    <p:sldId id="273" r:id="rId25"/>
    <p:sldId id="274" r:id="rId26"/>
    <p:sldId id="283" r:id="rId27"/>
    <p:sldId id="262" r:id="rId28"/>
    <p:sldId id="280" r:id="rId29"/>
  </p:sldIdLst>
  <p:sldSz cx="9144000" cy="6858000" type="screen4x3"/>
  <p:notesSz cx="6788150" cy="99234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599C1"/>
    <a:srgbClr val="CACC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6825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CEF5-B009-454F-B7A7-D9F10FCDA627}" type="datetimeFigureOut">
              <a:rPr lang="es-ES" smtClean="0"/>
              <a:pPr/>
              <a:t>05/11/2013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392C-7B48-4945-A60E-049CEEA016E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28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6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4" y="3897011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4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1"/>
            <a:ext cx="9144000" cy="2441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" y="3675528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2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2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8458200" cy="2016224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95536" y="4341845"/>
            <a:ext cx="8424936" cy="1751451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subtítulo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F25024-311E-4275-A137-0155FFA9CE4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922" y="6400800"/>
            <a:ext cx="2121809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14442"/>
            <a:ext cx="1763687" cy="40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14442"/>
            <a:ext cx="1763687" cy="40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9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14442"/>
            <a:ext cx="1763687" cy="40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844825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 sz="19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844825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 sz="19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14442"/>
            <a:ext cx="1763687" cy="40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3924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para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  <a:p>
            <a:pPr lvl="1" eaLnBrk="1" latinLnBrk="0" hangingPunct="1"/>
            <a:r>
              <a:rPr kumimoji="0" lang="en-US" noProof="0" dirty="0" smtClean="0"/>
              <a:t>Segundo </a:t>
            </a:r>
            <a:r>
              <a:rPr kumimoji="0" lang="en-US" noProof="0" dirty="0" err="1" smtClean="0"/>
              <a:t>nivel</a:t>
            </a:r>
            <a:endParaRPr kumimoji="0" lang="en-US" noProof="0" dirty="0" smtClean="0"/>
          </a:p>
          <a:p>
            <a:pPr lvl="2" eaLnBrk="1" latinLnBrk="0" hangingPunct="1"/>
            <a:r>
              <a:rPr kumimoji="0" lang="en-US" noProof="0" dirty="0" err="1" smtClean="0"/>
              <a:t>Tercer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nivel</a:t>
            </a:r>
            <a:endParaRPr kumimoji="0" lang="en-US" noProof="0" dirty="0" smtClean="0"/>
          </a:p>
          <a:p>
            <a:pPr lvl="3" eaLnBrk="1" latinLnBrk="0" hangingPunct="1"/>
            <a:r>
              <a:rPr kumimoji="0" lang="en-US" noProof="0" dirty="0" smtClean="0"/>
              <a:t>Cuarto </a:t>
            </a:r>
            <a:r>
              <a:rPr kumimoji="0" lang="en-US" noProof="0" dirty="0" err="1" smtClean="0"/>
              <a:t>nivel</a:t>
            </a:r>
            <a:endParaRPr kumimoji="0" lang="en-US" noProof="0" dirty="0" smtClean="0"/>
          </a:p>
          <a:p>
            <a:pPr lvl="4" eaLnBrk="1" latinLnBrk="0" hangingPunct="1"/>
            <a:r>
              <a:rPr kumimoji="0" lang="en-US" noProof="0" dirty="0" err="1" smtClean="0"/>
              <a:t>Quinto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922" y="6400800"/>
            <a:ext cx="2121809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F25024-311E-4275-A137-0155FFA9CE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7"/>
            <a:ext cx="8540578" cy="18738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MAREA 2. Design and Optimization of a Distributed Communications</a:t>
            </a:r>
            <a:br>
              <a:rPr lang="en-US" sz="4000" b="1" dirty="0"/>
            </a:br>
            <a:r>
              <a:rPr lang="es-ES" sz="4000" b="1" dirty="0"/>
              <a:t>Middleware</a:t>
            </a:r>
            <a:endParaRPr lang="es-ES" sz="3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90" y="2492896"/>
            <a:ext cx="4139266" cy="2520280"/>
          </a:xfrm>
          <a:prstGeom prst="rect">
            <a:avLst/>
          </a:prstGeom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14889" y="5301208"/>
            <a:ext cx="9129115" cy="8640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/>
              <a:t>Santi Pérez Fernández</a:t>
            </a:r>
          </a:p>
          <a:p>
            <a:pPr algn="ctr"/>
            <a:r>
              <a:rPr lang="es-ES" sz="2400" dirty="0" smtClean="0"/>
              <a:t>Director: Juan López Rubio</a:t>
            </a:r>
            <a:endParaRPr lang="en-US" sz="2400" dirty="0"/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14888" y="6497961"/>
            <a:ext cx="9129115" cy="3874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</a:t>
            </a:r>
            <a:r>
              <a:rPr lang="en-US" sz="1600" dirty="0" smtClean="0"/>
              <a:t>ovember</a:t>
            </a:r>
            <a:r>
              <a:rPr lang="es-ES" sz="1600" dirty="0" smtClean="0"/>
              <a:t> 2013</a:t>
            </a:r>
          </a:p>
        </p:txBody>
      </p:sp>
    </p:spTree>
    <p:extLst>
      <p:ext uri="{BB962C8B-B14F-4D97-AF65-F5344CB8AC3E}">
        <p14:creationId xmlns="" xmlns:p14="http://schemas.microsoft.com/office/powerpoint/2010/main" val="2520674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System Architecture: Coder layer</a:t>
            </a:r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/>
          </a:bodyPr>
          <a:lstStyle/>
          <a:p>
            <a:r>
              <a:rPr lang="en-US" b="1" dirty="0" smtClean="0"/>
              <a:t>Limitation removal:</a:t>
            </a:r>
            <a:endParaRPr lang="en-US" b="1" dirty="0"/>
          </a:p>
          <a:p>
            <a:pPr lvl="1"/>
            <a:r>
              <a:rPr lang="en-US" dirty="0" smtClean="0"/>
              <a:t>Compatibility </a:t>
            </a:r>
            <a:r>
              <a:rPr lang="en-US" dirty="0"/>
              <a:t>with UTF8 character </a:t>
            </a:r>
            <a:r>
              <a:rPr lang="en-US" dirty="0" smtClean="0"/>
              <a:t>encoding</a:t>
            </a:r>
            <a:endParaRPr lang="en-US" dirty="0"/>
          </a:p>
          <a:p>
            <a:pPr lvl="1"/>
            <a:r>
              <a:rPr lang="en-US" dirty="0" smtClean="0"/>
              <a:t>Overflow </a:t>
            </a:r>
            <a:r>
              <a:rPr lang="en-US" dirty="0"/>
              <a:t>exceptions for high values (</a:t>
            </a:r>
            <a:r>
              <a:rPr lang="en-US" dirty="0" err="1"/>
              <a:t>double.MaxValue</a:t>
            </a:r>
            <a:r>
              <a:rPr lang="en-US" dirty="0"/>
              <a:t>) in double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run-time/dynamic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 smtClean="0"/>
              <a:t>Full </a:t>
            </a:r>
            <a:r>
              <a:rPr lang="en-US" dirty="0"/>
              <a:t>support of polymorphic capabilities: Inheritance and control of </a:t>
            </a:r>
            <a:r>
              <a:rPr lang="en-US" dirty="0" smtClean="0"/>
              <a:t>null objects in object trees</a:t>
            </a:r>
            <a:endParaRPr lang="en-US" b="1" dirty="0" smtClean="0"/>
          </a:p>
          <a:p>
            <a:r>
              <a:rPr lang="en-US" b="1" dirty="0" smtClean="0"/>
              <a:t>New features: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some of the most </a:t>
            </a:r>
            <a:r>
              <a:rPr lang="en-US" dirty="0" smtClean="0"/>
              <a:t>commonly used </a:t>
            </a:r>
            <a:r>
              <a:rPr lang="en-US" dirty="0"/>
              <a:t>.NET collection types </a:t>
            </a:r>
            <a:r>
              <a:rPr lang="en-US" dirty="0" smtClean="0"/>
              <a:t>(e.g. lists</a:t>
            </a:r>
            <a:r>
              <a:rPr lang="en-US" dirty="0"/>
              <a:t>, dictionaries and hash </a:t>
            </a:r>
            <a:r>
              <a:rPr lang="en-US" dirty="0" smtClean="0"/>
              <a:t>tables)</a:t>
            </a:r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sz="5800" u="sng" dirty="0"/>
          </a:p>
          <a:p>
            <a:pPr lvl="1"/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7495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System Architecture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3" y="1916832"/>
            <a:ext cx="5553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940152" y="1767587"/>
            <a:ext cx="3168351" cy="187743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Output lane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Serialize (</a:t>
            </a:r>
            <a:r>
              <a:rPr lang="en-US" sz="1600" dirty="0" err="1" smtClean="0">
                <a:latin typeface="Calibri" panose="020F0502020204030204" pitchFamily="34" charset="0"/>
              </a:rPr>
              <a:t>NetworkMessage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Send (</a:t>
            </a:r>
            <a:r>
              <a:rPr lang="en-US" sz="1600" dirty="0" err="1" smtClean="0">
                <a:latin typeface="Calibri" panose="020F0502020204030204" pitchFamily="34" charset="0"/>
              </a:rPr>
              <a:t>NetworkMessage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sz="2600" b="1" u="sng" dirty="0" smtClean="0">
                <a:latin typeface="Calibri" panose="020F0502020204030204" pitchFamily="34" charset="0"/>
              </a:rPr>
              <a:t>Input lane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err="1" smtClean="0">
                <a:latin typeface="Calibri" panose="020F0502020204030204" pitchFamily="34" charset="0"/>
              </a:rPr>
              <a:t>Deserialize</a:t>
            </a:r>
            <a:r>
              <a:rPr lang="en-US" sz="1600" dirty="0" smtClean="0">
                <a:latin typeface="Calibri" panose="020F0502020204030204" pitchFamily="34" charset="0"/>
              </a:rPr>
              <a:t> (</a:t>
            </a:r>
            <a:r>
              <a:rPr lang="en-US" sz="1600" dirty="0" err="1" smtClean="0">
                <a:latin typeface="Calibri" panose="020F0502020204030204" pitchFamily="34" charset="0"/>
              </a:rPr>
              <a:t>NetworkMessage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Receive (</a:t>
            </a:r>
            <a:r>
              <a:rPr lang="en-US" sz="1600" dirty="0" err="1">
                <a:latin typeface="Calibri" panose="020F0502020204030204" pitchFamily="34" charset="0"/>
              </a:rPr>
              <a:t>NetworkMessage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72200" y="4153270"/>
            <a:ext cx="1872208" cy="183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19 Conector recto de flecha"/>
          <p:cNvCxnSpPr/>
          <p:nvPr/>
        </p:nvCxnSpPr>
        <p:spPr>
          <a:xfrm>
            <a:off x="6444208" y="5373216"/>
            <a:ext cx="14401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444208" y="4797152"/>
            <a:ext cx="14401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>
            <a:off x="6444208" y="5229200"/>
            <a:ext cx="14401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>
            <a:off x="6444208" y="4941168"/>
            <a:ext cx="14401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/>
          <p:nvPr/>
        </p:nvCxnSpPr>
        <p:spPr>
          <a:xfrm>
            <a:off x="6444208" y="5589240"/>
            <a:ext cx="14401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2843808" y="1689585"/>
            <a:ext cx="1152128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latin typeface="Calibri" panose="020F0502020204030204" pitchFamily="34" charset="0"/>
              </a:rPr>
              <a:t>Protocol</a:t>
            </a:r>
            <a:r>
              <a:rPr lang="es-ES" sz="1200" dirty="0" smtClean="0">
                <a:latin typeface="Calibri" panose="020F0502020204030204" pitchFamily="34" charset="0"/>
              </a:rPr>
              <a:t> </a:t>
            </a:r>
            <a:r>
              <a:rPr lang="es-ES" sz="1200" dirty="0" err="1" smtClean="0">
                <a:latin typeface="Calibri" panose="020F0502020204030204" pitchFamily="34" charset="0"/>
              </a:rPr>
              <a:t>Message</a:t>
            </a:r>
            <a:endParaRPr lang="es-ES" sz="1200" dirty="0">
              <a:latin typeface="Calibri" panose="020F0502020204030204" pitchFamily="34" charset="0"/>
            </a:endParaRPr>
          </a:p>
        </p:txBody>
      </p:sp>
      <p:grpSp>
        <p:nvGrpSpPr>
          <p:cNvPr id="115" name="114 Grupo"/>
          <p:cNvGrpSpPr/>
          <p:nvPr/>
        </p:nvGrpSpPr>
        <p:grpSpPr>
          <a:xfrm>
            <a:off x="2483768" y="1881253"/>
            <a:ext cx="1584177" cy="4283811"/>
            <a:chOff x="2483768" y="1881253"/>
            <a:chExt cx="1584177" cy="4283811"/>
          </a:xfrm>
        </p:grpSpPr>
        <p:cxnSp>
          <p:nvCxnSpPr>
            <p:cNvPr id="70" name="69 Conector angular"/>
            <p:cNvCxnSpPr/>
            <p:nvPr/>
          </p:nvCxnSpPr>
          <p:spPr>
            <a:xfrm rot="5400000">
              <a:off x="1202665" y="3162357"/>
              <a:ext cx="2562209" cy="2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>
              <a:off x="2483768" y="4437112"/>
              <a:ext cx="158417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angular"/>
            <p:cNvCxnSpPr/>
            <p:nvPr/>
          </p:nvCxnSpPr>
          <p:spPr>
            <a:xfrm rot="16200000" flipH="1">
              <a:off x="3704731" y="4728318"/>
              <a:ext cx="654419" cy="72009"/>
            </a:xfrm>
            <a:prstGeom prst="bentConnector3">
              <a:avLst>
                <a:gd name="adj1" fmla="val 150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 flipH="1">
              <a:off x="3563889" y="5080015"/>
              <a:ext cx="50405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>
              <a:off x="3586063" y="5076989"/>
              <a:ext cx="0" cy="108807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82 Elipse"/>
          <p:cNvSpPr/>
          <p:nvPr/>
        </p:nvSpPr>
        <p:spPr>
          <a:xfrm>
            <a:off x="2411760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2" name="81 Elipse"/>
          <p:cNvSpPr/>
          <p:nvPr/>
        </p:nvSpPr>
        <p:spPr>
          <a:xfrm>
            <a:off x="3995936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39326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46 -0.24144 L 5.55556E-7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2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66667E-6 -1.48148E-6 L 0.37014 0.487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2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-0.66927 -0.2289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0" y="-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83" grpId="0" animBg="1"/>
      <p:bldP spid="83" grpId="1" animBg="1"/>
      <p:bldP spid="83" grpId="2" animBg="1"/>
      <p:bldP spid="82" grpId="0" animBg="1"/>
      <p:bldP spid="82" grpId="1" animBg="1"/>
      <p:bldP spid="8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Naming service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naming service allows MAREA to find, share and access services and its </a:t>
            </a:r>
            <a:r>
              <a:rPr lang="en-US" b="1" dirty="0" smtClean="0"/>
              <a:t>communication primitives </a:t>
            </a:r>
            <a:r>
              <a:rPr lang="en-US" dirty="0"/>
              <a:t>hiding the network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Service identifier-&gt; </a:t>
            </a:r>
            <a:r>
              <a:rPr lang="en-US" b="1" dirty="0" smtClean="0"/>
              <a:t>four </a:t>
            </a:r>
            <a:r>
              <a:rPr lang="en-US" dirty="0"/>
              <a:t>different </a:t>
            </a:r>
            <a:r>
              <a:rPr lang="en-US" b="1" dirty="0" smtClean="0"/>
              <a:t>hierarchical levels</a:t>
            </a:r>
          </a:p>
          <a:p>
            <a:pPr marL="109728" indent="0" algn="ctr">
              <a:buNone/>
            </a:pPr>
            <a:r>
              <a:rPr lang="en-US" sz="1600" dirty="0" smtClean="0"/>
              <a:t>/&lt;subsystem&gt;/&lt;node&gt;/&lt;instance&gt;/&lt;service&gt;/&lt;primitive&gt;</a:t>
            </a:r>
            <a:endParaRPr lang="en-US" sz="1600" u="sng" dirty="0"/>
          </a:p>
          <a:p>
            <a:pPr lvl="1"/>
            <a:r>
              <a:rPr lang="en-US" b="1" dirty="0" smtClean="0"/>
              <a:t>Types</a:t>
            </a:r>
          </a:p>
          <a:p>
            <a:pPr lvl="2"/>
            <a:r>
              <a:rPr lang="en-US" u="sng" dirty="0" smtClean="0"/>
              <a:t>Single addressing: </a:t>
            </a:r>
            <a:r>
              <a:rPr lang="en-US" dirty="0" smtClean="0"/>
              <a:t>represent a unique primitive or service</a:t>
            </a:r>
          </a:p>
          <a:p>
            <a:pPr marL="704088" lvl="2" indent="0">
              <a:buNone/>
            </a:pPr>
            <a:r>
              <a:rPr lang="en-US" i="1" dirty="0" smtClean="0"/>
              <a:t>e.g. /Vehicle 1/Devices/Main/GPS</a:t>
            </a:r>
          </a:p>
          <a:p>
            <a:pPr lvl="2"/>
            <a:r>
              <a:rPr lang="en-US" u="sng" dirty="0" smtClean="0"/>
              <a:t>Query addressing: </a:t>
            </a:r>
            <a:r>
              <a:rPr lang="en-US" dirty="0" smtClean="0"/>
              <a:t>represent </a:t>
            </a:r>
            <a:r>
              <a:rPr lang="en-US" dirty="0"/>
              <a:t>a group of </a:t>
            </a:r>
            <a:r>
              <a:rPr lang="en-US" dirty="0" smtClean="0"/>
              <a:t>primitive or </a:t>
            </a:r>
            <a:r>
              <a:rPr lang="en-US" dirty="0"/>
              <a:t>services inside the network or MAREA </a:t>
            </a:r>
            <a:r>
              <a:rPr lang="en-US" dirty="0" smtClean="0"/>
              <a:t>domain</a:t>
            </a:r>
          </a:p>
          <a:p>
            <a:pPr marL="704088" lvl="2" indent="0">
              <a:buNone/>
            </a:pPr>
            <a:r>
              <a:rPr lang="en-US" i="1" dirty="0"/>
              <a:t> </a:t>
            </a:r>
            <a:r>
              <a:rPr lang="en-US" i="1" dirty="0" smtClean="0"/>
              <a:t>e.g. */Vehicle 1/Devices/*/GPS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65059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Service Container: Deployment Unit Concept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79512" y="1772816"/>
            <a:ext cx="5688632" cy="4536504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Deployment Unit</a:t>
            </a:r>
            <a:r>
              <a:rPr lang="en-US" sz="1600" dirty="0" smtClean="0"/>
              <a:t>: compressed </a:t>
            </a:r>
            <a:r>
              <a:rPr lang="en-US" sz="1600" dirty="0"/>
              <a:t>file that contains a </a:t>
            </a:r>
            <a:r>
              <a:rPr lang="en-US" sz="1600" dirty="0" smtClean="0"/>
              <a:t>module </a:t>
            </a:r>
            <a:r>
              <a:rPr lang="en-US" sz="1600" dirty="0"/>
              <a:t>of </a:t>
            </a:r>
            <a:r>
              <a:rPr lang="en-US" sz="1600" dirty="0" smtClean="0"/>
              <a:t>code loadable by the service container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/>
              <a:t>Deployment Units (IDU): </a:t>
            </a:r>
            <a:r>
              <a:rPr lang="en-US" sz="1600" dirty="0"/>
              <a:t>Contains the </a:t>
            </a:r>
            <a:r>
              <a:rPr lang="en-US" sz="1600" dirty="0" smtClean="0"/>
              <a:t>interface and description </a:t>
            </a:r>
            <a:r>
              <a:rPr lang="en-US" sz="1600" dirty="0"/>
              <a:t>of the </a:t>
            </a:r>
            <a:r>
              <a:rPr lang="en-US" sz="1600" dirty="0" smtClean="0"/>
              <a:t>service</a:t>
            </a:r>
          </a:p>
          <a:p>
            <a:pPr lvl="1"/>
            <a:r>
              <a:rPr lang="en-US" sz="1600" b="1" dirty="0" smtClean="0"/>
              <a:t>Service Deployment Units (SDU): </a:t>
            </a:r>
            <a:r>
              <a:rPr lang="en-US" sz="1600" dirty="0" smtClean="0"/>
              <a:t>Contains the implementation of the service. It has a dependency with its corresponding IDU</a:t>
            </a:r>
            <a:endParaRPr lang="en-US" sz="1600" dirty="0"/>
          </a:p>
          <a:p>
            <a:pPr lvl="1"/>
            <a:r>
              <a:rPr lang="en-US" sz="1600" b="1" dirty="0" smtClean="0"/>
              <a:t>Library </a:t>
            </a:r>
            <a:r>
              <a:rPr lang="en-US" sz="1600" b="1" dirty="0"/>
              <a:t>Deployment Units (LDU): </a:t>
            </a:r>
            <a:r>
              <a:rPr lang="en-US" sz="1600" dirty="0"/>
              <a:t>Contains libraries or other dependencies </a:t>
            </a:r>
            <a:r>
              <a:rPr lang="en-US" sz="1600" dirty="0" smtClean="0"/>
              <a:t>required by the service</a:t>
            </a:r>
          </a:p>
          <a:p>
            <a:r>
              <a:rPr lang="en-US" sz="1600" b="1" dirty="0" smtClean="0"/>
              <a:t>Benefits</a:t>
            </a:r>
            <a:endParaRPr lang="en-US" sz="1600" dirty="0" smtClean="0"/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ypes </a:t>
            </a:r>
            <a:r>
              <a:rPr lang="en-US" sz="1600" dirty="0"/>
              <a:t>and parameters </a:t>
            </a:r>
            <a:r>
              <a:rPr lang="en-US" sz="1600" dirty="0" smtClean="0"/>
              <a:t>of service description and implementation are checked at </a:t>
            </a:r>
            <a:r>
              <a:rPr lang="en-US" sz="1600" dirty="0"/>
              <a:t>compile </a:t>
            </a:r>
            <a:r>
              <a:rPr lang="en-US" sz="1600" dirty="0" smtClean="0"/>
              <a:t>time</a:t>
            </a:r>
          </a:p>
          <a:p>
            <a:pPr lvl="1"/>
            <a:r>
              <a:rPr lang="en-US" sz="1600" dirty="0"/>
              <a:t>Provides flexibility to change parts of a module/sub-system at </a:t>
            </a:r>
            <a:r>
              <a:rPr lang="en-US" sz="1600" dirty="0" smtClean="0"/>
              <a:t>anytime</a:t>
            </a:r>
          </a:p>
          <a:p>
            <a:pPr lvl="1"/>
            <a:r>
              <a:rPr lang="en-US" sz="1600" dirty="0"/>
              <a:t> </a:t>
            </a:r>
            <a:r>
              <a:rPr lang="en-US" sz="1600" dirty="0" smtClean="0"/>
              <a:t>Freedom </a:t>
            </a:r>
            <a:r>
              <a:rPr lang="en-US" sz="1600" dirty="0"/>
              <a:t>to change implementations and not break </a:t>
            </a:r>
            <a:r>
              <a:rPr lang="en-US" sz="1600" dirty="0" smtClean="0"/>
              <a:t>them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356903" y="3933056"/>
            <a:ext cx="146356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latin typeface="Calibri" pitchFamily="34" charset="0"/>
              </a:rPr>
              <a:t>RadoelectricAlt</a:t>
            </a:r>
            <a:r>
              <a:rPr lang="en-US" sz="1500" dirty="0" smtClean="0">
                <a:latin typeface="Calibri" pitchFamily="34" charset="0"/>
              </a:rPr>
              <a:t>: </a:t>
            </a:r>
            <a:r>
              <a:rPr lang="en-US" sz="1500" dirty="0" err="1" smtClean="0">
                <a:latin typeface="Calibri" pitchFamily="34" charset="0"/>
              </a:rPr>
              <a:t>IAltimeter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700719" y="3933056"/>
            <a:ext cx="146356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latin typeface="Calibri" pitchFamily="34" charset="0"/>
              </a:rPr>
              <a:t>BarometricAlt</a:t>
            </a:r>
            <a:r>
              <a:rPr lang="en-US" sz="1500" dirty="0" smtClean="0">
                <a:latin typeface="Calibri" pitchFamily="34" charset="0"/>
              </a:rPr>
              <a:t> : </a:t>
            </a:r>
            <a:r>
              <a:rPr lang="en-US" sz="1500" dirty="0" err="1" smtClean="0">
                <a:latin typeface="Calibri" pitchFamily="34" charset="0"/>
              </a:rPr>
              <a:t>IAltimeter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541406" y="2852936"/>
            <a:ext cx="146356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latin typeface="Calibri" pitchFamily="34" charset="0"/>
              </a:rPr>
              <a:t>IAltimeter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348791" y="4725144"/>
            <a:ext cx="19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Service Implementations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276783" y="3501008"/>
            <a:ext cx="198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Arial" panose="020B0604020202020204" pitchFamily="34" charset="0"/>
              </a:rPr>
              <a:t>Service Description</a:t>
            </a:r>
            <a:endParaRPr 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012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Container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787680" cy="450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292080" y="2060848"/>
            <a:ext cx="3600400" cy="3240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MAREA 2 offers an </a:t>
            </a:r>
            <a:r>
              <a:rPr lang="en-US" sz="2400" b="1" dirty="0" smtClean="0"/>
              <a:t>pluggable protocol layer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New protocols can be added and removed easily</a:t>
            </a:r>
          </a:p>
          <a:p>
            <a:pPr lvl="1"/>
            <a:r>
              <a:rPr lang="en-US" sz="2400" dirty="0" smtClean="0"/>
              <a:t>Service management and discovery is independent of protocol implementation</a:t>
            </a:r>
            <a:endParaRPr lang="en-US" sz="2400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322249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Container: Proxies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6978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Are </a:t>
            </a:r>
            <a:r>
              <a:rPr lang="en-US" dirty="0"/>
              <a:t>objects that could represent a remote </a:t>
            </a:r>
            <a:r>
              <a:rPr lang="en-US" dirty="0" smtClean="0"/>
              <a:t>service or </a:t>
            </a:r>
            <a:r>
              <a:rPr lang="en-US" dirty="0"/>
              <a:t>set of services </a:t>
            </a:r>
            <a:r>
              <a:rPr lang="en-US" dirty="0" smtClean="0"/>
              <a:t>selected by </a:t>
            </a:r>
            <a:r>
              <a:rPr lang="en-US" dirty="0"/>
              <a:t>a query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Characteristics: </a:t>
            </a:r>
          </a:p>
          <a:p>
            <a:pPr lvl="1"/>
            <a:r>
              <a:rPr lang="en-US" dirty="0" smtClean="0"/>
              <a:t>Same interface as the represented service</a:t>
            </a:r>
          </a:p>
          <a:p>
            <a:pPr lvl="1"/>
            <a:r>
              <a:rPr lang="en-US" dirty="0" smtClean="0"/>
              <a:t>Act as redirectors. Not extra specific functionality</a:t>
            </a:r>
          </a:p>
          <a:p>
            <a:r>
              <a:rPr lang="en-US" b="1" dirty="0" smtClean="0"/>
              <a:t>Types: </a:t>
            </a:r>
            <a:endParaRPr lang="en-US" dirty="0" smtClean="0"/>
          </a:p>
          <a:p>
            <a:pPr lvl="2"/>
            <a:r>
              <a:rPr lang="en-US" b="1" dirty="0" smtClean="0"/>
              <a:t>Remote producer proxy: </a:t>
            </a:r>
            <a:r>
              <a:rPr lang="en-US" dirty="0" smtClean="0"/>
              <a:t>implement transparent communications</a:t>
            </a:r>
          </a:p>
          <a:p>
            <a:pPr lvl="2"/>
            <a:r>
              <a:rPr lang="en-US" b="1" dirty="0" smtClean="0"/>
              <a:t>Query proxy</a:t>
            </a:r>
            <a:r>
              <a:rPr lang="en-US" dirty="0"/>
              <a:t>:</a:t>
            </a:r>
            <a:r>
              <a:rPr lang="en-US" dirty="0" smtClean="0"/>
              <a:t> used to support the naming service</a:t>
            </a:r>
          </a:p>
          <a:p>
            <a:pPr lvl="1"/>
            <a:endParaRPr lang="en-US" sz="5800" u="sng" dirty="0"/>
          </a:p>
          <a:p>
            <a:pPr lvl="1"/>
            <a:endParaRPr lang="es-ES" dirty="0" smtClean="0"/>
          </a:p>
        </p:txBody>
      </p:sp>
      <p:pic>
        <p:nvPicPr>
          <p:cNvPr id="1026" name="Picture 2" descr="C:\Users\Santi\Desktop\Queri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5696" y="4509120"/>
            <a:ext cx="5904656" cy="2002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82406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Container: Service Manager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16</a:t>
            </a:fld>
            <a:endParaRPr lang="es-ES"/>
          </a:p>
        </p:txBody>
      </p:sp>
      <p:pic>
        <p:nvPicPr>
          <p:cNvPr id="9218" name="Picture 2" descr="C:\Users\Santi\Desktop\ServiceManag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2749"/>
            <a:ext cx="7094538" cy="4505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23306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91264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Service Container: Remote &amp; Proxy services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11266" name="Picture 2" descr="C:\Users\Santi\Desktop\RemoteProxie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544616" cy="5275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8358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91264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Protocol Layer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816424"/>
          </a:xfrm>
        </p:spPr>
        <p:txBody>
          <a:bodyPr>
            <a:normAutofit lnSpcReduction="10000"/>
          </a:bodyPr>
          <a:lstStyle/>
          <a:p>
            <a:pPr marL="365760" lvl="1" indent="-256032"/>
            <a:r>
              <a:rPr lang="en-US" sz="2800" dirty="0"/>
              <a:t>Service discover of remote </a:t>
            </a:r>
            <a:r>
              <a:rPr lang="en-US" sz="2800" dirty="0" smtClean="0"/>
              <a:t>services and specific </a:t>
            </a:r>
            <a:r>
              <a:rPr lang="en-US" sz="2800" dirty="0"/>
              <a:t>remote message management for each communication primitive</a:t>
            </a:r>
          </a:p>
          <a:p>
            <a:r>
              <a:rPr lang="en-US" b="1" dirty="0" smtClean="0"/>
              <a:t>Protocols</a:t>
            </a:r>
          </a:p>
          <a:p>
            <a:pPr lvl="1"/>
            <a:r>
              <a:rPr lang="en-US" b="1" dirty="0" smtClean="0"/>
              <a:t>Discovery: </a:t>
            </a:r>
            <a:r>
              <a:rPr lang="en-US" dirty="0" smtClean="0"/>
              <a:t>Advertise and discover services</a:t>
            </a:r>
            <a:endParaRPr lang="en-US" b="1" dirty="0" smtClean="0"/>
          </a:p>
          <a:p>
            <a:pPr lvl="1"/>
            <a:r>
              <a:rPr lang="en-US" b="1" dirty="0" smtClean="0"/>
              <a:t>Publish-Subscribe: </a:t>
            </a:r>
            <a:r>
              <a:rPr lang="en-US" dirty="0" smtClean="0"/>
              <a:t>Subscription and data transfer of variable and event primitives</a:t>
            </a:r>
          </a:p>
          <a:p>
            <a:pPr lvl="1"/>
            <a:r>
              <a:rPr lang="en-US" b="1" dirty="0" smtClean="0"/>
              <a:t>RPC:  </a:t>
            </a:r>
            <a:r>
              <a:rPr lang="en-US" dirty="0" smtClean="0"/>
              <a:t>Point to point synchronous communication to implement remote invocation primitive</a:t>
            </a:r>
          </a:p>
          <a:p>
            <a:pPr marL="41148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1019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91264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Protocol Layer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3816424"/>
          </a:xfrm>
        </p:spPr>
        <p:txBody>
          <a:bodyPr>
            <a:normAutofit fontScale="92500"/>
          </a:bodyPr>
          <a:lstStyle/>
          <a:p>
            <a:pPr marL="365760" lvl="1" indent="-256032"/>
            <a:r>
              <a:rPr lang="en-US" sz="2800" b="1" dirty="0" smtClean="0"/>
              <a:t>Enhancements</a:t>
            </a:r>
          </a:p>
          <a:p>
            <a:pPr marL="630936" lvl="2" indent="-256032"/>
            <a:r>
              <a:rPr lang="en-US" sz="2600" dirty="0" smtClean="0"/>
              <a:t>The new design decouples the different protocols into smaller independent modules</a:t>
            </a:r>
          </a:p>
          <a:p>
            <a:pPr lvl="1"/>
            <a:r>
              <a:rPr lang="en-US" dirty="0" smtClean="0"/>
              <a:t>Easily allow to plug </a:t>
            </a:r>
            <a:r>
              <a:rPr lang="en-US" dirty="0" smtClean="0"/>
              <a:t>additional protocols for implementing other primitives and other communication features</a:t>
            </a:r>
            <a:endParaRPr lang="en-US" b="1" dirty="0" smtClean="0"/>
          </a:p>
          <a:p>
            <a:pPr marL="630936" lvl="2" indent="-256032"/>
            <a:r>
              <a:rPr lang="en-US" sz="2600" dirty="0" smtClean="0"/>
              <a:t>Discovery protocol is accomplished at service level</a:t>
            </a:r>
          </a:p>
          <a:p>
            <a:pPr marL="886968" lvl="3" indent="-256032"/>
            <a:r>
              <a:rPr lang="en-US" dirty="0" smtClean="0"/>
              <a:t>Less </a:t>
            </a:r>
            <a:r>
              <a:rPr lang="en-US" smtClean="0"/>
              <a:t>network </a:t>
            </a:r>
            <a:r>
              <a:rPr lang="en-US" smtClean="0"/>
              <a:t>traffic (low </a:t>
            </a:r>
            <a:r>
              <a:rPr lang="en-US" smtClean="0"/>
              <a:t>throughput </a:t>
            </a:r>
            <a:r>
              <a:rPr lang="en-US" smtClean="0"/>
              <a:t>networks)</a:t>
            </a:r>
            <a:endParaRPr lang="en-US" dirty="0" smtClean="0"/>
          </a:p>
          <a:p>
            <a:pPr lvl="1"/>
            <a:r>
              <a:rPr lang="en-US" dirty="0" smtClean="0"/>
              <a:t>Support of session tokens as a way to avoid reply attacks in remote invocation primitive</a:t>
            </a:r>
          </a:p>
          <a:p>
            <a:pPr marL="630936" lvl="2" indent="-256032">
              <a:buNone/>
            </a:pPr>
            <a:endParaRPr lang="en-US" dirty="0" smtClean="0"/>
          </a:p>
          <a:p>
            <a:pPr marL="630936" lvl="2" indent="-256032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54754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architecture</a:t>
            </a:r>
          </a:p>
          <a:p>
            <a:pPr lvl="1"/>
            <a:r>
              <a:rPr lang="en-US" sz="2800" dirty="0" smtClean="0"/>
              <a:t>Network system architecture</a:t>
            </a:r>
          </a:p>
          <a:p>
            <a:pPr lvl="1"/>
            <a:r>
              <a:rPr lang="en-US" sz="2800" dirty="0" smtClean="0"/>
              <a:t>Service container </a:t>
            </a:r>
          </a:p>
          <a:p>
            <a:r>
              <a:rPr lang="en-US" dirty="0" smtClean="0"/>
              <a:t>Tools &amp; Libraries</a:t>
            </a:r>
          </a:p>
          <a:p>
            <a:r>
              <a:rPr lang="en-US" dirty="0" smtClean="0"/>
              <a:t>Performance 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38099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Tools &amp; </a:t>
            </a:r>
            <a:r>
              <a:rPr lang="es-ES" dirty="0" err="1" smtClean="0"/>
              <a:t>Libraries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6" name="Picture 8" descr="https://encrypted-tbn2.gstatic.com/images?q=tbn:ANd9GcSCDUvNvZKAYs-or6QkhThfBT9erB5W0g6VwAMSwig-WecdnWrHo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6064" cy="24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estebanetayo.es/wp-content/uploads/2011/10/github-pro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29" y="1626932"/>
            <a:ext cx="276622" cy="4149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73" y="1806122"/>
            <a:ext cx="161924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antlr.org/wiki/download/attachments/25559264/ST4?version=1&amp;modificationDate=13538854825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45" y="1701119"/>
            <a:ext cx="288769" cy="33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ttp://nuget.org/Content/Images/nuget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25" y="4819931"/>
            <a:ext cx="1331640" cy="289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NUnit.or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55347"/>
            <a:ext cx="505951" cy="2700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7576"/>
            <a:ext cx="608481" cy="2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0" y="2924944"/>
            <a:ext cx="606846" cy="25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508771" y="2720760"/>
            <a:ext cx="6068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Thorn</a:t>
            </a:r>
            <a:endParaRPr lang="es-E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187624" y="4195526"/>
            <a:ext cx="3434324" cy="18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99" y="2141340"/>
            <a:ext cx="3501762" cy="1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67994"/>
            <a:ext cx="2560949" cy="171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 descr="data:image/jpeg;base64,/9j/4AAQSkZJRgABAQAAAQABAAD/2wCEAAkGBxQTEhQUExMVFhUWGBgaGRcYFBUVHxwbHxkdGBgZGBseHiggGBwlGxcYITIhJSktLi4uGB8/ODMsNygtLisBCgoKDg0OGxAQGywkICQsLCwvLDQsLCwsLDEsLCwtLSwsLDQsLCwsLCwsLCwvLCwsLCwsLCwsLCwsLCwsLC4sLP/AABEIAQgAvwMBIgACEQEDEQH/xAAcAAACAwADAQAAAAAAAAAAAAAABgQFBwIDCAH/xABQEAACAQIDBAcEBwMJBgILAAABAgMAEQQFIQYSMUEHEyJRYXGBMpGhsRQjQlJygsFiktEIJDNDU3OisuFjk6OzwvDD8RUWFyU0RFRkg9LT/8QAGgEAAgMBAQAAAAAAAAAAAAAAAAMBAgQFBv/EADIRAAIBAgQDBgYCAgMAAAAAAAABAgMRBBIhMQVBURMicZGx0TJhgaHB8eHwFGIGNEL/2gAMAwEAAhEDEQA/ANxooooAKKKKACiiigAoopV2w2+wmXgrI5kmtpDHZm8C2tkHix8gaAGqk3aPpNwGEuvW9dINOrhtIQe5muEUjmC1/Cs3x2ZZtneiL1GEblvMiMP2ntvz+Sjd8BVLn2y+DwUZjfEyT4xhaOKBF3Q5ICBx2jx0tcMRewoJsXOd9M+MkJGGiigXWxP1z+BubIPLdPnSnNtTmWKfd+lYuRz9iJnUkfghtcelNmyXRRJLaTGkxJxEKkb5H7baiMHuF21+ya1jKMogwsfV4eJY057o1PizHVj4kk0uVRLYuoGErsfm8mpgxB/HOin3PIDX07G5xHqIMQPwYiM/5Zb16AMg764mYeNL7ZluzPPJz3NsEe3PjYbafXGVl9OtBQ+lMuR9M+MjsMRHFiF0uw+pfxNxdD5bo862BpQRYi4PKlXPNgsBibkw9S5v24bRm54kr7DHxK3qyrLmQ6bL7ZPbzB4/sxSFZbXMMgCv421IceKk252pnrzXtT0fYnB/WxN10SHe6yMFXSxuGZb3FtDvKTa1zu089GXSj1pTC45h1hsIpzYBzwCScg55NwbhobbzU09hbTRrdFFFSQFFFFABRRRQAUUUUAFFFFABRRSZ0s7RNg8A5jbdlmYRRkcVuCXYdxCK1j3laAFTpF6SZDKcDltzIW3HlQbzb3Axw+I1Bflra1rivyLYeDBp9JzEiWYneEZO+u8ddb/0z3NyT2R6b1VOweY4DL4fpE0gkxMgO7HGOsaNOSX9lGbQneI5Dkb12a7cCeQu6vf7K3WwHIDXTzoJGDaPafFYl0w2FBDy6KiHgvNnbkPcAAeNqctiNhYcCOsa0uJb2pSL7t+Kx39kd7cTz0sB09GeQiKAYqSxnxSq5PHcjOsca9wtYnvJ52FN0snIVnqVOSGwifXl7q6Wa9fK+yAKN5mVR3sQB76Rqx2iPlFfFYEXBBB4EEEHyI419qCQooooAKyTpO2GEYbF4ZbJxmiA0XvkUcl+8OXHhe2t1TbRbX4LBHq55LyEXMaoZDY/eHBQf2iL0ym2noUna2pQdEHSAZd3BYp7yAfUyMdXAH9G55uAND9oDXUXbWa8nZ+2HXEl8C7iIkOgKlGia990HnukAqQeFuYufRnR7tL9PwUcxt1oukoHKRbXNuQYFWA7mFbDMxlooooICiiigAooooAKKKKAKfa3aBMDhZMQ4vuCyre2850RR3XPE8hc8q83T4jGZrixvFppnvYXISNedhwjjGmvE6X3mOuh/wAoTMTfCYcHs9uVh46JGfcZffXRsyq4DLonQD6RiwJC1tQh1T0CkWHDeZjQScMFsXgMEAcY5xE3HqxcKPJQRfzc2PcKj7VZnA+DlhhwkUSWBBUKpBVgwICqLcO88TUVmJJJJJOpJNyT3k86gZ49oJPK3vIH60AaZ0XYsvlWGvxXrEHksrKvuUAelMlLfRzhury3Cj7yGT/eM0g+DimSsM33maorQoNttrEy6ANYPNJcRITppxZue6LjzJA8Rl+H2WzLNSMROwCtqrTMQLH+xjAO6vDkAeNzxpuxuzz43OpXxCH6Nhki3AQd2Ts7yqOTLvmQtbuAPGtBpmbItNymXM9RE2C2MxOXzOWnjaB0N0XfH1l13W3SLDs7wve+o9HuiilSk27sYlYKKKKgk+g0nT9HWEllmmxBllklkdyesaMKCeyqhSNFWy3JPDlwpwoqVJrYhpPcyrajoq3VMmCdmI16lyCT4Rvpr4Nx7xR0C5sY8XNhmuBKm8AdLSRmxFuRKsb/AN2K1Wstz6EYPaDBzqLLO8ZP4nJw8h9zqx8WNaKVRt2YmpBJXRudFFFPEhRRRQAUUUUAFcZZAqlmIVVBJJIAAGpJJ4ACvrsACSQANSTpYd5rz90odITY5zhsMSMKpsSL3na+h/u78Bz4nlYAqelfaOLHY0ywEmOOJYgxFgxVnYso+6d8AE8beVM+fSXkRRwjhhQeXVq3zY1muZZc0QTf4uCSO61tL8zrTLmm1MRZSgZ/q4gfsgMIlVxrqbMDra1RFpq6GVKcqcsslZ/1lnVTtMC0SovtSOqjzN7fG1cMNtHGxsylPH2h68/hUnMWG/hH+yMTCSeVt4G/lYVJQ27DQCNFRfZRQo8gLD4Cuyg0VzzYFFFFAHZHFelvJsxYY3G4SQ6oyzRX5xSKL28Fk3h+YVc/+mYFfqmmiEgAO4ZEDWPA7pN6TulAmLqMwgdEngO5YsPrY3OqEXG/Ym9hyZiNQKZFJ6FG3uPFV+0GZfRsNNPub/VIX3d7dvblext7q69mM6XGYaPEKu7vg3W991lJVhfmN4Gx5i1TMywazRSQv7MiMh8mUqfnVNnqW3WhywWKWWNJEN1kVXU+DAMPga71F6zjorztk38txGk0DPuXvqAe2gJ47puw71Omi06Z/n8WCi66be3d4L2V3jcg27rcDqTUuNpWIUrq5W7T5gcJjcE5P1E/WYeQngHJVoT798eALUp9Nf1ZwU44xtL7wY3H+Q1C266QsLjcK8Cwzg3VldxEoVlPHR2Ps7w8mPCujbnGyz5VgJcQhWQyMp3hbfG4wEluW8FB9e61OjGzTFt3TR6EBr7WO9EvSKSUwWMe5NlgmY8eQikPfyVjx4HW19irQICiiigAoopX6RtqRl+DaQW65zuQg69sgneI+6oBY99gOYoAQemrbe5bL4G0/wDmHB9RCD5WLeg+8KStnMo3AJXHbPsg/ZHf5n4Cq7Z/AGaQyyEsA1yWNy7nU3PPU3PmO+muR7VjxNX/AML6nouD4Ff9ip9Pf28+go4iOXGYsRRDeZn6uNb2Gl7k9w0LE9wPdWl/+ruUZUiDHFZpnF+2jy37ykSghUvpdhfxpf6FMOGx8rN7SQOR5l0Un3XH5qv+lfJ4z1ZVAcRi8VDD1rDeKLukBU+6twCQON276c9LR5HFnJ1JSqS3bOWcbKZdmOFeXLREsyC6iIdWGNr9XJHYbpYcDYEG3EXBy/CTh8LNGx0ABS+h1PAeo+JrQJNnGyfGYOeCSSSGaRYJg27ftmwvugDd+0OYKcTvV24zom6zESSfSgsbyO4QQ3IDMW3Qxe2l7Xty4URmlz0KOLY+bOY/r8Lh5jxkiRj+IqN4fvXqxqFk2WJhoI4IyxSNbAsbk63JJ7ySTppU2sz30HoKKKKgkQts+jdcZM08c3VyPbfV031YhQoIsQVO6oHMacqXsJ0Oybw38REq8ykbMbc7XsAff61r1FMVWSVijhFkPJ8sjw0KQRCyILC5uTc3JJ5kkknzqZRRSy5mvSls66suY4YlZIrGUrx7Psyjv3R2WvxW19AbsOzOdQZrhCsqIzCwmhOoB4hhz3SRdTyI7xTQRfjWP7UZNLlGKXGYMfUMbFdbLfUxP/s2t2TyIA4hbti8ytz5C33Xc0DLdh8BAwePDJvA3BdnlseRXrGax8RSz04H+a4f+/8A/Cf+NOGy+0MWOgEsVxY7roeKNYEqe/QggjiD6Uk9NcoIwcX3nkb3BF/8SiF8+pMleOhn+eZXufWIOzpvAcj3jw+R+G19Ee25xsRw87XxMI4njLHwD/iBsG8wftWGcuoIIIuDoRSzFPLgMVHNCbNG28hN7EcCjd4IJU+Bq2Hq5u69zfxTAqk+1hs9/k/5PV9FV2z2cR4zDRYiL2ZFvbmp4Mh8VYFT4irGtJxgrzd0p5+cdmDJGbxwkwxDkWvaR/Vxa/cimtu6Qs9ODy+eZTaTd3I/xud1T+W+95Ka88bI4O7l+SCw8z/AfOqVJ5YtmjC0HXrRprn6c/sMmEw4hjVByHvPM+priTXOVtfKuFcvfVnt7KKUY7LQg7D5iMHmylzZJC0THuWSxQ+QcJc9wNa9tPlJnOGYe1BiopbcLgMVf3Kxb8tYntLgd4dYBewsw/Z7/TX3+FPWwvSNG0aw419yRQAszey4A032+w4A1J0Pfc2rbdzipI8hiqPY1pQez1XgaJiMOsg3XUMLq1iL6qwZT5hgD6V20vZ1tpg8PGXM8cht2Y4nSRm7rAHQftGwrt2Mz1sdhvpDQ9UDI6qN7f3lW3aBsPtby8OKml5Xa4q6vYvKKKKqWCiiigAoorijg3sQbEg2N7EcQfGgCNmmYx4eMyytuoCgJ8WYIvxYVYTMOHdS1t7kzYvAzQpq5Cso7yjB93w3gCL95FKuB2pzhUVGy1pHAtvlXS/iw4X77EDyq6jdaFG7PU0qkPpP2mwy4SbDCRHmfdXcB3t3tKSXI0UgC4B1vaq6bLM7x2k8iYSI8VVgpt5IzM3kzgVd5JsdgctTrpGUsv8AXTFVCn/Zr7KH3t41ZJRd27g22c+izKGw+BUurLJM7SMrAgjgiAg6jsIp/NSl0o4jrMzw0XKKMN6szOR7kT308bP7WLjZ3TDRsYYh253BUFj7KRrx7yS1rAcNQayubG/SsxxWIGq7xC637ItHGR5ol/WjVZpPp6jcPDPVhBdV9tWWNQM6wfWRm3tLqv6j1H6VPorJGTi7o9ZVpxqQcJbMt+gjaTcmfBO3YmvJFflIB21H4kF/yHvrca8n4mR8Ji1li0ZHWVOWoN90+BIII7jXqbK8ck8MU0ZukqK6+TAMPnXVi7q6PEVabpzcHujIv5QWa3bC4UHhvTMPHWOM/wDNpVyGDq8Ove3aPrw+Fh6Vw6VsUZ83nW+iGOFfRVv/AI3erCXQADgP+xWXFS0SO3wKn3p1Oit5/o66KKKxnfCqTH5AGN4yFP3Tw9O741d0VaE5Rd0Jr4enXjlmrifgsEBioopvZM0SyWJHZZ13rHiOyTrXpwQKiBEUKqABVUAAAaAADgAK82bT4chw403ha45Ef6W91ehdms0GLwkE4teSMFrG9n9lx6OGHpWyTzQTPJ1qXY1pQ6P7cvsSaKKXdt5poYVxUA3mwzb7p9+EjdlU+lnvy3BxpKV3YG7DFQKiZTmUeJhSaJt5HFweY5EEcmBuCO8VLqCSHtNm6YSB53jd1SxYRqGaxNr6kCwvcm+gpU2j2W+mbuNwGIMM0iKd5HdFlW3Y3yhuGA0vrpoR3O7a8dfOsxzbFYjJJT1SCXL5WJWMkjqnJuyI2u4CbkAgg9wIJLIavTcpLTcosdmue4U2kaew+11MU6m37YRrepBqEvShj+HXRHzij/Sn/BdKuCYdsTRHuaPf9xQtp6CpL9IOVtq0wP4sNOfnHTLvnEpbpIVcw2zxbZTDiFl3ZWxZiZ0RNV3HYKAQQNQuo10qgyvZfMMxkDy9aF5zYjfsBz6tW1byWw04itWyTbHAzyrBhpCXa5CrBMg0FySSgA8z4d9MdVzuOysWy35iXtEYspyto4LhmHVoSRvNI47UhPNgoZu7sgDSwrNtmsPuxX+8b+g0H6n1qZt9nZzDGiKI3hiuqkcCf6yTxGgA8FH3qkRoFAUaAAAeQpdV5Y25vU6vCaOao6vJaLx/XqcqKKKzHoCl2nguiv8AdNj5H/UD31r3QbmvW5d1RPaw8jJr91vrF9BvlR+GsxzOLeikH7Jt5jUfEVe/yf8AH7uLxMP9rCrjzje3vtN8K34aV4W6HmOMUstZSXNemnsJmIk63M5mOu9ip2/4jsPkKYpTrSrkLb2KDHmXb3g/xpoJpGK+NeB0uCq2Hb6y/CCiiis51QooroxeMSMXdrdw4k+QqUm9ERKUYrNJ2RxzHCiSNlPmD3HkaZOg/PtJcGx75YvI2EijyO635m7qzvH5y8nZQFVOlhqx8P8AQV04LETYSaKZQUkQh0uOPIg+BBKkcbNW6lSkoNM8txLFUq1VOny0v1/R6ZmWxrgRUDZraKDHwiSFu0AN+Mkb0bdzDu7m4Gp5FJkrMzRd0ZvMHyTEl1UtluIbtKASYHOmg7u7vAtxUb2iYbELIiujBkYAqym4IPAg8644zCpKjRyKHRwQykXBB5GszxGHxmSOXhDYjL2JYoSbx343P2D+3bdP2gDY1b4/H1I+HwNSrqxWHSRGSRVdGFmVgGBHcQeNU2zu1+FxgAikAk5xPZXHfYfbGvFSRV9VGmi10xKxvRfgHJKiWK/9nLcegcNbyrqw/RTgV9psQ/4pFH+RFp6qDmubwYZd6eVIxy3msT4KvFj4AGrKcupGWJ05Js9hsICMPCqX0LasxHcWYliPC9KnSntaIIjhYW+ulHbIP9HGePkzDQdwudNL0u1PSozAx4JSg4GZwN7/APGn2fNtf2RxpHyrCiaQtLJck3IZrs54kknU/M06lRcndiqlVRWh92cxCpIQ2m8AFPrw9dPdTTS1neT7l3jHY5r93xH7Py8uHLKM6tZJTpybu/F4eNVxOHle6OrwriUIxVKei5P39xjooBorCejC1Q+iPEdVm0A5MJkJ8BEz/OMVMqh2Uk3czjI5STf8uQVrwvM4XG1pB+P4IuSruYvd7jIvuDfwpopfzGLqcznU6buKmUeRkYL7ww99MFVxS7y8B3BZXoNf7fhBXxmABJNgOJOlRMzzAQrci5PAcPf4UtTYqXEMF49yroPP/U1SlQlPXkPxnEaeH7u8unuyyzHP+Ii/fP6D9TUbBZRJMd+QkA8zqx8h3VaZXkix2Z7M/wAB5d58as5Z1XifSurRw0YLU8ji+I1a8tX7LwR04PARxDsLr3nUn1r5mWHSRCr6dx5g94rplx5Psi3jURmJ1JvWh2tYwK97lPgt+LER2mMB31XrlLDcUsAz6EEqBqRfW1a/Hl+0EYvHNhMYh1RyV1XlwCcRr7R48TWaSxBhZhepGT5zjMF/8LOwTj1TdpfQHh39kqazTpGyFb6DdtNtXm+Eh/nODigMnYSZXR7NYnsqJH13QSL6fKkrq8wcdYcROS2tjiZQ2vhew8r137WbYz5j9HjxCqvVMbhd4Bi26LkG5FgDzPtGruSSxsKxVp9nbKjt8NwcMSpOo3ZW2+dxBxmFdD9YrAk8SOJ46HgTV7kWe5ix6rD4uTe+yjzJ2uW6hm7N+e7ccDar1nuLEAg8QReqfMNnUcFo7IeanVT/APr8vCojiU9JIbiODTjrReb5bP2f2LlsDtBN2WOIUHietght6owPuqm2g2RbCL1mMxUYmf2Y0355H5XYsV3QPvEnwudK+ZLmGOBeOPGyKsdr/WtINb2CXvpoeFqhgn6UxxZaVm13jvOWP2dOJFri3AWpmazdreCOfHCzai5Kybtd7ETLcnkm1A3V+8f+kfa+XjUrNMhMSb6vvWtfS3PiNe+1M/W7yggMB3FWU+4gVFxse9G471b5Vn/yJuXRHcfCcPGi0u9K29/RbEXK8y30Xf48L/DWoGb5Ha7xDTiU7vFfDw93dXRlB7H5j8hVrhsUV0Oo/wC+FdhWlHU8W7wk8pWbP5iQwjbVT7Pge7yNMtK2EQNi+zwDs3uufn86aa4+JilPQ9pwepOdDvcnZeSCqLZGPfzOJR9qSb/lyH9KvCba1G6HsN1ubQMfsLNIR5xsnzkFXwq3M/G3pBeP4DpewZgzaZh/WCKZf3Qh/wAcbH1qSjXAI4EXpo/lBZV2cLigOBaF9O8b8ZPcAVkH5hSPkE+9CvevZPpw+Fqtio6JieC1bTlDqr+X7Ie1MXZjbuJHvAP/AE137MFTGbABgbMeZ5g+Vvkam5lhusiZeZGnmNR8aXdnMTuygcnFvXiP1HrTsFPSxm47QaqZ+qv5aelhgx8zAgA2BFQKsMyXQHuP/fyqvroS3PPx2CiiiqkhRRRQBDzPQK33WB9P/O1NEp1v30v4iPeVh3j48vjU/I8Vvwr3p2T6cP8ACRXPx0NpHpf+P1knOm+dn5fv7E+uufDo4s6hh4/pRNMqC7MFHeTaq1BPjCUwykRj2pG7I8r8vIa662FY6VOU33TtYzF0aEH2ln8upWx49MPPIE1RrADe5i3A87EkVJnSeOaPE4jDyxRnRS0bAeyQBcga3N9bX5U6dD+aRoZcHJGqTBi4YjVraMjH7ycrcie4kvecZxhxjosskhkdsRGWLFVaMizGzKdWH1bXPK49N3Zrnvax5j/MqaJaJSzJclrfyMiTOIW/rAPxXX519xGYR7jESIbKdAwPLhxq22m2Rw0Wbx4ZYt2JoOtZRJIQWLSDQk3UdldBYVJzLYrDSKRGvVPbRlLEfmUmxHuPjVY4JPVM1S4/Uj3ZRXj/AFiPlaWjHjc/p+lSnawJ7heo2DDKXjaxMbFbg3FwSCAefCvmZyWjPjp+p+Fbk7ROA1eVju2Xh9uQ/hHzb9Kv6h5RBuQoOdrnzOv629KmVxKss02z32BpdlQjH5X89SJm0u7DIf2SB5nQfOmL+T7gN7E4qcj+jiWMH8bbzeo6pff40mbUT2VU7zc+Q4fE/Ctl6Esp6nLVkIs2Idpfy6InoVQN+ateGjaF+pweMVc1fKuS/n2GLbjI/puBnw+m8y3S/KRTvx+Q3lAPgTXmzZzE7shRrjf0sdCGHIjkeI91esK87dMOzhwmOM0YtFiSZFI+zIDeQfvEP+c91OnHNFo5+HrOjUU1yPtJ+awmKc27w6++/wAwfdTPl+KEsYYeo7jzFV20+HuivzU2Pkf9be+sVCThUsz0nEqca+G7SPLVeHP+/ItJmDxbw4EBh8/lVXUnIJN+ADuuv8PgRUau1e6TPD2s2goooqCSPjZygFuZA/jUuaIqbGoWOS/V/wB4o99XGZ8V9f0oXMl7Ig1AaKVGbqmIDamxA+f6VPqPj77h3eP6c6rOKktRlKpKErxdmd2y+QNjJC0jExIbM1ySx47inlpqTyBFuNxp+HgVFCIoVVFgoFgKz/ZDayOCMQyoVUEnrF7WpJPbXj3C4vwGlP8AhcSkih42V1PAqQRU0lG2gvEObl3hN23wbwTRY6DR1Zd78Q9hj4Edg94t31rL7fYSHBYfFzOVSbdVbKXIJFyCB90Kb+KmlXMMGs0TxN7LqQfDuI8QbH0qr6Ip43M2XYyKOTqn6xEkRXAIO6+6GHJiCD3StypdWNncdQnmjZ8idtU4fP7jULgUN/OQ2+D1C2tzc4eHsH62TsR+B5t+UfEipeaTBs4zGQ2CwpBHvHhbq+sbysb0hZhjziZmmN9wdmIHkg+1bkWOv/lV4aRt1F1Fepd8iPh4QihRy+J5mok6dZMkfK+vzPwHxqc7WBJ4DWurZuLed5T5DzOp9wt76ViJ5IGzh1Dt8RFPrr+Rgooqtz7GdXHYe0+g8BzP/ffXHjFydke4rVY0oOctkVSYZsbjEhj4yusanjZb6v4gDefyFeqcFhVijSKMWSNVRR3Ko3QPcKx3oG2bu0mOcaLeKHz/AK1x5aID+OtorqJWVkeIqTdSbk93qFL+3WzS5hhHgNg/tROfsyD2T5G5U+DGmCipKHk7Lp3w0zRyqUsxSRTxVgba+R08qv8AM4t6KQfsm3mNR8RT10zbDGVTjsOl5EH16AaugGkgHNlAse9R+yAcwyDMwQInP4D/ANJ/Ss1enrnR2uG4tZXh6mz2+vL6nLZOXSRfwn5g/IV3zrZm8zVfs32Z2X9lh6gj+Bq0xw7Z9PlXSg7wPN1VaoyPRRUXMGXdILWPEd9+VS3Yqld2OzEcY/7yP/NVnmfFfX9KVjjWO7fXdYMPTherLHZ8rWIQi3ewFVVSOpeVKWhKoqtw+Nll/ooi/givJ/lqzw+R5lJ7GCxHrh5EHvcAVHaInspEbEYJW5WPeP176iwCfDtvwuynvQ8fxLwPqCKvk2IzhuGEk9Ww6/NxXI9H+cf/AEkn++w3/wDSqOUWMjGS0udmV9IDDTER737ceh9VOh9CPKo+YZ7HHjocbhm3tR1iWKnTsuCDb2ozYHhdb10YnYLNBq+CmPiDG/8AlYmqHG5dNCbTQyxa2+sjePXw3gL1Dm2rMtGnFO6L3H522IM6qT/OZ5JZG4ER3Ajj9wF/MDXWuIW2gqjiw0tuyklj3K2vwrtyjK58VKIcOhkkIJC7yrcDU6sQPjUqduRWVPM9yRmuIG7ug6nj5V24bNlhiVEG83Ek6C51PibcPTjXTnuzuJwbImKhMJcErd42BANid5WIFri+ulxWu7JdD+GVFkxjmZ+JRWKRqe64sz27yQD92lVEqm5qw1aWHu4bvmZDFi8TiHEcW+7nhHEpJ87L2reJ0pofomzMxdaUiLWv1RmvJ5cNy/561TA7WZfC/wBEy6AzuOMeDhTdHi8hKxgX+0W4+NOeHZioLqFPcG3reZsNaFFLZFZ1Zzd5NsxToj24lhmTLsSLISUi3l3Gik1+rcWBsTca9oMba302+sN6d8n6nFQYyLsmUWZhbSWOxjfxYr/yhWv7M5sMXhIMQNOtjViO5rdpfRgR6VIss6KKKACsL6WOjowF8ZhEvCbtLEo/ojxMiD+z5kfZ4+z7O6UUAeSMkk/nCG/Em/qp/Wr/ADEdv0HzNcdtMGkGczxxqERZo91VFgA6IxAHIXc6V2Zl7Q8v1p9L4WZ6/wASZDrmscJ1eIE94/heuFFXFHXm+Hh6lyihXFrEAjmL+HC9b7sls7gfo2HniweHUyRRvv8AUoW7SBvaIvz76wHFi6N5H5VvvRbiusyrBkfZj6v/AHbGI/5KTV3NFJ6DSqgCwFh3CvtFFLGhRRRQAVkvTXBvYEN9ydT71dP+qtarL+l9f/ds/hJEf+Ko/WglCIJ1AFyOAqF0dYjqs5wx4KZXT0dHRR72WocfAeQqvixPU4yKU6COaKT91lc/Kn1XdIzUFZs27p1yoS5d1tu1BIjflc9Uw8u2rfkFXGz+HTMMrhWff3JYozIqOyb10BZSykHdLXuAdam9IcO/lmOH/wBvK3qqFh8RVF0OY0NlkO8QLb66n7srgfC1INBywBxuFvDgcmhigB0LYuJGb9pwoY73iWY+NNOT4nFOP5zh4oe7cxBm+ca2+NU2KweZMxKZlhVHJfoR+ZnJqxylMap/nE2FlX/ZxSRN8ZHB9woAXemzA9bljsBdopEkHod1z+47VWdAWZ7+DmgJ1gluB3JIN4f41lpo29ZWwmJVvZGHm3v92f0pE/k8QG2Ok5EwIPNRIx+Dr76CTY6KKKCAooooA839Kw3c6nPDtYc38ooxf4VGzB7sLaiw/jT50udH+JxM/wBLwqiS6KskVwrXW9nW9gwKkAi4PZ0vfTIJBLh3KOrxuOMcish8yrWPrTITy6C6lPNqXVFQ8PmKt7XZPw99TBTk09jO4tbnwi+la70EYvfy1o+cM8i/vBZfnIfdWR1oHQHi7S46A8LxyKPV1Y+7q6VVHUeZsVFFFKHBRRRQAVm/SrFvZbih3GM+6ZCfgK0ikXpBjvgccO6KVv3QW/SglGJ4c9hfwj5VUZwnbI71/S1dqZnuqBu8Ba5Nq692SdwEjZ3IsEjRnY+Si5PGmykmrCYQalc2fO9usI2AKviUeSXDlerQ9YQ7RWswW4TU2O9ak3YjpChwWFEEkUrsHZgUMdrNrbVgb3vyrRNh+jTCRYaJ8VhUkxLKDIJfrQpOu6EN0FgbaD1NN0mzeEZGjOFg3GUqVESLoRYgWGmndSh1zMsJ0ltObYfLsRKfAiw/EVVgvqaackzLETf02BfDjvaaKT4Kbj3UtydD2IiJ+iZpLEhNwtpEP5mjkAY2truio8nRPmL6SZozL+0+Jk+DPagDh0rbWxpC+EicNJJpKQQRGnFlY8N5uFuQJvbS7t0TZAcJl0Ydd2WYmZwdCCwAVT3EIqAjvvVPsr0PYbDSJLPK2IdDdV3BHGCDcEpcliPFreFaVQAUUUUEBRRRQAVXZ5kWHxadXiYUlXlvDVfFGHaQ+IINWNFAGJ7UdCzrd8BLvrx6mUgMPBJODdwDAeLGs1zLL8Tg23Z4pYDe3bUhSf2W9l/QmvW1cJYwwIYAg8QQCD5igDySmZtzAPwpv6H803M3jvoJ0ki9d0SD4xW9a2ufYnLnN2wGFueJ6iMX87DWsU28wS5XnKSxKI4Q0E6Ki2AQELIgA7zG+g5OKlyb3IUUtj0VRXxWuLjga+1BIUUUUAFKm1cW9Bi1+9FMPeh/jTXS9tAl1mHejf5LUEoSOi3KsOcBh5uoiMrdZvSGNSxtK62LEX4AD0pd6H8OIM7nhItuR4mNfyzR2/wqTTR0RPfKoPBph/xXP60r5hN9E2likv2ZJIr+UqfRzfw3rt6UAb1RRRQQFFFFABRRRQAUUUUAFFFFABRRRQAUUUUAFZP/ACgcp3oMPiQNYnMbfhkFwT5Oij89axVLtnk/0vA4jD/aeM7l/vjtRn99VoAhdGea/Scswrk3ZU6tieO9GerJPnu73rTPWL9Au0KIMRhZXVLsskYdgpJI3JFAPMbiGw7zW0UAFFFFABVTnEdzb7y2+Y/WrOSULxIFVeNxIciwOnOglGNdHe2+FweAWGYydYrOdxY2bQ2I10W978TVFnWbnM80w7wROpYwxqpsW7MhYubaAAMSdTYKTeu/ZDZuHE5vLhMQG6tWxGisVJKOd3Ua2tc6Vu+z2yeDwV/o0CIxFi+ruRxsXYlrX5XtQBd0UUUEBRRRQAUUUUAFFFFABRRRQAUUUUAFFFFABRRRQBhO3PRRiziZ5sLHHLDI5cRhwrgt2nFnstt4tazcLaUqxYHN8GQEjzCEDlGJyn+C8ZoooAmx9IOcRe1PLbukw8XxJjB+Nd//ALWczOnWR+kIv86KKCTql23zeX2TJr/Z4VW+aNUaTDZ1izZkzBweRSWJD53Cp76KKAuaH0VdG0uEmGLxVkdVIjhVg27vDdLOR2b2JAUXGt792r0UUEBRRRQAUUUUAFFFF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202" name="Picture 10" descr="http://tech.hazisarashi.com/files/2012/08/jenkinsLogo1-217x30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6" y="2666085"/>
            <a:ext cx="256028" cy="3539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2785913" cy="140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25442"/>
            <a:ext cx="1829218" cy="102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2010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&amp; Libraries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AutoShape 6" descr="data:image/jpeg;base64,/9j/4AAQSkZJRgABAQAAAQABAAD/2wCEAAkGBxQTEhQUExMVFhUWGBgaGRcYFBUVHxwbHxkdGBgZGBseHiggGBwlGxcYITIhJSktLi4uGB8/ODMsNygtLisBCgoKDg0OGxAQGywkICQsLCwvLDQsLCwsLDEsLCwtLSwsLDQsLCwsLCwsLCwvLCwsLCwsLCwsLCwsLCwsLC4sLP/AABEIAQgAvwMBIgACEQEDEQH/xAAcAAACAwADAQAAAAAAAAAAAAAABgQFBwIDCAH/xABQEAACAQIDBAcEBwMJBgILAAABAgMAEQQFIQYSMUEHEyJRYXGBMpGhsRQjQlJygsFiktEIJDNDU3OisuFjk6OzwvDD8RUWFyU0RFRkg9LT/8QAGgEAAgMBAQAAAAAAAAAAAAAAAAMBAgQFBv/EADIRAAIBAgQDBgYCAgMAAAAAAAABAgMRBBIhMQVBURMicZGx0TJhgaHB8eHwFGIGNEL/2gAMAwEAAhEDEQA/ANxooooAKKKKACiiigAoopV2w2+wmXgrI5kmtpDHZm8C2tkHix8gaAGqk3aPpNwGEuvW9dINOrhtIQe5muEUjmC1/Cs3x2ZZtneiL1GEblvMiMP2ntvz+Sjd8BVLn2y+DwUZjfEyT4xhaOKBF3Q5ICBx2jx0tcMRewoJsXOd9M+MkJGGiigXWxP1z+BubIPLdPnSnNtTmWKfd+lYuRz9iJnUkfghtcelNmyXRRJLaTGkxJxEKkb5H7baiMHuF21+ya1jKMogwsfV4eJY057o1PizHVj4kk0uVRLYuoGErsfm8mpgxB/HOin3PIDX07G5xHqIMQPwYiM/5Zb16AMg764mYeNL7ZluzPPJz3NsEe3PjYbafXGVl9OtBQ+lMuR9M+MjsMRHFiF0uw+pfxNxdD5bo862BpQRYi4PKlXPNgsBibkw9S5v24bRm54kr7DHxK3qyrLmQ6bL7ZPbzB4/sxSFZbXMMgCv421IceKk252pnrzXtT0fYnB/WxN10SHe6yMFXSxuGZb3FtDvKTa1zu089GXSj1pTC45h1hsIpzYBzwCScg55NwbhobbzU09hbTRrdFFFSQFFFFABRRRQAUUUUAFFFFABRRSZ0s7RNg8A5jbdlmYRRkcVuCXYdxCK1j3laAFTpF6SZDKcDltzIW3HlQbzb3Axw+I1Bflra1rivyLYeDBp9JzEiWYneEZO+u8ddb/0z3NyT2R6b1VOweY4DL4fpE0gkxMgO7HGOsaNOSX9lGbQneI5Dkb12a7cCeQu6vf7K3WwHIDXTzoJGDaPafFYl0w2FBDy6KiHgvNnbkPcAAeNqctiNhYcCOsa0uJb2pSL7t+Kx39kd7cTz0sB09GeQiKAYqSxnxSq5PHcjOsca9wtYnvJ52FN0snIVnqVOSGwifXl7q6Wa9fK+yAKN5mVR3sQB76Rqx2iPlFfFYEXBBB4EEEHyI419qCQooooAKyTpO2GEYbF4ZbJxmiA0XvkUcl+8OXHhe2t1TbRbX4LBHq55LyEXMaoZDY/eHBQf2iL0ym2noUna2pQdEHSAZd3BYp7yAfUyMdXAH9G55uAND9oDXUXbWa8nZ+2HXEl8C7iIkOgKlGia990HnukAqQeFuYufRnR7tL9PwUcxt1oukoHKRbXNuQYFWA7mFbDMxlooooICiiigAooooAKKKKAKfa3aBMDhZMQ4vuCyre2850RR3XPE8hc8q83T4jGZrixvFppnvYXISNedhwjjGmvE6X3mOuh/wAoTMTfCYcHs9uVh46JGfcZffXRsyq4DLonQD6RiwJC1tQh1T0CkWHDeZjQScMFsXgMEAcY5xE3HqxcKPJQRfzc2PcKj7VZnA+DlhhwkUSWBBUKpBVgwICqLcO88TUVmJJJJJOpJNyT3k86gZ49oJPK3vIH60AaZ0XYsvlWGvxXrEHksrKvuUAelMlLfRzhury3Cj7yGT/eM0g+DimSsM33maorQoNttrEy6ANYPNJcRITppxZue6LjzJA8Rl+H2WzLNSMROwCtqrTMQLH+xjAO6vDkAeNzxpuxuzz43OpXxCH6Nhki3AQd2Ts7yqOTLvmQtbuAPGtBpmbItNymXM9RE2C2MxOXzOWnjaB0N0XfH1l13W3SLDs7wve+o9HuiilSk27sYlYKKKKgk+g0nT9HWEllmmxBllklkdyesaMKCeyqhSNFWy3JPDlwpwoqVJrYhpPcyrajoq3VMmCdmI16lyCT4Rvpr4Nx7xR0C5sY8XNhmuBKm8AdLSRmxFuRKsb/AN2K1Wstz6EYPaDBzqLLO8ZP4nJw8h9zqx8WNaKVRt2YmpBJXRudFFFPEhRRRQAUUUUAFcZZAqlmIVVBJJIAAGpJJ4ACvrsACSQANSTpYd5rz90odITY5zhsMSMKpsSL3na+h/u78Bz4nlYAqelfaOLHY0ywEmOOJYgxFgxVnYso+6d8AE8beVM+fSXkRRwjhhQeXVq3zY1muZZc0QTf4uCSO61tL8zrTLmm1MRZSgZ/q4gfsgMIlVxrqbMDra1RFpq6GVKcqcsslZ/1lnVTtMC0SovtSOqjzN7fG1cMNtHGxsylPH2h68/hUnMWG/hH+yMTCSeVt4G/lYVJQ27DQCNFRfZRQo8gLD4Cuyg0VzzYFFFFAHZHFelvJsxYY3G4SQ6oyzRX5xSKL28Fk3h+YVc/+mYFfqmmiEgAO4ZEDWPA7pN6TulAmLqMwgdEngO5YsPrY3OqEXG/Ym9hyZiNQKZFJ6FG3uPFV+0GZfRsNNPub/VIX3d7dvblext7q69mM6XGYaPEKu7vg3W991lJVhfmN4Gx5i1TMywazRSQv7MiMh8mUqfnVNnqW3WhywWKWWNJEN1kVXU+DAMPga71F6zjorztk38txGk0DPuXvqAe2gJ47puw71Omi06Z/n8WCi66be3d4L2V3jcg27rcDqTUuNpWIUrq5W7T5gcJjcE5P1E/WYeQngHJVoT798eALUp9Nf1ZwU44xtL7wY3H+Q1C266QsLjcK8Cwzg3VldxEoVlPHR2Ps7w8mPCujbnGyz5VgJcQhWQyMp3hbfG4wEluW8FB9e61OjGzTFt3TR6EBr7WO9EvSKSUwWMe5NlgmY8eQikPfyVjx4HW19irQICiiigAoopX6RtqRl+DaQW65zuQg69sgneI+6oBY99gOYoAQemrbe5bL4G0/wDmHB9RCD5WLeg+8KStnMo3AJXHbPsg/ZHf5n4Cq7Z/AGaQyyEsA1yWNy7nU3PPU3PmO+muR7VjxNX/AML6nouD4Ff9ip9Pf28+go4iOXGYsRRDeZn6uNb2Gl7k9w0LE9wPdWl/+ruUZUiDHFZpnF+2jy37ykSghUvpdhfxpf6FMOGx8rN7SQOR5l0Un3XH5qv+lfJ4z1ZVAcRi8VDD1rDeKLukBU+6twCQON276c9LR5HFnJ1JSqS3bOWcbKZdmOFeXLREsyC6iIdWGNr9XJHYbpYcDYEG3EXBy/CTh8LNGx0ABS+h1PAeo+JrQJNnGyfGYOeCSSSGaRYJg27ftmwvugDd+0OYKcTvV24zom6zESSfSgsbyO4QQ3IDMW3Qxe2l7Xty4URmlz0KOLY+bOY/r8Lh5jxkiRj+IqN4fvXqxqFk2WJhoI4IyxSNbAsbk63JJ7ySTppU2sz30HoKKKKgkQts+jdcZM08c3VyPbfV031YhQoIsQVO6oHMacqXsJ0Oybw38REq8ykbMbc7XsAff61r1FMVWSVijhFkPJ8sjw0KQRCyILC5uTc3JJ5kkknzqZRRSy5mvSls66suY4YlZIrGUrx7Psyjv3R2WvxW19AbsOzOdQZrhCsqIzCwmhOoB4hhz3SRdTyI7xTQRfjWP7UZNLlGKXGYMfUMbFdbLfUxP/s2t2TyIA4hbti8ytz5C33Xc0DLdh8BAwePDJvA3BdnlseRXrGax8RSz04H+a4f+/8A/Cf+NOGy+0MWOgEsVxY7roeKNYEqe/QggjiD6Uk9NcoIwcX3nkb3BF/8SiF8+pMleOhn+eZXufWIOzpvAcj3jw+R+G19Ee25xsRw87XxMI4njLHwD/iBsG8wftWGcuoIIIuDoRSzFPLgMVHNCbNG28hN7EcCjd4IJU+Bq2Hq5u69zfxTAqk+1hs9/k/5PV9FV2z2cR4zDRYiL2ZFvbmp4Mh8VYFT4irGtJxgrzd0p5+cdmDJGbxwkwxDkWvaR/Vxa/cimtu6Qs9ODy+eZTaTd3I/xud1T+W+95Ka88bI4O7l+SCw8z/AfOqVJ5YtmjC0HXrRprn6c/sMmEw4hjVByHvPM+priTXOVtfKuFcvfVnt7KKUY7LQg7D5iMHmylzZJC0THuWSxQ+QcJc9wNa9tPlJnOGYe1BiopbcLgMVf3Kxb8tYntLgd4dYBewsw/Z7/TX3+FPWwvSNG0aw419yRQAszey4A032+w4A1J0Pfc2rbdzipI8hiqPY1pQez1XgaJiMOsg3XUMLq1iL6qwZT5hgD6V20vZ1tpg8PGXM8cht2Y4nSRm7rAHQftGwrt2Mz1sdhvpDQ9UDI6qN7f3lW3aBsPtby8OKml5Xa4q6vYvKKKKqWCiiigAoorijg3sQbEg2N7EcQfGgCNmmYx4eMyytuoCgJ8WYIvxYVYTMOHdS1t7kzYvAzQpq5Cso7yjB93w3gCL95FKuB2pzhUVGy1pHAtvlXS/iw4X77EDyq6jdaFG7PU0qkPpP2mwy4SbDCRHmfdXcB3t3tKSXI0UgC4B1vaq6bLM7x2k8iYSI8VVgpt5IzM3kzgVd5JsdgctTrpGUsv8AXTFVCn/Zr7KH3t41ZJRd27g22c+izKGw+BUurLJM7SMrAgjgiAg6jsIp/NSl0o4jrMzw0XKKMN6szOR7kT308bP7WLjZ3TDRsYYh253BUFj7KRrx7yS1rAcNQayubG/SsxxWIGq7xC637ItHGR5ol/WjVZpPp6jcPDPVhBdV9tWWNQM6wfWRm3tLqv6j1H6VPorJGTi7o9ZVpxqQcJbMt+gjaTcmfBO3YmvJFflIB21H4kF/yHvrca8n4mR8Ji1li0ZHWVOWoN90+BIII7jXqbK8ck8MU0ZukqK6+TAMPnXVi7q6PEVabpzcHujIv5QWa3bC4UHhvTMPHWOM/wDNpVyGDq8Ove3aPrw+Fh6Vw6VsUZ83nW+iGOFfRVv/AI3erCXQADgP+xWXFS0SO3wKn3p1Oit5/o66KKKxnfCqTH5AGN4yFP3Tw9O741d0VaE5Rd0Jr4enXjlmrifgsEBioopvZM0SyWJHZZ13rHiOyTrXpwQKiBEUKqABVUAAAaAADgAK82bT4chw403ha45Ef6W91ehdms0GLwkE4teSMFrG9n9lx6OGHpWyTzQTPJ1qXY1pQ6P7cvsSaKKXdt5poYVxUA3mwzb7p9+EjdlU+lnvy3BxpKV3YG7DFQKiZTmUeJhSaJt5HFweY5EEcmBuCO8VLqCSHtNm6YSB53jd1SxYRqGaxNr6kCwvcm+gpU2j2W+mbuNwGIMM0iKd5HdFlW3Y3yhuGA0vrpoR3O7a8dfOsxzbFYjJJT1SCXL5WJWMkjqnJuyI2u4CbkAgg9wIJLIavTcpLTcosdmue4U2kaew+11MU6m37YRrepBqEvShj+HXRHzij/Sn/BdKuCYdsTRHuaPf9xQtp6CpL9IOVtq0wP4sNOfnHTLvnEpbpIVcw2zxbZTDiFl3ZWxZiZ0RNV3HYKAQQNQuo10qgyvZfMMxkDy9aF5zYjfsBz6tW1byWw04itWyTbHAzyrBhpCXa5CrBMg0FySSgA8z4d9MdVzuOysWy35iXtEYspyto4LhmHVoSRvNI47UhPNgoZu7sgDSwrNtmsPuxX+8b+g0H6n1qZt9nZzDGiKI3hiuqkcCf6yTxGgA8FH3qkRoFAUaAAAeQpdV5Y25vU6vCaOao6vJaLx/XqcqKKKzHoCl2nguiv8AdNj5H/UD31r3QbmvW5d1RPaw8jJr91vrF9BvlR+GsxzOLeikH7Jt5jUfEVe/yf8AH7uLxMP9rCrjzje3vtN8K34aV4W6HmOMUstZSXNemnsJmIk63M5mOu9ip2/4jsPkKYpTrSrkLb2KDHmXb3g/xpoJpGK+NeB0uCq2Hb6y/CCiiis51QooroxeMSMXdrdw4k+QqUm9ERKUYrNJ2RxzHCiSNlPmD3HkaZOg/PtJcGx75YvI2EijyO635m7qzvH5y8nZQFVOlhqx8P8AQV04LETYSaKZQUkQh0uOPIg+BBKkcbNW6lSkoNM8txLFUq1VOny0v1/R6ZmWxrgRUDZraKDHwiSFu0AN+Mkb0bdzDu7m4Gp5FJkrMzRd0ZvMHyTEl1UtluIbtKASYHOmg7u7vAtxUb2iYbELIiujBkYAqym4IPAg8644zCpKjRyKHRwQykXBB5GszxGHxmSOXhDYjL2JYoSbx343P2D+3bdP2gDY1b4/H1I+HwNSrqxWHSRGSRVdGFmVgGBHcQeNU2zu1+FxgAikAk5xPZXHfYfbGvFSRV9VGmi10xKxvRfgHJKiWK/9nLcegcNbyrqw/RTgV9psQ/4pFH+RFp6qDmubwYZd6eVIxy3msT4KvFj4AGrKcupGWJ05Js9hsICMPCqX0LasxHcWYliPC9KnSntaIIjhYW+ulHbIP9HGePkzDQdwudNL0u1PSozAx4JSg4GZwN7/APGn2fNtf2RxpHyrCiaQtLJck3IZrs54kknU/M06lRcndiqlVRWh92cxCpIQ2m8AFPrw9dPdTTS1neT7l3jHY5r93xH7Py8uHLKM6tZJTpybu/F4eNVxOHle6OrwriUIxVKei5P39xjooBorCejC1Q+iPEdVm0A5MJkJ8BEz/OMVMqh2Uk3czjI5STf8uQVrwvM4XG1pB+P4IuSruYvd7jIvuDfwpopfzGLqcznU6buKmUeRkYL7ww99MFVxS7y8B3BZXoNf7fhBXxmABJNgOJOlRMzzAQrci5PAcPf4UtTYqXEMF49yroPP/U1SlQlPXkPxnEaeH7u8unuyyzHP+Ii/fP6D9TUbBZRJMd+QkA8zqx8h3VaZXkix2Z7M/wAB5d58as5Z1XifSurRw0YLU8ji+I1a8tX7LwR04PARxDsLr3nUn1r5mWHSRCr6dx5g94rplx5Psi3jURmJ1JvWh2tYwK97lPgt+LER2mMB31XrlLDcUsAz6EEqBqRfW1a/Hl+0EYvHNhMYh1RyV1XlwCcRr7R48TWaSxBhZhepGT5zjMF/8LOwTj1TdpfQHh39kqazTpGyFb6DdtNtXm+Eh/nODigMnYSZXR7NYnsqJH13QSL6fKkrq8wcdYcROS2tjiZQ2vhew8r137WbYz5j9HjxCqvVMbhd4Bi26LkG5FgDzPtGruSSxsKxVp9nbKjt8NwcMSpOo3ZW2+dxBxmFdD9YrAk8SOJ46HgTV7kWe5ix6rD4uTe+yjzJ2uW6hm7N+e7ccDar1nuLEAg8QReqfMNnUcFo7IeanVT/APr8vCojiU9JIbiODTjrReb5bP2f2LlsDtBN2WOIUHietght6owPuqm2g2RbCL1mMxUYmf2Y0355H5XYsV3QPvEnwudK+ZLmGOBeOPGyKsdr/WtINb2CXvpoeFqhgn6UxxZaVm13jvOWP2dOJFri3AWpmazdreCOfHCzai5Kybtd7ETLcnkm1A3V+8f+kfa+XjUrNMhMSb6vvWtfS3PiNe+1M/W7yggMB3FWU+4gVFxse9G471b5Vn/yJuXRHcfCcPGi0u9K29/RbEXK8y30Xf48L/DWoGb5Ha7xDTiU7vFfDw93dXRlB7H5j8hVrhsUV0Oo/wC+FdhWlHU8W7wk8pWbP5iQwjbVT7Pge7yNMtK2EQNi+zwDs3uufn86aa4+JilPQ9pwepOdDvcnZeSCqLZGPfzOJR9qSb/lyH9KvCba1G6HsN1ubQMfsLNIR5xsnzkFXwq3M/G3pBeP4DpewZgzaZh/WCKZf3Qh/wAcbH1qSjXAI4EXpo/lBZV2cLigOBaF9O8b8ZPcAVkH5hSPkE+9CvevZPpw+Fqtio6JieC1bTlDqr+X7Ie1MXZjbuJHvAP/AE137MFTGbABgbMeZ5g+Vvkam5lhusiZeZGnmNR8aXdnMTuygcnFvXiP1HrTsFPSxm47QaqZ+qv5aelhgx8zAgA2BFQKsMyXQHuP/fyqvroS3PPx2CiiiqkhRRRQBDzPQK33WB9P/O1NEp1v30v4iPeVh3j48vjU/I8Vvwr3p2T6cP8ACRXPx0NpHpf+P1knOm+dn5fv7E+uufDo4s6hh4/pRNMqC7MFHeTaq1BPjCUwykRj2pG7I8r8vIa662FY6VOU33TtYzF0aEH2ln8upWx49MPPIE1RrADe5i3A87EkVJnSeOaPE4jDyxRnRS0bAeyQBcga3N9bX5U6dD+aRoZcHJGqTBi4YjVraMjH7ycrcie4kvecZxhxjosskhkdsRGWLFVaMizGzKdWH1bXPK49N3Zrnvax5j/MqaJaJSzJclrfyMiTOIW/rAPxXX519xGYR7jESIbKdAwPLhxq22m2Rw0Wbx4ZYt2JoOtZRJIQWLSDQk3UdldBYVJzLYrDSKRGvVPbRlLEfmUmxHuPjVY4JPVM1S4/Uj3ZRXj/AFiPlaWjHjc/p+lSnawJ7heo2DDKXjaxMbFbg3FwSCAefCvmZyWjPjp+p+Fbk7ROA1eVju2Xh9uQ/hHzb9Kv6h5RBuQoOdrnzOv629KmVxKss02z32BpdlQjH5X89SJm0u7DIf2SB5nQfOmL+T7gN7E4qcj+jiWMH8bbzeo6pff40mbUT2VU7zc+Q4fE/Ctl6Esp6nLVkIs2Idpfy6InoVQN+ateGjaF+pweMVc1fKuS/n2GLbjI/puBnw+m8y3S/KRTvx+Q3lAPgTXmzZzE7shRrjf0sdCGHIjkeI91esK87dMOzhwmOM0YtFiSZFI+zIDeQfvEP+c91OnHNFo5+HrOjUU1yPtJ+awmKc27w6++/wAwfdTPl+KEsYYeo7jzFV20+HuivzU2Pkf9be+sVCThUsz0nEqca+G7SPLVeHP+/ItJmDxbw4EBh8/lVXUnIJN+ADuuv8PgRUau1e6TPD2s2goooqCSPjZygFuZA/jUuaIqbGoWOS/V/wB4o99XGZ8V9f0oXMl7Ig1AaKVGbqmIDamxA+f6VPqPj77h3eP6c6rOKktRlKpKErxdmd2y+QNjJC0jExIbM1ySx47inlpqTyBFuNxp+HgVFCIoVVFgoFgKz/ZDayOCMQyoVUEnrF7WpJPbXj3C4vwGlP8AhcSkih42V1PAqQRU0lG2gvEObl3hN23wbwTRY6DR1Zd78Q9hj4Edg94t31rL7fYSHBYfFzOVSbdVbKXIJFyCB90Kb+KmlXMMGs0TxN7LqQfDuI8QbH0qr6Ip43M2XYyKOTqn6xEkRXAIO6+6GHJiCD3StypdWNncdQnmjZ8idtU4fP7jULgUN/OQ2+D1C2tzc4eHsH62TsR+B5t+UfEipeaTBs4zGQ2CwpBHvHhbq+sbysb0hZhjziZmmN9wdmIHkg+1bkWOv/lV4aRt1F1Fepd8iPh4QihRy+J5mok6dZMkfK+vzPwHxqc7WBJ4DWurZuLed5T5DzOp9wt76ViJ5IGzh1Dt8RFPrr+Rgooqtz7GdXHYe0+g8BzP/ffXHjFydke4rVY0oOctkVSYZsbjEhj4yusanjZb6v4gDefyFeqcFhVijSKMWSNVRR3Ko3QPcKx3oG2bu0mOcaLeKHz/AK1x5aID+OtorqJWVkeIqTdSbk93qFL+3WzS5hhHgNg/tROfsyD2T5G5U+DGmCipKHk7Lp3w0zRyqUsxSRTxVgba+R08qv8AM4t6KQfsm3mNR8RT10zbDGVTjsOl5EH16AaugGkgHNlAse9R+yAcwyDMwQInP4D/ANJ/Ss1enrnR2uG4tZXh6mz2+vL6nLZOXSRfwn5g/IV3zrZm8zVfs32Z2X9lh6gj+Bq0xw7Z9PlXSg7wPN1VaoyPRRUXMGXdILWPEd9+VS3Yqld2OzEcY/7yP/NVnmfFfX9KVjjWO7fXdYMPTherLHZ8rWIQi3ewFVVSOpeVKWhKoqtw+Nll/ooi/givJ/lqzw+R5lJ7GCxHrh5EHvcAVHaInspEbEYJW5WPeP176iwCfDtvwuynvQ8fxLwPqCKvk2IzhuGEk9Ww6/NxXI9H+cf/AEkn++w3/wDSqOUWMjGS0udmV9IDDTER737ceh9VOh9CPKo+YZ7HHjocbhm3tR1iWKnTsuCDb2ozYHhdb10YnYLNBq+CmPiDG/8AlYmqHG5dNCbTQyxa2+sjePXw3gL1Dm2rMtGnFO6L3H522IM6qT/OZ5JZG4ER3Ajj9wF/MDXWuIW2gqjiw0tuyklj3K2vwrtyjK58VKIcOhkkIJC7yrcDU6sQPjUqduRWVPM9yRmuIG7ug6nj5V24bNlhiVEG83Ek6C51PibcPTjXTnuzuJwbImKhMJcErd42BANid5WIFri+ulxWu7JdD+GVFkxjmZ+JRWKRqe64sz27yQD92lVEqm5qw1aWHu4bvmZDFi8TiHEcW+7nhHEpJ87L2reJ0pofomzMxdaUiLWv1RmvJ5cNy/561TA7WZfC/wBEy6AzuOMeDhTdHi8hKxgX+0W4+NOeHZioLqFPcG3reZsNaFFLZFZ1Zzd5NsxToj24lhmTLsSLISUi3l3Gik1+rcWBsTca9oMba302+sN6d8n6nFQYyLsmUWZhbSWOxjfxYr/yhWv7M5sMXhIMQNOtjViO5rdpfRgR6VIss6KKKACsL6WOjowF8ZhEvCbtLEo/ojxMiD+z5kfZ4+z7O6UUAeSMkk/nCG/Em/qp/Wr/ADEdv0HzNcdtMGkGczxxqERZo91VFgA6IxAHIXc6V2Zl7Q8v1p9L4WZ6/wASZDrmscJ1eIE94/heuFFXFHXm+Hh6lyihXFrEAjmL+HC9b7sls7gfo2HniweHUyRRvv8AUoW7SBvaIvz76wHFi6N5H5VvvRbiusyrBkfZj6v/AHbGI/5KTV3NFJ6DSqgCwFh3CvtFFLGhRRRQAVkvTXBvYEN9ydT71dP+qtarL+l9f/ds/hJEf+Ko/WglCIJ1AFyOAqF0dYjqs5wx4KZXT0dHRR72WocfAeQqvixPU4yKU6COaKT91lc/Kn1XdIzUFZs27p1yoS5d1tu1BIjflc9Uw8u2rfkFXGz+HTMMrhWff3JYozIqOyb10BZSykHdLXuAdam9IcO/lmOH/wBvK3qqFh8RVF0OY0NlkO8QLb66n7srgfC1INBywBxuFvDgcmhigB0LYuJGb9pwoY73iWY+NNOT4nFOP5zh4oe7cxBm+ca2+NU2KweZMxKZlhVHJfoR+ZnJqxylMap/nE2FlX/ZxSRN8ZHB9woAXemzA9bljsBdopEkHod1z+47VWdAWZ7+DmgJ1gluB3JIN4f41lpo29ZWwmJVvZGHm3v92f0pE/k8QG2Ok5EwIPNRIx+Dr76CTY6KKKCAooooA839Kw3c6nPDtYc38ooxf4VGzB7sLaiw/jT50udH+JxM/wBLwqiS6KskVwrXW9nW9gwKkAi4PZ0vfTIJBLh3KOrxuOMcish8yrWPrTITy6C6lPNqXVFQ8PmKt7XZPw99TBTk09jO4tbnwi+la70EYvfy1o+cM8i/vBZfnIfdWR1oHQHi7S46A8LxyKPV1Y+7q6VVHUeZsVFFFKHBRRRQAVm/SrFvZbih3GM+6ZCfgK0ikXpBjvgccO6KVv3QW/SglGJ4c9hfwj5VUZwnbI71/S1dqZnuqBu8Ba5Nq692SdwEjZ3IsEjRnY+Si5PGmykmrCYQalc2fO9usI2AKviUeSXDlerQ9YQ7RWswW4TU2O9ak3YjpChwWFEEkUrsHZgUMdrNrbVgb3vyrRNh+jTCRYaJ8VhUkxLKDIJfrQpOu6EN0FgbaD1NN0mzeEZGjOFg3GUqVESLoRYgWGmndSh1zMsJ0ltObYfLsRKfAiw/EVVgvqaackzLETf02BfDjvaaKT4Kbj3UtydD2IiJ+iZpLEhNwtpEP5mjkAY2truio8nRPmL6SZozL+0+Jk+DPagDh0rbWxpC+EicNJJpKQQRGnFlY8N5uFuQJvbS7t0TZAcJl0Ydd2WYmZwdCCwAVT3EIqAjvvVPsr0PYbDSJLPK2IdDdV3BHGCDcEpcliPFreFaVQAUUUUEBRRRQAVXZ5kWHxadXiYUlXlvDVfFGHaQ+IINWNFAGJ7UdCzrd8BLvrx6mUgMPBJODdwDAeLGs1zLL8Tg23Z4pYDe3bUhSf2W9l/QmvW1cJYwwIYAg8QQCD5igDySmZtzAPwpv6H803M3jvoJ0ki9d0SD4xW9a2ufYnLnN2wGFueJ6iMX87DWsU28wS5XnKSxKI4Q0E6Ki2AQELIgA7zG+g5OKlyb3IUUtj0VRXxWuLjga+1BIUUUUAFKm1cW9Bi1+9FMPeh/jTXS9tAl1mHejf5LUEoSOi3KsOcBh5uoiMrdZvSGNSxtK62LEX4AD0pd6H8OIM7nhItuR4mNfyzR2/wqTTR0RPfKoPBph/xXP60r5hN9E2likv2ZJIr+UqfRzfw3rt6UAb1RRRQQFFFFABRRRQAUUUUAFFFFABRRRQAUUUUAFZP/ACgcp3oMPiQNYnMbfhkFwT5Oij89axVLtnk/0vA4jD/aeM7l/vjtRn99VoAhdGea/Scswrk3ZU6tieO9GerJPnu73rTPWL9Au0KIMRhZXVLsskYdgpJI3JFAPMbiGw7zW0UAFFFFABVTnEdzb7y2+Y/WrOSULxIFVeNxIciwOnOglGNdHe2+FweAWGYydYrOdxY2bQ2I10W978TVFnWbnM80w7wROpYwxqpsW7MhYubaAAMSdTYKTeu/ZDZuHE5vLhMQG6tWxGisVJKOd3Ua2tc6Vu+z2yeDwV/o0CIxFi+ruRxsXYlrX5XtQBd0UUUEBRRRQAUUUUAFFFFABRRRQAUUUUAFFFFABRRRQBhO3PRRiziZ5sLHHLDI5cRhwrgt2nFnstt4tazcLaUqxYHN8GQEjzCEDlGJyn+C8ZoooAmx9IOcRe1PLbukw8XxJjB+Nd//ALWczOnWR+kIv86KKCTql23zeX2TJr/Z4VW+aNUaTDZ1izZkzBweRSWJD53Cp76KKAuaH0VdG0uEmGLxVkdVIjhVg27vDdLOR2b2JAUXGt792r0UUEBRRRQAUUUUAFFFF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 descr="C:\Users\Santi\Desktop\Sin títu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200800" cy="3832344"/>
          </a:xfrm>
          <a:prstGeom prst="rect">
            <a:avLst/>
          </a:prstGeom>
          <a:noFill/>
        </p:spPr>
      </p:pic>
      <p:sp>
        <p:nvSpPr>
          <p:cNvPr id="21" name="20 CuadroTexto"/>
          <p:cNvSpPr txBox="1"/>
          <p:nvPr/>
        </p:nvSpPr>
        <p:spPr>
          <a:xfrm>
            <a:off x="539552" y="566124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Unit testing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b="1" dirty="0" smtClean="0">
                <a:latin typeface="Calibri" pitchFamily="34" charset="0"/>
              </a:rPr>
              <a:t>Continuous integration </a:t>
            </a:r>
            <a:r>
              <a:rPr lang="en-US" dirty="0" smtClean="0">
                <a:latin typeface="Calibri" pitchFamily="34" charset="0"/>
              </a:rPr>
              <a:t>allows the automated test of functionalities without user intervention. 365 tests assure MAREA 2 correct behavior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010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Performance </a:t>
            </a:r>
            <a:r>
              <a:rPr lang="es-ES" dirty="0" err="1" smtClean="0"/>
              <a:t>Results</a:t>
            </a:r>
            <a:r>
              <a:rPr lang="es-ES" dirty="0" smtClean="0"/>
              <a:t>: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Allocation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1026" name="Picture 2" descr="C:\Users\Santi\Desktop\untitled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457130" cy="44650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3636487"/>
              </p:ext>
            </p:extLst>
          </p:nvPr>
        </p:nvGraphicFramePr>
        <p:xfrm>
          <a:off x="4932040" y="2492896"/>
          <a:ext cx="4104456" cy="74162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99408"/>
                <a:gridCol w="988824"/>
                <a:gridCol w="1209992"/>
                <a:gridCol w="806232"/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u="none" strike="noStrike" dirty="0">
                          <a:effectLst/>
                          <a:latin typeface="Calibri" panose="020F0502020204030204" pitchFamily="34" charset="0"/>
                        </a:rPr>
                        <a:t>Bytes </a:t>
                      </a:r>
                      <a:r>
                        <a:rPr lang="es-ES" sz="1300" b="1" u="none" strike="noStrike" dirty="0" err="1">
                          <a:effectLst/>
                          <a:latin typeface="Calibri" panose="020F0502020204030204" pitchFamily="34" charset="0"/>
                        </a:rPr>
                        <a:t>Allocated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u="none" strike="noStrike" dirty="0">
                          <a:effectLst/>
                          <a:latin typeface="Calibri" panose="020F0502020204030204" pitchFamily="34" charset="0"/>
                        </a:rPr>
                        <a:t>MAREA 1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u="none" strike="noStrike" dirty="0" smtClean="0">
                          <a:effectLst/>
                          <a:latin typeface="Calibri" panose="020F0502020204030204" pitchFamily="34" charset="0"/>
                        </a:rPr>
                        <a:t>MAREA</a:t>
                      </a:r>
                      <a:r>
                        <a:rPr lang="es-ES" sz="1300" b="1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300" b="1" u="none" strike="noStrike" dirty="0" err="1" smtClean="0">
                          <a:effectLst/>
                          <a:latin typeface="Calibri" panose="020F0502020204030204" pitchFamily="34" charset="0"/>
                        </a:rPr>
                        <a:t>Backport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300" b="1" u="none" strike="noStrike" dirty="0">
                          <a:effectLst/>
                          <a:latin typeface="Calibri" panose="020F0502020204030204" pitchFamily="34" charset="0"/>
                        </a:rPr>
                        <a:t>MAREA 2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67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ca-ES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15834797234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>
                          <a:effectLst/>
                          <a:latin typeface="Calibri" panose="020F0502020204030204" pitchFamily="34" charset="0"/>
                        </a:rPr>
                        <a:t>85587107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>
                          <a:effectLst/>
                          <a:latin typeface="Calibri" panose="020F0502020204030204" pitchFamily="34" charset="0"/>
                        </a:rPr>
                        <a:t>139311411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267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err="1" smtClean="0"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ca-ES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14805029654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>
                          <a:effectLst/>
                          <a:latin typeface="Calibri" panose="020F0502020204030204" pitchFamily="34" charset="0"/>
                        </a:rPr>
                        <a:t>54609735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>
                          <a:effectLst/>
                          <a:latin typeface="Calibri" panose="020F0502020204030204" pitchFamily="34" charset="0"/>
                        </a:rPr>
                        <a:t>122285449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076056" y="4221088"/>
            <a:ext cx="3600400" cy="1512168"/>
          </a:xfrm>
          <a:ln w="28575">
            <a:solidFill>
              <a:srgbClr val="FF0000"/>
            </a:solidFill>
            <a:prstDash val="solid"/>
          </a:ln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MAREA 2 </a:t>
            </a:r>
            <a:r>
              <a:rPr lang="es-ES" sz="8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8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Allocation</a:t>
            </a: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8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Reduction</a:t>
            </a: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endParaRPr lang="es-ES" sz="8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Variables -&gt; 99.12%</a:t>
            </a:r>
          </a:p>
          <a:p>
            <a:pPr marL="109728" indent="0">
              <a:buNone/>
            </a:pPr>
            <a:r>
              <a:rPr lang="es-ES" sz="8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</a:t>
            </a:r>
            <a:r>
              <a:rPr lang="es-E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-&gt; 99.17%</a:t>
            </a:r>
          </a:p>
          <a:p>
            <a:pPr marL="109728" indent="0">
              <a:buNone/>
            </a:pPr>
            <a:endParaRPr lang="es-ES" b="1" dirty="0"/>
          </a:p>
          <a:p>
            <a:pPr marL="109728" indent="0">
              <a:buNone/>
            </a:pPr>
            <a:endParaRPr lang="es-E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59172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Performance Results: RTT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2050" name="Picture 2" descr="C:\Users\Santi\Desktop\untitled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456622" cy="4464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3401784"/>
              </p:ext>
            </p:extLst>
          </p:nvPr>
        </p:nvGraphicFramePr>
        <p:xfrm>
          <a:off x="5148065" y="2060848"/>
          <a:ext cx="3672406" cy="6229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15541"/>
                <a:gridCol w="715541"/>
                <a:gridCol w="1377229"/>
                <a:gridCol w="864095"/>
              </a:tblGrid>
              <a:tr h="19050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effectLst/>
                          <a:latin typeface="Calibri" panose="020F0502020204030204" pitchFamily="34" charset="0"/>
                        </a:rPr>
                        <a:t>RTT </a:t>
                      </a:r>
                      <a:r>
                        <a:rPr kumimoji="0" lang="es-ES" sz="1300" b="1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[ms]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effectLst/>
                          <a:latin typeface="Calibri" panose="020F0502020204030204" pitchFamily="34" charset="0"/>
                        </a:rPr>
                        <a:t>MAREA 1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effectLst/>
                          <a:latin typeface="Calibri" panose="020F0502020204030204" pitchFamily="34" charset="0"/>
                        </a:rPr>
                        <a:t>MAREA </a:t>
                      </a:r>
                      <a:r>
                        <a:rPr kumimoji="0" lang="es-ES" sz="1300" b="1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kumimoji="0" lang="es-ES" sz="1300" b="1" u="none" strike="noStrike" kern="1200" dirty="0" err="1" smtClean="0">
                          <a:effectLst/>
                          <a:latin typeface="Calibri" panose="020F0502020204030204" pitchFamily="34" charset="0"/>
                        </a:rPr>
                        <a:t>Backport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effectLst/>
                          <a:latin typeface="Calibri" panose="020F0502020204030204" pitchFamily="34" charset="0"/>
                        </a:rPr>
                        <a:t>MAREA 2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0.8312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0.2797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0.3622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err="1" smtClean="0"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0.9421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0.3921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0.4633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9900648"/>
              </p:ext>
            </p:extLst>
          </p:nvPr>
        </p:nvGraphicFramePr>
        <p:xfrm>
          <a:off x="4932040" y="3356992"/>
          <a:ext cx="4032448" cy="6480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37618"/>
                <a:gridCol w="777578"/>
                <a:gridCol w="1399640"/>
                <a:gridCol w="717612"/>
              </a:tblGrid>
              <a:tr h="21602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STD-RTT [ms]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MAREA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MAREA </a:t>
                      </a:r>
                      <a:r>
                        <a:rPr kumimoji="0" lang="es-ES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es-ES" sz="13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Backport</a:t>
                      </a:r>
                      <a:endParaRPr kumimoji="0" lang="es-ES" sz="13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MAREA 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Variable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0.6594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0.2992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0.4081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Event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0.5453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0.5221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3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0.5737</a:t>
                      </a:r>
                      <a:endParaRPr kumimoji="0" lang="es-ES" sz="13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2 Marcador de contenido"/>
          <p:cNvSpPr txBox="1">
            <a:spLocks/>
          </p:cNvSpPr>
          <p:nvPr/>
        </p:nvSpPr>
        <p:spPr>
          <a:xfrm>
            <a:off x="5076056" y="4653136"/>
            <a:ext cx="3744416" cy="1296144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  <p:txBody>
          <a:bodyPr vert="horz">
            <a:normAutofit fontScale="25000" lnSpcReduction="20000"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MAREA 2 RTT </a:t>
            </a:r>
            <a:r>
              <a:rPr kumimoji="0" lang="es-ES" sz="8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Reduction</a:t>
            </a:r>
            <a:r>
              <a:rPr kumimoji="0" lang="es-E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8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Variables -&gt; 56.42%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Events</a:t>
            </a:r>
            <a:r>
              <a:rPr kumimoji="0" lang="es-E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-&gt; 50.82%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219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Addition of new protocols: </a:t>
            </a:r>
            <a:r>
              <a:rPr lang="en-US" dirty="0" smtClean="0"/>
              <a:t>file-based data transfer protocol, P2P</a:t>
            </a:r>
          </a:p>
          <a:p>
            <a:r>
              <a:rPr lang="en-US" b="1" dirty="0" smtClean="0"/>
              <a:t>Static name resolution support</a:t>
            </a:r>
          </a:p>
          <a:p>
            <a:r>
              <a:rPr lang="en-US" b="1" dirty="0" smtClean="0"/>
              <a:t>Extend </a:t>
            </a:r>
            <a:r>
              <a:rPr lang="en-US" b="1" dirty="0"/>
              <a:t>capabilities to other platforms</a:t>
            </a:r>
            <a:r>
              <a:rPr lang="en-US" b="1" dirty="0" smtClean="0"/>
              <a:t>: </a:t>
            </a:r>
            <a:r>
              <a:rPr lang="en-US" dirty="0"/>
              <a:t>.</a:t>
            </a:r>
            <a:r>
              <a:rPr lang="en-US" dirty="0" smtClean="0"/>
              <a:t>NET Compact framework, .NET </a:t>
            </a:r>
            <a:r>
              <a:rPr lang="en-US" dirty="0" err="1" smtClean="0"/>
              <a:t>Microframework</a:t>
            </a:r>
            <a:r>
              <a:rPr lang="en-US" dirty="0" smtClean="0"/>
              <a:t>, Mono &amp; </a:t>
            </a:r>
            <a:r>
              <a:rPr lang="en-US" dirty="0" err="1" smtClean="0"/>
              <a:t>IOSharp</a:t>
            </a:r>
            <a:r>
              <a:rPr lang="en-US" dirty="0" smtClean="0"/>
              <a:t> (Raspberry)</a:t>
            </a:r>
          </a:p>
          <a:p>
            <a:r>
              <a:rPr lang="en-US" b="1" dirty="0" smtClean="0"/>
              <a:t>Performance optimization: </a:t>
            </a:r>
            <a:r>
              <a:rPr lang="en-US" dirty="0" smtClean="0"/>
              <a:t>Service container, new implementation in C++, Alternative</a:t>
            </a:r>
          </a:p>
          <a:p>
            <a:r>
              <a:rPr lang="en-US" b="1" dirty="0" err="1" smtClean="0"/>
              <a:t>QoS</a:t>
            </a:r>
            <a:r>
              <a:rPr lang="en-US" b="1" dirty="0" smtClean="0"/>
              <a:t> control mechanisms: </a:t>
            </a:r>
            <a:r>
              <a:rPr lang="en-US" dirty="0" smtClean="0"/>
              <a:t>adaptive message </a:t>
            </a:r>
            <a:r>
              <a:rPr lang="en-US" dirty="0" err="1" smtClean="0"/>
              <a:t>QoS</a:t>
            </a:r>
            <a:r>
              <a:rPr lang="en-US" dirty="0" smtClean="0"/>
              <a:t> control </a:t>
            </a:r>
            <a:r>
              <a:rPr lang="en-US" dirty="0"/>
              <a:t>in the service </a:t>
            </a:r>
            <a:r>
              <a:rPr lang="en-US" dirty="0" smtClean="0"/>
              <a:t>container</a:t>
            </a:r>
          </a:p>
          <a:p>
            <a:r>
              <a:rPr lang="en-US" b="1" dirty="0" smtClean="0"/>
              <a:t>Software usability: </a:t>
            </a:r>
            <a:r>
              <a:rPr lang="en-US" dirty="0" smtClean="0"/>
              <a:t>Specific Visual Studio project templates (IDU &amp; SDU), service distribution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sz="5800" u="sng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28171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 fontScale="85000" lnSpcReduction="20000"/>
          </a:bodyPr>
          <a:lstStyle/>
          <a:p>
            <a:pPr marL="365760" lvl="1" indent="-256032"/>
            <a:r>
              <a:rPr lang="en-US" sz="2800" b="1" dirty="0"/>
              <a:t>A new version of the middleware MAREA 1, has been designed and </a:t>
            </a:r>
            <a:r>
              <a:rPr lang="en-US" sz="2800" b="1" dirty="0" smtClean="0"/>
              <a:t>implemented</a:t>
            </a:r>
            <a:endParaRPr lang="en-US" sz="2800" b="1" dirty="0"/>
          </a:p>
          <a:p>
            <a:r>
              <a:rPr lang="en-US" dirty="0" smtClean="0"/>
              <a:t>MAREA </a:t>
            </a:r>
            <a:r>
              <a:rPr lang="en-US" dirty="0"/>
              <a:t>2 </a:t>
            </a:r>
            <a:r>
              <a:rPr lang="en-US" dirty="0" smtClean="0"/>
              <a:t>presents </a:t>
            </a:r>
            <a:r>
              <a:rPr lang="en-US" dirty="0"/>
              <a:t>a </a:t>
            </a:r>
            <a:r>
              <a:rPr lang="en-US" b="1" dirty="0"/>
              <a:t>more modular, flexible and </a:t>
            </a:r>
            <a:r>
              <a:rPr lang="en-US" b="1" dirty="0" smtClean="0"/>
              <a:t>reusable architecture</a:t>
            </a:r>
            <a:r>
              <a:rPr lang="en-US" dirty="0" smtClean="0"/>
              <a:t>. Starting </a:t>
            </a:r>
            <a:r>
              <a:rPr lang="en-US" dirty="0"/>
              <a:t>point for </a:t>
            </a:r>
            <a:r>
              <a:rPr lang="en-US" b="1" dirty="0"/>
              <a:t>providing reflective and </a:t>
            </a:r>
            <a:r>
              <a:rPr lang="en-US" b="1" dirty="0" smtClean="0"/>
              <a:t>adaptive capabilities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new service implementation based on the deployment unit concept</a:t>
            </a:r>
            <a:r>
              <a:rPr lang="en-US" dirty="0"/>
              <a:t> takes benefit </a:t>
            </a:r>
            <a:r>
              <a:rPr lang="en-US" dirty="0" smtClean="0"/>
              <a:t>from </a:t>
            </a:r>
            <a:r>
              <a:rPr lang="en-US" b="1" dirty="0" smtClean="0"/>
              <a:t>interfaces </a:t>
            </a:r>
            <a:r>
              <a:rPr lang="en-US" b="1" dirty="0"/>
              <a:t>and the Composite Reuse </a:t>
            </a:r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b="1" dirty="0"/>
              <a:t>S</a:t>
            </a:r>
            <a:r>
              <a:rPr lang="en-US" b="1" dirty="0" smtClean="0"/>
              <a:t>upport </a:t>
            </a:r>
            <a:r>
              <a:rPr lang="en-US" b="1" dirty="0"/>
              <a:t>of a naming </a:t>
            </a:r>
            <a:r>
              <a:rPr lang="en-US" b="1" dirty="0" smtClean="0"/>
              <a:t>service based </a:t>
            </a:r>
            <a:r>
              <a:rPr lang="en-US" b="1" dirty="0"/>
              <a:t>on dynamic name </a:t>
            </a:r>
            <a:r>
              <a:rPr lang="en-US" b="1" dirty="0" smtClean="0"/>
              <a:t>resolution</a:t>
            </a:r>
            <a:r>
              <a:rPr lang="en-US" dirty="0" smtClean="0"/>
              <a:t>. Provides fault tolerance to the system</a:t>
            </a:r>
          </a:p>
          <a:p>
            <a:r>
              <a:rPr lang="en-US" b="1" dirty="0" smtClean="0"/>
              <a:t>Performance optimization </a:t>
            </a:r>
            <a:r>
              <a:rPr lang="en-US" b="1" dirty="0"/>
              <a:t>work is focused in the components of the network </a:t>
            </a:r>
            <a:r>
              <a:rPr lang="en-US" b="1" dirty="0" smtClean="0"/>
              <a:t>layer </a:t>
            </a:r>
            <a:r>
              <a:rPr lang="en-US" dirty="0" smtClean="0"/>
              <a:t>(</a:t>
            </a:r>
            <a:r>
              <a:rPr lang="en-US" dirty="0" err="1" smtClean="0"/>
              <a:t>MAREAGen</a:t>
            </a:r>
            <a:r>
              <a:rPr lang="en-US" dirty="0" smtClean="0"/>
              <a:t>/MAREA Coder, memory pool mechanism, </a:t>
            </a:r>
            <a:r>
              <a:rPr lang="en-US" dirty="0"/>
              <a:t>TCP and UDP asynchronous transports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28171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1026" name="Picture 2" descr="questions-and-answ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56" y="2223119"/>
            <a:ext cx="4953000" cy="228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09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/>
          <a:lstStyle/>
          <a:p>
            <a:pPr algn="ctr"/>
            <a:r>
              <a:rPr lang="es-ES" dirty="0" smtClean="0"/>
              <a:t>Performance </a:t>
            </a:r>
            <a:r>
              <a:rPr lang="es-ES" dirty="0" err="1"/>
              <a:t>O</a:t>
            </a:r>
            <a:r>
              <a:rPr lang="es-ES" dirty="0" err="1" smtClean="0"/>
              <a:t>ptimization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544" y="1844824"/>
            <a:ext cx="82089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 smtClean="0">
                <a:latin typeface="Calibri" panose="020F0502020204030204" pitchFamily="34" charset="0"/>
              </a:rPr>
              <a:t>Echo test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1" dirty="0" err="1" smtClean="0">
                <a:latin typeface="Calibri" panose="020F0502020204030204" pitchFamily="34" charset="0"/>
              </a:rPr>
              <a:t>Middlewares</a:t>
            </a:r>
            <a:r>
              <a:rPr lang="en-US" sz="2600" b="1" dirty="0" smtClean="0">
                <a:latin typeface="Calibri" panose="020F0502020204030204" pitchFamily="34" charset="0"/>
              </a:rPr>
              <a:t>: </a:t>
            </a:r>
            <a:r>
              <a:rPr lang="en-US" sz="2600" dirty="0" smtClean="0">
                <a:latin typeface="Calibri" panose="020F0502020204030204" pitchFamily="34" charset="0"/>
              </a:rPr>
              <a:t>MAREA 1, MAREA </a:t>
            </a:r>
            <a:r>
              <a:rPr lang="en-US" sz="2600" dirty="0">
                <a:latin typeface="Calibri" panose="020F0502020204030204" pitchFamily="34" charset="0"/>
              </a:rPr>
              <a:t>1 </a:t>
            </a:r>
            <a:r>
              <a:rPr lang="en-US" sz="2600" dirty="0" smtClean="0">
                <a:latin typeface="Calibri" panose="020F0502020204030204" pitchFamily="34" charset="0"/>
              </a:rPr>
              <a:t>network </a:t>
            </a:r>
            <a:r>
              <a:rPr lang="en-US" sz="2600" dirty="0" err="1" smtClean="0">
                <a:latin typeface="Calibri" panose="020F0502020204030204" pitchFamily="34" charset="0"/>
              </a:rPr>
              <a:t>backport</a:t>
            </a:r>
            <a:r>
              <a:rPr lang="en-US" sz="2600" dirty="0" smtClean="0">
                <a:latin typeface="Calibri" panose="020F0502020204030204" pitchFamily="34" charset="0"/>
              </a:rPr>
              <a:t>, MAREA </a:t>
            </a:r>
            <a:r>
              <a:rPr lang="en-US" sz="2600" dirty="0">
                <a:latin typeface="Calibri" panose="020F0502020204030204" pitchFamily="34" charset="0"/>
              </a:rPr>
              <a:t>2 </a:t>
            </a:r>
            <a:endParaRPr lang="en-US" sz="26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1" dirty="0" smtClean="0">
                <a:latin typeface="Calibri" panose="020F0502020204030204" pitchFamily="34" charset="0"/>
              </a:rPr>
              <a:t>Test configuration:</a:t>
            </a:r>
            <a:r>
              <a:rPr lang="en-US" sz="2600" dirty="0" smtClean="0">
                <a:latin typeface="Calibri" panose="020F0502020204030204" pitchFamily="34" charset="0"/>
              </a:rPr>
              <a:t> 100 Hz, 1000 Bytes, 10k times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1" dirty="0" smtClean="0">
                <a:latin typeface="Calibri" panose="020F0502020204030204" pitchFamily="34" charset="0"/>
              </a:rPr>
              <a:t>Key performance parameters: </a:t>
            </a:r>
            <a:r>
              <a:rPr lang="en-US" sz="2600" dirty="0" smtClean="0">
                <a:latin typeface="Calibri" panose="020F0502020204030204" pitchFamily="34" charset="0"/>
              </a:rPr>
              <a:t>RTT, </a:t>
            </a:r>
            <a:r>
              <a:rPr lang="en-US" sz="2600" dirty="0">
                <a:latin typeface="Calibri" panose="020F0502020204030204" pitchFamily="34" charset="0"/>
              </a:rPr>
              <a:t>m</a:t>
            </a:r>
            <a:r>
              <a:rPr lang="en-US" sz="2600" dirty="0" smtClean="0">
                <a:latin typeface="Calibri" panose="020F0502020204030204" pitchFamily="34" charset="0"/>
              </a:rPr>
              <a:t>emory allocation</a:t>
            </a:r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51231"/>
            <a:ext cx="4616085" cy="25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84994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System Architecture: Coder layer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28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2" y="4297279"/>
            <a:ext cx="1762040" cy="173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10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08637878"/>
              </p:ext>
            </p:extLst>
          </p:nvPr>
        </p:nvGraphicFramePr>
        <p:xfrm>
          <a:off x="4788024" y="5805832"/>
          <a:ext cx="2016224" cy="2155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6064"/>
                <a:gridCol w="1440160"/>
              </a:tblGrid>
              <a:tr h="21550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127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1481499"/>
              </p:ext>
            </p:extLst>
          </p:nvPr>
        </p:nvGraphicFramePr>
        <p:xfrm>
          <a:off x="4788024" y="4149125"/>
          <a:ext cx="2016224" cy="6725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6064"/>
                <a:gridCol w="1440160"/>
              </a:tblGrid>
              <a:tr h="1482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 smtClean="0"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771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FromPublish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771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FromDiscover</a:t>
                      </a:r>
                      <a:endParaRPr kumimoji="0" lang="es-E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7274428"/>
              </p:ext>
            </p:extLst>
          </p:nvPr>
        </p:nvGraphicFramePr>
        <p:xfrm>
          <a:off x="4788024" y="5229245"/>
          <a:ext cx="2016224" cy="4320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6064"/>
                <a:gridCol w="1440160"/>
              </a:tblGrid>
              <a:tr h="21550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*FromInt32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1654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*FromUInt32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2252091"/>
              </p:ext>
            </p:extLst>
          </p:nvPr>
        </p:nvGraphicFramePr>
        <p:xfrm>
          <a:off x="4788024" y="4909526"/>
          <a:ext cx="2016224" cy="24771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6064"/>
                <a:gridCol w="1440160"/>
              </a:tblGrid>
              <a:tr h="24771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8930630"/>
              </p:ext>
            </p:extLst>
          </p:nvPr>
        </p:nvGraphicFramePr>
        <p:xfrm>
          <a:off x="4788024" y="6165304"/>
          <a:ext cx="2016224" cy="4320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6064"/>
                <a:gridCol w="1440160"/>
              </a:tblGrid>
              <a:tr h="215501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u="none" strike="noStrike" kern="1200" dirty="0" smtClean="0"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kumimoji="0" lang="es-ES" sz="1100" u="none" strike="noStrike" kern="1200" dirty="0" err="1" smtClean="0">
                          <a:effectLst/>
                          <a:latin typeface="Calibri" panose="020F0502020204030204" pitchFamily="34" charset="0"/>
                        </a:rPr>
                        <a:t>FromTransportAddress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1654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129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FromPosition</a:t>
                      </a:r>
                      <a:endParaRPr kumimoji="0" lang="es-ES" sz="11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15 Rectángulo"/>
          <p:cNvSpPr/>
          <p:nvPr/>
        </p:nvSpPr>
        <p:spPr>
          <a:xfrm>
            <a:off x="2339752" y="4695172"/>
            <a:ext cx="23424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s-ES" sz="1100" b="1" u="sng" dirty="0" smtClean="0">
                <a:latin typeface="Calibri" panose="020F0502020204030204" pitchFamily="34" charset="0"/>
              </a:rPr>
              <a:t>Compatible </a:t>
            </a:r>
            <a:r>
              <a:rPr lang="es-ES" sz="1100" b="1" u="sng" dirty="0" err="1" smtClean="0">
                <a:latin typeface="Calibri" panose="020F0502020204030204" pitchFamily="34" charset="0"/>
              </a:rPr>
              <a:t>Signatures</a:t>
            </a:r>
            <a:endParaRPr lang="es-ES" sz="1100" b="1" u="sng" dirty="0" smtClean="0">
              <a:latin typeface="Calibri" panose="020F0502020204030204" pitchFamily="34" charset="0"/>
            </a:endParaRPr>
          </a:p>
          <a:p>
            <a:pPr fontAlgn="b"/>
            <a:r>
              <a:rPr lang="es-ES" sz="1100" b="1" dirty="0" err="1" smtClean="0">
                <a:latin typeface="Calibri" panose="020F0502020204030204" pitchFamily="34" charset="0"/>
              </a:rPr>
              <a:t>Serialization</a:t>
            </a:r>
            <a:endParaRPr lang="es-ES" sz="1100" b="1" dirty="0" smtClean="0">
              <a:latin typeface="Calibri" panose="020F0502020204030204" pitchFamily="34" charset="0"/>
            </a:endParaRPr>
          </a:p>
          <a:p>
            <a:pPr fontAlgn="b"/>
            <a:r>
              <a:rPr lang="en-US" sz="1100" dirty="0">
                <a:latin typeface="Calibri" panose="020F0502020204030204" pitchFamily="34" charset="0"/>
              </a:rPr>
              <a:t>(object o, byte[] buffer, ref </a:t>
            </a:r>
            <a:r>
              <a:rPr lang="en-US" sz="1100" dirty="0" err="1">
                <a:latin typeface="Calibri" panose="020F0502020204030204" pitchFamily="34" charset="0"/>
              </a:rPr>
              <a:t>int</a:t>
            </a:r>
            <a:r>
              <a:rPr lang="en-US" sz="1100" dirty="0">
                <a:latin typeface="Calibri" panose="020F0502020204030204" pitchFamily="34" charset="0"/>
              </a:rPr>
              <a:t> offset)</a:t>
            </a:r>
            <a:endParaRPr lang="es-ES" sz="1100" b="1" dirty="0" smtClean="0">
              <a:latin typeface="Calibri" panose="020F0502020204030204" pitchFamily="34" charset="0"/>
            </a:endParaRPr>
          </a:p>
          <a:p>
            <a:pPr fontAlgn="b"/>
            <a:r>
              <a:rPr lang="es-ES" sz="1100" b="1" dirty="0" err="1" smtClean="0">
                <a:latin typeface="Calibri" panose="020F0502020204030204" pitchFamily="34" charset="0"/>
              </a:rPr>
              <a:t>Deserialization</a:t>
            </a:r>
            <a:endParaRPr lang="es-ES" sz="1100" b="1" dirty="0" smtClean="0">
              <a:latin typeface="Calibri" panose="020F0502020204030204" pitchFamily="34" charset="0"/>
            </a:endParaRPr>
          </a:p>
          <a:p>
            <a:pPr fontAlgn="b"/>
            <a:r>
              <a:rPr lang="es-ES" sz="1100" dirty="0">
                <a:latin typeface="Calibri" panose="020F0502020204030204" pitchFamily="34" charset="0"/>
              </a:rPr>
              <a:t>(byte[] buffer, </a:t>
            </a:r>
            <a:r>
              <a:rPr lang="es-ES" sz="1100" dirty="0" err="1">
                <a:latin typeface="Calibri" panose="020F0502020204030204" pitchFamily="34" charset="0"/>
              </a:rPr>
              <a:t>ref</a:t>
            </a:r>
            <a:r>
              <a:rPr lang="es-ES" sz="1100" dirty="0">
                <a:latin typeface="Calibri" panose="020F0502020204030204" pitchFamily="34" charset="0"/>
              </a:rPr>
              <a:t> </a:t>
            </a:r>
            <a:r>
              <a:rPr lang="es-ES" sz="1100" dirty="0" err="1">
                <a:latin typeface="Calibri" panose="020F0502020204030204" pitchFamily="34" charset="0"/>
              </a:rPr>
              <a:t>int</a:t>
            </a:r>
            <a:r>
              <a:rPr lang="es-ES" sz="1100" dirty="0">
                <a:latin typeface="Calibri" panose="020F0502020204030204" pitchFamily="34" charset="0"/>
              </a:rPr>
              <a:t> offset</a:t>
            </a:r>
            <a:r>
              <a:rPr lang="es-ES" sz="1100" dirty="0" smtClean="0">
                <a:latin typeface="Calibri" panose="020F0502020204030204" pitchFamily="34" charset="0"/>
              </a:rPr>
              <a:t>)</a:t>
            </a:r>
            <a:endParaRPr lang="es-ES" sz="1100" b="1" dirty="0" smtClean="0">
              <a:latin typeface="Calibri" panose="020F050202020403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948264" y="4869160"/>
            <a:ext cx="478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ES" sz="1400" dirty="0" err="1">
                <a:latin typeface="Calibri" panose="020F0502020204030204" pitchFamily="34" charset="0"/>
              </a:rPr>
              <a:t>Null</a:t>
            </a:r>
            <a:endParaRPr lang="es-ES" sz="1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948264" y="5301208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ES" sz="1400" dirty="0" smtClean="0">
                <a:solidFill>
                  <a:schemeClr val="dk1"/>
                </a:solidFill>
                <a:latin typeface="Calibri" panose="020F0502020204030204" pitchFamily="34" charset="0"/>
              </a:rPr>
              <a:t>Basic </a:t>
            </a:r>
            <a:r>
              <a:rPr lang="es-ES" sz="1400" dirty="0" err="1">
                <a:solidFill>
                  <a:schemeClr val="dk1"/>
                </a:solidFill>
                <a:latin typeface="Calibri" panose="020F0502020204030204" pitchFamily="34" charset="0"/>
              </a:rPr>
              <a:t>types</a:t>
            </a:r>
            <a:endParaRPr lang="es-ES" sz="1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961817" y="5724009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ES" sz="1400" dirty="0" err="1">
                <a:solidFill>
                  <a:schemeClr val="dk1"/>
                </a:solidFill>
                <a:latin typeface="Calibri" panose="020F0502020204030204" pitchFamily="34" charset="0"/>
              </a:rPr>
              <a:t>Not</a:t>
            </a:r>
            <a:r>
              <a:rPr lang="es-ES" sz="1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s-ES" sz="1400" dirty="0" err="1">
                <a:solidFill>
                  <a:schemeClr val="dk1"/>
                </a:solidFill>
                <a:latin typeface="Calibri" panose="020F0502020204030204" pitchFamily="34" charset="0"/>
              </a:rPr>
              <a:t>null</a:t>
            </a:r>
            <a:endParaRPr lang="es-ES" sz="1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961817" y="6165304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ES" sz="1400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Other</a:t>
            </a:r>
            <a:endParaRPr lang="es-ES" sz="14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457200" y="1844824"/>
            <a:ext cx="8229600" cy="21602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0"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Serialization: </a:t>
            </a:r>
            <a:r>
              <a:rPr lang="en-US" dirty="0" err="1" smtClean="0"/>
              <a:t>Hastable</a:t>
            </a:r>
            <a:r>
              <a:rPr lang="en-US" dirty="0" smtClean="0"/>
              <a:t> of delegates</a:t>
            </a:r>
          </a:p>
          <a:p>
            <a:r>
              <a:rPr lang="en-US" b="1" dirty="0" err="1" smtClean="0"/>
              <a:t>Deserialization</a:t>
            </a:r>
            <a:r>
              <a:rPr lang="en-US" b="1" dirty="0" smtClean="0"/>
              <a:t>: </a:t>
            </a:r>
            <a:r>
              <a:rPr lang="en-US" dirty="0" smtClean="0"/>
              <a:t>Array of delegates</a:t>
            </a:r>
          </a:p>
          <a:p>
            <a:r>
              <a:rPr lang="en-US" dirty="0" smtClean="0"/>
              <a:t>Message Ids from MAREA protocol messages are reused in the service container to </a:t>
            </a:r>
            <a:r>
              <a:rPr lang="en-US" dirty="0" err="1" smtClean="0"/>
              <a:t>proccess</a:t>
            </a:r>
            <a:r>
              <a:rPr lang="en-US" dirty="0" smtClean="0"/>
              <a:t> the incoming messages</a:t>
            </a:r>
          </a:p>
          <a:p>
            <a:pPr marL="109728" indent="0">
              <a:buNone/>
            </a:pPr>
            <a:endParaRPr lang="es-ES" dirty="0" smtClean="0"/>
          </a:p>
        </p:txBody>
      </p:sp>
      <p:sp>
        <p:nvSpPr>
          <p:cNvPr id="24" name="23 Rectángulo"/>
          <p:cNvSpPr/>
          <p:nvPr/>
        </p:nvSpPr>
        <p:spPr>
          <a:xfrm>
            <a:off x="6948264" y="4387395"/>
            <a:ext cx="2127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ES" sz="1400" dirty="0" smtClean="0">
                <a:latin typeface="Calibri" panose="020F0502020204030204" pitchFamily="34" charset="0"/>
              </a:rPr>
              <a:t>MAREA </a:t>
            </a:r>
            <a:r>
              <a:rPr lang="es-ES" sz="1400" dirty="0" err="1" smtClean="0">
                <a:latin typeface="Calibri" panose="020F0502020204030204" pitchFamily="34" charset="0"/>
              </a:rPr>
              <a:t>protocol</a:t>
            </a:r>
            <a:r>
              <a:rPr lang="es-ES" sz="1400" dirty="0" smtClean="0">
                <a:latin typeface="Calibri" panose="020F0502020204030204" pitchFamily="34" charset="0"/>
              </a:rPr>
              <a:t> </a:t>
            </a:r>
            <a:r>
              <a:rPr lang="es-ES" sz="1400" dirty="0" err="1" smtClean="0">
                <a:latin typeface="Calibri" panose="020F0502020204030204" pitchFamily="34" charset="0"/>
              </a:rPr>
              <a:t>messages</a:t>
            </a:r>
            <a:endParaRPr lang="es-ES" sz="1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7499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/>
          </a:bodyPr>
          <a:lstStyle/>
          <a:p>
            <a:r>
              <a:rPr lang="en-US" b="1" dirty="0" smtClean="0"/>
              <a:t>Performance optimization</a:t>
            </a:r>
          </a:p>
          <a:p>
            <a:pPr lvl="1"/>
            <a:r>
              <a:rPr lang="en-US" dirty="0" smtClean="0"/>
              <a:t>Network system architecture</a:t>
            </a:r>
          </a:p>
          <a:p>
            <a:r>
              <a:rPr lang="en-US" b="1" dirty="0" smtClean="0"/>
              <a:t>New features</a:t>
            </a:r>
          </a:p>
          <a:p>
            <a:pPr lvl="1"/>
            <a:r>
              <a:rPr lang="en-US" dirty="0" smtClean="0"/>
              <a:t>Service implementation based on deployment unit concept</a:t>
            </a:r>
          </a:p>
          <a:p>
            <a:pPr lvl="1"/>
            <a:r>
              <a:rPr lang="en-US" dirty="0" smtClean="0"/>
              <a:t>Naming service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7491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7" y="1916832"/>
            <a:ext cx="66881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21610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System Architecture: Router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Creates and manages network lanes</a:t>
            </a:r>
          </a:p>
          <a:p>
            <a:pPr lvl="1"/>
            <a:r>
              <a:rPr lang="en-US" u="sng" dirty="0"/>
              <a:t>L</a:t>
            </a:r>
            <a:r>
              <a:rPr lang="en-US" u="sng" dirty="0" smtClean="0"/>
              <a:t>ane</a:t>
            </a:r>
            <a:r>
              <a:rPr lang="en-US" u="sng" dirty="0"/>
              <a:t>:</a:t>
            </a:r>
            <a:r>
              <a:rPr lang="en-US" dirty="0"/>
              <a:t> A set of references to the bindings establish between the different network architecture elements (encoder and transports) used at a particular </a:t>
            </a:r>
            <a:r>
              <a:rPr lang="en-US" dirty="0" smtClean="0"/>
              <a:t>moment</a:t>
            </a:r>
          </a:p>
          <a:p>
            <a:pPr lvl="1"/>
            <a:r>
              <a:rPr lang="en-US" dirty="0" smtClean="0"/>
              <a:t>Lane implementation: linked </a:t>
            </a:r>
            <a:r>
              <a:rPr lang="en-US" dirty="0"/>
              <a:t>lists of delegates or multicast </a:t>
            </a:r>
            <a:r>
              <a:rPr lang="en-US" dirty="0" smtClean="0"/>
              <a:t>delegates</a:t>
            </a:r>
            <a:endParaRPr lang="en-US" dirty="0"/>
          </a:p>
          <a:p>
            <a:r>
              <a:rPr lang="en-US" b="1" dirty="0"/>
              <a:t>Router </a:t>
            </a:r>
            <a:r>
              <a:rPr lang="en-US" b="1" dirty="0" smtClean="0"/>
              <a:t>&amp; network lanes build </a:t>
            </a:r>
            <a:r>
              <a:rPr lang="en-US" b="1" dirty="0"/>
              <a:t>a </a:t>
            </a:r>
            <a:r>
              <a:rPr lang="en-US" b="1" dirty="0" smtClean="0"/>
              <a:t>highly reconfigurable and adaptive architecture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269722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System Architecture: Transports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5050904" cy="45365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Provides communication </a:t>
            </a:r>
            <a:r>
              <a:rPr lang="en-US" b="1" dirty="0"/>
              <a:t>facilities to send and receive data </a:t>
            </a:r>
            <a:r>
              <a:rPr lang="en-US" dirty="0"/>
              <a:t>(byte </a:t>
            </a:r>
            <a:r>
              <a:rPr lang="en-US" dirty="0" smtClean="0"/>
              <a:t>sequences) </a:t>
            </a:r>
            <a:r>
              <a:rPr lang="en-US" b="1" dirty="0" smtClean="0"/>
              <a:t>from the network</a:t>
            </a:r>
            <a:r>
              <a:rPr lang="en-US" dirty="0" smtClean="0"/>
              <a:t> (TCP &amp; UDP protocols)</a:t>
            </a:r>
          </a:p>
          <a:p>
            <a:r>
              <a:rPr lang="en-US" b="1" dirty="0" smtClean="0"/>
              <a:t>One </a:t>
            </a:r>
            <a:r>
              <a:rPr lang="en-US" b="1" dirty="0"/>
              <a:t>thread for each </a:t>
            </a:r>
            <a:r>
              <a:rPr lang="en-US" b="1" dirty="0" smtClean="0"/>
              <a:t>individual transport</a:t>
            </a:r>
          </a:p>
          <a:p>
            <a:pPr lvl="1"/>
            <a:r>
              <a:rPr lang="en-US" u="sng" dirty="0" smtClean="0"/>
              <a:t>Drawbacks:</a:t>
            </a:r>
            <a:r>
              <a:rPr lang="en-US" dirty="0"/>
              <a:t> </a:t>
            </a:r>
            <a:r>
              <a:rPr lang="en-US" dirty="0" smtClean="0"/>
              <a:t>Poor management of large number of threads, memory overhead (1 MB/thread native and CLR)</a:t>
            </a:r>
          </a:p>
          <a:p>
            <a:pPr lvl="1"/>
            <a:r>
              <a:rPr lang="en-US" u="sng" dirty="0" smtClean="0"/>
              <a:t>Improvement</a:t>
            </a:r>
            <a:r>
              <a:rPr lang="en-US" dirty="0" smtClean="0"/>
              <a:t>: TCP and UDP asynchronous transports based on asynchronous I/O operations (without threads)</a:t>
            </a:r>
            <a:endParaRPr lang="en-US" u="sng" dirty="0" smtClean="0"/>
          </a:p>
        </p:txBody>
      </p:sp>
      <p:pic>
        <p:nvPicPr>
          <p:cNvPr id="4098" name="Picture 2" descr="C:\Users\Santi\Desktop\untitled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3378406" cy="338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3462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System Architecture: </a:t>
            </a:r>
            <a:r>
              <a:rPr lang="en-US" dirty="0" err="1" smtClean="0"/>
              <a:t>NetworkMessage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07504" y="1916832"/>
            <a:ext cx="4248472" cy="446449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Problem: </a:t>
            </a:r>
            <a:r>
              <a:rPr lang="en-US" sz="2000" dirty="0" smtClean="0"/>
              <a:t>Garbage </a:t>
            </a:r>
            <a:r>
              <a:rPr lang="en-US" sz="2000" dirty="0"/>
              <a:t>collection </a:t>
            </a:r>
            <a:r>
              <a:rPr lang="en-US" sz="2000" dirty="0" smtClean="0"/>
              <a:t>executed by </a:t>
            </a:r>
            <a:r>
              <a:rPr lang="en-US" sz="2000" dirty="0"/>
              <a:t>.NET virtual </a:t>
            </a:r>
            <a:r>
              <a:rPr lang="en-US" sz="2000" dirty="0" smtClean="0"/>
              <a:t>machine can </a:t>
            </a:r>
            <a:r>
              <a:rPr lang="en-US" sz="2000" dirty="0"/>
              <a:t>introduce non </a:t>
            </a:r>
            <a:r>
              <a:rPr lang="en-US" sz="2000" dirty="0" smtClean="0"/>
              <a:t>deterministic pauses</a:t>
            </a:r>
          </a:p>
          <a:p>
            <a:r>
              <a:rPr lang="en-US" sz="2000" b="1" dirty="0" smtClean="0"/>
              <a:t>Solution: </a:t>
            </a:r>
            <a:r>
              <a:rPr lang="en-US" sz="2000" dirty="0" smtClean="0"/>
              <a:t>Use a </a:t>
            </a:r>
            <a:r>
              <a:rPr lang="en-US" sz="2000" b="1" dirty="0" smtClean="0"/>
              <a:t>memory pooling </a:t>
            </a:r>
            <a:r>
              <a:rPr lang="en-US" sz="2000" dirty="0" smtClean="0"/>
              <a:t>mechanism. Reduce </a:t>
            </a:r>
            <a:r>
              <a:rPr lang="en-US" sz="2000" dirty="0"/>
              <a:t>the amount of work that </a:t>
            </a:r>
            <a:r>
              <a:rPr lang="en-US" sz="2000" dirty="0" smtClean="0"/>
              <a:t>has to </a:t>
            </a:r>
            <a:r>
              <a:rPr lang="en-US" sz="2000" dirty="0"/>
              <a:t>be done by </a:t>
            </a:r>
            <a:r>
              <a:rPr lang="en-US" sz="2000" dirty="0" smtClean="0"/>
              <a:t>the garbage </a:t>
            </a:r>
            <a:r>
              <a:rPr lang="en-US" sz="2000" dirty="0"/>
              <a:t>collector and consequently minimize the time used by its </a:t>
            </a:r>
            <a:r>
              <a:rPr lang="en-US" sz="2000" dirty="0" smtClean="0"/>
              <a:t>own execution</a:t>
            </a:r>
            <a:endParaRPr lang="en-US" sz="2000" b="1" dirty="0" smtClean="0"/>
          </a:p>
          <a:p>
            <a:r>
              <a:rPr lang="en-US" sz="2000" b="1" dirty="0" smtClean="0"/>
              <a:t>Implementation: </a:t>
            </a:r>
            <a:r>
              <a:rPr lang="en-US" sz="2000" dirty="0" err="1" smtClean="0"/>
              <a:t>NetworkMessage</a:t>
            </a:r>
            <a:r>
              <a:rPr lang="en-US" sz="2000" b="1" dirty="0" smtClean="0"/>
              <a:t> </a:t>
            </a:r>
            <a:r>
              <a:rPr lang="en-US" sz="2000" dirty="0" smtClean="0"/>
              <a:t>pool based on</a:t>
            </a:r>
            <a:r>
              <a:rPr lang="en-US" sz="2000" b="1" dirty="0" smtClean="0"/>
              <a:t> FIFO queue </a:t>
            </a:r>
            <a:r>
              <a:rPr lang="en-US" sz="2000" dirty="0" smtClean="0"/>
              <a:t>discipline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75524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148064" y="5230941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libri" pitchFamily="34" charset="0"/>
              </a:rPr>
              <a:t>Echo </a:t>
            </a:r>
            <a:r>
              <a:rPr lang="en-US" i="1" dirty="0">
                <a:latin typeface="Calibri" pitchFamily="34" charset="0"/>
              </a:rPr>
              <a:t>test (requester side</a:t>
            </a:r>
            <a:r>
              <a:rPr lang="en-US" i="1" dirty="0" smtClean="0">
                <a:latin typeface="Calibri" pitchFamily="34" charset="0"/>
              </a:rPr>
              <a:t>)</a:t>
            </a:r>
          </a:p>
          <a:p>
            <a:pPr algn="ctr"/>
            <a:r>
              <a:rPr lang="en-US" i="1" dirty="0" smtClean="0">
                <a:latin typeface="Calibri" pitchFamily="34" charset="0"/>
              </a:rPr>
              <a:t>1000 </a:t>
            </a:r>
            <a:r>
              <a:rPr lang="en-US" i="1" dirty="0">
                <a:latin typeface="Calibri" pitchFamily="34" charset="0"/>
              </a:rPr>
              <a:t>Bytes, 10000 times, 100 Hz</a:t>
            </a:r>
            <a:endParaRPr lang="es-ES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197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Network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: </a:t>
            </a:r>
            <a:r>
              <a:rPr lang="es-ES" dirty="0" err="1" smtClean="0"/>
              <a:t>Coder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1772816"/>
            <a:ext cx="4320480" cy="4536504"/>
          </a:xfrm>
        </p:spPr>
        <p:txBody>
          <a:bodyPr>
            <a:normAutofit fontScale="85000" lnSpcReduction="20000"/>
          </a:bodyPr>
          <a:lstStyle/>
          <a:p>
            <a:r>
              <a:rPr lang="es-ES" sz="2600" b="1" dirty="0" err="1"/>
              <a:t>S</a:t>
            </a:r>
            <a:r>
              <a:rPr lang="es-ES" sz="2600" b="1" dirty="0" err="1" smtClean="0"/>
              <a:t>everal</a:t>
            </a:r>
            <a:r>
              <a:rPr lang="es-ES" sz="2600" b="1" dirty="0" smtClean="0"/>
              <a:t> </a:t>
            </a:r>
            <a:r>
              <a:rPr lang="es-ES" sz="2600" b="1" dirty="0" err="1" smtClean="0"/>
              <a:t>encoding</a:t>
            </a:r>
            <a:r>
              <a:rPr lang="es-ES" sz="2600" b="1" dirty="0" smtClean="0"/>
              <a:t> </a:t>
            </a:r>
            <a:r>
              <a:rPr lang="en-US" sz="2600" b="1" dirty="0" smtClean="0"/>
              <a:t>layer implementations </a:t>
            </a:r>
          </a:p>
          <a:p>
            <a:r>
              <a:rPr lang="en-US" sz="2600" b="1" dirty="0" smtClean="0"/>
              <a:t>Drawbacks:</a:t>
            </a:r>
          </a:p>
          <a:p>
            <a:pPr lvl="1"/>
            <a:r>
              <a:rPr lang="es-ES" dirty="0" err="1" smtClean="0"/>
              <a:t>XMLSerializer</a:t>
            </a:r>
            <a:r>
              <a:rPr lang="es-ES" dirty="0" smtClean="0"/>
              <a:t>, </a:t>
            </a:r>
            <a:r>
              <a:rPr lang="es-ES" dirty="0" err="1" smtClean="0"/>
              <a:t>BinaryFormatter</a:t>
            </a:r>
            <a:r>
              <a:rPr lang="es-ES" dirty="0" smtClean="0"/>
              <a:t>: </a:t>
            </a:r>
            <a:r>
              <a:rPr lang="es-ES" dirty="0" err="1" smtClean="0"/>
              <a:t>Overhead</a:t>
            </a:r>
            <a:endParaRPr lang="es-ES" dirty="0" smtClean="0"/>
          </a:p>
          <a:p>
            <a:pPr lvl="1"/>
            <a:r>
              <a:rPr lang="es-ES" dirty="0" smtClean="0"/>
              <a:t>MAREA </a:t>
            </a:r>
            <a:r>
              <a:rPr lang="es-ES" dirty="0" err="1" smtClean="0"/>
              <a:t>Coder</a:t>
            </a:r>
            <a:r>
              <a:rPr lang="es-ES" dirty="0" smtClean="0"/>
              <a:t> (v.1): </a:t>
            </a:r>
            <a:r>
              <a:rPr lang="es-ES" dirty="0" err="1" smtClean="0"/>
              <a:t>Custom</a:t>
            </a:r>
            <a:r>
              <a:rPr lang="es-ES" dirty="0" smtClean="0"/>
              <a:t> </a:t>
            </a:r>
            <a:r>
              <a:rPr lang="es-ES" dirty="0" err="1" smtClean="0"/>
              <a:t>serialization</a:t>
            </a:r>
            <a:r>
              <a:rPr lang="es-ES" dirty="0" smtClean="0"/>
              <a:t> </a:t>
            </a:r>
            <a:r>
              <a:rPr lang="es-ES" dirty="0" err="1" smtClean="0"/>
              <a:t>drawbacks</a:t>
            </a:r>
            <a:r>
              <a:rPr lang="es-ES" dirty="0" smtClean="0"/>
              <a:t>: </a:t>
            </a:r>
            <a:r>
              <a:rPr lang="es-ES" dirty="0" err="1" smtClean="0"/>
              <a:t>complexity</a:t>
            </a:r>
            <a:r>
              <a:rPr lang="es-ES" dirty="0" smtClean="0"/>
              <a:t> and </a:t>
            </a:r>
            <a:r>
              <a:rPr lang="es-ES" dirty="0" err="1" smtClean="0"/>
              <a:t>maintenance</a:t>
            </a:r>
            <a:r>
              <a:rPr lang="es-ES" dirty="0" smtClean="0"/>
              <a:t> </a:t>
            </a:r>
          </a:p>
          <a:p>
            <a:pPr marL="365760" lvl="1" indent="-256032"/>
            <a:r>
              <a:rPr lang="en-US" b="1" dirty="0"/>
              <a:t>Improvements:</a:t>
            </a:r>
          </a:p>
          <a:p>
            <a:pPr lvl="1"/>
            <a:r>
              <a:rPr lang="en-US" dirty="0" err="1" smtClean="0"/>
              <a:t>MAREAGen</a:t>
            </a:r>
            <a:r>
              <a:rPr lang="en-US" dirty="0" smtClean="0"/>
              <a:t> tool: Automatic serialization/deserialization code generation for classes </a:t>
            </a:r>
            <a:r>
              <a:rPr lang="es-ES" dirty="0" err="1" smtClean="0"/>
              <a:t>marked</a:t>
            </a:r>
            <a:r>
              <a:rPr lang="es-ES" dirty="0" smtClean="0"/>
              <a:t> </a:t>
            </a:r>
            <a:r>
              <a:rPr lang="es-ES" dirty="0"/>
              <a:t>as </a:t>
            </a:r>
            <a:r>
              <a:rPr lang="es-ES" dirty="0" err="1" smtClean="0"/>
              <a:t>serializable</a:t>
            </a:r>
            <a:endParaRPr lang="es-ES" dirty="0" smtClean="0"/>
          </a:p>
          <a:p>
            <a:pPr lvl="1"/>
            <a:r>
              <a:rPr lang="es-ES" dirty="0" smtClean="0"/>
              <a:t>Long </a:t>
            </a:r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err="1" smtClean="0"/>
              <a:t>statements</a:t>
            </a:r>
            <a:r>
              <a:rPr lang="es-ES" dirty="0" smtClean="0"/>
              <a:t>  are </a:t>
            </a:r>
            <a:r>
              <a:rPr lang="es-ES" dirty="0" err="1" smtClean="0"/>
              <a:t>avoided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sz="5800" u="sng" dirty="0"/>
          </a:p>
          <a:p>
            <a:pPr lvl="1"/>
            <a:endParaRPr lang="es-E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48155"/>
            <a:ext cx="2448272" cy="166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7464" y="1556792"/>
            <a:ext cx="4191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85093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System Architecture: Coder layer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24-311E-4275-A137-0155FFA9CE46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199" y="1844824"/>
            <a:ext cx="8307051" cy="20162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MAREAGen</a:t>
            </a:r>
            <a:endParaRPr lang="en-US" b="1" dirty="0" smtClean="0"/>
          </a:p>
          <a:p>
            <a:pPr lvl="1"/>
            <a:r>
              <a:rPr lang="en-US" dirty="0" smtClean="0"/>
              <a:t>Eliminates the need for MAREA programmers to implement specific serializing and </a:t>
            </a:r>
            <a:r>
              <a:rPr lang="en-US" dirty="0" err="1" smtClean="0"/>
              <a:t>deserializing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Creates proxies automatically</a:t>
            </a:r>
          </a:p>
          <a:p>
            <a:pPr lvl="1"/>
            <a:r>
              <a:rPr lang="en-US" dirty="0" smtClean="0"/>
              <a:t>Reduces the size of the serialized data</a:t>
            </a:r>
          </a:p>
          <a:p>
            <a:pPr lvl="2"/>
            <a:endParaRPr lang="es-ES" dirty="0" smtClean="0"/>
          </a:p>
        </p:txBody>
      </p:sp>
      <p:sp>
        <p:nvSpPr>
          <p:cNvPr id="15" name="2 Rectángulo redondeado"/>
          <p:cNvSpPr/>
          <p:nvPr/>
        </p:nvSpPr>
        <p:spPr>
          <a:xfrm>
            <a:off x="6300192" y="4149080"/>
            <a:ext cx="1224136" cy="8133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MAREA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70" y="4221088"/>
            <a:ext cx="676236" cy="676236"/>
          </a:xfrm>
          <a:prstGeom prst="rect">
            <a:avLst/>
          </a:prstGeom>
        </p:spPr>
      </p:pic>
      <p:sp>
        <p:nvSpPr>
          <p:cNvPr id="17" name="11 Rectángulo redondeado"/>
          <p:cNvSpPr/>
          <p:nvPr/>
        </p:nvSpPr>
        <p:spPr>
          <a:xfrm>
            <a:off x="8028384" y="4226024"/>
            <a:ext cx="936104" cy="643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algn="ctr"/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12 Rectángulo redondeado"/>
          <p:cNvSpPr/>
          <p:nvPr/>
        </p:nvSpPr>
        <p:spPr>
          <a:xfrm>
            <a:off x="2879812" y="4221088"/>
            <a:ext cx="1460512" cy="66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MAREA Gen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32 Conector recto"/>
          <p:cNvCxnSpPr>
            <a:stCxn id="15" idx="2"/>
          </p:cNvCxnSpPr>
          <p:nvPr/>
        </p:nvCxnSpPr>
        <p:spPr>
          <a:xfrm>
            <a:off x="6912260" y="4962471"/>
            <a:ext cx="0" cy="266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4 Conector recto"/>
          <p:cNvCxnSpPr>
            <a:stCxn id="17" idx="2"/>
          </p:cNvCxnSpPr>
          <p:nvPr/>
        </p:nvCxnSpPr>
        <p:spPr>
          <a:xfrm>
            <a:off x="8496436" y="4869160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36 Conector recto"/>
          <p:cNvCxnSpPr/>
          <p:nvPr/>
        </p:nvCxnSpPr>
        <p:spPr>
          <a:xfrm flipH="1">
            <a:off x="3610068" y="5229200"/>
            <a:ext cx="48863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38 Conector recto de flecha"/>
          <p:cNvCxnSpPr>
            <a:endCxn id="18" idx="2"/>
          </p:cNvCxnSpPr>
          <p:nvPr/>
        </p:nvCxnSpPr>
        <p:spPr>
          <a:xfrm flipV="1">
            <a:off x="3610068" y="4883602"/>
            <a:ext cx="0" cy="3455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51 Conector recto de flecha"/>
          <p:cNvCxnSpPr>
            <a:stCxn id="18" idx="3"/>
            <a:endCxn id="16" idx="1"/>
          </p:cNvCxnSpPr>
          <p:nvPr/>
        </p:nvCxnSpPr>
        <p:spPr>
          <a:xfrm>
            <a:off x="4340324" y="4552345"/>
            <a:ext cx="644346" cy="68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3 Conector recto de flecha"/>
          <p:cNvCxnSpPr>
            <a:stCxn id="16" idx="3"/>
            <a:endCxn id="15" idx="1"/>
          </p:cNvCxnSpPr>
          <p:nvPr/>
        </p:nvCxnSpPr>
        <p:spPr>
          <a:xfrm flipV="1">
            <a:off x="5660906" y="4555776"/>
            <a:ext cx="639286" cy="3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4 CuadroTexto"/>
          <p:cNvSpPr txBox="1"/>
          <p:nvPr/>
        </p:nvSpPr>
        <p:spPr>
          <a:xfrm>
            <a:off x="4572000" y="47878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MGenTypes.dll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54 CuadroTexto"/>
          <p:cNvSpPr txBox="1"/>
          <p:nvPr/>
        </p:nvSpPr>
        <p:spPr>
          <a:xfrm>
            <a:off x="4319972" y="3861048"/>
            <a:ext cx="64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827585" y="5661248"/>
            <a:ext cx="1728191" cy="8640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923544" marR="0" lvl="2" indent="-219456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s-E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MAREA</a:t>
            </a:r>
            <a:r>
              <a:rPr kumimoji="0" lang="es-ES" sz="1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1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lang="es-ES" sz="1300" baseline="0" dirty="0" smtClean="0">
                <a:latin typeface="Calibri" panose="020F0502020204030204" pitchFamily="34" charset="0"/>
              </a:rPr>
              <a:t>48 B</a:t>
            </a:r>
          </a:p>
          <a:p>
            <a:pPr marL="923544" lvl="2" indent="-219456">
              <a:spcBef>
                <a:spcPts val="300"/>
              </a:spcBef>
              <a:buClr>
                <a:schemeClr val="tx1"/>
              </a:buClr>
            </a:pPr>
            <a:r>
              <a:rPr lang="es-ES" sz="1300" baseline="0" dirty="0" smtClean="0">
                <a:latin typeface="Calibri" panose="020F0502020204030204" pitchFamily="34" charset="0"/>
              </a:rPr>
              <a:t>118.28</a:t>
            </a:r>
            <a:r>
              <a:rPr lang="es-ES" sz="1300" dirty="0" smtClean="0">
                <a:latin typeface="Calibri" pitchFamily="34" charset="0"/>
              </a:rPr>
              <a:t> µs</a:t>
            </a:r>
            <a:endParaRPr kumimoji="0" lang="es-ES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517232"/>
            <a:ext cx="2780853" cy="11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3" y="5573601"/>
            <a:ext cx="2952327" cy="10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 Marcador de contenido"/>
          <p:cNvSpPr txBox="1">
            <a:spLocks/>
          </p:cNvSpPr>
          <p:nvPr/>
        </p:nvSpPr>
        <p:spPr>
          <a:xfrm>
            <a:off x="4644009" y="5733256"/>
            <a:ext cx="1584176" cy="8640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923544" marR="0" lvl="2" indent="-219456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s-E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MAREA</a:t>
            </a:r>
            <a:r>
              <a:rPr kumimoji="0" lang="es-ES" sz="1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2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lang="es-ES" sz="1300" baseline="0" dirty="0" smtClean="0">
                <a:latin typeface="Calibri" panose="020F0502020204030204" pitchFamily="34" charset="0"/>
              </a:rPr>
              <a:t>18 B</a:t>
            </a:r>
          </a:p>
          <a:p>
            <a:pPr marL="923544" lvl="2" indent="-219456">
              <a:spcBef>
                <a:spcPts val="300"/>
              </a:spcBef>
              <a:buClr>
                <a:schemeClr val="tx1"/>
              </a:buClr>
            </a:pPr>
            <a:r>
              <a:rPr lang="es-ES" sz="1300" baseline="0" dirty="0" smtClean="0">
                <a:latin typeface="Calibri" panose="020F0502020204030204" pitchFamily="34" charset="0"/>
              </a:rPr>
              <a:t>0.71</a:t>
            </a:r>
            <a:r>
              <a:rPr lang="es-ES" sz="1300" dirty="0" smtClean="0">
                <a:latin typeface="Calibri" pitchFamily="34" charset="0"/>
              </a:rPr>
              <a:t> µs</a:t>
            </a:r>
            <a:endParaRPr kumimoji="0" lang="es-ES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933056"/>
            <a:ext cx="2160240" cy="1419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8" name="51 Conector recto de flecha"/>
          <p:cNvCxnSpPr/>
          <p:nvPr/>
        </p:nvCxnSpPr>
        <p:spPr>
          <a:xfrm>
            <a:off x="2483768" y="4581128"/>
            <a:ext cx="356314" cy="68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404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</TotalTime>
  <Words>1285</Words>
  <Application>Microsoft Office PowerPoint</Application>
  <PresentationFormat>Presentación en pantalla (4:3)</PresentationFormat>
  <Paragraphs>257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Urbano</vt:lpstr>
      <vt:lpstr>MAREA 2. Design and Optimization of a Distributed Communications Middleware</vt:lpstr>
      <vt:lpstr>Index</vt:lpstr>
      <vt:lpstr>Objectives</vt:lpstr>
      <vt:lpstr>System Architecture</vt:lpstr>
      <vt:lpstr>Network System Architecture: Router</vt:lpstr>
      <vt:lpstr>Network System Architecture: Transports</vt:lpstr>
      <vt:lpstr>Network System Architecture: NetworkMessage Pool</vt:lpstr>
      <vt:lpstr>Network System Architecture: Coder layer</vt:lpstr>
      <vt:lpstr>Network System Architecture: Coder layer</vt:lpstr>
      <vt:lpstr>Network System Architecture: Coder layer</vt:lpstr>
      <vt:lpstr>Network System Architecture</vt:lpstr>
      <vt:lpstr>Naming service</vt:lpstr>
      <vt:lpstr>Service Container: Deployment Unit Concept</vt:lpstr>
      <vt:lpstr>Service Container</vt:lpstr>
      <vt:lpstr>Service Container: Proxies</vt:lpstr>
      <vt:lpstr>Service Container: Service Manager</vt:lpstr>
      <vt:lpstr>Service Container: Remote &amp; Proxy services</vt:lpstr>
      <vt:lpstr>Protocol Layer</vt:lpstr>
      <vt:lpstr>Protocol Layer</vt:lpstr>
      <vt:lpstr>Tools &amp; Libraries</vt:lpstr>
      <vt:lpstr>Tools &amp; Libraries</vt:lpstr>
      <vt:lpstr>Performance Results: Memory Allocation</vt:lpstr>
      <vt:lpstr>Performance Results: RTT</vt:lpstr>
      <vt:lpstr>Future Work</vt:lpstr>
      <vt:lpstr>Conclusions</vt:lpstr>
      <vt:lpstr>Diapositiva 26</vt:lpstr>
      <vt:lpstr>Performance Optimization Results</vt:lpstr>
      <vt:lpstr>Network System Architecture: Coder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 Architecture for Remote Embedded Applications 2</dc:title>
  <dc:creator>Santi</dc:creator>
  <cp:lastModifiedBy>Santi</cp:lastModifiedBy>
  <cp:revision>368</cp:revision>
  <dcterms:created xsi:type="dcterms:W3CDTF">2013-03-04T15:23:50Z</dcterms:created>
  <dcterms:modified xsi:type="dcterms:W3CDTF">2013-11-05T23:52:07Z</dcterms:modified>
</cp:coreProperties>
</file>