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3369-412C-4FB8-B062-96B5F13BFB4E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BAD2-15ED-4596-85BC-EA8BB8A26E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505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3369-412C-4FB8-B062-96B5F13BFB4E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BAD2-15ED-4596-85BC-EA8BB8A26E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27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3369-412C-4FB8-B062-96B5F13BFB4E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BAD2-15ED-4596-85BC-EA8BB8A26E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40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3369-412C-4FB8-B062-96B5F13BFB4E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BAD2-15ED-4596-85BC-EA8BB8A26E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19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3369-412C-4FB8-B062-96B5F13BFB4E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BAD2-15ED-4596-85BC-EA8BB8A26E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4432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3369-412C-4FB8-B062-96B5F13BFB4E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BAD2-15ED-4596-85BC-EA8BB8A26E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75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3369-412C-4FB8-B062-96B5F13BFB4E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BAD2-15ED-4596-85BC-EA8BB8A26EE0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6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3369-412C-4FB8-B062-96B5F13BFB4E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BAD2-15ED-4596-85BC-EA8BB8A26E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53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3369-412C-4FB8-B062-96B5F13BFB4E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BAD2-15ED-4596-85BC-EA8BB8A26E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40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3369-412C-4FB8-B062-96B5F13BFB4E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BAD2-15ED-4596-85BC-EA8BB8A26E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397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8E83369-412C-4FB8-B062-96B5F13BFB4E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BAD2-15ED-4596-85BC-EA8BB8A26E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17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8E83369-412C-4FB8-B062-96B5F13BFB4E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5E8BAD2-15ED-4596-85BC-EA8BB8A26E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89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371117-4AA8-4817-A7D7-5F29457D4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9521"/>
            <a:ext cx="9144000" cy="976487"/>
          </a:xfrm>
        </p:spPr>
        <p:txBody>
          <a:bodyPr/>
          <a:lstStyle/>
          <a:p>
            <a:r>
              <a:rPr lang="es-ES" dirty="0"/>
              <a:t>Santiago Sañudo Martínez 4º Ing. Informática</a:t>
            </a:r>
          </a:p>
          <a:p>
            <a:r>
              <a:rPr lang="es-ES" dirty="0"/>
              <a:t>Calidad y Auditoría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D9D7C-11FD-457B-BC3E-89E2EC8873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309" y="1237673"/>
            <a:ext cx="7112000" cy="325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4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4918-859D-4027-9382-B2DF213C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4284"/>
          </a:xfrm>
        </p:spPr>
        <p:txBody>
          <a:bodyPr/>
          <a:lstStyle/>
          <a:p>
            <a:pPr algn="ctr"/>
            <a:r>
              <a:rPr lang="es-ES" dirty="0"/>
              <a:t>Se basa en…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3AA3A3-B697-4434-9212-76D11D69C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13003"/>
            <a:ext cx="2438400" cy="24384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97C2712-1A4E-46FB-816D-D62093007C59}"/>
              </a:ext>
            </a:extLst>
          </p:cNvPr>
          <p:cNvSpPr txBox="1">
            <a:spLocks/>
          </p:cNvSpPr>
          <p:nvPr/>
        </p:nvSpPr>
        <p:spPr>
          <a:xfrm>
            <a:off x="658091" y="1708719"/>
            <a:ext cx="10515600" cy="1304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La empresa                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115D954-8160-4823-BFDC-2974A465B6F3}"/>
              </a:ext>
            </a:extLst>
          </p:cNvPr>
          <p:cNvSpPr txBox="1">
            <a:spLocks/>
          </p:cNvSpPr>
          <p:nvPr/>
        </p:nvSpPr>
        <p:spPr>
          <a:xfrm>
            <a:off x="5618018" y="1708719"/>
            <a:ext cx="10515600" cy="1304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Sistemas de la Información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E02ED7-B086-44B0-96E8-3D0520968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592" y="2988089"/>
            <a:ext cx="3347391" cy="248822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8D5B7B5-8BF4-4D34-8E77-899AF87E855B}"/>
              </a:ext>
            </a:extLst>
          </p:cNvPr>
          <p:cNvSpPr txBox="1">
            <a:spLocks/>
          </p:cNvSpPr>
          <p:nvPr/>
        </p:nvSpPr>
        <p:spPr>
          <a:xfrm>
            <a:off x="5003676" y="3324314"/>
            <a:ext cx="1012563" cy="1408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6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6080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EA04B64-0A18-4855-A466-FE945BDD3417}"/>
              </a:ext>
            </a:extLst>
          </p:cNvPr>
          <p:cNvSpPr/>
          <p:nvPr/>
        </p:nvSpPr>
        <p:spPr>
          <a:xfrm>
            <a:off x="1266386" y="5141371"/>
            <a:ext cx="3157058" cy="1602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3AD063-43B7-4A05-BCF5-E6F74758328F}"/>
              </a:ext>
            </a:extLst>
          </p:cNvPr>
          <p:cNvSpPr/>
          <p:nvPr/>
        </p:nvSpPr>
        <p:spPr>
          <a:xfrm>
            <a:off x="7458162" y="5255703"/>
            <a:ext cx="3305960" cy="1602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482CCE-603E-4F8A-8A2F-3DF93BD7D086}"/>
              </a:ext>
            </a:extLst>
          </p:cNvPr>
          <p:cNvSpPr/>
          <p:nvPr/>
        </p:nvSpPr>
        <p:spPr>
          <a:xfrm>
            <a:off x="8668625" y="2048946"/>
            <a:ext cx="3454864" cy="1692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E18F6B-ACBB-48C6-B03D-A035CD72EA45}"/>
              </a:ext>
            </a:extLst>
          </p:cNvPr>
          <p:cNvSpPr/>
          <p:nvPr/>
        </p:nvSpPr>
        <p:spPr>
          <a:xfrm>
            <a:off x="4231206" y="883039"/>
            <a:ext cx="3157058" cy="1602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4090B2-5162-463C-91F6-3260EAB1D4B9}"/>
              </a:ext>
            </a:extLst>
          </p:cNvPr>
          <p:cNvSpPr/>
          <p:nvPr/>
        </p:nvSpPr>
        <p:spPr>
          <a:xfrm>
            <a:off x="197844" y="2139193"/>
            <a:ext cx="3157058" cy="1602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DFE65-F09B-443B-89F7-910763C7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69" y="-998"/>
            <a:ext cx="10515600" cy="834501"/>
          </a:xfrm>
        </p:spPr>
        <p:txBody>
          <a:bodyPr/>
          <a:lstStyle/>
          <a:p>
            <a:pPr algn="ctr"/>
            <a:r>
              <a:rPr lang="es-ES" dirty="0"/>
              <a:t>Las TI buscan…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0736-DB51-4420-9CE9-A1142D7BB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44" y="2534873"/>
            <a:ext cx="3305961" cy="766064"/>
          </a:xfrm>
        </p:spPr>
        <p:txBody>
          <a:bodyPr>
            <a:normAutofit fontScale="92500" lnSpcReduction="20000"/>
          </a:bodyPr>
          <a:lstStyle/>
          <a:p>
            <a:r>
              <a:rPr lang="es-ES" sz="2800" dirty="0"/>
              <a:t>Tomar decisiones basadas en datos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099027-748B-429C-B23C-AD5476E13F73}"/>
              </a:ext>
            </a:extLst>
          </p:cNvPr>
          <p:cNvSpPr txBox="1">
            <a:spLocks/>
          </p:cNvSpPr>
          <p:nvPr/>
        </p:nvSpPr>
        <p:spPr>
          <a:xfrm>
            <a:off x="4661137" y="1392735"/>
            <a:ext cx="3305961" cy="76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Generar valor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DC3FF8-8B95-41FA-B66D-B312BA88C6FE}"/>
              </a:ext>
            </a:extLst>
          </p:cNvPr>
          <p:cNvSpPr txBox="1">
            <a:spLocks/>
          </p:cNvSpPr>
          <p:nvPr/>
        </p:nvSpPr>
        <p:spPr>
          <a:xfrm>
            <a:off x="8817528" y="2601985"/>
            <a:ext cx="3305961" cy="76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Alta funcionalidad de la empresa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162339-7564-4D34-9AB2-D86E99846379}"/>
              </a:ext>
            </a:extLst>
          </p:cNvPr>
          <p:cNvSpPr txBox="1">
            <a:spLocks/>
          </p:cNvSpPr>
          <p:nvPr/>
        </p:nvSpPr>
        <p:spPr>
          <a:xfrm>
            <a:off x="1191935" y="5731078"/>
            <a:ext cx="3305961" cy="76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Controlar los riesgos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CDBADA-1BB5-4981-A2EF-97629D3EF5FC}"/>
              </a:ext>
            </a:extLst>
          </p:cNvPr>
          <p:cNvSpPr txBox="1">
            <a:spLocks/>
          </p:cNvSpPr>
          <p:nvPr/>
        </p:nvSpPr>
        <p:spPr>
          <a:xfrm>
            <a:off x="7458162" y="5868098"/>
            <a:ext cx="3305961" cy="76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C259716-F414-41B5-ADC5-05C0ECEACD8C}"/>
              </a:ext>
            </a:extLst>
          </p:cNvPr>
          <p:cNvSpPr/>
          <p:nvPr/>
        </p:nvSpPr>
        <p:spPr>
          <a:xfrm>
            <a:off x="4358783" y="3084068"/>
            <a:ext cx="3157058" cy="160229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70728EB-25A9-4BEA-B718-28623162A85A}"/>
              </a:ext>
            </a:extLst>
          </p:cNvPr>
          <p:cNvSpPr txBox="1">
            <a:spLocks/>
          </p:cNvSpPr>
          <p:nvPr/>
        </p:nvSpPr>
        <p:spPr>
          <a:xfrm>
            <a:off x="4548937" y="3519343"/>
            <a:ext cx="3305961" cy="76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Sistema de la Información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5ADF65-53C9-4EC9-B181-380D25FC0066}"/>
              </a:ext>
            </a:extLst>
          </p:cNvPr>
          <p:cNvCxnSpPr>
            <a:cxnSpLocks/>
            <a:stCxn id="13" idx="3"/>
            <a:endCxn id="12" idx="7"/>
          </p:cNvCxnSpPr>
          <p:nvPr/>
        </p:nvCxnSpPr>
        <p:spPr>
          <a:xfrm flipH="1">
            <a:off x="3961104" y="4451714"/>
            <a:ext cx="860019" cy="924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72F904-B88C-414C-AE33-D9FC91D3BA33}"/>
              </a:ext>
            </a:extLst>
          </p:cNvPr>
          <p:cNvCxnSpPr>
            <a:cxnSpLocks/>
            <a:stCxn id="13" idx="1"/>
            <a:endCxn id="8" idx="6"/>
          </p:cNvCxnSpPr>
          <p:nvPr/>
        </p:nvCxnSpPr>
        <p:spPr>
          <a:xfrm flipH="1" flipV="1">
            <a:off x="3354902" y="2940342"/>
            <a:ext cx="1466221" cy="3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5CB20F-476F-4CDA-99D9-718562044741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H="1" flipV="1">
            <a:off x="5809735" y="2485336"/>
            <a:ext cx="127577" cy="59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6BA8AD-3456-443B-8F10-ED4A7DCE1446}"/>
              </a:ext>
            </a:extLst>
          </p:cNvPr>
          <p:cNvCxnSpPr>
            <a:cxnSpLocks/>
            <a:stCxn id="13" idx="7"/>
            <a:endCxn id="10" idx="2"/>
          </p:cNvCxnSpPr>
          <p:nvPr/>
        </p:nvCxnSpPr>
        <p:spPr>
          <a:xfrm flipV="1">
            <a:off x="7053501" y="2895218"/>
            <a:ext cx="1615124" cy="42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AF0249-D5EB-44BF-9626-29FBE6CC8104}"/>
              </a:ext>
            </a:extLst>
          </p:cNvPr>
          <p:cNvCxnSpPr>
            <a:cxnSpLocks/>
            <a:stCxn id="13" idx="5"/>
            <a:endCxn id="11" idx="1"/>
          </p:cNvCxnSpPr>
          <p:nvPr/>
        </p:nvCxnSpPr>
        <p:spPr>
          <a:xfrm>
            <a:off x="7053501" y="4451714"/>
            <a:ext cx="888808" cy="103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299E6A4-B801-493A-ADDC-AFAFAC7059AD}"/>
              </a:ext>
            </a:extLst>
          </p:cNvPr>
          <p:cNvSpPr txBox="1">
            <a:spLocks/>
          </p:cNvSpPr>
          <p:nvPr/>
        </p:nvSpPr>
        <p:spPr>
          <a:xfrm>
            <a:off x="7458161" y="5799620"/>
            <a:ext cx="3305961" cy="76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Optimizar los costes</a:t>
            </a:r>
          </a:p>
        </p:txBody>
      </p:sp>
    </p:spTree>
    <p:extLst>
      <p:ext uri="{BB962C8B-B14F-4D97-AF65-F5344CB8AC3E}">
        <p14:creationId xmlns:p14="http://schemas.microsoft.com/office/powerpoint/2010/main" val="96237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B7C6-9170-4E43-9967-F680436E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Objetivo de COBIT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8E98-4520-4F67-AAC9-6A0E7831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COBIT 5 busca integrar el gobierno de las TI de manera prácticamente automática en el gobierno de la empresa.</a:t>
            </a:r>
          </a:p>
          <a:p>
            <a:r>
              <a:rPr lang="es-ES" sz="2400" dirty="0"/>
              <a:t>También busca establecer la relación entre varias TI.</a:t>
            </a:r>
          </a:p>
          <a:p>
            <a:r>
              <a:rPr lang="es-ES" sz="2400" dirty="0"/>
              <a:t>Todo esto garantizando un riesgo mínimo, con la cantidad de recursos optimizada y un alto beneficio.</a:t>
            </a:r>
          </a:p>
        </p:txBody>
      </p:sp>
    </p:spTree>
    <p:extLst>
      <p:ext uri="{BB962C8B-B14F-4D97-AF65-F5344CB8AC3E}">
        <p14:creationId xmlns:p14="http://schemas.microsoft.com/office/powerpoint/2010/main" val="130768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BCA5-9C55-4002-9291-7A556806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49" y="151002"/>
            <a:ext cx="11249637" cy="654341"/>
          </a:xfrm>
        </p:spPr>
        <p:txBody>
          <a:bodyPr>
            <a:normAutofit fontScale="90000"/>
          </a:bodyPr>
          <a:lstStyle/>
          <a:p>
            <a:r>
              <a:rPr lang="es-ES" dirty="0"/>
              <a:t>Principios COBIT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3833-FABF-425F-8DC1-EF41E2892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49" y="1375796"/>
            <a:ext cx="8996130" cy="654342"/>
          </a:xfrm>
        </p:spPr>
        <p:txBody>
          <a:bodyPr>
            <a:normAutofit/>
          </a:bodyPr>
          <a:lstStyle/>
          <a:p>
            <a:r>
              <a:rPr lang="es-ES" sz="2800" dirty="0"/>
              <a:t>1- Satisfacer necesidades de las partes interesadas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043DB8-FB90-475F-94A9-986E543BCA55}"/>
              </a:ext>
            </a:extLst>
          </p:cNvPr>
          <p:cNvSpPr txBox="1">
            <a:spLocks/>
          </p:cNvSpPr>
          <p:nvPr/>
        </p:nvSpPr>
        <p:spPr>
          <a:xfrm>
            <a:off x="1524000" y="2133600"/>
            <a:ext cx="8436864" cy="360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AEA063-DAA6-4681-B7FB-EED80D4D7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49" y="2442403"/>
            <a:ext cx="4728579" cy="30398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803F13-3B96-4B30-AACC-0A62FE21A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412" y="2442403"/>
            <a:ext cx="3562927" cy="303980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58FBBA7-11E0-456F-8756-BE3F811F735F}"/>
              </a:ext>
            </a:extLst>
          </p:cNvPr>
          <p:cNvSpPr/>
          <p:nvPr/>
        </p:nvSpPr>
        <p:spPr>
          <a:xfrm>
            <a:off x="5458606" y="3154430"/>
            <a:ext cx="2216728" cy="1597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26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534FC9F-449A-4A3C-A147-4CDD6509A48E}"/>
              </a:ext>
            </a:extLst>
          </p:cNvPr>
          <p:cNvSpPr/>
          <p:nvPr/>
        </p:nvSpPr>
        <p:spPr>
          <a:xfrm>
            <a:off x="2222748" y="1543575"/>
            <a:ext cx="7147754" cy="520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0BCA5-9C55-4002-9291-7A556806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49" y="151002"/>
            <a:ext cx="11249637" cy="654341"/>
          </a:xfrm>
        </p:spPr>
        <p:txBody>
          <a:bodyPr>
            <a:normAutofit fontScale="90000"/>
          </a:bodyPr>
          <a:lstStyle/>
          <a:p>
            <a:r>
              <a:rPr lang="es-ES" dirty="0"/>
              <a:t>Principios COBIT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3833-FABF-425F-8DC1-EF41E2892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49" y="1010030"/>
            <a:ext cx="8996130" cy="654342"/>
          </a:xfrm>
        </p:spPr>
        <p:txBody>
          <a:bodyPr>
            <a:normAutofit/>
          </a:bodyPr>
          <a:lstStyle/>
          <a:p>
            <a:r>
              <a:rPr lang="es-ES" sz="2800" dirty="0"/>
              <a:t>2- Cubrir de forma integra toda la organización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3E3353-4AB7-4A24-823A-A67D882BC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50" y="2614013"/>
            <a:ext cx="5206926" cy="3355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BBDE4E-0901-4AC8-86BB-3CE0BFCCB451}"/>
              </a:ext>
            </a:extLst>
          </p:cNvPr>
          <p:cNvSpPr txBox="1"/>
          <p:nvPr/>
        </p:nvSpPr>
        <p:spPr>
          <a:xfrm>
            <a:off x="4915945" y="2029238"/>
            <a:ext cx="2223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COBIT 5</a:t>
            </a:r>
          </a:p>
        </p:txBody>
      </p:sp>
    </p:spTree>
    <p:extLst>
      <p:ext uri="{BB962C8B-B14F-4D97-AF65-F5344CB8AC3E}">
        <p14:creationId xmlns:p14="http://schemas.microsoft.com/office/powerpoint/2010/main" val="93602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BCA5-9C55-4002-9291-7A556806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49" y="151002"/>
            <a:ext cx="11249637" cy="654341"/>
          </a:xfrm>
        </p:spPr>
        <p:txBody>
          <a:bodyPr>
            <a:normAutofit fontScale="90000"/>
          </a:bodyPr>
          <a:lstStyle/>
          <a:p>
            <a:r>
              <a:rPr lang="es-ES" dirty="0"/>
              <a:t>Principios COBIT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3833-FABF-425F-8DC1-EF41E2892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49" y="1375796"/>
            <a:ext cx="8996130" cy="654342"/>
          </a:xfrm>
        </p:spPr>
        <p:txBody>
          <a:bodyPr>
            <a:normAutofit/>
          </a:bodyPr>
          <a:lstStyle/>
          <a:p>
            <a:r>
              <a:rPr lang="es-ES" sz="2800" dirty="0"/>
              <a:t>3- Un único marco a toda la organización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7B224B-DE35-4328-933B-0DA02BBDA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87" y="2030138"/>
            <a:ext cx="9593225" cy="455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9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F2539B-9664-461C-AA35-73621B2FDA60}"/>
              </a:ext>
            </a:extLst>
          </p:cNvPr>
          <p:cNvSpPr/>
          <p:nvPr/>
        </p:nvSpPr>
        <p:spPr>
          <a:xfrm>
            <a:off x="494949" y="3649211"/>
            <a:ext cx="2801924" cy="536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0BCA5-9C55-4002-9291-7A556806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49" y="151002"/>
            <a:ext cx="11249637" cy="654341"/>
          </a:xfrm>
        </p:spPr>
        <p:txBody>
          <a:bodyPr>
            <a:normAutofit fontScale="90000"/>
          </a:bodyPr>
          <a:lstStyle/>
          <a:p>
            <a:r>
              <a:rPr lang="es-ES" dirty="0"/>
              <a:t>Principios COBIT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3833-FABF-425F-8DC1-EF41E2892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49" y="1375796"/>
            <a:ext cx="8996130" cy="654342"/>
          </a:xfrm>
        </p:spPr>
        <p:txBody>
          <a:bodyPr>
            <a:normAutofit/>
          </a:bodyPr>
          <a:lstStyle/>
          <a:p>
            <a:r>
              <a:rPr lang="es-ES" sz="2800" dirty="0"/>
              <a:t>4- Habilitar un enfoque holístico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28A07-EEB0-4400-A7A4-B9431DCFF511}"/>
              </a:ext>
            </a:extLst>
          </p:cNvPr>
          <p:cNvSpPr txBox="1"/>
          <p:nvPr/>
        </p:nvSpPr>
        <p:spPr>
          <a:xfrm>
            <a:off x="494949" y="3674378"/>
            <a:ext cx="2787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HABILITADORES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2B31D7-C6B2-4837-A026-BD65DBE2D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768" y="3152607"/>
            <a:ext cx="1660713" cy="167506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8D20895-AD3B-4FB4-989D-EF7F409B3D7C}"/>
              </a:ext>
            </a:extLst>
          </p:cNvPr>
          <p:cNvSpPr/>
          <p:nvPr/>
        </p:nvSpPr>
        <p:spPr>
          <a:xfrm>
            <a:off x="3493447" y="3649211"/>
            <a:ext cx="1251061" cy="62087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2FC27C-7CBB-455C-A4FC-254DBA059BDE}"/>
              </a:ext>
            </a:extLst>
          </p:cNvPr>
          <p:cNvSpPr/>
          <p:nvPr/>
        </p:nvSpPr>
        <p:spPr>
          <a:xfrm>
            <a:off x="7882228" y="3721694"/>
            <a:ext cx="2008883" cy="536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842A66-B88C-448A-B4C3-BA43E30DEF02}"/>
              </a:ext>
            </a:extLst>
          </p:cNvPr>
          <p:cNvSpPr txBox="1"/>
          <p:nvPr/>
        </p:nvSpPr>
        <p:spPr>
          <a:xfrm>
            <a:off x="7882228" y="3746861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GOBIERNO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6137C6-C090-4EFA-9BA4-AC9739280CE3}"/>
              </a:ext>
            </a:extLst>
          </p:cNvPr>
          <p:cNvSpPr txBox="1"/>
          <p:nvPr/>
        </p:nvSpPr>
        <p:spPr>
          <a:xfrm>
            <a:off x="6789430" y="3434371"/>
            <a:ext cx="723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5984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BCA5-9C55-4002-9291-7A556806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49" y="151002"/>
            <a:ext cx="11249637" cy="654341"/>
          </a:xfrm>
        </p:spPr>
        <p:txBody>
          <a:bodyPr>
            <a:normAutofit fontScale="90000"/>
          </a:bodyPr>
          <a:lstStyle/>
          <a:p>
            <a:r>
              <a:rPr lang="es-ES" dirty="0"/>
              <a:t>Principios COBIT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3833-FABF-425F-8DC1-EF41E2892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49" y="1375796"/>
            <a:ext cx="8996130" cy="654342"/>
          </a:xfrm>
        </p:spPr>
        <p:txBody>
          <a:bodyPr>
            <a:normAutofit/>
          </a:bodyPr>
          <a:lstStyle/>
          <a:p>
            <a:r>
              <a:rPr lang="es-ES" sz="2800" dirty="0"/>
              <a:t>5- Separar Gobierno de Administración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2127C-4280-4F77-8AFB-879C4A432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64" y="2668398"/>
            <a:ext cx="5715000" cy="403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AC0274-7572-46D7-872F-688719644D15}"/>
              </a:ext>
            </a:extLst>
          </p:cNvPr>
          <p:cNvSpPr txBox="1"/>
          <p:nvPr/>
        </p:nvSpPr>
        <p:spPr>
          <a:xfrm>
            <a:off x="2924464" y="3059668"/>
            <a:ext cx="157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Gobierno(Jefe)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F5170-4969-4D49-95BF-0E955C4B8192}"/>
              </a:ext>
            </a:extLst>
          </p:cNvPr>
          <p:cNvSpPr txBox="1"/>
          <p:nvPr/>
        </p:nvSpPr>
        <p:spPr>
          <a:xfrm>
            <a:off x="6249066" y="305966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Administración(Equipo)</a:t>
            </a:r>
          </a:p>
        </p:txBody>
      </p:sp>
    </p:spTree>
    <p:extLst>
      <p:ext uri="{BB962C8B-B14F-4D97-AF65-F5344CB8AC3E}">
        <p14:creationId xmlns:p14="http://schemas.microsoft.com/office/powerpoint/2010/main" val="134607032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103</TotalTime>
  <Words>159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PowerPoint Presentation</vt:lpstr>
      <vt:lpstr>Se basa en…</vt:lpstr>
      <vt:lpstr>Las TI buscan…</vt:lpstr>
      <vt:lpstr>Objetivo de COBIT 5</vt:lpstr>
      <vt:lpstr>Principios COBIT 5</vt:lpstr>
      <vt:lpstr>Principios COBIT 5</vt:lpstr>
      <vt:lpstr>Principios COBIT 5</vt:lpstr>
      <vt:lpstr>Principios COBIT 5</vt:lpstr>
      <vt:lpstr>Principios COBIT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SAÑUDO MARTINEZ, SANTIAGO</dc:creator>
  <cp:lastModifiedBy>SAÑUDO MARTINEZ, SANTIAGO</cp:lastModifiedBy>
  <cp:revision>10</cp:revision>
  <dcterms:created xsi:type="dcterms:W3CDTF">2017-12-28T11:05:02Z</dcterms:created>
  <dcterms:modified xsi:type="dcterms:W3CDTF">2017-12-28T12:48:17Z</dcterms:modified>
</cp:coreProperties>
</file>