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8684-21E9-40C5-3E24-00DAF4E3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17A5-C510-5705-6745-81314D0E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F3DF-9B3F-03C9-E7E2-9305727F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95AB-47C4-95BE-C481-84F7522B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4B3B-446B-5CDB-C93E-9434185A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57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119A-0180-3FCB-D5E8-A5AD48D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6D1A-7594-490F-E830-77FEF210F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3FF6-1B15-58D4-0765-40D59A71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7B1A-FB63-D1C2-A65D-5079F334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B1CB5-78A3-2DB1-999B-21B2F8DB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43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4A04-A2D0-E49E-3D11-17500B9D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B0871-CF3D-50E0-5797-B5E695F5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4557-DCCC-F1B4-BCF0-649004AC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2333-84B5-DF68-29D7-F667F6FA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A071-A3A6-059D-6ECB-197721B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08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1D64-AC6D-7D99-94F3-1EBB367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5C23-3CD6-68CC-84F4-A3210C8C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E041-A10C-8325-91F1-71EAC20A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F00C-8814-7323-B262-8D2E2232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C5C5-DE96-5730-FB51-BFC24E4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50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5648-8428-F922-6646-CAF8C469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E048-CDE1-71F8-222A-E0A886F1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9226-3D0D-BD5C-1225-8B8B83E4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E2E0-B512-F2B2-7C27-340CA04F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0582-3536-1A9B-018C-A21C41AD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804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087C-2151-B780-8BE8-5026C72D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8D92-A8A3-D0D5-DE36-118E510F6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EE93-F045-C27B-655C-87440E56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2DA9-D530-BF86-A5F8-517E8C39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C551A-5916-F5B1-98A9-A1E60376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EBD5-4BFD-D9BE-8CB1-BF9DEE0A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17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526D-499F-C67E-B232-6F71D1D3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7DBB-4F92-CEAA-CC40-0E18DBC7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29061-3CAD-3375-8CBF-27862232D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2A2C3-55B5-3227-D9D8-E7C8F57E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73C12-007E-8016-F294-7481D3B0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B5E29-4061-275A-54A2-0A146A71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452BE-78FB-E7D4-4803-4800E15A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7A4DB-1E3A-C5F4-01E6-BFB6276C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49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204C-6B13-AA17-8C21-42777D08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726C7-2B9F-B272-D2DE-7FA417F5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43968-333C-A310-74E3-66E62FEA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938E-BA47-1EDB-B6EB-B408D720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666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0744D-488F-185A-5F47-B78202E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AE5E6-4B07-A811-E991-BEA756F4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7009A-8ED7-6F11-4C0E-0AA77266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390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9FEE-9129-4DBF-FB03-BAFEC25D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D634-1C0F-AFFA-487F-26D9CCBF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705D1-BB8D-A9D7-4D1E-350455506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0F4B-EDEF-B140-0772-211F70DF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4156-97E5-083D-32FF-3260B2DA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8972C-805E-2746-6EEC-E95730A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97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4E8C-21CD-9010-4301-6077C08F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FCB15-9446-8565-817F-8E0DF54C6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04496-11B6-FB4E-FF50-2AFCB736E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8206C-CA60-0F45-FE88-135F1AD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EED98-B586-1CE2-1C15-7C6D1765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55C7-CA02-97C7-1416-3B907A9D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802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B8D58-4593-2F30-00D4-DB88EAD8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14A11-2396-BACB-9A9E-3A005B5D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DD8A-491D-62CD-1E17-C4E2C7D31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B8B2B-2EE6-4397-875D-CC94CB79EAF2}" type="datetimeFigureOut">
              <a:rPr lang="es-EC" smtClean="0"/>
              <a:t>28/8/2024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B643E-0BA8-63BB-9FE3-5DBE92697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C5F1-8BA2-26B7-0FA9-7798A117F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35910-1E2A-424D-9144-07C3FA81D933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419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Bandeja de cafés para llevar">
            <a:extLst>
              <a:ext uri="{FF2B5EF4-FFF2-40B4-BE49-F238E27FC236}">
                <a16:creationId xmlns:a16="http://schemas.microsoft.com/office/drawing/2014/main" id="{DB9FDE91-D973-246F-662E-CE5ED527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222" b="7508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662F8-0C9A-FC56-3B9F-51A91F0A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Abrir una nueva cafetería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0182-FAB7-9CB1-C8D7-FD4B0101CD61}"/>
              </a:ext>
            </a:extLst>
          </p:cNvPr>
          <p:cNvSpPr txBox="1"/>
          <p:nvPr/>
        </p:nvSpPr>
        <p:spPr>
          <a:xfrm>
            <a:off x="599819" y="6059086"/>
            <a:ext cx="6931319" cy="349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Santiago Sansur</a:t>
            </a:r>
          </a:p>
        </p:txBody>
      </p:sp>
    </p:spTree>
    <p:extLst>
      <p:ext uri="{BB962C8B-B14F-4D97-AF65-F5344CB8AC3E}">
        <p14:creationId xmlns:p14="http://schemas.microsoft.com/office/powerpoint/2010/main" val="129654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17A14-617A-7BA1-610C-05FC031A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0" i="0">
                <a:effectLst/>
                <a:highlight>
                  <a:srgbClr val="FFFFFF"/>
                </a:highlight>
              </a:rPr>
              <a:t>Investiga las proporciones de los distintos tipos de establecimientos</a:t>
            </a:r>
            <a:endParaRPr lang="en-US" sz="300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43E81-A0B4-338B-C30D-35F8AE61D21C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Podemos observar que los restaurantes son el 75% de los tipos de establecimientos, mientras que las cafeterías son solo el 4.5%</a:t>
            </a:r>
          </a:p>
        </p:txBody>
      </p:sp>
      <p:pic>
        <p:nvPicPr>
          <p:cNvPr id="5" name="Content Placeholder 4" descr="A pie chart with different colored numbers&#10;&#10;Description automatically generated">
            <a:extLst>
              <a:ext uri="{FF2B5EF4-FFF2-40B4-BE49-F238E27FC236}">
                <a16:creationId xmlns:a16="http://schemas.microsoft.com/office/drawing/2014/main" id="{DEDFE8D0-99EC-72B5-4381-6C0A99BA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0" t="18959" r="39803" b="15462"/>
          <a:stretch/>
        </p:blipFill>
        <p:spPr>
          <a:xfrm>
            <a:off x="1369931" y="2569464"/>
            <a:ext cx="3660937" cy="3678936"/>
          </a:xfrm>
          <a:prstGeom prst="rect">
            <a:avLst/>
          </a:prstGeom>
        </p:spPr>
      </p:pic>
      <p:pic>
        <p:nvPicPr>
          <p:cNvPr id="7" name="Picture 6" descr="A pie chart with different colored numbers&#10;&#10;Description automatically generated">
            <a:extLst>
              <a:ext uri="{FF2B5EF4-FFF2-40B4-BE49-F238E27FC236}">
                <a16:creationId xmlns:a16="http://schemas.microsoft.com/office/drawing/2014/main" id="{0670BAE8-8DA0-FB1E-C76C-D52F13AB2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67" t="18191" b="46571"/>
          <a:stretch/>
        </p:blipFill>
        <p:spPr>
          <a:xfrm>
            <a:off x="7570128" y="2569464"/>
            <a:ext cx="2836847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6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A3481-6E7C-FDAA-0EB5-4F76329C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>
                <a:effectLst/>
                <a:highlight>
                  <a:srgbClr val="FFFFFF"/>
                </a:highlight>
              </a:rPr>
              <a:t>Investiga las proporciones de los establecimientos que pertenecen a una cadena y de los que no</a:t>
            </a:r>
            <a:endParaRPr lang="en-US" sz="38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5AD47-D013-31E5-4CAD-9C55D39651F2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 un total de 9651 locales analizados, el 62% no pertenece a una cadena, mientras que el 38% de los locales son parte de una cadena.</a:t>
            </a:r>
          </a:p>
        </p:txBody>
      </p:sp>
      <p:pic>
        <p:nvPicPr>
          <p:cNvPr id="5" name="Content Placeholder 4" descr="A blue and red pie chart&#10;&#10;Description automatically generated">
            <a:extLst>
              <a:ext uri="{FF2B5EF4-FFF2-40B4-BE49-F238E27FC236}">
                <a16:creationId xmlns:a16="http://schemas.microsoft.com/office/drawing/2014/main" id="{A00F0642-CC48-9164-C823-FA4120BA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9" t="19744" r="38095" b="15070"/>
          <a:stretch/>
        </p:blipFill>
        <p:spPr>
          <a:xfrm>
            <a:off x="8174778" y="329183"/>
            <a:ext cx="3392339" cy="3429969"/>
          </a:xfrm>
          <a:prstGeom prst="rect">
            <a:avLst/>
          </a:prstGeom>
        </p:spPr>
      </p:pic>
      <p:pic>
        <p:nvPicPr>
          <p:cNvPr id="7" name="Picture 6" descr="A blue and red pie chart&#10;&#10;Description automatically generated">
            <a:extLst>
              <a:ext uri="{FF2B5EF4-FFF2-40B4-BE49-F238E27FC236}">
                <a16:creationId xmlns:a16="http://schemas.microsoft.com/office/drawing/2014/main" id="{D6163863-EBBB-D234-3FA1-DBDF74979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29" t="21048" b="65619"/>
          <a:stretch/>
        </p:blipFill>
        <p:spPr>
          <a:xfrm>
            <a:off x="8256209" y="4079193"/>
            <a:ext cx="3211189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740B7-ACE1-0BFE-91C6-22073583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0" i="0">
                <a:effectLst/>
                <a:highlight>
                  <a:srgbClr val="FFFFFF"/>
                </a:highlight>
              </a:rPr>
              <a:t>¿Qué tipo de establecimiento es habitualmente una cadena?</a:t>
            </a:r>
            <a:endParaRPr lang="en-US" sz="300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53A1A-B615-DD6B-5E2F-F629513E0208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En el siguiente grafico pastel podemos observar que las cafeterías del 4.5% del total existentes, un 2.76% son cafeterías que pertenecen a una cadena y la diferencia son cafeterías individuales. </a:t>
            </a:r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6818157-191B-6948-44B7-D34711CA3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9" t="18959" r="37164"/>
          <a:stretch/>
        </p:blipFill>
        <p:spPr>
          <a:xfrm>
            <a:off x="1701357" y="2569464"/>
            <a:ext cx="2998086" cy="3678936"/>
          </a:xfrm>
          <a:prstGeom prst="rect">
            <a:avLst/>
          </a:prstGeom>
        </p:spPr>
      </p:pic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ACA9AC11-8F09-9B46-6A4E-7D2FC72B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6" t="21380" b="26762"/>
          <a:stretch/>
        </p:blipFill>
        <p:spPr>
          <a:xfrm>
            <a:off x="7375374" y="2569464"/>
            <a:ext cx="322635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5E55-74AB-1BC7-8BAB-0E9FD1B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¿Qué caracteriza a las cadenas: muchos establecimientos con un pequeño número de asientos o unos pocos establecimientos con un montón de asientos?</a:t>
            </a:r>
            <a:br>
              <a:rPr lang="en-US" sz="30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E277934E-5BEF-023B-0BEE-017758A8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30936"/>
            <a:ext cx="5235628" cy="3913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DED71-3EE5-2B39-DA4C-5C3D8FF72543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Podemos observar que más de 2000 locales tienen 1 asiento, alrededor de 350 locales tienen 2 asientos.</a:t>
            </a:r>
          </a:p>
        </p:txBody>
      </p:sp>
    </p:spTree>
    <p:extLst>
      <p:ext uri="{BB962C8B-B14F-4D97-AF65-F5344CB8AC3E}">
        <p14:creationId xmlns:p14="http://schemas.microsoft.com/office/powerpoint/2010/main" val="164016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17A14-617A-7BA1-610C-05FC031A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Investiga las proporciones de los distintos tipos de establecimientos</a:t>
            </a: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43E81-A0B4-338B-C30D-35F8AE61D21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Podemos observar que los restaurantes son el 75% de los tipos de establecimientos, mientras que las cafeterías son solo el 4.5%</a:t>
            </a:r>
          </a:p>
        </p:txBody>
      </p:sp>
      <p:pic>
        <p:nvPicPr>
          <p:cNvPr id="6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FB4E24FF-B595-EC8E-B86E-BD112F68D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62438"/>
            <a:ext cx="6903720" cy="53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0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E4C43-F7A9-D654-BA08-2F0B5D56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Traza un gráfico de las diez mejores calles por número de restaurantes.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9289FC61-6082-E031-003C-F5D057FD9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68" y="640080"/>
            <a:ext cx="505087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4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AF513-7387-73EA-D686-5BC1AC50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ES" sz="1900" b="0" i="0">
                <a:effectLst/>
                <a:highlight>
                  <a:srgbClr val="FFFFFF"/>
                </a:highlight>
                <a:latin typeface="Suisse Intl"/>
              </a:rPr>
              <a:t>Para las calles con muchos restaurantes, analiza la distribución del número de asientos. ¿Qué tendencias puedes ver?</a:t>
            </a:r>
            <a:br>
              <a:rPr lang="es-ES" sz="1900" b="0" i="0">
                <a:effectLst/>
                <a:highlight>
                  <a:srgbClr val="FFFFFF"/>
                </a:highlight>
                <a:latin typeface="Suisse Intl"/>
              </a:rPr>
            </a:br>
            <a:endParaRPr lang="es-EC" sz="19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A587DF-4AB5-226E-2DE9-2D8E98AF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s-EC" sz="2200" dirty="0"/>
              <a:t>Podemos ver que a medida que los restaurantes aumentan, el número de asientos crece. Sin embargo, se puede notar que la distribución es sesgada a la derecha donde el </a:t>
            </a:r>
            <a:r>
              <a:rPr lang="es-EC" sz="2200" dirty="0" err="1"/>
              <a:t>n_asientos</a:t>
            </a:r>
            <a:r>
              <a:rPr lang="es-EC" sz="2200" dirty="0"/>
              <a:t> se concentra de 0 a 200.</a:t>
            </a:r>
          </a:p>
        </p:txBody>
      </p:sp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9EF9A8B7-EDFD-95D1-9CD2-FCABAC3EC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91" y="2569464"/>
            <a:ext cx="3763617" cy="3678936"/>
          </a:xfrm>
          <a:prstGeom prst="rect">
            <a:avLst/>
          </a:prstGeom>
        </p:spPr>
      </p:pic>
      <p:pic>
        <p:nvPicPr>
          <p:cNvPr id="5" name="Content Placeholder 4" descr="A graph of a number&#10;&#10;Description automatically generated">
            <a:extLst>
              <a:ext uri="{FF2B5EF4-FFF2-40B4-BE49-F238E27FC236}">
                <a16:creationId xmlns:a16="http://schemas.microsoft.com/office/drawing/2014/main" id="{C0234D43-B6E6-38E7-8822-41142D762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25" y="2569464"/>
            <a:ext cx="4921653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2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imer plano de una taza de café en una mesa">
            <a:extLst>
              <a:ext uri="{FF2B5EF4-FFF2-40B4-BE49-F238E27FC236}">
                <a16:creationId xmlns:a16="http://schemas.microsoft.com/office/drawing/2014/main" id="{B02FBD02-8A85-1BB6-2D94-02EC6CDA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11" r="993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B56AA-9DEB-FA5B-C432-D8294D00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s-EC" sz="4000"/>
              <a:t>Conclusiones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BF0CD8C-B681-9A6C-F1CB-23F01913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s-EC" sz="2000"/>
              <a:t>El 1.75% de cafetería no pertenecen a una cadena de locales.</a:t>
            </a:r>
          </a:p>
          <a:p>
            <a:r>
              <a:rPr lang="es-EC" sz="2000"/>
              <a:t>La mayor cantidad de locales no tiene mayor cantidad de asientos, por lo que para una cafetería no sería necesario porque la gente por lo general compra el café y se retira del local.</a:t>
            </a:r>
          </a:p>
          <a:p>
            <a:r>
              <a:rPr lang="es-EC" sz="2000"/>
              <a:t>Abrir un nuevo local en las calles que tienen mayor cantidad de locales, tiene una mayor exposición al público y también más competencia.</a:t>
            </a:r>
          </a:p>
          <a:p>
            <a:endParaRPr lang="es-EC" sz="2000"/>
          </a:p>
          <a:p>
            <a:endParaRPr lang="es-EC" sz="2000"/>
          </a:p>
          <a:p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170628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360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Suisse Intl</vt:lpstr>
      <vt:lpstr>Office Theme</vt:lpstr>
      <vt:lpstr>Abrir una nueva cafetería</vt:lpstr>
      <vt:lpstr>Investiga las proporciones de los distintos tipos de establecimientos</vt:lpstr>
      <vt:lpstr>Investiga las proporciones de los establecimientos que pertenecen a una cadena y de los que no</vt:lpstr>
      <vt:lpstr>¿Qué tipo de establecimiento es habitualmente una cadena?</vt:lpstr>
      <vt:lpstr>¿Qué caracteriza a las cadenas: muchos establecimientos con un pequeño número de asientos o unos pocos establecimientos con un montón de asientos? </vt:lpstr>
      <vt:lpstr>Investiga las proporciones de los distintos tipos de establecimientos</vt:lpstr>
      <vt:lpstr>Traza un gráfico de las diez mejores calles por número de restaurantes.</vt:lpstr>
      <vt:lpstr>Para las calles con muchos restaurantes, analiza la distribución del número de asientos. ¿Qué tendencias puedes ver?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Sansur Naranjo</dc:creator>
  <cp:lastModifiedBy>Santiago Sansur Naranjo</cp:lastModifiedBy>
  <cp:revision>4</cp:revision>
  <dcterms:created xsi:type="dcterms:W3CDTF">2024-08-28T17:01:10Z</dcterms:created>
  <dcterms:modified xsi:type="dcterms:W3CDTF">2024-08-28T18:07:27Z</dcterms:modified>
</cp:coreProperties>
</file>