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346" r:id="rId4"/>
    <p:sldId id="34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9C5A-5B60-4EF3-A3C5-DB0EBC36177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54409-4E97-47E8-91E2-123434B0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5640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6A3A-B870-C819-FD27-77C959627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8567A-9B92-9F57-85C2-A805E70F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014B-5F42-3BB1-31F3-70D189E1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C7F60-E479-E846-19A3-0930DAF3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E293-8512-4FBB-C62C-D4AE65C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CA61-524C-D250-4C16-84B8530E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B19B9-DA9E-2F67-7F0E-8B02705D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5761-9DCA-1A61-0BAC-09F6B9E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F176-40A4-7F70-A30D-3DA322D1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B0B0-1EFB-91E8-F477-592DC22D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1E42A-3F7B-053E-0447-E7E7603E7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549B6-EFE1-FF44-96E7-7129C337B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61A3-47F3-05D5-810E-4A2802DA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A81B-7968-E4A9-48B3-4AE8DF85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2C9BF-07F1-D06A-7FE2-7169680F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E06-C9A1-00AB-F8CC-33059033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C645-ED67-BBFE-1435-E3BFD256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83A8-76B3-863D-4650-716D38A9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68C9-69A5-62F9-85AA-3BBC2E34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66FB-A477-244E-F7A5-3332190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8EBB-B23E-55CC-2AE8-E4022139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956FA-6B81-961F-FC4D-709A87440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06FB-04CC-E8B9-8BC4-A8D6E75F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6304-D7EF-01B1-57BB-D6312BD4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A5EA-31B3-B88E-3A89-D0493D9C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E019-C001-7121-BE1C-4D3F5FF8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8948-8DD8-4F4C-78E8-29A35CF6C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90AE6-C003-6908-E4E7-A021A2C0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35B43-F4DC-85EB-5AF3-F64E0F52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C51A5-C1C6-D27C-338E-E0529981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04214-3750-760B-3CAA-C6230B00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50F6-81C4-8D48-C743-BA047962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ECA33-7E40-7C27-B808-2C2EAC9D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10D09-E678-542C-7E2C-E9DC4C8F7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01C3-D510-7589-CFD4-4F3043BA8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21095-683A-3AE0-50F9-5B6C650F1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97541-DEC2-1D07-D8D2-572CAD3F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D4A6-AE67-0455-1081-DA01B74E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429C6-3222-6199-724A-87B3DD97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B55B-BE7B-E9DE-EBFE-C396B3C6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D11BB-4382-E2D5-0077-B63A1811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7DD93-C032-1143-4508-956653C3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1629-45DD-7A3F-B966-8F5C7F53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7B854-5E28-2E6C-80FA-01A16CD8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D8D33-A06B-8B72-EF8E-634AC12C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03DF-CF5C-A37F-4A6D-F7376410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4166-5672-3D91-BB40-A72373C1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0E39-1E02-2C2B-22F8-B55DB316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19CD3-2547-C7D3-CC5F-0035E787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158A3-82C9-A547-C69F-EF728CC0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254BF-8446-EA50-7259-0912F51D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04D6E-323E-490B-64FF-C6EC48D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6A40-FCEC-D5D5-35C8-1A75291C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E473A-4070-BC2D-3282-23FFE8F21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906B9-79AA-1D6E-3E5D-D7D83650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CD40-0F4E-E21F-CBCD-D785DFDC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FBE7F-9926-D94D-343D-14A98F6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48EEA-2683-AA3E-42B0-5AFA8290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7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4614-F032-C2C4-3545-1EF23BDC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16AD-37F9-4435-E0BA-61018DB7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F8BA-DF5D-0EFD-BD88-106100707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6A836-E7DE-4BAF-B4A6-4AE05022FE3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A324-9563-8609-D025-86E037BE1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25080-2970-0AB0-2310-6D207A7E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2B528-4083-4987-ACE0-031313F6C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amirhajian8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veed.sult@kmutt.ac.th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aveed.sult@kmutt.ac.th" TargetMode="External"/><Relationship Id="rId2" Type="http://schemas.openxmlformats.org/officeDocument/2006/relationships/hyperlink" Target="mailto:santitham.pro@kmutt.ac.t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mayoclinic.org/tests-procedures/endoscopy/about/pac-20395197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66" y="3784398"/>
            <a:ext cx="9381448" cy="9134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160"/>
              </a:spcAft>
            </a:pPr>
            <a:r>
              <a:rPr lang="en-US" sz="2400" dirty="0">
                <a:latin typeface="Calibri"/>
                <a:cs typeface="Times New Roman"/>
              </a:rPr>
              <a:t>Presented By</a:t>
            </a:r>
            <a:br>
              <a:rPr lang="en-US" sz="2160" b="1" dirty="0">
                <a:latin typeface="Calibri"/>
                <a:cs typeface="Times New Roman"/>
              </a:rPr>
            </a:br>
            <a:r>
              <a:rPr lang="en-US" sz="2800" b="1" dirty="0">
                <a:solidFill>
                  <a:schemeClr val="tx2"/>
                </a:solidFill>
                <a:latin typeface="Calibri"/>
                <a:cs typeface="Times New Roman"/>
              </a:rPr>
              <a:t>Santitham Prom-on</a:t>
            </a:r>
            <a:endParaRPr lang="en-US" sz="2160" b="1" dirty="0">
              <a:solidFill>
                <a:schemeClr val="tx2"/>
              </a:solidFill>
              <a:latin typeface="Calibri"/>
              <a:cs typeface="Times New Roman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2C09A2C-AF46-0E15-C02B-C77B00CFDA20}"/>
              </a:ext>
            </a:extLst>
          </p:cNvPr>
          <p:cNvSpPr txBox="1">
            <a:spLocks/>
          </p:cNvSpPr>
          <p:nvPr/>
        </p:nvSpPr>
        <p:spPr>
          <a:xfrm>
            <a:off x="1112114" y="1835504"/>
            <a:ext cx="9967771" cy="1450769"/>
          </a:xfrm>
          <a:prstGeom prst="rect">
            <a:avLst/>
          </a:prstGeom>
        </p:spPr>
        <p:txBody>
          <a:bodyPr vert="horz" lIns="82296" tIns="41148" rIns="82296" bIns="41148" rtlCol="0" anchor="t">
            <a:no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40" b="1" dirty="0">
                <a:solidFill>
                  <a:srgbClr val="A20000"/>
                </a:solidFill>
                <a:latin typeface="Calibri"/>
                <a:cs typeface="Times New Roman"/>
              </a:rPr>
              <a:t>A Super-Resolution Network for Gastrointestinal Endoscopic Imaging via Adaptive Convolutional Feature Fusion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38813-BA00-4D40-9DDF-AD22F8B3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21DC51-4BBC-36E4-B763-2B6BE35C055B}"/>
              </a:ext>
            </a:extLst>
          </p:cNvPr>
          <p:cNvSpPr txBox="1">
            <a:spLocks/>
          </p:cNvSpPr>
          <p:nvPr/>
        </p:nvSpPr>
        <p:spPr>
          <a:xfrm>
            <a:off x="2019816" y="581694"/>
            <a:ext cx="7865547" cy="1450769"/>
          </a:xfrm>
          <a:prstGeom prst="rect">
            <a:avLst/>
          </a:prstGeom>
        </p:spPr>
        <p:txBody>
          <a:bodyPr vert="horz" lIns="82296" tIns="41148" rIns="82296" bIns="41148" rtlCol="0" anchor="t">
            <a:no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342892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342892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libri"/>
                <a:cs typeface="Times New Roman"/>
              </a:rPr>
              <a:t>The 40th International Technical Conference on Circuits/Systems, Computers and Communications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/>
                <a:cs typeface="Times New Roman"/>
              </a:rPr>
              <a:t>ITC-CSCC 2025</a:t>
            </a:r>
            <a:endParaRPr lang="en-US" sz="1920" b="1" dirty="0">
              <a:solidFill>
                <a:schemeClr val="tx1"/>
              </a:solidFill>
              <a:latin typeface="Calibri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2E0AA3-F12D-70CB-C3B4-824EB8035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1026" name="Picture 2" descr="images">
            <a:extLst>
              <a:ext uri="{FF2B5EF4-FFF2-40B4-BE49-F238E27FC236}">
                <a16:creationId xmlns:a16="http://schemas.microsoft.com/office/drawing/2014/main" id="{A007A229-D607-311C-DA32-79A41796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5C1BCD3D-7F45-18E9-0ACC-12B5F5521D73}"/>
              </a:ext>
            </a:extLst>
          </p:cNvPr>
          <p:cNvSpPr>
            <a:spLocks noGrp="1"/>
          </p:cNvSpPr>
          <p:nvPr/>
        </p:nvSpPr>
        <p:spPr>
          <a:xfrm>
            <a:off x="821250" y="4965827"/>
            <a:ext cx="105350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200" b="1" dirty="0">
                <a:latin typeface="Calibri"/>
                <a:cs typeface="Times New Roman"/>
              </a:rPr>
              <a:t>Authors: Naveed Sultan, Santitham Prom-on</a:t>
            </a:r>
          </a:p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200" dirty="0">
                <a:latin typeface="Calibri"/>
                <a:cs typeface="Times New Roman"/>
              </a:rPr>
              <a:t>Department of Computer Engineering,</a:t>
            </a:r>
          </a:p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2200" dirty="0">
                <a:latin typeface="Calibri"/>
                <a:cs typeface="Times New Roman"/>
              </a:rPr>
              <a:t>Faculty of Engineering, King Mongkut’s University of Technology Thonburi, Thailand</a:t>
            </a:r>
          </a:p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latin typeface="Calibri"/>
                <a:cs typeface="Times New Roman"/>
              </a:rPr>
              <a:t>Email:</a:t>
            </a:r>
            <a:r>
              <a:rPr lang="en-US" sz="1800" dirty="0">
                <a:latin typeface="Calibri"/>
                <a:cs typeface="Times New Roman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naveed.sult@kmutt.ac.th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Times New Roman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santitham.pro@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kmutt.ac.th</a:t>
            </a:r>
            <a:endParaRPr lang="en-US" sz="2000" dirty="0">
              <a:solidFill>
                <a:schemeClr val="tx2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B2E6-F43B-B1D0-7017-6D6B7AB4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5FCA-48CE-2314-0634-F5E30640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85" y="768311"/>
            <a:ext cx="6227215" cy="569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with State-of-the-Art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79869-B237-E14F-CB81-ED10128A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A3A0F-A20E-993A-268E-F9624A5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10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BEFC58-6635-B393-ADB5-3454ADC1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818" y="2568102"/>
            <a:ext cx="4950124" cy="2769304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×2 Scale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Outperforms SWD-Net by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+0.71 dB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×4 Scale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Beats EndoL2H by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+0.58 dB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×8 Scale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Surpasses DGSR-Net by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+0.12 dB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Balanced performance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even at challenging ×8 scale</a:t>
            </a:r>
          </a:p>
          <a:p>
            <a:endParaRPr lang="en-US" dirty="0"/>
          </a:p>
        </p:txBody>
      </p:sp>
      <p:pic>
        <p:nvPicPr>
          <p:cNvPr id="10" name="Picture 9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8B35298A-88A7-651C-FCDE-7770F14B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00" y="1434071"/>
            <a:ext cx="6227215" cy="47407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E3E2B-826D-841E-98A2-E89C00BD9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52E1B-957D-2536-9304-5A88093F6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7" name="Picture 2" descr="images">
            <a:extLst>
              <a:ext uri="{FF2B5EF4-FFF2-40B4-BE49-F238E27FC236}">
                <a16:creationId xmlns:a16="http://schemas.microsoft.com/office/drawing/2014/main" id="{2A59C79D-94E1-15EC-21E4-5F24A050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85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E92CF-5E88-16D6-06CA-50E37A92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DFD-554D-D2FF-C0D5-1095F417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03" y="759149"/>
            <a:ext cx="5930590" cy="569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Computational Efficiency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029EA-D4BE-D2A7-691D-41FC766F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1A44-F3A4-D8C1-BEC8-062DA62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11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6F843E-5ABA-9F5A-68DF-12080EFC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375" y="2057400"/>
            <a:ext cx="4366098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X-axis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FLOPs (computational cost)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Y-axis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PSNR (performance)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Circle size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Number of parameters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Our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Lowest parameter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Lower FLOPs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Best PSNR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 and high-performing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D64FDC-0A0F-1E08-6F93-0FAA4395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3198" y="1459807"/>
            <a:ext cx="6476059" cy="50067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217AE-E7CF-842C-7402-7851ABE90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B6E9FB-0152-0DBA-4F6C-943E150A1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7" name="Picture 2" descr="images">
            <a:extLst>
              <a:ext uri="{FF2B5EF4-FFF2-40B4-BE49-F238E27FC236}">
                <a16:creationId xmlns:a16="http://schemas.microsoft.com/office/drawing/2014/main" id="{9AD14F79-CDD0-D21C-E322-E16AC217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34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4BB32-9040-22D4-D6DF-A8792CF5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DC03-F552-E46B-3F22-B1FD2E49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26" y="585290"/>
            <a:ext cx="7905130" cy="6498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Comparison with State-of-the-Art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0965A-3005-8634-FBA9-5006660F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FD9F4-BA01-AFE6-8240-40B6F1D4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12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9" name="Picture 8" descr="A collage of images of a person's body&#10;&#10;AI-generated content may be incorrect.">
            <a:extLst>
              <a:ext uri="{FF2B5EF4-FFF2-40B4-BE49-F238E27FC236}">
                <a16:creationId xmlns:a16="http://schemas.microsoft.com/office/drawing/2014/main" id="{15CAB643-8C25-BDCB-5999-307568DE4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2819330"/>
            <a:ext cx="7074039" cy="3537020"/>
          </a:xfrm>
          <a:prstGeom prst="rect">
            <a:avLst/>
          </a:prstGeom>
        </p:spPr>
      </p:pic>
      <p:pic>
        <p:nvPicPr>
          <p:cNvPr id="12" name="Picture 1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E7C19AE-2B46-8A1A-8711-840F3723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11" y="1164331"/>
            <a:ext cx="5379218" cy="3362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24C589-D023-4EEC-1F31-E8B44A89B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AE2861-7BB2-3678-D594-FC6C82EEC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7" name="Picture 2" descr="images">
            <a:extLst>
              <a:ext uri="{FF2B5EF4-FFF2-40B4-BE49-F238E27FC236}">
                <a16:creationId xmlns:a16="http://schemas.microsoft.com/office/drawing/2014/main" id="{174828D3-2C9B-F55F-0F5B-1B8903CD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59D55-F88A-AC3F-81FE-B7B8B3B6A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051-F601-B883-7E13-844F9C62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962" y="759052"/>
            <a:ext cx="5197829" cy="569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C1C36-0681-E49D-F784-B6F531DC3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506" y="1631789"/>
            <a:ext cx="10055046" cy="43307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work presents a novel super-resolution network for gastrointestinal endoscopic imaging.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contributions: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AMFEM – captures multiscale texture and anatomical details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CFFB – lightweight fusion for enhanced refinement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Superior results in PSNR, SSIM, and visual clarity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model maintains a balance between accuracy and efficiency, making it suitable for real clinical applications.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Expand to other medical imaging modalities (e.g., ultrasound, CT)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Explore real-time deployment in clinical environments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Investigate self-supervised learning for data-scarce scenarios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D2C57-A694-3A52-4B38-462CFF11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B1D55-507C-522D-BF0B-E9D86CAF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13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8CCC0-B983-F0D3-36EF-2C365026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0A3B7-AB54-B172-A96F-1DB323F2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8" name="Picture 2" descr="images">
            <a:extLst>
              <a:ext uri="{FF2B5EF4-FFF2-40B4-BE49-F238E27FC236}">
                <a16:creationId xmlns:a16="http://schemas.microsoft.com/office/drawing/2014/main" id="{1598C912-67BB-2EB9-C6DD-AF4440B9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43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DB2F-4A38-2690-E472-4A715A1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BAD0-D643-4C0D-85FF-D8FDE7DA9D0F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4221B-D967-01DD-C570-71D0761A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14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C1194D-32E0-47F7-A1A1-DC370DDE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635" y="1298013"/>
            <a:ext cx="8562482" cy="254885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br>
              <a:rPr lang="en-US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F26AA-FEE6-50FB-3CD9-E07A1BED4EF8}"/>
              </a:ext>
            </a:extLst>
          </p:cNvPr>
          <p:cNvSpPr txBox="1"/>
          <p:nvPr/>
        </p:nvSpPr>
        <p:spPr>
          <a:xfrm>
            <a:off x="2011587" y="4048026"/>
            <a:ext cx="7694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Santitham Prom-on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santitham.pro@kmutt.ac.th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Naveed Sultan –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naveed.sult@kmutt.ac.th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King Mongkut’s University of Technology Thonburi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Bangkok, Thailand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AAFD0-052E-8939-047C-49049280C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41BB6-79A2-9DE9-F855-0415F8503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8" name="Picture 2" descr="images">
            <a:extLst>
              <a:ext uri="{FF2B5EF4-FFF2-40B4-BE49-F238E27FC236}">
                <a16:creationId xmlns:a16="http://schemas.microsoft.com/office/drawing/2014/main" id="{3A4FABA2-6CC6-0149-10F6-1A285C29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0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1ED-8F37-9438-CA50-E33E107C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550" y="956880"/>
            <a:ext cx="5868653" cy="67201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A20000"/>
                </a:solidFill>
                <a:latin typeface="Calibri"/>
                <a:cs typeface="Times New Roman"/>
              </a:rPr>
              <a:t>Gastrointestinal Endoscopic 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52089-F7AB-D5B6-A166-1CEAD9E7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6223" y="1745931"/>
            <a:ext cx="7133520" cy="437633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Gastrointestinal (GI) diseases affect the digestive system, including the stomach, intestines, and colon. </a:t>
            </a:r>
            <a:endParaRPr lang="th-T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can range from mild conditions, such as acid reflux, to more serious illnesses, such as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inflammatory bowel disease (IBD) and colorectal cancer (CRC). </a:t>
            </a:r>
            <a:endParaRPr lang="th-TH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Certain GI conditions, such as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ulcerative colitis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Crohn’s disease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cause chronic inflammation in the colon, increasing the risk of cancer over time.</a:t>
            </a:r>
            <a:endParaRPr lang="en-US" sz="20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Endoscopic imaging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plays a vital role in early detection, which can reduce mortality rates.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8030-5D38-D05E-34C6-51B4D9C5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CBA6-AA11-28EE-E1CB-6BF10E4D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2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CC937-4318-0D17-6D8B-4654B17A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1BFA2F-99D7-5BF1-D38F-904E822B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9" name="Picture 2" descr="images">
            <a:extLst>
              <a:ext uri="{FF2B5EF4-FFF2-40B4-BE49-F238E27FC236}">
                <a16:creationId xmlns:a16="http://schemas.microsoft.com/office/drawing/2014/main" id="{FA5058B7-348F-04C0-85C6-ED3EE437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pper endoscopy - Mayo Clinic">
            <a:extLst>
              <a:ext uri="{FF2B5EF4-FFF2-40B4-BE49-F238E27FC236}">
                <a16:creationId xmlns:a16="http://schemas.microsoft.com/office/drawing/2014/main" id="{E8F93837-83C4-75F9-180E-5052ADFB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73" y="1924776"/>
            <a:ext cx="3534456" cy="319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0A752-90D1-0B9D-DE87-8257E97C86B5}"/>
              </a:ext>
            </a:extLst>
          </p:cNvPr>
          <p:cNvSpPr txBox="1"/>
          <p:nvPr/>
        </p:nvSpPr>
        <p:spPr>
          <a:xfrm>
            <a:off x="5029089" y="632606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1200" dirty="0">
                <a:hlinkClick r:id="rId6"/>
              </a:rPr>
              <a:t>https://www.mayoclinic.org/tests-procedures/endoscopy/about/pac-20395197</a:t>
            </a:r>
            <a:r>
              <a:rPr lang="th-TH" sz="1200" dirty="0"/>
              <a:t> </a:t>
            </a:r>
            <a:endParaRPr lang="en-TH" sz="1200" dirty="0"/>
          </a:p>
        </p:txBody>
      </p:sp>
    </p:spTree>
    <p:extLst>
      <p:ext uri="{BB962C8B-B14F-4D97-AF65-F5344CB8AC3E}">
        <p14:creationId xmlns:p14="http://schemas.microsoft.com/office/powerpoint/2010/main" val="350671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AE17D-6CC2-04FD-E920-70F77877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9761-3422-600F-C6D7-48FEA8F7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67" y="898275"/>
            <a:ext cx="7979620" cy="5690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A20000"/>
                </a:solidFill>
                <a:latin typeface="Calibri"/>
                <a:cs typeface="Times New Roman"/>
              </a:rPr>
              <a:t>Gastrointestinal Endoscopic </a:t>
            </a:r>
            <a:r>
              <a:rPr lang="en-US" sz="3200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Super-Resolution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A0CCE-4219-BED1-F701-AA2527BF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4678" y="1808016"/>
            <a:ext cx="9347522" cy="420766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However, traditional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endoscopy systems suffer from low image resolution, including noise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visual artifacts, which can lead to a higher risk of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misdiagnosis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especially for small polyps.</a:t>
            </a: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Super-resolution (SR) reconstructs high-resolution images from low-resolution ones.</a:t>
            </a: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Enhances:</a:t>
            </a:r>
          </a:p>
          <a:p>
            <a:pPr marL="800100" lvl="1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Texture clarity</a:t>
            </a:r>
          </a:p>
          <a:p>
            <a:pPr marL="800100" lvl="1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Structural visibility</a:t>
            </a:r>
          </a:p>
          <a:p>
            <a:pPr marL="800100" lvl="1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Diagnostic accuracy</a:t>
            </a:r>
          </a:p>
          <a:p>
            <a:pPr marL="0" indent="0" algn="just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without needing new hardware </a:t>
            </a:r>
          </a:p>
          <a:p>
            <a:pPr marL="800100" lvl="1" indent="-342900" algn="just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cost-effective upgrade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7ED4-498C-3DB0-6DC7-7C8DE214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F65AF-F28A-09E2-E038-247EC7F6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3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-up of a person's skin&#10;&#10;AI-generated content may be incorrect.">
            <a:extLst>
              <a:ext uri="{FF2B5EF4-FFF2-40B4-BE49-F238E27FC236}">
                <a16:creationId xmlns:a16="http://schemas.microsoft.com/office/drawing/2014/main" id="{1FC1F636-F5C8-DF20-15CF-E8B29E1F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5524" y="3496479"/>
            <a:ext cx="3651623" cy="17809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A08D16-0937-5CDC-4EAD-AA3432FACADD}"/>
              </a:ext>
            </a:extLst>
          </p:cNvPr>
          <p:cNvSpPr txBox="1"/>
          <p:nvPr/>
        </p:nvSpPr>
        <p:spPr>
          <a:xfrm>
            <a:off x="6910749" y="5490224"/>
            <a:ext cx="4481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Mapping between Super and Low-Resolution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54E38-E5A4-4D90-FEE4-6ED23B6A8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79305-81D1-4008-78EB-5352F3AFE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9" name="Picture 2" descr="images">
            <a:extLst>
              <a:ext uri="{FF2B5EF4-FFF2-40B4-BE49-F238E27FC236}">
                <a16:creationId xmlns:a16="http://schemas.microsoft.com/office/drawing/2014/main" id="{5F1DB46B-B5AD-C284-5EAE-D3628757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DE87F-69B7-5402-B259-0C2F7E71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55E93-740A-1A72-FA4B-FD2580EF4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1048" y="1358249"/>
            <a:ext cx="8172713" cy="44190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challenges in GI endoscopic image super-resolution:</a:t>
            </a:r>
          </a:p>
          <a:p>
            <a:pPr marL="742950" lvl="1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Inadequate modeling of spatial relationships between pixels.</a:t>
            </a:r>
          </a:p>
          <a:p>
            <a:pPr marL="742950" lvl="1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Loss of fine-grained structural features (e.g., mucosal patterns, small lesions).</a:t>
            </a:r>
          </a:p>
          <a:p>
            <a:pPr marL="742950" lvl="1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 computational load, making clinical deployment impractical.</a:t>
            </a:r>
          </a:p>
          <a:p>
            <a:pPr marL="0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Need for a lightweight yet powerful SR model that:</a:t>
            </a:r>
          </a:p>
          <a:p>
            <a:pPr marL="742950" lvl="1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Preserves clinically relevant structures.</a:t>
            </a:r>
          </a:p>
          <a:p>
            <a:pPr marL="742950" lvl="1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Adapts to the varied scale and texture of anatomical features.</a:t>
            </a:r>
          </a:p>
          <a:p>
            <a:pPr marL="742950" lvl="1" indent="-2286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Maintains low computational cost.</a:t>
            </a:r>
          </a:p>
          <a:p>
            <a:pPr marL="0" indent="-2286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BBBDC-460D-2F0F-9513-127BB48D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FE6BEDE-9EE0-4C5B-A1C3-B07C1024BF62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7/9/25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63A9-B065-D6AC-D5ED-195DAED9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C355E4-BF0D-9447-9017-43CC22740A6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AE97B-4002-C91D-7A77-D1B6ECE8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8" name="Picture 2" descr="images">
            <a:extLst>
              <a:ext uri="{FF2B5EF4-FFF2-40B4-BE49-F238E27FC236}">
                <a16:creationId xmlns:a16="http://schemas.microsoft.com/office/drawing/2014/main" id="{BC86129C-E8B8-E310-5553-4AA1DAE1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45506-88EF-47E8-6A98-A89E61088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9FDFDB-9941-88F2-61CA-CAC412A88E0F}"/>
              </a:ext>
            </a:extLst>
          </p:cNvPr>
          <p:cNvSpPr txBox="1">
            <a:spLocks/>
          </p:cNvSpPr>
          <p:nvPr/>
        </p:nvSpPr>
        <p:spPr>
          <a:xfrm>
            <a:off x="403360" y="2825162"/>
            <a:ext cx="3282497" cy="706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Challenges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2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C4977-F44F-004E-3F18-53623431D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28C9-EDE5-D35B-D496-C71A7806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692" y="796879"/>
            <a:ext cx="4356370" cy="6209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Contributions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7235E-6014-9048-7C3C-B5447BD2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EE61-8509-5394-01BA-4EA19FD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5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5B944-E50B-43E7-BB6C-59BF7CE9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521F1-3F47-8F4A-8E6E-62BE2F5B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8" name="Picture 2" descr="images">
            <a:extLst>
              <a:ext uri="{FF2B5EF4-FFF2-40B4-BE49-F238E27FC236}">
                <a16:creationId xmlns:a16="http://schemas.microsoft.com/office/drawing/2014/main" id="{C1FD9A1C-4536-D62D-3807-881864D7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7027E9-4090-69ED-F9FE-859D6AD35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14306"/>
              </p:ext>
            </p:extLst>
          </p:nvPr>
        </p:nvGraphicFramePr>
        <p:xfrm>
          <a:off x="1237049" y="1669616"/>
          <a:ext cx="10116751" cy="440641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91049">
                  <a:extLst>
                    <a:ext uri="{9D8B030D-6E8A-4147-A177-3AD203B41FA5}">
                      <a16:colId xmlns:a16="http://schemas.microsoft.com/office/drawing/2014/main" val="4192963274"/>
                    </a:ext>
                  </a:extLst>
                </a:gridCol>
                <a:gridCol w="6225702">
                  <a:extLst>
                    <a:ext uri="{9D8B030D-6E8A-4147-A177-3AD203B41FA5}">
                      <a16:colId xmlns:a16="http://schemas.microsoft.com/office/drawing/2014/main" val="835213811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Challenges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Proposed Solution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18668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Uniform treatment of all regions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Feature-Oriented Spatial Attention (FOSA)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preserves key anatomical structures (e.g., mucosal patterns, ulcers, polyps)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75929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 of fine textures and lesion details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Multiscale Feature Projection (MSFP)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captures diverse spatial features (fine-to-large scale) using 3×3, 5×5, 7×7 kernels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5992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Ignoring channel dependencies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Channel-Wise Feature Refinement (CWFR)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enhances critical diagnostic channels (vascular, mucosal)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6489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Poor contextual consistency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Hierarchical Dilated Pooling (HDP)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preserves structural coherence with dilation rates 1, 4, 8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6248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computational cost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Convolutional Feature Fusion Block (CFFB)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uses lightweight P-Conv + DW-Conv to maintain efficiency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7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11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F5AD-D0A3-D7F6-1A4A-7FFAEB2BA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9BF0-0405-E9DF-7584-C4FCCF64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52" y="1563013"/>
            <a:ext cx="2912296" cy="6705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5F2BC-50C5-271E-7BEF-35D154C7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19C2-3C2A-26BE-5846-9E2BBE06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6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EFC322-12EA-02F6-70A8-EBAEDEA4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29" y="1070524"/>
            <a:ext cx="6594141" cy="5285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ECEC8-1B6E-BA73-FDD9-4C09A97A3E12}"/>
              </a:ext>
            </a:extLst>
          </p:cNvPr>
          <p:cNvSpPr txBox="1"/>
          <p:nvPr/>
        </p:nvSpPr>
        <p:spPr>
          <a:xfrm>
            <a:off x="437316" y="2614827"/>
            <a:ext cx="45432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architecture integrates two customized modules: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AMFEM – Adaptive Multiscale Feature Extraction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CFFB – Convolutional Feature Fusion Block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Goal: capture critical texture and anatomical details while maintaining low computational cost.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1B91-2ADE-87B6-8EC6-311375548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A3C158-21B5-D971-902F-9A923F32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9" name="Picture 2" descr="images">
            <a:extLst>
              <a:ext uri="{FF2B5EF4-FFF2-40B4-BE49-F238E27FC236}">
                <a16:creationId xmlns:a16="http://schemas.microsoft.com/office/drawing/2014/main" id="{A986243A-CF5D-89F8-D16D-E7FE7ECE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7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DE6E-44B8-D1E6-AB23-78BAF16F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DE1-9671-B7D1-B345-FC9724EF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560" y="1174310"/>
            <a:ext cx="9230879" cy="5690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Adaptive Multiscale Feature Extraction Module (AMFEM)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A0857-D114-2BE7-5414-23F972A3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876" y="2093225"/>
            <a:ext cx="11143773" cy="391327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Purpose: 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Extract and refine diverse texture and anatomical features.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Components: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MSFP 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(Multiscale Feature Projection): Uses 3×3, 5×5, and 7×7 DW convolutions.</a:t>
            </a:r>
          </a:p>
          <a:p>
            <a:pPr marL="628650" lvl="1" indent="-1714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HDP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(Hierarchical Dilated Pooling): Captures spatial context with dilation rates 1, 4, and 8.</a:t>
            </a:r>
          </a:p>
          <a:p>
            <a:pPr marL="628650" lvl="1" indent="-1714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CWFR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(Channel-Wise Feature Refinement): Enhances inter-channel dependencies using global average pooling + pointwise convolution.</a:t>
            </a:r>
          </a:p>
          <a:p>
            <a:pPr marL="628650" lvl="1" indent="-1714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FOSA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(Feature-Oriented Spatial Attention): Enhances local + global spatial details using max/avg pooling &amp; multi-kernel attention.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7CA2-4777-B1C9-252D-B724110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AF10-BD52-AA8C-DEA5-E49EFDDA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7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4C9F7-EE7A-2269-66A6-98F18D1C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9C0C3-8C51-58FA-B089-1350EBD4C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8" name="Picture 2" descr="images">
            <a:extLst>
              <a:ext uri="{FF2B5EF4-FFF2-40B4-BE49-F238E27FC236}">
                <a16:creationId xmlns:a16="http://schemas.microsoft.com/office/drawing/2014/main" id="{1F7BC679-65B2-E10F-DE1E-9BCDBF34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8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0A70-B6AB-EBB6-99FD-721A5AB0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853B-7939-CE99-2DD5-CA750082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518" y="791134"/>
            <a:ext cx="8072718" cy="54624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 Feature Fusion Block (CFFB)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4103-3C9C-E27D-D409-38B5B40DF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828" y="1500957"/>
            <a:ext cx="11036344" cy="4640648"/>
          </a:xfrm>
        </p:spPr>
        <p:txBody>
          <a:bodyPr>
            <a:no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Purpose: </a:t>
            </a: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Integrate AMFEM features and reduce computational cost.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 Partial Convolution and Depthwise Separable Convolution.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Pointwise Convolution to reweight and integrate features.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Lightweight yet effective at reconstructing sharp textures and clear anatomical boundaries.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Final output generated through: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3×3 convolution (refines features)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Pixel Shuffle (up-samples to HR)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BD81-29EC-0AF4-AD9F-0C9943C9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ACE-C7BC-CD29-5B62-77C4B439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8</a:t>
            </a:fld>
            <a:endParaRPr lang="en-TH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FE76A-9810-9038-A88A-2FE6632F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DE83C-9C83-54F7-4CCC-F0991D54B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8" name="Picture 2" descr="images">
            <a:extLst>
              <a:ext uri="{FF2B5EF4-FFF2-40B4-BE49-F238E27FC236}">
                <a16:creationId xmlns:a16="http://schemas.microsoft.com/office/drawing/2014/main" id="{B91B2235-DCAF-8F38-EA78-587AC508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A6C14-2DB1-ADBC-31B0-78A4C588B640}"/>
              </a:ext>
            </a:extLst>
          </p:cNvPr>
          <p:cNvSpPr txBox="1"/>
          <p:nvPr/>
        </p:nvSpPr>
        <p:spPr>
          <a:xfrm>
            <a:off x="6494723" y="4433115"/>
            <a:ext cx="463036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Produces a super-resolved image with: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 contrast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Sharp textures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Minimal artifacts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852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5FF0-C065-C420-0A0B-ED1852440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ED3A-073B-BE70-2516-FFA23B70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540" y="691446"/>
            <a:ext cx="4684674" cy="56906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A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Experimental Setup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C83CE-266A-E4F9-F618-92449595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435" y="1715887"/>
            <a:ext cx="6208849" cy="45635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Dataset &amp;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Dataset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Kvasir GI Endoscopic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Total: 2,000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Split: 1,600 (train), 200 (val), 200 (test)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Ground Truth Size: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1024×1024 pixels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Preprocessing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augmentation: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flipping, rotation, cropping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Bicubic down-sampling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×2, ×4, ×8 scale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Real-world noise simulated with: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Anisotropic Gaussian blur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White Gaussian noise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CDC9-B41B-84E3-0252-465C92C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BEDE-9EE0-4C5B-A1C3-B07C1024BF62}" type="datetime1">
              <a:rPr lang="en-US" smtClean="0">
                <a:solidFill>
                  <a:schemeClr val="tx1"/>
                </a:solidFill>
              </a:rPr>
              <a:t>7/9/25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C46C-CCEF-1EBB-440F-49120B26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55E4-BF0D-9447-9017-43CC22740A62}" type="slidenum">
              <a:rPr lang="en-TH" smtClean="0">
                <a:solidFill>
                  <a:schemeClr val="tx1"/>
                </a:solidFill>
              </a:rPr>
              <a:t>9</a:t>
            </a:fld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FA5523F-30EF-2B36-341F-5672C07752CC}"/>
              </a:ext>
            </a:extLst>
          </p:cNvPr>
          <p:cNvSpPr txBox="1">
            <a:spLocks/>
          </p:cNvSpPr>
          <p:nvPr/>
        </p:nvSpPr>
        <p:spPr>
          <a:xfrm>
            <a:off x="7042071" y="1666007"/>
            <a:ext cx="4799414" cy="474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Training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Framework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Python, PyTorch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Optimizer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Learning Rate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1 × 10⁻⁴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Epochs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1,000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Batch Size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16 (across all scales)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Device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NVIDIA GeForce RTX 4090 GPU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Evaluation Metrics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PSNR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(Peak Signal-to-Noise Ratio)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SSIM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(Structural Similarity Index)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1886F-D7D8-735D-8EBB-959B96BE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6319" y="87700"/>
            <a:ext cx="5505117" cy="376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DB73F-A131-B6D2-1365-12542703A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8908" y="56053"/>
            <a:ext cx="2052362" cy="987630"/>
          </a:xfrm>
          <a:prstGeom prst="rect">
            <a:avLst/>
          </a:prstGeom>
        </p:spPr>
      </p:pic>
      <p:pic>
        <p:nvPicPr>
          <p:cNvPr id="9" name="Picture 2" descr="images">
            <a:extLst>
              <a:ext uri="{FF2B5EF4-FFF2-40B4-BE49-F238E27FC236}">
                <a16:creationId xmlns:a16="http://schemas.microsoft.com/office/drawing/2014/main" id="{E8125A72-835E-D49E-5636-8DDB2F3D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9" y="95412"/>
            <a:ext cx="1241967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5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1025</Words>
  <Application>Microsoft Macintosh PowerPoint</Application>
  <PresentationFormat>Widescreen</PresentationFormat>
  <Paragraphs>169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Presented By Santitham Prom-on</vt:lpstr>
      <vt:lpstr>Gastrointestinal Endoscopic </vt:lpstr>
      <vt:lpstr>Gastrointestinal Endoscopic Super-Resolution</vt:lpstr>
      <vt:lpstr>PowerPoint Presentation</vt:lpstr>
      <vt:lpstr>Our Contributions</vt:lpstr>
      <vt:lpstr>Methodology</vt:lpstr>
      <vt:lpstr>Adaptive Multiscale Feature Extraction Module (AMFEM)</vt:lpstr>
      <vt:lpstr>Convolutional Feature Fusion Block (CFFB)</vt:lpstr>
      <vt:lpstr>Experimental Setup</vt:lpstr>
      <vt:lpstr>Comparison with State-of-the-Art</vt:lpstr>
      <vt:lpstr>Computational Efficiency</vt:lpstr>
      <vt:lpstr>Visual Comparison with State-of-the-Art</vt:lpstr>
      <vt:lpstr>Conclusion and Future Work</vt:lpstr>
      <vt:lpstr>Thank You! Q &amp; 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NAVEED SULTAN</dc:creator>
  <cp:lastModifiedBy>SANTITHAM PROM-ON</cp:lastModifiedBy>
  <cp:revision>29</cp:revision>
  <dcterms:created xsi:type="dcterms:W3CDTF">2025-06-25T05:15:37Z</dcterms:created>
  <dcterms:modified xsi:type="dcterms:W3CDTF">2025-07-09T05:56:33Z</dcterms:modified>
</cp:coreProperties>
</file>