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Hin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ga8bZY9uMThH5F1Hve3bI7XHXr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Hind-bold.fntdata"/><Relationship Id="rId16" Type="http://schemas.openxmlformats.org/officeDocument/2006/relationships/font" Target="fonts/Hin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556dff39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6556dff3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556dff39c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6556dff39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31"/>
          <p:cNvSpPr/>
          <p:nvPr/>
        </p:nvSpPr>
        <p:spPr>
          <a:xfrm flipH="1" rot="5400000">
            <a:off x="6177275" y="-42338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31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31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1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31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1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1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1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1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1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purple gradient">
  <p:cSld name="BLANK_2_1">
    <p:bg>
      <p:bgPr>
        <a:gradFill>
          <a:gsLst>
            <a:gs pos="0">
              <a:srgbClr val="CC3399"/>
            </a:gs>
            <a:gs pos="100000">
              <a:srgbClr val="6699FF"/>
            </a:gs>
          </a:gsLst>
          <a:lin ang="5400700" scaled="0"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0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0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40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0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40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40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0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40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0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0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0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orange gradient">
  <p:cSld name="BLANK_2_1_1">
    <p:bg>
      <p:bgPr>
        <a:gradFill>
          <a:gsLst>
            <a:gs pos="0">
              <a:srgbClr val="FF0066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1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41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41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41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41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41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41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41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41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41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4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2"/>
          <p:cNvSpPr/>
          <p:nvPr/>
        </p:nvSpPr>
        <p:spPr>
          <a:xfrm flipH="1" rot="5400000">
            <a:off x="7987921" y="280747"/>
            <a:ext cx="1436798" cy="875312"/>
          </a:xfrm>
          <a:prstGeom prst="parallelogram">
            <a:avLst>
              <a:gd fmla="val 81897" name="adj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42"/>
          <p:cNvSpPr/>
          <p:nvPr/>
        </p:nvSpPr>
        <p:spPr>
          <a:xfrm flipH="1" rot="5400000">
            <a:off x="7711954" y="1152043"/>
            <a:ext cx="1779871" cy="1084184"/>
          </a:xfrm>
          <a:prstGeom prst="parallelogram">
            <a:avLst>
              <a:gd fmla="val 81897" name="adj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42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42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42"/>
          <p:cNvSpPr/>
          <p:nvPr/>
        </p:nvSpPr>
        <p:spPr>
          <a:xfrm flipH="1" rot="-5400000">
            <a:off x="8520892" y="2338195"/>
            <a:ext cx="542403" cy="330420"/>
          </a:xfrm>
          <a:prstGeom prst="parallelogram">
            <a:avLst>
              <a:gd fmla="val 81897" name="adj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42"/>
          <p:cNvSpPr/>
          <p:nvPr/>
        </p:nvSpPr>
        <p:spPr>
          <a:xfrm flipH="1" rot="5400000">
            <a:off x="-280461" y="2947980"/>
            <a:ext cx="1435651" cy="874537"/>
          </a:xfrm>
          <a:prstGeom prst="parallelogram">
            <a:avLst>
              <a:gd fmla="val 81897" name="adj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42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fmla="val 81897" name="adj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42"/>
          <p:cNvSpPr/>
          <p:nvPr/>
        </p:nvSpPr>
        <p:spPr>
          <a:xfrm flipH="1" rot="-5400000">
            <a:off x="-209916" y="4278659"/>
            <a:ext cx="1075013" cy="655177"/>
          </a:xfrm>
          <a:prstGeom prst="parallelogram">
            <a:avLst>
              <a:gd fmla="val 81897" name="adj"/>
            </a:avLst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42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42"/>
          <p:cNvSpPr/>
          <p:nvPr/>
        </p:nvSpPr>
        <p:spPr>
          <a:xfrm flipH="1" rot="-5400000">
            <a:off x="276080" y="3815951"/>
            <a:ext cx="743793" cy="453249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42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ig">
  <p:cSld name="BLANK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43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43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43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43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43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43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43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43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43"/>
          <p:cNvSpPr/>
          <p:nvPr/>
        </p:nvSpPr>
        <p:spPr>
          <a:xfrm flipH="1" rot="-5400000">
            <a:off x="-358955" y="3663589"/>
            <a:ext cx="1838400" cy="1120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43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43"/>
          <p:cNvSpPr/>
          <p:nvPr/>
        </p:nvSpPr>
        <p:spPr>
          <a:xfrm flipH="1" rot="-5400000">
            <a:off x="472234" y="3024661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43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32"/>
          <p:cNvSpPr txBox="1"/>
          <p:nvPr>
            <p:ph idx="1" type="body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24" name="Google Shape;24;p32"/>
          <p:cNvSpPr txBox="1"/>
          <p:nvPr>
            <p:ph idx="2" type="body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grpSp>
        <p:nvGrpSpPr>
          <p:cNvPr id="25" name="Google Shape;25;p32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26" name="Google Shape;26;p32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2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2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2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2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" name="Google Shape;31;p32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32" name="Google Shape;32;p32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32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32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2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32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" name="Google Shape;37;p32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mall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33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40" name="Google Shape;40;p33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33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33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33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33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" name="Google Shape;45;p33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46" name="Google Shape;46;p33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33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33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33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33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33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4"/>
          <p:cNvSpPr txBox="1"/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" name="Google Shape;54;p34"/>
          <p:cNvSpPr txBox="1"/>
          <p:nvPr>
            <p:ph idx="1" type="subTitle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/>
        </p:txBody>
      </p:sp>
      <p:sp>
        <p:nvSpPr>
          <p:cNvPr id="55" name="Google Shape;55;p34"/>
          <p:cNvSpPr/>
          <p:nvPr/>
        </p:nvSpPr>
        <p:spPr>
          <a:xfrm flipH="1" rot="5400000">
            <a:off x="6177275" y="-42338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4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4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4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4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4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4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4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4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4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/>
          <p:nvPr>
            <p:ph idx="1" type="body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/>
        </p:txBody>
      </p:sp>
      <p:grpSp>
        <p:nvGrpSpPr>
          <p:cNvPr id="67" name="Google Shape;67;p3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8" name="Google Shape;68;p35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5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5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35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5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35"/>
          <p:cNvSpPr/>
          <p:nvPr/>
        </p:nvSpPr>
        <p:spPr>
          <a:xfrm flipH="1" rot="-5400000">
            <a:off x="-358985" y="3663619"/>
            <a:ext cx="1838515" cy="1120555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35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35"/>
          <p:cNvSpPr/>
          <p:nvPr/>
        </p:nvSpPr>
        <p:spPr>
          <a:xfrm flipH="1" rot="-5400000">
            <a:off x="472234" y="3024661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35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6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grpSp>
        <p:nvGrpSpPr>
          <p:cNvPr id="82" name="Google Shape;82;p3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3" name="Google Shape;83;p36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6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6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Google Shape;88;p3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89" name="Google Shape;89;p36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3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36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3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36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" name="Google Shape;94;p36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7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" name="Google Shape;97;p37"/>
          <p:cNvSpPr txBox="1"/>
          <p:nvPr>
            <p:ph idx="1" type="body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98" name="Google Shape;98;p37"/>
          <p:cNvSpPr txBox="1"/>
          <p:nvPr>
            <p:ph idx="2" type="body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99" name="Google Shape;99;p37"/>
          <p:cNvSpPr txBox="1"/>
          <p:nvPr>
            <p:ph idx="3" type="body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grpSp>
        <p:nvGrpSpPr>
          <p:cNvPr id="100" name="Google Shape;100;p37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01" name="Google Shape;101;p37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7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7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7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" name="Google Shape;106;p37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7" name="Google Shape;107;p37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3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37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37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37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37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8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15" name="Google Shape;115;p3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16" name="Google Shape;116;p38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38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3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8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" name="Google Shape;121;p3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22" name="Google Shape;122;p38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3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38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3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38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38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9"/>
          <p:cNvSpPr txBox="1"/>
          <p:nvPr>
            <p:ph idx="1" type="body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1pPr>
          </a:lstStyle>
          <a:p/>
        </p:txBody>
      </p:sp>
      <p:grpSp>
        <p:nvGrpSpPr>
          <p:cNvPr id="130" name="Google Shape;130;p3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31" name="Google Shape;131;p39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39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39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39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39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39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37" name="Google Shape;137;p39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9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39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39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39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39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41F3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gif"/><Relationship Id="rId4" Type="http://schemas.openxmlformats.org/officeDocument/2006/relationships/image" Target="../media/image2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hackatun-fa2de.firebaseapp.com/#/" TargetMode="External"/><Relationship Id="rId4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"/>
          <p:cNvSpPr txBox="1"/>
          <p:nvPr>
            <p:ph type="ctrTitle"/>
          </p:nvPr>
        </p:nvSpPr>
        <p:spPr>
          <a:xfrm>
            <a:off x="569950" y="1733700"/>
            <a:ext cx="6485400" cy="16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" sz="6000"/>
              <a:t>Da Vinci</a:t>
            </a:r>
            <a:endParaRPr sz="6000"/>
          </a:p>
        </p:txBody>
      </p:sp>
      <p:sp>
        <p:nvSpPr>
          <p:cNvPr id="197" name="Google Shape;197;p1"/>
          <p:cNvSpPr txBox="1"/>
          <p:nvPr/>
        </p:nvSpPr>
        <p:spPr>
          <a:xfrm>
            <a:off x="2389050" y="3409800"/>
            <a:ext cx="497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We will make the people happier</a:t>
            </a:r>
            <a:endParaRPr sz="24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98" name="Google Shape;19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175" y="196215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000" y="124300"/>
            <a:ext cx="332241" cy="3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"/>
          <p:cNvSpPr/>
          <p:nvPr/>
        </p:nvSpPr>
        <p:spPr>
          <a:xfrm>
            <a:off x="3076725" y="896774"/>
            <a:ext cx="4596701" cy="3578584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cap="flat" cmpd="sng" w="9525">
            <a:solidFill>
              <a:srgbClr val="669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3"/>
          <p:cNvSpPr txBox="1"/>
          <p:nvPr>
            <p:ph idx="4294967295" type="body"/>
          </p:nvPr>
        </p:nvSpPr>
        <p:spPr>
          <a:xfrm>
            <a:off x="393425" y="515125"/>
            <a:ext cx="2447400" cy="20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1" lang="en" sz="1800">
                <a:solidFill>
                  <a:srgbClr val="6699FF"/>
                </a:solidFill>
              </a:rPr>
              <a:t>WEB APP = </a:t>
            </a:r>
            <a:r>
              <a:rPr b="1" lang="en" sz="1800">
                <a:solidFill>
                  <a:srgbClr val="6699FF"/>
                </a:solidFill>
              </a:rPr>
              <a:t>UBIQUITY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Podemos acceder desde cualquier lugar , en cualquier momento.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Los  niños retroalimentaran la plataforma de manera continua.</a:t>
            </a:r>
            <a:endParaRPr sz="1800"/>
          </a:p>
        </p:txBody>
      </p:sp>
      <p:sp>
        <p:nvSpPr>
          <p:cNvPr id="285" name="Google Shape;285;p23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6" name="Google Shape;286;p2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-5204" r="2355" t="0"/>
          <a:stretch/>
        </p:blipFill>
        <p:spPr>
          <a:xfrm>
            <a:off x="2838550" y="1084300"/>
            <a:ext cx="4832349" cy="278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"/>
          <p:cNvSpPr txBox="1"/>
          <p:nvPr>
            <p:ph idx="4294967295" type="ctrTitle"/>
          </p:nvPr>
        </p:nvSpPr>
        <p:spPr>
          <a:xfrm>
            <a:off x="2715450" y="1523250"/>
            <a:ext cx="3691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</a:pPr>
            <a:r>
              <a:rPr b="1" i="0" lang="en" sz="6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THANKS!</a:t>
            </a:r>
            <a:endParaRPr b="1" i="0" sz="6000" u="none" cap="none" strike="noStrike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92" name="Google Shape;292;p24"/>
          <p:cNvSpPr txBox="1"/>
          <p:nvPr>
            <p:ph idx="4294967295" type="subTitle"/>
          </p:nvPr>
        </p:nvSpPr>
        <p:spPr>
          <a:xfrm>
            <a:off x="2715450" y="2494275"/>
            <a:ext cx="4939200" cy="14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None/>
            </a:pPr>
            <a:r>
              <a:rPr b="1" lang="en">
                <a:solidFill>
                  <a:srgbClr val="66FF33"/>
                </a:solidFill>
              </a:rPr>
              <a:t>Alguna pregunta</a:t>
            </a:r>
            <a:r>
              <a:rPr b="1" i="0" lang="en" sz="2400" u="none" cap="none" strike="noStrike">
                <a:solidFill>
                  <a:srgbClr val="66FF33"/>
                </a:solidFill>
                <a:latin typeface="Hind"/>
                <a:ea typeface="Hind"/>
                <a:cs typeface="Hind"/>
                <a:sym typeface="Hind"/>
              </a:rPr>
              <a:t>?</a:t>
            </a:r>
            <a:endParaRPr b="1" i="0" sz="2400" u="none" cap="none" strike="noStrike">
              <a:solidFill>
                <a:srgbClr val="66FF33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Cordialmente</a:t>
            </a:r>
            <a:r>
              <a:rPr lang="en" sz="1800"/>
              <a:t>:HackatUN</a:t>
            </a:r>
            <a:endParaRPr sz="1800"/>
          </a:p>
        </p:txBody>
      </p:sp>
      <p:pic>
        <p:nvPicPr>
          <p:cNvPr descr="10.jpg" id="293" name="Google Shape;293;p24"/>
          <p:cNvPicPr preferRelativeResize="0"/>
          <p:nvPr/>
        </p:nvPicPr>
        <p:blipFill rotWithShape="1">
          <a:blip r:embed="rId3">
            <a:alphaModFix/>
          </a:blip>
          <a:srcRect b="19038" l="22840" r="22839" t="14463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fmla="val 63779" name="adj"/>
            </a:avLst>
          </a:prstGeom>
          <a:noFill/>
          <a:ln>
            <a:noFill/>
          </a:ln>
        </p:spPr>
      </p:pic>
      <p:sp>
        <p:nvSpPr>
          <p:cNvPr id="294" name="Google Shape;294;p24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5" name="Google Shape;29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000" y="124300"/>
            <a:ext cx="563725" cy="56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"/>
          <p:cNvSpPr txBox="1"/>
          <p:nvPr>
            <p:ph idx="4294967295" type="ctrTitle"/>
          </p:nvPr>
        </p:nvSpPr>
        <p:spPr>
          <a:xfrm>
            <a:off x="2715450" y="1523250"/>
            <a:ext cx="3691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</a:pPr>
            <a:r>
              <a:rPr lang="en" sz="6000"/>
              <a:t>HOLA</a:t>
            </a:r>
            <a:r>
              <a:rPr b="1" i="0" lang="en" sz="6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!</a:t>
            </a:r>
            <a:endParaRPr b="1" i="0" sz="6000" u="none" cap="none" strike="noStrike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05" name="Google Shape;205;p3"/>
          <p:cNvSpPr txBox="1"/>
          <p:nvPr>
            <p:ph idx="4294967295" type="subTitle"/>
          </p:nvPr>
        </p:nvSpPr>
        <p:spPr>
          <a:xfrm>
            <a:off x="2715450" y="2494275"/>
            <a:ext cx="4939200" cy="18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None/>
            </a:pPr>
            <a:r>
              <a:rPr b="1" lang="en">
                <a:solidFill>
                  <a:srgbClr val="33CCFF"/>
                </a:solidFill>
              </a:rPr>
              <a:t>Somos hackatUN</a:t>
            </a:r>
            <a:endParaRPr b="1" i="0" sz="2400" u="none" cap="none" strike="noStrike">
              <a:solidFill>
                <a:srgbClr val="33CC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Somos un grupo de ingenieros de sistemas de la UN, enfocados en diferentes </a:t>
            </a:r>
            <a:r>
              <a:rPr lang="en" sz="1800"/>
              <a:t>áreas</a:t>
            </a:r>
            <a:r>
              <a:rPr lang="en" sz="1800"/>
              <a:t>, y estamos </a:t>
            </a:r>
            <a:r>
              <a:rPr lang="en" sz="1800"/>
              <a:t>aquí</a:t>
            </a:r>
            <a:r>
              <a:rPr lang="en" sz="1800"/>
              <a:t> juntos para encontrar la </a:t>
            </a:r>
            <a:r>
              <a:rPr lang="en" sz="1800"/>
              <a:t>solución</a:t>
            </a:r>
            <a:r>
              <a:rPr lang="en" sz="1800"/>
              <a:t> al problema expuesto.</a:t>
            </a:r>
            <a:endParaRPr b="0" i="0" sz="1800" u="none" cap="none" strike="noStrike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descr="10.jpg" id="206" name="Google Shape;206;p3"/>
          <p:cNvPicPr preferRelativeResize="0"/>
          <p:nvPr/>
        </p:nvPicPr>
        <p:blipFill rotWithShape="1">
          <a:blip r:embed="rId3">
            <a:alphaModFix/>
          </a:blip>
          <a:srcRect b="19038" l="22840" r="22839" t="14463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fmla="val 63779" name="adj"/>
            </a:avLst>
          </a:prstGeom>
          <a:noFill/>
          <a:ln>
            <a:noFill/>
          </a:ln>
        </p:spPr>
      </p:pic>
      <p:sp>
        <p:nvSpPr>
          <p:cNvPr id="207" name="Google Shape;207;p3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8" name="Google Shape;20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000" y="124300"/>
            <a:ext cx="332241" cy="3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"/>
          <p:cNvSpPr txBox="1"/>
          <p:nvPr>
            <p:ph type="title"/>
          </p:nvPr>
        </p:nvSpPr>
        <p:spPr>
          <a:xfrm>
            <a:off x="1068050" y="1076175"/>
            <a:ext cx="6013200" cy="265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00FFFF"/>
                </a:solidFill>
              </a:rPr>
              <a:t>S</a:t>
            </a:r>
            <a:r>
              <a:rPr lang="en"/>
              <a:t>CIENCE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0000FF"/>
                </a:solidFill>
              </a:rPr>
              <a:t>T</a:t>
            </a:r>
            <a:r>
              <a:rPr lang="en"/>
              <a:t>ECH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00FF00"/>
                </a:solidFill>
              </a:rPr>
              <a:t>E</a:t>
            </a:r>
            <a:r>
              <a:rPr lang="en"/>
              <a:t>NGINEERING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FF0000"/>
                </a:solidFill>
              </a:rPr>
              <a:t>A</a:t>
            </a:r>
            <a:r>
              <a:rPr lang="en"/>
              <a:t>RT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FFFF00"/>
                </a:solidFill>
              </a:rPr>
              <a:t>M</a:t>
            </a:r>
            <a:r>
              <a:rPr lang="en"/>
              <a:t>ATH</a:t>
            </a:r>
            <a:endParaRPr/>
          </a:p>
        </p:txBody>
      </p:sp>
      <p:sp>
        <p:nvSpPr>
          <p:cNvPr id="214" name="Google Shape;214;p2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872" y="126472"/>
            <a:ext cx="7028550" cy="508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000" y="124300"/>
            <a:ext cx="332241" cy="3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g6556dff39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75" y="2959150"/>
            <a:ext cx="2110587" cy="176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6556dff39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3950" y="303250"/>
            <a:ext cx="2474843" cy="185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6556dff39c_0_0"/>
          <p:cNvSpPr txBox="1"/>
          <p:nvPr>
            <p:ph type="title"/>
          </p:nvPr>
        </p:nvSpPr>
        <p:spPr>
          <a:xfrm>
            <a:off x="1067088" y="3032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STEAM</a:t>
            </a:r>
            <a:endParaRPr/>
          </a:p>
        </p:txBody>
      </p:sp>
      <p:sp>
        <p:nvSpPr>
          <p:cNvPr id="224" name="Google Shape;224;g6556dff39c_0_0"/>
          <p:cNvSpPr txBox="1"/>
          <p:nvPr>
            <p:ph idx="2" type="body"/>
          </p:nvPr>
        </p:nvSpPr>
        <p:spPr>
          <a:xfrm>
            <a:off x="1067100" y="1220350"/>
            <a:ext cx="2924700" cy="18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 sz="2400">
                <a:solidFill>
                  <a:srgbClr val="FFCC00"/>
                </a:solidFill>
              </a:rPr>
              <a:t>PARA INGENIERIA</a:t>
            </a:r>
            <a:r>
              <a:rPr b="1" lang="en" sz="2400">
                <a:solidFill>
                  <a:srgbClr val="FFCC00"/>
                </a:solidFill>
              </a:rPr>
              <a:t> (CONSTRUCCIÓN)</a:t>
            </a:r>
            <a:endParaRPr sz="2400">
              <a:solidFill>
                <a:srgbClr val="FFCC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›"/>
            </a:pPr>
            <a:r>
              <a:rPr lang="en" sz="1200"/>
              <a:t>RESOLUCIÓN DE PROBLEMAS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›"/>
            </a:pPr>
            <a:r>
              <a:rPr lang="en" sz="1200"/>
              <a:t>PENSAMIENTO SECUENCIAL</a:t>
            </a:r>
            <a:endParaRPr sz="1200"/>
          </a:p>
        </p:txBody>
      </p:sp>
      <p:sp>
        <p:nvSpPr>
          <p:cNvPr id="225" name="Google Shape;225;g6556dff39c_0_0"/>
          <p:cNvSpPr txBox="1"/>
          <p:nvPr>
            <p:ph idx="2" type="body"/>
          </p:nvPr>
        </p:nvSpPr>
        <p:spPr>
          <a:xfrm>
            <a:off x="4182525" y="1220350"/>
            <a:ext cx="3257700" cy="16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 sz="2400">
                <a:solidFill>
                  <a:srgbClr val="FF6600"/>
                </a:solidFill>
              </a:rPr>
              <a:t>PARA ARTE (CREAR)</a:t>
            </a:r>
            <a:endParaRPr sz="2400"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›"/>
            </a:pPr>
            <a:r>
              <a:rPr lang="en" sz="1200"/>
              <a:t>CREATIVIDAD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›"/>
            </a:pPr>
            <a:r>
              <a:rPr lang="en" sz="1200"/>
              <a:t>EXPLORACIÓN</a:t>
            </a:r>
            <a:endParaRPr sz="1200"/>
          </a:p>
        </p:txBody>
      </p:sp>
      <p:sp>
        <p:nvSpPr>
          <p:cNvPr id="226" name="Google Shape;226;g6556dff39c_0_0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7" name="Google Shape;227;g6556dff39c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1975" y="2174275"/>
            <a:ext cx="2638340" cy="19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6556dff39c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3000" y="124300"/>
            <a:ext cx="332241" cy="3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556dff39c_0_8"/>
          <p:cNvSpPr txBox="1"/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ENFOCAR PERO TAMBIEN MOTIVAR</a:t>
            </a:r>
            <a:endParaRPr/>
          </a:p>
        </p:txBody>
      </p:sp>
      <p:sp>
        <p:nvSpPr>
          <p:cNvPr id="234" name="Google Shape;234;g6556dff39c_0_8"/>
          <p:cNvSpPr txBox="1"/>
          <p:nvPr>
            <p:ph idx="1" type="subTitle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La mejor manera de revolucionar la educación tradicional</a:t>
            </a:r>
            <a:endParaRPr/>
          </a:p>
        </p:txBody>
      </p:sp>
      <p:sp>
        <p:nvSpPr>
          <p:cNvPr id="235" name="Google Shape;235;g6556dff39c_0_8"/>
          <p:cNvSpPr txBox="1"/>
          <p:nvPr>
            <p:ph idx="4294967295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6" name="Google Shape;236;g6556dff39c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00" y="124300"/>
            <a:ext cx="332241" cy="3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"/>
          <p:cNvSpPr txBox="1"/>
          <p:nvPr>
            <p:ph idx="4294967295" type="ctrTitle"/>
          </p:nvPr>
        </p:nvSpPr>
        <p:spPr>
          <a:xfrm>
            <a:off x="1359575" y="1821615"/>
            <a:ext cx="5635200" cy="21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</a:pPr>
            <a:r>
              <a:rPr lang="en" sz="4800"/>
              <a:t>LIBRE DESARROLLO DE LA PERSONALIDAD</a:t>
            </a:r>
            <a:endParaRPr b="1" i="0" sz="4800" u="none" cap="none" strike="noStrike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2" name="Google Shape;242;p7"/>
          <p:cNvSpPr txBox="1"/>
          <p:nvPr>
            <p:ph idx="4294967295" type="subTitle"/>
          </p:nvPr>
        </p:nvSpPr>
        <p:spPr>
          <a:xfrm>
            <a:off x="1668400" y="3725175"/>
            <a:ext cx="5961000" cy="11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None/>
            </a:pPr>
            <a:r>
              <a:rPr lang="en"/>
              <a:t>Los niños son los trabajadores del futuro y tienen el derecho a ser felices en los campos en que se quieran desempeñar</a:t>
            </a:r>
            <a:endParaRPr b="0" i="0" sz="2400" u="none" cap="none" strike="noStrike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3" name="Google Shape;243;p7"/>
          <p:cNvSpPr/>
          <p:nvPr/>
        </p:nvSpPr>
        <p:spPr>
          <a:xfrm>
            <a:off x="5066647" y="717180"/>
            <a:ext cx="275621" cy="26317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4" name="Google Shape;244;p7"/>
          <p:cNvGrpSpPr/>
          <p:nvPr/>
        </p:nvGrpSpPr>
        <p:grpSpPr>
          <a:xfrm>
            <a:off x="5424462" y="487507"/>
            <a:ext cx="1333298" cy="1333379"/>
            <a:chOff x="6654650" y="3665275"/>
            <a:chExt cx="409100" cy="409125"/>
          </a:xfrm>
        </p:grpSpPr>
        <p:sp>
          <p:nvSpPr>
            <p:cNvPr id="245" name="Google Shape;245;p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" name="Google Shape;247;p7"/>
          <p:cNvGrpSpPr/>
          <p:nvPr/>
        </p:nvGrpSpPr>
        <p:grpSpPr>
          <a:xfrm>
            <a:off x="4582487" y="1550340"/>
            <a:ext cx="484172" cy="484200"/>
            <a:chOff x="570875" y="4322250"/>
            <a:chExt cx="443300" cy="443325"/>
          </a:xfrm>
        </p:grpSpPr>
        <p:sp>
          <p:nvSpPr>
            <p:cNvPr id="248" name="Google Shape;248;p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" name="Google Shape;252;p7"/>
          <p:cNvSpPr/>
          <p:nvPr/>
        </p:nvSpPr>
        <p:spPr>
          <a:xfrm rot="1892490">
            <a:off x="6821707" y="1112575"/>
            <a:ext cx="275600" cy="26315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7"/>
          <p:cNvSpPr/>
          <p:nvPr/>
        </p:nvSpPr>
        <p:spPr>
          <a:xfrm rot="-931596">
            <a:off x="6258096" y="1950628"/>
            <a:ext cx="186411" cy="17799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7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5" name="Google Shape;25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00" y="124300"/>
            <a:ext cx="332241" cy="3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"/>
          <p:cNvSpPr txBox="1"/>
          <p:nvPr>
            <p:ph idx="1" type="body"/>
          </p:nvPr>
        </p:nvSpPr>
        <p:spPr>
          <a:xfrm>
            <a:off x="1067100" y="1706950"/>
            <a:ext cx="2977800" cy="22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Data </a:t>
            </a:r>
            <a:r>
              <a:rPr b="1" lang="en"/>
              <a:t>Analytics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/>
              <a:t>Utilizando datos de la </a:t>
            </a:r>
            <a:r>
              <a:rPr lang="en"/>
              <a:t>interacción</a:t>
            </a:r>
            <a:r>
              <a:rPr lang="en"/>
              <a:t> directa de los niños con la </a:t>
            </a:r>
            <a:r>
              <a:rPr lang="en"/>
              <a:t>aplicación</a:t>
            </a:r>
            <a:r>
              <a:rPr lang="en"/>
              <a:t> obtenemos la </a:t>
            </a:r>
            <a:r>
              <a:rPr lang="en"/>
              <a:t>información</a:t>
            </a:r>
            <a:r>
              <a:rPr lang="en"/>
              <a:t> de que </a:t>
            </a:r>
            <a:r>
              <a:rPr lang="en"/>
              <a:t>podría</a:t>
            </a:r>
            <a:r>
              <a:rPr lang="en"/>
              <a:t> interesarles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61" name="Google Shape;261;p8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TECNOLOGIAS</a:t>
            </a:r>
            <a:endParaRPr/>
          </a:p>
        </p:txBody>
      </p:sp>
      <p:sp>
        <p:nvSpPr>
          <p:cNvPr id="262" name="Google Shape;262;p8"/>
          <p:cNvSpPr txBox="1"/>
          <p:nvPr>
            <p:ph idx="2" type="body"/>
          </p:nvPr>
        </p:nvSpPr>
        <p:spPr>
          <a:xfrm>
            <a:off x="4224150" y="1515532"/>
            <a:ext cx="2977800" cy="25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IOT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/>
              <a:t>Teniendo una interfaz que comparte la cuenta del padre con la del hijo podemos retroalimentar al padre con la información del hijo mientras él juega en tiempo real</a:t>
            </a:r>
            <a:endParaRPr/>
          </a:p>
        </p:txBody>
      </p:sp>
      <p:sp>
        <p:nvSpPr>
          <p:cNvPr id="263" name="Google Shape;263;p8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4" name="Google Shape;26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00" y="124300"/>
            <a:ext cx="332241" cy="3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1"/>
          <p:cNvSpPr txBox="1"/>
          <p:nvPr>
            <p:ph idx="4294967295" type="title"/>
          </p:nvPr>
        </p:nvSpPr>
        <p:spPr>
          <a:xfrm>
            <a:off x="241550" y="415700"/>
            <a:ext cx="3836100" cy="13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" sz="2400"/>
              <a:t>Método</a:t>
            </a:r>
            <a:r>
              <a:rPr b="0" lang="en" sz="2400"/>
              <a:t> de financiamiento</a:t>
            </a:r>
            <a:r>
              <a:rPr b="0" lang="en" sz="2400"/>
              <a:t>?</a:t>
            </a:r>
            <a:endParaRPr b="0"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800"/>
              <a:t>Data usage</a:t>
            </a:r>
            <a:endParaRPr sz="4800"/>
          </a:p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WHY DA VINCI?</a:t>
            </a:r>
            <a:endParaRPr/>
          </a:p>
        </p:txBody>
      </p:sp>
      <p:sp>
        <p:nvSpPr>
          <p:cNvPr id="276" name="Google Shape;276;p18"/>
          <p:cNvSpPr txBox="1"/>
          <p:nvPr>
            <p:ph idx="1" type="body"/>
          </p:nvPr>
        </p:nvSpPr>
        <p:spPr>
          <a:xfrm>
            <a:off x="1067100" y="1619250"/>
            <a:ext cx="5889300" cy="31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800"/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›"/>
            </a:pPr>
            <a:r>
              <a:rPr b="1" lang="en" sz="1800">
                <a:solidFill>
                  <a:srgbClr val="FF0000"/>
                </a:solidFill>
              </a:rPr>
              <a:t>Inspira TICS</a:t>
            </a:r>
            <a:r>
              <a:rPr lang="en" sz="1400"/>
              <a:t> y otras industrias que trabajan en esta </a:t>
            </a:r>
            <a:r>
              <a:rPr lang="en" sz="1400"/>
              <a:t>área</a:t>
            </a:r>
            <a:r>
              <a:rPr lang="en" sz="1400"/>
              <a:t> suelen hacer juegos y juguetes , o actividades en clase, ese tipo de </a:t>
            </a:r>
            <a:r>
              <a:rPr lang="en" sz="1400"/>
              <a:t>actividades</a:t>
            </a:r>
            <a:r>
              <a:rPr lang="en" sz="1400"/>
              <a:t> no son la mejor manera de involucrar a los niños, lo ven como trabajo, no como un juego.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›"/>
            </a:pPr>
            <a:r>
              <a:rPr b="1" lang="en" sz="1800">
                <a:solidFill>
                  <a:srgbClr val="FF0000"/>
                </a:solidFill>
              </a:rPr>
              <a:t>Ludilo </a:t>
            </a:r>
            <a:r>
              <a:rPr lang="en" sz="1200"/>
              <a:t>Venden juegos para la casa, pero los niños usualmente se aburren de las acciones repetitivas , no es nuestro caso, les damos muchas herramientas y actividades para que jueguen y se diviertan totalmente gratis</a:t>
            </a: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77" name="Google Shape;277;p18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8" name="Google Shape;27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00" y="124300"/>
            <a:ext cx="332241" cy="3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