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69" r:id="rId3"/>
    <p:sldId id="258" r:id="rId4"/>
    <p:sldId id="259" r:id="rId5"/>
    <p:sldId id="277" r:id="rId6"/>
    <p:sldId id="260" r:id="rId7"/>
    <p:sldId id="278" r:id="rId8"/>
    <p:sldId id="293" r:id="rId9"/>
    <p:sldId id="294" r:id="rId10"/>
    <p:sldId id="279" r:id="rId11"/>
    <p:sldId id="289" r:id="rId12"/>
    <p:sldId id="290" r:id="rId13"/>
    <p:sldId id="291" r:id="rId14"/>
    <p:sldId id="292" r:id="rId15"/>
    <p:sldId id="281" r:id="rId16"/>
    <p:sldId id="280" r:id="rId17"/>
    <p:sldId id="270" r:id="rId18"/>
    <p:sldId id="271" r:id="rId19"/>
    <p:sldId id="282" r:id="rId20"/>
    <p:sldId id="302" r:id="rId21"/>
    <p:sldId id="283" r:id="rId22"/>
    <p:sldId id="287" r:id="rId23"/>
    <p:sldId id="297" r:id="rId24"/>
    <p:sldId id="301" r:id="rId25"/>
    <p:sldId id="298" r:id="rId26"/>
    <p:sldId id="286" r:id="rId27"/>
    <p:sldId id="295" r:id="rId28"/>
    <p:sldId id="303" r:id="rId29"/>
    <p:sldId id="299" r:id="rId30"/>
    <p:sldId id="285" r:id="rId31"/>
    <p:sldId id="300" r:id="rId32"/>
    <p:sldId id="288" r:id="rId33"/>
    <p:sldId id="296" r:id="rId34"/>
    <p:sldId id="267" r:id="rId35"/>
    <p:sldId id="268" r:id="rId36"/>
  </p:sldIdLst>
  <p:sldSz cx="9144000" cy="6858000" type="letter"/>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 pat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70" d="100"/>
          <a:sy n="70" d="100"/>
        </p:scale>
        <p:origin x="1404" y="7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patel" userId="f93190a12f5629a0" providerId="LiveId" clId="{5FA5D4E2-A508-4BC4-B7DB-186F6C373D9A}"/>
    <pc:docChg chg="custSel modSld">
      <pc:chgData name="Parth patel" userId="f93190a12f5629a0" providerId="LiveId" clId="{5FA5D4E2-A508-4BC4-B7DB-186F6C373D9A}" dt="2022-02-10T15:59:45.262" v="1041" actId="20577"/>
      <pc:docMkLst>
        <pc:docMk/>
      </pc:docMkLst>
      <pc:sldChg chg="modSp mod">
        <pc:chgData name="Parth patel" userId="f93190a12f5629a0" providerId="LiveId" clId="{5FA5D4E2-A508-4BC4-B7DB-186F6C373D9A}" dt="2022-02-10T15:55:47.665" v="746" actId="20577"/>
        <pc:sldMkLst>
          <pc:docMk/>
          <pc:sldMk cId="0" sldId="271"/>
        </pc:sldMkLst>
        <pc:spChg chg="mod">
          <ac:chgData name="Parth patel" userId="f93190a12f5629a0" providerId="LiveId" clId="{5FA5D4E2-A508-4BC4-B7DB-186F6C373D9A}" dt="2022-02-10T15:55:47.665" v="746" actId="20577"/>
          <ac:spMkLst>
            <pc:docMk/>
            <pc:sldMk cId="0" sldId="271"/>
            <ac:spMk id="15363" creationId="{9029C387-0BC2-4A01-B418-EAD305D2022F}"/>
          </ac:spMkLst>
        </pc:spChg>
      </pc:sldChg>
      <pc:sldChg chg="modSp mod">
        <pc:chgData name="Parth patel" userId="f93190a12f5629a0" providerId="LiveId" clId="{5FA5D4E2-A508-4BC4-B7DB-186F6C373D9A}" dt="2022-02-10T15:59:45.262" v="1041" actId="20577"/>
        <pc:sldMkLst>
          <pc:docMk/>
          <pc:sldMk cId="0" sldId="285"/>
        </pc:sldMkLst>
        <pc:spChg chg="mod">
          <ac:chgData name="Parth patel" userId="f93190a12f5629a0" providerId="LiveId" clId="{5FA5D4E2-A508-4BC4-B7DB-186F6C373D9A}" dt="2022-02-10T15:59:45.262" v="1041" actId="20577"/>
          <ac:spMkLst>
            <pc:docMk/>
            <pc:sldMk cId="0" sldId="285"/>
            <ac:spMk id="27651" creationId="{0D1425DF-8847-49DB-B2C9-EC606926BD8B}"/>
          </ac:spMkLst>
        </pc:spChg>
      </pc:sldChg>
      <pc:sldChg chg="modSp mod">
        <pc:chgData name="Parth patel" userId="f93190a12f5629a0" providerId="LiveId" clId="{5FA5D4E2-A508-4BC4-B7DB-186F6C373D9A}" dt="2022-02-10T15:52:06.565" v="571" actId="20577"/>
        <pc:sldMkLst>
          <pc:docMk/>
          <pc:sldMk cId="0" sldId="300"/>
        </pc:sldMkLst>
        <pc:spChg chg="mod">
          <ac:chgData name="Parth patel" userId="f93190a12f5629a0" providerId="LiveId" clId="{5FA5D4E2-A508-4BC4-B7DB-186F6C373D9A}" dt="2022-02-10T15:52:06.565" v="571" actId="20577"/>
          <ac:spMkLst>
            <pc:docMk/>
            <pc:sldMk cId="0" sldId="300"/>
            <ac:spMk id="6" creationId="{DE970177-8D8A-42C6-BEEC-784D7AD45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B482CB8-4D24-454A-A233-FCE571234F8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293"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 xmlns:a16="http://schemas.microsoft.com/office/drawing/2014/main" id="{06156D26-69B9-4DE6-9E29-AD595FBD036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293" eaLnBrk="1" fontAlgn="auto" hangingPunct="1">
              <a:spcBef>
                <a:spcPts val="0"/>
              </a:spcBef>
              <a:spcAft>
                <a:spcPts val="0"/>
              </a:spcAft>
              <a:defRPr sz="1200">
                <a:latin typeface="+mn-lt"/>
              </a:defRPr>
            </a:lvl1pPr>
          </a:lstStyle>
          <a:p>
            <a:pPr>
              <a:defRPr/>
            </a:pPr>
            <a:fld id="{12E25010-A050-4F8B-93FC-5328AF73F91A}" type="datetimeFigureOut">
              <a:rPr lang="en-US"/>
              <a:pPr>
                <a:defRPr/>
              </a:pPr>
              <a:t>4/27/2022</a:t>
            </a:fld>
            <a:endParaRPr lang="en-US" dirty="0"/>
          </a:p>
        </p:txBody>
      </p:sp>
      <p:sp>
        <p:nvSpPr>
          <p:cNvPr id="4" name="Slide Image Placeholder 3">
            <a:extLst>
              <a:ext uri="{FF2B5EF4-FFF2-40B4-BE49-F238E27FC236}">
                <a16:creationId xmlns="" xmlns:a16="http://schemas.microsoft.com/office/drawing/2014/main" id="{1D66A808-5054-4D50-8E55-DD7C88A2B48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 xmlns:a16="http://schemas.microsoft.com/office/drawing/2014/main" id="{B19DBAC4-776A-4C4D-8BEE-177D51B762F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4368658A-263C-4ECF-9BE4-EB1BC934B10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4293"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 xmlns:a16="http://schemas.microsoft.com/office/drawing/2014/main" id="{D1E822AD-6C9C-4E50-ADE1-6082010C54D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F3BD1C0-5086-4AA1-AC44-06C26FA196E9}" type="slidenum">
              <a:rPr lang="en-US" altLang="en-US"/>
              <a:pPr>
                <a:defRPr/>
              </a:pPr>
              <a:t>‹#›</a:t>
            </a:fld>
            <a:endParaRPr lang="en-US" altLang="en-US"/>
          </a:p>
        </p:txBody>
      </p:sp>
    </p:spTree>
    <p:extLst>
      <p:ext uri="{BB962C8B-B14F-4D97-AF65-F5344CB8AC3E}">
        <p14:creationId xmlns:p14="http://schemas.microsoft.com/office/powerpoint/2010/main" val="1239750928"/>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 xmlns:a16="http://schemas.microsoft.com/office/drawing/2014/main" id="{544FCC4A-EC64-49BE-9C37-FEEB23487A6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 xmlns:a16="http://schemas.microsoft.com/office/drawing/2014/main" id="{0E71EB7A-6C2C-4319-9372-F02D8F1F277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 xmlns:a16="http://schemas.microsoft.com/office/drawing/2014/main" id="{8874C96F-EC47-4378-8103-2048F72115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0FE8029-983B-4F06-B9D3-06CB3F843D33}" type="slidenum">
              <a:rPr lang="en-US" altLang="en-US" smtClean="0"/>
              <a:pPr/>
              <a:t>32</a:t>
            </a:fld>
            <a:endParaRPr lang="en-US" altLang="en-US"/>
          </a:p>
        </p:txBody>
      </p:sp>
    </p:spTree>
    <p:extLst>
      <p:ext uri="{BB962C8B-B14F-4D97-AF65-F5344CB8AC3E}">
        <p14:creationId xmlns:p14="http://schemas.microsoft.com/office/powerpoint/2010/main" val="373491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 xmlns:a16="http://schemas.microsoft.com/office/drawing/2014/main" id="{6D9739C8-9B8A-47B7-BA3B-0F5E684DD6E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 xmlns:a16="http://schemas.microsoft.com/office/drawing/2014/main" id="{349597A3-7A5E-4482-83FE-C5F395E6C1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 xmlns:a16="http://schemas.microsoft.com/office/drawing/2014/main" id="{62927BAE-AD30-4604-BBDC-B149D7681D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5A283F7-8DBA-48E3-8E5B-0AEC4044F018}" type="slidenum">
              <a:rPr lang="en-US" altLang="en-US" smtClean="0"/>
              <a:pPr/>
              <a:t>33</a:t>
            </a:fld>
            <a:endParaRPr lang="en-US" altLang="en-US"/>
          </a:p>
        </p:txBody>
      </p:sp>
    </p:spTree>
    <p:extLst>
      <p:ext uri="{BB962C8B-B14F-4D97-AF65-F5344CB8AC3E}">
        <p14:creationId xmlns:p14="http://schemas.microsoft.com/office/powerpoint/2010/main" val="1321170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11">
            <a:extLst>
              <a:ext uri="{FF2B5EF4-FFF2-40B4-BE49-F238E27FC236}">
                <a16:creationId xmlns="" xmlns:a16="http://schemas.microsoft.com/office/drawing/2014/main" id="{7CD27CBC-271E-4D7B-923F-38C7A7B6AA62}"/>
              </a:ext>
            </a:extLst>
          </p:cNvPr>
          <p:cNvSpPr>
            <a:spLocks noGrp="1" noChangeArrowheads="1"/>
          </p:cNvSpPr>
          <p:nvPr>
            <p:ph type="sldNum" sz="quarter" idx="10"/>
          </p:nvPr>
        </p:nvSpPr>
        <p:spPr>
          <a:ln/>
        </p:spPr>
        <p:txBody>
          <a:bodyPr/>
          <a:lstStyle>
            <a:lvl1pPr>
              <a:defRPr/>
            </a:lvl1pPr>
          </a:lstStyle>
          <a:p>
            <a:pPr>
              <a:defRPr/>
            </a:pPr>
            <a:fld id="{4FA4BCAC-7645-4BFB-AEF3-8B88566BC69A}" type="slidenum">
              <a:rPr lang="en-US" altLang="en-US"/>
              <a:pPr>
                <a:defRPr/>
              </a:pPr>
              <a:t>‹#›</a:t>
            </a:fld>
            <a:endParaRPr lang="en-US" altLang="en-US"/>
          </a:p>
        </p:txBody>
      </p:sp>
    </p:spTree>
    <p:extLst>
      <p:ext uri="{BB962C8B-B14F-4D97-AF65-F5344CB8AC3E}">
        <p14:creationId xmlns:p14="http://schemas.microsoft.com/office/powerpoint/2010/main" val="225470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 xmlns:a16="http://schemas.microsoft.com/office/drawing/2014/main" id="{1DD5C8AF-5270-4AC7-BE40-C294C09C44FB}"/>
              </a:ext>
            </a:extLst>
          </p:cNvPr>
          <p:cNvSpPr>
            <a:spLocks noGrp="1" noChangeArrowheads="1"/>
          </p:cNvSpPr>
          <p:nvPr>
            <p:ph type="sldNum" sz="quarter" idx="10"/>
          </p:nvPr>
        </p:nvSpPr>
        <p:spPr>
          <a:ln/>
        </p:spPr>
        <p:txBody>
          <a:bodyPr/>
          <a:lstStyle>
            <a:lvl1pPr>
              <a:defRPr/>
            </a:lvl1pPr>
          </a:lstStyle>
          <a:p>
            <a:pPr>
              <a:defRPr/>
            </a:pPr>
            <a:fld id="{57202711-1D71-4A82-B148-F510722D0FD8}" type="slidenum">
              <a:rPr lang="en-US" altLang="en-US"/>
              <a:pPr>
                <a:defRPr/>
              </a:pPr>
              <a:t>‹#›</a:t>
            </a:fld>
            <a:endParaRPr lang="en-US" altLang="en-US"/>
          </a:p>
        </p:txBody>
      </p:sp>
    </p:spTree>
    <p:extLst>
      <p:ext uri="{BB962C8B-B14F-4D97-AF65-F5344CB8AC3E}">
        <p14:creationId xmlns:p14="http://schemas.microsoft.com/office/powerpoint/2010/main" val="222135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 xmlns:a16="http://schemas.microsoft.com/office/drawing/2014/main" id="{3572C420-742F-453C-B4EE-075F10BEC5BF}"/>
              </a:ext>
            </a:extLst>
          </p:cNvPr>
          <p:cNvSpPr>
            <a:spLocks noGrp="1" noChangeArrowheads="1"/>
          </p:cNvSpPr>
          <p:nvPr>
            <p:ph type="sldNum" sz="quarter" idx="10"/>
          </p:nvPr>
        </p:nvSpPr>
        <p:spPr>
          <a:ln/>
        </p:spPr>
        <p:txBody>
          <a:bodyPr/>
          <a:lstStyle>
            <a:lvl1pPr>
              <a:defRPr/>
            </a:lvl1pPr>
          </a:lstStyle>
          <a:p>
            <a:pPr>
              <a:defRPr/>
            </a:pPr>
            <a:fld id="{A4165B37-12B6-4738-8297-BE27F9832D83}" type="slidenum">
              <a:rPr lang="en-US" altLang="en-US"/>
              <a:pPr>
                <a:defRPr/>
              </a:pPr>
              <a:t>‹#›</a:t>
            </a:fld>
            <a:endParaRPr lang="en-US" altLang="en-US"/>
          </a:p>
        </p:txBody>
      </p:sp>
    </p:spTree>
    <p:extLst>
      <p:ext uri="{BB962C8B-B14F-4D97-AF65-F5344CB8AC3E}">
        <p14:creationId xmlns:p14="http://schemas.microsoft.com/office/powerpoint/2010/main" val="24764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 xmlns:a16="http://schemas.microsoft.com/office/drawing/2014/main" id="{4F160A1F-F4B3-4689-A9A5-06033E0C3132}"/>
              </a:ext>
            </a:extLst>
          </p:cNvPr>
          <p:cNvSpPr>
            <a:spLocks noGrp="1" noChangeArrowheads="1"/>
          </p:cNvSpPr>
          <p:nvPr>
            <p:ph type="sldNum" sz="quarter" idx="10"/>
          </p:nvPr>
        </p:nvSpPr>
        <p:spPr>
          <a:ln/>
        </p:spPr>
        <p:txBody>
          <a:bodyPr/>
          <a:lstStyle>
            <a:lvl1pPr>
              <a:defRPr/>
            </a:lvl1pPr>
          </a:lstStyle>
          <a:p>
            <a:pPr>
              <a:defRPr/>
            </a:pPr>
            <a:fld id="{99E6C6AE-BA61-458A-942F-5ED7200E1040}" type="slidenum">
              <a:rPr lang="en-US" altLang="en-US"/>
              <a:pPr>
                <a:defRPr/>
              </a:pPr>
              <a:t>‹#›</a:t>
            </a:fld>
            <a:endParaRPr lang="en-US" altLang="en-US"/>
          </a:p>
        </p:txBody>
      </p:sp>
    </p:spTree>
    <p:extLst>
      <p:ext uri="{BB962C8B-B14F-4D97-AF65-F5344CB8AC3E}">
        <p14:creationId xmlns:p14="http://schemas.microsoft.com/office/powerpoint/2010/main" val="530214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3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a:extLst>
              <a:ext uri="{FF2B5EF4-FFF2-40B4-BE49-F238E27FC236}">
                <a16:creationId xmlns="" xmlns:a16="http://schemas.microsoft.com/office/drawing/2014/main" id="{5CA801DA-A9D5-4BCB-98DE-E728E775B89E}"/>
              </a:ext>
            </a:extLst>
          </p:cNvPr>
          <p:cNvSpPr>
            <a:spLocks noGrp="1" noChangeArrowheads="1"/>
          </p:cNvSpPr>
          <p:nvPr>
            <p:ph type="sldNum" sz="quarter" idx="10"/>
          </p:nvPr>
        </p:nvSpPr>
        <p:spPr>
          <a:ln/>
        </p:spPr>
        <p:txBody>
          <a:bodyPr/>
          <a:lstStyle>
            <a:lvl1pPr>
              <a:defRPr/>
            </a:lvl1pPr>
          </a:lstStyle>
          <a:p>
            <a:pPr>
              <a:defRPr/>
            </a:pPr>
            <a:fld id="{7623F491-CF54-4977-8AA3-6C9DE59AF733}" type="slidenum">
              <a:rPr lang="en-US" altLang="en-US"/>
              <a:pPr>
                <a:defRPr/>
              </a:pPr>
              <a:t>‹#›</a:t>
            </a:fld>
            <a:endParaRPr lang="en-US" altLang="en-US"/>
          </a:p>
        </p:txBody>
      </p:sp>
    </p:spTree>
    <p:extLst>
      <p:ext uri="{BB962C8B-B14F-4D97-AF65-F5344CB8AC3E}">
        <p14:creationId xmlns:p14="http://schemas.microsoft.com/office/powerpoint/2010/main" val="2002943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able Placeholder 2"/>
          <p:cNvSpPr>
            <a:spLocks noGrp="1"/>
          </p:cNvSpPr>
          <p:nvPr>
            <p:ph type="tbl" idx="1"/>
          </p:nvPr>
        </p:nvSpPr>
        <p:spPr>
          <a:xfrm>
            <a:off x="457200" y="1066800"/>
            <a:ext cx="8229600" cy="5181600"/>
          </a:xfrm>
        </p:spPr>
        <p:txBody>
          <a:bodyPr/>
          <a:lstStyle/>
          <a:p>
            <a:pPr lvl="0"/>
            <a:r>
              <a:rPr lang="en-US" noProof="0" dirty="0"/>
              <a:t>Click icon to add table</a:t>
            </a:r>
          </a:p>
        </p:txBody>
      </p:sp>
      <p:sp>
        <p:nvSpPr>
          <p:cNvPr id="4" name="Rectangle 11">
            <a:extLst>
              <a:ext uri="{FF2B5EF4-FFF2-40B4-BE49-F238E27FC236}">
                <a16:creationId xmlns="" xmlns:a16="http://schemas.microsoft.com/office/drawing/2014/main" id="{CFB2968C-3C37-4829-956F-68EB869345FF}"/>
              </a:ext>
            </a:extLst>
          </p:cNvPr>
          <p:cNvSpPr>
            <a:spLocks noGrp="1" noChangeArrowheads="1"/>
          </p:cNvSpPr>
          <p:nvPr>
            <p:ph type="sldNum" sz="quarter" idx="10"/>
          </p:nvPr>
        </p:nvSpPr>
        <p:spPr>
          <a:ln/>
        </p:spPr>
        <p:txBody>
          <a:bodyPr/>
          <a:lstStyle>
            <a:lvl1pPr>
              <a:defRPr/>
            </a:lvl1pPr>
          </a:lstStyle>
          <a:p>
            <a:pPr>
              <a:defRPr/>
            </a:pPr>
            <a:fld id="{F8DD5A00-11F8-49C3-AB80-33BAD00C8734}" type="slidenum">
              <a:rPr lang="en-US" altLang="en-US"/>
              <a:pPr>
                <a:defRPr/>
              </a:pPr>
              <a:t>‹#›</a:t>
            </a:fld>
            <a:endParaRPr lang="en-US" altLang="en-US"/>
          </a:p>
        </p:txBody>
      </p:sp>
    </p:spTree>
    <p:extLst>
      <p:ext uri="{BB962C8B-B14F-4D97-AF65-F5344CB8AC3E}">
        <p14:creationId xmlns:p14="http://schemas.microsoft.com/office/powerpoint/2010/main" val="316244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8">
            <a:extLst>
              <a:ext uri="{FF2B5EF4-FFF2-40B4-BE49-F238E27FC236}">
                <a16:creationId xmlns="" xmlns:a16="http://schemas.microsoft.com/office/drawing/2014/main" id="{66DA8BB6-C2E7-4F3A-8A46-98A5122B580E}"/>
              </a:ext>
            </a:extLst>
          </p:cNvPr>
          <p:cNvSpPr>
            <a:spLocks noChangeArrowheads="1"/>
          </p:cNvSpPr>
          <p:nvPr userDrawn="1"/>
        </p:nvSpPr>
        <p:spPr bwMode="auto">
          <a:xfrm>
            <a:off x="3556000" y="6362700"/>
            <a:ext cx="1905000" cy="457200"/>
          </a:xfrm>
          <a:prstGeom prst="rect">
            <a:avLst/>
          </a:prstGeom>
          <a:solidFill>
            <a:schemeClr val="bg1"/>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endParaRPr lang="en-US" altLang="en-US" dirty="0"/>
          </a:p>
        </p:txBody>
      </p:sp>
      <p:pic>
        <p:nvPicPr>
          <p:cNvPr id="5" name="Picture 7">
            <a:extLst>
              <a:ext uri="{FF2B5EF4-FFF2-40B4-BE49-F238E27FC236}">
                <a16:creationId xmlns="" xmlns:a16="http://schemas.microsoft.com/office/drawing/2014/main" id="{0958717E-BDC7-4FE3-A7D9-92C10FF8341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24600"/>
            <a:ext cx="5619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a:extLst>
              <a:ext uri="{FF2B5EF4-FFF2-40B4-BE49-F238E27FC236}">
                <a16:creationId xmlns="" xmlns:a16="http://schemas.microsoft.com/office/drawing/2014/main" id="{2140EB67-2002-4DF0-BA06-152AE7B78146}"/>
              </a:ext>
            </a:extLst>
          </p:cNvPr>
          <p:cNvSpPr>
            <a:spLocks noGrp="1" noChangeArrowheads="1"/>
          </p:cNvSpPr>
          <p:nvPr>
            <p:ph type="sldNum" sz="quarter" idx="10"/>
          </p:nvPr>
        </p:nvSpPr>
        <p:spPr/>
        <p:txBody>
          <a:bodyPr/>
          <a:lstStyle>
            <a:lvl1pPr>
              <a:defRPr/>
            </a:lvl1pPr>
          </a:lstStyle>
          <a:p>
            <a:pPr>
              <a:defRPr/>
            </a:pPr>
            <a:fld id="{E0C697EB-6E22-4E1F-A5CB-F2470DA16333}" type="slidenum">
              <a:rPr lang="en-US" altLang="en-US"/>
              <a:pPr>
                <a:defRPr/>
              </a:pPr>
              <a:t>‹#›</a:t>
            </a:fld>
            <a:endParaRPr lang="en-US" altLang="en-US"/>
          </a:p>
        </p:txBody>
      </p:sp>
    </p:spTree>
    <p:extLst>
      <p:ext uri="{BB962C8B-B14F-4D97-AF65-F5344CB8AC3E}">
        <p14:creationId xmlns:p14="http://schemas.microsoft.com/office/powerpoint/2010/main" val="376402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 xmlns:a16="http://schemas.microsoft.com/office/drawing/2014/main" id="{B4DB4498-AD02-4C48-B2C8-10F497EE5BAC}"/>
              </a:ext>
            </a:extLst>
          </p:cNvPr>
          <p:cNvSpPr>
            <a:spLocks noGrp="1" noChangeArrowheads="1"/>
          </p:cNvSpPr>
          <p:nvPr>
            <p:ph type="sldNum" sz="quarter" idx="10"/>
          </p:nvPr>
        </p:nvSpPr>
        <p:spPr>
          <a:ln/>
        </p:spPr>
        <p:txBody>
          <a:bodyPr/>
          <a:lstStyle>
            <a:lvl1pPr>
              <a:defRPr/>
            </a:lvl1pPr>
          </a:lstStyle>
          <a:p>
            <a:pPr>
              <a:defRPr/>
            </a:pPr>
            <a:fld id="{E3E92D51-6028-4BDE-A9AE-0C48EF36601A}" type="slidenum">
              <a:rPr lang="en-US" altLang="en-US"/>
              <a:pPr>
                <a:defRPr/>
              </a:pPr>
              <a:t>‹#›</a:t>
            </a:fld>
            <a:endParaRPr lang="en-US" altLang="en-US"/>
          </a:p>
        </p:txBody>
      </p:sp>
    </p:spTree>
    <p:extLst>
      <p:ext uri="{BB962C8B-B14F-4D97-AF65-F5344CB8AC3E}">
        <p14:creationId xmlns:p14="http://schemas.microsoft.com/office/powerpoint/2010/main" val="14680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 xmlns:a16="http://schemas.microsoft.com/office/drawing/2014/main" id="{AA707F04-0972-4847-8FDD-6AF44F81B949}"/>
              </a:ext>
            </a:extLst>
          </p:cNvPr>
          <p:cNvSpPr>
            <a:spLocks noGrp="1" noChangeArrowheads="1"/>
          </p:cNvSpPr>
          <p:nvPr>
            <p:ph type="sldNum" sz="quarter" idx="10"/>
          </p:nvPr>
        </p:nvSpPr>
        <p:spPr>
          <a:ln/>
        </p:spPr>
        <p:txBody>
          <a:bodyPr/>
          <a:lstStyle>
            <a:lvl1pPr>
              <a:defRPr/>
            </a:lvl1pPr>
          </a:lstStyle>
          <a:p>
            <a:pPr>
              <a:defRPr/>
            </a:pPr>
            <a:fld id="{6DD57304-A179-4974-8C01-890398E94425}" type="slidenum">
              <a:rPr lang="en-US" altLang="en-US"/>
              <a:pPr>
                <a:defRPr/>
              </a:pPr>
              <a:t>‹#›</a:t>
            </a:fld>
            <a:endParaRPr lang="en-US" altLang="en-US"/>
          </a:p>
        </p:txBody>
      </p:sp>
    </p:spTree>
    <p:extLst>
      <p:ext uri="{BB962C8B-B14F-4D97-AF65-F5344CB8AC3E}">
        <p14:creationId xmlns:p14="http://schemas.microsoft.com/office/powerpoint/2010/main" val="63144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 xmlns:a16="http://schemas.microsoft.com/office/drawing/2014/main" id="{302AFF76-E132-42FA-9C61-D3373E367FBD}"/>
              </a:ext>
            </a:extLst>
          </p:cNvPr>
          <p:cNvSpPr>
            <a:spLocks noGrp="1" noChangeArrowheads="1"/>
          </p:cNvSpPr>
          <p:nvPr>
            <p:ph type="sldNum" sz="quarter" idx="10"/>
          </p:nvPr>
        </p:nvSpPr>
        <p:spPr>
          <a:ln/>
        </p:spPr>
        <p:txBody>
          <a:bodyPr/>
          <a:lstStyle>
            <a:lvl1pPr>
              <a:defRPr/>
            </a:lvl1pPr>
          </a:lstStyle>
          <a:p>
            <a:pPr>
              <a:defRPr/>
            </a:pPr>
            <a:fld id="{3B0D76B0-E979-4946-8464-B63C348ED433}" type="slidenum">
              <a:rPr lang="en-US" altLang="en-US"/>
              <a:pPr>
                <a:defRPr/>
              </a:pPr>
              <a:t>‹#›</a:t>
            </a:fld>
            <a:endParaRPr lang="en-US" altLang="en-US"/>
          </a:p>
        </p:txBody>
      </p:sp>
    </p:spTree>
    <p:extLst>
      <p:ext uri="{BB962C8B-B14F-4D97-AF65-F5344CB8AC3E}">
        <p14:creationId xmlns:p14="http://schemas.microsoft.com/office/powerpoint/2010/main" val="128750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 xmlns:a16="http://schemas.microsoft.com/office/drawing/2014/main" id="{31BE152D-81EE-4155-B4C0-CADE79302469}"/>
              </a:ext>
            </a:extLst>
          </p:cNvPr>
          <p:cNvSpPr>
            <a:spLocks noGrp="1" noChangeArrowheads="1"/>
          </p:cNvSpPr>
          <p:nvPr>
            <p:ph type="sldNum" sz="quarter" idx="10"/>
          </p:nvPr>
        </p:nvSpPr>
        <p:spPr>
          <a:ln/>
        </p:spPr>
        <p:txBody>
          <a:bodyPr/>
          <a:lstStyle>
            <a:lvl1pPr>
              <a:defRPr/>
            </a:lvl1pPr>
          </a:lstStyle>
          <a:p>
            <a:pPr>
              <a:defRPr/>
            </a:pPr>
            <a:fld id="{E2828F5A-CCE9-477E-91E6-2BF1B729D052}" type="slidenum">
              <a:rPr lang="en-US" altLang="en-US"/>
              <a:pPr>
                <a:defRPr/>
              </a:pPr>
              <a:t>‹#›</a:t>
            </a:fld>
            <a:endParaRPr lang="en-US" altLang="en-US"/>
          </a:p>
        </p:txBody>
      </p:sp>
    </p:spTree>
    <p:extLst>
      <p:ext uri="{BB962C8B-B14F-4D97-AF65-F5344CB8AC3E}">
        <p14:creationId xmlns:p14="http://schemas.microsoft.com/office/powerpoint/2010/main" val="263780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 xmlns:a16="http://schemas.microsoft.com/office/drawing/2014/main" id="{8644A33B-EFFE-4E9A-85CF-1E2C17F96492}"/>
              </a:ext>
            </a:extLst>
          </p:cNvPr>
          <p:cNvSpPr>
            <a:spLocks noGrp="1" noChangeArrowheads="1"/>
          </p:cNvSpPr>
          <p:nvPr>
            <p:ph type="sldNum" sz="quarter" idx="10"/>
          </p:nvPr>
        </p:nvSpPr>
        <p:spPr>
          <a:ln/>
        </p:spPr>
        <p:txBody>
          <a:bodyPr/>
          <a:lstStyle>
            <a:lvl1pPr>
              <a:defRPr/>
            </a:lvl1pPr>
          </a:lstStyle>
          <a:p>
            <a:pPr>
              <a:defRPr/>
            </a:pPr>
            <a:fld id="{80E76E62-DEE4-4519-9FA8-85BD83BF19C3}" type="slidenum">
              <a:rPr lang="en-US" altLang="en-US"/>
              <a:pPr>
                <a:defRPr/>
              </a:pPr>
              <a:t>‹#›</a:t>
            </a:fld>
            <a:endParaRPr lang="en-US" altLang="en-US"/>
          </a:p>
        </p:txBody>
      </p:sp>
    </p:spTree>
    <p:extLst>
      <p:ext uri="{BB962C8B-B14F-4D97-AF65-F5344CB8AC3E}">
        <p14:creationId xmlns:p14="http://schemas.microsoft.com/office/powerpoint/2010/main" val="359271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 xmlns:a16="http://schemas.microsoft.com/office/drawing/2014/main" id="{10FF38F6-A517-425C-8EB8-0F5DE06675DC}"/>
              </a:ext>
            </a:extLst>
          </p:cNvPr>
          <p:cNvSpPr>
            <a:spLocks noGrp="1" noChangeArrowheads="1"/>
          </p:cNvSpPr>
          <p:nvPr>
            <p:ph type="sldNum" sz="quarter" idx="10"/>
          </p:nvPr>
        </p:nvSpPr>
        <p:spPr>
          <a:ln/>
        </p:spPr>
        <p:txBody>
          <a:bodyPr/>
          <a:lstStyle>
            <a:lvl1pPr>
              <a:defRPr/>
            </a:lvl1pPr>
          </a:lstStyle>
          <a:p>
            <a:pPr>
              <a:defRPr/>
            </a:pPr>
            <a:fld id="{18B97442-3ED0-471E-9C3B-EF1FDF3C099B}" type="slidenum">
              <a:rPr lang="en-US" altLang="en-US"/>
              <a:pPr>
                <a:defRPr/>
              </a:pPr>
              <a:t>‹#›</a:t>
            </a:fld>
            <a:endParaRPr lang="en-US" altLang="en-US"/>
          </a:p>
        </p:txBody>
      </p:sp>
    </p:spTree>
    <p:extLst>
      <p:ext uri="{BB962C8B-B14F-4D97-AF65-F5344CB8AC3E}">
        <p14:creationId xmlns:p14="http://schemas.microsoft.com/office/powerpoint/2010/main" val="2195264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 xmlns:a16="http://schemas.microsoft.com/office/drawing/2014/main" id="{519BFBCA-7E30-4CA9-A784-5A8A68436E07}"/>
              </a:ext>
            </a:extLst>
          </p:cNvPr>
          <p:cNvSpPr>
            <a:spLocks noGrp="1" noChangeArrowheads="1"/>
          </p:cNvSpPr>
          <p:nvPr>
            <p:ph type="sldNum" sz="quarter" idx="10"/>
          </p:nvPr>
        </p:nvSpPr>
        <p:spPr>
          <a:ln/>
        </p:spPr>
        <p:txBody>
          <a:bodyPr/>
          <a:lstStyle>
            <a:lvl1pPr>
              <a:defRPr/>
            </a:lvl1pPr>
          </a:lstStyle>
          <a:p>
            <a:pPr>
              <a:defRPr/>
            </a:pPr>
            <a:fld id="{2255770A-1D24-4F06-9211-5404DF3037E7}" type="slidenum">
              <a:rPr lang="en-US" altLang="en-US"/>
              <a:pPr>
                <a:defRPr/>
              </a:pPr>
              <a:t>‹#›</a:t>
            </a:fld>
            <a:endParaRPr lang="en-US" altLang="en-US"/>
          </a:p>
        </p:txBody>
      </p:sp>
    </p:spTree>
    <p:extLst>
      <p:ext uri="{BB962C8B-B14F-4D97-AF65-F5344CB8AC3E}">
        <p14:creationId xmlns:p14="http://schemas.microsoft.com/office/powerpoint/2010/main" val="3656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 xmlns:a16="http://schemas.microsoft.com/office/drawing/2014/main" id="{7DB1A086-7356-4B3A-BF1C-5E85A921248D}"/>
              </a:ext>
            </a:extLst>
          </p:cNvPr>
          <p:cNvSpPr>
            <a:spLocks noGrp="1" noChangeArrowheads="1"/>
          </p:cNvSpPr>
          <p:nvPr>
            <p:ph type="title"/>
          </p:nvPr>
        </p:nvSpPr>
        <p:spPr bwMode="auto">
          <a:xfrm>
            <a:off x="457200" y="1222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8">
            <a:extLst>
              <a:ext uri="{FF2B5EF4-FFF2-40B4-BE49-F238E27FC236}">
                <a16:creationId xmlns="" xmlns:a16="http://schemas.microsoft.com/office/drawing/2014/main" id="{6F646C5A-35F3-4DDE-8D32-3A5E8EC529E5}"/>
              </a:ext>
            </a:extLst>
          </p:cNvPr>
          <p:cNvSpPr>
            <a:spLocks noGrp="1" noChangeArrowheads="1"/>
          </p:cNvSpPr>
          <p:nvPr>
            <p:ph type="body" idx="1"/>
          </p:nvPr>
        </p:nvSpPr>
        <p:spPr bwMode="auto">
          <a:xfrm>
            <a:off x="457200" y="10668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5" name="Rectangle 11">
            <a:extLst>
              <a:ext uri="{FF2B5EF4-FFF2-40B4-BE49-F238E27FC236}">
                <a16:creationId xmlns="" xmlns:a16="http://schemas.microsoft.com/office/drawing/2014/main" id="{D15DF564-B764-4436-8506-8819FBF37ECC}"/>
              </a:ext>
            </a:extLst>
          </p:cNvPr>
          <p:cNvSpPr>
            <a:spLocks noGrp="1" noChangeArrowheads="1"/>
          </p:cNvSpPr>
          <p:nvPr>
            <p:ph type="sldNum" sz="quarter" idx="4"/>
          </p:nvPr>
        </p:nvSpPr>
        <p:spPr bwMode="auto">
          <a:xfrm>
            <a:off x="6553200" y="63785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F1A7AF86-2129-41BB-A7B1-651ED77B554C}" type="slidenum">
              <a:rPr lang="en-US" altLang="en-US"/>
              <a:pPr>
                <a:defRPr/>
              </a:pPr>
              <a:t>‹#›</a:t>
            </a:fld>
            <a:endParaRPr lang="en-US" altLang="en-US"/>
          </a:p>
        </p:txBody>
      </p:sp>
      <p:sp>
        <p:nvSpPr>
          <p:cNvPr id="1029" name="Line 13">
            <a:extLst>
              <a:ext uri="{FF2B5EF4-FFF2-40B4-BE49-F238E27FC236}">
                <a16:creationId xmlns="" xmlns:a16="http://schemas.microsoft.com/office/drawing/2014/main" id="{A10D8213-C3C6-4296-97F1-6F5A8DDB5184}"/>
              </a:ext>
            </a:extLst>
          </p:cNvPr>
          <p:cNvSpPr>
            <a:spLocks noChangeShapeType="1"/>
          </p:cNvSpPr>
          <p:nvPr/>
        </p:nvSpPr>
        <p:spPr bwMode="auto">
          <a:xfrm>
            <a:off x="0" y="914400"/>
            <a:ext cx="914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Line 14">
            <a:extLst>
              <a:ext uri="{FF2B5EF4-FFF2-40B4-BE49-F238E27FC236}">
                <a16:creationId xmlns="" xmlns:a16="http://schemas.microsoft.com/office/drawing/2014/main" id="{A7BDF262-EF46-4B56-B157-A172811DF690}"/>
              </a:ext>
            </a:extLst>
          </p:cNvPr>
          <p:cNvSpPr>
            <a:spLocks noChangeShapeType="1"/>
          </p:cNvSpPr>
          <p:nvPr/>
        </p:nvSpPr>
        <p:spPr bwMode="auto">
          <a:xfrm>
            <a:off x="0" y="6324600"/>
            <a:ext cx="914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405" r:id="rId1"/>
    <p:sldLayoutId id="2147484418" r:id="rId2"/>
    <p:sldLayoutId id="2147484406" r:id="rId3"/>
    <p:sldLayoutId id="2147484407" r:id="rId4"/>
    <p:sldLayoutId id="2147484408" r:id="rId5"/>
    <p:sldLayoutId id="2147484409" r:id="rId6"/>
    <p:sldLayoutId id="2147484410" r:id="rId7"/>
    <p:sldLayoutId id="2147484411" r:id="rId8"/>
    <p:sldLayoutId id="2147484412" r:id="rId9"/>
    <p:sldLayoutId id="2147484413" r:id="rId10"/>
    <p:sldLayoutId id="2147484414" r:id="rId11"/>
    <p:sldLayoutId id="2147484415" r:id="rId12"/>
    <p:sldLayoutId id="2147484416" r:id="rId13"/>
    <p:sldLayoutId id="2147484417" r:id="rId14"/>
  </p:sldLayoutIdLst>
  <p:hf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 xmlns:a16="http://schemas.microsoft.com/office/drawing/2014/main" id="{1C9A1821-4358-4C86-955C-808EF2F288BD}"/>
              </a:ext>
            </a:extLst>
          </p:cNvPr>
          <p:cNvSpPr>
            <a:spLocks noGrp="1" noChangeArrowheads="1"/>
          </p:cNvSpPr>
          <p:nvPr>
            <p:ph type="ctrTitle"/>
          </p:nvPr>
        </p:nvSpPr>
        <p:spPr>
          <a:xfrm>
            <a:off x="952500" y="1685925"/>
            <a:ext cx="7543800" cy="1828800"/>
          </a:xfrm>
        </p:spPr>
        <p:txBody>
          <a:bodyPr/>
          <a:lstStyle/>
          <a:p>
            <a:pPr defTabSz="912813" eaLnBrk="1" hangingPunct="1"/>
            <a:r>
              <a:rPr lang="en-US" altLang="en-US" sz="4000">
                <a:latin typeface="Times New Roman" panose="02020603050405020304" pitchFamily="18" charset="0"/>
                <a:cs typeface="Times New Roman" panose="02020603050405020304" pitchFamily="18" charset="0"/>
              </a:rPr>
              <a:t>Deep Learning based Driver Drowsiness Detection System</a:t>
            </a:r>
            <a:br>
              <a:rPr lang="en-US" altLang="en-US" sz="4000">
                <a:latin typeface="Times New Roman" panose="02020603050405020304" pitchFamily="18" charset="0"/>
                <a:cs typeface="Times New Roman" panose="02020603050405020304" pitchFamily="18" charset="0"/>
              </a:rPr>
            </a:br>
            <a:endParaRPr lang="en-US" altLang="en-US" sz="4000">
              <a:latin typeface="Times New Roman" panose="02020603050405020304" pitchFamily="18" charset="0"/>
              <a:cs typeface="Times New Roman" panose="02020603050405020304" pitchFamily="18" charset="0"/>
            </a:endParaRPr>
          </a:p>
        </p:txBody>
      </p:sp>
      <p:sp>
        <p:nvSpPr>
          <p:cNvPr id="4099" name="Rectangle 1">
            <a:extLst>
              <a:ext uri="{FF2B5EF4-FFF2-40B4-BE49-F238E27FC236}">
                <a16:creationId xmlns="" xmlns:a16="http://schemas.microsoft.com/office/drawing/2014/main" id="{F2C913A3-CFB6-428E-82BF-60196FF5967D}"/>
              </a:ext>
            </a:extLst>
          </p:cNvPr>
          <p:cNvSpPr>
            <a:spLocks noChangeArrowheads="1"/>
          </p:cNvSpPr>
          <p:nvPr/>
        </p:nvSpPr>
        <p:spPr bwMode="auto">
          <a:xfrm>
            <a:off x="1489075" y="990600"/>
            <a:ext cx="6394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2800" b="1">
                <a:latin typeface="Times New Roman" panose="02020603050405020304" pitchFamily="18" charset="0"/>
                <a:cs typeface="Times New Roman" panose="02020603050405020304" pitchFamily="18" charset="0"/>
              </a:rPr>
              <a:t>Department of Information Technology</a:t>
            </a:r>
            <a:endParaRPr lang="en-US" altLang="en-US" sz="2800">
              <a:latin typeface="Times New Roman" panose="02020603050405020304" pitchFamily="18" charset="0"/>
              <a:cs typeface="Times New Roman" panose="02020603050405020304" pitchFamily="18" charset="0"/>
            </a:endParaRPr>
          </a:p>
        </p:txBody>
      </p:sp>
      <p:pic>
        <p:nvPicPr>
          <p:cNvPr id="4100" name="Picture 5">
            <a:extLst>
              <a:ext uri="{FF2B5EF4-FFF2-40B4-BE49-F238E27FC236}">
                <a16:creationId xmlns="" xmlns:a16="http://schemas.microsoft.com/office/drawing/2014/main" id="{FFBA38BF-71CC-4EA7-BA91-30D44987C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76200"/>
            <a:ext cx="10795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2">
            <a:extLst>
              <a:ext uri="{FF2B5EF4-FFF2-40B4-BE49-F238E27FC236}">
                <a16:creationId xmlns="" xmlns:a16="http://schemas.microsoft.com/office/drawing/2014/main" id="{045BF9F9-E190-41D9-9239-365EEF6F4114}"/>
              </a:ext>
            </a:extLst>
          </p:cNvPr>
          <p:cNvSpPr>
            <a:spLocks noChangeArrowheads="1"/>
          </p:cNvSpPr>
          <p:nvPr/>
        </p:nvSpPr>
        <p:spPr bwMode="auto">
          <a:xfrm>
            <a:off x="1219200" y="-3175"/>
            <a:ext cx="71628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07000"/>
              </a:lnSpc>
              <a:spcAft>
                <a:spcPts val="800"/>
              </a:spcAft>
            </a:pPr>
            <a:r>
              <a:rPr lang="en-IN" altLang="en-US" sz="1400" b="1">
                <a:latin typeface="Times New Roman" panose="02020603050405020304" pitchFamily="18" charset="0"/>
                <a:ea typeface="Calibri" panose="020F0502020204030204" pitchFamily="34" charset="0"/>
                <a:cs typeface="Times New Roman" panose="02020603050405020304" pitchFamily="18" charset="0"/>
              </a:rPr>
              <a:t>Aldel Education Trust’s</a:t>
            </a:r>
            <a:endParaRPr lang="en-IN" altLang="en-US" sz="1100">
              <a:latin typeface="Times New Roman" panose="02020603050405020304" pitchFamily="18" charset="0"/>
              <a:ea typeface="Calibri" panose="020F0502020204030204" pitchFamily="34" charset="0"/>
              <a:cs typeface="Times New Roman" panose="02020603050405020304" pitchFamily="18" charset="0"/>
            </a:endParaRPr>
          </a:p>
          <a:p>
            <a:pPr eaLnBrk="1" hangingPunct="1"/>
            <a:r>
              <a:rPr lang="en-IN" altLang="en-US" b="1">
                <a:latin typeface="Times New Roman" panose="02020603050405020304" pitchFamily="18" charset="0"/>
                <a:ea typeface="Calibri" panose="020F0502020204030204" pitchFamily="34" charset="0"/>
                <a:cs typeface="Times New Roman" panose="02020603050405020304" pitchFamily="18" charset="0"/>
              </a:rPr>
              <a:t>            St. John College of Engineering and Management, Palghar</a:t>
            </a:r>
          </a:p>
          <a:p>
            <a:pPr algn="ctr" eaLnBrk="1" hangingPunct="1"/>
            <a:r>
              <a:rPr lang="en-IN" altLang="en-US" sz="1200" b="1">
                <a:solidFill>
                  <a:srgbClr val="C00000"/>
                </a:solidFill>
                <a:latin typeface="Times New Roman" panose="02020603050405020304" pitchFamily="18" charset="0"/>
                <a:ea typeface="Calibri" panose="020F0502020204030204" pitchFamily="34" charset="0"/>
                <a:cs typeface="Times New Roman" panose="02020603050405020304" pitchFamily="18" charset="0"/>
              </a:rPr>
              <a:t>NAAC Accredited with Grade A (2017-2022)</a:t>
            </a:r>
            <a:endParaRPr lang="en-IN" altLang="en-US" sz="120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102" name="Picture 1">
            <a:extLst>
              <a:ext uri="{FF2B5EF4-FFF2-40B4-BE49-F238E27FC236}">
                <a16:creationId xmlns="" xmlns:a16="http://schemas.microsoft.com/office/drawing/2014/main" id="{5B074106-9CED-42C3-BDE9-02FCC8C218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69850"/>
            <a:ext cx="8382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94B9C4EB-6444-42AB-9AE7-E77B5F84C39B}"/>
              </a:ext>
            </a:extLst>
          </p:cNvPr>
          <p:cNvSpPr txBox="1">
            <a:spLocks/>
          </p:cNvSpPr>
          <p:nvPr/>
        </p:nvSpPr>
        <p:spPr>
          <a:xfrm>
            <a:off x="457200" y="3200400"/>
            <a:ext cx="8153400" cy="2667000"/>
          </a:xfrm>
          <a:prstGeom prst="rect">
            <a:avLst/>
          </a:prstGeom>
        </p:spPr>
        <p:txBody>
          <a:bodyPr lIns="91429" tIns="45714" rIns="91429" bIns="45714" anchor="ctr"/>
          <a:lstStyle/>
          <a:p>
            <a:pPr algn="ctr" defTabSz="914293" eaLnBrk="1" fontAlgn="auto" hangingPunct="1">
              <a:spcAft>
                <a:spcPts val="0"/>
              </a:spcAft>
              <a:defRPr/>
            </a:pPr>
            <a:r>
              <a:rPr lang="en-US" sz="2800" b="1" dirty="0">
                <a:latin typeface="Times New Roman" panose="02020603050405020304" pitchFamily="18" charset="0"/>
                <a:ea typeface="+mj-ea"/>
                <a:cs typeface="Times New Roman" panose="02020603050405020304" pitchFamily="18" charset="0"/>
              </a:rPr>
              <a:t>Santoshi </a:t>
            </a:r>
            <a:r>
              <a:rPr lang="en-US" sz="2800" b="1" dirty="0" err="1">
                <a:latin typeface="Times New Roman" panose="02020603050405020304" pitchFamily="18" charset="0"/>
                <a:ea typeface="+mj-ea"/>
                <a:cs typeface="Times New Roman" panose="02020603050405020304" pitchFamily="18" charset="0"/>
              </a:rPr>
              <a:t>Sabat</a:t>
            </a:r>
            <a:r>
              <a:rPr lang="en-US" sz="2800" b="1" dirty="0">
                <a:latin typeface="Times New Roman" panose="02020603050405020304" pitchFamily="18" charset="0"/>
                <a:ea typeface="+mj-ea"/>
                <a:cs typeface="Times New Roman" panose="02020603050405020304" pitchFamily="18" charset="0"/>
              </a:rPr>
              <a:t> 	[EU1184002]</a:t>
            </a:r>
          </a:p>
          <a:p>
            <a:pPr algn="ctr" defTabSz="914293" eaLnBrk="1" fontAlgn="auto" hangingPunct="1">
              <a:spcAft>
                <a:spcPts val="0"/>
              </a:spcAft>
              <a:defRPr/>
            </a:pPr>
            <a:r>
              <a:rPr lang="en-US" sz="2800" b="1" dirty="0">
                <a:latin typeface="Times New Roman" panose="02020603050405020304" pitchFamily="18" charset="0"/>
                <a:ea typeface="+mj-ea"/>
                <a:cs typeface="Times New Roman" panose="02020603050405020304" pitchFamily="18" charset="0"/>
              </a:rPr>
              <a:t>Parth Patel 		[EU1184017]</a:t>
            </a:r>
          </a:p>
          <a:p>
            <a:pPr algn="ctr" defTabSz="914293" eaLnBrk="1" fontAlgn="auto" hangingPunct="1">
              <a:spcAft>
                <a:spcPts val="0"/>
              </a:spcAft>
              <a:defRPr/>
            </a:pPr>
            <a:r>
              <a:rPr lang="en-US" sz="2800" b="1" dirty="0">
                <a:latin typeface="Times New Roman" panose="02020603050405020304" pitchFamily="18" charset="0"/>
                <a:ea typeface="+mj-ea"/>
                <a:cs typeface="Times New Roman" panose="02020603050405020304" pitchFamily="18" charset="0"/>
              </a:rPr>
              <a:t>Chirag </a:t>
            </a:r>
            <a:r>
              <a:rPr lang="en-US" sz="2800" b="1" dirty="0" err="1">
                <a:latin typeface="Times New Roman" panose="02020603050405020304" pitchFamily="18" charset="0"/>
                <a:ea typeface="+mj-ea"/>
                <a:cs typeface="Times New Roman" panose="02020603050405020304" pitchFamily="18" charset="0"/>
              </a:rPr>
              <a:t>Pavesha</a:t>
            </a:r>
            <a:r>
              <a:rPr lang="en-US" sz="2800" b="1" dirty="0">
                <a:latin typeface="Times New Roman" panose="02020603050405020304" pitchFamily="18" charset="0"/>
                <a:ea typeface="+mj-ea"/>
                <a:cs typeface="Times New Roman" panose="02020603050405020304" pitchFamily="18" charset="0"/>
              </a:rPr>
              <a:t>	[EU1184005]</a:t>
            </a:r>
            <a:endParaRPr lang="en-US" sz="2800" i="1" dirty="0">
              <a:latin typeface="Times New Roman" panose="02020603050405020304" pitchFamily="18" charset="0"/>
              <a:ea typeface="+mj-ea"/>
              <a:cs typeface="Times New Roman" panose="02020603050405020304" pitchFamily="18" charset="0"/>
            </a:endParaRPr>
          </a:p>
          <a:p>
            <a:pPr algn="ctr" defTabSz="914293" eaLnBrk="1" fontAlgn="auto" hangingPunct="1">
              <a:spcAft>
                <a:spcPts val="0"/>
              </a:spcAft>
              <a:defRPr/>
            </a:pPr>
            <a:endParaRPr lang="en-US" sz="2400" dirty="0">
              <a:latin typeface="Times New Roman" panose="02020603050405020304" pitchFamily="18" charset="0"/>
              <a:ea typeface="+mj-ea"/>
              <a:cs typeface="Times New Roman" panose="02020603050405020304" pitchFamily="18" charset="0"/>
            </a:endParaRPr>
          </a:p>
          <a:p>
            <a:pPr algn="ctr" defTabSz="914293" eaLnBrk="1" fontAlgn="auto" hangingPunct="1">
              <a:spcAft>
                <a:spcPts val="0"/>
              </a:spcAft>
              <a:defRPr/>
            </a:pPr>
            <a:r>
              <a:rPr lang="en-US" sz="2400" b="1" dirty="0">
                <a:latin typeface="Times New Roman" panose="02020603050405020304" pitchFamily="18" charset="0"/>
                <a:ea typeface="+mj-ea"/>
                <a:cs typeface="Times New Roman" panose="02020603050405020304" pitchFamily="18" charset="0"/>
              </a:rPr>
              <a:t>Ms. Shraddha More | Assistant Professor</a:t>
            </a:r>
          </a:p>
          <a:p>
            <a:pPr algn="ctr" defTabSz="914293" eaLnBrk="1" fontAlgn="auto" hangingPunct="1">
              <a:spcAft>
                <a:spcPts val="0"/>
              </a:spcAft>
              <a:defRPr/>
            </a:pPr>
            <a:endParaRPr lang="en-US" sz="2400" dirty="0">
              <a:latin typeface="Times New Roman" panose="02020603050405020304" pitchFamily="18" charset="0"/>
              <a:ea typeface="+mj-ea"/>
              <a:cs typeface="Times New Roman" panose="02020603050405020304" pitchFamily="18" charset="0"/>
            </a:endParaRPr>
          </a:p>
          <a:p>
            <a:pPr algn="ctr" defTabSz="914293" eaLnBrk="1" fontAlgn="auto" hangingPunct="1">
              <a:spcAft>
                <a:spcPts val="0"/>
              </a:spcAft>
              <a:defRPr/>
            </a:pPr>
            <a:r>
              <a:rPr lang="en-US" sz="2400" b="1" dirty="0" smtClean="0">
                <a:latin typeface="Times New Roman" panose="02020603050405020304" pitchFamily="18" charset="0"/>
                <a:ea typeface="+mj-ea"/>
                <a:cs typeface="Times New Roman" panose="02020603050405020304" pitchFamily="18" charset="0"/>
              </a:rPr>
              <a:t>April 27, </a:t>
            </a:r>
            <a:r>
              <a:rPr lang="en-US" sz="2400" b="1" dirty="0">
                <a:latin typeface="Times New Roman" panose="02020603050405020304" pitchFamily="18" charset="0"/>
                <a:ea typeface="+mj-ea"/>
                <a:cs typeface="Times New Roman" panose="02020603050405020304" pitchFamily="18" charset="0"/>
              </a:rPr>
              <a:t>2022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 xmlns:a16="http://schemas.microsoft.com/office/drawing/2014/main" id="{EAD3201D-6ACC-45AB-AF6F-6FF741BF342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220E05B-863D-4B5A-89D4-646F80393CD1}" type="slidenum">
              <a:rPr lang="en-US" altLang="en-US" smtClean="0"/>
              <a:pPr/>
              <a:t>10</a:t>
            </a:fld>
            <a:endParaRPr lang="en-US" altLang="en-US"/>
          </a:p>
        </p:txBody>
      </p:sp>
      <p:sp>
        <p:nvSpPr>
          <p:cNvPr id="8" name="Title 1">
            <a:extLst>
              <a:ext uri="{FF2B5EF4-FFF2-40B4-BE49-F238E27FC236}">
                <a16:creationId xmlns="" xmlns:a16="http://schemas.microsoft.com/office/drawing/2014/main" id="{373AD880-8286-4155-8F7A-93B6FAF9BC57}"/>
              </a:ext>
            </a:extLst>
          </p:cNvPr>
          <p:cNvSpPr txBox="1">
            <a:spLocks noChangeArrowheads="1"/>
          </p:cNvSpPr>
          <p:nvPr/>
        </p:nvSpPr>
        <p:spPr>
          <a:xfrm>
            <a:off x="457200" y="122238"/>
            <a:ext cx="8229600" cy="639762"/>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defTabSz="914400">
              <a:defRPr/>
            </a:pPr>
            <a:r>
              <a:rPr lang="en-IN" altLang="en-US" kern="0" dirty="0">
                <a:latin typeface="Times New Roman" panose="02020603050405020304" pitchFamily="18" charset="0"/>
                <a:cs typeface="Times New Roman" panose="02020603050405020304" pitchFamily="18" charset="0"/>
              </a:rPr>
              <a:t>Literature Review</a:t>
            </a:r>
            <a:endParaRPr lang="en-IN" altLang="en-US" kern="0" dirty="0"/>
          </a:p>
        </p:txBody>
      </p:sp>
      <p:graphicFrame>
        <p:nvGraphicFramePr>
          <p:cNvPr id="9" name="Table 6">
            <a:extLst>
              <a:ext uri="{FF2B5EF4-FFF2-40B4-BE49-F238E27FC236}">
                <a16:creationId xmlns="" xmlns:a16="http://schemas.microsoft.com/office/drawing/2014/main" id="{37174907-60B9-4465-AAF5-48034057E1AC}"/>
              </a:ext>
            </a:extLst>
          </p:cNvPr>
          <p:cNvGraphicFramePr>
            <a:graphicFrameLocks noGrp="1"/>
          </p:cNvGraphicFramePr>
          <p:nvPr/>
        </p:nvGraphicFramePr>
        <p:xfrm>
          <a:off x="477838" y="1219200"/>
          <a:ext cx="8239126" cy="4648200"/>
        </p:xfrm>
        <a:graphic>
          <a:graphicData uri="http://schemas.openxmlformats.org/drawingml/2006/table">
            <a:tbl>
              <a:tblPr firstRow="1" bandRow="1">
                <a:tableStyleId>{7DF18680-E054-41AD-8BC1-D1AEF772440D}</a:tableStyleId>
              </a:tblPr>
              <a:tblGrid>
                <a:gridCol w="533400">
                  <a:extLst>
                    <a:ext uri="{9D8B030D-6E8A-4147-A177-3AD203B41FA5}">
                      <a16:colId xmlns="" xmlns:a16="http://schemas.microsoft.com/office/drawing/2014/main" val="20000"/>
                    </a:ext>
                  </a:extLst>
                </a:gridCol>
                <a:gridCol w="1591888">
                  <a:extLst>
                    <a:ext uri="{9D8B030D-6E8A-4147-A177-3AD203B41FA5}">
                      <a16:colId xmlns="" xmlns:a16="http://schemas.microsoft.com/office/drawing/2014/main" val="20001"/>
                    </a:ext>
                  </a:extLst>
                </a:gridCol>
                <a:gridCol w="1475085">
                  <a:extLst>
                    <a:ext uri="{9D8B030D-6E8A-4147-A177-3AD203B41FA5}">
                      <a16:colId xmlns="" xmlns:a16="http://schemas.microsoft.com/office/drawing/2014/main" val="20002"/>
                    </a:ext>
                  </a:extLst>
                </a:gridCol>
                <a:gridCol w="2794898">
                  <a:extLst>
                    <a:ext uri="{9D8B030D-6E8A-4147-A177-3AD203B41FA5}">
                      <a16:colId xmlns="" xmlns:a16="http://schemas.microsoft.com/office/drawing/2014/main" val="20003"/>
                    </a:ext>
                  </a:extLst>
                </a:gridCol>
                <a:gridCol w="1843855">
                  <a:extLst>
                    <a:ext uri="{9D8B030D-6E8A-4147-A177-3AD203B41FA5}">
                      <a16:colId xmlns="" xmlns:a16="http://schemas.microsoft.com/office/drawing/2014/main" val="20004"/>
                    </a:ext>
                  </a:extLst>
                </a:gridCol>
              </a:tblGrid>
              <a:tr h="731925">
                <a:tc>
                  <a:txBody>
                    <a:bodyPr/>
                    <a:lstStyle/>
                    <a:p>
                      <a:r>
                        <a:rPr lang="en-IN" sz="1600" dirty="0">
                          <a:solidFill>
                            <a:schemeClr val="tx1"/>
                          </a:solidFill>
                        </a:rPr>
                        <a:t>Sr. No.</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916275">
                <a:tc>
                  <a:txBody>
                    <a:bodyPr/>
                    <a:lstStyle/>
                    <a:p>
                      <a:r>
                        <a:rPr lang="en-IN" sz="1600" dirty="0">
                          <a:solidFill>
                            <a:schemeClr val="tx1"/>
                          </a:solidFill>
                        </a:rPr>
                        <a:t> </a:t>
                      </a:r>
                      <a:r>
                        <a:rPr lang="en-IN" sz="1600" dirty="0">
                          <a:solidFill>
                            <a:schemeClr val="tx1"/>
                          </a:solidFill>
                          <a:latin typeface="Times New Roman" panose="02020603050405020304" pitchFamily="18" charset="0"/>
                          <a:cs typeface="Times New Roman" panose="02020603050405020304" pitchFamily="18" charset="0"/>
                        </a:rPr>
                        <a:t>[5]</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Integrated Intelligent Drowsiness Detection System Based on Deep Learning – (2020)</a:t>
                      </a:r>
                      <a:endParaRPr lang="en-IN" sz="1800" dirty="0">
                        <a:solidFill>
                          <a:schemeClr val="tx1"/>
                        </a:solidFill>
                        <a:latin typeface="Times New Roman" panose="02020603050405020304" pitchFamily="18" charset="0"/>
                        <a:cs typeface="Times New Roman" panose="02020603050405020304" pitchFamily="18" charset="0"/>
                      </a:endParaRP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Lin J.</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The system is created using the wearable for heartrate detection and facial features for drowsiness detection</a:t>
                      </a:r>
                      <a:endParaRPr lang="en-IN" sz="1800" dirty="0">
                        <a:solidFill>
                          <a:schemeClr val="tx1"/>
                        </a:solidFill>
                        <a:latin typeface="Times New Roman" panose="02020603050405020304" pitchFamily="18" charset="0"/>
                        <a:cs typeface="Times New Roman" panose="02020603050405020304" pitchFamily="18" charset="0"/>
                      </a:endParaRP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The wearable device would create a disturbance and uses vibration of the wearable as alerting signal which is not feasible</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 xmlns:a16="http://schemas.microsoft.com/office/drawing/2014/main" id="{16593219-7C22-4AC7-A391-7C5DCDB2AA3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9DFDC5E-E459-41EF-A9F0-2662D23AF103}" type="slidenum">
              <a:rPr lang="en-US" altLang="en-US" smtClean="0"/>
              <a:pPr/>
              <a:t>11</a:t>
            </a:fld>
            <a:endParaRPr lang="en-US" altLang="en-US"/>
          </a:p>
        </p:txBody>
      </p:sp>
      <p:sp>
        <p:nvSpPr>
          <p:cNvPr id="3" name="Title 1">
            <a:extLst>
              <a:ext uri="{FF2B5EF4-FFF2-40B4-BE49-F238E27FC236}">
                <a16:creationId xmlns="" xmlns:a16="http://schemas.microsoft.com/office/drawing/2014/main" id="{16EA0DD9-DA97-45DD-903D-DF24878DA3DD}"/>
              </a:ext>
            </a:extLst>
          </p:cNvPr>
          <p:cNvSpPr txBox="1">
            <a:spLocks noChangeArrowheads="1"/>
          </p:cNvSpPr>
          <p:nvPr/>
        </p:nvSpPr>
        <p:spPr>
          <a:xfrm>
            <a:off x="457200" y="122238"/>
            <a:ext cx="8229600" cy="639762"/>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defTabSz="914400">
              <a:defRPr/>
            </a:pPr>
            <a:r>
              <a:rPr lang="en-IN" altLang="en-US" kern="0" dirty="0">
                <a:latin typeface="Times New Roman" panose="02020603050405020304" pitchFamily="18" charset="0"/>
                <a:cs typeface="Times New Roman" panose="02020603050405020304" pitchFamily="18" charset="0"/>
              </a:rPr>
              <a:t>Literature Review</a:t>
            </a:r>
            <a:endParaRPr lang="en-IN" altLang="en-US" kern="0" dirty="0"/>
          </a:p>
        </p:txBody>
      </p:sp>
      <p:graphicFrame>
        <p:nvGraphicFramePr>
          <p:cNvPr id="4" name="Table 6">
            <a:extLst>
              <a:ext uri="{FF2B5EF4-FFF2-40B4-BE49-F238E27FC236}">
                <a16:creationId xmlns="" xmlns:a16="http://schemas.microsoft.com/office/drawing/2014/main" id="{CCB243AC-FAB0-4671-B771-B2C97E46382A}"/>
              </a:ext>
            </a:extLst>
          </p:cNvPr>
          <p:cNvGraphicFramePr>
            <a:graphicFrameLocks noGrp="1"/>
          </p:cNvGraphicFramePr>
          <p:nvPr/>
        </p:nvGraphicFramePr>
        <p:xfrm>
          <a:off x="452438" y="1219200"/>
          <a:ext cx="8229600" cy="4945063"/>
        </p:xfrm>
        <a:graphic>
          <a:graphicData uri="http://schemas.openxmlformats.org/drawingml/2006/table">
            <a:tbl>
              <a:tblPr firstRow="1" bandRow="1">
                <a:tableStyleId>{7DF18680-E054-41AD-8BC1-D1AEF772440D}</a:tableStyleId>
              </a:tblPr>
              <a:tblGrid>
                <a:gridCol w="781051">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509711">
                  <a:extLst>
                    <a:ext uri="{9D8B030D-6E8A-4147-A177-3AD203B41FA5}">
                      <a16:colId xmlns="" xmlns:a16="http://schemas.microsoft.com/office/drawing/2014/main" val="20002"/>
                    </a:ext>
                  </a:extLst>
                </a:gridCol>
                <a:gridCol w="2281238">
                  <a:extLst>
                    <a:ext uri="{9D8B030D-6E8A-4147-A177-3AD203B41FA5}">
                      <a16:colId xmlns="" xmlns:a16="http://schemas.microsoft.com/office/drawing/2014/main" val="20003"/>
                    </a:ext>
                  </a:extLst>
                </a:gridCol>
                <a:gridCol w="1828800">
                  <a:extLst>
                    <a:ext uri="{9D8B030D-6E8A-4147-A177-3AD203B41FA5}">
                      <a16:colId xmlns="" xmlns:a16="http://schemas.microsoft.com/office/drawing/2014/main" val="20004"/>
                    </a:ext>
                  </a:extLst>
                </a:gridCol>
              </a:tblGrid>
              <a:tr h="579132">
                <a:tc>
                  <a:txBody>
                    <a:bodyPr/>
                    <a:lstStyle/>
                    <a:p>
                      <a:r>
                        <a:rPr lang="en-IN" sz="1600" dirty="0">
                          <a:solidFill>
                            <a:schemeClr val="tx1"/>
                          </a:solidFill>
                        </a:rPr>
                        <a:t>Sr. No.</a:t>
                      </a:r>
                    </a:p>
                  </a:txBody>
                  <a:tcPr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365931">
                <a:tc>
                  <a:txBody>
                    <a:bodyPr/>
                    <a:lstStyle/>
                    <a:p>
                      <a:pPr marL="0" marR="0" algn="just">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A Deep Learning Approach to Detect Drowsy Drivers in Real Time</a:t>
                      </a:r>
                    </a:p>
                    <a:p>
                      <a:pPr marL="0" marR="0" algn="just">
                        <a:lnSpc>
                          <a:spcPct val="107000"/>
                        </a:lnSpc>
                        <a:spcBef>
                          <a:spcPts val="0"/>
                        </a:spcBef>
                        <a:spcAft>
                          <a:spcPts val="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(2019)</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Anshul Pinto, Mohit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Bhasi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Durvesh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Bhalekar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Pradyoth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Hegde.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8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results section evaluated the performance of  CNN with a blink detection algorithm that uses a metric called EAR. EAR approach gave 80.4% accuracy.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Implementing a mechanism to detect yawns, which could be combined with the state of the eyes to serve as a metric to detect the vigilance of the driver.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a:extLst>
              <a:ext uri="{FF2B5EF4-FFF2-40B4-BE49-F238E27FC236}">
                <a16:creationId xmlns="" xmlns:a16="http://schemas.microsoft.com/office/drawing/2014/main" id="{E94A3B04-0960-4734-81FA-BAA752FEF07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0D41DCA-EE39-4C37-A21B-E27F4C269208}" type="slidenum">
              <a:rPr lang="en-US" altLang="en-US" smtClean="0"/>
              <a:pPr/>
              <a:t>12</a:t>
            </a:fld>
            <a:endParaRPr lang="en-US" altLang="en-US"/>
          </a:p>
        </p:txBody>
      </p:sp>
      <p:graphicFrame>
        <p:nvGraphicFramePr>
          <p:cNvPr id="4" name="Table 6">
            <a:extLst>
              <a:ext uri="{FF2B5EF4-FFF2-40B4-BE49-F238E27FC236}">
                <a16:creationId xmlns="" xmlns:a16="http://schemas.microsoft.com/office/drawing/2014/main" id="{62DE1FA3-57BF-43C3-A805-7A87449B4582}"/>
              </a:ext>
            </a:extLst>
          </p:cNvPr>
          <p:cNvGraphicFramePr>
            <a:graphicFrameLocks noGrp="1"/>
          </p:cNvGraphicFramePr>
          <p:nvPr/>
        </p:nvGraphicFramePr>
        <p:xfrm>
          <a:off x="452438" y="1219200"/>
          <a:ext cx="8229600" cy="4600575"/>
        </p:xfrm>
        <a:graphic>
          <a:graphicData uri="http://schemas.openxmlformats.org/drawingml/2006/table">
            <a:tbl>
              <a:tblPr firstRow="1" bandRow="1">
                <a:tableStyleId>{7DF18680-E054-41AD-8BC1-D1AEF772440D}</a:tableStyleId>
              </a:tblPr>
              <a:tblGrid>
                <a:gridCol w="781051">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2266949">
                  <a:extLst>
                    <a:ext uri="{9D8B030D-6E8A-4147-A177-3AD203B41FA5}">
                      <a16:colId xmlns="" xmlns:a16="http://schemas.microsoft.com/office/drawing/2014/main" val="20003"/>
                    </a:ext>
                  </a:extLst>
                </a:gridCol>
                <a:gridCol w="1828800">
                  <a:extLst>
                    <a:ext uri="{9D8B030D-6E8A-4147-A177-3AD203B41FA5}">
                      <a16:colId xmlns="" xmlns:a16="http://schemas.microsoft.com/office/drawing/2014/main" val="20004"/>
                    </a:ext>
                  </a:extLst>
                </a:gridCol>
              </a:tblGrid>
              <a:tr h="579078">
                <a:tc>
                  <a:txBody>
                    <a:bodyPr/>
                    <a:lstStyle/>
                    <a:p>
                      <a:r>
                        <a:rPr lang="en-IN" sz="1600" dirty="0">
                          <a:solidFill>
                            <a:schemeClr val="tx1"/>
                          </a:solidFill>
                        </a:rPr>
                        <a:t>Sr. No.</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021497">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Driver Drowsiness Detection System Based on Visual Features</a:t>
                      </a:r>
                    </a:p>
                    <a:p>
                      <a:pPr marL="0" marR="0" algn="just">
                        <a:lnSpc>
                          <a:spcPct val="107000"/>
                        </a:lnSpc>
                        <a:spcBef>
                          <a:spcPts val="0"/>
                        </a:spcBef>
                        <a:spcAft>
                          <a:spcPts val="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(2018)</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Fouzia,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Roopalakshmi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Jayantkumar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Rathod,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Ashwitha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 Shetty,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Supriya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a Drowsiness detection framework based on shape predictor algorithm, detects the eyes, and also counts the eye blink rate followed by drowsiness detection at real time.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detection of yawning of the driver would be implemented using same frame work for detecting further details about the drowsiness of driver.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
        <p:nvSpPr>
          <p:cNvPr id="5" name="Title 1">
            <a:extLst>
              <a:ext uri="{FF2B5EF4-FFF2-40B4-BE49-F238E27FC236}">
                <a16:creationId xmlns="" xmlns:a16="http://schemas.microsoft.com/office/drawing/2014/main" id="{C192C17E-1089-4170-80C2-E1EDCE93187A}"/>
              </a:ext>
            </a:extLst>
          </p:cNvPr>
          <p:cNvSpPr txBox="1">
            <a:spLocks noChangeArrowheads="1"/>
          </p:cNvSpPr>
          <p:nvPr/>
        </p:nvSpPr>
        <p:spPr>
          <a:xfrm>
            <a:off x="457200" y="122238"/>
            <a:ext cx="8229600" cy="639762"/>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defTabSz="914400">
              <a:defRPr/>
            </a:pPr>
            <a:r>
              <a:rPr lang="en-IN" altLang="en-US" kern="0" dirty="0">
                <a:latin typeface="Times New Roman" panose="02020603050405020304" pitchFamily="18" charset="0"/>
                <a:cs typeface="Times New Roman" panose="02020603050405020304" pitchFamily="18" charset="0"/>
              </a:rPr>
              <a:t>Literature Review</a:t>
            </a:r>
            <a:endParaRPr lang="en-IN" altLang="en-US" kern="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 xmlns:a16="http://schemas.microsoft.com/office/drawing/2014/main" id="{4B32F7E0-C6F2-4D0B-A435-5CB5628CC94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E4FC0C-CDB4-4306-9A27-DCFDBDAD0593}" type="slidenum">
              <a:rPr lang="en-US" altLang="en-US" smtClean="0"/>
              <a:pPr/>
              <a:t>13</a:t>
            </a:fld>
            <a:endParaRPr lang="en-US" altLang="en-US"/>
          </a:p>
        </p:txBody>
      </p:sp>
      <p:graphicFrame>
        <p:nvGraphicFramePr>
          <p:cNvPr id="3" name="Table 6">
            <a:extLst>
              <a:ext uri="{FF2B5EF4-FFF2-40B4-BE49-F238E27FC236}">
                <a16:creationId xmlns="" xmlns:a16="http://schemas.microsoft.com/office/drawing/2014/main" id="{8FF6A19F-1D2F-4F48-AAD6-C7C759EF36B5}"/>
              </a:ext>
            </a:extLst>
          </p:cNvPr>
          <p:cNvGraphicFramePr>
            <a:graphicFrameLocks noGrp="1"/>
          </p:cNvGraphicFramePr>
          <p:nvPr/>
        </p:nvGraphicFramePr>
        <p:xfrm>
          <a:off x="452438" y="1219200"/>
          <a:ext cx="8229600" cy="4600575"/>
        </p:xfrm>
        <a:graphic>
          <a:graphicData uri="http://schemas.openxmlformats.org/drawingml/2006/table">
            <a:tbl>
              <a:tblPr firstRow="1" bandRow="1">
                <a:tableStyleId>{7DF18680-E054-41AD-8BC1-D1AEF772440D}</a:tableStyleId>
              </a:tblPr>
              <a:tblGrid>
                <a:gridCol w="781051">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2266949">
                  <a:extLst>
                    <a:ext uri="{9D8B030D-6E8A-4147-A177-3AD203B41FA5}">
                      <a16:colId xmlns="" xmlns:a16="http://schemas.microsoft.com/office/drawing/2014/main" val="20003"/>
                    </a:ext>
                  </a:extLst>
                </a:gridCol>
                <a:gridCol w="1828800">
                  <a:extLst>
                    <a:ext uri="{9D8B030D-6E8A-4147-A177-3AD203B41FA5}">
                      <a16:colId xmlns="" xmlns:a16="http://schemas.microsoft.com/office/drawing/2014/main" val="20004"/>
                    </a:ext>
                  </a:extLst>
                </a:gridCol>
              </a:tblGrid>
              <a:tr h="579078">
                <a:tc>
                  <a:txBody>
                    <a:bodyPr/>
                    <a:lstStyle/>
                    <a:p>
                      <a:r>
                        <a:rPr lang="en-IN" sz="1600" dirty="0">
                          <a:solidFill>
                            <a:schemeClr val="tx1"/>
                          </a:solidFill>
                        </a:rPr>
                        <a:t>Sr. No.</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021497">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Driver Drowsiness Classification based on Eye Blink and Head Movement Features using the k-NN Algorithm</a:t>
                      </a:r>
                    </a:p>
                    <a:p>
                      <a:pPr marL="0" marR="0" algn="just">
                        <a:lnSpc>
                          <a:spcPct val="107000"/>
                        </a:lnSpc>
                        <a:spcBef>
                          <a:spcPts val="0"/>
                        </a:spcBef>
                        <a:spcAft>
                          <a:spcPts val="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NimbusRomNo9L-Regu"/>
                          <a:cs typeface="Times New Roman" panose="02020603050405020304" pitchFamily="18" charset="0"/>
                        </a:rPr>
                        <a:t>Mariella </a:t>
                      </a:r>
                      <a:r>
                        <a:rPr lang="en-IN" sz="1800" dirty="0" err="1">
                          <a:effectLst/>
                          <a:latin typeface="Times New Roman" panose="02020603050405020304" pitchFamily="18" charset="0"/>
                          <a:ea typeface="NimbusRomNo9L-Regu"/>
                          <a:cs typeface="Times New Roman" panose="02020603050405020304" pitchFamily="18" charset="0"/>
                        </a:rPr>
                        <a:t>Dreißig</a:t>
                      </a:r>
                      <a:r>
                        <a:rPr lang="en-IN" sz="1800" dirty="0">
                          <a:effectLst/>
                          <a:latin typeface="Times New Roman" panose="02020603050405020304" pitchFamily="18" charset="0"/>
                          <a:ea typeface="NimbusRomNo9L-Regu"/>
                          <a:cs typeface="Times New Roman" panose="02020603050405020304" pitchFamily="18" charset="0"/>
                        </a:rPr>
                        <a:t>, Mohamed </a:t>
                      </a:r>
                      <a:r>
                        <a:rPr lang="en-IN" sz="1800" dirty="0" err="1">
                          <a:effectLst/>
                          <a:latin typeface="Times New Roman" panose="02020603050405020304" pitchFamily="18" charset="0"/>
                          <a:ea typeface="NimbusRomNo9L-Regu"/>
                          <a:cs typeface="Times New Roman" panose="02020603050405020304" pitchFamily="18" charset="0"/>
                        </a:rPr>
                        <a:t>Hedi</a:t>
                      </a:r>
                      <a:r>
                        <a:rPr lang="en-IN" sz="1800" dirty="0">
                          <a:effectLst/>
                          <a:latin typeface="Times New Roman" panose="02020603050405020304" pitchFamily="18" charset="0"/>
                          <a:ea typeface="NimbusRomNo9L-Regu"/>
                          <a:cs typeface="Times New Roman" panose="02020603050405020304" pitchFamily="18" charset="0"/>
                        </a:rPr>
                        <a:t> </a:t>
                      </a:r>
                      <a:r>
                        <a:rPr lang="en-IN" sz="1800" dirty="0" err="1">
                          <a:effectLst/>
                          <a:latin typeface="Times New Roman" panose="02020603050405020304" pitchFamily="18" charset="0"/>
                          <a:ea typeface="NimbusRomNo9L-Regu"/>
                          <a:cs typeface="Times New Roman" panose="02020603050405020304" pitchFamily="18" charset="0"/>
                        </a:rPr>
                        <a:t>Baccour</a:t>
                      </a:r>
                      <a:r>
                        <a:rPr lang="en-IN" sz="1800" dirty="0">
                          <a:effectLst/>
                          <a:latin typeface="Times New Roman" panose="02020603050405020304" pitchFamily="18" charset="0"/>
                          <a:ea typeface="NimbusRomNo9L-Regu"/>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800" dirty="0">
                          <a:effectLst/>
                          <a:latin typeface="Times New Roman" panose="02020603050405020304" pitchFamily="18" charset="0"/>
                          <a:ea typeface="NimbusRomNo9L-Regu"/>
                          <a:cs typeface="Times New Roman" panose="02020603050405020304" pitchFamily="18" charset="0"/>
                        </a:rPr>
                        <a:t>Tim </a:t>
                      </a:r>
                      <a:r>
                        <a:rPr lang="en-IN" sz="1800" dirty="0" err="1">
                          <a:effectLst/>
                          <a:latin typeface="Times New Roman" panose="02020603050405020304" pitchFamily="18" charset="0"/>
                          <a:ea typeface="NimbusRomNo9L-Regu"/>
                          <a:cs typeface="Times New Roman" panose="02020603050405020304" pitchFamily="18" charset="0"/>
                        </a:rPr>
                        <a:t>Sch¨ack</a:t>
                      </a:r>
                      <a:r>
                        <a:rPr lang="en-IN" sz="1800" dirty="0">
                          <a:effectLst/>
                          <a:latin typeface="Times New Roman" panose="02020603050405020304" pitchFamily="18" charset="0"/>
                          <a:ea typeface="NimbusRomNo9L-Regu"/>
                          <a:cs typeface="Times New Roman" panose="02020603050405020304" pitchFamily="18" charset="0"/>
                        </a:rPr>
                        <a:t>, </a:t>
                      </a:r>
                      <a:r>
                        <a:rPr lang="en-IN" sz="1800" dirty="0" err="1">
                          <a:effectLst/>
                          <a:latin typeface="Times New Roman" panose="02020603050405020304" pitchFamily="18" charset="0"/>
                          <a:ea typeface="NimbusRomNo9L-Regu"/>
                          <a:cs typeface="Times New Roman" panose="02020603050405020304" pitchFamily="18" charset="0"/>
                        </a:rPr>
                        <a:t>Enkelejda</a:t>
                      </a:r>
                      <a:r>
                        <a:rPr lang="en-IN" sz="1800" dirty="0">
                          <a:effectLst/>
                          <a:latin typeface="Times New Roman" panose="02020603050405020304" pitchFamily="18" charset="0"/>
                          <a:ea typeface="NimbusRomNo9L-Regu"/>
                          <a:cs typeface="Times New Roman" panose="02020603050405020304" pitchFamily="18" charset="0"/>
                        </a:rPr>
                        <a:t> </a:t>
                      </a:r>
                      <a:r>
                        <a:rPr lang="en-IN" sz="1800" dirty="0" err="1">
                          <a:effectLst/>
                          <a:latin typeface="Times New Roman" panose="02020603050405020304" pitchFamily="18" charset="0"/>
                          <a:ea typeface="NimbusRomNo9L-Regu"/>
                          <a:cs typeface="Times New Roman" panose="02020603050405020304" pitchFamily="18" charset="0"/>
                        </a:rPr>
                        <a:t>Kasneci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the eyelid movement was studied using classification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kNN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algorithm on dataset which contain 134 hours of recording and with Karolinska Sleepiness Scale (KSS) values it became easy to determine the drowsiness.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kNN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output completely relies on nearest neighbours which may not be good choice and if the value of k is chosen wrong the classification would not give satisfactory result.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
        <p:nvSpPr>
          <p:cNvPr id="4" name="Title 1">
            <a:extLst>
              <a:ext uri="{FF2B5EF4-FFF2-40B4-BE49-F238E27FC236}">
                <a16:creationId xmlns="" xmlns:a16="http://schemas.microsoft.com/office/drawing/2014/main" id="{7ECAF445-7F48-418A-9479-08DA13BA2C8A}"/>
              </a:ext>
            </a:extLst>
          </p:cNvPr>
          <p:cNvSpPr txBox="1">
            <a:spLocks noChangeArrowheads="1"/>
          </p:cNvSpPr>
          <p:nvPr/>
        </p:nvSpPr>
        <p:spPr>
          <a:xfrm>
            <a:off x="457200" y="122238"/>
            <a:ext cx="8229600" cy="639762"/>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defTabSz="914400">
              <a:defRPr/>
            </a:pPr>
            <a:r>
              <a:rPr lang="en-IN" altLang="en-US" kern="0" dirty="0">
                <a:latin typeface="Times New Roman" panose="02020603050405020304" pitchFamily="18" charset="0"/>
                <a:cs typeface="Times New Roman" panose="02020603050405020304" pitchFamily="18" charset="0"/>
              </a:rPr>
              <a:t>Literature Review</a:t>
            </a:r>
            <a:endParaRPr lang="en-IN" altLang="en-US" kern="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a:extLst>
              <a:ext uri="{FF2B5EF4-FFF2-40B4-BE49-F238E27FC236}">
                <a16:creationId xmlns="" xmlns:a16="http://schemas.microsoft.com/office/drawing/2014/main" id="{F53AE3AF-82FA-43FE-8766-8C068D4CB2B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F3A60B9-EF5D-4DC3-A476-1D6B36AEB135}" type="slidenum">
              <a:rPr lang="en-US" altLang="en-US" smtClean="0"/>
              <a:pPr/>
              <a:t>14</a:t>
            </a:fld>
            <a:endParaRPr lang="en-US" altLang="en-US"/>
          </a:p>
        </p:txBody>
      </p:sp>
      <p:sp>
        <p:nvSpPr>
          <p:cNvPr id="3" name="Title 1">
            <a:extLst>
              <a:ext uri="{FF2B5EF4-FFF2-40B4-BE49-F238E27FC236}">
                <a16:creationId xmlns="" xmlns:a16="http://schemas.microsoft.com/office/drawing/2014/main" id="{19F5872C-8752-400B-8541-4C254A4E670A}"/>
              </a:ext>
            </a:extLst>
          </p:cNvPr>
          <p:cNvSpPr txBox="1">
            <a:spLocks noChangeArrowheads="1"/>
          </p:cNvSpPr>
          <p:nvPr/>
        </p:nvSpPr>
        <p:spPr>
          <a:xfrm>
            <a:off x="457200" y="122238"/>
            <a:ext cx="8229600" cy="639762"/>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defTabSz="914400">
              <a:defRPr/>
            </a:pPr>
            <a:r>
              <a:rPr lang="en-IN" altLang="en-US" kern="0" dirty="0">
                <a:latin typeface="Times New Roman" panose="02020603050405020304" pitchFamily="18" charset="0"/>
                <a:cs typeface="Times New Roman" panose="02020603050405020304" pitchFamily="18" charset="0"/>
              </a:rPr>
              <a:t>Literature Review</a:t>
            </a:r>
            <a:endParaRPr lang="en-IN" altLang="en-US" kern="0" dirty="0"/>
          </a:p>
        </p:txBody>
      </p:sp>
      <p:graphicFrame>
        <p:nvGraphicFramePr>
          <p:cNvPr id="4" name="Table 6">
            <a:extLst>
              <a:ext uri="{FF2B5EF4-FFF2-40B4-BE49-F238E27FC236}">
                <a16:creationId xmlns="" xmlns:a16="http://schemas.microsoft.com/office/drawing/2014/main" id="{13C2DB2E-ADFB-4BC8-B239-3690C0F422AA}"/>
              </a:ext>
            </a:extLst>
          </p:cNvPr>
          <p:cNvGraphicFramePr>
            <a:graphicFrameLocks noGrp="1"/>
          </p:cNvGraphicFramePr>
          <p:nvPr/>
        </p:nvGraphicFramePr>
        <p:xfrm>
          <a:off x="452438" y="1219200"/>
          <a:ext cx="8229600" cy="4981562"/>
        </p:xfrm>
        <a:graphic>
          <a:graphicData uri="http://schemas.openxmlformats.org/drawingml/2006/table">
            <a:tbl>
              <a:tblPr firstRow="1" bandRow="1">
                <a:tableStyleId>{7DF18680-E054-41AD-8BC1-D1AEF772440D}</a:tableStyleId>
              </a:tblPr>
              <a:tblGrid>
                <a:gridCol w="781051">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509711">
                  <a:extLst>
                    <a:ext uri="{9D8B030D-6E8A-4147-A177-3AD203B41FA5}">
                      <a16:colId xmlns="" xmlns:a16="http://schemas.microsoft.com/office/drawing/2014/main" val="20002"/>
                    </a:ext>
                  </a:extLst>
                </a:gridCol>
                <a:gridCol w="2281238">
                  <a:extLst>
                    <a:ext uri="{9D8B030D-6E8A-4147-A177-3AD203B41FA5}">
                      <a16:colId xmlns="" xmlns:a16="http://schemas.microsoft.com/office/drawing/2014/main" val="20003"/>
                    </a:ext>
                  </a:extLst>
                </a:gridCol>
                <a:gridCol w="1828800">
                  <a:extLst>
                    <a:ext uri="{9D8B030D-6E8A-4147-A177-3AD203B41FA5}">
                      <a16:colId xmlns="" xmlns:a16="http://schemas.microsoft.com/office/drawing/2014/main" val="20004"/>
                    </a:ext>
                  </a:extLst>
                </a:gridCol>
              </a:tblGrid>
              <a:tr h="579107">
                <a:tc>
                  <a:txBody>
                    <a:bodyPr/>
                    <a:lstStyle/>
                    <a:p>
                      <a:r>
                        <a:rPr lang="en-IN" sz="1600" dirty="0">
                          <a:solidFill>
                            <a:schemeClr val="tx1"/>
                          </a:solidFill>
                        </a:rPr>
                        <a:t>Sr. No.</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388181">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Portable Prevention and Monitoring of Driver’s Drowsiness Focuses to Eyelid Movement using Internet of Things</a:t>
                      </a:r>
                    </a:p>
                    <a:p>
                      <a:pPr marL="0" marR="0" algn="just">
                        <a:lnSpc>
                          <a:spcPct val="107000"/>
                        </a:lnSpc>
                        <a:spcBef>
                          <a:spcPts val="0"/>
                        </a:spcBef>
                        <a:spcAft>
                          <a:spcPts val="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(2018)</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Menchie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Miranda,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Alonica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Villanueva, Mark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Jomar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Buo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Reynald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Merabite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Sergio Paulo Perez, and John Michael Rodriguez.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a IoT based device is made using Raspberry Pi and camera. Using camera and OpenCV python script the eyelid of the driver id detected and a random alarm turns on when the eyelids are closed for more than 3 seconds and the data is sent to a website which the vehicle owner can access later.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Eyelid detection at night does not give accurate results and other facial landmarks are not taken into consideration.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 xmlns:a16="http://schemas.microsoft.com/office/drawing/2014/main" id="{5EAD3CDD-EB71-4038-B741-886933385F4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8A4DAE8-3B61-4CEB-895F-827CC28D3988}" type="slidenum">
              <a:rPr lang="en-US" altLang="en-US" smtClean="0"/>
              <a:pPr/>
              <a:t>15</a:t>
            </a:fld>
            <a:endParaRPr lang="en-US" altLang="en-US"/>
          </a:p>
        </p:txBody>
      </p:sp>
      <p:sp>
        <p:nvSpPr>
          <p:cNvPr id="5" name="Title 1">
            <a:extLst>
              <a:ext uri="{FF2B5EF4-FFF2-40B4-BE49-F238E27FC236}">
                <a16:creationId xmlns="" xmlns:a16="http://schemas.microsoft.com/office/drawing/2014/main" id="{50C853BD-2ED9-46A1-BD4D-0157B33A6BC8}"/>
              </a:ext>
            </a:extLst>
          </p:cNvPr>
          <p:cNvSpPr txBox="1">
            <a:spLocks noChangeArrowheads="1"/>
          </p:cNvSpPr>
          <p:nvPr/>
        </p:nvSpPr>
        <p:spPr>
          <a:xfrm>
            <a:off x="457200" y="122238"/>
            <a:ext cx="8229600" cy="639762"/>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defTabSz="914400">
              <a:defRPr/>
            </a:pPr>
            <a:r>
              <a:rPr lang="en-IN" altLang="en-US" kern="0" dirty="0">
                <a:latin typeface="Times New Roman" panose="02020603050405020304" pitchFamily="18" charset="0"/>
                <a:cs typeface="Times New Roman" panose="02020603050405020304" pitchFamily="18" charset="0"/>
              </a:rPr>
              <a:t>Literature Review</a:t>
            </a:r>
            <a:endParaRPr lang="en-IN" altLang="en-US" kern="0" dirty="0"/>
          </a:p>
        </p:txBody>
      </p:sp>
      <p:graphicFrame>
        <p:nvGraphicFramePr>
          <p:cNvPr id="6" name="Table 6">
            <a:extLst>
              <a:ext uri="{FF2B5EF4-FFF2-40B4-BE49-F238E27FC236}">
                <a16:creationId xmlns="" xmlns:a16="http://schemas.microsoft.com/office/drawing/2014/main" id="{E81EA795-E0B9-49A1-94CC-409FD559CF28}"/>
              </a:ext>
            </a:extLst>
          </p:cNvPr>
          <p:cNvGraphicFramePr>
            <a:graphicFrameLocks noGrp="1"/>
          </p:cNvGraphicFramePr>
          <p:nvPr/>
        </p:nvGraphicFramePr>
        <p:xfrm>
          <a:off x="452438" y="1219200"/>
          <a:ext cx="8229600" cy="4600575"/>
        </p:xfrm>
        <a:graphic>
          <a:graphicData uri="http://schemas.openxmlformats.org/drawingml/2006/table">
            <a:tbl>
              <a:tblPr firstRow="1" bandRow="1">
                <a:tableStyleId>{7DF18680-E054-41AD-8BC1-D1AEF772440D}</a:tableStyleId>
              </a:tblPr>
              <a:tblGrid>
                <a:gridCol w="781051">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2266949">
                  <a:extLst>
                    <a:ext uri="{9D8B030D-6E8A-4147-A177-3AD203B41FA5}">
                      <a16:colId xmlns="" xmlns:a16="http://schemas.microsoft.com/office/drawing/2014/main" val="20003"/>
                    </a:ext>
                  </a:extLst>
                </a:gridCol>
                <a:gridCol w="1828800">
                  <a:extLst>
                    <a:ext uri="{9D8B030D-6E8A-4147-A177-3AD203B41FA5}">
                      <a16:colId xmlns="" xmlns:a16="http://schemas.microsoft.com/office/drawing/2014/main" val="20004"/>
                    </a:ext>
                  </a:extLst>
                </a:gridCol>
              </a:tblGrid>
              <a:tr h="579078">
                <a:tc>
                  <a:txBody>
                    <a:bodyPr/>
                    <a:lstStyle/>
                    <a:p>
                      <a:r>
                        <a:rPr lang="en-IN" sz="1600" dirty="0">
                          <a:solidFill>
                            <a:schemeClr val="tx1"/>
                          </a:solidFill>
                        </a:rPr>
                        <a:t>Sr. No.</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021497">
                <a:tc>
                  <a:txBody>
                    <a:bodyPr/>
                    <a:lstStyle/>
                    <a:p>
                      <a:r>
                        <a:rPr lang="en-IN" sz="1800" dirty="0">
                          <a:solidFill>
                            <a:schemeClr val="tx1"/>
                          </a:solidFill>
                          <a:latin typeface="Times New Roman" panose="02020603050405020304" pitchFamily="18" charset="0"/>
                          <a:cs typeface="Times New Roman" panose="02020603050405020304" pitchFamily="18" charset="0"/>
                        </a:rPr>
                        <a:t> [10]</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Study on Training Convolutional Neural Network to Detect Distraction and Drowsiness –(2018)</a:t>
                      </a:r>
                      <a:endParaRPr lang="en-IN" sz="1800" dirty="0">
                        <a:solidFill>
                          <a:schemeClr val="tx1"/>
                        </a:solidFill>
                        <a:latin typeface="Times New Roman" panose="02020603050405020304" pitchFamily="18" charset="0"/>
                        <a:cs typeface="Times New Roman" panose="02020603050405020304" pitchFamily="18" charset="0"/>
                      </a:endParaRP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Kim, W., Choi, H.-K., &amp; Jang, B.-T.</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Convolutional neural networks is used with various datasets to detect both driver distraction and drowsiness.</a:t>
                      </a:r>
                      <a:endParaRPr lang="en-IN" sz="1800" dirty="0">
                        <a:solidFill>
                          <a:schemeClr val="tx1"/>
                        </a:solidFill>
                        <a:latin typeface="Times New Roman" panose="02020603050405020304" pitchFamily="18" charset="0"/>
                        <a:cs typeface="Times New Roman" panose="02020603050405020304" pitchFamily="18" charset="0"/>
                      </a:endParaRP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It addresses behavioral based measures but not vehicle based measures.</a:t>
                      </a:r>
                    </a:p>
                  </a:txBody>
                  <a:tcPr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 xmlns:a16="http://schemas.microsoft.com/office/drawing/2014/main" id="{4EC110D3-565C-4F1D-A1FF-6E0699D80E4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4997527-27F8-49B0-BB28-C7CB42FB464B}" type="slidenum">
              <a:rPr lang="en-US" altLang="en-US" smtClean="0"/>
              <a:pPr/>
              <a:t>16</a:t>
            </a:fld>
            <a:endParaRPr lang="en-US" altLang="en-US"/>
          </a:p>
        </p:txBody>
      </p:sp>
      <p:sp>
        <p:nvSpPr>
          <p:cNvPr id="5" name="Title 1">
            <a:extLst>
              <a:ext uri="{FF2B5EF4-FFF2-40B4-BE49-F238E27FC236}">
                <a16:creationId xmlns="" xmlns:a16="http://schemas.microsoft.com/office/drawing/2014/main" id="{D2FC8AF5-4A37-425A-B4F3-ECA1BE48C8AF}"/>
              </a:ext>
            </a:extLst>
          </p:cNvPr>
          <p:cNvSpPr txBox="1">
            <a:spLocks noChangeArrowheads="1"/>
          </p:cNvSpPr>
          <p:nvPr/>
        </p:nvSpPr>
        <p:spPr>
          <a:xfrm>
            <a:off x="457200" y="122238"/>
            <a:ext cx="8229600" cy="639762"/>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defTabSz="914400">
              <a:defRPr/>
            </a:pPr>
            <a:r>
              <a:rPr lang="en-IN" altLang="en-US" kern="0" dirty="0">
                <a:latin typeface="Times New Roman" panose="02020603050405020304" pitchFamily="18" charset="0"/>
                <a:cs typeface="Times New Roman" panose="02020603050405020304" pitchFamily="18" charset="0"/>
              </a:rPr>
              <a:t>Literature Review</a:t>
            </a:r>
            <a:endParaRPr lang="en-IN" altLang="en-US" kern="0" dirty="0"/>
          </a:p>
        </p:txBody>
      </p:sp>
      <p:graphicFrame>
        <p:nvGraphicFramePr>
          <p:cNvPr id="6" name="Table 6">
            <a:extLst>
              <a:ext uri="{FF2B5EF4-FFF2-40B4-BE49-F238E27FC236}">
                <a16:creationId xmlns="" xmlns:a16="http://schemas.microsoft.com/office/drawing/2014/main" id="{E58F0D61-EFCE-478D-B2EF-0F0AF216F9C4}"/>
              </a:ext>
            </a:extLst>
          </p:cNvPr>
          <p:cNvGraphicFramePr>
            <a:graphicFrameLocks noGrp="1"/>
          </p:cNvGraphicFramePr>
          <p:nvPr/>
        </p:nvGraphicFramePr>
        <p:xfrm>
          <a:off x="457200" y="1265238"/>
          <a:ext cx="8229600" cy="4602162"/>
        </p:xfrm>
        <a:graphic>
          <a:graphicData uri="http://schemas.openxmlformats.org/drawingml/2006/table">
            <a:tbl>
              <a:tblPr firstRow="1" bandRow="1">
                <a:tableStyleId>{7DF18680-E054-41AD-8BC1-D1AEF772440D}</a:tableStyleId>
              </a:tblPr>
              <a:tblGrid>
                <a:gridCol w="781051">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2286000">
                  <a:extLst>
                    <a:ext uri="{9D8B030D-6E8A-4147-A177-3AD203B41FA5}">
                      <a16:colId xmlns="" xmlns:a16="http://schemas.microsoft.com/office/drawing/2014/main" val="20003"/>
                    </a:ext>
                  </a:extLst>
                </a:gridCol>
                <a:gridCol w="1809749">
                  <a:extLst>
                    <a:ext uri="{9D8B030D-6E8A-4147-A177-3AD203B41FA5}">
                      <a16:colId xmlns="" xmlns:a16="http://schemas.microsoft.com/office/drawing/2014/main" val="20004"/>
                    </a:ext>
                  </a:extLst>
                </a:gridCol>
              </a:tblGrid>
              <a:tr h="579090">
                <a:tc>
                  <a:txBody>
                    <a:bodyPr/>
                    <a:lstStyle/>
                    <a:p>
                      <a:r>
                        <a:rPr lang="en-IN" sz="1600" dirty="0">
                          <a:solidFill>
                            <a:schemeClr val="tx1"/>
                          </a:solidFill>
                        </a:rPr>
                        <a:t>Sr. No.</a:t>
                      </a:r>
                    </a:p>
                  </a:txBody>
                  <a:tcPr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023072">
                <a:tc>
                  <a:txBody>
                    <a:bodyPr/>
                    <a:lstStyle/>
                    <a:p>
                      <a:r>
                        <a:rPr lang="en-IN" sz="1800" dirty="0">
                          <a:solidFill>
                            <a:schemeClr val="tx1"/>
                          </a:solidFill>
                          <a:latin typeface="Times New Roman" panose="02020603050405020304" pitchFamily="18" charset="0"/>
                          <a:cs typeface="Times New Roman" panose="02020603050405020304" pitchFamily="18" charset="0"/>
                        </a:rPr>
                        <a:t> [11]</a:t>
                      </a:r>
                    </a:p>
                  </a:txBody>
                  <a:tcPr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Drowsiness Alert, Alcohol Detect and Collision Control for Vehicle Acceleration. (2020)</a:t>
                      </a:r>
                      <a:endParaRPr lang="en-IN" sz="1800" dirty="0">
                        <a:solidFill>
                          <a:schemeClr val="tx1"/>
                        </a:solidFill>
                        <a:latin typeface="Times New Roman" panose="02020603050405020304" pitchFamily="18" charset="0"/>
                        <a:cs typeface="Times New Roman" panose="02020603050405020304" pitchFamily="18" charset="0"/>
                      </a:endParaRPr>
                    </a:p>
                  </a:txBody>
                  <a:tcPr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Patnaik, R., Krishna, K. S., Patnaik, S., Singh, P., &amp; </a:t>
                      </a:r>
                      <a:r>
                        <a:rPr lang="en-IN" sz="1800" dirty="0" err="1">
                          <a:solidFill>
                            <a:schemeClr val="tx1"/>
                          </a:solidFill>
                          <a:latin typeface="Times New Roman" panose="02020603050405020304" pitchFamily="18" charset="0"/>
                          <a:cs typeface="Times New Roman" panose="02020603050405020304" pitchFamily="18" charset="0"/>
                        </a:rPr>
                        <a:t>Padhy</a:t>
                      </a:r>
                      <a:r>
                        <a:rPr lang="en-IN" sz="1800" dirty="0">
                          <a:solidFill>
                            <a:schemeClr val="tx1"/>
                          </a:solidFill>
                          <a:latin typeface="Times New Roman" panose="02020603050405020304" pitchFamily="18" charset="0"/>
                          <a:cs typeface="Times New Roman" panose="02020603050405020304" pitchFamily="18" charset="0"/>
                        </a:rPr>
                        <a:t>, N. </a:t>
                      </a:r>
                    </a:p>
                  </a:txBody>
                  <a:tcPr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Drivers state of drowsiness is detected and alarming system is established.</a:t>
                      </a:r>
                      <a:endParaRPr lang="en-IN" sz="1800" dirty="0">
                        <a:solidFill>
                          <a:schemeClr val="tx1"/>
                        </a:solidFill>
                        <a:latin typeface="Times New Roman" panose="02020603050405020304" pitchFamily="18" charset="0"/>
                        <a:cs typeface="Times New Roman" panose="02020603050405020304" pitchFamily="18" charset="0"/>
                      </a:endParaRPr>
                    </a:p>
                  </a:txBody>
                  <a:tcPr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solidFill>
                            <a:schemeClr val="tx1"/>
                          </a:solidFill>
                          <a:latin typeface="Times New Roman" panose="02020603050405020304" pitchFamily="18" charset="0"/>
                          <a:cs typeface="Times New Roman" panose="02020603050405020304" pitchFamily="18" charset="0"/>
                        </a:rPr>
                        <a:t>This does not include more facial features like head tilt and yawning.</a:t>
                      </a:r>
                    </a:p>
                  </a:txBody>
                  <a:tcPr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 xmlns:a16="http://schemas.microsoft.com/office/drawing/2014/main" id="{D8CBC31E-9B58-4F1F-B9CF-FC5AC92E7C88}"/>
              </a:ext>
            </a:extLst>
          </p:cNvPr>
          <p:cNvSpPr>
            <a:spLocks noGrp="1" noChangeArrowheads="1"/>
          </p:cNvSpPr>
          <p:nvPr>
            <p:ph type="title"/>
          </p:nvPr>
        </p:nvSpPr>
        <p:spPr>
          <a:xfrm>
            <a:off x="457200" y="112713"/>
            <a:ext cx="8229600" cy="639762"/>
          </a:xfrm>
        </p:spPr>
        <p:txBody>
          <a:bodyPr/>
          <a:lstStyle/>
          <a:p>
            <a:r>
              <a:rPr lang="en-IN" altLang="en-US">
                <a:latin typeface="Times New Roman" panose="02020603050405020304" pitchFamily="18" charset="0"/>
                <a:cs typeface="Times New Roman" panose="02020603050405020304" pitchFamily="18" charset="0"/>
              </a:rPr>
              <a:t>Problem Statement</a:t>
            </a:r>
          </a:p>
        </p:txBody>
      </p:sp>
      <p:sp>
        <p:nvSpPr>
          <p:cNvPr id="9219" name="Content Placeholder 2">
            <a:extLst>
              <a:ext uri="{FF2B5EF4-FFF2-40B4-BE49-F238E27FC236}">
                <a16:creationId xmlns="" xmlns:a16="http://schemas.microsoft.com/office/drawing/2014/main" id="{EC48BE8B-4922-426C-B104-DA10D0DCC225}"/>
              </a:ext>
            </a:extLst>
          </p:cNvPr>
          <p:cNvSpPr>
            <a:spLocks noGrp="1" noChangeArrowheads="1"/>
          </p:cNvSpPr>
          <p:nvPr>
            <p:ph idx="1"/>
          </p:nvPr>
        </p:nvSpPr>
        <p:spPr/>
        <p:txBody>
          <a:bodyPr/>
          <a:lstStyle/>
          <a:p>
            <a:pPr marL="285750" indent="-285750" algn="jus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Current drowsiness detection systems monitoring the driver’s condition requires complex computation and expensive equipment, not comfortable to wear during driving and is not suitable for driving conditions; for example, Electroencephalography (EEG).</a:t>
            </a:r>
          </a:p>
          <a:p>
            <a:pPr marL="285750" indent="-285750" algn="jus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A drowsiness detection system which use a camera placed in front of the driver is more suitable to use. Lighting intensity and while the driver tilt their face left or right are the problems occur during detection of eyes  and mouth region. </a:t>
            </a:r>
          </a:p>
          <a:p>
            <a:pPr marL="285750" indent="-285750" algn="jus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This project aims to propose a method to detect drowsiness by using video or webcam and send a mail to the concerned person in case of consecutive fatigue alarms.</a:t>
            </a:r>
          </a:p>
          <a:p>
            <a:pPr algn="just">
              <a:defRPr/>
            </a:pPr>
            <a:endParaRPr lang="en-IN" altLang="en-US" dirty="0">
              <a:latin typeface="Times New Roman" panose="02020603050405020304" pitchFamily="18" charset="0"/>
              <a:cs typeface="Times New Roman" panose="02020603050405020304" pitchFamily="18" charset="0"/>
            </a:endParaRPr>
          </a:p>
        </p:txBody>
      </p:sp>
      <p:sp>
        <p:nvSpPr>
          <p:cNvPr id="20484" name="Slide Number Placeholder 3">
            <a:extLst>
              <a:ext uri="{FF2B5EF4-FFF2-40B4-BE49-F238E27FC236}">
                <a16:creationId xmlns="" xmlns:a16="http://schemas.microsoft.com/office/drawing/2014/main" id="{233C76DC-698B-4D37-8F13-8EA2C34C3FC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5725B69-18F5-4981-A9E3-56D1E0BE74CF}"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 xmlns:a16="http://schemas.microsoft.com/office/drawing/2014/main" id="{F629CB5C-E7B4-44F8-8AAB-902FD6EDD680}"/>
              </a:ext>
            </a:extLst>
          </p:cNvPr>
          <p:cNvSpPr>
            <a:spLocks noGrp="1" noChangeArrowheads="1"/>
          </p:cNvSpPr>
          <p:nvPr>
            <p:ph type="title"/>
          </p:nvPr>
        </p:nvSpPr>
        <p:spPr/>
        <p:txBody>
          <a:bodyPr/>
          <a:lstStyle/>
          <a:p>
            <a:r>
              <a:rPr lang="en-IN" altLang="en-US">
                <a:latin typeface="Times New Roman" panose="02020603050405020304" pitchFamily="18" charset="0"/>
                <a:cs typeface="Times New Roman" panose="02020603050405020304" pitchFamily="18" charset="0"/>
              </a:rPr>
              <a:t>Scope</a:t>
            </a:r>
            <a:endParaRPr lang="en-IN" altLang="en-US"/>
          </a:p>
        </p:txBody>
      </p:sp>
      <p:sp>
        <p:nvSpPr>
          <p:cNvPr id="15363" name="Content Placeholder 2">
            <a:extLst>
              <a:ext uri="{FF2B5EF4-FFF2-40B4-BE49-F238E27FC236}">
                <a16:creationId xmlns="" xmlns:a16="http://schemas.microsoft.com/office/drawing/2014/main" id="{9029C387-0BC2-4A01-B418-EAD305D2022F}"/>
              </a:ext>
            </a:extLst>
          </p:cNvPr>
          <p:cNvSpPr>
            <a:spLocks noGrp="1" noChangeArrowheads="1"/>
          </p:cNvSpPr>
          <p:nvPr>
            <p:ph idx="1"/>
          </p:nvPr>
        </p:nvSpPr>
        <p:spPr/>
        <p:txBody>
          <a:bodyPr/>
          <a:lstStyle/>
          <a:p>
            <a:pPr algn="just">
              <a:defRPr/>
            </a:pPr>
            <a:r>
              <a:rPr lang="en-US" altLang="en-US" dirty="0">
                <a:latin typeface="Times New Roman" panose="02020603050405020304" pitchFamily="18" charset="0"/>
                <a:cs typeface="Times New Roman" panose="02020603050405020304" pitchFamily="18" charset="0"/>
              </a:rPr>
              <a:t>There are many products out there that provide the measure of fatigue level in the drivers which are implemented in many vehicles. The driver drowsiness  detection  system provides  the  similar functionality but with ease to the driver and quicker response.</a:t>
            </a:r>
          </a:p>
          <a:p>
            <a:pPr algn="just">
              <a:defRPr/>
            </a:pPr>
            <a:r>
              <a:rPr lang="en-US" altLang="en-US" dirty="0">
                <a:latin typeface="Times New Roman" panose="02020603050405020304" pitchFamily="18" charset="0"/>
                <a:cs typeface="Times New Roman" panose="02020603050405020304" pitchFamily="18" charset="0"/>
              </a:rPr>
              <a:t>Even in high level of fatigue cases the reporting system will provide precise location of the driver.</a:t>
            </a:r>
          </a:p>
          <a:p>
            <a:pPr algn="just">
              <a:defRPr/>
            </a:pPr>
            <a:r>
              <a:rPr lang="en-US" altLang="en-US" dirty="0">
                <a:latin typeface="Times New Roman" panose="02020603050405020304" pitchFamily="18" charset="0"/>
                <a:cs typeface="Times New Roman" panose="02020603050405020304" pitchFamily="18" charset="0"/>
              </a:rPr>
              <a:t>With the behavioral aspects of the driver taken into consideration such as eye blink, yawning, head tilt, the model predicts the drowsiness of the driver.</a:t>
            </a:r>
            <a:endParaRPr lang="en-IN" altLang="en-US" dirty="0">
              <a:latin typeface="Times New Roman" panose="02020603050405020304" pitchFamily="18" charset="0"/>
              <a:cs typeface="Times New Roman" panose="02020603050405020304" pitchFamily="18" charset="0"/>
            </a:endParaRPr>
          </a:p>
        </p:txBody>
      </p:sp>
      <p:sp>
        <p:nvSpPr>
          <p:cNvPr id="21508" name="Slide Number Placeholder 3">
            <a:extLst>
              <a:ext uri="{FF2B5EF4-FFF2-40B4-BE49-F238E27FC236}">
                <a16:creationId xmlns="" xmlns:a16="http://schemas.microsoft.com/office/drawing/2014/main" id="{806F9CB8-04C6-49C2-8A4B-8C189539C5C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FC8D5F1-A265-4A38-ADC6-9CD9ADA529D3}"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 xmlns:a16="http://schemas.microsoft.com/office/drawing/2014/main" id="{8636C9E1-31BA-4B5E-9E9E-B009A6782DD6}"/>
              </a:ext>
            </a:extLst>
          </p:cNvPr>
          <p:cNvSpPr>
            <a:spLocks noGrp="1" noChangeArrowheads="1"/>
          </p:cNvSpPr>
          <p:nvPr>
            <p:ph type="title"/>
          </p:nvPr>
        </p:nvSpPr>
        <p:spPr>
          <a:xfrm>
            <a:off x="457200" y="192882"/>
            <a:ext cx="8229600" cy="639762"/>
          </a:xfrm>
        </p:spPr>
        <p:txBody>
          <a:bodyPr/>
          <a:lstStyle/>
          <a:p>
            <a:r>
              <a:rPr lang="en-US" altLang="en-US" dirty="0">
                <a:latin typeface="Times New Roman" panose="02020603050405020304" pitchFamily="18" charset="0"/>
                <a:cs typeface="Times New Roman" panose="02020603050405020304" pitchFamily="18" charset="0"/>
              </a:rPr>
              <a:t>Proposed System</a:t>
            </a:r>
          </a:p>
        </p:txBody>
      </p:sp>
      <p:sp>
        <p:nvSpPr>
          <p:cNvPr id="22531" name="Slide Number Placeholder 2">
            <a:extLst>
              <a:ext uri="{FF2B5EF4-FFF2-40B4-BE49-F238E27FC236}">
                <a16:creationId xmlns="" xmlns:a16="http://schemas.microsoft.com/office/drawing/2014/main" id="{2C106E4A-5D93-4629-B9E2-90D6CA97699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B491289-6091-4BA2-A6F4-61B6B9B74B2A}" type="slidenum">
              <a:rPr lang="en-US" altLang="en-US" smtClean="0"/>
              <a:pPr/>
              <a:t>19</a:t>
            </a:fld>
            <a:endParaRPr lang="en-US" altLang="en-US"/>
          </a:p>
        </p:txBody>
      </p:sp>
      <p:sp>
        <p:nvSpPr>
          <p:cNvPr id="22533" name="TextBox 1">
            <a:extLst>
              <a:ext uri="{FF2B5EF4-FFF2-40B4-BE49-F238E27FC236}">
                <a16:creationId xmlns="" xmlns:a16="http://schemas.microsoft.com/office/drawing/2014/main" id="{8AFEE52F-7DA1-4AC9-BB3A-ECCC48C74367}"/>
              </a:ext>
            </a:extLst>
          </p:cNvPr>
          <p:cNvSpPr txBox="1">
            <a:spLocks noChangeArrowheads="1"/>
          </p:cNvSpPr>
          <p:nvPr/>
        </p:nvSpPr>
        <p:spPr bwMode="auto">
          <a:xfrm>
            <a:off x="3077369" y="5814773"/>
            <a:ext cx="2989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dirty="0">
                <a:latin typeface="Times New Roman" panose="02020603050405020304" pitchFamily="18" charset="0"/>
                <a:cs typeface="Times New Roman" panose="02020603050405020304" pitchFamily="18" charset="0"/>
              </a:rPr>
              <a:t>Fig. 2.1 : System  Architecture</a:t>
            </a:r>
          </a:p>
        </p:txBody>
      </p:sp>
      <p:sp>
        <p:nvSpPr>
          <p:cNvPr id="22534" name="Rectangle 1">
            <a:extLst>
              <a:ext uri="{FF2B5EF4-FFF2-40B4-BE49-F238E27FC236}">
                <a16:creationId xmlns="" xmlns:a16="http://schemas.microsoft.com/office/drawing/2014/main" id="{BAAB47FB-7308-4CA0-963E-B01D5DFBA3B4}"/>
              </a:ext>
            </a:extLst>
          </p:cNvPr>
          <p:cNvSpPr>
            <a:spLocks noChangeArrowheads="1"/>
          </p:cNvSpPr>
          <p:nvPr/>
        </p:nvSpPr>
        <p:spPr bwMode="auto">
          <a:xfrm>
            <a:off x="1390650" y="2599729"/>
            <a:ext cx="2773363" cy="2736850"/>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2284413" indent="1588" eaLnBrk="0" fontAlgn="base" hangingPunct="0">
              <a:spcBef>
                <a:spcPct val="0"/>
              </a:spcBef>
              <a:spcAft>
                <a:spcPct val="0"/>
              </a:spcAft>
              <a:defRPr>
                <a:solidFill>
                  <a:schemeClr val="tx1"/>
                </a:solidFill>
                <a:latin typeface="Arial" panose="020B0604020202020204" pitchFamily="34" charset="0"/>
              </a:defRPr>
            </a:lvl6pPr>
            <a:lvl7pPr marL="2741613" indent="1588" eaLnBrk="0" fontAlgn="base" hangingPunct="0">
              <a:spcBef>
                <a:spcPct val="0"/>
              </a:spcBef>
              <a:spcAft>
                <a:spcPct val="0"/>
              </a:spcAft>
              <a:defRPr>
                <a:solidFill>
                  <a:schemeClr val="tx1"/>
                </a:solidFill>
                <a:latin typeface="Arial" panose="020B0604020202020204" pitchFamily="34" charset="0"/>
              </a:defRPr>
            </a:lvl7pPr>
            <a:lvl8pPr marL="3198813" indent="1588" eaLnBrk="0" fontAlgn="base" hangingPunct="0">
              <a:spcBef>
                <a:spcPct val="0"/>
              </a:spcBef>
              <a:spcAft>
                <a:spcPct val="0"/>
              </a:spcAft>
              <a:defRPr>
                <a:solidFill>
                  <a:schemeClr val="tx1"/>
                </a:solidFill>
                <a:latin typeface="Arial" panose="020B0604020202020204" pitchFamily="34" charset="0"/>
              </a:defRPr>
            </a:lvl8pPr>
            <a:lvl9pPr marL="3656013" indent="1588"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altLang="en-US"/>
          </a:p>
        </p:txBody>
      </p:sp>
      <p:sp>
        <p:nvSpPr>
          <p:cNvPr id="22535" name="Rectangle 2">
            <a:extLst>
              <a:ext uri="{FF2B5EF4-FFF2-40B4-BE49-F238E27FC236}">
                <a16:creationId xmlns="" xmlns:a16="http://schemas.microsoft.com/office/drawing/2014/main" id="{48B3AEBB-3038-408B-8479-098423C1C673}"/>
              </a:ext>
            </a:extLst>
          </p:cNvPr>
          <p:cNvSpPr>
            <a:spLocks noChangeArrowheads="1"/>
          </p:cNvSpPr>
          <p:nvPr/>
        </p:nvSpPr>
        <p:spPr bwMode="auto">
          <a:xfrm>
            <a:off x="4164013" y="4114800"/>
            <a:ext cx="103187" cy="228600"/>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2284413" indent="1588" eaLnBrk="0" fontAlgn="base" hangingPunct="0">
              <a:spcBef>
                <a:spcPct val="0"/>
              </a:spcBef>
              <a:spcAft>
                <a:spcPct val="0"/>
              </a:spcAft>
              <a:defRPr>
                <a:solidFill>
                  <a:schemeClr val="tx1"/>
                </a:solidFill>
                <a:latin typeface="Arial" panose="020B0604020202020204" pitchFamily="34" charset="0"/>
              </a:defRPr>
            </a:lvl6pPr>
            <a:lvl7pPr marL="2741613" indent="1588" eaLnBrk="0" fontAlgn="base" hangingPunct="0">
              <a:spcBef>
                <a:spcPct val="0"/>
              </a:spcBef>
              <a:spcAft>
                <a:spcPct val="0"/>
              </a:spcAft>
              <a:defRPr>
                <a:solidFill>
                  <a:schemeClr val="tx1"/>
                </a:solidFill>
                <a:latin typeface="Arial" panose="020B0604020202020204" pitchFamily="34" charset="0"/>
              </a:defRPr>
            </a:lvl7pPr>
            <a:lvl8pPr marL="3198813" indent="1588" eaLnBrk="0" fontAlgn="base" hangingPunct="0">
              <a:spcBef>
                <a:spcPct val="0"/>
              </a:spcBef>
              <a:spcAft>
                <a:spcPct val="0"/>
              </a:spcAft>
              <a:defRPr>
                <a:solidFill>
                  <a:schemeClr val="tx1"/>
                </a:solidFill>
                <a:latin typeface="Arial" panose="020B0604020202020204" pitchFamily="34" charset="0"/>
              </a:defRPr>
            </a:lvl8pPr>
            <a:lvl9pPr marL="3656013" indent="1588"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altLang="en-US"/>
          </a:p>
        </p:txBody>
      </p:sp>
      <p:grpSp>
        <p:nvGrpSpPr>
          <p:cNvPr id="8" name="Group 7"/>
          <p:cNvGrpSpPr/>
          <p:nvPr/>
        </p:nvGrpSpPr>
        <p:grpSpPr>
          <a:xfrm>
            <a:off x="181970" y="1770543"/>
            <a:ext cx="8962030" cy="3670132"/>
            <a:chOff x="0" y="404570"/>
            <a:chExt cx="6835140" cy="2152776"/>
          </a:xfrm>
        </p:grpSpPr>
        <p:pic>
          <p:nvPicPr>
            <p:cNvPr id="14" name="Picture 13"/>
            <p:cNvPicPr/>
            <p:nvPr/>
          </p:nvPicPr>
          <p:blipFill>
            <a:blip r:embed="rId2"/>
            <a:stretch>
              <a:fillRect/>
            </a:stretch>
          </p:blipFill>
          <p:spPr>
            <a:xfrm>
              <a:off x="0" y="404570"/>
              <a:ext cx="6835140" cy="1836420"/>
            </a:xfrm>
            <a:prstGeom prst="rect">
              <a:avLst/>
            </a:prstGeom>
          </p:spPr>
        </p:pic>
        <p:sp>
          <p:nvSpPr>
            <p:cNvPr id="19" name="Rectangle 18"/>
            <p:cNvSpPr/>
            <p:nvPr/>
          </p:nvSpPr>
          <p:spPr>
            <a:xfrm>
              <a:off x="2981706" y="2371110"/>
              <a:ext cx="42058" cy="186236"/>
            </a:xfrm>
            <a:prstGeom prst="rect">
              <a:avLst/>
            </a:prstGeom>
            <a:ln>
              <a:noFill/>
            </a:ln>
          </p:spPr>
          <p:txBody>
            <a:bodyPr vert="horz" lIns="0" tIns="0" rIns="0" bIns="0" rtlCol="0">
              <a:noAutofit/>
            </a:bodyPr>
            <a:lstStyle/>
            <a:p>
              <a:pPr marL="15240" marR="168275"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p>
          </p:txBody>
        </p:sp>
        <p:sp>
          <p:nvSpPr>
            <p:cNvPr id="26" name="Rectangle 25"/>
            <p:cNvSpPr/>
            <p:nvPr/>
          </p:nvSpPr>
          <p:spPr>
            <a:xfrm>
              <a:off x="4505960" y="2371110"/>
              <a:ext cx="42058" cy="186236"/>
            </a:xfrm>
            <a:prstGeom prst="rect">
              <a:avLst/>
            </a:prstGeom>
            <a:ln>
              <a:noFill/>
            </a:ln>
          </p:spPr>
          <p:txBody>
            <a:bodyPr vert="horz" lIns="0" tIns="0" rIns="0" bIns="0" rtlCol="0">
              <a:noAutofit/>
            </a:bodyPr>
            <a:lstStyle/>
            <a:p>
              <a:pPr marL="15240" marR="168275"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12010523-ABC3-4377-872B-183F37083F71}"/>
              </a:ext>
            </a:extLst>
          </p:cNvPr>
          <p:cNvSpPr>
            <a:spLocks noGrp="1" noChangeArrowheads="1"/>
          </p:cNvSpPr>
          <p:nvPr>
            <p:ph type="title"/>
          </p:nvPr>
        </p:nvSpPr>
        <p:spPr/>
        <p:txBody>
          <a:bodyPr/>
          <a:lstStyle/>
          <a:p>
            <a:r>
              <a:rPr lang="en-IN" altLang="en-US">
                <a:latin typeface="Times New Roman" panose="02020603050405020304" pitchFamily="18" charset="0"/>
                <a:cs typeface="Times New Roman" panose="02020603050405020304" pitchFamily="18" charset="0"/>
              </a:rPr>
              <a:t>Contents</a:t>
            </a:r>
          </a:p>
        </p:txBody>
      </p:sp>
      <p:sp>
        <p:nvSpPr>
          <p:cNvPr id="5123" name="Slide Number Placeholder 3">
            <a:extLst>
              <a:ext uri="{FF2B5EF4-FFF2-40B4-BE49-F238E27FC236}">
                <a16:creationId xmlns="" xmlns:a16="http://schemas.microsoft.com/office/drawing/2014/main" id="{A8063BAB-AF95-41C5-BAFD-C30A17B9ABC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B61D2E1-B16D-4155-9704-9D6EC5972930}" type="slidenum">
              <a:rPr lang="en-US" altLang="en-US" smtClean="0"/>
              <a:pPr/>
              <a:t>2</a:t>
            </a:fld>
            <a:endParaRPr lang="en-US" altLang="en-US"/>
          </a:p>
        </p:txBody>
      </p:sp>
      <p:sp>
        <p:nvSpPr>
          <p:cNvPr id="5124" name="Content Placeholder 2">
            <a:extLst>
              <a:ext uri="{FF2B5EF4-FFF2-40B4-BE49-F238E27FC236}">
                <a16:creationId xmlns="" xmlns:a16="http://schemas.microsoft.com/office/drawing/2014/main" id="{5FF431DC-D314-4A8D-8837-70A0F88EE604}"/>
              </a:ext>
            </a:extLst>
          </p:cNvPr>
          <p:cNvSpPr>
            <a:spLocks noGrp="1" noChangeArrowheads="1"/>
          </p:cNvSpPr>
          <p:nvPr>
            <p:ph idx="1"/>
          </p:nvPr>
        </p:nvSpPr>
        <p:spPr>
          <a:xfrm>
            <a:off x="452438" y="979488"/>
            <a:ext cx="8229600" cy="5181600"/>
          </a:xfrm>
        </p:spPr>
        <p:txBody>
          <a:bodyPr/>
          <a:lstStyle/>
          <a:p>
            <a:r>
              <a:rPr lang="en-IN" altLang="en-US">
                <a:latin typeface="Times New Roman" panose="02020603050405020304" pitchFamily="18" charset="0"/>
                <a:cs typeface="Times New Roman" panose="02020603050405020304" pitchFamily="18" charset="0"/>
              </a:rPr>
              <a:t>Abstract</a:t>
            </a:r>
          </a:p>
          <a:p>
            <a:r>
              <a:rPr lang="en-IN" altLang="en-US">
                <a:latin typeface="Times New Roman" panose="02020603050405020304" pitchFamily="18" charset="0"/>
                <a:cs typeface="Times New Roman" panose="02020603050405020304" pitchFamily="18" charset="0"/>
              </a:rPr>
              <a:t>Introduction</a:t>
            </a:r>
          </a:p>
          <a:p>
            <a:r>
              <a:rPr lang="en-IN" altLang="en-US">
                <a:latin typeface="Times New Roman" panose="02020603050405020304" pitchFamily="18" charset="0"/>
                <a:cs typeface="Times New Roman" panose="02020603050405020304" pitchFamily="18" charset="0"/>
              </a:rPr>
              <a:t>Literature Review</a:t>
            </a:r>
          </a:p>
          <a:p>
            <a:r>
              <a:rPr lang="en-IN" altLang="en-US">
                <a:latin typeface="Times New Roman" panose="02020603050405020304" pitchFamily="18" charset="0"/>
                <a:cs typeface="Times New Roman" panose="02020603050405020304" pitchFamily="18" charset="0"/>
              </a:rPr>
              <a:t>Problem Statement</a:t>
            </a:r>
          </a:p>
          <a:p>
            <a:r>
              <a:rPr lang="en-IN" altLang="en-US">
                <a:latin typeface="Times New Roman" panose="02020603050405020304" pitchFamily="18" charset="0"/>
                <a:cs typeface="Times New Roman" panose="02020603050405020304" pitchFamily="18" charset="0"/>
              </a:rPr>
              <a:t>Scope</a:t>
            </a:r>
          </a:p>
          <a:p>
            <a:r>
              <a:rPr lang="en-IN" altLang="en-US">
                <a:latin typeface="Times New Roman" panose="02020603050405020304" pitchFamily="18" charset="0"/>
                <a:cs typeface="Times New Roman" panose="02020603050405020304" pitchFamily="18" charset="0"/>
              </a:rPr>
              <a:t>Proposed System</a:t>
            </a:r>
          </a:p>
          <a:p>
            <a:r>
              <a:rPr lang="en-IN" altLang="en-US">
                <a:latin typeface="Times New Roman" panose="02020603050405020304" pitchFamily="18" charset="0"/>
                <a:cs typeface="Times New Roman" panose="02020603050405020304" pitchFamily="18" charset="0"/>
              </a:rPr>
              <a:t>Implementation</a:t>
            </a:r>
          </a:p>
          <a:p>
            <a:r>
              <a:rPr lang="en-IN" altLang="en-US">
                <a:latin typeface="Times New Roman" panose="02020603050405020304" pitchFamily="18" charset="0"/>
                <a:cs typeface="Times New Roman" panose="02020603050405020304" pitchFamily="18" charset="0"/>
              </a:rPr>
              <a:t>Result </a:t>
            </a:r>
          </a:p>
          <a:p>
            <a:r>
              <a:rPr lang="en-IN" altLang="en-US">
                <a:latin typeface="Times New Roman" panose="02020603050405020304" pitchFamily="18" charset="0"/>
                <a:cs typeface="Times New Roman" panose="02020603050405020304" pitchFamily="18" charset="0"/>
              </a:rPr>
              <a:t>Technologies used</a:t>
            </a:r>
          </a:p>
          <a:p>
            <a:r>
              <a:rPr lang="en-IN" altLang="en-US">
                <a:latin typeface="Times New Roman" panose="02020603050405020304" pitchFamily="18" charset="0"/>
                <a:cs typeface="Times New Roman" panose="02020603050405020304" pitchFamily="18" charset="0"/>
              </a:rPr>
              <a:t>Conclusion</a:t>
            </a:r>
          </a:p>
          <a:p>
            <a:r>
              <a:rPr lang="en-IN" altLang="en-US">
                <a:latin typeface="Times New Roman" panose="02020603050405020304" pitchFamily="18" charset="0"/>
                <a:cs typeface="Times New Roman" panose="02020603050405020304" pitchFamily="18" charset="0"/>
              </a:rPr>
              <a:t>Reference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272ED-6110-4FC3-8E6C-FAE889F2C77D}"/>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Proposed System</a:t>
            </a:r>
            <a:endParaRPr lang="en-US" dirty="0"/>
          </a:p>
        </p:txBody>
      </p:sp>
      <p:sp>
        <p:nvSpPr>
          <p:cNvPr id="4" name="Slide Number Placeholder 3">
            <a:extLst>
              <a:ext uri="{FF2B5EF4-FFF2-40B4-BE49-F238E27FC236}">
                <a16:creationId xmlns="" xmlns:a16="http://schemas.microsoft.com/office/drawing/2014/main" id="{4451431F-C1F8-4524-BD3A-508502D9F696}"/>
              </a:ext>
            </a:extLst>
          </p:cNvPr>
          <p:cNvSpPr>
            <a:spLocks noGrp="1"/>
          </p:cNvSpPr>
          <p:nvPr>
            <p:ph type="sldNum" sz="quarter" idx="10"/>
          </p:nvPr>
        </p:nvSpPr>
        <p:spPr/>
        <p:txBody>
          <a:bodyPr/>
          <a:lstStyle/>
          <a:p>
            <a:pPr>
              <a:defRPr/>
            </a:pPr>
            <a:fld id="{E0C697EB-6E22-4E1F-A5CB-F2470DA16333}" type="slidenum">
              <a:rPr lang="en-US" altLang="en-US" smtClean="0"/>
              <a:pPr>
                <a:defRPr/>
              </a:pPr>
              <a:t>20</a:t>
            </a:fld>
            <a:endParaRPr lang="en-US" altLang="en-US"/>
          </a:p>
        </p:txBody>
      </p:sp>
      <p:pic>
        <p:nvPicPr>
          <p:cNvPr id="9" name="Content Placeholder 8">
            <a:extLst>
              <a:ext uri="{FF2B5EF4-FFF2-40B4-BE49-F238E27FC236}">
                <a16:creationId xmlns="" xmlns:a16="http://schemas.microsoft.com/office/drawing/2014/main" id="{25100D5F-9DA6-4B53-8437-D102FF401F5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5600" y="1382598"/>
            <a:ext cx="3352800" cy="3352800"/>
          </a:xfrm>
        </p:spPr>
      </p:pic>
      <p:sp>
        <p:nvSpPr>
          <p:cNvPr id="11" name="TextBox 10">
            <a:extLst>
              <a:ext uri="{FF2B5EF4-FFF2-40B4-BE49-F238E27FC236}">
                <a16:creationId xmlns="" xmlns:a16="http://schemas.microsoft.com/office/drawing/2014/main" id="{5E230F94-FEE2-4A18-95AF-84659AB5D540}"/>
              </a:ext>
            </a:extLst>
          </p:cNvPr>
          <p:cNvSpPr txBox="1"/>
          <p:nvPr/>
        </p:nvSpPr>
        <p:spPr>
          <a:xfrm>
            <a:off x="3562350" y="4986664"/>
            <a:ext cx="20193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2.2: Prototype</a:t>
            </a:r>
          </a:p>
        </p:txBody>
      </p:sp>
    </p:spTree>
    <p:extLst>
      <p:ext uri="{BB962C8B-B14F-4D97-AF65-F5344CB8AC3E}">
        <p14:creationId xmlns:p14="http://schemas.microsoft.com/office/powerpoint/2010/main" val="81714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 xmlns:a16="http://schemas.microsoft.com/office/drawing/2014/main" id="{9466CF75-2E8A-46D8-9875-2B20F0B605F3}"/>
              </a:ext>
            </a:extLst>
          </p:cNvPr>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Implementation</a:t>
            </a:r>
          </a:p>
        </p:txBody>
      </p:sp>
      <p:sp>
        <p:nvSpPr>
          <p:cNvPr id="23555" name="Slide Number Placeholder 2">
            <a:extLst>
              <a:ext uri="{FF2B5EF4-FFF2-40B4-BE49-F238E27FC236}">
                <a16:creationId xmlns="" xmlns:a16="http://schemas.microsoft.com/office/drawing/2014/main" id="{453B6F8E-16EC-4CF1-9E74-2715786E157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27453B8-E009-456E-9F04-8211B026A6A3}" type="slidenum">
              <a:rPr lang="en-US" altLang="en-US" smtClean="0"/>
              <a:pPr/>
              <a:t>21</a:t>
            </a:fld>
            <a:endParaRPr lang="en-US" altLang="en-US"/>
          </a:p>
        </p:txBody>
      </p:sp>
      <p:pic>
        <p:nvPicPr>
          <p:cNvPr id="23556" name="Picture 4">
            <a:extLst>
              <a:ext uri="{FF2B5EF4-FFF2-40B4-BE49-F238E27FC236}">
                <a16:creationId xmlns="" xmlns:a16="http://schemas.microsoft.com/office/drawing/2014/main" id="{6EAD3AC9-8099-4F53-A71B-85A221B7C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40" t="2034" r="18748" b="60188"/>
          <a:stretch>
            <a:fillRect/>
          </a:stretch>
        </p:blipFill>
        <p:spPr bwMode="auto">
          <a:xfrm>
            <a:off x="1143000" y="1243013"/>
            <a:ext cx="73898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Box 1">
            <a:extLst>
              <a:ext uri="{FF2B5EF4-FFF2-40B4-BE49-F238E27FC236}">
                <a16:creationId xmlns="" xmlns:a16="http://schemas.microsoft.com/office/drawing/2014/main" id="{B2DCA0FD-0E71-40A6-9BE6-8B78270D121C}"/>
              </a:ext>
            </a:extLst>
          </p:cNvPr>
          <p:cNvSpPr txBox="1">
            <a:spLocks noChangeArrowheads="1"/>
          </p:cNvSpPr>
          <p:nvPr/>
        </p:nvSpPr>
        <p:spPr bwMode="auto">
          <a:xfrm>
            <a:off x="5545138" y="5614988"/>
            <a:ext cx="2074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latin typeface="Times New Roman" panose="02020603050405020304" pitchFamily="18" charset="0"/>
                <a:cs typeface="Times New Roman" panose="02020603050405020304" pitchFamily="18" charset="0"/>
              </a:rPr>
              <a:t>Fig. 3.1: Flow Chart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 xmlns:a16="http://schemas.microsoft.com/office/drawing/2014/main" id="{E0E52A66-675C-4049-A452-300F66724F5C}"/>
              </a:ext>
            </a:extLst>
          </p:cNvPr>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Implementation</a:t>
            </a:r>
          </a:p>
        </p:txBody>
      </p:sp>
      <p:sp>
        <p:nvSpPr>
          <p:cNvPr id="24579" name="Slide Number Placeholder 3">
            <a:extLst>
              <a:ext uri="{FF2B5EF4-FFF2-40B4-BE49-F238E27FC236}">
                <a16:creationId xmlns="" xmlns:a16="http://schemas.microsoft.com/office/drawing/2014/main" id="{FD9BC848-06AF-4F02-AAC6-36990DB0C7D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D007FD0-91DF-4931-85BD-3921B2A6DF69}" type="slidenum">
              <a:rPr lang="en-US" altLang="en-US" smtClean="0"/>
              <a:pPr/>
              <a:t>22</a:t>
            </a:fld>
            <a:endParaRPr lang="en-US" altLang="en-US"/>
          </a:p>
        </p:txBody>
      </p:sp>
      <p:pic>
        <p:nvPicPr>
          <p:cNvPr id="24580" name="Picture 5">
            <a:extLst>
              <a:ext uri="{FF2B5EF4-FFF2-40B4-BE49-F238E27FC236}">
                <a16:creationId xmlns="" xmlns:a16="http://schemas.microsoft.com/office/drawing/2014/main" id="{976DAA4C-D033-4270-A73A-24B12914E4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9103" t="39178" r="5421" b="3763"/>
          <a:stretch>
            <a:fillRect/>
          </a:stretch>
        </p:blipFill>
        <p:spPr>
          <a:xfrm>
            <a:off x="1104900" y="952500"/>
            <a:ext cx="6934200" cy="5235575"/>
          </a:xfrm>
          <a:noFill/>
        </p:spPr>
      </p:pic>
      <p:sp>
        <p:nvSpPr>
          <p:cNvPr id="24581" name="TextBox 1">
            <a:extLst>
              <a:ext uri="{FF2B5EF4-FFF2-40B4-BE49-F238E27FC236}">
                <a16:creationId xmlns="" xmlns:a16="http://schemas.microsoft.com/office/drawing/2014/main" id="{E710A100-8918-47C7-9D7F-441EBD6DC2D7}"/>
              </a:ext>
            </a:extLst>
          </p:cNvPr>
          <p:cNvSpPr txBox="1">
            <a:spLocks noChangeArrowheads="1"/>
          </p:cNvSpPr>
          <p:nvPr/>
        </p:nvSpPr>
        <p:spPr bwMode="auto">
          <a:xfrm>
            <a:off x="5334000" y="5713413"/>
            <a:ext cx="285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a:latin typeface="Times New Roman" panose="02020603050405020304" pitchFamily="18" charset="0"/>
                <a:cs typeface="Times New Roman" panose="02020603050405020304" pitchFamily="18" charset="0"/>
              </a:rPr>
              <a:t>Fig. 3.2: Flow Chart</a:t>
            </a:r>
          </a:p>
        </p:txBody>
      </p:sp>
      <p:sp>
        <p:nvSpPr>
          <p:cNvPr id="6" name="Rectangle 5">
            <a:extLst>
              <a:ext uri="{FF2B5EF4-FFF2-40B4-BE49-F238E27FC236}">
                <a16:creationId xmlns="" xmlns:a16="http://schemas.microsoft.com/office/drawing/2014/main" id="{FEDF3E53-E51D-4D63-A629-F15D08B8F123}"/>
              </a:ext>
            </a:extLst>
          </p:cNvPr>
          <p:cNvSpPr/>
          <p:nvPr/>
        </p:nvSpPr>
        <p:spPr>
          <a:xfrm>
            <a:off x="1828800" y="5029200"/>
            <a:ext cx="914400" cy="3048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IN"/>
          </a:p>
        </p:txBody>
      </p:sp>
      <p:sp>
        <p:nvSpPr>
          <p:cNvPr id="24583" name="Rectangle 4">
            <a:extLst>
              <a:ext uri="{FF2B5EF4-FFF2-40B4-BE49-F238E27FC236}">
                <a16:creationId xmlns="" xmlns:a16="http://schemas.microsoft.com/office/drawing/2014/main" id="{A906D5D2-C497-4509-80A2-F6D11C11BBBB}"/>
              </a:ext>
            </a:extLst>
          </p:cNvPr>
          <p:cNvSpPr>
            <a:spLocks noChangeArrowheads="1"/>
          </p:cNvSpPr>
          <p:nvPr/>
        </p:nvSpPr>
        <p:spPr bwMode="auto">
          <a:xfrm>
            <a:off x="762000" y="4114800"/>
            <a:ext cx="2895600" cy="2073275"/>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2284413" indent="1588" eaLnBrk="0" fontAlgn="base" hangingPunct="0">
              <a:spcBef>
                <a:spcPct val="0"/>
              </a:spcBef>
              <a:spcAft>
                <a:spcPct val="0"/>
              </a:spcAft>
              <a:defRPr>
                <a:solidFill>
                  <a:schemeClr val="tx1"/>
                </a:solidFill>
                <a:latin typeface="Arial" panose="020B0604020202020204" pitchFamily="34" charset="0"/>
              </a:defRPr>
            </a:lvl6pPr>
            <a:lvl7pPr marL="2741613" indent="1588" eaLnBrk="0" fontAlgn="base" hangingPunct="0">
              <a:spcBef>
                <a:spcPct val="0"/>
              </a:spcBef>
              <a:spcAft>
                <a:spcPct val="0"/>
              </a:spcAft>
              <a:defRPr>
                <a:solidFill>
                  <a:schemeClr val="tx1"/>
                </a:solidFill>
                <a:latin typeface="Arial" panose="020B0604020202020204" pitchFamily="34" charset="0"/>
              </a:defRPr>
            </a:lvl7pPr>
            <a:lvl8pPr marL="3198813" indent="1588" eaLnBrk="0" fontAlgn="base" hangingPunct="0">
              <a:spcBef>
                <a:spcPct val="0"/>
              </a:spcBef>
              <a:spcAft>
                <a:spcPct val="0"/>
              </a:spcAft>
              <a:defRPr>
                <a:solidFill>
                  <a:schemeClr val="tx1"/>
                </a:solidFill>
                <a:latin typeface="Arial" panose="020B0604020202020204" pitchFamily="34" charset="0"/>
              </a:defRPr>
            </a:lvl8pPr>
            <a:lvl9pPr marL="3656013" indent="1588"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altLang="en-US"/>
          </a:p>
        </p:txBody>
      </p:sp>
      <p:cxnSp>
        <p:nvCxnSpPr>
          <p:cNvPr id="24584" name="Connector: Elbow 9">
            <a:extLst>
              <a:ext uri="{FF2B5EF4-FFF2-40B4-BE49-F238E27FC236}">
                <a16:creationId xmlns="" xmlns:a16="http://schemas.microsoft.com/office/drawing/2014/main" id="{AB2A250E-BC7A-4C5F-AC6D-1A3C154132C8}"/>
              </a:ext>
            </a:extLst>
          </p:cNvPr>
          <p:cNvCxnSpPr>
            <a:cxnSpLocks/>
          </p:cNvCxnSpPr>
          <p:nvPr/>
        </p:nvCxnSpPr>
        <p:spPr bwMode="auto">
          <a:xfrm>
            <a:off x="2362200" y="4106863"/>
            <a:ext cx="1295400" cy="1074737"/>
          </a:xfrm>
          <a:prstGeom prst="bentConnector3">
            <a:avLst>
              <a:gd name="adj1" fmla="val -1176"/>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 xmlns:a16="http://schemas.microsoft.com/office/drawing/2014/main" id="{2B1962B7-E403-49A9-B367-7A69EF1D66C5}"/>
              </a:ext>
            </a:extLst>
          </p:cNvPr>
          <p:cNvSpPr>
            <a:spLocks noGrp="1" noChangeArrowheads="1"/>
          </p:cNvSpPr>
          <p:nvPr>
            <p:ph type="title"/>
          </p:nvPr>
        </p:nvSpPr>
        <p:spPr>
          <a:xfrm>
            <a:off x="457200" y="193675"/>
            <a:ext cx="8229600" cy="639763"/>
          </a:xfrm>
        </p:spPr>
        <p:txBody>
          <a:bodyPr/>
          <a:lstStyle/>
          <a:p>
            <a:r>
              <a:rPr lang="en-IN" altLang="en-US">
                <a:latin typeface="Times New Roman" panose="02020603050405020304" pitchFamily="18" charset="0"/>
                <a:cs typeface="Times New Roman" panose="02020603050405020304" pitchFamily="18" charset="0"/>
              </a:rPr>
              <a:t>Psuedo Code</a:t>
            </a:r>
          </a:p>
        </p:txBody>
      </p:sp>
      <p:sp>
        <p:nvSpPr>
          <p:cNvPr id="25603" name="Slide Number Placeholder 2">
            <a:extLst>
              <a:ext uri="{FF2B5EF4-FFF2-40B4-BE49-F238E27FC236}">
                <a16:creationId xmlns="" xmlns:a16="http://schemas.microsoft.com/office/drawing/2014/main" id="{F365DB75-39E1-4D50-8A69-3FE397FE2FE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4C25AD3-2304-457D-AAD1-EE734A8CE208}" type="slidenum">
              <a:rPr lang="en-US" altLang="en-US" smtClean="0"/>
              <a:pPr/>
              <a:t>23</a:t>
            </a:fld>
            <a:endParaRPr lang="en-US" altLang="en-US"/>
          </a:p>
        </p:txBody>
      </p:sp>
      <p:sp>
        <p:nvSpPr>
          <p:cNvPr id="25604" name="TextBox 4">
            <a:extLst>
              <a:ext uri="{FF2B5EF4-FFF2-40B4-BE49-F238E27FC236}">
                <a16:creationId xmlns="" xmlns:a16="http://schemas.microsoft.com/office/drawing/2014/main" id="{64B45E70-B1BB-49C0-85F3-122B18784DF9}"/>
              </a:ext>
            </a:extLst>
          </p:cNvPr>
          <p:cNvSpPr txBox="1">
            <a:spLocks noChangeArrowheads="1"/>
          </p:cNvSpPr>
          <p:nvPr/>
        </p:nvSpPr>
        <p:spPr bwMode="auto">
          <a:xfrm>
            <a:off x="304800" y="859115"/>
            <a:ext cx="8229600" cy="551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ts val="1000"/>
              </a:spcAft>
            </a:pP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import  cv2</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import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dlib</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sound = assign (alarm.wav)</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EAR_threshold</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 0.25</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YAWN_threshold</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 </a:t>
            </a:r>
            <a:r>
              <a:rPr lang="en-IN" altLang="en-US" sz="1400" dirty="0" smtClean="0">
                <a:latin typeface="Times New Roman" panose="02020603050405020304" pitchFamily="18" charset="0"/>
                <a:ea typeface="Calibri" panose="020F0502020204030204" pitchFamily="34" charset="0"/>
                <a:cs typeface="Times New Roman" panose="02020603050405020304" pitchFamily="18" charset="0"/>
              </a:rPr>
              <a:t>30</a:t>
            </a:r>
          </a:p>
          <a:p>
            <a:r>
              <a:rPr lang="en-IN" altLang="en-US" sz="1400" dirty="0" smtClean="0">
                <a:latin typeface="Times New Roman" panose="02020603050405020304" pitchFamily="18" charset="0"/>
                <a:ea typeface="Calibri" panose="020F0502020204030204" pitchFamily="34" charset="0"/>
                <a:cs typeface="Times New Roman" panose="02020603050405020304" pitchFamily="18" charset="0"/>
              </a:rPr>
              <a:t>HEAD threshold = 300</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function alarm (message) :</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var alarm</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s =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espeak</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 message</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execute (s)</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function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eye_aspect_ratio</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(eye) :</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A,B,C =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euclidean.distance</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 eye[point] )</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ear  = (A+B ) / (2.0 * C)</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function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final_ear</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(shape):</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leftEAR</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eye_aspect_ratio</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leftEye</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rightEAR</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eye_aspect_ratio</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rightEye</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ear =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leftEAR</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rightEAR</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function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lip_distance</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top_lip</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 shape[50:53]</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IN" altLang="en-US" sz="1400" dirty="0" err="1">
                <a:latin typeface="Times New Roman" panose="02020603050405020304" pitchFamily="18" charset="0"/>
                <a:ea typeface="Calibri" panose="020F0502020204030204" pitchFamily="34" charset="0"/>
                <a:cs typeface="Times New Roman" panose="02020603050405020304" pitchFamily="18" charset="0"/>
              </a:rPr>
              <a:t>low_lip</a:t>
            </a:r>
            <a:r>
              <a:rPr lang="en-IN" altLang="en-US" sz="1400" dirty="0">
                <a:latin typeface="Times New Roman" panose="02020603050405020304" pitchFamily="18" charset="0"/>
                <a:ea typeface="Calibri" panose="020F0502020204030204" pitchFamily="34" charset="0"/>
                <a:cs typeface="Times New Roman" panose="02020603050405020304" pitchFamily="18" charset="0"/>
              </a:rPr>
              <a:t> = shape [56:59]</a:t>
            </a:r>
            <a:endParaRPr lang="en-US" alt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 xmlns:a16="http://schemas.microsoft.com/office/drawing/2014/main" id="{1719747A-85EF-4389-96DC-71CE54402C78}"/>
              </a:ext>
            </a:extLst>
          </p:cNvPr>
          <p:cNvSpPr>
            <a:spLocks noGrp="1" noChangeArrowheads="1"/>
          </p:cNvSpPr>
          <p:nvPr>
            <p:ph type="title"/>
          </p:nvPr>
        </p:nvSpPr>
        <p:spPr>
          <a:xfrm>
            <a:off x="419100" y="146050"/>
            <a:ext cx="8229600" cy="639763"/>
          </a:xfrm>
        </p:spPr>
        <p:txBody>
          <a:bodyPr/>
          <a:lstStyle/>
          <a:p>
            <a:r>
              <a:rPr lang="en-IN" altLang="en-US">
                <a:latin typeface="Times New Roman" panose="02020603050405020304" pitchFamily="18" charset="0"/>
                <a:cs typeface="Times New Roman" panose="02020603050405020304" pitchFamily="18" charset="0"/>
              </a:rPr>
              <a:t>Psuedo Code</a:t>
            </a:r>
            <a:endParaRPr lang="en-US" altLang="en-US"/>
          </a:p>
        </p:txBody>
      </p:sp>
      <p:sp>
        <p:nvSpPr>
          <p:cNvPr id="26627" name="Slide Number Placeholder 2">
            <a:extLst>
              <a:ext uri="{FF2B5EF4-FFF2-40B4-BE49-F238E27FC236}">
                <a16:creationId xmlns="" xmlns:a16="http://schemas.microsoft.com/office/drawing/2014/main" id="{4FC14382-839D-40BD-82E8-10D702F71C3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C177DB0-664F-4436-B847-C4763B493C9C}" type="slidenum">
              <a:rPr lang="en-US" altLang="en-US" smtClean="0"/>
              <a:pPr/>
              <a:t>24</a:t>
            </a:fld>
            <a:endParaRPr lang="en-US" altLang="en-US"/>
          </a:p>
        </p:txBody>
      </p:sp>
      <p:sp>
        <p:nvSpPr>
          <p:cNvPr id="4" name="TextBox 3">
            <a:extLst>
              <a:ext uri="{FF2B5EF4-FFF2-40B4-BE49-F238E27FC236}">
                <a16:creationId xmlns="" xmlns:a16="http://schemas.microsoft.com/office/drawing/2014/main" id="{D7905078-A13F-4E1E-802A-ED027DCC0F1C}"/>
              </a:ext>
            </a:extLst>
          </p:cNvPr>
          <p:cNvSpPr txBox="1"/>
          <p:nvPr/>
        </p:nvSpPr>
        <p:spPr>
          <a:xfrm>
            <a:off x="387255" y="861278"/>
            <a:ext cx="8458200" cy="5755422"/>
          </a:xfrm>
          <a:prstGeom prst="rect">
            <a:avLst/>
          </a:prstGeom>
          <a:noFill/>
        </p:spPr>
        <p:txBody>
          <a:bodyPr wrap="square">
            <a:spAutoFit/>
          </a:bodyPr>
          <a:lstStyle/>
          <a:p>
            <a:pPr>
              <a:spcBef>
                <a:spcPts val="0"/>
              </a:spcBef>
              <a:spcAft>
                <a:spcPts val="0"/>
              </a:spcAft>
              <a:defRPr/>
            </a:pP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a:latin typeface="Times New Roman" panose="02020603050405020304" pitchFamily="18" charset="0"/>
                <a:ea typeface="Calibri" panose="020F0502020204030204" pitchFamily="34" charset="0"/>
                <a:cs typeface="Times New Roman" panose="02020603050405020304" pitchFamily="18" charset="0"/>
              </a:rPr>
              <a:t>distance = abs (</a:t>
            </a:r>
            <a:r>
              <a:rPr lang="en-IN" sz="1200" dirty="0" err="1">
                <a:latin typeface="Times New Roman" panose="02020603050405020304" pitchFamily="18" charset="0"/>
                <a:ea typeface="Calibri" panose="020F0502020204030204" pitchFamily="34" charset="0"/>
                <a:cs typeface="Times New Roman" panose="02020603050405020304" pitchFamily="18" charset="0"/>
              </a:rPr>
              <a:t>top_lip</a:t>
            </a:r>
            <a:r>
              <a:rPr lang="en-IN" sz="1200" dirty="0">
                <a:latin typeface="Times New Roman" panose="02020603050405020304" pitchFamily="18" charset="0"/>
                <a:ea typeface="Calibri" panose="020F0502020204030204" pitchFamily="34" charset="0"/>
                <a:cs typeface="Times New Roman" panose="02020603050405020304" pitchFamily="18" charset="0"/>
              </a:rPr>
              <a:t> – </a:t>
            </a:r>
            <a:r>
              <a:rPr lang="en-IN" sz="1200" dirty="0" err="1">
                <a:latin typeface="Times New Roman" panose="02020603050405020304" pitchFamily="18" charset="0"/>
                <a:ea typeface="Calibri" panose="020F0502020204030204" pitchFamily="34" charset="0"/>
                <a:cs typeface="Times New Roman" panose="02020603050405020304" pitchFamily="18" charset="0"/>
              </a:rPr>
              <a:t>low_lip</a:t>
            </a: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200" dirty="0" smtClean="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function nose length:</a:t>
            </a: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smtClean="0">
                <a:latin typeface="Times New Roman" panose="02020603050405020304" pitchFamily="18" charset="0"/>
                <a:ea typeface="Calibri" panose="020F0502020204030204" pitchFamily="34" charset="0"/>
                <a:cs typeface="Times New Roman" panose="02020603050405020304" pitchFamily="18" charset="0"/>
              </a:rPr>
              <a:t>noselength</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 = shape [</a:t>
            </a:r>
            <a:r>
              <a:rPr lang="en-US" sz="1200" dirty="0" smtClean="0">
                <a:latin typeface="Times New Roman" panose="02020603050405020304" pitchFamily="18" charset="0"/>
                <a:ea typeface="Calibri" panose="020F0502020204030204" pitchFamily="34" charset="0"/>
                <a:cs typeface="Times New Roman" panose="02020603050405020304" pitchFamily="18" charset="0"/>
              </a:rPr>
              <a:t>27:30]</a:t>
            </a:r>
          </a:p>
          <a:p>
            <a:pPr>
              <a:spcBef>
                <a:spcPts val="0"/>
              </a:spcBef>
              <a:spcAft>
                <a:spcPts val="0"/>
              </a:spcAft>
              <a:defRPr/>
            </a:pPr>
            <a:endParaRPr lang="en-US" sz="1200" dirty="0" smtClean="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smtClean="0">
                <a:latin typeface="Times New Roman" panose="02020603050405020304" pitchFamily="18" charset="0"/>
                <a:ea typeface="Calibri" panose="020F0502020204030204" pitchFamily="34" charset="0"/>
                <a:cs typeface="Times New Roman" panose="02020603050405020304" pitchFamily="18" charset="0"/>
              </a:rPr>
              <a:t>detector </a:t>
            </a:r>
            <a:r>
              <a:rPr lang="en-IN" sz="1200" dirty="0">
                <a:latin typeface="Times New Roman" panose="02020603050405020304" pitchFamily="18" charset="0"/>
                <a:ea typeface="Calibri" panose="020F0502020204030204" pitchFamily="34" charset="0"/>
                <a:cs typeface="Times New Roman" panose="02020603050405020304" pitchFamily="18" charset="0"/>
              </a:rPr>
              <a:t>= cv2. </a:t>
            </a:r>
            <a:r>
              <a:rPr lang="en-IN" sz="1200" dirty="0" err="1">
                <a:latin typeface="Times New Roman" panose="02020603050405020304" pitchFamily="18" charset="0"/>
                <a:ea typeface="Calibri" panose="020F0502020204030204" pitchFamily="34" charset="0"/>
                <a:cs typeface="Times New Roman" panose="02020603050405020304" pitchFamily="18" charset="0"/>
              </a:rPr>
              <a:t>Cascadefile</a:t>
            </a:r>
            <a:r>
              <a:rPr lang="en-IN" sz="1200" dirty="0">
                <a:latin typeface="Times New Roman" panose="02020603050405020304" pitchFamily="18" charset="0"/>
                <a:ea typeface="Calibri" panose="020F0502020204030204" pitchFamily="34" charset="0"/>
                <a:cs typeface="Times New Roman" panose="02020603050405020304" pitchFamily="18" charset="0"/>
              </a:rPr>
              <a:t>(“</a:t>
            </a:r>
            <a:r>
              <a:rPr lang="en-IN" sz="1200" dirty="0" err="1">
                <a:latin typeface="Times New Roman" panose="02020603050405020304" pitchFamily="18" charset="0"/>
                <a:ea typeface="Calibri" panose="020F0502020204030204" pitchFamily="34" charset="0"/>
                <a:cs typeface="Times New Roman" panose="02020603050405020304" pitchFamily="18" charset="0"/>
              </a:rPr>
              <a:t>haarcascade_file</a:t>
            </a:r>
            <a:r>
              <a:rPr lang="en-IN" sz="1200"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predictor = </a:t>
            </a:r>
            <a:r>
              <a:rPr lang="en-IN" sz="1200" dirty="0" err="1">
                <a:latin typeface="Times New Roman" panose="02020603050405020304" pitchFamily="18" charset="0"/>
                <a:ea typeface="Calibri" panose="020F0502020204030204" pitchFamily="34" charset="0"/>
                <a:cs typeface="Times New Roman" panose="02020603050405020304" pitchFamily="18" charset="0"/>
              </a:rPr>
              <a:t>dlib.shape_prediction</a:t>
            </a:r>
            <a:r>
              <a:rPr lang="en-IN" sz="1200" dirty="0">
                <a:latin typeface="Times New Roman" panose="02020603050405020304" pitchFamily="18" charset="0"/>
                <a:ea typeface="Calibri" panose="020F0502020204030204" pitchFamily="34" charset="0"/>
                <a:cs typeface="Times New Roman" panose="02020603050405020304" pitchFamily="18" charset="0"/>
              </a:rPr>
              <a:t>(“ shape_prediction.dat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while True:</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indent="457200">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shape = rectangle ( x, y, width, height)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indent="457200">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eye = final ear (shape)</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indent="457200">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lip = shape [48:60]</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indent="457200">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distance = </a:t>
            </a:r>
            <a:r>
              <a:rPr lang="en-IN" sz="1200" dirty="0" err="1">
                <a:latin typeface="Times New Roman" panose="02020603050405020304" pitchFamily="18" charset="0"/>
                <a:ea typeface="Calibri" panose="020F0502020204030204" pitchFamily="34" charset="0"/>
                <a:cs typeface="Times New Roman" panose="02020603050405020304" pitchFamily="18" charset="0"/>
              </a:rPr>
              <a:t>lip_distance</a:t>
            </a:r>
            <a:r>
              <a:rPr lang="en-IN" sz="1200" dirty="0">
                <a:latin typeface="Times New Roman" panose="02020603050405020304" pitchFamily="18" charset="0"/>
                <a:ea typeface="Calibri" panose="020F0502020204030204" pitchFamily="34" charset="0"/>
                <a:cs typeface="Times New Roman" panose="02020603050405020304" pitchFamily="18" charset="0"/>
              </a:rPr>
              <a:t>(shape)</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indent="457200">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if ear &lt; </a:t>
            </a:r>
            <a:r>
              <a:rPr lang="en-IN" sz="1200" dirty="0" err="1">
                <a:latin typeface="Times New Roman" panose="02020603050405020304" pitchFamily="18" charset="0"/>
                <a:ea typeface="Calibri" panose="020F0502020204030204" pitchFamily="34" charset="0"/>
                <a:cs typeface="Times New Roman" panose="02020603050405020304" pitchFamily="18" charset="0"/>
              </a:rPr>
              <a:t>EAR_threshold</a:t>
            </a:r>
            <a:r>
              <a:rPr lang="en-IN" sz="1200"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latin typeface="Times New Roman" panose="02020603050405020304" pitchFamily="18" charset="0"/>
                <a:ea typeface="Calibri" panose="020F0502020204030204" pitchFamily="34" charset="0"/>
                <a:cs typeface="Times New Roman" panose="02020603050405020304" pitchFamily="18" charset="0"/>
              </a:rPr>
              <a:t>alarm_status</a:t>
            </a:r>
            <a:r>
              <a:rPr lang="en-IN" sz="1200" dirty="0">
                <a:latin typeface="Times New Roman" panose="02020603050405020304" pitchFamily="18" charset="0"/>
                <a:ea typeface="Calibri" panose="020F0502020204030204" pitchFamily="34" charset="0"/>
                <a:cs typeface="Times New Roman" panose="02020603050405020304" pitchFamily="18" charset="0"/>
              </a:rPr>
              <a:t> = True</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latin typeface="Times New Roman" panose="02020603050405020304" pitchFamily="18" charset="0"/>
                <a:ea typeface="Calibri" panose="020F0502020204030204" pitchFamily="34" charset="0"/>
                <a:cs typeface="Times New Roman" panose="02020603050405020304" pitchFamily="18" charset="0"/>
              </a:rPr>
              <a:t>sound.play</a:t>
            </a:r>
            <a:r>
              <a:rPr lang="en-IN"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alarm (“Drowsiness Alert”)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indent="457200">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else if distance &gt; </a:t>
            </a:r>
            <a:r>
              <a:rPr lang="en-IN" sz="1200" dirty="0" err="1">
                <a:latin typeface="Times New Roman" panose="02020603050405020304" pitchFamily="18" charset="0"/>
                <a:ea typeface="Calibri" panose="020F0502020204030204" pitchFamily="34" charset="0"/>
                <a:cs typeface="Times New Roman" panose="02020603050405020304" pitchFamily="18" charset="0"/>
              </a:rPr>
              <a:t>YAWN_threshold</a:t>
            </a:r>
            <a:r>
              <a:rPr lang="en-IN" sz="1200"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alarm_status2 = True</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latin typeface="Times New Roman" panose="02020603050405020304" pitchFamily="18" charset="0"/>
                <a:ea typeface="Calibri" panose="020F0502020204030204" pitchFamily="34" charset="0"/>
                <a:cs typeface="Times New Roman" panose="02020603050405020304" pitchFamily="18" charset="0"/>
              </a:rPr>
              <a:t>sound.play</a:t>
            </a:r>
            <a:r>
              <a:rPr lang="en-IN"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alarm (“ Take a break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indent="457200">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else </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if </a:t>
            </a:r>
            <a:r>
              <a:rPr lang="en-IN" sz="1200" dirty="0" err="1" smtClean="0">
                <a:latin typeface="Times New Roman" panose="02020603050405020304" pitchFamily="18" charset="0"/>
                <a:ea typeface="Calibri" panose="020F0502020204030204" pitchFamily="34" charset="0"/>
                <a:cs typeface="Times New Roman" panose="02020603050405020304" pitchFamily="18" charset="0"/>
              </a:rPr>
              <a:t>nose_length</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 &gt; HEAD threshold:</a:t>
            </a:r>
          </a:p>
          <a:p>
            <a:pPr indent="457200">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	alarm = True</a:t>
            </a:r>
          </a:p>
          <a:p>
            <a:pPr indent="457200">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smtClean="0">
                <a:latin typeface="Times New Roman" panose="02020603050405020304" pitchFamily="18" charset="0"/>
                <a:ea typeface="Calibri" panose="020F0502020204030204" pitchFamily="34" charset="0"/>
                <a:cs typeface="Times New Roman" panose="02020603050405020304" pitchFamily="18" charset="0"/>
              </a:rPr>
              <a:t>sound.play</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a:t>
            </a:r>
          </a:p>
          <a:p>
            <a:pPr indent="457200">
              <a:spcBef>
                <a:spcPts val="0"/>
              </a:spcBef>
              <a:spcAft>
                <a:spcPts val="0"/>
              </a:spcAft>
              <a:defRPr/>
            </a:pPr>
            <a:r>
              <a:rPr lang="en-IN" sz="1200" dirty="0" smtClean="0">
                <a:latin typeface="Times New Roman" panose="02020603050405020304" pitchFamily="18" charset="0"/>
                <a:ea typeface="Calibri" panose="020F0502020204030204" pitchFamily="34" charset="0"/>
                <a:cs typeface="Times New Roman" panose="02020603050405020304" pitchFamily="18" charset="0"/>
              </a:rPr>
              <a:t>Else:</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alarm = False</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if key = stop:</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defRPr/>
            </a:pPr>
            <a:r>
              <a:rPr lang="en-IN" sz="1200" dirty="0">
                <a:latin typeface="Times New Roman" panose="02020603050405020304" pitchFamily="18" charset="0"/>
                <a:ea typeface="Calibri" panose="020F0502020204030204" pitchFamily="34" charset="0"/>
                <a:cs typeface="Times New Roman" panose="02020603050405020304" pitchFamily="18" charset="0"/>
              </a:rPr>
              <a:t>			break</a:t>
            </a:r>
            <a:endParaRPr lang="en-IN" altLang="en-US" sz="1200" dirty="0">
              <a:latin typeface="Times New Roman" panose="02020603050405020304" pitchFamily="18" charset="0"/>
              <a:cs typeface="Times New Roman" panose="02020603050405020304" pitchFamily="18" charset="0"/>
            </a:endParaRPr>
          </a:p>
          <a:p>
            <a:pPr>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 xmlns:a16="http://schemas.microsoft.com/office/drawing/2014/main" id="{1056A6D6-3FF8-4B13-8260-853A1DF26202}"/>
              </a:ext>
            </a:extLst>
          </p:cNvPr>
          <p:cNvSpPr>
            <a:spLocks noGrp="1" noChangeArrowheads="1"/>
          </p:cNvSpPr>
          <p:nvPr>
            <p:ph type="title"/>
          </p:nvPr>
        </p:nvSpPr>
        <p:spPr/>
        <p:txBody>
          <a:bodyPr/>
          <a:lstStyle/>
          <a:p>
            <a:r>
              <a:rPr lang="en-IN" altLang="en-US">
                <a:latin typeface="Times New Roman" panose="02020603050405020304" pitchFamily="18" charset="0"/>
                <a:cs typeface="Times New Roman" panose="02020603050405020304" pitchFamily="18" charset="0"/>
              </a:rPr>
              <a:t>Dataset</a:t>
            </a:r>
          </a:p>
        </p:txBody>
      </p:sp>
      <p:sp>
        <p:nvSpPr>
          <p:cNvPr id="27651" name="Slide Number Placeholder 2">
            <a:extLst>
              <a:ext uri="{FF2B5EF4-FFF2-40B4-BE49-F238E27FC236}">
                <a16:creationId xmlns="" xmlns:a16="http://schemas.microsoft.com/office/drawing/2014/main" id="{AC79336D-D7F6-4429-AB37-6C4064A9C4A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A801ADB-F0ED-4F83-90EA-45F886355FE6}" type="slidenum">
              <a:rPr lang="en-US" altLang="en-US" smtClean="0"/>
              <a:pPr/>
              <a:t>25</a:t>
            </a:fld>
            <a:endParaRPr lang="en-US" altLang="en-US"/>
          </a:p>
        </p:txBody>
      </p:sp>
      <p:sp>
        <p:nvSpPr>
          <p:cNvPr id="27671" name="TextBox 11">
            <a:extLst>
              <a:ext uri="{FF2B5EF4-FFF2-40B4-BE49-F238E27FC236}">
                <a16:creationId xmlns="" xmlns:a16="http://schemas.microsoft.com/office/drawing/2014/main" id="{6BFCEEEE-C42A-44DA-BD9A-AB6955B88BA2}"/>
              </a:ext>
            </a:extLst>
          </p:cNvPr>
          <p:cNvSpPr txBox="1">
            <a:spLocks noChangeArrowheads="1"/>
          </p:cNvSpPr>
          <p:nvPr/>
        </p:nvSpPr>
        <p:spPr bwMode="auto">
          <a:xfrm>
            <a:off x="2362200" y="5867400"/>
            <a:ext cx="449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IN" altLang="en-US">
                <a:latin typeface="Times New Roman" panose="02020603050405020304" pitchFamily="18" charset="0"/>
                <a:cs typeface="Times New Roman" panose="02020603050405020304" pitchFamily="18" charset="0"/>
              </a:rPr>
              <a:t>Fig.3.3 Dataset Screenshot</a:t>
            </a:r>
          </a:p>
        </p:txBody>
      </p:sp>
      <p:sp>
        <p:nvSpPr>
          <p:cNvPr id="4" name="TextBox 3"/>
          <p:cNvSpPr txBox="1"/>
          <p:nvPr/>
        </p:nvSpPr>
        <p:spPr>
          <a:xfrm>
            <a:off x="304800" y="1143000"/>
            <a:ext cx="8382000"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dataset contains 80,000 images divided into train and test data where images indicate different facial features of eye open and close pictures, mouth opening and closing and lastly head tilt feature. The images are converted to grayscale for the algorithm to easily identify the </a:t>
            </a:r>
            <a:r>
              <a:rPr lang="en-IN" sz="2000" dirty="0" smtClean="0">
                <a:latin typeface="Times New Roman" panose="02020603050405020304" pitchFamily="18" charset="0"/>
                <a:cs typeface="Times New Roman" panose="02020603050405020304" pitchFamily="18" charset="0"/>
              </a:rPr>
              <a:t>landmarks.</a:t>
            </a:r>
          </a:p>
        </p:txBody>
      </p:sp>
      <p:pic>
        <p:nvPicPr>
          <p:cNvPr id="12" name="Picture 11"/>
          <p:cNvPicPr/>
          <p:nvPr/>
        </p:nvPicPr>
        <p:blipFill>
          <a:blip r:embed="rId2"/>
          <a:stretch>
            <a:fillRect/>
          </a:stretch>
        </p:blipFill>
        <p:spPr>
          <a:xfrm>
            <a:off x="838200" y="2514600"/>
            <a:ext cx="7543800" cy="2819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 xmlns:a16="http://schemas.microsoft.com/office/drawing/2014/main" id="{5FD32EB2-B18E-4AFD-B7AA-E98F4E14E8CD}"/>
              </a:ext>
            </a:extLst>
          </p:cNvPr>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Result and Discussion</a:t>
            </a:r>
          </a:p>
        </p:txBody>
      </p:sp>
      <p:sp>
        <p:nvSpPr>
          <p:cNvPr id="28675" name="Content Placeholder 2">
            <a:extLst>
              <a:ext uri="{FF2B5EF4-FFF2-40B4-BE49-F238E27FC236}">
                <a16:creationId xmlns="" xmlns:a16="http://schemas.microsoft.com/office/drawing/2014/main" id="{5A58FE1D-E083-4437-8F9F-90F2CFD23147}"/>
              </a:ext>
            </a:extLst>
          </p:cNvPr>
          <p:cNvSpPr>
            <a:spLocks noGrp="1" noChangeArrowheads="1"/>
          </p:cNvSpPr>
          <p:nvPr>
            <p:ph idx="1"/>
          </p:nvPr>
        </p:nvSpPr>
        <p:spPr>
          <a:xfrm>
            <a:off x="428625" y="1066800"/>
            <a:ext cx="8229600" cy="5181600"/>
          </a:xfrm>
        </p:spPr>
        <p:txBody>
          <a:bodyPr/>
          <a:lstStyle/>
          <a:p>
            <a:pPr algn="just"/>
            <a:r>
              <a:rPr lang="en-IN" altLang="en-US" dirty="0">
                <a:latin typeface="Times New Roman" panose="02020603050405020304" pitchFamily="18" charset="0"/>
                <a:cs typeface="Calibri" panose="020F0502020204030204" pitchFamily="34" charset="0"/>
              </a:rPr>
              <a:t>As the result of the execution of the code and the output using Open CV and </a:t>
            </a:r>
            <a:r>
              <a:rPr lang="en-IN" altLang="en-US" dirty="0" err="1">
                <a:latin typeface="Times New Roman" panose="02020603050405020304" pitchFamily="18" charset="0"/>
                <a:cs typeface="Calibri" panose="020F0502020204030204" pitchFamily="34" charset="0"/>
              </a:rPr>
              <a:t>dlib</a:t>
            </a:r>
            <a:r>
              <a:rPr lang="en-IN" altLang="en-US" dirty="0">
                <a:latin typeface="Times New Roman" panose="02020603050405020304" pitchFamily="18" charset="0"/>
                <a:cs typeface="Calibri" panose="020F0502020204030204" pitchFamily="34" charset="0"/>
              </a:rPr>
              <a:t> we have identified the </a:t>
            </a:r>
            <a:r>
              <a:rPr lang="en-IN" altLang="en-US" dirty="0" err="1">
                <a:latin typeface="Times New Roman" panose="02020603050405020304" pitchFamily="18" charset="0"/>
                <a:cs typeface="Calibri" panose="020F0502020204030204" pitchFamily="34" charset="0"/>
              </a:rPr>
              <a:t>the</a:t>
            </a:r>
            <a:r>
              <a:rPr lang="en-IN" altLang="en-US" dirty="0">
                <a:latin typeface="Times New Roman" panose="02020603050405020304" pitchFamily="18" charset="0"/>
                <a:cs typeface="Calibri" panose="020F0502020204030204" pitchFamily="34" charset="0"/>
              </a:rPr>
              <a:t> facial features </a:t>
            </a:r>
            <a:r>
              <a:rPr lang="en-IN" altLang="en-US" dirty="0" err="1">
                <a:latin typeface="Times New Roman" panose="02020603050405020304" pitchFamily="18" charset="0"/>
                <a:cs typeface="Calibri" panose="020F0502020204030204" pitchFamily="34" charset="0"/>
              </a:rPr>
              <a:t>i.e</a:t>
            </a:r>
            <a:r>
              <a:rPr lang="en-IN" altLang="en-US" dirty="0">
                <a:latin typeface="Times New Roman" panose="02020603050405020304" pitchFamily="18" charset="0"/>
                <a:cs typeface="Calibri" panose="020F0502020204030204" pitchFamily="34" charset="0"/>
              </a:rPr>
              <a:t> eyes and mouth in real time and if the eyes is closed then the EAR value drops which triggers alarm and if the subject yawns, the MOR value increases which triggers the alarm.</a:t>
            </a:r>
          </a:p>
          <a:p>
            <a:pPr algn="just"/>
            <a:endParaRPr lang="en-US" altLang="en-US" dirty="0"/>
          </a:p>
          <a:p>
            <a:endParaRPr lang="en-US" altLang="en-US" dirty="0"/>
          </a:p>
        </p:txBody>
      </p:sp>
      <p:sp>
        <p:nvSpPr>
          <p:cNvPr id="28676" name="Slide Number Placeholder 3">
            <a:extLst>
              <a:ext uri="{FF2B5EF4-FFF2-40B4-BE49-F238E27FC236}">
                <a16:creationId xmlns="" xmlns:a16="http://schemas.microsoft.com/office/drawing/2014/main" id="{B171CDE9-A7F6-4694-B6DB-E9A9905465E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FA6F42B-6555-4A41-B16A-2DB62E8CC949}" type="slidenum">
              <a:rPr lang="en-US" altLang="en-US" smtClean="0"/>
              <a:pPr/>
              <a:t>26</a:t>
            </a:fld>
            <a:endParaRPr lang="en-US" altLang="en-US"/>
          </a:p>
        </p:txBody>
      </p:sp>
      <p:sp>
        <p:nvSpPr>
          <p:cNvPr id="28677" name="TextBox 1">
            <a:extLst>
              <a:ext uri="{FF2B5EF4-FFF2-40B4-BE49-F238E27FC236}">
                <a16:creationId xmlns="" xmlns:a16="http://schemas.microsoft.com/office/drawing/2014/main" id="{C54142B6-B73E-4EC3-A815-6E91E89EB278}"/>
              </a:ext>
            </a:extLst>
          </p:cNvPr>
          <p:cNvSpPr txBox="1">
            <a:spLocks noChangeArrowheads="1"/>
          </p:cNvSpPr>
          <p:nvPr/>
        </p:nvSpPr>
        <p:spPr bwMode="auto">
          <a:xfrm>
            <a:off x="3171825" y="5554663"/>
            <a:ext cx="3152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a:latin typeface="Times New Roman" panose="02020603050405020304" pitchFamily="18" charset="0"/>
                <a:cs typeface="Times New Roman" panose="02020603050405020304" pitchFamily="18" charset="0"/>
              </a:rPr>
              <a:t>Fig.3.4 Score when eyes are open and subject is not yawning</a:t>
            </a:r>
          </a:p>
        </p:txBody>
      </p:sp>
      <p:pic>
        <p:nvPicPr>
          <p:cNvPr id="3" name="Picture 2">
            <a:extLst>
              <a:ext uri="{FF2B5EF4-FFF2-40B4-BE49-F238E27FC236}">
                <a16:creationId xmlns="" xmlns:a16="http://schemas.microsoft.com/office/drawing/2014/main" id="{CBD0BF37-7DEE-4E06-BF18-CDD6DF032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6277" y="3040930"/>
            <a:ext cx="3091446" cy="252787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 xmlns:a16="http://schemas.microsoft.com/office/drawing/2014/main" id="{19A8629A-ECAC-46B6-8F7A-53DC28A45943}"/>
              </a:ext>
            </a:extLst>
          </p:cNvPr>
          <p:cNvSpPr>
            <a:spLocks noGrp="1" noChangeArrowheads="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Result and Discussion</a:t>
            </a:r>
            <a:endParaRPr lang="en-US" altLang="en-US" dirty="0"/>
          </a:p>
        </p:txBody>
      </p:sp>
      <p:sp>
        <p:nvSpPr>
          <p:cNvPr id="29699" name="Slide Number Placeholder 2">
            <a:extLst>
              <a:ext uri="{FF2B5EF4-FFF2-40B4-BE49-F238E27FC236}">
                <a16:creationId xmlns="" xmlns:a16="http://schemas.microsoft.com/office/drawing/2014/main" id="{DFC3BF90-0A78-4B14-8846-CF133980520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F414208-6AA2-495B-9C5B-367A776D6828}" type="slidenum">
              <a:rPr lang="en-US" altLang="en-US" smtClean="0"/>
              <a:pPr/>
              <a:t>27</a:t>
            </a:fld>
            <a:endParaRPr lang="en-US" altLang="en-US"/>
          </a:p>
        </p:txBody>
      </p:sp>
      <p:sp>
        <p:nvSpPr>
          <p:cNvPr id="29702" name="TextBox 1">
            <a:extLst>
              <a:ext uri="{FF2B5EF4-FFF2-40B4-BE49-F238E27FC236}">
                <a16:creationId xmlns="" xmlns:a16="http://schemas.microsoft.com/office/drawing/2014/main" id="{81B18FBB-9E09-42F0-9C76-3FBC448CF65D}"/>
              </a:ext>
            </a:extLst>
          </p:cNvPr>
          <p:cNvSpPr txBox="1">
            <a:spLocks noChangeArrowheads="1"/>
          </p:cNvSpPr>
          <p:nvPr/>
        </p:nvSpPr>
        <p:spPr bwMode="auto">
          <a:xfrm>
            <a:off x="885825" y="4840288"/>
            <a:ext cx="2743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dirty="0" smtClean="0">
                <a:latin typeface="Times New Roman" panose="02020603050405020304" pitchFamily="18" charset="0"/>
                <a:cs typeface="Times New Roman" panose="02020603050405020304" pitchFamily="18" charset="0"/>
              </a:rPr>
              <a:t>Fig 3.5 Score </a:t>
            </a:r>
            <a:r>
              <a:rPr lang="en-US" altLang="en-US" dirty="0">
                <a:latin typeface="Times New Roman" panose="02020603050405020304" pitchFamily="18" charset="0"/>
                <a:cs typeface="Times New Roman" panose="02020603050405020304" pitchFamily="18" charset="0"/>
              </a:rPr>
              <a:t>when eyes are closed</a:t>
            </a:r>
          </a:p>
          <a:p>
            <a:pPr algn="ctr"/>
            <a:r>
              <a:rPr lang="en-US" altLang="en-US" dirty="0">
                <a:latin typeface="Times New Roman" panose="02020603050405020304" pitchFamily="18" charset="0"/>
                <a:cs typeface="Times New Roman" panose="02020603050405020304" pitchFamily="18" charset="0"/>
              </a:rPr>
              <a:t>(Alarming Situation)</a:t>
            </a:r>
          </a:p>
        </p:txBody>
      </p:sp>
      <p:sp>
        <p:nvSpPr>
          <p:cNvPr id="29703" name="TextBox 2">
            <a:extLst>
              <a:ext uri="{FF2B5EF4-FFF2-40B4-BE49-F238E27FC236}">
                <a16:creationId xmlns="" xmlns:a16="http://schemas.microsoft.com/office/drawing/2014/main" id="{2542FA23-89B5-447C-A17A-99FC1A4FD120}"/>
              </a:ext>
            </a:extLst>
          </p:cNvPr>
          <p:cNvSpPr txBox="1">
            <a:spLocks noChangeArrowheads="1"/>
          </p:cNvSpPr>
          <p:nvPr/>
        </p:nvSpPr>
        <p:spPr bwMode="auto">
          <a:xfrm>
            <a:off x="5486400" y="4840288"/>
            <a:ext cx="2743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dirty="0" smtClean="0">
                <a:latin typeface="Times New Roman" panose="02020603050405020304" pitchFamily="18" charset="0"/>
                <a:cs typeface="Times New Roman" panose="02020603050405020304" pitchFamily="18" charset="0"/>
              </a:rPr>
              <a:t>Fig 3.6 Score </a:t>
            </a:r>
            <a:r>
              <a:rPr lang="en-US" altLang="en-US" dirty="0">
                <a:latin typeface="Times New Roman" panose="02020603050405020304" pitchFamily="18" charset="0"/>
                <a:cs typeface="Times New Roman" panose="02020603050405020304" pitchFamily="18" charset="0"/>
              </a:rPr>
              <a:t>when yawning</a:t>
            </a:r>
          </a:p>
          <a:p>
            <a:pPr algn="ctr"/>
            <a:r>
              <a:rPr lang="en-US" altLang="en-US" dirty="0">
                <a:latin typeface="Times New Roman" panose="02020603050405020304" pitchFamily="18" charset="0"/>
                <a:cs typeface="Times New Roman" panose="02020603050405020304" pitchFamily="18" charset="0"/>
              </a:rPr>
              <a:t>(Alarming Situation)</a:t>
            </a:r>
          </a:p>
        </p:txBody>
      </p:sp>
      <p:pic>
        <p:nvPicPr>
          <p:cNvPr id="3" name="Picture 2">
            <a:extLst>
              <a:ext uri="{FF2B5EF4-FFF2-40B4-BE49-F238E27FC236}">
                <a16:creationId xmlns="" xmlns:a16="http://schemas.microsoft.com/office/drawing/2014/main" id="{3E251899-A641-445E-80AC-FF0B73A9E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69" y="1671022"/>
            <a:ext cx="3524436" cy="2881928"/>
          </a:xfrm>
          <a:prstGeom prst="rect">
            <a:avLst/>
          </a:prstGeom>
        </p:spPr>
      </p:pic>
      <p:pic>
        <p:nvPicPr>
          <p:cNvPr id="5" name="Picture 4">
            <a:extLst>
              <a:ext uri="{FF2B5EF4-FFF2-40B4-BE49-F238E27FC236}">
                <a16:creationId xmlns="" xmlns:a16="http://schemas.microsoft.com/office/drawing/2014/main" id="{F4C51070-2057-4424-82A1-8C357E16F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0982" y="1671022"/>
            <a:ext cx="3524436" cy="288192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Result and Discussion</a:t>
            </a:r>
            <a:endParaRPr lang="en-IN" dirty="0"/>
          </a:p>
        </p:txBody>
      </p:sp>
      <p:sp>
        <p:nvSpPr>
          <p:cNvPr id="3" name="Slide Number Placeholder 2"/>
          <p:cNvSpPr>
            <a:spLocks noGrp="1"/>
          </p:cNvSpPr>
          <p:nvPr>
            <p:ph type="sldNum" sz="quarter" idx="10"/>
          </p:nvPr>
        </p:nvSpPr>
        <p:spPr/>
        <p:txBody>
          <a:bodyPr/>
          <a:lstStyle/>
          <a:p>
            <a:pPr>
              <a:defRPr/>
            </a:pPr>
            <a:fld id="{E2828F5A-CCE9-477E-91E6-2BF1B729D052}" type="slidenum">
              <a:rPr lang="en-US" altLang="en-US" smtClean="0"/>
              <a:pPr>
                <a:defRPr/>
              </a:pPr>
              <a:t>28</a:t>
            </a:fld>
            <a:endParaRPr lang="en-US" altLang="en-US"/>
          </a:p>
        </p:txBody>
      </p:sp>
      <p:pic>
        <p:nvPicPr>
          <p:cNvPr id="4" name="Picture 3"/>
          <p:cNvPicPr/>
          <p:nvPr/>
        </p:nvPicPr>
        <p:blipFill>
          <a:blip r:embed="rId2"/>
          <a:stretch>
            <a:fillRect/>
          </a:stretch>
        </p:blipFill>
        <p:spPr>
          <a:xfrm>
            <a:off x="2362200" y="1066800"/>
            <a:ext cx="3089910" cy="3429000"/>
          </a:xfrm>
          <a:prstGeom prst="rect">
            <a:avLst/>
          </a:prstGeom>
        </p:spPr>
      </p:pic>
      <p:sp>
        <p:nvSpPr>
          <p:cNvPr id="5" name="TextBox 4"/>
          <p:cNvSpPr txBox="1"/>
          <p:nvPr/>
        </p:nvSpPr>
        <p:spPr>
          <a:xfrm>
            <a:off x="914400" y="5181600"/>
            <a:ext cx="77724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If the driver offend the drowsiness alert multiple time consecutively then an alert email is delivered to the concerned person alerting him of the drowsy </a:t>
            </a:r>
            <a:r>
              <a:rPr lang="en-IN" dirty="0" smtClean="0">
                <a:latin typeface="Times New Roman" panose="02020603050405020304" pitchFamily="18" charset="0"/>
                <a:cs typeface="Times New Roman" panose="02020603050405020304" pitchFamily="18" charset="0"/>
              </a:rPr>
              <a:t>driver.</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362200" y="4876800"/>
            <a:ext cx="3089910" cy="615553"/>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Fig. </a:t>
            </a:r>
            <a:r>
              <a:rPr lang="en-IN" sz="1600" dirty="0" smtClean="0">
                <a:latin typeface="Times New Roman" panose="02020603050405020304" pitchFamily="18" charset="0"/>
                <a:cs typeface="Times New Roman" panose="02020603050405020304" pitchFamily="18" charset="0"/>
              </a:rPr>
              <a:t>3.7 : </a:t>
            </a:r>
            <a:r>
              <a:rPr lang="en-IN" sz="1600" dirty="0">
                <a:latin typeface="Times New Roman" panose="02020603050405020304" pitchFamily="18" charset="0"/>
                <a:cs typeface="Times New Roman" panose="02020603050405020304" pitchFamily="18" charset="0"/>
              </a:rPr>
              <a:t>Alert using Email </a:t>
            </a:r>
          </a:p>
          <a:p>
            <a:endParaRPr lang="en-IN" dirty="0"/>
          </a:p>
        </p:txBody>
      </p:sp>
    </p:spTree>
    <p:extLst>
      <p:ext uri="{BB962C8B-B14F-4D97-AF65-F5344CB8AC3E}">
        <p14:creationId xmlns:p14="http://schemas.microsoft.com/office/powerpoint/2010/main" val="2988898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 xmlns:a16="http://schemas.microsoft.com/office/drawing/2014/main" id="{4178A7DA-BD68-42FB-B9CA-21E19E43FFF4}"/>
              </a:ext>
            </a:extLst>
          </p:cNvPr>
          <p:cNvSpPr>
            <a:spLocks noGrp="1" noChangeArrowheads="1"/>
          </p:cNvSpPr>
          <p:nvPr>
            <p:ph type="title"/>
          </p:nvPr>
        </p:nvSpPr>
        <p:spPr/>
        <p:txBody>
          <a:bodyPr/>
          <a:lstStyle/>
          <a:p>
            <a:r>
              <a:rPr lang="en-IN" altLang="en-US">
                <a:latin typeface="Times New Roman" panose="02020603050405020304" pitchFamily="18" charset="0"/>
                <a:cs typeface="Times New Roman" panose="02020603050405020304" pitchFamily="18" charset="0"/>
              </a:rPr>
              <a:t>Technologies Used</a:t>
            </a:r>
          </a:p>
        </p:txBody>
      </p:sp>
      <p:sp>
        <p:nvSpPr>
          <p:cNvPr id="30723" name="Slide Number Placeholder 2">
            <a:extLst>
              <a:ext uri="{FF2B5EF4-FFF2-40B4-BE49-F238E27FC236}">
                <a16:creationId xmlns="" xmlns:a16="http://schemas.microsoft.com/office/drawing/2014/main" id="{4F727BA3-CFCA-416C-B57A-05945D96E6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D156C84-A8BC-4680-9591-51447BBE3FEA}" type="slidenum">
              <a:rPr lang="en-US" altLang="en-US" smtClean="0"/>
              <a:pPr/>
              <a:t>29</a:t>
            </a:fld>
            <a:endParaRPr lang="en-US" altLang="en-US"/>
          </a:p>
        </p:txBody>
      </p:sp>
      <p:sp>
        <p:nvSpPr>
          <p:cNvPr id="30724" name="TextBox 3">
            <a:extLst>
              <a:ext uri="{FF2B5EF4-FFF2-40B4-BE49-F238E27FC236}">
                <a16:creationId xmlns="" xmlns:a16="http://schemas.microsoft.com/office/drawing/2014/main" id="{6045AA01-4EDE-4998-937A-78CFFB097B38}"/>
              </a:ext>
            </a:extLst>
          </p:cNvPr>
          <p:cNvSpPr txBox="1">
            <a:spLocks noChangeArrowheads="1"/>
          </p:cNvSpPr>
          <p:nvPr/>
        </p:nvSpPr>
        <p:spPr bwMode="auto">
          <a:xfrm>
            <a:off x="457200" y="838200"/>
            <a:ext cx="8229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US" altLang="en-US" dirty="0">
              <a:solidFill>
                <a:srgbClr val="202124"/>
              </a:solidFill>
              <a:latin typeface="Times New Roman" panose="02020603050405020304" pitchFamily="18" charset="0"/>
              <a:cs typeface="Times New Roman" panose="02020603050405020304" pitchFamily="18" charset="0"/>
            </a:endParaRPr>
          </a:p>
          <a:p>
            <a:pPr algn="just"/>
            <a:r>
              <a:rPr lang="en-US" altLang="en-US" b="1" dirty="0">
                <a:solidFill>
                  <a:srgbClr val="202124"/>
                </a:solidFill>
                <a:latin typeface="Times New Roman" panose="02020603050405020304" pitchFamily="18" charset="0"/>
                <a:cs typeface="Times New Roman" panose="02020603050405020304" pitchFamily="18" charset="0"/>
              </a:rPr>
              <a:t>Python</a:t>
            </a:r>
            <a:r>
              <a:rPr lang="en-US" altLang="en-US" dirty="0">
                <a:solidFill>
                  <a:srgbClr val="202124"/>
                </a:solidFill>
                <a:latin typeface="Times New Roman" panose="02020603050405020304" pitchFamily="18" charset="0"/>
                <a:cs typeface="Times New Roman" panose="02020603050405020304" pitchFamily="18" charset="0"/>
              </a:rPr>
              <a:t> is an interpreted, object-oriented, high-level programming language with dynamic semantics.</a:t>
            </a:r>
          </a:p>
          <a:p>
            <a:pPr algn="just"/>
            <a:endParaRPr lang="en-US" altLang="en-US" dirty="0">
              <a:solidFill>
                <a:srgbClr val="202124"/>
              </a:solidFill>
              <a:latin typeface="Times New Roman" panose="02020603050405020304" pitchFamily="18" charset="0"/>
              <a:cs typeface="Times New Roman" panose="02020603050405020304" pitchFamily="18" charset="0"/>
            </a:endParaRPr>
          </a:p>
          <a:p>
            <a:pPr algn="just"/>
            <a:r>
              <a:rPr lang="en-US" altLang="en-US" b="1" dirty="0">
                <a:solidFill>
                  <a:srgbClr val="202124"/>
                </a:solidFill>
                <a:latin typeface="Times New Roman" panose="02020603050405020304" pitchFamily="18" charset="0"/>
                <a:cs typeface="Times New Roman" panose="02020603050405020304" pitchFamily="18" charset="0"/>
              </a:rPr>
              <a:t>Machine learning (ML) </a:t>
            </a:r>
            <a:r>
              <a:rPr lang="en-US" altLang="en-US" dirty="0">
                <a:solidFill>
                  <a:srgbClr val="202124"/>
                </a:solidFill>
                <a:latin typeface="Times New Roman" panose="02020603050405020304" pitchFamily="18" charset="0"/>
                <a:cs typeface="Times New Roman" panose="02020603050405020304" pitchFamily="18" charset="0"/>
              </a:rPr>
              <a:t>is a type of artificial intelligence that allows software applications to become more accurate at predicting outcomes without being explicitly programmed to do so. </a:t>
            </a:r>
          </a:p>
          <a:p>
            <a:pPr algn="just"/>
            <a:endParaRPr lang="en-US" altLang="en-US" dirty="0">
              <a:solidFill>
                <a:srgbClr val="202124"/>
              </a:solidFill>
              <a:latin typeface="Times New Roman" panose="02020603050405020304" pitchFamily="18" charset="0"/>
              <a:cs typeface="Times New Roman" panose="02020603050405020304" pitchFamily="18" charset="0"/>
            </a:endParaRPr>
          </a:p>
          <a:p>
            <a:pPr algn="just"/>
            <a:r>
              <a:rPr lang="en-US" altLang="en-US" b="1" dirty="0">
                <a:solidFill>
                  <a:srgbClr val="202124"/>
                </a:solidFill>
                <a:latin typeface="Times New Roman" panose="02020603050405020304" pitchFamily="18" charset="0"/>
                <a:cs typeface="Times New Roman" panose="02020603050405020304" pitchFamily="18" charset="0"/>
              </a:rPr>
              <a:t>Deep learning </a:t>
            </a:r>
            <a:r>
              <a:rPr lang="en-US" altLang="en-US" dirty="0">
                <a:solidFill>
                  <a:srgbClr val="202124"/>
                </a:solidFill>
                <a:latin typeface="Times New Roman" panose="02020603050405020304" pitchFamily="18" charset="0"/>
                <a:cs typeface="Times New Roman" panose="02020603050405020304" pitchFamily="18" charset="0"/>
              </a:rPr>
              <a:t>is a type of machine learning and artificial intelligence (AI) that imitates the way humans gain certain types of knowledge</a:t>
            </a:r>
          </a:p>
          <a:p>
            <a:pPr algn="just"/>
            <a:endParaRPr lang="en-US" altLang="en-US" dirty="0">
              <a:solidFill>
                <a:srgbClr val="202124"/>
              </a:solidFill>
              <a:latin typeface="Times New Roman" panose="02020603050405020304" pitchFamily="18" charset="0"/>
              <a:cs typeface="Times New Roman" panose="02020603050405020304" pitchFamily="18" charset="0"/>
            </a:endParaRPr>
          </a:p>
          <a:p>
            <a:pPr algn="just"/>
            <a:r>
              <a:rPr lang="en-US" altLang="en-US" b="1" dirty="0" err="1">
                <a:solidFill>
                  <a:srgbClr val="202124"/>
                </a:solidFill>
                <a:latin typeface="Times New Roman" panose="02020603050405020304" pitchFamily="18" charset="0"/>
                <a:cs typeface="Times New Roman" panose="02020603050405020304" pitchFamily="18" charset="0"/>
              </a:rPr>
              <a:t>Dlib</a:t>
            </a:r>
            <a:r>
              <a:rPr lang="en-US" altLang="en-US" dirty="0">
                <a:solidFill>
                  <a:srgbClr val="202124"/>
                </a:solidFill>
                <a:latin typeface="Times New Roman" panose="02020603050405020304" pitchFamily="18" charset="0"/>
                <a:cs typeface="Times New Roman" panose="02020603050405020304" pitchFamily="18" charset="0"/>
              </a:rPr>
              <a:t> is an open source C++ library implementing a variety of algorithms, including classification, regression, clustering, data transformation, and structured prediction.</a:t>
            </a:r>
          </a:p>
          <a:p>
            <a:pPr algn="just"/>
            <a:endParaRPr lang="en-US" altLang="en-US" dirty="0">
              <a:solidFill>
                <a:srgbClr val="202124"/>
              </a:solidFill>
              <a:latin typeface="Times New Roman" panose="02020603050405020304" pitchFamily="18" charset="0"/>
              <a:cs typeface="Times New Roman" panose="02020603050405020304" pitchFamily="18" charset="0"/>
            </a:endParaRPr>
          </a:p>
          <a:p>
            <a:pPr algn="just"/>
            <a:r>
              <a:rPr lang="en-US" altLang="en-US" b="1" dirty="0">
                <a:solidFill>
                  <a:srgbClr val="202124"/>
                </a:solidFill>
                <a:latin typeface="Times New Roman" panose="02020603050405020304" pitchFamily="18" charset="0"/>
                <a:cs typeface="Times New Roman" panose="02020603050405020304" pitchFamily="18" charset="0"/>
              </a:rPr>
              <a:t>Convolutional Neural Network (CNN)  </a:t>
            </a:r>
            <a:r>
              <a:rPr lang="en-US" altLang="en-US" dirty="0">
                <a:solidFill>
                  <a:srgbClr val="202124"/>
                </a:solidFill>
                <a:latin typeface="Times New Roman" panose="02020603050405020304" pitchFamily="18" charset="0"/>
                <a:cs typeface="Times New Roman" panose="02020603050405020304" pitchFamily="18" charset="0"/>
              </a:rPr>
              <a:t>is a type of artificial neural network, which is widely used for image/object recognition and classification. Deep Learning thus recognizes objects in an image.</a:t>
            </a:r>
          </a:p>
          <a:p>
            <a:endParaRPr lang="en-US" altLang="en-US" dirty="0">
              <a:solidFill>
                <a:srgbClr val="202124"/>
              </a:solidFill>
            </a:endParaRPr>
          </a:p>
          <a:p>
            <a:endParaRPr lang="en-US" altLang="en-US" dirty="0">
              <a:solidFill>
                <a:srgbClr val="202124"/>
              </a:solidFill>
            </a:endParaRPr>
          </a:p>
          <a:p>
            <a:endParaRPr lang="en-I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 xmlns:a16="http://schemas.microsoft.com/office/drawing/2014/main" id="{1C1005A8-4040-4359-8933-CD51D88C63E7}"/>
              </a:ext>
            </a:extLst>
          </p:cNvPr>
          <p:cNvSpPr>
            <a:spLocks noGrp="1" noChangeArrowheads="1"/>
          </p:cNvSpPr>
          <p:nvPr>
            <p:ph type="title"/>
          </p:nvPr>
        </p:nvSpPr>
        <p:spPr/>
        <p:txBody>
          <a:bodyPr/>
          <a:lstStyle/>
          <a:p>
            <a:r>
              <a:rPr lang="en-IN" altLang="en-US">
                <a:latin typeface="Times New Roman" panose="02020603050405020304" pitchFamily="18" charset="0"/>
                <a:cs typeface="Times New Roman" panose="02020603050405020304" pitchFamily="18" charset="0"/>
              </a:rPr>
              <a:t>Abstract</a:t>
            </a:r>
          </a:p>
        </p:txBody>
      </p:sp>
      <p:sp>
        <p:nvSpPr>
          <p:cNvPr id="6147" name="Content Placeholder 2">
            <a:extLst>
              <a:ext uri="{FF2B5EF4-FFF2-40B4-BE49-F238E27FC236}">
                <a16:creationId xmlns="" xmlns:a16="http://schemas.microsoft.com/office/drawing/2014/main" id="{B6499661-D11E-4863-BB77-07474A019FFD}"/>
              </a:ext>
            </a:extLst>
          </p:cNvPr>
          <p:cNvSpPr>
            <a:spLocks noGrp="1" noChangeArrowheads="1"/>
          </p:cNvSpPr>
          <p:nvPr>
            <p:ph idx="1"/>
          </p:nvPr>
        </p:nvSpPr>
        <p:spPr>
          <a:xfrm>
            <a:off x="457200" y="1066800"/>
            <a:ext cx="8229600" cy="5029200"/>
          </a:xfrm>
        </p:spPr>
        <p:txBody>
          <a:bodyPr/>
          <a:lstStyle/>
          <a:p>
            <a:pPr algn="just">
              <a:defRPr/>
            </a:pPr>
            <a:r>
              <a:rPr lang="en-US" sz="2200" dirty="0">
                <a:latin typeface="Times New Roman" panose="02020603050405020304" pitchFamily="18" charset="0"/>
                <a:cs typeface="Times New Roman" panose="02020603050405020304" pitchFamily="18" charset="0"/>
              </a:rPr>
              <a:t>A large number of road accidents occur due to the driver drowsiness. As drowsiness detection has gained attention in field of deep learning. The system proposed is that this technology which will be developed will help to prevent accidents caused by driver feeling drowsy.</a:t>
            </a:r>
          </a:p>
          <a:p>
            <a:pPr algn="just">
              <a:defRPr/>
            </a:pPr>
            <a:r>
              <a:rPr lang="en-US" sz="2200" dirty="0">
                <a:latin typeface="Times New Roman" panose="02020603050405020304" pitchFamily="18" charset="0"/>
                <a:cs typeface="Times New Roman" panose="02020603050405020304" pitchFamily="18" charset="0"/>
              </a:rPr>
              <a:t>This system will monitor the driver’s eyes using neural network and camera and by  an deep learning techniques. By alarm sound signal driver will be alarmed for his drowsiness and also Email will be sent to concerned person.</a:t>
            </a:r>
          </a:p>
          <a:p>
            <a:pPr marL="0" indent="0" algn="just">
              <a:buFontTx/>
              <a:buNone/>
              <a:defRPr/>
            </a:pPr>
            <a:endParaRPr lang="en-US" dirty="0">
              <a:latin typeface="Times New Roman" panose="02020603050405020304" pitchFamily="18" charset="0"/>
              <a:cs typeface="Times New Roman" panose="02020603050405020304" pitchFamily="18" charset="0"/>
            </a:endParaRPr>
          </a:p>
          <a:p>
            <a:pPr algn="just">
              <a:defRPr/>
            </a:pPr>
            <a:endParaRPr lang="en-US" dirty="0">
              <a:latin typeface="Times New Roman" panose="02020603050405020304" pitchFamily="18" charset="0"/>
              <a:cs typeface="Times New Roman" panose="02020603050405020304" pitchFamily="18" charset="0"/>
            </a:endParaRPr>
          </a:p>
          <a:p>
            <a:pPr marL="0" indent="0" algn="just">
              <a:buFontTx/>
              <a:buNone/>
              <a:defRPr/>
            </a:pPr>
            <a:r>
              <a:rPr lang="en-US" sz="1800" dirty="0">
                <a:latin typeface="Times New Roman" panose="02020603050405020304" pitchFamily="18" charset="0"/>
                <a:cs typeface="Times New Roman" panose="02020603050405020304" pitchFamily="18" charset="0"/>
              </a:rPr>
              <a:t>      Keywords: CNN, Deep Learning, Drowsiness, Yawn.</a:t>
            </a:r>
          </a:p>
        </p:txBody>
      </p:sp>
      <p:sp>
        <p:nvSpPr>
          <p:cNvPr id="6148" name="Slide Number Placeholder 3">
            <a:extLst>
              <a:ext uri="{FF2B5EF4-FFF2-40B4-BE49-F238E27FC236}">
                <a16:creationId xmlns="" xmlns:a16="http://schemas.microsoft.com/office/drawing/2014/main" id="{38FF066B-8F35-4838-BB58-A9720E3905B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B5944E-2CBE-408B-9A87-6F33AD577AD7}"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 xmlns:a16="http://schemas.microsoft.com/office/drawing/2014/main" id="{14C77105-63E4-42F3-82F8-28720DE1678B}"/>
              </a:ext>
            </a:extLst>
          </p:cNvPr>
          <p:cNvSpPr>
            <a:spLocks noGrp="1" noChangeArrowheads="1"/>
          </p:cNvSpPr>
          <p:nvPr>
            <p:ph type="title"/>
          </p:nvPr>
        </p:nvSpPr>
        <p:spPr>
          <a:xfrm>
            <a:off x="457200" y="95250"/>
            <a:ext cx="8229600" cy="639763"/>
          </a:xfrm>
        </p:spPr>
        <p:txBody>
          <a:bodyPr/>
          <a:lstStyle/>
          <a:p>
            <a:r>
              <a:rPr lang="en-US" altLang="en-US">
                <a:latin typeface="Times New Roman" panose="02020603050405020304" pitchFamily="18" charset="0"/>
                <a:cs typeface="Times New Roman" panose="02020603050405020304" pitchFamily="18" charset="0"/>
              </a:rPr>
              <a:t>Conclusion</a:t>
            </a:r>
          </a:p>
        </p:txBody>
      </p:sp>
      <p:sp>
        <p:nvSpPr>
          <p:cNvPr id="27651" name="Content Placeholder 2">
            <a:extLst>
              <a:ext uri="{FF2B5EF4-FFF2-40B4-BE49-F238E27FC236}">
                <a16:creationId xmlns="" xmlns:a16="http://schemas.microsoft.com/office/drawing/2014/main" id="{0D1425DF-8847-49DB-B2C9-EC606926BD8B}"/>
              </a:ext>
            </a:extLst>
          </p:cNvPr>
          <p:cNvSpPr>
            <a:spLocks noGrp="1" noChangeArrowheads="1"/>
          </p:cNvSpPr>
          <p:nvPr>
            <p:ph idx="1"/>
          </p:nvPr>
        </p:nvSpPr>
        <p:spPr/>
        <p:txBody>
          <a:bodyPr/>
          <a:lstStyle/>
          <a:p>
            <a:pPr algn="just">
              <a:defRPr/>
            </a:pPr>
            <a:r>
              <a:rPr lang="en-US" altLang="en-US" dirty="0">
                <a:latin typeface="Times New Roman" panose="02020603050405020304" pitchFamily="18" charset="0"/>
                <a:cs typeface="Times New Roman" panose="02020603050405020304" pitchFamily="18" charset="0"/>
              </a:rPr>
              <a:t>With the literature review and the research gaps </a:t>
            </a:r>
            <a:r>
              <a:rPr lang="en-IN" altLang="en-US" dirty="0">
                <a:latin typeface="Times New Roman" panose="02020603050405020304" pitchFamily="18" charset="0"/>
                <a:ea typeface="Calibri" panose="020F0502020204030204" pitchFamily="34" charset="0"/>
                <a:cs typeface="Times New Roman" panose="02020603050405020304" pitchFamily="18" charset="0"/>
              </a:rPr>
              <a:t>we have prototyped a model in which we detect the eye lid and mouth using deep learning which is the facial feature for drowsiness Detection of the driver webcam for capturing real time video of the driver and alarming the driver with the beeps of 200 – 300 Hz for alerting the driver. In case of detection of drowsiness multiple times consecutively, a mail is sent to the </a:t>
            </a:r>
            <a:r>
              <a:rPr lang="en-IN" altLang="en-US">
                <a:latin typeface="Times New Roman" panose="02020603050405020304" pitchFamily="18" charset="0"/>
                <a:ea typeface="Calibri" panose="020F0502020204030204" pitchFamily="34" charset="0"/>
                <a:cs typeface="Times New Roman" panose="02020603050405020304" pitchFamily="18" charset="0"/>
              </a:rPr>
              <a:t>concerned person.</a:t>
            </a:r>
            <a:endParaRPr lang="en-IN"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defRPr/>
            </a:pPr>
            <a:endParaRPr lang="en-IN" alt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Tx/>
              <a:buNone/>
              <a:defRPr/>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defRPr/>
            </a:pPr>
            <a:endParaRPr lang="en-US" altLang="en-US" dirty="0"/>
          </a:p>
        </p:txBody>
      </p:sp>
      <p:sp>
        <p:nvSpPr>
          <p:cNvPr id="31748" name="Slide Number Placeholder 3">
            <a:extLst>
              <a:ext uri="{FF2B5EF4-FFF2-40B4-BE49-F238E27FC236}">
                <a16:creationId xmlns="" xmlns:a16="http://schemas.microsoft.com/office/drawing/2014/main" id="{69B4E9AF-3AA6-4711-A843-9BB2E2401F2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7312012-E5D8-4D5E-87DD-6D745F4D58A4}"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 xmlns:a16="http://schemas.microsoft.com/office/drawing/2014/main" id="{A3780A8E-94EA-4184-A577-720F3753D932}"/>
              </a:ext>
            </a:extLst>
          </p:cNvPr>
          <p:cNvSpPr>
            <a:spLocks noGrp="1" noChangeArrowheads="1"/>
          </p:cNvSpPr>
          <p:nvPr>
            <p:ph type="title"/>
          </p:nvPr>
        </p:nvSpPr>
        <p:spPr/>
        <p:txBody>
          <a:bodyPr/>
          <a:lstStyle/>
          <a:p>
            <a:r>
              <a:rPr lang="en-IN" altLang="en-US">
                <a:latin typeface="Times New Roman" panose="02020603050405020304" pitchFamily="18" charset="0"/>
                <a:cs typeface="Times New Roman" panose="02020603050405020304" pitchFamily="18" charset="0"/>
              </a:rPr>
              <a:t>Future work</a:t>
            </a:r>
          </a:p>
        </p:txBody>
      </p:sp>
      <p:sp>
        <p:nvSpPr>
          <p:cNvPr id="32771" name="Slide Number Placeholder 2">
            <a:extLst>
              <a:ext uri="{FF2B5EF4-FFF2-40B4-BE49-F238E27FC236}">
                <a16:creationId xmlns="" xmlns:a16="http://schemas.microsoft.com/office/drawing/2014/main" id="{42C030D9-C323-476A-B144-6DCCFA81A97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5CF0912-35DA-4337-A428-CC5E27BEC043}" type="slidenum">
              <a:rPr lang="en-US" altLang="en-US" smtClean="0"/>
              <a:pPr/>
              <a:t>31</a:t>
            </a:fld>
            <a:endParaRPr lang="en-US" altLang="en-US"/>
          </a:p>
        </p:txBody>
      </p:sp>
      <p:sp>
        <p:nvSpPr>
          <p:cNvPr id="6" name="TextBox 5">
            <a:extLst>
              <a:ext uri="{FF2B5EF4-FFF2-40B4-BE49-F238E27FC236}">
                <a16:creationId xmlns="" xmlns:a16="http://schemas.microsoft.com/office/drawing/2014/main" id="{DE970177-8D8A-42C6-BEEC-784D7AD45BED}"/>
              </a:ext>
            </a:extLst>
          </p:cNvPr>
          <p:cNvSpPr txBox="1"/>
          <p:nvPr/>
        </p:nvSpPr>
        <p:spPr>
          <a:xfrm>
            <a:off x="609600" y="1143000"/>
            <a:ext cx="8077200" cy="2862263"/>
          </a:xfrm>
          <a:prstGeom prst="rect">
            <a:avLst/>
          </a:prstGeom>
          <a:noFill/>
        </p:spPr>
        <p:txBody>
          <a:bodyPr>
            <a:spAutoFit/>
          </a:bodyPr>
          <a:lstStyle/>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Additional Features such as adaptive cruise control could be added for better decision making of driver in many cases.</a:t>
            </a:r>
          </a:p>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Capture individual driver’s steering activity while drowsy.</a:t>
            </a:r>
          </a:p>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Conduct additional simulator experiments to validate the algorithm, test additional road conditions, and test a more diversified group of drivers.</a:t>
            </a:r>
          </a:p>
          <a:p>
            <a:pPr>
              <a:defRPr/>
            </a:pPr>
            <a:endParaRPr lang="en-IN" dirty="0"/>
          </a:p>
          <a:p>
            <a:pPr>
              <a:defRPr/>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 xmlns:a16="http://schemas.microsoft.com/office/drawing/2014/main" id="{2D03F212-3E14-4C56-80C5-D73596BD5297}"/>
              </a:ext>
            </a:extLst>
          </p:cNvPr>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Reference</a:t>
            </a:r>
          </a:p>
        </p:txBody>
      </p:sp>
      <p:sp>
        <p:nvSpPr>
          <p:cNvPr id="33795" name="Content Placeholder 2">
            <a:extLst>
              <a:ext uri="{FF2B5EF4-FFF2-40B4-BE49-F238E27FC236}">
                <a16:creationId xmlns="" xmlns:a16="http://schemas.microsoft.com/office/drawing/2014/main" id="{C7C6F0E1-63E3-482B-B8DD-660CF3AC30DD}"/>
              </a:ext>
            </a:extLst>
          </p:cNvPr>
          <p:cNvSpPr>
            <a:spLocks noGrp="1" noChangeArrowheads="1"/>
          </p:cNvSpPr>
          <p:nvPr>
            <p:ph idx="1"/>
          </p:nvPr>
        </p:nvSpPr>
        <p:spPr>
          <a:xfrm>
            <a:off x="447675" y="979488"/>
            <a:ext cx="8229600" cy="5181600"/>
          </a:xfrm>
        </p:spPr>
        <p:txBody>
          <a:bodyPr/>
          <a:lstStyle/>
          <a:p>
            <a:pPr marL="0" indent="0" algn="just">
              <a:lnSpc>
                <a:spcPct val="107000"/>
              </a:lnSpc>
              <a:spcBef>
                <a:spcPct val="0"/>
              </a:spcBef>
              <a:spcAft>
                <a:spcPts val="800"/>
              </a:spcAft>
              <a:buFontTx/>
              <a:buNone/>
            </a:pPr>
            <a:r>
              <a:rPr lang="en-IN" altLang="en-US" sz="1600" b="1">
                <a:latin typeface="Times New Roman" panose="02020603050405020304" pitchFamily="18" charset="0"/>
                <a:ea typeface="Calibri" panose="020F0502020204030204" pitchFamily="34" charset="0"/>
                <a:cs typeface="Times New Roman" panose="02020603050405020304" pitchFamily="18" charset="0"/>
              </a:rPr>
              <a:t>[1]</a:t>
            </a:r>
            <a:r>
              <a:rPr lang="en-IN" altLang="en-US" sz="1600">
                <a:latin typeface="Times New Roman" panose="02020603050405020304" pitchFamily="18" charset="0"/>
                <a:ea typeface="Calibri" panose="020F0502020204030204" pitchFamily="34" charset="0"/>
                <a:cs typeface="Times New Roman" panose="02020603050405020304" pitchFamily="18" charset="0"/>
              </a:rPr>
              <a:t> Chaoyun Zhang, Rui Li, Woojin Kim, Daesub Yoon,And Paul Patras (2020). </a:t>
            </a:r>
            <a:r>
              <a:rPr lang="en-IN" altLang="en-US" sz="1600" b="1" i="1">
                <a:latin typeface="Times New Roman" panose="02020603050405020304" pitchFamily="18" charset="0"/>
                <a:ea typeface="Calibri" panose="020F0502020204030204" pitchFamily="34" charset="0"/>
                <a:cs typeface="Times New Roman" panose="02020603050405020304" pitchFamily="18" charset="0"/>
              </a:rPr>
              <a:t>Driver Behavior Recognition via Interwoven Deep Convolutional Neural Nets With Multi-Stream Inputs</a:t>
            </a:r>
            <a:r>
              <a:rPr lang="en-IN" altLang="en-US" sz="1600" i="1">
                <a:latin typeface="Times New Roman" panose="02020603050405020304" pitchFamily="18" charset="0"/>
                <a:ea typeface="Calibri" panose="020F0502020204030204" pitchFamily="34" charset="0"/>
                <a:cs typeface="Times New Roman" panose="02020603050405020304" pitchFamily="18" charset="0"/>
              </a:rPr>
              <a:t>.</a:t>
            </a:r>
            <a:r>
              <a:rPr lang="en-IN" altLang="en-US" sz="1600">
                <a:latin typeface="Times New Roman" panose="02020603050405020304" pitchFamily="18" charset="0"/>
                <a:ea typeface="Calibri" panose="020F0502020204030204" pitchFamily="34" charset="0"/>
                <a:cs typeface="Times New Roman" panose="02020603050405020304" pitchFamily="18" charset="0"/>
              </a:rPr>
              <a:t> (2020)</a:t>
            </a:r>
            <a:r>
              <a:rPr lang="en-IN" altLang="en-US" sz="1600">
                <a:latin typeface="Calibri" panose="020F0502020204030204" pitchFamily="34" charset="0"/>
                <a:ea typeface="Calibri" panose="020F0502020204030204" pitchFamily="34" charset="0"/>
                <a:cs typeface="Times New Roman" panose="02020603050405020304" pitchFamily="18" charset="0"/>
              </a:rPr>
              <a:t> </a:t>
            </a:r>
            <a:r>
              <a:rPr lang="en-IN" altLang="en-US" sz="1600">
                <a:latin typeface="Times New Roman" panose="02020603050405020304" pitchFamily="18" charset="0"/>
                <a:ea typeface="Calibri" panose="020F0502020204030204" pitchFamily="34" charset="0"/>
                <a:cs typeface="Times New Roman" panose="02020603050405020304" pitchFamily="18" charset="0"/>
              </a:rPr>
              <a:t>Electronics and Telecommunications Research Institute (ETRI), Daejeon, South K</a:t>
            </a:r>
          </a:p>
          <a:p>
            <a:pPr marL="0" indent="0" algn="just">
              <a:lnSpc>
                <a:spcPct val="107000"/>
              </a:lnSpc>
              <a:spcBef>
                <a:spcPct val="0"/>
              </a:spcBef>
              <a:spcAft>
                <a:spcPts val="800"/>
              </a:spcAft>
              <a:buFontTx/>
              <a:buNone/>
            </a:pPr>
            <a:r>
              <a:rPr lang="en-IN" altLang="en-US" sz="1600" b="1">
                <a:latin typeface="Times New Roman" panose="02020603050405020304" pitchFamily="18" charset="0"/>
                <a:ea typeface="Calibri" panose="020F0502020204030204" pitchFamily="34" charset="0"/>
                <a:cs typeface="Times New Roman" panose="02020603050405020304" pitchFamily="18" charset="0"/>
              </a:rPr>
              <a:t>[2] </a:t>
            </a:r>
            <a:r>
              <a:rPr lang="en-IN" altLang="en-US" sz="1600">
                <a:latin typeface="Times New Roman" panose="02020603050405020304" pitchFamily="18" charset="0"/>
                <a:ea typeface="Calibri" panose="020F0502020204030204" pitchFamily="34" charset="0"/>
                <a:cs typeface="Times New Roman" panose="02020603050405020304" pitchFamily="18" charset="0"/>
              </a:rPr>
              <a:t>Kusuma, S., Divya Udayan, J., &amp; Sachdeva, A. (2019). </a:t>
            </a:r>
            <a:r>
              <a:rPr lang="en-IN" altLang="en-US" sz="1600" b="1" i="1">
                <a:latin typeface="Times New Roman" panose="02020603050405020304" pitchFamily="18" charset="0"/>
                <a:ea typeface="Calibri" panose="020F0502020204030204" pitchFamily="34" charset="0"/>
                <a:cs typeface="Times New Roman" panose="02020603050405020304" pitchFamily="18" charset="0"/>
              </a:rPr>
              <a:t>Driver Distraction Detection using Deep Learning and Computer Vision.</a:t>
            </a:r>
            <a:r>
              <a:rPr lang="en-IN" altLang="en-US" sz="1600" i="1">
                <a:latin typeface="Times New Roman" panose="02020603050405020304" pitchFamily="18" charset="0"/>
                <a:ea typeface="Calibri" panose="020F0502020204030204" pitchFamily="34" charset="0"/>
                <a:cs typeface="Times New Roman" panose="02020603050405020304" pitchFamily="18" charset="0"/>
              </a:rPr>
              <a:t> 2019 2nd International Conference on Intelligent Computing, Instrumentation and Control Technologies (ICICICT).</a:t>
            </a:r>
          </a:p>
          <a:p>
            <a:pPr marL="0" indent="0" algn="just">
              <a:lnSpc>
                <a:spcPct val="107000"/>
              </a:lnSpc>
              <a:spcBef>
                <a:spcPct val="0"/>
              </a:spcBef>
              <a:spcAft>
                <a:spcPts val="800"/>
              </a:spcAft>
              <a:buFontTx/>
              <a:buNone/>
            </a:pPr>
            <a:r>
              <a:rPr lang="en-IN" altLang="en-US" sz="1600" b="1">
                <a:latin typeface="Times New Roman" panose="02020603050405020304" pitchFamily="18" charset="0"/>
                <a:ea typeface="Calibri" panose="020F0502020204030204" pitchFamily="34" charset="0"/>
                <a:cs typeface="Times New Roman" panose="02020603050405020304" pitchFamily="18" charset="0"/>
              </a:rPr>
              <a:t>[3] </a:t>
            </a:r>
            <a:r>
              <a:rPr lang="en-IN" altLang="en-US" sz="1600">
                <a:latin typeface="Times New Roman" panose="02020603050405020304" pitchFamily="18" charset="0"/>
                <a:ea typeface="Calibri" panose="020F0502020204030204" pitchFamily="34" charset="0"/>
                <a:cs typeface="Times New Roman" panose="02020603050405020304" pitchFamily="18" charset="0"/>
              </a:rPr>
              <a:t>Lin, J. (2020). </a:t>
            </a:r>
            <a:r>
              <a:rPr lang="en-IN" altLang="en-US" sz="1600" b="1" i="1">
                <a:latin typeface="Times New Roman" panose="02020603050405020304" pitchFamily="18" charset="0"/>
                <a:ea typeface="Calibri" panose="020F0502020204030204" pitchFamily="34" charset="0"/>
                <a:cs typeface="Times New Roman" panose="02020603050405020304" pitchFamily="18" charset="0"/>
              </a:rPr>
              <a:t>Integrated Intelligent Drowsiness Detection System Based on Deep Learning</a:t>
            </a:r>
            <a:r>
              <a:rPr lang="en-IN" altLang="en-US" sz="1600" b="1">
                <a:latin typeface="Times New Roman" panose="02020603050405020304" pitchFamily="18" charset="0"/>
                <a:ea typeface="Calibri" panose="020F0502020204030204" pitchFamily="34" charset="0"/>
                <a:cs typeface="Times New Roman" panose="02020603050405020304" pitchFamily="18" charset="0"/>
              </a:rPr>
              <a:t>.</a:t>
            </a:r>
            <a:r>
              <a:rPr lang="en-IN" altLang="en-US" sz="1600">
                <a:latin typeface="Times New Roman" panose="02020603050405020304" pitchFamily="18" charset="0"/>
                <a:ea typeface="Calibri" panose="020F0502020204030204" pitchFamily="34" charset="0"/>
                <a:cs typeface="Times New Roman" panose="02020603050405020304" pitchFamily="18" charset="0"/>
              </a:rPr>
              <a:t> 2020 IEEE International Conference on Power, Intelligent Computing and Systems (ICPICS).</a:t>
            </a:r>
          </a:p>
          <a:p>
            <a:pPr marL="0" indent="0" algn="just">
              <a:lnSpc>
                <a:spcPct val="107000"/>
              </a:lnSpc>
              <a:spcBef>
                <a:spcPct val="0"/>
              </a:spcBef>
              <a:spcAft>
                <a:spcPts val="800"/>
              </a:spcAft>
              <a:buFontTx/>
              <a:buNone/>
            </a:pPr>
            <a:r>
              <a:rPr lang="en-IN" altLang="en-US" sz="1600" b="1">
                <a:latin typeface="Times New Roman" panose="02020603050405020304" pitchFamily="18" charset="0"/>
                <a:ea typeface="Calibri" panose="020F0502020204030204" pitchFamily="34" charset="0"/>
                <a:cs typeface="Times New Roman" panose="02020603050405020304" pitchFamily="18" charset="0"/>
              </a:rPr>
              <a:t>[4] </a:t>
            </a:r>
            <a:r>
              <a:rPr lang="en-IN" altLang="en-US" sz="1600">
                <a:latin typeface="Times New Roman" panose="02020603050405020304" pitchFamily="18" charset="0"/>
                <a:ea typeface="Calibri" panose="020F0502020204030204" pitchFamily="34" charset="0"/>
                <a:cs typeface="Times New Roman" panose="02020603050405020304" pitchFamily="18" charset="0"/>
              </a:rPr>
              <a:t>Patnaik, R., Krishna, K. S., Patnaik, S., Singh, P., &amp; Padhy, N. (2020). </a:t>
            </a:r>
            <a:r>
              <a:rPr lang="en-IN" altLang="en-US" sz="1600" b="1" i="1">
                <a:latin typeface="Times New Roman" panose="02020603050405020304" pitchFamily="18" charset="0"/>
                <a:ea typeface="Calibri" panose="020F0502020204030204" pitchFamily="34" charset="0"/>
                <a:cs typeface="Times New Roman" panose="02020603050405020304" pitchFamily="18" charset="0"/>
              </a:rPr>
              <a:t>Drowsiness Alert, Alcohol Detect and Collision Control for Vehicle Acceleration</a:t>
            </a:r>
            <a:r>
              <a:rPr lang="en-IN" altLang="en-US" sz="1600">
                <a:latin typeface="Times New Roman" panose="02020603050405020304" pitchFamily="18" charset="0"/>
                <a:ea typeface="Calibri" panose="020F0502020204030204" pitchFamily="34" charset="0"/>
                <a:cs typeface="Times New Roman" panose="02020603050405020304" pitchFamily="18" charset="0"/>
              </a:rPr>
              <a:t>. (2020) International Conference on Computer Science, Engineering and Applications (ICCSEA).</a:t>
            </a:r>
          </a:p>
          <a:p>
            <a:pPr marL="0" indent="0" algn="just">
              <a:buFontTx/>
              <a:buNone/>
            </a:pPr>
            <a:r>
              <a:rPr lang="en-IN" altLang="en-US" sz="1600" b="1">
                <a:latin typeface="Times New Roman" panose="02020603050405020304" pitchFamily="18" charset="0"/>
                <a:ea typeface="Calibri" panose="020F0502020204030204" pitchFamily="34" charset="0"/>
                <a:cs typeface="Times New Roman" panose="02020603050405020304" pitchFamily="18" charset="0"/>
              </a:rPr>
              <a:t>[5] </a:t>
            </a:r>
            <a:r>
              <a:rPr lang="en-IN" altLang="en-US" sz="1600">
                <a:latin typeface="Times New Roman" panose="02020603050405020304" pitchFamily="18" charset="0"/>
                <a:ea typeface="Calibri" panose="020F0502020204030204" pitchFamily="34" charset="0"/>
                <a:cs typeface="Times New Roman" panose="02020603050405020304" pitchFamily="18" charset="0"/>
              </a:rPr>
              <a:t>Kim, W., Choi, H.-K., &amp; Jang, B.-T. (2018). </a:t>
            </a:r>
            <a:r>
              <a:rPr lang="en-IN" altLang="en-US" sz="1600" b="1" i="1">
                <a:latin typeface="Times New Roman" panose="02020603050405020304" pitchFamily="18" charset="0"/>
                <a:ea typeface="Calibri" panose="020F0502020204030204" pitchFamily="34" charset="0"/>
                <a:cs typeface="Times New Roman" panose="02020603050405020304" pitchFamily="18" charset="0"/>
              </a:rPr>
              <a:t>Study on Training Convolutional Neural Network to Detect Distraction and Drowsiness</a:t>
            </a:r>
            <a:r>
              <a:rPr lang="en-IN" altLang="en-US" sz="1600" i="1">
                <a:latin typeface="Times New Roman" panose="02020603050405020304" pitchFamily="18" charset="0"/>
                <a:ea typeface="Calibri" panose="020F0502020204030204" pitchFamily="34" charset="0"/>
                <a:cs typeface="Times New Roman" panose="02020603050405020304" pitchFamily="18" charset="0"/>
              </a:rPr>
              <a:t>. 2018 IEEE Region Ten Symposium (Tensymp)</a:t>
            </a:r>
          </a:p>
          <a:p>
            <a:pPr marL="0" indent="0" algn="just">
              <a:buFontTx/>
              <a:buNone/>
            </a:pPr>
            <a:r>
              <a:rPr lang="en-US" altLang="en-US" sz="1600" b="1">
                <a:latin typeface="Times New Roman" panose="02020603050405020304" pitchFamily="18" charset="0"/>
                <a:ea typeface="Calibri" panose="020F0502020204030204" pitchFamily="34" charset="0"/>
                <a:cs typeface="Times New Roman" panose="02020603050405020304" pitchFamily="18" charset="0"/>
              </a:rPr>
              <a:t>[6]</a:t>
            </a:r>
            <a:r>
              <a:rPr lang="en-US" altLang="en-US" sz="1600">
                <a:latin typeface="Times New Roman" panose="02020603050405020304" pitchFamily="18" charset="0"/>
                <a:ea typeface="Calibri" panose="020F0502020204030204" pitchFamily="34" charset="0"/>
                <a:cs typeface="Times New Roman" panose="02020603050405020304" pitchFamily="18" charset="0"/>
              </a:rPr>
              <a:t> Anshul Pinto;Mohit Bhasi;Durvesh Bhalekar;Pradyoth Hegde;Shashidhar G. Koolagudi (2019). </a:t>
            </a:r>
            <a:r>
              <a:rPr lang="en-US" altLang="en-US" sz="1600" b="1" i="1">
                <a:latin typeface="Times New Roman" panose="02020603050405020304" pitchFamily="18" charset="0"/>
                <a:ea typeface="Calibri" panose="020F0502020204030204" pitchFamily="34" charset="0"/>
                <a:cs typeface="Times New Roman" panose="02020603050405020304" pitchFamily="18" charset="0"/>
              </a:rPr>
              <a:t>A Deep Learning Approach to Detect Drowsy Drivers in Real Time</a:t>
            </a:r>
            <a:r>
              <a:rPr lang="en-US" altLang="en-US" sz="1600">
                <a:latin typeface="Times New Roman" panose="02020603050405020304" pitchFamily="18" charset="0"/>
                <a:ea typeface="Calibri" panose="020F0502020204030204" pitchFamily="34" charset="0"/>
                <a:cs typeface="Times New Roman" panose="02020603050405020304" pitchFamily="18" charset="0"/>
              </a:rPr>
              <a:t>. IEEE 16th India Council International Conference (INDICON)</a:t>
            </a:r>
          </a:p>
          <a:p>
            <a:pPr marL="0" indent="0" algn="just">
              <a:buFontTx/>
              <a:buNone/>
            </a:pPr>
            <a:endParaRPr lang="en-US" altLang="en-US" sz="2000">
              <a:ea typeface="Calibri" panose="020F0502020204030204" pitchFamily="34" charset="0"/>
              <a:cs typeface="Times New Roman" panose="02020603050405020304" pitchFamily="18" charset="0"/>
            </a:endParaRPr>
          </a:p>
        </p:txBody>
      </p:sp>
      <p:sp>
        <p:nvSpPr>
          <p:cNvPr id="33796" name="Slide Number Placeholder 3">
            <a:extLst>
              <a:ext uri="{FF2B5EF4-FFF2-40B4-BE49-F238E27FC236}">
                <a16:creationId xmlns="" xmlns:a16="http://schemas.microsoft.com/office/drawing/2014/main" id="{79C43897-82B7-4FF9-8121-77DBF18DF40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0C59E2A-E142-483C-BC9A-AA894DAFCA16}"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 xmlns:a16="http://schemas.microsoft.com/office/drawing/2014/main" id="{737BAE89-E2BD-4ED7-A651-C88A71E5C28E}"/>
              </a:ext>
            </a:extLst>
          </p:cNvPr>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Reference</a:t>
            </a:r>
          </a:p>
        </p:txBody>
      </p:sp>
      <p:sp>
        <p:nvSpPr>
          <p:cNvPr id="34819" name="Content Placeholder 2">
            <a:extLst>
              <a:ext uri="{FF2B5EF4-FFF2-40B4-BE49-F238E27FC236}">
                <a16:creationId xmlns="" xmlns:a16="http://schemas.microsoft.com/office/drawing/2014/main" id="{B9955EED-3487-4331-AF9F-83DD58AE5BF4}"/>
              </a:ext>
            </a:extLst>
          </p:cNvPr>
          <p:cNvSpPr>
            <a:spLocks noGrp="1" noChangeArrowheads="1"/>
          </p:cNvSpPr>
          <p:nvPr>
            <p:ph idx="1"/>
          </p:nvPr>
        </p:nvSpPr>
        <p:spPr>
          <a:xfrm>
            <a:off x="447675" y="979488"/>
            <a:ext cx="8229600" cy="5181600"/>
          </a:xfrm>
        </p:spPr>
        <p:txBody>
          <a:bodyPr/>
          <a:lstStyle/>
          <a:p>
            <a:pPr marL="0" indent="0" algn="just">
              <a:lnSpc>
                <a:spcPct val="107000"/>
              </a:lnSpc>
              <a:spcBef>
                <a:spcPct val="0"/>
              </a:spcBef>
              <a:spcAft>
                <a:spcPts val="800"/>
              </a:spcAft>
              <a:buFontTx/>
              <a:buNone/>
              <a:defRPr/>
            </a:pPr>
            <a:r>
              <a:rPr lang="en-US" altLang="en-US" sz="1600" b="1" dirty="0">
                <a:latin typeface="Times New Roman" panose="02020603050405020304" pitchFamily="18" charset="0"/>
                <a:ea typeface="Calibri" panose="020F0502020204030204" pitchFamily="34" charset="0"/>
                <a:cs typeface="Times New Roman" panose="02020603050405020304" pitchFamily="18" charset="0"/>
              </a:rPr>
              <a:t>[7]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Fouzia;R</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Roopalakshmi;Jayantkumar</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A.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Rathod;Ashwitha</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S.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Shetty;K</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Supriya</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(2018). </a:t>
            </a:r>
            <a:r>
              <a:rPr lang="en-US" altLang="en-US" sz="1600" b="1" i="1" dirty="0">
                <a:latin typeface="Times New Roman" panose="02020603050405020304" pitchFamily="18" charset="0"/>
                <a:ea typeface="Calibri" panose="020F0502020204030204" pitchFamily="34" charset="0"/>
                <a:cs typeface="Times New Roman" panose="02020603050405020304" pitchFamily="18" charset="0"/>
              </a:rPr>
              <a:t>Driver Drowsiness Detection System Based on Visual Features. </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Second International Conference on Inventive Communication and Computational Technologies (ICICCT)</a:t>
            </a:r>
          </a:p>
          <a:p>
            <a:pPr marL="0" indent="0" algn="just">
              <a:lnSpc>
                <a:spcPct val="107000"/>
              </a:lnSpc>
              <a:spcBef>
                <a:spcPct val="0"/>
              </a:spcBef>
              <a:spcAft>
                <a:spcPts val="800"/>
              </a:spcAft>
              <a:buFontTx/>
              <a:buNone/>
              <a:defRPr/>
            </a:pPr>
            <a:r>
              <a:rPr lang="en-US" altLang="en-US" sz="1600" b="1" dirty="0">
                <a:latin typeface="Times New Roman" panose="02020603050405020304" pitchFamily="18" charset="0"/>
                <a:ea typeface="Calibri" panose="020F0502020204030204" pitchFamily="34" charset="0"/>
                <a:cs typeface="Times New Roman" panose="02020603050405020304" pitchFamily="18" charset="0"/>
              </a:rPr>
              <a:t>[8] </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Mariella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Dreißig</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Mohamed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Hedi</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Baccour</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Tim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Schäck</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Enkelejda</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Kasneci</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(2020). </a:t>
            </a:r>
            <a:r>
              <a:rPr lang="en-US" altLang="en-US" sz="1600" b="1" i="1" dirty="0">
                <a:latin typeface="Times New Roman" panose="02020603050405020304" pitchFamily="18" charset="0"/>
                <a:ea typeface="Calibri" panose="020F0502020204030204" pitchFamily="34" charset="0"/>
                <a:cs typeface="Times New Roman" panose="02020603050405020304" pitchFamily="18" charset="0"/>
              </a:rPr>
              <a:t>Driver Drowsiness Classification Based on Eye Blink and Head Movement Features Using the k-NN Algorithm. </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2020 IEEE Symposium Series on Computational Intelligence (SSCI)</a:t>
            </a:r>
          </a:p>
          <a:p>
            <a:pPr marL="0" indent="0" algn="just">
              <a:lnSpc>
                <a:spcPct val="107000"/>
              </a:lnSpc>
              <a:spcBef>
                <a:spcPct val="0"/>
              </a:spcBef>
              <a:spcAft>
                <a:spcPts val="800"/>
              </a:spcAft>
              <a:buFontTx/>
              <a:buNone/>
              <a:defRPr/>
            </a:pPr>
            <a:r>
              <a:rPr lang="en-US" altLang="en-US" sz="1600" b="1" dirty="0">
                <a:latin typeface="Times New Roman" panose="02020603050405020304" pitchFamily="18" charset="0"/>
                <a:ea typeface="Calibri" panose="020F0502020204030204" pitchFamily="34" charset="0"/>
                <a:cs typeface="Times New Roman" panose="02020603050405020304" pitchFamily="18" charset="0"/>
              </a:rPr>
              <a:t>[9]</a:t>
            </a:r>
            <a:r>
              <a:rPr lang="es-ES" alt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s-ES" altLang="en-US" sz="1600" dirty="0" err="1">
                <a:latin typeface="Times New Roman" panose="02020603050405020304" pitchFamily="18" charset="0"/>
                <a:ea typeface="Calibri" panose="020F0502020204030204" pitchFamily="34" charset="0"/>
                <a:cs typeface="Times New Roman" panose="02020603050405020304" pitchFamily="18" charset="0"/>
              </a:rPr>
              <a:t>Menchie</a:t>
            </a:r>
            <a:r>
              <a:rPr lang="es-ES" altLang="en-US" sz="1600" dirty="0">
                <a:latin typeface="Times New Roman" panose="02020603050405020304" pitchFamily="18" charset="0"/>
                <a:ea typeface="Calibri" panose="020F0502020204030204" pitchFamily="34" charset="0"/>
                <a:cs typeface="Times New Roman" panose="02020603050405020304" pitchFamily="18" charset="0"/>
              </a:rPr>
              <a:t> Miranda*, </a:t>
            </a:r>
            <a:r>
              <a:rPr lang="es-ES" altLang="en-US" sz="1600" dirty="0" err="1">
                <a:latin typeface="Times New Roman" panose="02020603050405020304" pitchFamily="18" charset="0"/>
                <a:ea typeface="Calibri" panose="020F0502020204030204" pitchFamily="34" charset="0"/>
                <a:cs typeface="Times New Roman" panose="02020603050405020304" pitchFamily="18" charset="0"/>
              </a:rPr>
              <a:t>Alonica</a:t>
            </a:r>
            <a:r>
              <a:rPr lang="es-ES" altLang="en-US" sz="1600" dirty="0">
                <a:latin typeface="Times New Roman" panose="02020603050405020304" pitchFamily="18" charset="0"/>
                <a:ea typeface="Calibri" panose="020F0502020204030204" pitchFamily="34" charset="0"/>
                <a:cs typeface="Times New Roman" panose="02020603050405020304" pitchFamily="18" charset="0"/>
              </a:rPr>
              <a:t> Villanueva, Mark Jomar </a:t>
            </a:r>
            <a:r>
              <a:rPr lang="es-ES" altLang="en-US" sz="1600" dirty="0" err="1">
                <a:latin typeface="Times New Roman" panose="02020603050405020304" pitchFamily="18" charset="0"/>
                <a:ea typeface="Calibri" panose="020F0502020204030204" pitchFamily="34" charset="0"/>
                <a:cs typeface="Times New Roman" panose="02020603050405020304" pitchFamily="18" charset="0"/>
              </a:rPr>
              <a:t>Buo</a:t>
            </a:r>
            <a:r>
              <a:rPr lang="es-ES"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es-ES" altLang="en-US" sz="1600" dirty="0" err="1">
                <a:latin typeface="Times New Roman" panose="02020603050405020304" pitchFamily="18" charset="0"/>
                <a:ea typeface="Calibri" panose="020F0502020204030204" pitchFamily="34" charset="0"/>
                <a:cs typeface="Times New Roman" panose="02020603050405020304" pitchFamily="18" charset="0"/>
              </a:rPr>
              <a:t>Reynald</a:t>
            </a:r>
            <a:r>
              <a:rPr lang="es-ES"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es-ES" altLang="en-US" sz="1600" dirty="0" err="1">
                <a:latin typeface="Times New Roman" panose="02020603050405020304" pitchFamily="18" charset="0"/>
                <a:ea typeface="Calibri" panose="020F0502020204030204" pitchFamily="34" charset="0"/>
                <a:cs typeface="Times New Roman" panose="02020603050405020304" pitchFamily="18" charset="0"/>
              </a:rPr>
              <a:t>Merabite</a:t>
            </a:r>
            <a:r>
              <a:rPr lang="es-ES" altLang="en-US" sz="1600" dirty="0">
                <a:latin typeface="Times New Roman" panose="02020603050405020304" pitchFamily="18" charset="0"/>
                <a:ea typeface="Calibri" panose="020F0502020204030204" pitchFamily="34" charset="0"/>
                <a:cs typeface="Times New Roman" panose="02020603050405020304" pitchFamily="18" charset="0"/>
              </a:rPr>
              <a:t>, Sergio Paulo </a:t>
            </a:r>
            <a:r>
              <a:rPr lang="es-ES" altLang="en-US" sz="1600" dirty="0" err="1">
                <a:latin typeface="Times New Roman" panose="02020603050405020304" pitchFamily="18" charset="0"/>
                <a:ea typeface="Calibri" panose="020F0502020204030204" pitchFamily="34" charset="0"/>
                <a:cs typeface="Times New Roman" panose="02020603050405020304" pitchFamily="18" charset="0"/>
              </a:rPr>
              <a:t>Perez</a:t>
            </a:r>
            <a:r>
              <a:rPr lang="es-ES" altLang="en-US" sz="1600" dirty="0">
                <a:latin typeface="Times New Roman" panose="02020603050405020304" pitchFamily="18" charset="0"/>
                <a:ea typeface="Calibri" panose="020F0502020204030204" pitchFamily="34" charset="0"/>
                <a:cs typeface="Times New Roman" panose="02020603050405020304" pitchFamily="18" charset="0"/>
              </a:rPr>
              <a:t>, and John Michael </a:t>
            </a:r>
            <a:r>
              <a:rPr lang="es-ES" altLang="en-US" sz="1600" dirty="0" err="1">
                <a:latin typeface="Times New Roman" panose="02020603050405020304" pitchFamily="18" charset="0"/>
                <a:ea typeface="Calibri" panose="020F0502020204030204" pitchFamily="34" charset="0"/>
                <a:cs typeface="Times New Roman" panose="02020603050405020304" pitchFamily="18" charset="0"/>
              </a:rPr>
              <a:t>Rodriguez</a:t>
            </a:r>
            <a:r>
              <a:rPr lang="es-ES" altLang="en-US" sz="1600" dirty="0">
                <a:latin typeface="Times New Roman" panose="02020603050405020304" pitchFamily="18" charset="0"/>
                <a:ea typeface="Calibri" panose="020F0502020204030204" pitchFamily="34" charset="0"/>
                <a:cs typeface="Times New Roman" panose="02020603050405020304" pitchFamily="18" charset="0"/>
              </a:rPr>
              <a:t> (2018). </a:t>
            </a:r>
            <a:r>
              <a:rPr lang="en-US" altLang="en-US" sz="1600" b="1" i="1" dirty="0">
                <a:latin typeface="Times New Roman" panose="02020603050405020304" pitchFamily="18" charset="0"/>
                <a:ea typeface="Calibri" panose="020F0502020204030204" pitchFamily="34" charset="0"/>
                <a:cs typeface="Times New Roman" panose="02020603050405020304" pitchFamily="18" charset="0"/>
              </a:rPr>
              <a:t>Portable Prevention and Monitoring of Driver’s Drowsiness Focuses to Eyelid Movement using Internet of Things. </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IEEE 10th International Conference on Humanoid, Nanotechnology, Information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Technology,Communication</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and Control, Environment and Management </a:t>
            </a:r>
          </a:p>
          <a:p>
            <a:pPr marL="0" indent="0" algn="just">
              <a:lnSpc>
                <a:spcPct val="107000"/>
              </a:lnSpc>
              <a:spcBef>
                <a:spcPct val="0"/>
              </a:spcBef>
              <a:spcAft>
                <a:spcPts val="800"/>
              </a:spcAft>
              <a:buFontTx/>
              <a:buNone/>
              <a:defRPr/>
            </a:pPr>
            <a:r>
              <a:rPr lang="en-US" altLang="en-US" sz="1600" b="1" dirty="0">
                <a:latin typeface="Times New Roman" panose="02020603050405020304" pitchFamily="18" charset="0"/>
                <a:ea typeface="Calibri" panose="020F0502020204030204" pitchFamily="34" charset="0"/>
                <a:cs typeface="Times New Roman" panose="02020603050405020304" pitchFamily="18" charset="0"/>
              </a:rPr>
              <a:t>[10]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Wanghua</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Deng, </a:t>
            </a: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Ruoxue</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Wu (2019). </a:t>
            </a:r>
            <a:r>
              <a:rPr lang="en-US" altLang="en-US" sz="1600" b="1" i="1" dirty="0">
                <a:latin typeface="Times New Roman" panose="02020603050405020304" pitchFamily="18" charset="0"/>
                <a:ea typeface="Calibri" panose="020F0502020204030204" pitchFamily="34" charset="0"/>
                <a:cs typeface="Times New Roman" panose="02020603050405020304" pitchFamily="18" charset="0"/>
              </a:rPr>
              <a:t>Real-Time Driver-Drowsiness Detection System Using Facial Features</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IEEE Access</a:t>
            </a:r>
          </a:p>
          <a:p>
            <a:pPr marL="0" indent="0" algn="just">
              <a:lnSpc>
                <a:spcPct val="107000"/>
              </a:lnSpc>
              <a:spcBef>
                <a:spcPct val="0"/>
              </a:spcBef>
              <a:spcAft>
                <a:spcPts val="800"/>
              </a:spcAft>
              <a:buFontTx/>
              <a:buNone/>
              <a:defRPr/>
            </a:pPr>
            <a:r>
              <a:rPr lang="en-US" altLang="en-US" sz="1600" b="1" dirty="0">
                <a:latin typeface="Times New Roman" panose="02020603050405020304" pitchFamily="18" charset="0"/>
                <a:ea typeface="Calibri" panose="020F0502020204030204" pitchFamily="34" charset="0"/>
                <a:cs typeface="Times New Roman" panose="02020603050405020304" pitchFamily="18" charset="0"/>
              </a:rPr>
              <a:t>[11]</a:t>
            </a:r>
            <a:r>
              <a:rPr lang="en-US" sz="1600" b="1" kern="1200" dirty="0">
                <a:solidFill>
                  <a:schemeClr val="dk1"/>
                </a:solidFill>
                <a:latin typeface="Times New Roman" panose="02020603050405020304" pitchFamily="18" charset="0"/>
                <a:cs typeface="Times New Roman" panose="02020603050405020304" pitchFamily="18" charset="0"/>
              </a:rPr>
              <a:t> </a:t>
            </a:r>
            <a:r>
              <a:rPr lang="en-US" sz="1600" kern="1200" dirty="0">
                <a:solidFill>
                  <a:schemeClr val="dk1"/>
                </a:solidFill>
                <a:latin typeface="Times New Roman" panose="02020603050405020304" pitchFamily="18" charset="0"/>
                <a:cs typeface="Times New Roman" panose="02020603050405020304" pitchFamily="18" charset="0"/>
              </a:rPr>
              <a:t>A. </a:t>
            </a:r>
            <a:r>
              <a:rPr lang="en-US" sz="1600" kern="1200" dirty="0" err="1">
                <a:solidFill>
                  <a:schemeClr val="dk1"/>
                </a:solidFill>
                <a:latin typeface="Times New Roman" panose="02020603050405020304" pitchFamily="18" charset="0"/>
                <a:cs typeface="Times New Roman" panose="02020603050405020304" pitchFamily="18" charset="0"/>
              </a:rPr>
              <a:t>f.m</a:t>
            </a:r>
            <a:r>
              <a:rPr lang="en-US" sz="1600" kern="1200" dirty="0">
                <a:solidFill>
                  <a:schemeClr val="dk1"/>
                </a:solidFill>
                <a:latin typeface="Times New Roman" panose="02020603050405020304" pitchFamily="18" charset="0"/>
                <a:cs typeface="Times New Roman" panose="02020603050405020304" pitchFamily="18" charset="0"/>
              </a:rPr>
              <a:t> </a:t>
            </a:r>
            <a:r>
              <a:rPr lang="en-US" sz="1600" kern="1200" dirty="0" err="1">
                <a:solidFill>
                  <a:schemeClr val="dk1"/>
                </a:solidFill>
                <a:latin typeface="Times New Roman" panose="02020603050405020304" pitchFamily="18" charset="0"/>
                <a:cs typeface="Times New Roman" panose="02020603050405020304" pitchFamily="18" charset="0"/>
              </a:rPr>
              <a:t>saifuddin</a:t>
            </a:r>
            <a:r>
              <a:rPr lang="en-US" sz="1600" kern="1200" dirty="0">
                <a:solidFill>
                  <a:schemeClr val="dk1"/>
                </a:solidFill>
                <a:latin typeface="Times New Roman" panose="02020603050405020304" pitchFamily="18" charset="0"/>
                <a:cs typeface="Times New Roman" panose="02020603050405020304" pitchFamily="18" charset="0"/>
              </a:rPr>
              <a:t> </a:t>
            </a:r>
            <a:r>
              <a:rPr lang="en-US" sz="1600" kern="1200" dirty="0" err="1">
                <a:solidFill>
                  <a:schemeClr val="dk1"/>
                </a:solidFill>
                <a:latin typeface="Times New Roman" panose="02020603050405020304" pitchFamily="18" charset="0"/>
                <a:cs typeface="Times New Roman" panose="02020603050405020304" pitchFamily="18" charset="0"/>
              </a:rPr>
              <a:t>saif</a:t>
            </a:r>
            <a:r>
              <a:rPr lang="en-US" sz="1600" kern="1200" dirty="0">
                <a:solidFill>
                  <a:schemeClr val="dk1"/>
                </a:solidFill>
                <a:latin typeface="Times New Roman" panose="02020603050405020304" pitchFamily="18" charset="0"/>
                <a:cs typeface="Times New Roman" panose="02020603050405020304" pitchFamily="18" charset="0"/>
              </a:rPr>
              <a:t>, Zainal </a:t>
            </a:r>
            <a:r>
              <a:rPr lang="en-US" sz="1600" kern="1200" dirty="0" err="1">
                <a:solidFill>
                  <a:schemeClr val="dk1"/>
                </a:solidFill>
                <a:latin typeface="Times New Roman" panose="02020603050405020304" pitchFamily="18" charset="0"/>
                <a:cs typeface="Times New Roman" panose="02020603050405020304" pitchFamily="18" charset="0"/>
              </a:rPr>
              <a:t>rasyid</a:t>
            </a:r>
            <a:r>
              <a:rPr lang="en-US" sz="1600" kern="1200" dirty="0">
                <a:solidFill>
                  <a:schemeClr val="dk1"/>
                </a:solidFill>
                <a:latin typeface="Times New Roman" panose="02020603050405020304" pitchFamily="18" charset="0"/>
                <a:cs typeface="Times New Roman" panose="02020603050405020304" pitchFamily="18" charset="0"/>
              </a:rPr>
              <a:t> </a:t>
            </a:r>
            <a:r>
              <a:rPr lang="en-US" sz="1600" kern="1200" dirty="0" err="1">
                <a:solidFill>
                  <a:schemeClr val="dk1"/>
                </a:solidFill>
                <a:latin typeface="Times New Roman" panose="02020603050405020304" pitchFamily="18" charset="0"/>
                <a:cs typeface="Times New Roman" panose="02020603050405020304" pitchFamily="18" charset="0"/>
              </a:rPr>
              <a:t>mahayuddin</a:t>
            </a:r>
            <a:r>
              <a:rPr lang="en-US" sz="1600" kern="1200" dirty="0">
                <a:solidFill>
                  <a:schemeClr val="dk1"/>
                </a:solidFill>
                <a:latin typeface="Times New Roman" panose="02020603050405020304" pitchFamily="18" charset="0"/>
                <a:cs typeface="Times New Roman" panose="02020603050405020304" pitchFamily="18" charset="0"/>
              </a:rPr>
              <a:t>(2020). </a:t>
            </a:r>
            <a:r>
              <a:rPr lang="en-US" sz="1600" b="1" i="1" kern="1200" dirty="0">
                <a:solidFill>
                  <a:schemeClr val="dk1"/>
                </a:solidFill>
                <a:latin typeface="Times New Roman" panose="02020603050405020304" pitchFamily="18" charset="0"/>
                <a:cs typeface="Times New Roman" panose="02020603050405020304" pitchFamily="18" charset="0"/>
              </a:rPr>
              <a:t>Robust Drowsiness Detection for Vehicle Driver using Deep Convolutional Neural Network.</a:t>
            </a:r>
            <a:r>
              <a:rPr lang="en-US" sz="1600" kern="1200" dirty="0">
                <a:solidFill>
                  <a:schemeClr val="dk1"/>
                </a:solidFill>
                <a:latin typeface="Times New Roman" panose="02020603050405020304" pitchFamily="18" charset="0"/>
                <a:cs typeface="Times New Roman" panose="02020603050405020304" pitchFamily="18" charset="0"/>
              </a:rPr>
              <a:t>(IJACSA) International Journal on Advanced Computer Science and </a:t>
            </a:r>
            <a:r>
              <a:rPr lang="en-US" sz="1600" kern="1200" dirty="0" err="1">
                <a:solidFill>
                  <a:schemeClr val="dk1"/>
                </a:solidFill>
                <a:latin typeface="Times New Roman" panose="02020603050405020304" pitchFamily="18" charset="0"/>
                <a:cs typeface="Times New Roman" panose="02020603050405020304" pitchFamily="18" charset="0"/>
              </a:rPr>
              <a:t>Applications,Vol</a:t>
            </a:r>
            <a:r>
              <a:rPr lang="en-US" sz="1600" kern="1200" dirty="0">
                <a:solidFill>
                  <a:schemeClr val="dk1"/>
                </a:solidFill>
                <a:latin typeface="Times New Roman" panose="02020603050405020304" pitchFamily="18" charset="0"/>
                <a:cs typeface="Times New Roman" panose="02020603050405020304" pitchFamily="18" charset="0"/>
              </a:rPr>
              <a:t>. 11</a:t>
            </a:r>
            <a:endParaRPr lang="en-US" altLang="en-US" sz="2000" dirty="0">
              <a:ea typeface="Calibri" panose="020F0502020204030204" pitchFamily="34" charset="0"/>
              <a:cs typeface="Times New Roman" panose="02020603050405020304" pitchFamily="18" charset="0"/>
            </a:endParaRPr>
          </a:p>
        </p:txBody>
      </p:sp>
      <p:sp>
        <p:nvSpPr>
          <p:cNvPr id="35844" name="Slide Number Placeholder 3">
            <a:extLst>
              <a:ext uri="{FF2B5EF4-FFF2-40B4-BE49-F238E27FC236}">
                <a16:creationId xmlns="" xmlns:a16="http://schemas.microsoft.com/office/drawing/2014/main" id="{FC955DCB-0E89-4A4D-A470-001BCE24FF0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311BB39-ABB4-4E2B-9221-09387F2BCE1C}"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 xmlns:a16="http://schemas.microsoft.com/office/drawing/2014/main" id="{01B47054-F71C-497B-A745-33EEF8586B96}"/>
              </a:ext>
            </a:extLst>
          </p:cNvPr>
          <p:cNvSpPr>
            <a:spLocks noGrp="1" noChangeArrowheads="1"/>
          </p:cNvSpPr>
          <p:nvPr>
            <p:ph type="title"/>
          </p:nvPr>
        </p:nvSpPr>
        <p:spPr>
          <a:xfrm>
            <a:off x="447675" y="2713038"/>
            <a:ext cx="8229600" cy="639762"/>
          </a:xfrm>
        </p:spPr>
        <p:txBody>
          <a:bodyPr/>
          <a:lstStyle/>
          <a:p>
            <a:r>
              <a:rPr lang="en-IN" altLang="en-US" sz="9600"/>
              <a:t>Thank You !!!</a:t>
            </a:r>
            <a:endParaRPr lang="en-IN" altLang="en-US" sz="6600"/>
          </a:p>
        </p:txBody>
      </p:sp>
      <p:sp>
        <p:nvSpPr>
          <p:cNvPr id="37891" name="Slide Number Placeholder 3">
            <a:extLst>
              <a:ext uri="{FF2B5EF4-FFF2-40B4-BE49-F238E27FC236}">
                <a16:creationId xmlns="" xmlns:a16="http://schemas.microsoft.com/office/drawing/2014/main" id="{E5325059-B4A5-438F-9C0B-DEDDE9E55B5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DD64C62-305C-4B5D-AF3C-64F58EB3E322}" type="slidenum">
              <a:rPr lang="en-US" altLang="en-US" smtClean="0"/>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 xmlns:a16="http://schemas.microsoft.com/office/drawing/2014/main" id="{D971F33B-D50B-49CA-8BC7-7E0AB1EE34C8}"/>
              </a:ext>
            </a:extLst>
          </p:cNvPr>
          <p:cNvSpPr>
            <a:spLocks noGrp="1" noChangeArrowheads="1"/>
          </p:cNvSpPr>
          <p:nvPr>
            <p:ph type="title"/>
          </p:nvPr>
        </p:nvSpPr>
        <p:spPr>
          <a:xfrm>
            <a:off x="447675" y="2713038"/>
            <a:ext cx="8229600" cy="639762"/>
          </a:xfrm>
        </p:spPr>
        <p:txBody>
          <a:bodyPr/>
          <a:lstStyle/>
          <a:p>
            <a:r>
              <a:rPr lang="en-IN" altLang="en-US" sz="9600"/>
              <a:t>Q &amp; A</a:t>
            </a:r>
            <a:endParaRPr lang="en-IN" altLang="en-US" sz="6600"/>
          </a:p>
        </p:txBody>
      </p:sp>
      <p:sp>
        <p:nvSpPr>
          <p:cNvPr id="38915" name="Slide Number Placeholder 3">
            <a:extLst>
              <a:ext uri="{FF2B5EF4-FFF2-40B4-BE49-F238E27FC236}">
                <a16:creationId xmlns="" xmlns:a16="http://schemas.microsoft.com/office/drawing/2014/main" id="{CED9FF90-3F4D-4AE7-B8EF-9BEBF99E8DF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A128E3C-83B4-4DD5-8165-1270FC051E57}" type="slidenum">
              <a:rPr lang="en-US" altLang="en-US" smtClean="0"/>
              <a:pPr/>
              <a:t>35</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 xmlns:a16="http://schemas.microsoft.com/office/drawing/2014/main" id="{727BB82B-0699-4263-921B-AAC802E418D7}"/>
              </a:ext>
            </a:extLst>
          </p:cNvPr>
          <p:cNvSpPr>
            <a:spLocks noGrp="1" noChangeArrowheads="1"/>
          </p:cNvSpPr>
          <p:nvPr>
            <p:ph type="title"/>
          </p:nvPr>
        </p:nvSpPr>
        <p:spPr/>
        <p:txBody>
          <a:bodyPr/>
          <a:lstStyle/>
          <a:p>
            <a:r>
              <a:rPr lang="en-IN" altLang="en-US">
                <a:latin typeface="Times New Roman" panose="02020603050405020304" pitchFamily="18" charset="0"/>
                <a:cs typeface="Times New Roman" panose="02020603050405020304" pitchFamily="18" charset="0"/>
              </a:rPr>
              <a:t>Introduction</a:t>
            </a:r>
            <a:endParaRPr lang="en-IN" altLang="en-US"/>
          </a:p>
        </p:txBody>
      </p:sp>
      <p:sp>
        <p:nvSpPr>
          <p:cNvPr id="7171" name="Content Placeholder 2">
            <a:extLst>
              <a:ext uri="{FF2B5EF4-FFF2-40B4-BE49-F238E27FC236}">
                <a16:creationId xmlns="" xmlns:a16="http://schemas.microsoft.com/office/drawing/2014/main" id="{86B6162E-420A-447A-A6ED-25361EA3F675}"/>
              </a:ext>
            </a:extLst>
          </p:cNvPr>
          <p:cNvSpPr>
            <a:spLocks noGrp="1" noChangeArrowheads="1"/>
          </p:cNvSpPr>
          <p:nvPr>
            <p:ph idx="1"/>
          </p:nvPr>
        </p:nvSpPr>
        <p:spPr/>
        <p:txBody>
          <a:bodyPr/>
          <a:lstStyle/>
          <a:p>
            <a:pPr algn="just"/>
            <a:r>
              <a:rPr lang="en-US" altLang="en-US" sz="1800">
                <a:solidFill>
                  <a:srgbClr val="000000"/>
                </a:solidFill>
                <a:latin typeface="Times New Roman" panose="02020603050405020304" pitchFamily="18" charset="0"/>
                <a:cs typeface="Times New Roman" panose="02020603050405020304" pitchFamily="18" charset="0"/>
              </a:rPr>
              <a:t>Sleepiness can be dangerous when performing tasks that require constant concentration, such as driving a vehicle. When a person is sufficiently fatigue while driving, they will experience drowsiness and this leads to increase the factor of road accident. </a:t>
            </a:r>
          </a:p>
          <a:p>
            <a:pPr algn="just"/>
            <a:endParaRPr lang="en-US" altLang="en-US" sz="1800">
              <a:solidFill>
                <a:srgbClr val="000000"/>
              </a:solidFill>
              <a:latin typeface="Times New Roman" panose="02020603050405020304" pitchFamily="18" charset="0"/>
              <a:cs typeface="Times New Roman" panose="02020603050405020304" pitchFamily="18" charset="0"/>
            </a:endParaRPr>
          </a:p>
          <a:p>
            <a:pPr algn="just"/>
            <a:endParaRPr lang="en-US" altLang="en-US" sz="1800">
              <a:solidFill>
                <a:srgbClr val="000000"/>
              </a:solidFill>
              <a:latin typeface="Times New Roman" panose="02020603050405020304" pitchFamily="18" charset="0"/>
              <a:cs typeface="Times New Roman" panose="02020603050405020304" pitchFamily="18" charset="0"/>
            </a:endParaRPr>
          </a:p>
          <a:p>
            <a:pPr algn="just"/>
            <a:endParaRPr lang="en-US" altLang="en-US" sz="1800">
              <a:solidFill>
                <a:srgbClr val="000000"/>
              </a:solidFill>
              <a:latin typeface="Times New Roman" panose="02020603050405020304" pitchFamily="18" charset="0"/>
              <a:cs typeface="Times New Roman" panose="02020603050405020304" pitchFamily="18" charset="0"/>
            </a:endParaRPr>
          </a:p>
          <a:p>
            <a:pPr algn="just"/>
            <a:endParaRPr lang="en-US" altLang="en-US" sz="1800">
              <a:solidFill>
                <a:srgbClr val="000000"/>
              </a:solidFill>
              <a:latin typeface="Times New Roman" panose="02020603050405020304" pitchFamily="18" charset="0"/>
              <a:cs typeface="Times New Roman" panose="02020603050405020304" pitchFamily="18" charset="0"/>
            </a:endParaRPr>
          </a:p>
          <a:p>
            <a:pPr algn="just"/>
            <a:endParaRPr lang="en-US" altLang="en-US" sz="1800">
              <a:solidFill>
                <a:srgbClr val="000000"/>
              </a:solidFill>
              <a:latin typeface="Times New Roman" panose="02020603050405020304" pitchFamily="18" charset="0"/>
              <a:cs typeface="Times New Roman" panose="02020603050405020304" pitchFamily="18" charset="0"/>
            </a:endParaRPr>
          </a:p>
          <a:p>
            <a:pPr algn="just"/>
            <a:endParaRPr lang="en-US" altLang="en-US" sz="1800">
              <a:solidFill>
                <a:srgbClr val="000000"/>
              </a:solidFill>
              <a:latin typeface="Times New Roman" panose="02020603050405020304" pitchFamily="18" charset="0"/>
              <a:cs typeface="Times New Roman" panose="02020603050405020304" pitchFamily="18" charset="0"/>
            </a:endParaRPr>
          </a:p>
          <a:p>
            <a:pPr algn="just"/>
            <a:endParaRPr lang="en-US" altLang="en-US" sz="1800">
              <a:solidFill>
                <a:srgbClr val="000000"/>
              </a:solidFill>
              <a:latin typeface="Times New Roman" panose="02020603050405020304" pitchFamily="18" charset="0"/>
              <a:cs typeface="Times New Roman" panose="02020603050405020304" pitchFamily="18" charset="0"/>
            </a:endParaRPr>
          </a:p>
          <a:p>
            <a:pPr algn="just"/>
            <a:endParaRPr lang="en-US" altLang="en-US" sz="1800">
              <a:solidFill>
                <a:srgbClr val="000000"/>
              </a:solidFill>
              <a:latin typeface="Times New Roman" panose="02020603050405020304" pitchFamily="18" charset="0"/>
              <a:cs typeface="Times New Roman" panose="02020603050405020304" pitchFamily="18" charset="0"/>
            </a:endParaRPr>
          </a:p>
          <a:p>
            <a:pPr algn="just"/>
            <a:endParaRPr lang="en-US" altLang="en-US" sz="1800">
              <a:solidFill>
                <a:srgbClr val="000000"/>
              </a:solidFill>
              <a:latin typeface="Times New Roman" panose="02020603050405020304" pitchFamily="18" charset="0"/>
              <a:cs typeface="Times New Roman" panose="02020603050405020304" pitchFamily="18" charset="0"/>
            </a:endParaRPr>
          </a:p>
          <a:p>
            <a:pPr algn="ctr"/>
            <a:r>
              <a:rPr lang="en-US" altLang="en-US" sz="1800">
                <a:solidFill>
                  <a:srgbClr val="000000"/>
                </a:solidFill>
                <a:latin typeface="Times New Roman" panose="02020603050405020304" pitchFamily="18" charset="0"/>
                <a:cs typeface="Times New Roman" panose="02020603050405020304" pitchFamily="18" charset="0"/>
              </a:rPr>
              <a:t>Fig 1: Road Accidents Graph </a:t>
            </a:r>
          </a:p>
          <a:p>
            <a:pPr algn="just"/>
            <a:r>
              <a:rPr lang="en-US" altLang="en-US" sz="1800">
                <a:solidFill>
                  <a:srgbClr val="000000"/>
                </a:solidFill>
                <a:latin typeface="Times New Roman" panose="02020603050405020304" pitchFamily="18" charset="0"/>
                <a:cs typeface="Times New Roman" panose="02020603050405020304" pitchFamily="18" charset="0"/>
              </a:rPr>
              <a:t>From Figure, car and taxi type of vehicles shows about nearly 400,000 cases of road accident has been recorded. It keeps increasing every year.</a:t>
            </a:r>
          </a:p>
        </p:txBody>
      </p:sp>
      <p:sp>
        <p:nvSpPr>
          <p:cNvPr id="7172" name="Slide Number Placeholder 3">
            <a:extLst>
              <a:ext uri="{FF2B5EF4-FFF2-40B4-BE49-F238E27FC236}">
                <a16:creationId xmlns="" xmlns:a16="http://schemas.microsoft.com/office/drawing/2014/main" id="{AAF18B4F-5ED3-4D96-B049-9EC3AF0D87E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E387D6F-A08C-4A50-9CAF-BF2C43A45FF2}" type="slidenum">
              <a:rPr lang="en-US" altLang="en-US" smtClean="0"/>
              <a:pPr/>
              <a:t>4</a:t>
            </a:fld>
            <a:endParaRPr lang="en-US" altLang="en-US"/>
          </a:p>
        </p:txBody>
      </p:sp>
      <p:pic>
        <p:nvPicPr>
          <p:cNvPr id="7173" name="Picture 2">
            <a:extLst>
              <a:ext uri="{FF2B5EF4-FFF2-40B4-BE49-F238E27FC236}">
                <a16:creationId xmlns="" xmlns:a16="http://schemas.microsoft.com/office/drawing/2014/main" id="{DDC3797F-7EDA-4C4C-9A24-9BBC68DEE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382"/>
          <a:stretch>
            <a:fillRect/>
          </a:stretch>
        </p:blipFill>
        <p:spPr bwMode="auto">
          <a:xfrm>
            <a:off x="2085975" y="2154238"/>
            <a:ext cx="4972050" cy="287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 xmlns:a16="http://schemas.microsoft.com/office/drawing/2014/main" id="{E310C395-32E7-4C38-A2FE-E25722B589DA}"/>
              </a:ext>
            </a:extLst>
          </p:cNvPr>
          <p:cNvSpPr txBox="1"/>
          <p:nvPr/>
        </p:nvSpPr>
        <p:spPr>
          <a:xfrm>
            <a:off x="2743200" y="4572000"/>
            <a:ext cx="381000" cy="200025"/>
          </a:xfrm>
          <a:prstGeom prst="rect">
            <a:avLst/>
          </a:prstGeom>
          <a:solidFill>
            <a:schemeClr val="bg1"/>
          </a:solidFill>
        </p:spPr>
        <p:txBody>
          <a:bodyPr>
            <a:spAutoFit/>
          </a:bodyPr>
          <a:lstStyle/>
          <a:p>
            <a:pPr>
              <a:defRPr/>
            </a:pPr>
            <a:r>
              <a:rPr lang="en-US" sz="700" dirty="0">
                <a:solidFill>
                  <a:schemeClr val="bg1">
                    <a:lumMod val="50000"/>
                  </a:schemeClr>
                </a:solidFill>
              </a:rPr>
              <a:t>2015</a:t>
            </a:r>
          </a:p>
        </p:txBody>
      </p:sp>
      <p:sp>
        <p:nvSpPr>
          <p:cNvPr id="8" name="TextBox 7">
            <a:extLst>
              <a:ext uri="{FF2B5EF4-FFF2-40B4-BE49-F238E27FC236}">
                <a16:creationId xmlns="" xmlns:a16="http://schemas.microsoft.com/office/drawing/2014/main" id="{2374D6C4-DABD-4FDA-AAEC-43C08E3BEC0E}"/>
              </a:ext>
            </a:extLst>
          </p:cNvPr>
          <p:cNvSpPr txBox="1"/>
          <p:nvPr/>
        </p:nvSpPr>
        <p:spPr>
          <a:xfrm>
            <a:off x="3557588" y="4572000"/>
            <a:ext cx="381000" cy="200025"/>
          </a:xfrm>
          <a:prstGeom prst="rect">
            <a:avLst/>
          </a:prstGeom>
          <a:solidFill>
            <a:schemeClr val="bg1"/>
          </a:solidFill>
        </p:spPr>
        <p:txBody>
          <a:bodyPr>
            <a:spAutoFit/>
          </a:bodyPr>
          <a:lstStyle/>
          <a:p>
            <a:pPr>
              <a:defRPr/>
            </a:pPr>
            <a:r>
              <a:rPr lang="en-US" sz="700" dirty="0">
                <a:solidFill>
                  <a:schemeClr val="bg1">
                    <a:lumMod val="50000"/>
                  </a:schemeClr>
                </a:solidFill>
              </a:rPr>
              <a:t>2016</a:t>
            </a:r>
          </a:p>
        </p:txBody>
      </p:sp>
      <p:sp>
        <p:nvSpPr>
          <p:cNvPr id="9" name="TextBox 8">
            <a:extLst>
              <a:ext uri="{FF2B5EF4-FFF2-40B4-BE49-F238E27FC236}">
                <a16:creationId xmlns="" xmlns:a16="http://schemas.microsoft.com/office/drawing/2014/main" id="{68356F99-96A0-434F-A445-1D40BB95C93A}"/>
              </a:ext>
            </a:extLst>
          </p:cNvPr>
          <p:cNvSpPr txBox="1"/>
          <p:nvPr/>
        </p:nvSpPr>
        <p:spPr>
          <a:xfrm>
            <a:off x="4367213" y="4575175"/>
            <a:ext cx="381000" cy="200025"/>
          </a:xfrm>
          <a:prstGeom prst="rect">
            <a:avLst/>
          </a:prstGeom>
          <a:solidFill>
            <a:schemeClr val="bg1"/>
          </a:solidFill>
        </p:spPr>
        <p:txBody>
          <a:bodyPr>
            <a:spAutoFit/>
          </a:bodyPr>
          <a:lstStyle/>
          <a:p>
            <a:pPr>
              <a:defRPr/>
            </a:pPr>
            <a:r>
              <a:rPr lang="en-US" sz="700" dirty="0">
                <a:solidFill>
                  <a:schemeClr val="bg1">
                    <a:lumMod val="50000"/>
                  </a:schemeClr>
                </a:solidFill>
              </a:rPr>
              <a:t>2017</a:t>
            </a:r>
          </a:p>
        </p:txBody>
      </p:sp>
      <p:sp>
        <p:nvSpPr>
          <p:cNvPr id="10" name="TextBox 9">
            <a:extLst>
              <a:ext uri="{FF2B5EF4-FFF2-40B4-BE49-F238E27FC236}">
                <a16:creationId xmlns="" xmlns:a16="http://schemas.microsoft.com/office/drawing/2014/main" id="{C992EF5C-7533-4B19-86C3-388769507F4B}"/>
              </a:ext>
            </a:extLst>
          </p:cNvPr>
          <p:cNvSpPr txBox="1"/>
          <p:nvPr/>
        </p:nvSpPr>
        <p:spPr>
          <a:xfrm>
            <a:off x="5221288" y="4572000"/>
            <a:ext cx="381000" cy="200025"/>
          </a:xfrm>
          <a:prstGeom prst="rect">
            <a:avLst/>
          </a:prstGeom>
          <a:solidFill>
            <a:schemeClr val="bg1"/>
          </a:solidFill>
        </p:spPr>
        <p:txBody>
          <a:bodyPr>
            <a:spAutoFit/>
          </a:bodyPr>
          <a:lstStyle/>
          <a:p>
            <a:pPr>
              <a:defRPr/>
            </a:pPr>
            <a:r>
              <a:rPr lang="en-US" sz="700" dirty="0">
                <a:solidFill>
                  <a:schemeClr val="bg1">
                    <a:lumMod val="50000"/>
                  </a:schemeClr>
                </a:solidFill>
              </a:rPr>
              <a:t>2018</a:t>
            </a:r>
          </a:p>
        </p:txBody>
      </p:sp>
      <p:sp>
        <p:nvSpPr>
          <p:cNvPr id="11" name="TextBox 10">
            <a:extLst>
              <a:ext uri="{FF2B5EF4-FFF2-40B4-BE49-F238E27FC236}">
                <a16:creationId xmlns="" xmlns:a16="http://schemas.microsoft.com/office/drawing/2014/main" id="{1FA413A0-1B67-4C58-A0BF-8E78D70BD817}"/>
              </a:ext>
            </a:extLst>
          </p:cNvPr>
          <p:cNvSpPr txBox="1"/>
          <p:nvPr/>
        </p:nvSpPr>
        <p:spPr>
          <a:xfrm>
            <a:off x="5962650" y="4572000"/>
            <a:ext cx="381000" cy="200025"/>
          </a:xfrm>
          <a:prstGeom prst="rect">
            <a:avLst/>
          </a:prstGeom>
          <a:solidFill>
            <a:schemeClr val="bg1"/>
          </a:solidFill>
        </p:spPr>
        <p:txBody>
          <a:bodyPr>
            <a:spAutoFit/>
          </a:bodyPr>
          <a:lstStyle/>
          <a:p>
            <a:pPr>
              <a:defRPr/>
            </a:pPr>
            <a:r>
              <a:rPr lang="en-US" sz="700" dirty="0">
                <a:solidFill>
                  <a:schemeClr val="bg1">
                    <a:lumMod val="50000"/>
                  </a:schemeClr>
                </a:solidFill>
              </a:rPr>
              <a:t>2019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 xmlns:a16="http://schemas.microsoft.com/office/drawing/2014/main" id="{FD9105D8-FC91-484B-953B-AC0CF3DF0E00}"/>
              </a:ext>
            </a:extLst>
          </p:cNvPr>
          <p:cNvSpPr>
            <a:spLocks noGrp="1" noChangeArrowheads="1"/>
          </p:cNvSpPr>
          <p:nvPr>
            <p:ph idx="1"/>
          </p:nvPr>
        </p:nvSpPr>
        <p:spPr/>
        <p:txBody>
          <a:bodyPr/>
          <a:lstStyle/>
          <a:p>
            <a:pPr algn="just"/>
            <a:r>
              <a:rPr lang="en-US" altLang="en-US" sz="2100" dirty="0" smtClean="0">
                <a:solidFill>
                  <a:srgbClr val="000000"/>
                </a:solidFill>
                <a:latin typeface="Times New Roman" panose="02020603050405020304" pitchFamily="18" charset="0"/>
              </a:rPr>
              <a:t>The </a:t>
            </a:r>
            <a:r>
              <a:rPr lang="en-US" altLang="en-US" sz="2100" dirty="0">
                <a:solidFill>
                  <a:srgbClr val="000000"/>
                </a:solidFill>
                <a:latin typeface="Times New Roman" panose="02020603050405020304" pitchFamily="18" charset="0"/>
              </a:rPr>
              <a:t>aim of this project is to develop a simulation of drowsiness detection system. The focus will be placed on designing a system that will accurately monitor the open or closed state of the driver’s eyes and mouth.</a:t>
            </a:r>
          </a:p>
          <a:p>
            <a:pPr algn="just"/>
            <a:r>
              <a:rPr lang="en-US" altLang="en-US" sz="2100" dirty="0">
                <a:solidFill>
                  <a:srgbClr val="000000"/>
                </a:solidFill>
                <a:latin typeface="Times New Roman" panose="02020603050405020304" pitchFamily="18" charset="0"/>
              </a:rPr>
              <a:t>The analysis of face images is a popular research area with applications such as face recognition, and human identification and tracking for security system.</a:t>
            </a:r>
          </a:p>
          <a:p>
            <a:pPr algn="just"/>
            <a:r>
              <a:rPr lang="en-US" altLang="en-US" sz="2100" dirty="0">
                <a:solidFill>
                  <a:srgbClr val="000000"/>
                </a:solidFill>
                <a:latin typeface="Times New Roman" panose="02020603050405020304" pitchFamily="18" charset="0"/>
              </a:rPr>
              <a:t>The system will look at the entire image of face and detect the eye and mouth region and once the regions are detected then it will decide the drowsiness of the driver. </a:t>
            </a:r>
            <a:endParaRPr lang="en-US" altLang="en-US" sz="2100" dirty="0" smtClean="0">
              <a:solidFill>
                <a:srgbClr val="000000"/>
              </a:solidFill>
              <a:latin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For </a:t>
            </a:r>
            <a:r>
              <a:rPr lang="en-IN" sz="2000" dirty="0" err="1">
                <a:latin typeface="Times New Roman" panose="02020603050405020304" pitchFamily="18" charset="0"/>
                <a:cs typeface="Times New Roman" panose="02020603050405020304" pitchFamily="18" charset="0"/>
              </a:rPr>
              <a:t>Realtime</a:t>
            </a:r>
            <a:r>
              <a:rPr lang="en-IN" sz="2000" dirty="0">
                <a:latin typeface="Times New Roman" panose="02020603050405020304" pitchFamily="18" charset="0"/>
                <a:cs typeface="Times New Roman" panose="02020603050405020304" pitchFamily="18" charset="0"/>
              </a:rPr>
              <a:t> video input, the proposed method had a 96% of accuracy.</a:t>
            </a:r>
            <a:r>
              <a:rPr lang="en-IN" sz="2000" i="1" dirty="0">
                <a:latin typeface="Times New Roman" panose="02020603050405020304" pitchFamily="18" charset="0"/>
                <a:cs typeface="Times New Roman" panose="02020603050405020304" pitchFamily="18" charset="0"/>
              </a:rPr>
              <a:t> </a:t>
            </a:r>
            <a:endParaRPr lang="en-US" altLang="en-US" sz="2000" dirty="0">
              <a:solidFill>
                <a:srgbClr val="000000"/>
              </a:solidFill>
              <a:latin typeface="Times New Roman" panose="02020603050405020304" pitchFamily="18" charset="0"/>
              <a:cs typeface="Times New Roman" panose="02020603050405020304" pitchFamily="18" charset="0"/>
            </a:endParaRPr>
          </a:p>
        </p:txBody>
      </p:sp>
      <p:sp>
        <p:nvSpPr>
          <p:cNvPr id="8195" name="Slide Number Placeholder 3">
            <a:extLst>
              <a:ext uri="{FF2B5EF4-FFF2-40B4-BE49-F238E27FC236}">
                <a16:creationId xmlns="" xmlns:a16="http://schemas.microsoft.com/office/drawing/2014/main" id="{BDCD409B-2A00-4C93-8FC1-652CBFFFF46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41AB63B-5A16-4889-83E6-CFA9C300B5C8}" type="slidenum">
              <a:rPr lang="en-US" altLang="en-US" smtClean="0"/>
              <a:pPr/>
              <a:t>5</a:t>
            </a:fld>
            <a:endParaRPr lang="en-US" altLang="en-US"/>
          </a:p>
        </p:txBody>
      </p:sp>
      <p:sp>
        <p:nvSpPr>
          <p:cNvPr id="8196" name="Title 1">
            <a:extLst>
              <a:ext uri="{FF2B5EF4-FFF2-40B4-BE49-F238E27FC236}">
                <a16:creationId xmlns="" xmlns:a16="http://schemas.microsoft.com/office/drawing/2014/main" id="{941B483D-5BC0-48BE-B6D0-B4C0F7F8E62C}"/>
              </a:ext>
            </a:extLst>
          </p:cNvPr>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 xmlns:a16="http://schemas.microsoft.com/office/drawing/2014/main" id="{F087328E-676D-43A2-A427-D2AA2D6C00CC}"/>
              </a:ext>
            </a:extLst>
          </p:cNvPr>
          <p:cNvSpPr>
            <a:spLocks noGrp="1" noChangeArrowheads="1"/>
          </p:cNvSpPr>
          <p:nvPr>
            <p:ph type="title"/>
          </p:nvPr>
        </p:nvSpPr>
        <p:spPr/>
        <p:txBody>
          <a:bodyPr/>
          <a:lstStyle/>
          <a:p>
            <a:r>
              <a:rPr lang="en-IN" altLang="en-US">
                <a:latin typeface="Times New Roman" panose="02020603050405020304" pitchFamily="18" charset="0"/>
                <a:cs typeface="Times New Roman" panose="02020603050405020304" pitchFamily="18" charset="0"/>
              </a:rPr>
              <a:t>Literature Review</a:t>
            </a:r>
            <a:endParaRPr lang="en-IN" altLang="en-US"/>
          </a:p>
        </p:txBody>
      </p:sp>
      <p:sp>
        <p:nvSpPr>
          <p:cNvPr id="9219" name="Content Placeholder 2">
            <a:extLst>
              <a:ext uri="{FF2B5EF4-FFF2-40B4-BE49-F238E27FC236}">
                <a16:creationId xmlns="" xmlns:a16="http://schemas.microsoft.com/office/drawing/2014/main" id="{B46A5343-6AC0-423A-8F73-EC7B834B2A86}"/>
              </a:ext>
            </a:extLst>
          </p:cNvPr>
          <p:cNvSpPr>
            <a:spLocks noGrp="1" noChangeArrowheads="1"/>
          </p:cNvSpPr>
          <p:nvPr>
            <p:ph idx="1"/>
          </p:nvPr>
        </p:nvSpPr>
        <p:spPr/>
        <p:txBody>
          <a:bodyPr/>
          <a:lstStyle/>
          <a:p>
            <a:pPr marL="0" indent="0" algn="just">
              <a:buFontTx/>
              <a:buNone/>
            </a:pPr>
            <a:r>
              <a:rPr lang="en-IN" altLang="en-US">
                <a:latin typeface="Times New Roman" panose="02020603050405020304" pitchFamily="18" charset="0"/>
                <a:cs typeface="Times New Roman" panose="02020603050405020304" pitchFamily="18" charset="0"/>
              </a:rPr>
              <a:t> </a:t>
            </a:r>
          </a:p>
        </p:txBody>
      </p:sp>
      <p:sp>
        <p:nvSpPr>
          <p:cNvPr id="9220" name="Slide Number Placeholder 3">
            <a:extLst>
              <a:ext uri="{FF2B5EF4-FFF2-40B4-BE49-F238E27FC236}">
                <a16:creationId xmlns="" xmlns:a16="http://schemas.microsoft.com/office/drawing/2014/main" id="{887A0DF2-7B0A-4732-BF4B-41B024CC99D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34CF48C-0914-42AF-B614-56876870E452}" type="slidenum">
              <a:rPr lang="en-US" altLang="en-US" smtClean="0"/>
              <a:pPr/>
              <a:t>6</a:t>
            </a:fld>
            <a:endParaRPr lang="en-US" altLang="en-US"/>
          </a:p>
        </p:txBody>
      </p:sp>
      <p:graphicFrame>
        <p:nvGraphicFramePr>
          <p:cNvPr id="6" name="Table 6">
            <a:extLst>
              <a:ext uri="{FF2B5EF4-FFF2-40B4-BE49-F238E27FC236}">
                <a16:creationId xmlns="" xmlns:a16="http://schemas.microsoft.com/office/drawing/2014/main" id="{67E72177-0154-45C1-9599-C0D686FD8EF2}"/>
              </a:ext>
            </a:extLst>
          </p:cNvPr>
          <p:cNvGraphicFramePr>
            <a:graphicFrameLocks noGrp="1"/>
          </p:cNvGraphicFramePr>
          <p:nvPr/>
        </p:nvGraphicFramePr>
        <p:xfrm>
          <a:off x="457200" y="1265238"/>
          <a:ext cx="8229600" cy="4327525"/>
        </p:xfrm>
        <a:graphic>
          <a:graphicData uri="http://schemas.openxmlformats.org/drawingml/2006/table">
            <a:tbl>
              <a:tblPr firstRow="1" bandRow="1">
                <a:tableStyleId>{7DF18680-E054-41AD-8BC1-D1AEF772440D}</a:tableStyleId>
              </a:tblPr>
              <a:tblGrid>
                <a:gridCol w="781051">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2286000">
                  <a:extLst>
                    <a:ext uri="{9D8B030D-6E8A-4147-A177-3AD203B41FA5}">
                      <a16:colId xmlns="" xmlns:a16="http://schemas.microsoft.com/office/drawing/2014/main" val="20003"/>
                    </a:ext>
                  </a:extLst>
                </a:gridCol>
                <a:gridCol w="1809749">
                  <a:extLst>
                    <a:ext uri="{9D8B030D-6E8A-4147-A177-3AD203B41FA5}">
                      <a16:colId xmlns="" xmlns:a16="http://schemas.microsoft.com/office/drawing/2014/main" val="20004"/>
                    </a:ext>
                  </a:extLst>
                </a:gridCol>
              </a:tblGrid>
              <a:tr h="579044">
                <a:tc>
                  <a:txBody>
                    <a:bodyPr/>
                    <a:lstStyle/>
                    <a:p>
                      <a:r>
                        <a:rPr lang="en-IN" sz="1600" dirty="0">
                          <a:solidFill>
                            <a:schemeClr val="tx1"/>
                          </a:solidFill>
                        </a:rPr>
                        <a:t>Sr. No.</a:t>
                      </a:r>
                    </a:p>
                  </a:txBody>
                  <a:tcPr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48481">
                <a:tc>
                  <a:txBody>
                    <a:bodyPr/>
                    <a:lstStyle/>
                    <a:p>
                      <a:r>
                        <a:rPr lang="en-IN" sz="1600" dirty="0">
                          <a:solidFill>
                            <a:schemeClr val="tx1"/>
                          </a:solidFill>
                          <a:latin typeface="Times New Roman" panose="02020603050405020304" pitchFamily="18" charset="0"/>
                          <a:cs typeface="Times New Roman" panose="02020603050405020304" pitchFamily="18" charset="0"/>
                        </a:rPr>
                        <a:t> [1]</a:t>
                      </a:r>
                    </a:p>
                  </a:txBody>
                  <a:tcPr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600" dirty="0">
                          <a:solidFill>
                            <a:schemeClr val="tx1"/>
                          </a:solidFill>
                          <a:latin typeface="Times New Roman" panose="02020603050405020304" pitchFamily="18" charset="0"/>
                          <a:cs typeface="Times New Roman" panose="02020603050405020304" pitchFamily="18" charset="0"/>
                        </a:rPr>
                        <a:t>Driver </a:t>
                      </a:r>
                      <a:r>
                        <a:rPr lang="en-IN" sz="1600" dirty="0" err="1">
                          <a:solidFill>
                            <a:schemeClr val="tx1"/>
                          </a:solidFill>
                          <a:latin typeface="Times New Roman" panose="02020603050405020304" pitchFamily="18" charset="0"/>
                          <a:cs typeface="Times New Roman" panose="02020603050405020304" pitchFamily="18" charset="0"/>
                        </a:rPr>
                        <a:t>Behavior</a:t>
                      </a:r>
                      <a:r>
                        <a:rPr lang="en-IN" sz="1600" dirty="0">
                          <a:solidFill>
                            <a:schemeClr val="tx1"/>
                          </a:solidFill>
                          <a:latin typeface="Times New Roman" panose="02020603050405020304" pitchFamily="18" charset="0"/>
                          <a:cs typeface="Times New Roman" panose="02020603050405020304" pitchFamily="18" charset="0"/>
                        </a:rPr>
                        <a:t> Recognition via Interwoven Deep Convolutional Neural Nets With Multi-Stream Inputs –   (2020)</a:t>
                      </a:r>
                    </a:p>
                  </a:txBody>
                  <a:tcPr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600" dirty="0" err="1">
                          <a:solidFill>
                            <a:schemeClr val="tx1"/>
                          </a:solidFill>
                          <a:latin typeface="Times New Roman" panose="02020603050405020304" pitchFamily="18" charset="0"/>
                          <a:cs typeface="Times New Roman" panose="02020603050405020304" pitchFamily="18" charset="0"/>
                        </a:rPr>
                        <a:t>Chaoyun</a:t>
                      </a:r>
                      <a:r>
                        <a:rPr lang="en-IN" sz="1600" dirty="0">
                          <a:solidFill>
                            <a:schemeClr val="tx1"/>
                          </a:solidFill>
                          <a:latin typeface="Times New Roman" panose="02020603050405020304" pitchFamily="18" charset="0"/>
                          <a:cs typeface="Times New Roman" panose="02020603050405020304" pitchFamily="18" charset="0"/>
                        </a:rPr>
                        <a:t> Zhang , Rui LI, </a:t>
                      </a:r>
                      <a:r>
                        <a:rPr lang="en-IN" sz="1600" dirty="0" err="1">
                          <a:solidFill>
                            <a:schemeClr val="tx1"/>
                          </a:solidFill>
                          <a:latin typeface="Times New Roman" panose="02020603050405020304" pitchFamily="18" charset="0"/>
                          <a:cs typeface="Times New Roman" panose="02020603050405020304" pitchFamily="18" charset="0"/>
                        </a:rPr>
                        <a:t>Woojin</a:t>
                      </a:r>
                      <a:r>
                        <a:rPr lang="en-IN" sz="1600" dirty="0">
                          <a:solidFill>
                            <a:schemeClr val="tx1"/>
                          </a:solidFill>
                          <a:latin typeface="Times New Roman" panose="02020603050405020304" pitchFamily="18" charset="0"/>
                          <a:cs typeface="Times New Roman" panose="02020603050405020304" pitchFamily="18" charset="0"/>
                        </a:rPr>
                        <a:t> Kim, </a:t>
                      </a:r>
                      <a:r>
                        <a:rPr lang="en-IN" sz="1600" dirty="0" err="1">
                          <a:solidFill>
                            <a:schemeClr val="tx1"/>
                          </a:solidFill>
                          <a:latin typeface="Times New Roman" panose="02020603050405020304" pitchFamily="18" charset="0"/>
                          <a:cs typeface="Times New Roman" panose="02020603050405020304" pitchFamily="18" charset="0"/>
                        </a:rPr>
                        <a:t>Daesub</a:t>
                      </a:r>
                      <a:r>
                        <a:rPr lang="en-IN" sz="1600" dirty="0">
                          <a:solidFill>
                            <a:schemeClr val="tx1"/>
                          </a:solidFill>
                          <a:latin typeface="Times New Roman" panose="02020603050405020304" pitchFamily="18" charset="0"/>
                          <a:cs typeface="Times New Roman" panose="02020603050405020304" pitchFamily="18" charset="0"/>
                        </a:rPr>
                        <a:t> Yoon, &amp; Paul Patras.</a:t>
                      </a:r>
                    </a:p>
                  </a:txBody>
                  <a:tcPr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600" dirty="0">
                          <a:solidFill>
                            <a:schemeClr val="tx1"/>
                          </a:solidFill>
                          <a:latin typeface="Times New Roman" panose="02020603050405020304" pitchFamily="18" charset="0"/>
                          <a:cs typeface="Times New Roman" panose="02020603050405020304" pitchFamily="18" charset="0"/>
                        </a:rPr>
                        <a:t>By using, Interwoven Convolutional Neural Network (</a:t>
                      </a:r>
                      <a:r>
                        <a:rPr lang="en-US" sz="1600" dirty="0" err="1">
                          <a:solidFill>
                            <a:schemeClr val="tx1"/>
                          </a:solidFill>
                          <a:latin typeface="Times New Roman" panose="02020603050405020304" pitchFamily="18" charset="0"/>
                          <a:cs typeface="Times New Roman" panose="02020603050405020304" pitchFamily="18" charset="0"/>
                        </a:rPr>
                        <a:t>InterCNN</a:t>
                      </a:r>
                      <a:r>
                        <a:rPr lang="en-US" sz="1600" dirty="0">
                          <a:solidFill>
                            <a:schemeClr val="tx1"/>
                          </a:solidFill>
                          <a:latin typeface="Times New Roman" panose="02020603050405020304" pitchFamily="18" charset="0"/>
                          <a:cs typeface="Times New Roman" panose="02020603050405020304" pitchFamily="18" charset="0"/>
                        </a:rPr>
                        <a:t>) it performs driver behavior recognition. Experiments conducted using real-world data set it can classify drivers </a:t>
                      </a:r>
                      <a:r>
                        <a:rPr lang="en-US" sz="1600" dirty="0" err="1">
                          <a:solidFill>
                            <a:schemeClr val="tx1"/>
                          </a:solidFill>
                          <a:latin typeface="Times New Roman" panose="02020603050405020304" pitchFamily="18" charset="0"/>
                          <a:cs typeface="Times New Roman" panose="02020603050405020304" pitchFamily="18" charset="0"/>
                        </a:rPr>
                        <a:t>behaviour</a:t>
                      </a:r>
                      <a:r>
                        <a:rPr lang="en-US" sz="1600" dirty="0">
                          <a:solidFill>
                            <a:schemeClr val="tx1"/>
                          </a:solidFill>
                          <a:latin typeface="Times New Roman" panose="02020603050405020304" pitchFamily="18" charset="0"/>
                          <a:cs typeface="Times New Roman" panose="02020603050405020304" pitchFamily="18" charset="0"/>
                        </a:rPr>
                        <a:t> with accuracy ranging of 73.97% to 81.66%</a:t>
                      </a:r>
                      <a:endParaRPr lang="en-IN" sz="1600" dirty="0">
                        <a:solidFill>
                          <a:schemeClr val="tx1"/>
                        </a:solidFill>
                        <a:latin typeface="Times New Roman" panose="02020603050405020304" pitchFamily="18" charset="0"/>
                        <a:cs typeface="Times New Roman" panose="02020603050405020304" pitchFamily="18" charset="0"/>
                      </a:endParaRPr>
                    </a:p>
                  </a:txBody>
                  <a:tcPr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600" dirty="0">
                          <a:solidFill>
                            <a:schemeClr val="tx1"/>
                          </a:solidFill>
                          <a:latin typeface="Times New Roman" panose="02020603050405020304" pitchFamily="18" charset="0"/>
                          <a:cs typeface="Times New Roman" panose="02020603050405020304" pitchFamily="18" charset="0"/>
                        </a:rPr>
                        <a:t>It needs to  build more robust driver behavior recognition systems that can operate in more challenging conditions, such as driving at night &amp; should provide more accuracy</a:t>
                      </a:r>
                    </a:p>
                    <a:p>
                      <a:pPr algn="just"/>
                      <a:endParaRPr lang="en-US" sz="1600" dirty="0">
                        <a:solidFill>
                          <a:schemeClr val="tx1"/>
                        </a:solidFill>
                        <a:latin typeface="Times New Roman" panose="02020603050405020304" pitchFamily="18" charset="0"/>
                        <a:cs typeface="Times New Roman" panose="02020603050405020304" pitchFamily="18" charset="0"/>
                      </a:endParaRPr>
                    </a:p>
                  </a:txBody>
                  <a:tcPr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 xmlns:a16="http://schemas.microsoft.com/office/drawing/2014/main" id="{709CE86A-C661-42BB-88B1-7D78251933C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0EC4275-1FBE-4EA6-B61E-55471F00E7D9}" type="slidenum">
              <a:rPr lang="en-US" altLang="en-US" smtClean="0"/>
              <a:pPr/>
              <a:t>7</a:t>
            </a:fld>
            <a:endParaRPr lang="en-US" altLang="en-US"/>
          </a:p>
        </p:txBody>
      </p:sp>
      <p:sp>
        <p:nvSpPr>
          <p:cNvPr id="5" name="Title 1">
            <a:extLst>
              <a:ext uri="{FF2B5EF4-FFF2-40B4-BE49-F238E27FC236}">
                <a16:creationId xmlns="" xmlns:a16="http://schemas.microsoft.com/office/drawing/2014/main" id="{3EA6E5D0-860E-4052-85B5-5C0EB3422012}"/>
              </a:ext>
            </a:extLst>
          </p:cNvPr>
          <p:cNvSpPr txBox="1">
            <a:spLocks noChangeArrowheads="1"/>
          </p:cNvSpPr>
          <p:nvPr/>
        </p:nvSpPr>
        <p:spPr>
          <a:xfrm>
            <a:off x="457200" y="152400"/>
            <a:ext cx="8229600" cy="639763"/>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defTabSz="914400">
              <a:defRPr/>
            </a:pPr>
            <a:r>
              <a:rPr lang="en-IN" altLang="en-US" kern="0" dirty="0">
                <a:latin typeface="Times New Roman" panose="02020603050405020304" pitchFamily="18" charset="0"/>
                <a:cs typeface="Times New Roman" panose="02020603050405020304" pitchFamily="18" charset="0"/>
              </a:rPr>
              <a:t>Literature Review</a:t>
            </a:r>
            <a:endParaRPr lang="en-IN" altLang="en-US" kern="0" dirty="0"/>
          </a:p>
        </p:txBody>
      </p:sp>
      <p:graphicFrame>
        <p:nvGraphicFramePr>
          <p:cNvPr id="9" name="Table 6">
            <a:extLst>
              <a:ext uri="{FF2B5EF4-FFF2-40B4-BE49-F238E27FC236}">
                <a16:creationId xmlns="" xmlns:a16="http://schemas.microsoft.com/office/drawing/2014/main" id="{6140565C-7142-4A80-A2F8-FA26FF38B2B2}"/>
              </a:ext>
            </a:extLst>
          </p:cNvPr>
          <p:cNvGraphicFramePr>
            <a:graphicFrameLocks noGrp="1"/>
          </p:cNvGraphicFramePr>
          <p:nvPr>
            <p:extLst>
              <p:ext uri="{D42A27DB-BD31-4B8C-83A1-F6EECF244321}">
                <p14:modId xmlns:p14="http://schemas.microsoft.com/office/powerpoint/2010/main" val="2573816575"/>
              </p:ext>
            </p:extLst>
          </p:nvPr>
        </p:nvGraphicFramePr>
        <p:xfrm>
          <a:off x="457200" y="1265238"/>
          <a:ext cx="8229600" cy="4327525"/>
        </p:xfrm>
        <a:graphic>
          <a:graphicData uri="http://schemas.openxmlformats.org/drawingml/2006/table">
            <a:tbl>
              <a:tblPr firstRow="1" bandRow="1">
                <a:tableStyleId>{7DF18680-E054-41AD-8BC1-D1AEF772440D}</a:tableStyleId>
              </a:tblPr>
              <a:tblGrid>
                <a:gridCol w="781051">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828800">
                  <a:extLst>
                    <a:ext uri="{9D8B030D-6E8A-4147-A177-3AD203B41FA5}">
                      <a16:colId xmlns="" xmlns:a16="http://schemas.microsoft.com/office/drawing/2014/main" val="20002"/>
                    </a:ext>
                  </a:extLst>
                </a:gridCol>
                <a:gridCol w="1981200">
                  <a:extLst>
                    <a:ext uri="{9D8B030D-6E8A-4147-A177-3AD203B41FA5}">
                      <a16:colId xmlns="" xmlns:a16="http://schemas.microsoft.com/office/drawing/2014/main" val="20003"/>
                    </a:ext>
                  </a:extLst>
                </a:gridCol>
                <a:gridCol w="1809749">
                  <a:extLst>
                    <a:ext uri="{9D8B030D-6E8A-4147-A177-3AD203B41FA5}">
                      <a16:colId xmlns="" xmlns:a16="http://schemas.microsoft.com/office/drawing/2014/main" val="20004"/>
                    </a:ext>
                  </a:extLst>
                </a:gridCol>
              </a:tblGrid>
              <a:tr h="579006">
                <a:tc>
                  <a:txBody>
                    <a:bodyPr/>
                    <a:lstStyle/>
                    <a:p>
                      <a:r>
                        <a:rPr lang="en-IN" sz="1600" dirty="0">
                          <a:solidFill>
                            <a:schemeClr val="tx1"/>
                          </a:solidFill>
                        </a:rPr>
                        <a:t>Sr. No.</a:t>
                      </a:r>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48519">
                <a:tc>
                  <a:txBody>
                    <a:bodyPr/>
                    <a:lstStyle/>
                    <a:p>
                      <a:r>
                        <a:rPr lang="en-IN" sz="1600" dirty="0">
                          <a:solidFill>
                            <a:schemeClr val="tx1"/>
                          </a:solidFill>
                          <a:latin typeface="Times New Roman" panose="02020603050405020304" pitchFamily="18" charset="0"/>
                          <a:cs typeface="Times New Roman" panose="02020603050405020304" pitchFamily="18" charset="0"/>
                        </a:rPr>
                        <a:t> [2]</a:t>
                      </a:r>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600" dirty="0">
                          <a:solidFill>
                            <a:schemeClr val="tx1"/>
                          </a:solidFill>
                          <a:latin typeface="Times New Roman" panose="02020603050405020304" pitchFamily="18" charset="0"/>
                          <a:cs typeface="Times New Roman" panose="02020603050405020304" pitchFamily="18" charset="0"/>
                        </a:rPr>
                        <a:t>Driver Distraction Detection using Deep Learning and Computer Vision – (2019)</a:t>
                      </a:r>
                      <a:endParaRPr lang="en-IN" sz="1600" dirty="0">
                        <a:solidFill>
                          <a:schemeClr val="tx1"/>
                        </a:solidFill>
                        <a:latin typeface="Times New Roman" panose="02020603050405020304" pitchFamily="18" charset="0"/>
                        <a:cs typeface="Times New Roman" panose="02020603050405020304" pitchFamily="18" charset="0"/>
                      </a:endParaRPr>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600" dirty="0">
                          <a:solidFill>
                            <a:schemeClr val="tx1"/>
                          </a:solidFill>
                          <a:latin typeface="Times New Roman" panose="02020603050405020304" pitchFamily="18" charset="0"/>
                          <a:cs typeface="Times New Roman" panose="02020603050405020304" pitchFamily="18" charset="0"/>
                        </a:rPr>
                        <a:t>Kusuma.S1, </a:t>
                      </a:r>
                      <a:r>
                        <a:rPr lang="en-IN" sz="1600" dirty="0" err="1">
                          <a:solidFill>
                            <a:schemeClr val="tx1"/>
                          </a:solidFill>
                          <a:latin typeface="Times New Roman" panose="02020603050405020304" pitchFamily="18" charset="0"/>
                          <a:cs typeface="Times New Roman" panose="02020603050405020304" pitchFamily="18" charset="0"/>
                        </a:rPr>
                        <a:t>Divya</a:t>
                      </a:r>
                      <a:r>
                        <a:rPr lang="en-IN" sz="1600" dirty="0">
                          <a:solidFill>
                            <a:schemeClr val="tx1"/>
                          </a:solidFill>
                          <a:latin typeface="Times New Roman" panose="02020603050405020304" pitchFamily="18" charset="0"/>
                          <a:cs typeface="Times New Roman" panose="02020603050405020304" pitchFamily="18" charset="0"/>
                        </a:rPr>
                        <a:t> Udayan.J2,</a:t>
                      </a:r>
                    </a:p>
                    <a:p>
                      <a:pPr algn="just"/>
                      <a:r>
                        <a:rPr lang="en-IN" sz="1600" dirty="0" err="1">
                          <a:solidFill>
                            <a:schemeClr val="tx1"/>
                          </a:solidFill>
                          <a:latin typeface="Times New Roman" panose="02020603050405020304" pitchFamily="18" charset="0"/>
                          <a:cs typeface="Times New Roman" panose="02020603050405020304" pitchFamily="18" charset="0"/>
                        </a:rPr>
                        <a:t>Aashay</a:t>
                      </a:r>
                      <a:r>
                        <a:rPr lang="en-IN" sz="1600" dirty="0">
                          <a:solidFill>
                            <a:schemeClr val="tx1"/>
                          </a:solidFill>
                          <a:latin typeface="Times New Roman" panose="02020603050405020304" pitchFamily="18" charset="0"/>
                          <a:cs typeface="Times New Roman" panose="02020603050405020304" pitchFamily="18" charset="0"/>
                        </a:rPr>
                        <a:t> Sachdeva</a:t>
                      </a:r>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600" dirty="0">
                          <a:solidFill>
                            <a:schemeClr val="tx1"/>
                          </a:solidFill>
                          <a:latin typeface="Times New Roman" panose="02020603050405020304" pitchFamily="18" charset="0"/>
                          <a:cs typeface="Times New Roman" panose="02020603050405020304" pitchFamily="18" charset="0"/>
                        </a:rPr>
                        <a:t>In this system it detects the driver’s drowsiness by using deep learning and computer vision. They used convolutional Neural</a:t>
                      </a:r>
                    </a:p>
                    <a:p>
                      <a:pPr algn="just"/>
                      <a:r>
                        <a:rPr lang="en-US" sz="1600" dirty="0">
                          <a:solidFill>
                            <a:schemeClr val="tx1"/>
                          </a:solidFill>
                          <a:latin typeface="Times New Roman" panose="02020603050405020304" pitchFamily="18" charset="0"/>
                          <a:cs typeface="Times New Roman" panose="02020603050405020304" pitchFamily="18" charset="0"/>
                        </a:rPr>
                        <a:t>Network based object detection for hand, eye, and face to</a:t>
                      </a:r>
                    </a:p>
                    <a:p>
                      <a:pPr algn="just"/>
                      <a:r>
                        <a:rPr lang="en-US" sz="1600" dirty="0">
                          <a:solidFill>
                            <a:schemeClr val="tx1"/>
                          </a:solidFill>
                          <a:latin typeface="Times New Roman" panose="02020603050405020304" pitchFamily="18" charset="0"/>
                          <a:cs typeface="Times New Roman" panose="02020603050405020304" pitchFamily="18" charset="0"/>
                        </a:rPr>
                        <a:t>make the detection more precise &amp; got overall accuracy of 89.33%</a:t>
                      </a:r>
                      <a:endParaRPr lang="en-IN" sz="1600" dirty="0">
                        <a:solidFill>
                          <a:schemeClr val="tx1"/>
                        </a:solidFill>
                        <a:latin typeface="Times New Roman" panose="02020603050405020304" pitchFamily="18" charset="0"/>
                        <a:cs typeface="Times New Roman" panose="02020603050405020304" pitchFamily="18" charset="0"/>
                      </a:endParaRPr>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600" dirty="0">
                          <a:solidFill>
                            <a:schemeClr val="tx1"/>
                          </a:solidFill>
                          <a:latin typeface="Times New Roman" panose="02020603050405020304" pitchFamily="18" charset="0"/>
                          <a:cs typeface="Times New Roman" panose="02020603050405020304" pitchFamily="18" charset="0"/>
                        </a:rPr>
                        <a:t>Deep learning techniques could be used to reduce the training time. Instead of hand detection, they could have done mouth detection which would make system more effective </a:t>
                      </a:r>
                      <a:r>
                        <a:rPr lang="en-US" sz="1600">
                          <a:solidFill>
                            <a:schemeClr val="tx1"/>
                          </a:solidFill>
                          <a:latin typeface="Times New Roman" panose="02020603050405020304" pitchFamily="18" charset="0"/>
                          <a:cs typeface="Times New Roman" panose="02020603050405020304" pitchFamily="18" charset="0"/>
                        </a:rPr>
                        <a:t>&amp; accurate.</a:t>
                      </a:r>
                      <a:endParaRPr lang="en-US" sz="1600" dirty="0">
                        <a:solidFill>
                          <a:schemeClr val="tx1"/>
                        </a:solidFill>
                        <a:latin typeface="Times New Roman" panose="02020603050405020304" pitchFamily="18" charset="0"/>
                        <a:cs typeface="Times New Roman" panose="02020603050405020304" pitchFamily="18" charset="0"/>
                      </a:endParaRPr>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a:extLst>
              <a:ext uri="{FF2B5EF4-FFF2-40B4-BE49-F238E27FC236}">
                <a16:creationId xmlns="" xmlns:a16="http://schemas.microsoft.com/office/drawing/2014/main" id="{A7FF9224-2D76-4A00-A25E-AEF7BF75C84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14251A-1A37-475F-902D-1709760585A6}" type="slidenum">
              <a:rPr lang="en-US" altLang="en-US" smtClean="0"/>
              <a:pPr/>
              <a:t>8</a:t>
            </a:fld>
            <a:endParaRPr lang="en-US" altLang="en-US"/>
          </a:p>
        </p:txBody>
      </p:sp>
      <p:sp>
        <p:nvSpPr>
          <p:cNvPr id="3" name="Title 1">
            <a:extLst>
              <a:ext uri="{FF2B5EF4-FFF2-40B4-BE49-F238E27FC236}">
                <a16:creationId xmlns="" xmlns:a16="http://schemas.microsoft.com/office/drawing/2014/main" id="{E1810EA9-1B24-41D2-ACEB-BE3A3493EB8B}"/>
              </a:ext>
            </a:extLst>
          </p:cNvPr>
          <p:cNvSpPr txBox="1">
            <a:spLocks noChangeArrowheads="1"/>
          </p:cNvSpPr>
          <p:nvPr/>
        </p:nvSpPr>
        <p:spPr>
          <a:xfrm>
            <a:off x="457200" y="122238"/>
            <a:ext cx="8229600" cy="639762"/>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defTabSz="914400">
              <a:defRPr/>
            </a:pPr>
            <a:r>
              <a:rPr lang="en-IN" altLang="en-US" kern="0" dirty="0">
                <a:latin typeface="Times New Roman" panose="02020603050405020304" pitchFamily="18" charset="0"/>
                <a:cs typeface="Times New Roman" panose="02020603050405020304" pitchFamily="18" charset="0"/>
              </a:rPr>
              <a:t>Literature Review</a:t>
            </a:r>
            <a:endParaRPr lang="en-IN" altLang="en-US" kern="0" dirty="0"/>
          </a:p>
        </p:txBody>
      </p:sp>
      <p:graphicFrame>
        <p:nvGraphicFramePr>
          <p:cNvPr id="4" name="Table 6">
            <a:extLst>
              <a:ext uri="{FF2B5EF4-FFF2-40B4-BE49-F238E27FC236}">
                <a16:creationId xmlns="" xmlns:a16="http://schemas.microsoft.com/office/drawing/2014/main" id="{EB607C1A-1339-4C0F-9666-CE0BDC4A555C}"/>
              </a:ext>
            </a:extLst>
          </p:cNvPr>
          <p:cNvGraphicFramePr>
            <a:graphicFrameLocks noGrp="1"/>
          </p:cNvGraphicFramePr>
          <p:nvPr/>
        </p:nvGraphicFramePr>
        <p:xfrm>
          <a:off x="452438" y="1219200"/>
          <a:ext cx="8229600" cy="4945063"/>
        </p:xfrm>
        <a:graphic>
          <a:graphicData uri="http://schemas.openxmlformats.org/drawingml/2006/table">
            <a:tbl>
              <a:tblPr firstRow="1" bandRow="1">
                <a:tableStyleId>{7DF18680-E054-41AD-8BC1-D1AEF772440D}</a:tableStyleId>
              </a:tblPr>
              <a:tblGrid>
                <a:gridCol w="781051">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509711">
                  <a:extLst>
                    <a:ext uri="{9D8B030D-6E8A-4147-A177-3AD203B41FA5}">
                      <a16:colId xmlns="" xmlns:a16="http://schemas.microsoft.com/office/drawing/2014/main" val="20002"/>
                    </a:ext>
                  </a:extLst>
                </a:gridCol>
                <a:gridCol w="2281238">
                  <a:extLst>
                    <a:ext uri="{9D8B030D-6E8A-4147-A177-3AD203B41FA5}">
                      <a16:colId xmlns="" xmlns:a16="http://schemas.microsoft.com/office/drawing/2014/main" val="20003"/>
                    </a:ext>
                  </a:extLst>
                </a:gridCol>
                <a:gridCol w="1828800">
                  <a:extLst>
                    <a:ext uri="{9D8B030D-6E8A-4147-A177-3AD203B41FA5}">
                      <a16:colId xmlns="" xmlns:a16="http://schemas.microsoft.com/office/drawing/2014/main" val="20004"/>
                    </a:ext>
                  </a:extLst>
                </a:gridCol>
              </a:tblGrid>
              <a:tr h="579132">
                <a:tc>
                  <a:txBody>
                    <a:bodyPr/>
                    <a:lstStyle/>
                    <a:p>
                      <a:r>
                        <a:rPr lang="en-IN" sz="1600" dirty="0">
                          <a:solidFill>
                            <a:schemeClr val="tx1"/>
                          </a:solidFill>
                        </a:rPr>
                        <a:t>Sr. No.</a:t>
                      </a:r>
                    </a:p>
                  </a:txBody>
                  <a:tcPr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365931">
                <a:tc>
                  <a:txBody>
                    <a:bodyPr/>
                    <a:lstStyle/>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Real-Time Driver-Drowsiness Detection </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System Using Facial Features (2019)	</a:t>
                      </a:r>
                    </a:p>
                    <a:p>
                      <a:pPr marL="0" marR="0" algn="just">
                        <a:lnSpc>
                          <a:spcPct val="107000"/>
                        </a:lnSpc>
                        <a:spcBef>
                          <a:spcPts val="0"/>
                        </a:spcBef>
                        <a:spcAft>
                          <a:spcPts val="0"/>
                        </a:spcAft>
                      </a:pP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Wanghua</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deng,ruoxue</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wu</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p>
                    <a:p>
                      <a:pPr marL="0" marR="0" algn="just">
                        <a:lnSpc>
                          <a:spcPct val="107000"/>
                        </a:lnSpc>
                        <a:spcBef>
                          <a:spcPts val="0"/>
                        </a:spcBef>
                        <a:spcAft>
                          <a:spcPts val="0"/>
                        </a:spcAft>
                      </a:pP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this paper proposed a new method of analyzing the facial expression of the driver through Hidden Markov Model (HMM)based dynamic modeling to detect drowsiness. They have implemented the algorithm using a simulated driving setup.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HMM needs to be trained on a set of seed sequences and generally requires a larger seed than the simple Markov model.</a:t>
                      </a: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more expensive.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 xmlns:a16="http://schemas.microsoft.com/office/drawing/2014/main" id="{4068A521-934D-44A3-B637-D78109AAF41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7C93270-45C8-40EA-A1B7-D3C5AAD32461}" type="slidenum">
              <a:rPr lang="en-US" altLang="en-US" smtClean="0"/>
              <a:pPr/>
              <a:t>9</a:t>
            </a:fld>
            <a:endParaRPr lang="en-US" altLang="en-US"/>
          </a:p>
        </p:txBody>
      </p:sp>
      <p:sp>
        <p:nvSpPr>
          <p:cNvPr id="3" name="Title 1">
            <a:extLst>
              <a:ext uri="{FF2B5EF4-FFF2-40B4-BE49-F238E27FC236}">
                <a16:creationId xmlns="" xmlns:a16="http://schemas.microsoft.com/office/drawing/2014/main" id="{C7C5190E-71EB-44D6-BAF7-43C577B9A1C6}"/>
              </a:ext>
            </a:extLst>
          </p:cNvPr>
          <p:cNvSpPr txBox="1">
            <a:spLocks noChangeArrowheads="1"/>
          </p:cNvSpPr>
          <p:nvPr/>
        </p:nvSpPr>
        <p:spPr>
          <a:xfrm>
            <a:off x="457200" y="122238"/>
            <a:ext cx="8229600" cy="639762"/>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defTabSz="914400">
              <a:defRPr/>
            </a:pPr>
            <a:r>
              <a:rPr lang="en-IN" altLang="en-US" kern="0" dirty="0">
                <a:latin typeface="Times New Roman" panose="02020603050405020304" pitchFamily="18" charset="0"/>
                <a:cs typeface="Times New Roman" panose="02020603050405020304" pitchFamily="18" charset="0"/>
              </a:rPr>
              <a:t>Literature Review</a:t>
            </a:r>
            <a:endParaRPr lang="en-IN" altLang="en-US" kern="0" dirty="0"/>
          </a:p>
        </p:txBody>
      </p:sp>
      <p:graphicFrame>
        <p:nvGraphicFramePr>
          <p:cNvPr id="4" name="Table 6">
            <a:extLst>
              <a:ext uri="{FF2B5EF4-FFF2-40B4-BE49-F238E27FC236}">
                <a16:creationId xmlns="" xmlns:a16="http://schemas.microsoft.com/office/drawing/2014/main" id="{D77262E7-5ED5-4A34-9C62-6AE4FB95DA34}"/>
              </a:ext>
            </a:extLst>
          </p:cNvPr>
          <p:cNvGraphicFramePr>
            <a:graphicFrameLocks noGrp="1"/>
          </p:cNvGraphicFramePr>
          <p:nvPr/>
        </p:nvGraphicFramePr>
        <p:xfrm>
          <a:off x="533400" y="1143000"/>
          <a:ext cx="8229600" cy="5014913"/>
        </p:xfrm>
        <a:graphic>
          <a:graphicData uri="http://schemas.openxmlformats.org/drawingml/2006/table">
            <a:tbl>
              <a:tblPr firstRow="1" bandRow="1">
                <a:tableStyleId>{7DF18680-E054-41AD-8BC1-D1AEF772440D}</a:tableStyleId>
              </a:tblPr>
              <a:tblGrid>
                <a:gridCol w="781051">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509711">
                  <a:extLst>
                    <a:ext uri="{9D8B030D-6E8A-4147-A177-3AD203B41FA5}">
                      <a16:colId xmlns="" xmlns:a16="http://schemas.microsoft.com/office/drawing/2014/main" val="20002"/>
                    </a:ext>
                  </a:extLst>
                </a:gridCol>
                <a:gridCol w="1900238">
                  <a:extLst>
                    <a:ext uri="{9D8B030D-6E8A-4147-A177-3AD203B41FA5}">
                      <a16:colId xmlns="" xmlns:a16="http://schemas.microsoft.com/office/drawing/2014/main" val="20003"/>
                    </a:ext>
                  </a:extLst>
                </a:gridCol>
                <a:gridCol w="2209800">
                  <a:extLst>
                    <a:ext uri="{9D8B030D-6E8A-4147-A177-3AD203B41FA5}">
                      <a16:colId xmlns="" xmlns:a16="http://schemas.microsoft.com/office/drawing/2014/main" val="20004"/>
                    </a:ext>
                  </a:extLst>
                </a:gridCol>
              </a:tblGrid>
              <a:tr h="579076">
                <a:tc>
                  <a:txBody>
                    <a:bodyPr/>
                    <a:lstStyle/>
                    <a:p>
                      <a:r>
                        <a:rPr lang="en-IN" sz="1600" dirty="0">
                          <a:solidFill>
                            <a:schemeClr val="tx1"/>
                          </a:solidFill>
                        </a:rPr>
                        <a:t>Sr. No.</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698" marB="45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435837">
                <a:tc>
                  <a:txBody>
                    <a:bodyPr/>
                    <a:lstStyle/>
                    <a:p>
                      <a:pPr marL="0" marR="0" algn="just">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Robust Drowsiness Detection for Vehicle Driver using Deep Convolutional Neural Network (2020)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a:t>
                      </a: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f.m</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saifuddin</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saif</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Zainal </a:t>
                      </a: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rasyid</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mahayuddin</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p>
                    <a:p>
                      <a:pPr marL="0" marR="0" algn="just">
                        <a:lnSpc>
                          <a:spcPct val="107000"/>
                        </a:lnSpc>
                        <a:spcBef>
                          <a:spcPts val="0"/>
                        </a:spcBef>
                        <a:spcAft>
                          <a:spcPts val="0"/>
                        </a:spcAft>
                      </a:pP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this paper driver drowsiness is detected by extracting facial features initially and then performs face alignment CNN based machine learning approach and achieved accuracy rate of 83% and pass through CNN based deep learning model.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Proposed research performed extensive experimentation where accuracy rate of 98.97% was achieved using frame rate of 35 fps which is higher comparing with previous research results. Experimental results reveal the effectiveness of the proposed methodology. 	</a:t>
                      </a:r>
                    </a:p>
                    <a:p>
                      <a:pPr marL="0" marR="0" algn="just">
                        <a:lnSpc>
                          <a:spcPct val="107000"/>
                        </a:lnSpc>
                        <a:spcBef>
                          <a:spcPts val="0"/>
                        </a:spcBef>
                        <a:spcAft>
                          <a:spcPts val="0"/>
                        </a:spcAft>
                      </a:pP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3080</TotalTime>
  <Words>2594</Words>
  <Application>Microsoft Office PowerPoint</Application>
  <PresentationFormat>Letter Paper (8.5x11 in)</PresentationFormat>
  <Paragraphs>344</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NimbusRomNo9L-Regu</vt:lpstr>
      <vt:lpstr>Times New Roman</vt:lpstr>
      <vt:lpstr>Theme1</vt:lpstr>
      <vt:lpstr>Deep Learning based Driver Drowsiness Detection System </vt:lpstr>
      <vt:lpstr>Contents</vt:lpstr>
      <vt:lpstr>Abstract</vt:lpstr>
      <vt:lpstr>Introduction</vt:lpstr>
      <vt:lpstr>Introduction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Scope</vt:lpstr>
      <vt:lpstr>Proposed System</vt:lpstr>
      <vt:lpstr>Proposed System</vt:lpstr>
      <vt:lpstr>Implementation</vt:lpstr>
      <vt:lpstr>Implementation</vt:lpstr>
      <vt:lpstr>Psuedo Code</vt:lpstr>
      <vt:lpstr>Psuedo Code</vt:lpstr>
      <vt:lpstr>Dataset</vt:lpstr>
      <vt:lpstr>Result and Discussion</vt:lpstr>
      <vt:lpstr>Result and Discussion</vt:lpstr>
      <vt:lpstr>Result and Discussion</vt:lpstr>
      <vt:lpstr>Technologies Used</vt:lpstr>
      <vt:lpstr>Conclusion</vt:lpstr>
      <vt:lpstr>Future work</vt:lpstr>
      <vt:lpstr>Reference</vt:lpstr>
      <vt:lpstr>Reference</vt:lpstr>
      <vt:lpstr>Thank You !!!</vt:lpstr>
      <vt:lpstr>Q &amp; A</vt:lpstr>
    </vt:vector>
  </TitlesOfParts>
  <Company>Personal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Parth Patel;Santoshi Sabat</dc:creator>
  <cp:lastModifiedBy>Windows User</cp:lastModifiedBy>
  <cp:revision>323</cp:revision>
  <dcterms:created xsi:type="dcterms:W3CDTF">2009-10-13T20:39:54Z</dcterms:created>
  <dcterms:modified xsi:type="dcterms:W3CDTF">2022-04-27T04:01:30Z</dcterms:modified>
</cp:coreProperties>
</file>