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Arcade Gamer" charset="1" panose="00000000000000000000"/>
      <p:regular r:id="rId10"/>
    </p:embeddedFont>
    <p:embeddedFont>
      <p:font typeface="Nine by Five" charset="1" panose="00000400000000000000"/>
      <p:regular r:id="rId11"/>
    </p:embeddedFont>
    <p:embeddedFont>
      <p:font typeface="210 다락방" charset="1" panose="02020603020101020101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EC1F8">
                <a:alpha val="100000"/>
              </a:srgbClr>
            </a:gs>
            <a:gs pos="100000">
              <a:srgbClr val="FF9DC9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6397" y="9258300"/>
            <a:ext cx="10559872" cy="2015976"/>
          </a:xfrm>
          <a:custGeom>
            <a:avLst/>
            <a:gdLst/>
            <a:ahLst/>
            <a:cxnLst/>
            <a:rect r="r" b="b" t="t" l="l"/>
            <a:pathLst>
              <a:path h="2015976" w="10559872">
                <a:moveTo>
                  <a:pt x="0" y="0"/>
                </a:moveTo>
                <a:lnTo>
                  <a:pt x="10559872" y="0"/>
                </a:lnTo>
                <a:lnTo>
                  <a:pt x="10559872" y="2015976"/>
                </a:lnTo>
                <a:lnTo>
                  <a:pt x="0" y="20159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288358" y="9258300"/>
            <a:ext cx="10559872" cy="2015976"/>
          </a:xfrm>
          <a:custGeom>
            <a:avLst/>
            <a:gdLst/>
            <a:ahLst/>
            <a:cxnLst/>
            <a:rect r="r" b="b" t="t" l="l"/>
            <a:pathLst>
              <a:path h="2015976" w="10559872">
                <a:moveTo>
                  <a:pt x="0" y="0"/>
                </a:moveTo>
                <a:lnTo>
                  <a:pt x="10559872" y="0"/>
                </a:lnTo>
                <a:lnTo>
                  <a:pt x="10559872" y="2015976"/>
                </a:lnTo>
                <a:lnTo>
                  <a:pt x="0" y="20159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727359" y="1174386"/>
            <a:ext cx="3987959" cy="1392160"/>
          </a:xfrm>
          <a:custGeom>
            <a:avLst/>
            <a:gdLst/>
            <a:ahLst/>
            <a:cxnLst/>
            <a:rect r="r" b="b" t="t" l="l"/>
            <a:pathLst>
              <a:path h="1392160" w="3987959">
                <a:moveTo>
                  <a:pt x="0" y="0"/>
                </a:moveTo>
                <a:lnTo>
                  <a:pt x="3987959" y="0"/>
                </a:lnTo>
                <a:lnTo>
                  <a:pt x="3987959" y="1392160"/>
                </a:lnTo>
                <a:lnTo>
                  <a:pt x="0" y="1392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19265" y="493706"/>
            <a:ext cx="4849708" cy="1692989"/>
          </a:xfrm>
          <a:custGeom>
            <a:avLst/>
            <a:gdLst/>
            <a:ahLst/>
            <a:cxnLst/>
            <a:rect r="r" b="b" t="t" l="l"/>
            <a:pathLst>
              <a:path h="1692989" w="4849708">
                <a:moveTo>
                  <a:pt x="0" y="0"/>
                </a:moveTo>
                <a:lnTo>
                  <a:pt x="4849708" y="0"/>
                </a:lnTo>
                <a:lnTo>
                  <a:pt x="4849708" y="1692989"/>
                </a:lnTo>
                <a:lnTo>
                  <a:pt x="0" y="1692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1028700" y="1028700"/>
            <a:ext cx="16230600" cy="5657850"/>
            <a:chOff x="0" y="0"/>
            <a:chExt cx="4274726" cy="14901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1490133"/>
            </a:xfrm>
            <a:custGeom>
              <a:avLst/>
              <a:gdLst/>
              <a:ahLst/>
              <a:cxnLst/>
              <a:rect r="r" b="b" t="t" l="l"/>
              <a:pathLst>
                <a:path h="1490133" w="4274726">
                  <a:moveTo>
                    <a:pt x="28620" y="0"/>
                  </a:moveTo>
                  <a:lnTo>
                    <a:pt x="4246106" y="0"/>
                  </a:lnTo>
                  <a:cubicBezTo>
                    <a:pt x="4261912" y="0"/>
                    <a:pt x="4274726" y="12813"/>
                    <a:pt x="4274726" y="28620"/>
                  </a:cubicBezTo>
                  <a:lnTo>
                    <a:pt x="4274726" y="1461514"/>
                  </a:lnTo>
                  <a:cubicBezTo>
                    <a:pt x="4274726" y="1477320"/>
                    <a:pt x="4261912" y="1490133"/>
                    <a:pt x="4246106" y="1490133"/>
                  </a:cubicBezTo>
                  <a:lnTo>
                    <a:pt x="28620" y="1490133"/>
                  </a:lnTo>
                  <a:cubicBezTo>
                    <a:pt x="12813" y="1490133"/>
                    <a:pt x="0" y="1477320"/>
                    <a:pt x="0" y="1461514"/>
                  </a:cubicBezTo>
                  <a:lnTo>
                    <a:pt x="0" y="28620"/>
                  </a:lnTo>
                  <a:cubicBezTo>
                    <a:pt x="0" y="12813"/>
                    <a:pt x="12813" y="0"/>
                    <a:pt x="28620" y="0"/>
                  </a:cubicBezTo>
                  <a:close/>
                </a:path>
              </a:pathLst>
            </a:custGeom>
            <a:solidFill>
              <a:srgbClr val="FFFFFF">
                <a:alpha val="45882"/>
              </a:srgbClr>
            </a:solidFill>
            <a:ln w="47625" cap="rnd">
              <a:solidFill>
                <a:srgbClr val="EA6787">
                  <a:alpha val="45882"/>
                </a:srgbClr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1528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438292" y="8092810"/>
            <a:ext cx="1800617" cy="1165490"/>
          </a:xfrm>
          <a:custGeom>
            <a:avLst/>
            <a:gdLst/>
            <a:ahLst/>
            <a:cxnLst/>
            <a:rect r="r" b="b" t="t" l="l"/>
            <a:pathLst>
              <a:path h="1165490" w="1800617">
                <a:moveTo>
                  <a:pt x="0" y="0"/>
                </a:moveTo>
                <a:lnTo>
                  <a:pt x="1800617" y="0"/>
                </a:lnTo>
                <a:lnTo>
                  <a:pt x="1800617" y="1165490"/>
                </a:lnTo>
                <a:lnTo>
                  <a:pt x="0" y="11654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-550395" y="7265478"/>
            <a:ext cx="3113785" cy="1992822"/>
          </a:xfrm>
          <a:custGeom>
            <a:avLst/>
            <a:gdLst/>
            <a:ahLst/>
            <a:cxnLst/>
            <a:rect r="r" b="b" t="t" l="l"/>
            <a:pathLst>
              <a:path h="1992822" w="3113785">
                <a:moveTo>
                  <a:pt x="0" y="0"/>
                </a:moveTo>
                <a:lnTo>
                  <a:pt x="3113785" y="0"/>
                </a:lnTo>
                <a:lnTo>
                  <a:pt x="3113785" y="1992822"/>
                </a:lnTo>
                <a:lnTo>
                  <a:pt x="0" y="19928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0049035" y="6113501"/>
            <a:ext cx="4032987" cy="1875339"/>
          </a:xfrm>
          <a:custGeom>
            <a:avLst/>
            <a:gdLst/>
            <a:ahLst/>
            <a:cxnLst/>
            <a:rect r="r" b="b" t="t" l="l"/>
            <a:pathLst>
              <a:path h="1875339" w="4032987">
                <a:moveTo>
                  <a:pt x="0" y="0"/>
                </a:moveTo>
                <a:lnTo>
                  <a:pt x="4032987" y="0"/>
                </a:lnTo>
                <a:lnTo>
                  <a:pt x="4032987" y="1875339"/>
                </a:lnTo>
                <a:lnTo>
                  <a:pt x="0" y="187533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44119" y="7051171"/>
            <a:ext cx="3448640" cy="2207129"/>
          </a:xfrm>
          <a:custGeom>
            <a:avLst/>
            <a:gdLst/>
            <a:ahLst/>
            <a:cxnLst/>
            <a:rect r="r" b="b" t="t" l="l"/>
            <a:pathLst>
              <a:path h="2207129" w="3448640">
                <a:moveTo>
                  <a:pt x="0" y="0"/>
                </a:moveTo>
                <a:lnTo>
                  <a:pt x="3448640" y="0"/>
                </a:lnTo>
                <a:lnTo>
                  <a:pt x="3448640" y="2207129"/>
                </a:lnTo>
                <a:lnTo>
                  <a:pt x="0" y="22071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2444759" y="2884179"/>
            <a:ext cx="13154105" cy="1965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353"/>
              </a:lnSpc>
            </a:pPr>
            <a:r>
              <a:rPr lang="en-US" sz="13048">
                <a:solidFill>
                  <a:srgbClr val="190642"/>
                </a:solidFill>
                <a:ea typeface="Arcade Gamer"/>
              </a:rPr>
              <a:t>아이작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06185" y="6394027"/>
            <a:ext cx="3918687" cy="998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9"/>
              </a:lnSpc>
            </a:pPr>
            <a:r>
              <a:rPr lang="en-US" sz="3999" spc="399">
                <a:solidFill>
                  <a:srgbClr val="190642"/>
                </a:solidFill>
                <a:latin typeface="Nine by Five"/>
              </a:rPr>
              <a:t>202478130</a:t>
            </a:r>
          </a:p>
          <a:p>
            <a:pPr algn="ctr" marL="0" indent="0" lvl="0">
              <a:lnSpc>
                <a:spcPts val="3759"/>
              </a:lnSpc>
            </a:pPr>
            <a:r>
              <a:rPr lang="en-US" sz="3999" spc="399">
                <a:solidFill>
                  <a:srgbClr val="190642"/>
                </a:solidFill>
                <a:ea typeface="Nine by Five"/>
              </a:rPr>
              <a:t>김동휘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EC1F8">
                <a:alpha val="100000"/>
              </a:srgbClr>
            </a:gs>
            <a:gs pos="100000">
              <a:srgbClr val="FF9DC9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6299" y="219183"/>
            <a:ext cx="7410191" cy="4246425"/>
          </a:xfrm>
          <a:custGeom>
            <a:avLst/>
            <a:gdLst/>
            <a:ahLst/>
            <a:cxnLst/>
            <a:rect r="r" b="b" t="t" l="l"/>
            <a:pathLst>
              <a:path h="4246425" w="7410191">
                <a:moveTo>
                  <a:pt x="0" y="0"/>
                </a:moveTo>
                <a:lnTo>
                  <a:pt x="7410191" y="0"/>
                </a:lnTo>
                <a:lnTo>
                  <a:pt x="7410191" y="4246425"/>
                </a:lnTo>
                <a:lnTo>
                  <a:pt x="0" y="4246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034870" y="133458"/>
            <a:ext cx="8523833" cy="209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399">
                <a:solidFill>
                  <a:srgbClr val="000000"/>
                </a:solidFill>
                <a:ea typeface="210 다락방"/>
              </a:rPr>
              <a:t>선정 이유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 spc="399">
                <a:solidFill>
                  <a:srgbClr val="000000"/>
                </a:solidFill>
                <a:latin typeface="210 다락방"/>
                <a:ea typeface="210 다락방"/>
              </a:rPr>
              <a:t>옛날에 재밌게 하던 게임이었다.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 spc="399">
                <a:solidFill>
                  <a:srgbClr val="000000"/>
                </a:solidFill>
                <a:latin typeface="210 다락방"/>
                <a:ea typeface="210 다락방"/>
              </a:rPr>
              <a:t>만들기 재밌어 보인다.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6299" y="5269143"/>
            <a:ext cx="17580961" cy="350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399">
                <a:solidFill>
                  <a:srgbClr val="000000"/>
                </a:solidFill>
                <a:ea typeface="210 다락방"/>
              </a:rPr>
              <a:t>게임 소개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 spc="399">
                <a:solidFill>
                  <a:srgbClr val="000000"/>
                </a:solidFill>
                <a:latin typeface="210 다락방"/>
                <a:ea typeface="210 다락방"/>
              </a:rPr>
              <a:t>아이작은 인기 있는 인디 게임 중 하나이다. 이 게임은 루그래프 스타일의 던전 크롤러로 플레이어가 아이작이라는 소년을 조종하여 지하 던전을 탐험하고 랜덤하게 생성되는 몬스터를 처치하며 아이템을 모으는 것이 주된 목표입니다.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EC1F8">
                <a:alpha val="100000"/>
              </a:srgbClr>
            </a:gs>
            <a:gs pos="100000">
              <a:srgbClr val="FF9DC9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49432" y="8151656"/>
            <a:ext cx="2370365" cy="1691848"/>
          </a:xfrm>
          <a:custGeom>
            <a:avLst/>
            <a:gdLst/>
            <a:ahLst/>
            <a:cxnLst/>
            <a:rect r="r" b="b" t="t" l="l"/>
            <a:pathLst>
              <a:path h="1691848" w="2370365">
                <a:moveTo>
                  <a:pt x="0" y="0"/>
                </a:moveTo>
                <a:lnTo>
                  <a:pt x="2370365" y="0"/>
                </a:lnTo>
                <a:lnTo>
                  <a:pt x="2370365" y="1691847"/>
                </a:lnTo>
                <a:lnTo>
                  <a:pt x="0" y="1691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0167" y="195980"/>
            <a:ext cx="3169593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spc="599">
                <a:solidFill>
                  <a:srgbClr val="000000"/>
                </a:solidFill>
                <a:ea typeface="210 다락방"/>
              </a:rPr>
              <a:t>게임로직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48481"/>
            <a:ext cx="17111737" cy="253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360">
                <a:solidFill>
                  <a:srgbClr val="000000"/>
                </a:solidFill>
                <a:ea typeface="210 다락방"/>
              </a:rPr>
              <a:t>플레이어</a:t>
            </a:r>
          </a:p>
          <a:p>
            <a:pPr algn="l" marL="777242" indent="-388621" lvl="1">
              <a:lnSpc>
                <a:spcPts val="5040"/>
              </a:lnSpc>
              <a:buFont typeface="Arial"/>
              <a:buChar char="•"/>
            </a:pPr>
            <a:r>
              <a:rPr lang="en-US" sz="3600" spc="360">
                <a:solidFill>
                  <a:srgbClr val="000000"/>
                </a:solidFill>
                <a:latin typeface="210 다락방"/>
                <a:ea typeface="210 다락방"/>
              </a:rPr>
              <a:t>플레이어가 조작하는 캐릭터로, 화면상에서 이동하고 총을 발사하여 몬스터와 싸웁니다.</a:t>
            </a:r>
          </a:p>
          <a:p>
            <a:pPr algn="l" marL="777242" indent="-388621" lvl="1">
              <a:lnSpc>
                <a:spcPts val="5040"/>
              </a:lnSpc>
              <a:buFont typeface="Arial"/>
              <a:buChar char="•"/>
            </a:pPr>
            <a:r>
              <a:rPr lang="en-US" sz="3600" spc="360">
                <a:solidFill>
                  <a:srgbClr val="000000"/>
                </a:solidFill>
                <a:latin typeface="210 다락방"/>
                <a:ea typeface="210 다락방"/>
              </a:rPr>
              <a:t>플레이어의 이동과 공격은 wasd와 방향키를 활용하여 제어합니다.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084697"/>
            <a:ext cx="17259300" cy="253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360">
                <a:solidFill>
                  <a:srgbClr val="000000"/>
                </a:solidFill>
                <a:ea typeface="210 다락방"/>
              </a:rPr>
              <a:t>몬스터</a:t>
            </a:r>
          </a:p>
          <a:p>
            <a:pPr algn="l" marL="777242" indent="-388621" lvl="1">
              <a:lnSpc>
                <a:spcPts val="5040"/>
              </a:lnSpc>
              <a:buFont typeface="Arial"/>
              <a:buChar char="•"/>
            </a:pPr>
            <a:r>
              <a:rPr lang="en-US" sz="3600" spc="360">
                <a:solidFill>
                  <a:srgbClr val="000000"/>
                </a:solidFill>
                <a:latin typeface="210 다락방"/>
                <a:ea typeface="210 다락방"/>
              </a:rPr>
              <a:t>던전 내에서 등장하며, 플레이어와 충동하면 플레이어의 체력을 감소시킵니다.</a:t>
            </a:r>
          </a:p>
          <a:p>
            <a:pPr algn="l" marL="777242" indent="-388621" lvl="1">
              <a:lnSpc>
                <a:spcPts val="5040"/>
              </a:lnSpc>
              <a:buFont typeface="Arial"/>
              <a:buChar char="•"/>
            </a:pPr>
            <a:r>
              <a:rPr lang="en-US" sz="3600" spc="360">
                <a:solidFill>
                  <a:srgbClr val="000000"/>
                </a:solidFill>
                <a:latin typeface="210 다락방"/>
                <a:ea typeface="210 다락방"/>
              </a:rPr>
              <a:t>각 몬스터는 고유한 이동 패턴과 공격을 가지고 있을 수 있습니다.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844826"/>
            <a:ext cx="15212020" cy="253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360">
                <a:solidFill>
                  <a:srgbClr val="000000"/>
                </a:solidFill>
                <a:ea typeface="210 다락방"/>
              </a:rPr>
              <a:t>던전 레벨</a:t>
            </a:r>
          </a:p>
          <a:p>
            <a:pPr algn="l" marL="777242" indent="-388621" lvl="1">
              <a:lnSpc>
                <a:spcPts val="5040"/>
              </a:lnSpc>
              <a:buFont typeface="Arial"/>
              <a:buChar char="•"/>
            </a:pPr>
            <a:r>
              <a:rPr lang="en-US" sz="3600" spc="360">
                <a:solidFill>
                  <a:srgbClr val="000000"/>
                </a:solidFill>
                <a:latin typeface="210 다락방"/>
                <a:ea typeface="210 다락방"/>
              </a:rPr>
              <a:t>던전은 여러개의 레벨로 구성되며, 각 레벨은 랜덤하게 생성됩니다.</a:t>
            </a:r>
          </a:p>
          <a:p>
            <a:pPr algn="l" marL="777242" indent="-388621" lvl="1">
              <a:lnSpc>
                <a:spcPts val="5040"/>
              </a:lnSpc>
              <a:buFont typeface="Arial"/>
              <a:buChar char="•"/>
            </a:pPr>
            <a:r>
              <a:rPr lang="en-US" sz="3600" spc="360">
                <a:solidFill>
                  <a:srgbClr val="000000"/>
                </a:solidFill>
                <a:latin typeface="210 다락방"/>
                <a:ea typeface="210 다락방"/>
              </a:rPr>
              <a:t>던전 레벨은 다양한 환경과 함정, 몬스터들로 구성되어 있으며</a:t>
            </a:r>
          </a:p>
          <a:p>
            <a:pPr algn="l">
              <a:lnSpc>
                <a:spcPts val="5040"/>
              </a:lnSpc>
            </a:pPr>
            <a:r>
              <a:rPr lang="en-US" sz="3600" spc="360">
                <a:solidFill>
                  <a:srgbClr val="000000"/>
                </a:solidFill>
                <a:latin typeface="210 다락방"/>
                <a:ea typeface="210 다락방"/>
              </a:rPr>
              <a:t>     플레이어는 레벨을 탐험하며 목표 지접을 향해 진행합니다.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7EC1F8">
                <a:alpha val="100000"/>
              </a:srgbClr>
            </a:gs>
            <a:gs pos="100000">
              <a:srgbClr val="FF9DC9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0167" y="195980"/>
            <a:ext cx="3169593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spc="599">
                <a:solidFill>
                  <a:srgbClr val="000000"/>
                </a:solidFill>
                <a:ea typeface="210 다락방"/>
              </a:rPr>
              <a:t>게임로직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324569"/>
            <a:ext cx="17259300" cy="3175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360">
                <a:solidFill>
                  <a:srgbClr val="000000"/>
                </a:solidFill>
                <a:ea typeface="210 다락방"/>
              </a:rPr>
              <a:t>보스</a:t>
            </a:r>
          </a:p>
          <a:p>
            <a:pPr algn="l" marL="777242" indent="-388621" lvl="1">
              <a:lnSpc>
                <a:spcPts val="5040"/>
              </a:lnSpc>
              <a:buFont typeface="Arial"/>
              <a:buChar char="•"/>
            </a:pPr>
            <a:r>
              <a:rPr lang="en-US" sz="3600" spc="360">
                <a:solidFill>
                  <a:srgbClr val="000000"/>
                </a:solidFill>
                <a:latin typeface="210 다락방"/>
                <a:ea typeface="210 다락방"/>
              </a:rPr>
              <a:t>각 던전에서는 최종 보스가 존재하며, 보스 전투는 레벨의 마지막 부분에 발생합니다.</a:t>
            </a:r>
          </a:p>
          <a:p>
            <a:pPr algn="l" marL="777242" indent="-388621" lvl="1">
              <a:lnSpc>
                <a:spcPts val="5040"/>
              </a:lnSpc>
              <a:buFont typeface="Arial"/>
              <a:buChar char="•"/>
            </a:pPr>
            <a:r>
              <a:rPr lang="en-US" sz="3600" spc="360">
                <a:solidFill>
                  <a:srgbClr val="000000"/>
                </a:solidFill>
                <a:latin typeface="210 다락방"/>
                <a:ea typeface="210 다락방"/>
              </a:rPr>
              <a:t>보스는 일반 몬스터보다 강력하며, 특별한 전투 패턴과 공격을 가지고 있습니다.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DAGFMUS6W1Y</dc:identifier>
  <dcterms:modified xsi:type="dcterms:W3CDTF">2011-08-01T06:04:30Z</dcterms:modified>
  <cp:revision>1</cp:revision>
  <dc:title>Let’s Play Bingo!</dc:title>
</cp:coreProperties>
</file>