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24871-C0F7-4CF0-A284-04363E97CE3B}" v="27" dt="2024-05-14T09:27:46.553"/>
    <p1510:client id="{864F912C-87E7-4E0F-9810-6EEA3A19C446}" v="388" dt="2024-05-14T06:08:09.821"/>
    <p1510:client id="{BE5CF3D7-6F47-428C-AC9F-5DB65F017728}" v="8" dt="2024-05-14T10:34:29.577"/>
    <p1510:client id="{C85415FE-CFEB-46BE-9E5F-F00CE05DFB25}" v="12" dt="2024-05-14T10:37:48.957"/>
    <p1510:client id="{E2DC3178-B679-4788-BDE6-74CCF56CB5DA}" v="1011" dt="2024-05-14T06:52:18.355"/>
    <p1510:client id="{E4DC3BCC-20B0-4458-B131-C575C72A9624}" v="1868" dt="2024-05-14T10:29:34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09:48:57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3122 8839 16383 0 0,'2360'-18'0'0'0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10:33:12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3122 8839 16383 0 0,'2360'-18'0'0'0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10:33:12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5260 9130 16383 0 0,'43'-3723'0'0'0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10:33:12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5302 5387 16383 0 0,'1746'40'0'0'0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10:33:12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6890 5450 16383 0 0,'73'2057'0'0'0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10:33:12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6953 7250 16383 0 0,'3785'28'0'0'0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10:33:12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12101 9356 16383 0 0,'-47'-3649'0'0'0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10:33:12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12054 5683 16383 0 0,'1142'65'0'0'0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10:34:55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12668 9673 16383 0 0,'1924'-32'0'0'0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4641 7985 16383 0 0,'71'1784'0'0'0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09:48:57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5260 9130 16383 0 0,'43'-3723'0'0'0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09:48:57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5302 5387 16383 0 0,'1746'40'0'0'0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09:48:57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6890 5450 16383 0 0,'73'2057'0'0'0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09:48:57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6953 7250 16383 0 0,'3785'28'0'0'0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09:48:57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12101 9356 16383 0 0,'-47'-3649'0'0'0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09:48:57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12054 5683 16383 0 0,'1142'65'0'0'0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10:34:55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12732 7927 16383 0 0,'93'1693'0'0'0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4T10:34:55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12816 9070 16383 0 0,'1703'114'0'0'0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71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9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0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3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0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7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9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3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0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8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6.jpeg"/><Relationship Id="rId21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customXml" Target="../ink/ink7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7.png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8.png"/><Relationship Id="rId18" Type="http://schemas.openxmlformats.org/officeDocument/2006/relationships/customXml" Target="../ink/ink14.xml"/><Relationship Id="rId26" Type="http://schemas.openxmlformats.org/officeDocument/2006/relationships/image" Target="../media/image26.png"/><Relationship Id="rId3" Type="http://schemas.openxmlformats.org/officeDocument/2006/relationships/image" Target="../media/image18.jpeg"/><Relationship Id="rId21" Type="http://schemas.openxmlformats.org/officeDocument/2006/relationships/image" Target="../media/image12.png"/><Relationship Id="rId7" Type="http://schemas.openxmlformats.org/officeDocument/2006/relationships/image" Target="../media/image22.png"/><Relationship Id="rId12" Type="http://schemas.openxmlformats.org/officeDocument/2006/relationships/customXml" Target="../ink/ink11.xml"/><Relationship Id="rId17" Type="http://schemas.openxmlformats.org/officeDocument/2006/relationships/image" Target="../media/image10.png"/><Relationship Id="rId25" Type="http://schemas.openxmlformats.org/officeDocument/2006/relationships/customXml" Target="../ink/ink17.xml"/><Relationship Id="rId2" Type="http://schemas.openxmlformats.org/officeDocument/2006/relationships/image" Target="../media/image6.jpeg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7.png"/><Relationship Id="rId24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7.png"/><Relationship Id="rId10" Type="http://schemas.openxmlformats.org/officeDocument/2006/relationships/customXml" Target="../ink/ink10.xml"/><Relationship Id="rId19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customXml" Target="../ink/ink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타워디펜스</a:t>
            </a:r>
            <a:r>
              <a:rPr lang="ko-KR" altLang="en-US">
                <a:ea typeface="맑은 고딕"/>
              </a:rPr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Aisw계열</a:t>
            </a:r>
            <a:r>
              <a:rPr lang="ko-KR" altLang="en-US">
                <a:ea typeface="맑은 고딕"/>
              </a:rPr>
              <a:t> 202478166 </a:t>
            </a:r>
            <a:r>
              <a:rPr lang="ko-KR" altLang="en-US" err="1">
                <a:ea typeface="맑은 고딕"/>
              </a:rPr>
              <a:t>정아람</a:t>
            </a:r>
            <a:endParaRPr lang="ko-KR" altLang="en-US" err="1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7D473-365D-314F-6F85-640BD12A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6" y="1712891"/>
            <a:ext cx="4016035" cy="4214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/>
            <a:r>
              <a:rPr lang="ko-KR" altLang="en-US" sz="5400"/>
              <a:t>게임</a:t>
            </a:r>
            <a:r>
              <a:rPr lang="en-US" altLang="ko-KR" sz="5400"/>
              <a:t> </a:t>
            </a:r>
            <a:r>
              <a:rPr lang="ko-KR" altLang="en-US" sz="5400"/>
              <a:t>소개</a:t>
            </a:r>
            <a:endParaRPr lang="en-US" altLang="ko-KR" sz="5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9A441-453A-1A7B-6FCF-F791D93A1094}"/>
              </a:ext>
            </a:extLst>
          </p:cNvPr>
          <p:cNvSpPr txBox="1"/>
          <p:nvPr/>
        </p:nvSpPr>
        <p:spPr>
          <a:xfrm>
            <a:off x="1211580" y="2829604"/>
            <a:ext cx="4243589" cy="16146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Calibri"/>
              <a:buChar char="-"/>
            </a:pPr>
            <a:r>
              <a:rPr lang="ko-KR" altLang="en-US" sz="2000">
                <a:ea typeface="맑은 고딕"/>
              </a:rPr>
              <a:t>전략 게임</a:t>
            </a:r>
            <a:r>
              <a:rPr lang="en-US" altLang="ko-KR" sz="2000">
                <a:ea typeface="맑은 고딕"/>
              </a:rPr>
              <a:t>, </a:t>
            </a:r>
            <a:r>
              <a:rPr lang="ko-KR" altLang="en-US" sz="2000">
                <a:ea typeface="맑은 고딕"/>
              </a:rPr>
              <a:t>디펜스의 한 종류로 </a:t>
            </a:r>
            <a:r>
              <a:rPr lang="ko-KR" altLang="en-US" sz="2000" err="1">
                <a:ea typeface="맑은 고딕"/>
              </a:rPr>
              <a:t>맵에</a:t>
            </a:r>
            <a:r>
              <a:rPr lang="en-US" altLang="ko-KR" sz="2000">
                <a:ea typeface="맑은 고딕"/>
              </a:rPr>
              <a:t> </a:t>
            </a:r>
            <a:r>
              <a:rPr lang="ko-KR" altLang="en-US" sz="2000">
                <a:ea typeface="맑은 고딕"/>
              </a:rPr>
              <a:t>공격 건물</a:t>
            </a:r>
            <a:r>
              <a:rPr lang="en-US" altLang="ko-KR" sz="2000">
                <a:ea typeface="맑은 고딕"/>
              </a:rPr>
              <a:t>(</a:t>
            </a:r>
            <a:r>
              <a:rPr lang="ko-KR" altLang="en-US" sz="2000">
                <a:ea typeface="맑은 고딕"/>
              </a:rPr>
              <a:t>타워</a:t>
            </a:r>
            <a:r>
              <a:rPr lang="en-US" altLang="ko-KR" sz="2000">
                <a:ea typeface="맑은 고딕"/>
              </a:rPr>
              <a:t>)</a:t>
            </a:r>
            <a:r>
              <a:rPr lang="ko-KR" altLang="en-US" sz="2000" err="1">
                <a:ea typeface="맑은 고딕"/>
              </a:rPr>
              <a:t>를</a:t>
            </a:r>
            <a:r>
              <a:rPr lang="en-US" altLang="ko-KR" sz="2000">
                <a:ea typeface="맑은 고딕"/>
              </a:rPr>
              <a:t> </a:t>
            </a:r>
            <a:r>
              <a:rPr lang="ko-KR" altLang="en-US" sz="2000">
                <a:ea typeface="맑은 고딕"/>
              </a:rPr>
              <a:t>다수 건설하면서 한정된 길을 따라 공격해오는 적들을 </a:t>
            </a:r>
            <a:r>
              <a:rPr lang="ko-KR" altLang="en-US" sz="2000" err="1">
                <a:ea typeface="맑은 고딕"/>
              </a:rPr>
              <a:t>저지하는게</a:t>
            </a:r>
            <a:r>
              <a:rPr lang="en-US" altLang="ko-KR" sz="2000">
                <a:ea typeface="맑은 고딕"/>
              </a:rPr>
              <a:t> </a:t>
            </a:r>
            <a:r>
              <a:rPr lang="ko-KR" altLang="en-US" sz="2000">
                <a:ea typeface="맑은 고딕"/>
              </a:rPr>
              <a:t>목적인 게임이다</a:t>
            </a:r>
            <a:r>
              <a:rPr lang="en-US" altLang="ko-KR" sz="2000">
                <a:ea typeface="맑은 고딕"/>
              </a:rPr>
              <a:t>.</a:t>
            </a:r>
            <a:endParaRPr lang="ko-KR" altLang="en-US" sz="200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CA2F-F598-EA20-9108-3BB3B5CF23C6}"/>
              </a:ext>
            </a:extLst>
          </p:cNvPr>
          <p:cNvSpPr txBox="1"/>
          <p:nvPr/>
        </p:nvSpPr>
        <p:spPr>
          <a:xfrm>
            <a:off x="1211238" y="4616847"/>
            <a:ext cx="42222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sz="2000">
                <a:ea typeface="맑은 고딕"/>
              </a:rPr>
              <a:t>게임 구조가 단순하고 재미있어서 선정하게 되었다</a:t>
            </a:r>
            <a:endParaRPr lang="ko-KR" sz="2000"/>
          </a:p>
        </p:txBody>
      </p:sp>
      <p:pic>
        <p:nvPicPr>
          <p:cNvPr id="6" name="그림 5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8ED58EC2-6ECA-1417-101A-F48258A22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800" y="275594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1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72FDEA3-AA03-162F-0F3F-189A956DFBE3}"/>
              </a:ext>
            </a:extLst>
          </p:cNvPr>
          <p:cNvSpPr txBox="1"/>
          <p:nvPr/>
        </p:nvSpPr>
        <p:spPr>
          <a:xfrm>
            <a:off x="775359" y="1193382"/>
            <a:ext cx="4153998" cy="10430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>
                <a:latin typeface="+mj-lt"/>
                <a:ea typeface="+mj-ea"/>
                <a:cs typeface="+mj-cs"/>
              </a:rPr>
              <a:t>게임 시작 전</a:t>
            </a:r>
            <a:r>
              <a:rPr lang="ko-KR" altLang="en-US" sz="6600">
                <a:latin typeface="+mj-lt"/>
                <a:ea typeface="+mj-ea"/>
                <a:cs typeface="+mj-cs"/>
              </a:rPr>
              <a:t> </a:t>
            </a:r>
            <a:endParaRPr lang="en-US" altLang="ko-KR" sz="6600"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DC8EE3-BB6F-12FD-79B5-7A82CFF8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180" y="2657674"/>
            <a:ext cx="3758184" cy="1738160"/>
          </a:xfrm>
          <a:prstGeom prst="rect">
            <a:avLst/>
          </a:prstGeom>
        </p:spPr>
      </p:pic>
      <p:pic>
        <p:nvPicPr>
          <p:cNvPr id="4" name="그림 3" descr="텍스트, 스크린샷, 지도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E5CD1B1-E7BA-0CA2-A1B6-EFF8AED6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99" y="2674993"/>
            <a:ext cx="3758184" cy="1738160"/>
          </a:xfrm>
          <a:prstGeom prst="rect">
            <a:avLst/>
          </a:prstGeom>
        </p:spPr>
      </p:pic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E56F834-2775-7858-1919-2825C4A80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595" y="2657674"/>
            <a:ext cx="3758184" cy="17381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085D63-CE9B-A2FD-D8EB-A40D873C25DB}"/>
              </a:ext>
            </a:extLst>
          </p:cNvPr>
          <p:cNvSpPr txBox="1"/>
          <p:nvPr/>
        </p:nvSpPr>
        <p:spPr>
          <a:xfrm>
            <a:off x="563099" y="4591903"/>
            <a:ext cx="326008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Calibri"/>
              <a:buChar char="-"/>
            </a:pPr>
            <a:r>
              <a:rPr lang="ko-KR" altLang="en-US">
                <a:ea typeface="맑은 고딕"/>
              </a:rPr>
              <a:t>스테이지, 난이도 선택</a:t>
            </a:r>
            <a:endParaRPr lang="ko-KR"/>
          </a:p>
          <a:p>
            <a:pPr algn="ctr"/>
            <a:endParaRPr lang="ko-KR" altLang="en-US">
              <a:ea typeface="맑은 고딕"/>
            </a:endParaRPr>
          </a:p>
          <a:p>
            <a:pPr marL="285750" indent="-285750" algn="ctr">
              <a:buFont typeface="Calibri"/>
              <a:buChar char="-"/>
            </a:pPr>
            <a:r>
              <a:rPr lang="ko-KR" altLang="en-US">
                <a:ea typeface="맑은 고딕"/>
              </a:rPr>
              <a:t>게임 플레이할 때마다 에너지 소모, 에너지는 일정 시간마다 자동 회복됨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BCF355-53CD-0C67-D2AF-BF9B1D84B1EB}"/>
              </a:ext>
            </a:extLst>
          </p:cNvPr>
          <p:cNvSpPr txBox="1"/>
          <p:nvPr/>
        </p:nvSpPr>
        <p:spPr>
          <a:xfrm>
            <a:off x="8549624" y="4591902"/>
            <a:ext cx="32189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타워 강화, 자원, 생명 등 추가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F2E6CF-BBC7-C0B5-077F-2D6B61FA5AB9}"/>
              </a:ext>
            </a:extLst>
          </p:cNvPr>
          <p:cNvSpPr txBox="1"/>
          <p:nvPr/>
        </p:nvSpPr>
        <p:spPr>
          <a:xfrm>
            <a:off x="4185701" y="4591903"/>
            <a:ext cx="38373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Calibri"/>
              <a:buChar char="-"/>
            </a:pPr>
            <a:r>
              <a:rPr lang="ko-KR" altLang="en-US">
                <a:ea typeface="맑은 고딕"/>
              </a:rPr>
              <a:t>해당 스테이지 출현 몬스터와 사용할 타워 정보 확인/선택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6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BEEA20-E794-104C-CCD7-4F746D2FC53A}"/>
              </a:ext>
            </a:extLst>
          </p:cNvPr>
          <p:cNvSpPr txBox="1"/>
          <p:nvPr/>
        </p:nvSpPr>
        <p:spPr>
          <a:xfrm>
            <a:off x="6904911" y="2282288"/>
            <a:ext cx="49446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sz="1400"/>
              <a:t>적들은 주기적으로 한 무리가 입구에서 등장해 정해진 길을 따라 아군 기지로 이동</a:t>
            </a:r>
            <a:endParaRPr lang="ko-KR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BACCA9-F563-666C-6598-3955763DE294}"/>
              </a:ext>
            </a:extLst>
          </p:cNvPr>
          <p:cNvSpPr txBox="1"/>
          <p:nvPr/>
        </p:nvSpPr>
        <p:spPr>
          <a:xfrm>
            <a:off x="6900727" y="2841037"/>
            <a:ext cx="46952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sz="1400"/>
              <a:t>적이 아군 기지에 도달 시 생명 1개 차감</a:t>
            </a:r>
            <a:endParaRPr lang="ko-KR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52D02-D6B4-8F23-2C3A-8D7470CEED9E}"/>
              </a:ext>
            </a:extLst>
          </p:cNvPr>
          <p:cNvSpPr txBox="1"/>
          <p:nvPr/>
        </p:nvSpPr>
        <p:spPr>
          <a:xfrm>
            <a:off x="6904913" y="3292738"/>
            <a:ext cx="50325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sz="1400"/>
              <a:t>종류가 다양하고 각각 속도, 체력 등이 다름</a:t>
            </a:r>
            <a:endParaRPr lang="ko-KR" sz="1400"/>
          </a:p>
        </p:txBody>
      </p:sp>
      <p:pic>
        <p:nvPicPr>
          <p:cNvPr id="19" name="그림 18" descr="예술이(가) 표시된 사진&#10;&#10;자동 생성된 설명">
            <a:extLst>
              <a:ext uri="{FF2B5EF4-FFF2-40B4-BE49-F238E27FC236}">
                <a16:creationId xmlns:a16="http://schemas.microsoft.com/office/drawing/2014/main" id="{8D8B9874-FBEE-B545-AA69-813FA974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221" y="2654421"/>
            <a:ext cx="528376" cy="4986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8F85B8-EAF2-969D-EF32-4F70D362B35B}"/>
              </a:ext>
            </a:extLst>
          </p:cNvPr>
          <p:cNvSpPr txBox="1"/>
          <p:nvPr/>
        </p:nvSpPr>
        <p:spPr>
          <a:xfrm>
            <a:off x="6115507" y="2254788"/>
            <a:ext cx="439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/>
              <a:t>적</a:t>
            </a:r>
          </a:p>
        </p:txBody>
      </p:sp>
      <p:pic>
        <p:nvPicPr>
          <p:cNvPr id="22" name="내용 개체 틀 26" descr="스크린샷, 전략 비디오 게임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944D57DD-C843-E943-471E-B472D624D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528" y="2256559"/>
            <a:ext cx="5066546" cy="265667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9966406D-F178-FEA6-D12F-F17799261382}"/>
                  </a:ext>
                </a:extLst>
              </p14:cNvPr>
              <p14:cNvContentPartPr/>
              <p14:nvPr/>
            </p14:nvContentPartPr>
            <p14:xfrm>
              <a:off x="1022249" y="4262256"/>
              <a:ext cx="849670" cy="10467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9966406D-F178-FEA6-D12F-F177992613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255" y="4234711"/>
                <a:ext cx="885298" cy="65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4014B47-DABB-FBA4-A786-4A6D11FC4D71}"/>
                  </a:ext>
                </a:extLst>
              </p14:cNvPr>
              <p14:cNvContentPartPr/>
              <p14:nvPr/>
            </p14:nvContentPartPr>
            <p14:xfrm>
              <a:off x="1867985" y="2911766"/>
              <a:ext cx="15331" cy="1340132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4014B47-DABB-FBA4-A786-4A6D11FC4D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0563" y="2893773"/>
                <a:ext cx="49826" cy="1375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D86A21A-EFE0-03A7-7211-B4D45BEA7B66}"/>
                  </a:ext>
                </a:extLst>
              </p14:cNvPr>
              <p14:cNvContentPartPr/>
              <p14:nvPr/>
            </p14:nvContentPartPr>
            <p14:xfrm>
              <a:off x="1884732" y="2903744"/>
              <a:ext cx="628316" cy="14367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D86A21A-EFE0-03A7-7211-B4D45BEA7B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6749" y="2886223"/>
                <a:ext cx="663922" cy="49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9E31294-FE43-7D25-1477-54F6887FB27A}"/>
                  </a:ext>
                </a:extLst>
              </p14:cNvPr>
              <p14:cNvContentPartPr/>
              <p14:nvPr/>
            </p14:nvContentPartPr>
            <p14:xfrm>
              <a:off x="2512754" y="2928865"/>
              <a:ext cx="26354" cy="740454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9E31294-FE43-7D25-1477-54F6887FB2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4947" y="2910875"/>
                <a:ext cx="61611" cy="776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92D995D-2388-0364-83BA-D8DBEBFDF3C3}"/>
                  </a:ext>
                </a:extLst>
              </p14:cNvPr>
              <p14:cNvContentPartPr/>
              <p14:nvPr/>
            </p14:nvContentPartPr>
            <p14:xfrm>
              <a:off x="2537875" y="3640623"/>
              <a:ext cx="1362599" cy="10467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92D995D-2388-0364-83BA-D8DBEBFDF3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19880" y="3622576"/>
                <a:ext cx="1398230" cy="46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E13D7C2C-25D2-7406-A838-2595C08A7D23}"/>
                  </a:ext>
                </a:extLst>
              </p14:cNvPr>
              <p14:cNvContentPartPr/>
              <p14:nvPr/>
            </p14:nvContentPartPr>
            <p14:xfrm>
              <a:off x="4547545" y="3030280"/>
              <a:ext cx="16747" cy="1313728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E13D7C2C-25D2-7406-A838-2595C08A7D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30100" y="3012284"/>
                <a:ext cx="51288" cy="1349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E6BFD54-5C4B-E850-673F-39D299B903B2}"/>
                  </a:ext>
                </a:extLst>
              </p14:cNvPr>
              <p14:cNvContentPartPr/>
              <p14:nvPr/>
            </p14:nvContentPartPr>
            <p14:xfrm>
              <a:off x="4547545" y="3020975"/>
              <a:ext cx="411032" cy="23465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E6BFD54-5C4B-E850-673F-39D299B903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9565" y="3003198"/>
                <a:ext cx="446633" cy="58663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그림 41" descr="장난감, 만화 영화이(가) 표시된 사진&#10;&#10;자동 생성된 설명">
            <a:extLst>
              <a:ext uri="{FF2B5EF4-FFF2-40B4-BE49-F238E27FC236}">
                <a16:creationId xmlns:a16="http://schemas.microsoft.com/office/drawing/2014/main" id="{1058C6DB-A635-B21F-08DE-6E7E6CCEDA2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69157" y="4476318"/>
            <a:ext cx="529937" cy="62432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E2DF5E0-0BFA-1CAC-3689-F7072FE55EDD}"/>
              </a:ext>
            </a:extLst>
          </p:cNvPr>
          <p:cNvSpPr txBox="1"/>
          <p:nvPr/>
        </p:nvSpPr>
        <p:spPr>
          <a:xfrm>
            <a:off x="5987761" y="4078432"/>
            <a:ext cx="688398" cy="377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/>
              <a:t>타워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77C058-6D78-9CEB-7161-431A20477D39}"/>
              </a:ext>
            </a:extLst>
          </p:cNvPr>
          <p:cNvSpPr txBox="1"/>
          <p:nvPr/>
        </p:nvSpPr>
        <p:spPr>
          <a:xfrm>
            <a:off x="6896966" y="4474585"/>
            <a:ext cx="42646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sz="1400"/>
              <a:t>자원을 소모해 타워 건설지역에 타워를 설치하고 적들을 공격한다 (몬스터의 공격을 받지 않음)</a:t>
            </a:r>
            <a:endParaRPr lang="ko-KR"/>
          </a:p>
        </p:txBody>
      </p:sp>
      <p:pic>
        <p:nvPicPr>
          <p:cNvPr id="46" name="그림 45" descr="그래픽 디자인, 텍스트, 만화 영화, 그래픽이(가) 표시된 사진&#10;&#10;자동 생성된 설명">
            <a:extLst>
              <a:ext uri="{FF2B5EF4-FFF2-40B4-BE49-F238E27FC236}">
                <a16:creationId xmlns:a16="http://schemas.microsoft.com/office/drawing/2014/main" id="{1B0F0A4E-977A-4852-A09B-478DCEAEFDC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79400" y="5217536"/>
            <a:ext cx="1714501" cy="7957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652AD04-4281-7CA8-BB00-23A3E4991C74}"/>
              </a:ext>
            </a:extLst>
          </p:cNvPr>
          <p:cNvSpPr txBox="1"/>
          <p:nvPr/>
        </p:nvSpPr>
        <p:spPr>
          <a:xfrm>
            <a:off x="6907789" y="5221433"/>
            <a:ext cx="46023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sz="1400"/>
              <a:t>자원을 소모해 타워 업그레이드 가능</a:t>
            </a:r>
            <a:endParaRPr lang="ko-KR" sz="1400"/>
          </a:p>
          <a:p>
            <a:r>
              <a:rPr lang="ko-KR" altLang="en-US" sz="1400"/>
              <a:t>       외형이 변하고 타워의 사거리, 공격력, 공격속도 증가</a:t>
            </a:r>
            <a:endParaRPr lang="ko-KR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CC080E-BCEE-C9E3-1EE6-AED8E7C130CD}"/>
              </a:ext>
            </a:extLst>
          </p:cNvPr>
          <p:cNvSpPr txBox="1"/>
          <p:nvPr/>
        </p:nvSpPr>
        <p:spPr>
          <a:xfrm>
            <a:off x="6905626" y="6009409"/>
            <a:ext cx="39398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sz="1400"/>
              <a:t>타워의 종류마다 공격력, 사거리, 공격속도, 공격 방식 등이 다름</a:t>
            </a:r>
            <a:endParaRPr lang="ko-K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06E875-5513-BA49-1C5C-B41E64A39F31}"/>
              </a:ext>
            </a:extLst>
          </p:cNvPr>
          <p:cNvSpPr txBox="1"/>
          <p:nvPr/>
        </p:nvSpPr>
        <p:spPr>
          <a:xfrm>
            <a:off x="920577" y="1256408"/>
            <a:ext cx="63146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/>
              <a:t>메인 로직 및 오브젝트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4A3034-9506-B373-6F52-9B43E39FAC77}"/>
              </a:ext>
            </a:extLst>
          </p:cNvPr>
          <p:cNvSpPr txBox="1"/>
          <p:nvPr/>
        </p:nvSpPr>
        <p:spPr>
          <a:xfrm>
            <a:off x="6905624" y="3660630"/>
            <a:ext cx="46759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sz="1400"/>
              <a:t>타워한테 공격받으면 남은 </a:t>
            </a:r>
            <a:r>
              <a:rPr lang="ko-KR" altLang="en-US" sz="1400" err="1"/>
              <a:t>hp</a:t>
            </a:r>
            <a:r>
              <a:rPr lang="ko-KR" altLang="en-US" sz="1400"/>
              <a:t> 표시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A86F23B-D09D-CF02-D73B-ED5FE4304C19}"/>
                  </a:ext>
                </a:extLst>
              </p14:cNvPr>
              <p14:cNvContentPartPr/>
              <p14:nvPr/>
            </p14:nvContentPartPr>
            <p14:xfrm>
              <a:off x="3869709" y="3662149"/>
              <a:ext cx="33482" cy="609411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A86F23B-D09D-CF02-D73B-ED5FE4304C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51899" y="3644162"/>
                <a:ext cx="68745" cy="645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DA1DEB4-03DB-77AC-FC7B-C0F41061071A}"/>
                  </a:ext>
                </a:extLst>
              </p14:cNvPr>
              <p14:cNvContentPartPr/>
              <p14:nvPr/>
            </p14:nvContentPartPr>
            <p14:xfrm>
              <a:off x="3915201" y="4276298"/>
              <a:ext cx="612885" cy="41077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DA1DEB4-03DB-77AC-FC7B-C0F4106107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97217" y="4258438"/>
                <a:ext cx="648493" cy="764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099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내용 개체 틀 26" descr="스크린샷, 전략 비디오 게임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C38AB393-6674-08AD-A9BB-110490406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747" y="2503963"/>
            <a:ext cx="5066546" cy="2656677"/>
          </a:xfrm>
        </p:spPr>
      </p:pic>
      <p:pic>
        <p:nvPicPr>
          <p:cNvPr id="4" name="그림 3" descr="텍스트, 램프, 야외이(가) 표시된 사진&#10;&#10;자동 생성된 설명">
            <a:extLst>
              <a:ext uri="{FF2B5EF4-FFF2-40B4-BE49-F238E27FC236}">
                <a16:creationId xmlns:a16="http://schemas.microsoft.com/office/drawing/2014/main" id="{B9E1439B-E7DB-13FC-AC42-E76A0D4B7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750" y="2534604"/>
            <a:ext cx="503972" cy="431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614C7-8FFF-57AD-BF8C-3B710DE7434D}"/>
              </a:ext>
            </a:extLst>
          </p:cNvPr>
          <p:cNvSpPr txBox="1"/>
          <p:nvPr/>
        </p:nvSpPr>
        <p:spPr>
          <a:xfrm>
            <a:off x="6874766" y="2599318"/>
            <a:ext cx="34327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게임 일시정지</a:t>
            </a:r>
          </a:p>
        </p:txBody>
      </p:sp>
      <p:pic>
        <p:nvPicPr>
          <p:cNvPr id="8" name="그림 7" descr="텍스트, 상징, 간판, 야외이(가) 표시된 사진&#10;&#10;자동 생성된 설명">
            <a:extLst>
              <a:ext uri="{FF2B5EF4-FFF2-40B4-BE49-F238E27FC236}">
                <a16:creationId xmlns:a16="http://schemas.microsoft.com/office/drawing/2014/main" id="{959B816A-A0DE-9507-E4E5-7318B496C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6" y="3083146"/>
            <a:ext cx="517762" cy="4264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3210F2-706A-A334-BB31-B14EA1A02443}"/>
              </a:ext>
            </a:extLst>
          </p:cNvPr>
          <p:cNvSpPr txBox="1"/>
          <p:nvPr/>
        </p:nvSpPr>
        <p:spPr>
          <a:xfrm>
            <a:off x="6872079" y="3080302"/>
            <a:ext cx="24736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게임 진행 속도 조절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70EC78-E23C-5325-C958-9D3C9BEBF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619" y="3717695"/>
            <a:ext cx="2369309" cy="2264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9A0930-9D2C-883B-2DB5-AA9CDE697A8B}"/>
              </a:ext>
            </a:extLst>
          </p:cNvPr>
          <p:cNvSpPr txBox="1"/>
          <p:nvPr/>
        </p:nvSpPr>
        <p:spPr>
          <a:xfrm>
            <a:off x="8601108" y="3507543"/>
            <a:ext cx="32584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타워를 생산할 수 있는 자원</a:t>
            </a:r>
          </a:p>
          <a:p>
            <a:r>
              <a:rPr lang="ko-KR" altLang="en-US">
                <a:ea typeface="맑은 고딕"/>
              </a:rPr>
              <a:t>적을 죽여서 얻을 수 있음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2DA86CB-5D8C-2AA0-4768-0A743D660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3738" y="4194184"/>
            <a:ext cx="1405279" cy="2342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BE9BBC-874B-72D4-AF11-5984ED2F2185}"/>
              </a:ext>
            </a:extLst>
          </p:cNvPr>
          <p:cNvSpPr txBox="1"/>
          <p:nvPr/>
        </p:nvSpPr>
        <p:spPr>
          <a:xfrm>
            <a:off x="7645158" y="4171499"/>
            <a:ext cx="2934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생명 0이 되면 게임 패배</a:t>
            </a:r>
            <a:endParaRPr lang="ko-KR" altLang="en-US"/>
          </a:p>
        </p:txBody>
      </p:sp>
      <p:pic>
        <p:nvPicPr>
          <p:cNvPr id="20" name="그림 19" descr="교통, 원, 바퀴, 블루이(가) 표시된 사진&#10;&#10;자동 생성된 설명">
            <a:extLst>
              <a:ext uri="{FF2B5EF4-FFF2-40B4-BE49-F238E27FC236}">
                <a16:creationId xmlns:a16="http://schemas.microsoft.com/office/drawing/2014/main" id="{09F1E20E-DFBB-A4DD-C291-61A98F3CE8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8548" y="4538907"/>
            <a:ext cx="515629" cy="4264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B5C724C-8C43-00DF-19F4-A5DAD2E85C5E}"/>
              </a:ext>
            </a:extLst>
          </p:cNvPr>
          <p:cNvSpPr txBox="1"/>
          <p:nvPr/>
        </p:nvSpPr>
        <p:spPr>
          <a:xfrm>
            <a:off x="6692952" y="4581555"/>
            <a:ext cx="24167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설정 </a:t>
            </a:r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49EA155-CD1F-01F1-E231-4613957F23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2378" y="5059213"/>
            <a:ext cx="1994125" cy="36432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4CC4583-1DFC-0265-DE9D-738E8808BE40}"/>
              </a:ext>
            </a:extLst>
          </p:cNvPr>
          <p:cNvSpPr txBox="1"/>
          <p:nvPr/>
        </p:nvSpPr>
        <p:spPr>
          <a:xfrm>
            <a:off x="8110840" y="5055103"/>
            <a:ext cx="39749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몬스터 웨이브를 끝까지 버티면 승리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ED9DB4E-A3DE-EAD6-4128-DC0F1E3F2D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2947" y="5581762"/>
            <a:ext cx="1408562" cy="18097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119435E-774B-41D0-ACA9-EA5D2C8580CE}"/>
              </a:ext>
            </a:extLst>
          </p:cNvPr>
          <p:cNvSpPr txBox="1"/>
          <p:nvPr/>
        </p:nvSpPr>
        <p:spPr>
          <a:xfrm>
            <a:off x="7684477" y="5484439"/>
            <a:ext cx="23741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점수 </a:t>
            </a:r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8C7E1112-D96A-3448-E03C-0B4C0358DFEE}"/>
                  </a:ext>
                </a:extLst>
              </p14:cNvPr>
              <p14:cNvContentPartPr/>
              <p14:nvPr/>
            </p14:nvContentPartPr>
            <p14:xfrm>
              <a:off x="953832" y="4544296"/>
              <a:ext cx="849670" cy="10467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8C7E1112-D96A-3448-E03C-0B4C0358DF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5838" y="4516751"/>
                <a:ext cx="885298" cy="65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5D1EC09-FA61-C0B4-4A77-4ECCA00B2659}"/>
                  </a:ext>
                </a:extLst>
              </p14:cNvPr>
              <p14:cNvContentPartPr/>
              <p14:nvPr/>
            </p14:nvContentPartPr>
            <p14:xfrm>
              <a:off x="1799568" y="3193806"/>
              <a:ext cx="15331" cy="1340132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5D1EC09-FA61-C0B4-4A77-4ECCA00B26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82146" y="3175813"/>
                <a:ext cx="49826" cy="1375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6A445E02-F7C6-50E1-0D9E-A7FF4AAB6B3D}"/>
                  </a:ext>
                </a:extLst>
              </p14:cNvPr>
              <p14:cNvContentPartPr/>
              <p14:nvPr/>
            </p14:nvContentPartPr>
            <p14:xfrm>
              <a:off x="1816315" y="3185784"/>
              <a:ext cx="628316" cy="14367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6A445E02-F7C6-50E1-0D9E-A7FF4AAB6B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98332" y="3168263"/>
                <a:ext cx="663922" cy="49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1284B779-621F-DDDB-EB49-D92C5DA5995C}"/>
                  </a:ext>
                </a:extLst>
              </p14:cNvPr>
              <p14:cNvContentPartPr/>
              <p14:nvPr/>
            </p14:nvContentPartPr>
            <p14:xfrm>
              <a:off x="2444337" y="3210905"/>
              <a:ext cx="26354" cy="740454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1284B779-621F-DDDB-EB49-D92C5DA599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26530" y="3192915"/>
                <a:ext cx="61611" cy="776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EB5D6969-9548-7227-FF9D-052FBF3D25F1}"/>
                  </a:ext>
                </a:extLst>
              </p14:cNvPr>
              <p14:cNvContentPartPr/>
              <p14:nvPr/>
            </p14:nvContentPartPr>
            <p14:xfrm>
              <a:off x="2469458" y="3922663"/>
              <a:ext cx="1362599" cy="10467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EB5D6969-9548-7227-FF9D-052FBF3D25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51463" y="3904616"/>
                <a:ext cx="1398230" cy="46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26769351-28E5-34D7-2CF2-A998FA56FD4D}"/>
                  </a:ext>
                </a:extLst>
              </p14:cNvPr>
              <p14:cNvContentPartPr/>
              <p14:nvPr/>
            </p14:nvContentPartPr>
            <p14:xfrm>
              <a:off x="4487502" y="3312320"/>
              <a:ext cx="16747" cy="1313728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26769351-28E5-34D7-2CF2-A998FA56FD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70057" y="3294324"/>
                <a:ext cx="51288" cy="1349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1E112316-92A6-B980-5EBE-1688D4088F3A}"/>
                  </a:ext>
                </a:extLst>
              </p14:cNvPr>
              <p14:cNvContentPartPr/>
              <p14:nvPr/>
            </p14:nvContentPartPr>
            <p14:xfrm>
              <a:off x="4487502" y="3303015"/>
              <a:ext cx="411032" cy="23465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1E112316-92A6-B980-5EBE-1688D4088F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69522" y="3285238"/>
                <a:ext cx="446633" cy="58663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그림 58">
            <a:extLst>
              <a:ext uri="{FF2B5EF4-FFF2-40B4-BE49-F238E27FC236}">
                <a16:creationId xmlns:a16="http://schemas.microsoft.com/office/drawing/2014/main" id="{645B780D-5622-BEB4-FF55-395D2273421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024562" y="5995123"/>
            <a:ext cx="2238375" cy="21907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B588BD6-C0EC-F70E-C452-C29CAC2D6EBE}"/>
              </a:ext>
            </a:extLst>
          </p:cNvPr>
          <p:cNvSpPr txBox="1"/>
          <p:nvPr/>
        </p:nvSpPr>
        <p:spPr>
          <a:xfrm>
            <a:off x="8509721" y="5968278"/>
            <a:ext cx="35826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앞으로 나올 </a:t>
            </a:r>
            <a:r>
              <a:rPr lang="ko-KR" altLang="en-US" err="1"/>
              <a:t>몬스터들의</a:t>
            </a:r>
            <a:r>
              <a:rPr lang="ko-KR" altLang="en-US"/>
              <a:t> 정보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299B4A-FEA9-5A50-9A8C-12B526D541E2}"/>
              </a:ext>
            </a:extLst>
          </p:cNvPr>
          <p:cNvSpPr txBox="1"/>
          <p:nvPr/>
        </p:nvSpPr>
        <p:spPr>
          <a:xfrm>
            <a:off x="946618" y="1288330"/>
            <a:ext cx="70571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600">
                <a:ea typeface="+mn-lt"/>
                <a:cs typeface="+mn-lt"/>
              </a:rPr>
              <a:t>메인 로직 및 오브젝트</a:t>
            </a:r>
            <a:endParaRPr 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79D71B2-719D-96B8-0BDA-B503C5EE48E5}"/>
                  </a:ext>
                </a:extLst>
              </p14:cNvPr>
              <p14:cNvContentPartPr/>
              <p14:nvPr/>
            </p14:nvContentPartPr>
            <p14:xfrm>
              <a:off x="3835590" y="4583373"/>
              <a:ext cx="692496" cy="14216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79D71B2-719D-96B8-0BDA-B503C5EE48E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17603" y="4561834"/>
                <a:ext cx="728110" cy="56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4C42183-0FB4-0800-3ED2-3F9761BD49B7}"/>
                  </a:ext>
                </a:extLst>
              </p14:cNvPr>
              <p14:cNvContentPartPr/>
              <p14:nvPr/>
            </p14:nvContentPartPr>
            <p14:xfrm>
              <a:off x="3820886" y="3967843"/>
              <a:ext cx="27214" cy="642098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4C42183-0FB4-0800-3ED2-3F9761BD49B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02365" y="3949857"/>
                <a:ext cx="64633" cy="6777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086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F08DD-0AB8-6178-C8DB-86B3852E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41" y="1294356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3600"/>
              <a:t>세부적인 로직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7A7FFB-BC28-5C97-C623-C4171D6176A1}"/>
              </a:ext>
            </a:extLst>
          </p:cNvPr>
          <p:cNvSpPr txBox="1"/>
          <p:nvPr/>
        </p:nvSpPr>
        <p:spPr>
          <a:xfrm>
            <a:off x="813437" y="2622282"/>
            <a:ext cx="716972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-</a:t>
            </a:r>
            <a:r>
              <a:rPr lang="ko-KR" altLang="en-US" err="1"/>
              <a:t>Bgm</a:t>
            </a:r>
            <a:endParaRPr lang="ko-KR" err="1"/>
          </a:p>
          <a:p>
            <a:endParaRPr lang="ko-KR" altLang="en-US"/>
          </a:p>
          <a:p>
            <a:r>
              <a:rPr lang="ko-KR" altLang="en-US"/>
              <a:t>-아군 기지와 </a:t>
            </a:r>
            <a:r>
              <a:rPr lang="ko-KR" altLang="en-US" err="1"/>
              <a:t>몬스터들의</a:t>
            </a:r>
            <a:r>
              <a:rPr lang="ko-KR" altLang="en-US"/>
              <a:t> 피격 이펙트 </a:t>
            </a:r>
          </a:p>
          <a:p>
            <a:endParaRPr lang="ko-KR" altLang="en-US"/>
          </a:p>
          <a:p>
            <a:r>
              <a:rPr lang="ko-KR" altLang="en-US"/>
              <a:t>-타워 건설지역 </a:t>
            </a:r>
            <a:r>
              <a:rPr lang="ko-KR" altLang="en-US" err="1"/>
              <a:t>클릭시</a:t>
            </a:r>
            <a:r>
              <a:rPr lang="ko-KR" altLang="en-US"/>
              <a:t> 내가 사용할 타워 목록 보여주기</a:t>
            </a:r>
          </a:p>
          <a:p>
            <a:endParaRPr lang="ko-KR" altLang="en-US"/>
          </a:p>
          <a:p>
            <a:r>
              <a:rPr lang="ko-KR" altLang="en-US"/>
              <a:t>-두 손가락을 안쪽으로 모으면 카메라 확대 반대로 할 시 카메라 축소</a:t>
            </a:r>
          </a:p>
          <a:p>
            <a:endParaRPr lang="ko-KR" altLang="en-US"/>
          </a:p>
          <a:p>
            <a:r>
              <a:rPr lang="ko-KR" altLang="en-US"/>
              <a:t>-적들이 죽었을 때 나에게 주는 자원 표시</a:t>
            </a:r>
          </a:p>
          <a:p>
            <a:endParaRPr lang="ko-KR" altLang="en-US"/>
          </a:p>
          <a:p>
            <a:r>
              <a:rPr lang="ko-KR" altLang="en-US"/>
              <a:t>-게임 끝났을 때 점수 집계 화면 </a:t>
            </a:r>
          </a:p>
          <a:p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1361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6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DashVTI</vt:lpstr>
      <vt:lpstr>타워디펜스 </vt:lpstr>
      <vt:lpstr>게임 소개</vt:lpstr>
      <vt:lpstr>PowerPoint 프레젠테이션</vt:lpstr>
      <vt:lpstr>PowerPoint 프레젠테이션</vt:lpstr>
      <vt:lpstr>PowerPoint 프레젠테이션</vt:lpstr>
      <vt:lpstr>세부적인 로직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16</cp:revision>
  <dcterms:created xsi:type="dcterms:W3CDTF">2024-05-14T04:32:41Z</dcterms:created>
  <dcterms:modified xsi:type="dcterms:W3CDTF">2024-05-14T10:37:53Z</dcterms:modified>
</cp:coreProperties>
</file>