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4" r:id="rId2"/>
    <p:sldMasterId id="2147483726" r:id="rId3"/>
  </p:sldMasterIdLst>
  <p:notesMasterIdLst>
    <p:notesMasterId r:id="rId58"/>
  </p:notesMasterIdLst>
  <p:handoutMasterIdLst>
    <p:handoutMasterId r:id="rId59"/>
  </p:handoutMasterIdLst>
  <p:sldIdLst>
    <p:sldId id="519" r:id="rId4"/>
    <p:sldId id="520" r:id="rId5"/>
    <p:sldId id="521" r:id="rId6"/>
    <p:sldId id="518" r:id="rId7"/>
    <p:sldId id="358" r:id="rId8"/>
    <p:sldId id="342" r:id="rId9"/>
    <p:sldId id="350" r:id="rId10"/>
    <p:sldId id="525" r:id="rId11"/>
    <p:sldId id="362" r:id="rId12"/>
    <p:sldId id="363" r:id="rId13"/>
    <p:sldId id="523" r:id="rId14"/>
    <p:sldId id="364" r:id="rId15"/>
    <p:sldId id="365" r:id="rId16"/>
    <p:sldId id="367" r:id="rId17"/>
    <p:sldId id="368" r:id="rId18"/>
    <p:sldId id="369" r:id="rId19"/>
    <p:sldId id="482" r:id="rId20"/>
    <p:sldId id="487" r:id="rId21"/>
    <p:sldId id="528" r:id="rId22"/>
    <p:sldId id="515" r:id="rId23"/>
    <p:sldId id="517" r:id="rId24"/>
    <p:sldId id="392" r:id="rId25"/>
    <p:sldId id="451" r:id="rId26"/>
    <p:sldId id="493" r:id="rId27"/>
    <p:sldId id="494" r:id="rId28"/>
    <p:sldId id="495" r:id="rId29"/>
    <p:sldId id="496" r:id="rId30"/>
    <p:sldId id="531" r:id="rId31"/>
    <p:sldId id="498" r:id="rId32"/>
    <p:sldId id="529" r:id="rId33"/>
    <p:sldId id="503" r:id="rId34"/>
    <p:sldId id="336" r:id="rId35"/>
    <p:sldId id="337" r:id="rId36"/>
    <p:sldId id="516" r:id="rId37"/>
    <p:sldId id="261" r:id="rId38"/>
    <p:sldId id="505" r:id="rId39"/>
    <p:sldId id="507" r:id="rId40"/>
    <p:sldId id="508" r:id="rId41"/>
    <p:sldId id="509" r:id="rId42"/>
    <p:sldId id="510" r:id="rId43"/>
    <p:sldId id="512" r:id="rId44"/>
    <p:sldId id="513" r:id="rId45"/>
    <p:sldId id="401" r:id="rId46"/>
    <p:sldId id="408" r:id="rId47"/>
    <p:sldId id="409" r:id="rId48"/>
    <p:sldId id="527" r:id="rId49"/>
    <p:sldId id="411" r:id="rId50"/>
    <p:sldId id="415" r:id="rId51"/>
    <p:sldId id="416" r:id="rId52"/>
    <p:sldId id="426" r:id="rId53"/>
    <p:sldId id="427" r:id="rId54"/>
    <p:sldId id="420" r:id="rId55"/>
    <p:sldId id="530" r:id="rId56"/>
    <p:sldId id="524" r:id="rId57"/>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8000"/>
    <a:srgbClr val="B3110D"/>
    <a:srgbClr val="ED1611"/>
    <a:srgbClr val="FFFF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6" autoAdjust="0"/>
    <p:restoredTop sz="88508" autoAdjust="0"/>
  </p:normalViewPr>
  <p:slideViewPr>
    <p:cSldViewPr snapToGrid="0">
      <p:cViewPr varScale="1">
        <p:scale>
          <a:sx n="68" d="100"/>
          <a:sy n="68" d="100"/>
        </p:scale>
        <p:origin x="1284" y="5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42" d="100"/>
          <a:sy n="42" d="100"/>
        </p:scale>
        <p:origin x="-144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348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idx="2"/>
          </p:nvPr>
        </p:nvSpPr>
        <p:spPr bwMode="auto">
          <a:xfrm>
            <a:off x="989013" y="644525"/>
            <a:ext cx="513556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headEnd/>
            <a:tailEnd/>
          </a:ln>
          <a:effectLst/>
        </p:spPr>
        <p:txBody>
          <a:bodyPr vert="horz" wrap="square" lIns="97546" tIns="47917" rIns="97546" bIns="47917" numCol="1" anchor="t" anchorCtr="0" compatLnSpc="1">
            <a:prstTxWarp prst="textNoShape">
              <a:avLst/>
            </a:prstTxWarp>
          </a:bodyPr>
          <a:lstStyle/>
          <a:p>
            <a:pPr lvl="0"/>
            <a:r>
              <a:rPr lang="en-US" altLang="zh-CN" noProof="0" smtClean="0"/>
              <a:t>We want this to be in font 11 and justify.</a:t>
            </a:r>
          </a:p>
        </p:txBody>
      </p:sp>
    </p:spTree>
    <p:extLst>
      <p:ext uri="{BB962C8B-B14F-4D97-AF65-F5344CB8AC3E}">
        <p14:creationId xmlns:p14="http://schemas.microsoft.com/office/powerpoint/2010/main" val="245544551"/>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baike.baidu.com/item/%E7%94%9F%E5%8C%96%E6%AD%A6%E5%99%A8/985053" TargetMode="External"/><Relationship Id="rId3" Type="http://schemas.openxmlformats.org/officeDocument/2006/relationships/hyperlink" Target="https://baike.baidu.com/item/%E5%B8%83%E8%BE%BE%E4%BD%A9%E6%96%AF%E5%A4%A7%E5%AD%A6/12587933" TargetMode="External"/><Relationship Id="rId7" Type="http://schemas.openxmlformats.org/officeDocument/2006/relationships/hyperlink" Target="https://baike.baidu.com/item/%E6%A0%B8%E6%AD%A6%E5%99%A8/289077"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aike.baidu.com/item/%E5%8D%9A%E5%BC%88%E8%AE%BA/81545" TargetMode="External"/><Relationship Id="rId5" Type="http://schemas.openxmlformats.org/officeDocument/2006/relationships/hyperlink" Target="https://baike.baidu.com/item/%E8%AE%A1%E7%AE%97%E6%9C%BA" TargetMode="External"/><Relationship Id="rId4" Type="http://schemas.openxmlformats.org/officeDocument/2006/relationships/hyperlink" Target="https://baike.baidu.com/item/20%E4%B8%96%E7%BA%AA/3078673"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4294967295"/>
          </p:nvPr>
        </p:nvSpPr>
        <p:spPr bwMode="auto">
          <a:xfrm>
            <a:off x="3962400" y="89154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lgn="just">
              <a:lnSpc>
                <a:spcPct val="90000"/>
              </a:lnSpc>
              <a:spcBef>
                <a:spcPct val="40000"/>
              </a:spcBef>
              <a:defRPr sz="1100">
                <a:solidFill>
                  <a:schemeClr val="tx1"/>
                </a:solidFill>
                <a:latin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l">
              <a:lnSpc>
                <a:spcPct val="100000"/>
              </a:lnSpc>
              <a:spcBef>
                <a:spcPct val="0"/>
              </a:spcBef>
            </a:pPr>
            <a:fld id="{3F28B490-D8EA-44F3-8D8C-0CF3FFCCEF47}" type="slidenum">
              <a:rPr lang="zh-CN" altLang="en-US" sz="1200">
                <a:solidFill>
                  <a:srgbClr val="000000"/>
                </a:solidFill>
                <a:latin typeface="Times New Roman" panose="02020603050405020304" pitchFamily="18" charset="0"/>
              </a:rPr>
              <a:pPr algn="l">
                <a:lnSpc>
                  <a:spcPct val="100000"/>
                </a:lnSpc>
                <a:spcBef>
                  <a:spcPct val="0"/>
                </a:spcBef>
              </a:pPr>
              <a:t>1</a:t>
            </a:fld>
            <a:endParaRPr lang="en-US" altLang="zh-CN" sz="1200">
              <a:solidFill>
                <a:srgbClr val="000000"/>
              </a:solidFill>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349420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有的书上称第四代是</a:t>
            </a:r>
            <a:r>
              <a:rPr lang="en-US" altLang="zh-CN" smtClean="0">
                <a:latin typeface="Arial" panose="020B0604020202020204" pitchFamily="34" charset="0"/>
              </a:rPr>
              <a:t>VLSI，</a:t>
            </a:r>
            <a:r>
              <a:rPr lang="zh-CN" altLang="en-US" smtClean="0">
                <a:latin typeface="Arial" panose="020B0604020202020204" pitchFamily="34" charset="0"/>
              </a:rPr>
              <a:t>从80年代开始（如本书和</a:t>
            </a:r>
            <a:r>
              <a:rPr lang="en-US" altLang="zh-CN" smtClean="0">
                <a:latin typeface="Arial" panose="020B0604020202020204" pitchFamily="34" charset="0"/>
              </a:rPr>
              <a:t>Andraw</a:t>
            </a:r>
            <a:r>
              <a:rPr lang="zh-CN" altLang="en-US" smtClean="0">
                <a:latin typeface="Arial" panose="020B0604020202020204" pitchFamily="34" charset="0"/>
              </a:rPr>
              <a:t>编的《结构化计算机组成》），有的书称第四代是</a:t>
            </a:r>
            <a:r>
              <a:rPr lang="en-US" altLang="zh-CN" smtClean="0">
                <a:latin typeface="Arial" panose="020B0604020202020204" pitchFamily="34" charset="0"/>
              </a:rPr>
              <a:t>LSI，</a:t>
            </a:r>
            <a:r>
              <a:rPr lang="zh-CN" altLang="en-US" smtClean="0">
                <a:latin typeface="Arial" panose="020B0604020202020204" pitchFamily="34" charset="0"/>
              </a:rPr>
              <a:t>从72年开始，有的又分成</a:t>
            </a:r>
            <a:r>
              <a:rPr lang="en-US" altLang="zh-CN" smtClean="0">
                <a:latin typeface="Arial" panose="020B0604020202020204" pitchFamily="34" charset="0"/>
              </a:rPr>
              <a:t>LSI</a:t>
            </a:r>
            <a:r>
              <a:rPr lang="zh-CN" altLang="en-US" smtClean="0">
                <a:latin typeface="Arial" panose="020B0604020202020204" pitchFamily="34" charset="0"/>
              </a:rPr>
              <a:t>时代和</a:t>
            </a:r>
            <a:r>
              <a:rPr lang="en-US" altLang="zh-CN" smtClean="0">
                <a:latin typeface="Arial" panose="020B0604020202020204" pitchFamily="34" charset="0"/>
              </a:rPr>
              <a:t>VLSI</a:t>
            </a:r>
            <a:r>
              <a:rPr lang="zh-CN" altLang="en-US" smtClean="0">
                <a:latin typeface="Arial" panose="020B0604020202020204" pitchFamily="34" charset="0"/>
              </a:rPr>
              <a:t>时代。</a:t>
            </a:r>
          </a:p>
        </p:txBody>
      </p:sp>
    </p:spTree>
    <p:extLst>
      <p:ext uri="{BB962C8B-B14F-4D97-AF65-F5344CB8AC3E}">
        <p14:creationId xmlns:p14="http://schemas.microsoft.com/office/powerpoint/2010/main" val="8677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算术逻辑部件：</a:t>
            </a:r>
            <a:r>
              <a:rPr lang="en-US" altLang="zh-CN" smtClean="0">
                <a:latin typeface="Arial" panose="020B0604020202020204" pitchFamily="34" charset="0"/>
              </a:rPr>
              <a:t>Arithmetic Logic Unit </a:t>
            </a:r>
          </a:p>
        </p:txBody>
      </p:sp>
    </p:spTree>
    <p:extLst>
      <p:ext uri="{BB962C8B-B14F-4D97-AF65-F5344CB8AC3E}">
        <p14:creationId xmlns:p14="http://schemas.microsoft.com/office/powerpoint/2010/main" val="4239321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latin typeface="Arial" panose="020B0604020202020204" pitchFamily="34" charset="0"/>
              </a:rPr>
              <a:t>Merits of Abstraction:</a:t>
            </a:r>
            <a:r>
              <a:rPr lang="en-US" altLang="zh-CN" smtClean="0">
                <a:latin typeface="Arial" panose="020B0604020202020204" pitchFamily="34" charset="0"/>
              </a:rPr>
              <a:t> easy understanding, easy designing, compatibility</a:t>
            </a:r>
          </a:p>
          <a:p>
            <a:r>
              <a:rPr lang="en-US" altLang="zh-CN" b="1" smtClean="0">
                <a:latin typeface="Arial" panose="020B0604020202020204" pitchFamily="34" charset="0"/>
              </a:rPr>
              <a:t>Difference between Architecture and Organization.</a:t>
            </a:r>
          </a:p>
          <a:p>
            <a:r>
              <a:rPr lang="en-US" altLang="zh-CN" b="1" smtClean="0">
                <a:latin typeface="Arial" panose="020B0604020202020204" pitchFamily="34" charset="0"/>
              </a:rPr>
              <a:t>Computer Architecture: 1</a:t>
            </a:r>
            <a:r>
              <a:rPr lang="en-US" altLang="zh-CN" smtClean="0">
                <a:latin typeface="Arial" panose="020B0604020202020204" pitchFamily="34" charset="0"/>
              </a:rPr>
              <a:t>)how the software looks at the hardware? 2) functional, abstract view of hardware reflected in software.</a:t>
            </a:r>
          </a:p>
          <a:p>
            <a:endParaRPr lang="en-US" altLang="zh-CN" smtClean="0">
              <a:latin typeface="Arial" panose="020B0604020202020204" pitchFamily="34" charset="0"/>
            </a:endParaRPr>
          </a:p>
          <a:p>
            <a:r>
              <a:rPr lang="zh-CN" altLang="en-US" smtClean="0">
                <a:latin typeface="Arial" panose="020B0604020202020204" pitchFamily="34" charset="0"/>
              </a:rPr>
              <a:t>每一层用户看到的计算机是不一样的。最终用户工作在应用程序层面，看到的是应用程序虚拟机，只知道如何使用相应的应用程序；应用程序开发人员在程序设计语言层面工作，看到的是高级语言虚拟机，只要会使用各种程序设计语言编程；系统维护人员工作在操作系统层面，看到的是操作系统虚拟机，只要知道系统中的命令和工具如何使用；系统程序员（</a:t>
            </a:r>
            <a:r>
              <a:rPr lang="en-US" altLang="zh-CN" smtClean="0">
                <a:latin typeface="Arial" panose="020B0604020202020204" pitchFamily="34" charset="0"/>
              </a:rPr>
              <a:t>OS</a:t>
            </a:r>
            <a:r>
              <a:rPr lang="zh-CN" altLang="en-US" smtClean="0">
                <a:latin typeface="Arial" panose="020B0604020202020204" pitchFamily="34" charset="0"/>
              </a:rPr>
              <a:t>和编译器开发人员）工作在计算机逻辑结构层面，看到的是汇编语言虚拟机；而汇编语言就是一台计算机指令系统的符号化表示，计算机的功能和性能就由机器的指令系统集中体现出来。</a:t>
            </a:r>
          </a:p>
        </p:txBody>
      </p:sp>
    </p:spTree>
    <p:extLst>
      <p:ext uri="{BB962C8B-B14F-4D97-AF65-F5344CB8AC3E}">
        <p14:creationId xmlns:p14="http://schemas.microsoft.com/office/powerpoint/2010/main" val="1331374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487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90600" y="644525"/>
            <a:ext cx="5135563" cy="3851275"/>
          </a:xfrm>
        </p:spPr>
      </p:sp>
      <p:sp>
        <p:nvSpPr>
          <p:cNvPr id="89091"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b="1" smtClean="0">
                <a:latin typeface="Arial" panose="020B0604020202020204" pitchFamily="34" charset="0"/>
              </a:rPr>
              <a:t>“X is n times faster than Y” in English means X = (n+1) Y.</a:t>
            </a:r>
          </a:p>
          <a:p>
            <a:endParaRPr lang="zh-CN" altLang="en-US" sz="2000" b="1" smtClean="0">
              <a:latin typeface="Arial" panose="020B0604020202020204" pitchFamily="34" charset="0"/>
            </a:endParaRPr>
          </a:p>
        </p:txBody>
      </p:sp>
    </p:spTree>
    <p:extLst>
      <p:ext uri="{BB962C8B-B14F-4D97-AF65-F5344CB8AC3E}">
        <p14:creationId xmlns:p14="http://schemas.microsoft.com/office/powerpoint/2010/main" val="76936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990600" y="644525"/>
            <a:ext cx="5135563" cy="3851275"/>
          </a:xfrm>
        </p:spPr>
      </p:sp>
      <p:sp>
        <p:nvSpPr>
          <p:cNvPr id="92163"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Need to explain 1) clock cycle, 2) clock frequency.</a:t>
            </a:r>
          </a:p>
          <a:p>
            <a:r>
              <a:rPr lang="en-US" altLang="zh-CN" smtClean="0">
                <a:latin typeface="Arial" panose="020B0604020202020204" pitchFamily="34" charset="0"/>
              </a:rPr>
              <a:t>Mention that CPI is important.</a:t>
            </a:r>
          </a:p>
          <a:p>
            <a:endParaRPr lang="en-US" altLang="zh-CN" smtClean="0">
              <a:latin typeface="Arial" panose="020B0604020202020204" pitchFamily="34" charset="0"/>
            </a:endParaRPr>
          </a:p>
        </p:txBody>
      </p:sp>
    </p:spTree>
    <p:extLst>
      <p:ext uri="{BB962C8B-B14F-4D97-AF65-F5344CB8AC3E}">
        <p14:creationId xmlns:p14="http://schemas.microsoft.com/office/powerpoint/2010/main" val="557491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990600" y="644525"/>
            <a:ext cx="5135563" cy="3851275"/>
          </a:xfrm>
        </p:spPr>
      </p:sp>
      <p:sp>
        <p:nvSpPr>
          <p:cNvPr id="99331"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CPU execution time, clock cycle are easy to get.</a:t>
            </a:r>
          </a:p>
          <a:p>
            <a:r>
              <a:rPr lang="en-US" altLang="zh-CN" smtClean="0">
                <a:latin typeface="Arial" panose="020B0604020202020204" pitchFamily="34" charset="0"/>
              </a:rPr>
              <a:t>How to measure CPI or instruction count? Static counting for small programs or dynamic recording tools(simulator and hardware counter) for large programs.</a:t>
            </a:r>
          </a:p>
        </p:txBody>
      </p:sp>
    </p:spTree>
    <p:extLst>
      <p:ext uri="{BB962C8B-B14F-4D97-AF65-F5344CB8AC3E}">
        <p14:creationId xmlns:p14="http://schemas.microsoft.com/office/powerpoint/2010/main" val="136719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990600" y="644525"/>
            <a:ext cx="5135563" cy="3851275"/>
          </a:xfrm>
        </p:spPr>
      </p:sp>
      <p:sp>
        <p:nvSpPr>
          <p:cNvPr id="101379"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anose="020B0604020202020204" pitchFamily="34" charset="0"/>
            </a:endParaRPr>
          </a:p>
        </p:txBody>
      </p:sp>
    </p:spTree>
    <p:extLst>
      <p:ext uri="{BB962C8B-B14F-4D97-AF65-F5344CB8AC3E}">
        <p14:creationId xmlns:p14="http://schemas.microsoft.com/office/powerpoint/2010/main" val="3094693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990600" y="644525"/>
            <a:ext cx="5135563" cy="3851275"/>
          </a:xfrm>
        </p:spPr>
      </p:sp>
      <p:sp>
        <p:nvSpPr>
          <p:cNvPr id="103427"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Due to such pitfalls, MIPS is not a convincing measurement of the speed.</a:t>
            </a:r>
          </a:p>
        </p:txBody>
      </p:sp>
    </p:spTree>
    <p:extLst>
      <p:ext uri="{BB962C8B-B14F-4D97-AF65-F5344CB8AC3E}">
        <p14:creationId xmlns:p14="http://schemas.microsoft.com/office/powerpoint/2010/main" val="763403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990600" y="644525"/>
            <a:ext cx="5135563" cy="3851275"/>
          </a:xfrm>
        </p:spPr>
      </p:sp>
      <p:sp>
        <p:nvSpPr>
          <p:cNvPr id="105475"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pPr>
            <a:endParaRPr lang="en-US" altLang="zh-CN" sz="1800" dirty="0" smtClean="0">
              <a:latin typeface="Helvetica" panose="020B0604020202020204" pitchFamily="34" charset="0"/>
            </a:endParaRPr>
          </a:p>
          <a:p>
            <a:pPr algn="l">
              <a:lnSpc>
                <a:spcPct val="100000"/>
              </a:lnSpc>
              <a:spcBef>
                <a:spcPct val="0"/>
              </a:spcBef>
            </a:pPr>
            <a:endParaRPr lang="en-US" altLang="zh-CN" sz="1800" dirty="0" smtClean="0">
              <a:latin typeface="Helvetica" panose="020B0604020202020204" pitchFamily="34" charset="0"/>
            </a:endParaRPr>
          </a:p>
          <a:p>
            <a:pPr algn="l">
              <a:lnSpc>
                <a:spcPct val="100000"/>
              </a:lnSpc>
              <a:spcBef>
                <a:spcPct val="0"/>
              </a:spcBef>
            </a:pPr>
            <a:endParaRPr lang="en-US" altLang="zh-CN" sz="1800" dirty="0" smtClean="0">
              <a:latin typeface="Helvetica" panose="020B0604020202020204" pitchFamily="34" charset="0"/>
            </a:endParaRPr>
          </a:p>
          <a:p>
            <a:pPr algn="l">
              <a:lnSpc>
                <a:spcPct val="100000"/>
              </a:lnSpc>
              <a:spcBef>
                <a:spcPct val="0"/>
              </a:spcBef>
            </a:pPr>
            <a:endParaRPr lang="en-US" altLang="zh-CN" sz="1800" dirty="0" smtClean="0">
              <a:latin typeface="Helvetica" panose="020B0604020202020204" pitchFamily="34" charset="0"/>
            </a:endParaRPr>
          </a:p>
        </p:txBody>
      </p:sp>
    </p:spTree>
    <p:extLst>
      <p:ext uri="{BB962C8B-B14F-4D97-AF65-F5344CB8AC3E}">
        <p14:creationId xmlns:p14="http://schemas.microsoft.com/office/powerpoint/2010/main" val="321374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679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90600" y="644525"/>
            <a:ext cx="5135563" cy="3851275"/>
          </a:xfrm>
        </p:spPr>
      </p:sp>
      <p:sp>
        <p:nvSpPr>
          <p:cNvPr id="107523"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So far, All we discussed is for the performance evaluation of one computer based on one program. But how to compare 2 computers? Can we use only one program for the comparison purpose? You might have already seen the importance of benchmarks.</a:t>
            </a:r>
          </a:p>
        </p:txBody>
      </p:sp>
    </p:spTree>
    <p:extLst>
      <p:ext uri="{BB962C8B-B14F-4D97-AF65-F5344CB8AC3E}">
        <p14:creationId xmlns:p14="http://schemas.microsoft.com/office/powerpoint/2010/main" val="106124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92188" y="768350"/>
            <a:ext cx="5114925" cy="3836988"/>
          </a:xfrm>
          <a:solidFill>
            <a:srgbClr val="FFFFFF"/>
          </a:solidFill>
          <a:ln w="12700">
            <a:solidFill>
              <a:srgbClr val="000000"/>
            </a:solidFill>
            <a:miter lim="800000"/>
            <a:headEnd/>
            <a:tailEnd/>
          </a:ln>
        </p:spPr>
      </p:sp>
      <p:sp>
        <p:nvSpPr>
          <p:cNvPr id="18435"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lIns="99040" tIns="49519" rIns="99040" bIns="49519"/>
          <a:lstStyle/>
          <a:p>
            <a:r>
              <a:rPr lang="en-US" altLang="zh-CN" smtClean="0">
                <a:latin typeface="Arial" panose="020B0604020202020204" pitchFamily="34" charset="0"/>
              </a:rPr>
              <a:t>ENICA 18000</a:t>
            </a:r>
            <a:r>
              <a:rPr lang="zh-CN" altLang="en-US" smtClean="0">
                <a:latin typeface="Arial" panose="020B0604020202020204" pitchFamily="34" charset="0"/>
              </a:rPr>
              <a:t>个电子管，1500个继电器，重30吨。有20个寄存器，每个10位十进制数（100个电子管），每一位十进制数用10个电子管表示，看十个电子管中哪个亮表示几。有6000个开关。靠设置开关、连接插头和插座来编程。</a:t>
            </a:r>
          </a:p>
        </p:txBody>
      </p:sp>
    </p:spTree>
    <p:extLst>
      <p:ext uri="{BB962C8B-B14F-4D97-AF65-F5344CB8AC3E}">
        <p14:creationId xmlns:p14="http://schemas.microsoft.com/office/powerpoint/2010/main" val="3446539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92188" y="768350"/>
            <a:ext cx="5114925" cy="3836988"/>
          </a:xfrm>
          <a:solidFill>
            <a:srgbClr val="FFFFFF"/>
          </a:solidFill>
          <a:ln w="12700">
            <a:solidFill>
              <a:srgbClr val="000000"/>
            </a:solidFill>
            <a:miter lim="800000"/>
            <a:headEnd/>
            <a:tailEnd/>
          </a:ln>
        </p:spPr>
      </p:sp>
      <p:sp>
        <p:nvSpPr>
          <p:cNvPr id="20483"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lIns="99040" tIns="49519" rIns="99040" bIns="49519"/>
          <a:lstStyle/>
          <a:p>
            <a:r>
              <a:rPr lang="zh-CN" altLang="en-US" smtClean="0">
                <a:latin typeface="Arial" panose="020B0604020202020204" pitchFamily="34" charset="0"/>
              </a:rPr>
              <a:t>有20个寄存器，每个10位十进制数，有6000个开关。靠设置开关、连接插头和插座来编程。</a:t>
            </a:r>
          </a:p>
          <a:p>
            <a:endParaRPr lang="zh-CN" altLang="en-US" smtClean="0">
              <a:latin typeface="Arial" panose="020B0604020202020204" pitchFamily="34" charset="0"/>
            </a:endParaRPr>
          </a:p>
        </p:txBody>
      </p:sp>
    </p:spTree>
    <p:extLst>
      <p:ext uri="{BB962C8B-B14F-4D97-AF65-F5344CB8AC3E}">
        <p14:creationId xmlns:p14="http://schemas.microsoft.com/office/powerpoint/2010/main" val="64663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Arial" charset="0"/>
                <a:ea typeface="+mn-ea"/>
                <a:cs typeface="+mn-cs"/>
              </a:rPr>
              <a:t>冯</a:t>
            </a:r>
            <a:r>
              <a:rPr lang="en-US" altLang="zh-CN" sz="1100" b="0" i="0" kern="1200" dirty="0" smtClean="0">
                <a:solidFill>
                  <a:schemeClr val="tx1"/>
                </a:solidFill>
                <a:effectLst/>
                <a:latin typeface="Arial" charset="0"/>
                <a:ea typeface="+mn-ea"/>
                <a:cs typeface="+mn-cs"/>
              </a:rPr>
              <a:t>·</a:t>
            </a:r>
            <a:r>
              <a:rPr lang="zh-CN" altLang="en-US" sz="1100" b="0" i="0" kern="1200" dirty="0" smtClean="0">
                <a:solidFill>
                  <a:schemeClr val="tx1"/>
                </a:solidFill>
                <a:effectLst/>
                <a:latin typeface="Arial" charset="0"/>
                <a:ea typeface="+mn-ea"/>
                <a:cs typeface="+mn-cs"/>
              </a:rPr>
              <a:t>诺依曼（</a:t>
            </a:r>
            <a:r>
              <a:rPr lang="en-US" altLang="zh-CN" sz="1100" b="0" i="0" kern="1200" dirty="0" smtClean="0">
                <a:solidFill>
                  <a:schemeClr val="tx1"/>
                </a:solidFill>
                <a:effectLst/>
                <a:latin typeface="Arial" charset="0"/>
                <a:ea typeface="+mn-ea"/>
                <a:cs typeface="+mn-cs"/>
              </a:rPr>
              <a:t>John von Neumann</a:t>
            </a:r>
            <a:r>
              <a:rPr lang="zh-CN" altLang="en-US" sz="1100" b="0" i="0" kern="1200" dirty="0" smtClean="0">
                <a:solidFill>
                  <a:schemeClr val="tx1"/>
                </a:solidFill>
                <a:effectLst/>
                <a:latin typeface="Arial" charset="0"/>
                <a:ea typeface="+mn-ea"/>
                <a:cs typeface="+mn-cs"/>
              </a:rPr>
              <a:t>，</a:t>
            </a:r>
            <a:r>
              <a:rPr lang="en-US" altLang="zh-CN" sz="1100" b="0" i="0" kern="1200" dirty="0" smtClean="0">
                <a:solidFill>
                  <a:schemeClr val="tx1"/>
                </a:solidFill>
                <a:effectLst/>
                <a:latin typeface="Arial" charset="0"/>
                <a:ea typeface="+mn-ea"/>
                <a:cs typeface="+mn-cs"/>
              </a:rPr>
              <a:t>1903~1957</a:t>
            </a:r>
            <a:r>
              <a:rPr lang="zh-CN" altLang="en-US" sz="1100" b="0" i="0" kern="1200" dirty="0" smtClean="0">
                <a:solidFill>
                  <a:schemeClr val="tx1"/>
                </a:solidFill>
                <a:effectLst/>
                <a:latin typeface="Arial" charset="0"/>
                <a:ea typeface="+mn-ea"/>
                <a:cs typeface="+mn-cs"/>
              </a:rPr>
              <a:t>），原籍匈牙利，犹太人，</a:t>
            </a:r>
            <a:r>
              <a:rPr lang="zh-CN" altLang="en-US" sz="1100" b="0" i="0" kern="1200" dirty="0" smtClean="0">
                <a:solidFill>
                  <a:schemeClr val="tx1"/>
                </a:solidFill>
                <a:effectLst/>
                <a:latin typeface="Arial" charset="0"/>
                <a:ea typeface="+mn-ea"/>
                <a:cs typeface="+mn-cs"/>
                <a:hlinkClick r:id="rId3"/>
              </a:rPr>
              <a:t>布达佩斯大学</a:t>
            </a:r>
            <a:r>
              <a:rPr lang="zh-CN" altLang="en-US" sz="1100" b="0" i="0" kern="1200" dirty="0" smtClean="0">
                <a:solidFill>
                  <a:schemeClr val="tx1"/>
                </a:solidFill>
                <a:effectLst/>
                <a:latin typeface="Arial" charset="0"/>
                <a:ea typeface="+mn-ea"/>
                <a:cs typeface="+mn-cs"/>
              </a:rPr>
              <a:t>数学博士。</a:t>
            </a:r>
            <a:r>
              <a:rPr lang="en-US" altLang="zh-CN" sz="1100" b="0" i="0" kern="1200" dirty="0" smtClean="0">
                <a:solidFill>
                  <a:schemeClr val="tx1"/>
                </a:solidFill>
                <a:effectLst/>
                <a:latin typeface="Arial" charset="0"/>
                <a:ea typeface="+mn-ea"/>
                <a:cs typeface="+mn-cs"/>
                <a:hlinkClick r:id="rId4"/>
              </a:rPr>
              <a:t>20</a:t>
            </a:r>
            <a:r>
              <a:rPr lang="zh-CN" altLang="en-US" sz="1100" b="0" i="0" kern="1200" dirty="0" smtClean="0">
                <a:solidFill>
                  <a:schemeClr val="tx1"/>
                </a:solidFill>
                <a:effectLst/>
                <a:latin typeface="Arial" charset="0"/>
                <a:ea typeface="+mn-ea"/>
                <a:cs typeface="+mn-cs"/>
                <a:hlinkClick r:id="rId4"/>
              </a:rPr>
              <a:t>世纪</a:t>
            </a:r>
            <a:r>
              <a:rPr lang="zh-CN" altLang="en-US" sz="1100" b="0" i="0" kern="1200" dirty="0" smtClean="0">
                <a:solidFill>
                  <a:schemeClr val="tx1"/>
                </a:solidFill>
                <a:effectLst/>
                <a:latin typeface="Arial" charset="0"/>
                <a:ea typeface="+mn-ea"/>
                <a:cs typeface="+mn-cs"/>
              </a:rPr>
              <a:t>最重要的数学家之一，是现代</a:t>
            </a:r>
            <a:r>
              <a:rPr lang="zh-CN" altLang="en-US" sz="1100" b="0" i="0" kern="1200" dirty="0" smtClean="0">
                <a:solidFill>
                  <a:schemeClr val="tx1"/>
                </a:solidFill>
                <a:effectLst/>
                <a:latin typeface="Arial" charset="0"/>
                <a:ea typeface="+mn-ea"/>
                <a:cs typeface="+mn-cs"/>
                <a:hlinkClick r:id="rId5"/>
              </a:rPr>
              <a:t>计算机</a:t>
            </a:r>
            <a:r>
              <a:rPr lang="zh-CN" altLang="en-US" sz="1100" b="0" i="0" kern="1200" dirty="0" smtClean="0">
                <a:solidFill>
                  <a:schemeClr val="tx1"/>
                </a:solidFill>
                <a:effectLst/>
                <a:latin typeface="Arial" charset="0"/>
                <a:ea typeface="+mn-ea"/>
                <a:cs typeface="+mn-cs"/>
              </a:rPr>
              <a:t>、</a:t>
            </a:r>
            <a:r>
              <a:rPr lang="zh-CN" altLang="en-US" sz="1100" b="0" i="0" kern="1200" dirty="0" smtClean="0">
                <a:solidFill>
                  <a:schemeClr val="tx1"/>
                </a:solidFill>
                <a:effectLst/>
                <a:latin typeface="Arial" charset="0"/>
                <a:ea typeface="+mn-ea"/>
                <a:cs typeface="+mn-cs"/>
                <a:hlinkClick r:id="rId6"/>
              </a:rPr>
              <a:t>博弈论</a:t>
            </a:r>
            <a:r>
              <a:rPr lang="zh-CN" altLang="en-US" sz="1100" b="0" i="0" kern="1200" dirty="0" smtClean="0">
                <a:solidFill>
                  <a:schemeClr val="tx1"/>
                </a:solidFill>
                <a:effectLst/>
                <a:latin typeface="Arial" charset="0"/>
                <a:ea typeface="+mn-ea"/>
                <a:cs typeface="+mn-cs"/>
              </a:rPr>
              <a:t>、</a:t>
            </a:r>
            <a:r>
              <a:rPr lang="zh-CN" altLang="en-US" sz="1100" b="0" i="0" kern="1200" dirty="0" smtClean="0">
                <a:solidFill>
                  <a:schemeClr val="tx1"/>
                </a:solidFill>
                <a:effectLst/>
                <a:latin typeface="Arial" charset="0"/>
                <a:ea typeface="+mn-ea"/>
                <a:cs typeface="+mn-cs"/>
                <a:hlinkClick r:id="rId7"/>
              </a:rPr>
              <a:t>核武器</a:t>
            </a:r>
            <a:r>
              <a:rPr lang="zh-CN" altLang="en-US" sz="1100" b="0" i="0" kern="1200" dirty="0" smtClean="0">
                <a:solidFill>
                  <a:schemeClr val="tx1"/>
                </a:solidFill>
                <a:effectLst/>
                <a:latin typeface="Arial" charset="0"/>
                <a:ea typeface="+mn-ea"/>
                <a:cs typeface="+mn-cs"/>
              </a:rPr>
              <a:t>和</a:t>
            </a:r>
            <a:r>
              <a:rPr lang="zh-CN" altLang="en-US" sz="1100" b="0" i="0" kern="1200" dirty="0" smtClean="0">
                <a:solidFill>
                  <a:schemeClr val="tx1"/>
                </a:solidFill>
                <a:effectLst/>
                <a:latin typeface="Arial" charset="0"/>
                <a:ea typeface="+mn-ea"/>
                <a:cs typeface="+mn-cs"/>
                <a:hlinkClick r:id="rId8"/>
              </a:rPr>
              <a:t>生化武器</a:t>
            </a:r>
            <a:r>
              <a:rPr lang="zh-CN" altLang="en-US" sz="1100" b="0" i="0" kern="1200" dirty="0" smtClean="0">
                <a:solidFill>
                  <a:schemeClr val="tx1"/>
                </a:solidFill>
                <a:effectLst/>
                <a:latin typeface="Arial" charset="0"/>
                <a:ea typeface="+mn-ea"/>
                <a:cs typeface="+mn-cs"/>
              </a:rPr>
              <a:t>等领域的科学全才之一，被后人称为“计算机之父”和“博弈论之父”。</a:t>
            </a:r>
            <a:endParaRPr lang="zh-CN" altLang="en-US" sz="1100" b="0"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89912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93775" y="768350"/>
            <a:ext cx="5114925" cy="3836988"/>
          </a:xfrm>
          <a:solidFill>
            <a:srgbClr val="FFFFFF"/>
          </a:solidFill>
          <a:ln w="12700">
            <a:solidFill>
              <a:srgbClr val="000000"/>
            </a:solidFill>
            <a:miter lim="800000"/>
            <a:headEnd/>
            <a:tailEnd/>
          </a:ln>
        </p:spPr>
      </p:sp>
      <p:sp>
        <p:nvSpPr>
          <p:cNvPr id="26627"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a:lstStyle/>
          <a:p>
            <a:r>
              <a:rPr lang="en-US" altLang="zh-CN" sz="1100" b="0" i="0" kern="1200" dirty="0" smtClean="0">
                <a:solidFill>
                  <a:schemeClr val="tx1"/>
                </a:solidFill>
                <a:effectLst/>
                <a:latin typeface="Arial" charset="0"/>
                <a:ea typeface="+mn-ea"/>
                <a:cs typeface="+mn-cs"/>
              </a:rPr>
              <a:t>Seymour Cray</a:t>
            </a:r>
            <a:r>
              <a:rPr lang="zh-CN" altLang="en-US" sz="1100" b="0" i="0" kern="1200" dirty="0" smtClean="0">
                <a:solidFill>
                  <a:schemeClr val="tx1"/>
                </a:solidFill>
                <a:effectLst/>
                <a:latin typeface="Arial" charset="0"/>
                <a:ea typeface="+mn-ea"/>
                <a:cs typeface="+mn-cs"/>
              </a:rPr>
              <a:t>提出了“超级电脑”的概念，他曾任职于控制数据公司（</a:t>
            </a:r>
            <a:r>
              <a:rPr lang="en-US" altLang="zh-CN" sz="1100" b="0" i="0" kern="1200" dirty="0" smtClean="0">
                <a:solidFill>
                  <a:schemeClr val="tx1"/>
                </a:solidFill>
                <a:effectLst/>
                <a:latin typeface="Arial" charset="0"/>
                <a:ea typeface="+mn-ea"/>
                <a:cs typeface="+mn-cs"/>
              </a:rPr>
              <a:t>CDC</a:t>
            </a:r>
            <a:r>
              <a:rPr lang="zh-CN" altLang="en-US" sz="1100" b="0" i="0" kern="1200" dirty="0" smtClean="0">
                <a:solidFill>
                  <a:schemeClr val="tx1"/>
                </a:solidFill>
                <a:effectLst/>
                <a:latin typeface="Arial" charset="0"/>
                <a:ea typeface="+mn-ea"/>
                <a:cs typeface="+mn-cs"/>
              </a:rPr>
              <a:t>，</a:t>
            </a:r>
            <a:r>
              <a:rPr lang="en-US" altLang="zh-CN" sz="1100" b="0" i="0" kern="1200" dirty="0" smtClean="0">
                <a:solidFill>
                  <a:schemeClr val="tx1"/>
                </a:solidFill>
                <a:effectLst/>
                <a:latin typeface="Arial" charset="0"/>
                <a:ea typeface="+mn-ea"/>
                <a:cs typeface="+mn-cs"/>
              </a:rPr>
              <a:t>Control Data Corporation</a:t>
            </a:r>
            <a:r>
              <a:rPr lang="zh-CN" altLang="en-US" sz="1100" b="0" i="0" kern="1200" dirty="0" smtClean="0">
                <a:solidFill>
                  <a:schemeClr val="tx1"/>
                </a:solidFill>
                <a:effectLst/>
                <a:latin typeface="Arial" charset="0"/>
                <a:ea typeface="+mn-ea"/>
                <a:cs typeface="+mn-cs"/>
              </a:rPr>
              <a:t>），直至</a:t>
            </a:r>
            <a:r>
              <a:rPr lang="en-US" altLang="zh-CN" sz="1100" b="0" i="0" kern="1200" dirty="0" smtClean="0">
                <a:solidFill>
                  <a:schemeClr val="tx1"/>
                </a:solidFill>
                <a:effectLst/>
                <a:latin typeface="Arial" charset="0"/>
                <a:ea typeface="+mn-ea"/>
                <a:cs typeface="+mn-cs"/>
              </a:rPr>
              <a:t>1972</a:t>
            </a:r>
            <a:r>
              <a:rPr lang="zh-CN" altLang="en-US" sz="1100" b="0" i="0" kern="1200" dirty="0" smtClean="0">
                <a:solidFill>
                  <a:schemeClr val="tx1"/>
                </a:solidFill>
                <a:effectLst/>
                <a:latin typeface="Arial" charset="0"/>
                <a:ea typeface="+mn-ea"/>
                <a:cs typeface="+mn-cs"/>
              </a:rPr>
              <a:t>年。</a:t>
            </a:r>
            <a:r>
              <a:rPr lang="en-US" altLang="zh-CN" sz="1100" b="0" i="0" kern="1200" dirty="0" smtClean="0">
                <a:solidFill>
                  <a:schemeClr val="tx1"/>
                </a:solidFill>
                <a:effectLst/>
                <a:latin typeface="Arial" charset="0"/>
                <a:ea typeface="+mn-ea"/>
                <a:cs typeface="+mn-cs"/>
              </a:rPr>
              <a:t>CDC</a:t>
            </a:r>
            <a:r>
              <a:rPr lang="zh-CN" altLang="en-US" sz="1100" b="0" i="0" kern="1200" dirty="0" smtClean="0">
                <a:solidFill>
                  <a:schemeClr val="tx1"/>
                </a:solidFill>
                <a:effectLst/>
                <a:latin typeface="Arial" charset="0"/>
                <a:ea typeface="+mn-ea"/>
                <a:cs typeface="+mn-cs"/>
              </a:rPr>
              <a:t>曾尝试过制造超级电脑，但没有成功。</a:t>
            </a:r>
            <a:r>
              <a:rPr lang="en-US" altLang="zh-CN" sz="1100" b="0" i="0" kern="1200" dirty="0" smtClean="0">
                <a:solidFill>
                  <a:schemeClr val="tx1"/>
                </a:solidFill>
                <a:effectLst/>
                <a:latin typeface="Arial" charset="0"/>
                <a:ea typeface="+mn-ea"/>
                <a:cs typeface="+mn-cs"/>
              </a:rPr>
              <a:t>Cray</a:t>
            </a:r>
            <a:r>
              <a:rPr lang="zh-CN" altLang="en-US" sz="1100" b="0" i="0" kern="1200" dirty="0" smtClean="0">
                <a:solidFill>
                  <a:schemeClr val="tx1"/>
                </a:solidFill>
                <a:effectLst/>
                <a:latin typeface="Arial" charset="0"/>
                <a:ea typeface="+mn-ea"/>
                <a:cs typeface="+mn-cs"/>
              </a:rPr>
              <a:t>因此离开公司单干，创建了</a:t>
            </a:r>
            <a:r>
              <a:rPr lang="en-US" altLang="zh-CN" sz="1100" b="0" i="0" kern="1200" dirty="0" smtClean="0">
                <a:solidFill>
                  <a:schemeClr val="tx1"/>
                </a:solidFill>
                <a:effectLst/>
                <a:latin typeface="Arial" charset="0"/>
                <a:ea typeface="+mn-ea"/>
                <a:cs typeface="+mn-cs"/>
              </a:rPr>
              <a:t>Cray</a:t>
            </a:r>
            <a:r>
              <a:rPr lang="zh-CN" altLang="en-US" sz="1100" b="0" i="0" kern="1200" dirty="0" smtClean="0">
                <a:solidFill>
                  <a:schemeClr val="tx1"/>
                </a:solidFill>
                <a:effectLst/>
                <a:latin typeface="Arial" charset="0"/>
                <a:ea typeface="+mn-ea"/>
                <a:cs typeface="+mn-cs"/>
              </a:rPr>
              <a:t>研究所</a:t>
            </a:r>
            <a:r>
              <a:rPr lang="en-US" altLang="zh-CN" sz="1100" b="0" i="0" kern="1200" dirty="0" smtClean="0">
                <a:solidFill>
                  <a:schemeClr val="tx1"/>
                </a:solidFill>
                <a:effectLst/>
                <a:latin typeface="Arial" charset="0"/>
                <a:ea typeface="+mn-ea"/>
                <a:cs typeface="+mn-cs"/>
              </a:rPr>
              <a:t>——</a:t>
            </a:r>
            <a:r>
              <a:rPr lang="zh-CN" altLang="en-US" sz="1100" b="0" i="0" kern="1200" dirty="0" smtClean="0">
                <a:solidFill>
                  <a:schemeClr val="tx1"/>
                </a:solidFill>
                <a:effectLst/>
                <a:latin typeface="Arial" charset="0"/>
                <a:ea typeface="+mn-ea"/>
                <a:cs typeface="+mn-cs"/>
              </a:rPr>
              <a:t>就在</a:t>
            </a:r>
            <a:r>
              <a:rPr lang="en-US" altLang="zh-CN" sz="1100" b="0" i="0" kern="1200" dirty="0" smtClean="0">
                <a:solidFill>
                  <a:schemeClr val="tx1"/>
                </a:solidFill>
                <a:effectLst/>
                <a:latin typeface="Arial" charset="0"/>
                <a:ea typeface="+mn-ea"/>
                <a:cs typeface="+mn-cs"/>
              </a:rPr>
              <a:t>CDC</a:t>
            </a:r>
            <a:r>
              <a:rPr lang="zh-CN" altLang="en-US" sz="1100" b="0" i="0" kern="1200" dirty="0" smtClean="0">
                <a:solidFill>
                  <a:schemeClr val="tx1"/>
                </a:solidFill>
                <a:effectLst/>
                <a:latin typeface="Arial" charset="0"/>
                <a:ea typeface="+mn-ea"/>
                <a:cs typeface="+mn-cs"/>
              </a:rPr>
              <a:t>隔壁</a:t>
            </a:r>
            <a:r>
              <a:rPr lang="en-US" altLang="zh-CN" sz="1100" b="0" i="0" kern="1200" dirty="0" smtClean="0">
                <a:solidFill>
                  <a:schemeClr val="tx1"/>
                </a:solidFill>
                <a:effectLst/>
                <a:latin typeface="Arial" charset="0"/>
                <a:ea typeface="+mn-ea"/>
                <a:cs typeface="+mn-cs"/>
              </a:rPr>
              <a:t>——</a:t>
            </a:r>
            <a:r>
              <a:rPr lang="zh-CN" altLang="en-US" sz="1100" b="0" i="0" kern="1200" dirty="0" smtClean="0">
                <a:solidFill>
                  <a:schemeClr val="tx1"/>
                </a:solidFill>
                <a:effectLst/>
                <a:latin typeface="Arial" charset="0"/>
                <a:ea typeface="+mn-ea"/>
                <a:cs typeface="+mn-cs"/>
              </a:rPr>
              <a:t>设计并制造他自己的梦中电脑。</a:t>
            </a:r>
          </a:p>
          <a:p>
            <a:r>
              <a:rPr lang="en-US" altLang="zh-CN" sz="1100" b="0" i="0" kern="1200" dirty="0" smtClean="0">
                <a:solidFill>
                  <a:schemeClr val="tx1"/>
                </a:solidFill>
                <a:effectLst/>
                <a:latin typeface="Arial" charset="0"/>
                <a:ea typeface="+mn-ea"/>
                <a:cs typeface="+mn-cs"/>
              </a:rPr>
              <a:t>1975</a:t>
            </a:r>
            <a:r>
              <a:rPr lang="zh-CN" altLang="en-US" sz="1100" b="0" i="0" kern="1200" dirty="0" smtClean="0">
                <a:solidFill>
                  <a:schemeClr val="tx1"/>
                </a:solidFill>
                <a:effectLst/>
                <a:latin typeface="Arial" charset="0"/>
                <a:ea typeface="+mn-ea"/>
                <a:cs typeface="+mn-cs"/>
              </a:rPr>
              <a:t>年，</a:t>
            </a:r>
            <a:r>
              <a:rPr lang="en-US" altLang="zh-CN" sz="1100" b="0" i="0" kern="1200" dirty="0" smtClean="0">
                <a:solidFill>
                  <a:schemeClr val="tx1"/>
                </a:solidFill>
                <a:effectLst/>
                <a:latin typeface="Arial" charset="0"/>
                <a:ea typeface="+mn-ea"/>
                <a:cs typeface="+mn-cs"/>
              </a:rPr>
              <a:t>Cray</a:t>
            </a:r>
            <a:r>
              <a:rPr lang="zh-CN" altLang="en-US" sz="1100" b="0" i="0" kern="1200" dirty="0" smtClean="0">
                <a:solidFill>
                  <a:schemeClr val="tx1"/>
                </a:solidFill>
                <a:effectLst/>
                <a:latin typeface="Arial" charset="0"/>
                <a:ea typeface="+mn-ea"/>
                <a:cs typeface="+mn-cs"/>
              </a:rPr>
              <a:t>揭开了</a:t>
            </a:r>
            <a:r>
              <a:rPr lang="en-US" altLang="zh-CN" sz="1100" b="0" i="0" kern="1200" dirty="0" smtClean="0">
                <a:solidFill>
                  <a:schemeClr val="tx1"/>
                </a:solidFill>
                <a:effectLst/>
                <a:latin typeface="Arial" charset="0"/>
                <a:ea typeface="+mn-ea"/>
                <a:cs typeface="+mn-cs"/>
              </a:rPr>
              <a:t>CRAY-1</a:t>
            </a:r>
            <a:r>
              <a:rPr lang="zh-CN" altLang="en-US" sz="1100" b="0" i="0" kern="1200" dirty="0" smtClean="0">
                <a:solidFill>
                  <a:schemeClr val="tx1"/>
                </a:solidFill>
                <a:effectLst/>
                <a:latin typeface="Arial" charset="0"/>
                <a:ea typeface="+mn-ea"/>
                <a:cs typeface="+mn-cs"/>
              </a:rPr>
              <a:t>电脑的面纱：</a:t>
            </a:r>
            <a:r>
              <a:rPr lang="en-US" altLang="zh-CN" sz="1100" b="0" i="0" kern="1200" dirty="0" smtClean="0">
                <a:solidFill>
                  <a:schemeClr val="tx1"/>
                </a:solidFill>
                <a:effectLst/>
                <a:latin typeface="Arial" charset="0"/>
                <a:ea typeface="+mn-ea"/>
                <a:cs typeface="+mn-cs"/>
              </a:rPr>
              <a:t>80MHz</a:t>
            </a:r>
            <a:r>
              <a:rPr lang="zh-CN" altLang="en-US" sz="1100" b="0" i="0" kern="1200" dirty="0" smtClean="0">
                <a:solidFill>
                  <a:schemeClr val="tx1"/>
                </a:solidFill>
                <a:effectLst/>
                <a:latin typeface="Arial" charset="0"/>
                <a:ea typeface="+mn-ea"/>
                <a:cs typeface="+mn-cs"/>
              </a:rPr>
              <a:t>主频，</a:t>
            </a:r>
            <a:r>
              <a:rPr lang="en-US" altLang="zh-CN" sz="1100" b="0" i="0" kern="1200" dirty="0" smtClean="0">
                <a:solidFill>
                  <a:schemeClr val="tx1"/>
                </a:solidFill>
                <a:effectLst/>
                <a:latin typeface="Arial" charset="0"/>
                <a:ea typeface="+mn-ea"/>
                <a:cs typeface="+mn-cs"/>
              </a:rPr>
              <a:t>64</a:t>
            </a:r>
            <a:r>
              <a:rPr lang="zh-CN" altLang="en-US" sz="1100" b="0" i="0" kern="1200" dirty="0" smtClean="0">
                <a:solidFill>
                  <a:schemeClr val="tx1"/>
                </a:solidFill>
                <a:effectLst/>
                <a:latin typeface="Arial" charset="0"/>
                <a:ea typeface="+mn-ea"/>
                <a:cs typeface="+mn-cs"/>
              </a:rPr>
              <a:t>位系统，</a:t>
            </a:r>
            <a:r>
              <a:rPr lang="en-US" altLang="zh-CN" sz="1100" b="0" i="0" kern="1200" dirty="0" smtClean="0">
                <a:solidFill>
                  <a:schemeClr val="tx1"/>
                </a:solidFill>
                <a:effectLst/>
                <a:latin typeface="Arial" charset="0"/>
                <a:ea typeface="+mn-ea"/>
                <a:cs typeface="+mn-cs"/>
              </a:rPr>
              <a:t>1MB</a:t>
            </a:r>
            <a:r>
              <a:rPr lang="zh-CN" altLang="en-US" sz="1100" b="0" i="0" kern="1200" dirty="0" smtClean="0">
                <a:solidFill>
                  <a:schemeClr val="tx1"/>
                </a:solidFill>
                <a:effectLst/>
                <a:latin typeface="Arial" charset="0"/>
                <a:ea typeface="+mn-ea"/>
                <a:cs typeface="+mn-cs"/>
              </a:rPr>
              <a:t>内存，</a:t>
            </a:r>
            <a:r>
              <a:rPr lang="en-US" altLang="zh-CN" sz="1100" b="0" i="0" kern="1200" dirty="0" smtClean="0">
                <a:solidFill>
                  <a:schemeClr val="tx1"/>
                </a:solidFill>
                <a:effectLst/>
                <a:latin typeface="Arial" charset="0"/>
                <a:ea typeface="+mn-ea"/>
                <a:cs typeface="+mn-cs"/>
              </a:rPr>
              <a:t>CUP</a:t>
            </a:r>
            <a:r>
              <a:rPr lang="zh-CN" altLang="en-US" sz="1100" b="0" i="0" kern="1200" dirty="0" smtClean="0">
                <a:solidFill>
                  <a:schemeClr val="tx1"/>
                </a:solidFill>
                <a:effectLst/>
                <a:latin typeface="Arial" charset="0"/>
                <a:ea typeface="+mn-ea"/>
                <a:cs typeface="+mn-cs"/>
              </a:rPr>
              <a:t>每秒能计算</a:t>
            </a:r>
            <a:r>
              <a:rPr lang="en-US" altLang="zh-CN" sz="1100" b="0" i="0" kern="1200" dirty="0" smtClean="0">
                <a:solidFill>
                  <a:schemeClr val="tx1"/>
                </a:solidFill>
                <a:effectLst/>
                <a:latin typeface="Arial" charset="0"/>
                <a:ea typeface="+mn-ea"/>
                <a:cs typeface="+mn-cs"/>
              </a:rPr>
              <a:t>160M</a:t>
            </a:r>
            <a:r>
              <a:rPr lang="zh-CN" altLang="en-US" sz="1100" b="0" i="0" kern="1200" dirty="0" smtClean="0">
                <a:solidFill>
                  <a:schemeClr val="tx1"/>
                </a:solidFill>
                <a:effectLst/>
                <a:latin typeface="Arial" charset="0"/>
                <a:ea typeface="+mn-ea"/>
                <a:cs typeface="+mn-cs"/>
              </a:rPr>
              <a:t>浮点数。</a:t>
            </a:r>
          </a:p>
          <a:p>
            <a:r>
              <a:rPr lang="zh-CN" altLang="en-US" sz="1100" b="0" i="0" kern="1200" dirty="0" smtClean="0">
                <a:solidFill>
                  <a:schemeClr val="tx1"/>
                </a:solidFill>
                <a:effectLst/>
                <a:latin typeface="Arial" charset="0"/>
                <a:ea typeface="+mn-ea"/>
                <a:cs typeface="+mn-cs"/>
              </a:rPr>
              <a:t>图</a:t>
            </a:r>
            <a:r>
              <a:rPr lang="en-US" altLang="zh-CN" sz="1100" b="0" i="0" kern="1200" dirty="0" smtClean="0">
                <a:solidFill>
                  <a:schemeClr val="tx1"/>
                </a:solidFill>
                <a:effectLst/>
                <a:latin typeface="Arial" charset="0"/>
                <a:ea typeface="+mn-ea"/>
                <a:cs typeface="+mn-cs"/>
              </a:rPr>
              <a:t>11</a:t>
            </a:r>
            <a:r>
              <a:rPr lang="zh-CN" altLang="en-US" sz="1100" b="0" i="0" kern="1200" dirty="0" smtClean="0">
                <a:solidFill>
                  <a:schemeClr val="tx1"/>
                </a:solidFill>
                <a:effectLst/>
                <a:latin typeface="Arial" charset="0"/>
                <a:ea typeface="+mn-ea"/>
                <a:cs typeface="+mn-cs"/>
              </a:rPr>
              <a:t>是一款跟</a:t>
            </a:r>
            <a:r>
              <a:rPr lang="en-US" altLang="zh-CN" sz="1100" b="0" i="0" kern="1200" dirty="0" smtClean="0">
                <a:solidFill>
                  <a:schemeClr val="tx1"/>
                </a:solidFill>
                <a:effectLst/>
                <a:latin typeface="Arial" charset="0"/>
                <a:ea typeface="+mn-ea"/>
                <a:cs typeface="+mn-cs"/>
              </a:rPr>
              <a:t>CRAY-1</a:t>
            </a:r>
            <a:r>
              <a:rPr lang="zh-CN" altLang="en-US" sz="1100" b="0" i="0" kern="1200" dirty="0" smtClean="0">
                <a:solidFill>
                  <a:schemeClr val="tx1"/>
                </a:solidFill>
                <a:effectLst/>
                <a:latin typeface="Arial" charset="0"/>
                <a:ea typeface="+mn-ea"/>
                <a:cs typeface="+mn-cs"/>
              </a:rPr>
              <a:t>类似电脑，在当时绝对震撼。</a:t>
            </a:r>
            <a:r>
              <a:rPr lang="en-US" altLang="zh-CN" sz="1100" b="0" i="0" kern="1200" dirty="0" smtClean="0">
                <a:solidFill>
                  <a:schemeClr val="tx1"/>
                </a:solidFill>
                <a:effectLst/>
                <a:latin typeface="Arial" charset="0"/>
                <a:ea typeface="+mn-ea"/>
                <a:cs typeface="+mn-cs"/>
              </a:rPr>
              <a:t>Cray</a:t>
            </a:r>
            <a:r>
              <a:rPr lang="zh-CN" altLang="en-US" sz="1100" b="0" i="0" kern="1200" dirty="0" smtClean="0">
                <a:solidFill>
                  <a:schemeClr val="tx1"/>
                </a:solidFill>
                <a:effectLst/>
                <a:latin typeface="Arial" charset="0"/>
                <a:ea typeface="+mn-ea"/>
                <a:cs typeface="+mn-cs"/>
              </a:rPr>
              <a:t>以每台</a:t>
            </a:r>
            <a:r>
              <a:rPr lang="en-US" altLang="zh-CN" sz="1100" b="0" i="0" kern="1200" dirty="0" smtClean="0">
                <a:solidFill>
                  <a:schemeClr val="tx1"/>
                </a:solidFill>
                <a:effectLst/>
                <a:latin typeface="Arial" charset="0"/>
                <a:ea typeface="+mn-ea"/>
                <a:cs typeface="+mn-cs"/>
              </a:rPr>
              <a:t>500</a:t>
            </a:r>
            <a:r>
              <a:rPr lang="zh-CN" altLang="en-US" sz="1100" b="0" i="0" kern="1200" dirty="0" smtClean="0">
                <a:solidFill>
                  <a:schemeClr val="tx1"/>
                </a:solidFill>
                <a:effectLst/>
                <a:latin typeface="Arial" charset="0"/>
                <a:ea typeface="+mn-ea"/>
                <a:cs typeface="+mn-cs"/>
              </a:rPr>
              <a:t>万至</a:t>
            </a:r>
            <a:r>
              <a:rPr lang="en-US" altLang="zh-CN" sz="1100" b="0" i="0" kern="1200" dirty="0" smtClean="0">
                <a:solidFill>
                  <a:schemeClr val="tx1"/>
                </a:solidFill>
                <a:effectLst/>
                <a:latin typeface="Arial" charset="0"/>
                <a:ea typeface="+mn-ea"/>
                <a:cs typeface="+mn-cs"/>
              </a:rPr>
              <a:t>900</a:t>
            </a:r>
            <a:r>
              <a:rPr lang="zh-CN" altLang="en-US" sz="1100" b="0" i="0" kern="1200" dirty="0" smtClean="0">
                <a:solidFill>
                  <a:schemeClr val="tx1"/>
                </a:solidFill>
                <a:effectLst/>
                <a:latin typeface="Arial" charset="0"/>
                <a:ea typeface="+mn-ea"/>
                <a:cs typeface="+mn-cs"/>
              </a:rPr>
              <a:t>万美元的价格，卖出去</a:t>
            </a:r>
            <a:r>
              <a:rPr lang="en-US" altLang="zh-CN" sz="1100" b="0" i="0" kern="1200" dirty="0" smtClean="0">
                <a:solidFill>
                  <a:schemeClr val="tx1"/>
                </a:solidFill>
                <a:effectLst/>
                <a:latin typeface="Arial" charset="0"/>
                <a:ea typeface="+mn-ea"/>
                <a:cs typeface="+mn-cs"/>
              </a:rPr>
              <a:t>80</a:t>
            </a:r>
            <a:r>
              <a:rPr lang="zh-CN" altLang="en-US" sz="1100" b="0" i="0" kern="1200" dirty="0" smtClean="0">
                <a:solidFill>
                  <a:schemeClr val="tx1"/>
                </a:solidFill>
                <a:effectLst/>
                <a:latin typeface="Arial" charset="0"/>
                <a:ea typeface="+mn-ea"/>
                <a:cs typeface="+mn-cs"/>
              </a:rPr>
              <a:t>多台。</a:t>
            </a:r>
          </a:p>
          <a:p>
            <a:endParaRPr lang="zh-CN" altLang="en-US" sz="2200" dirty="0" smtClean="0">
              <a:solidFill>
                <a:srgbClr val="000099"/>
              </a:solidFill>
              <a:latin typeface="Arial" panose="020B0604020202020204" pitchFamily="34" charset="0"/>
            </a:endParaRPr>
          </a:p>
        </p:txBody>
      </p:sp>
    </p:spTree>
    <p:extLst>
      <p:ext uri="{BB962C8B-B14F-4D97-AF65-F5344CB8AC3E}">
        <p14:creationId xmlns:p14="http://schemas.microsoft.com/office/powerpoint/2010/main" val="46462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3775" y="768350"/>
            <a:ext cx="5114925" cy="3836988"/>
          </a:xfrm>
          <a:solidFill>
            <a:srgbClr val="FFFFFF"/>
          </a:solidFill>
          <a:ln w="12700">
            <a:solidFill>
              <a:srgbClr val="000000"/>
            </a:solidFill>
            <a:miter lim="800000"/>
            <a:headEnd/>
            <a:tailEnd/>
          </a:ln>
        </p:spPr>
      </p:sp>
      <p:sp>
        <p:nvSpPr>
          <p:cNvPr id="28675"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a:lstStyle/>
          <a:p>
            <a:r>
              <a:rPr lang="zh-CN" altLang="en-US" sz="2200" smtClean="0">
                <a:solidFill>
                  <a:srgbClr val="000099"/>
                </a:solidFill>
                <a:latin typeface="Arial" panose="020B0604020202020204" pitchFamily="34" charset="0"/>
              </a:rPr>
              <a:t>问题1：引入“兼容机”有什么好处？</a:t>
            </a:r>
          </a:p>
          <a:p>
            <a:r>
              <a:rPr lang="zh-CN" altLang="en-US" sz="2200" smtClean="0">
                <a:solidFill>
                  <a:srgbClr val="000099"/>
                </a:solidFill>
                <a:latin typeface="Arial" panose="020B0604020202020204" pitchFamily="34" charset="0"/>
              </a:rPr>
              <a:t>问题2：实现“系列机”的关键是什么？</a:t>
            </a:r>
          </a:p>
        </p:txBody>
      </p:sp>
    </p:spTree>
    <p:extLst>
      <p:ext uri="{BB962C8B-B14F-4D97-AF65-F5344CB8AC3E}">
        <p14:creationId xmlns:p14="http://schemas.microsoft.com/office/powerpoint/2010/main" val="307603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extLst>
      <p:ext uri="{BB962C8B-B14F-4D97-AF65-F5344CB8AC3E}">
        <p14:creationId xmlns:p14="http://schemas.microsoft.com/office/powerpoint/2010/main" val="402408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3775" y="768350"/>
            <a:ext cx="5114925" cy="3836988"/>
          </a:xfrm>
          <a:solidFill>
            <a:srgbClr val="FFFFFF"/>
          </a:solidFill>
          <a:ln w="12700">
            <a:solidFill>
              <a:srgbClr val="000000"/>
            </a:solidFill>
            <a:miter lim="800000"/>
            <a:headEnd/>
            <a:tailEnd/>
          </a:ln>
        </p:spPr>
      </p:sp>
      <p:sp>
        <p:nvSpPr>
          <p:cNvPr id="32771"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a:lstStyle/>
          <a:p>
            <a:pPr>
              <a:spcBef>
                <a:spcPct val="0"/>
              </a:spcBef>
            </a:pPr>
            <a:r>
              <a:rPr lang="zh-CN" altLang="en-US" sz="2200" smtClean="0">
                <a:latin typeface="Arial" panose="020B0604020202020204" pitchFamily="34" charset="0"/>
              </a:rPr>
              <a:t>问题：“总线结构”有什么好处？</a:t>
            </a:r>
          </a:p>
          <a:p>
            <a:endParaRPr lang="zh-CN" altLang="en-US" smtClean="0">
              <a:latin typeface="Arial" panose="020B0604020202020204" pitchFamily="34" charset="0"/>
            </a:endParaRPr>
          </a:p>
        </p:txBody>
      </p:sp>
    </p:spTree>
    <p:extLst>
      <p:ext uri="{BB962C8B-B14F-4D97-AF65-F5344CB8AC3E}">
        <p14:creationId xmlns:p14="http://schemas.microsoft.com/office/powerpoint/2010/main" val="208919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B889F279-0C5D-4FA7-8CEA-9D3E73AA67A1}" type="slidenum">
              <a:rPr lang="zh-CN" altLang="en-US" smtClean="0"/>
              <a:pPr/>
              <a:t>‹#›</a:t>
            </a:fld>
            <a:endParaRPr lang="zh-CN" altLang="en-US" dirty="0"/>
          </a:p>
        </p:txBody>
      </p:sp>
    </p:spTree>
    <p:extLst>
      <p:ext uri="{BB962C8B-B14F-4D97-AF65-F5344CB8AC3E}">
        <p14:creationId xmlns:p14="http://schemas.microsoft.com/office/powerpoint/2010/main" val="38975894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41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41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B889F279-0C5D-4FA7-8CEA-9D3E73AA67A1}" type="slidenum">
              <a:rPr lang="zh-CN" altLang="en-US" smtClean="0"/>
              <a:pPr/>
              <a:t>‹#›</a:t>
            </a:fld>
            <a:endParaRPr lang="zh-CN" altLang="en-US" dirty="0"/>
          </a:p>
        </p:txBody>
      </p:sp>
    </p:spTree>
    <p:extLst>
      <p:ext uri="{BB962C8B-B14F-4D97-AF65-F5344CB8AC3E}">
        <p14:creationId xmlns:p14="http://schemas.microsoft.com/office/powerpoint/2010/main" val="271846706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B889F279-0C5D-4FA7-8CEA-9D3E73AA67A1}" type="slidenum">
              <a:rPr lang="zh-CN" altLang="en-US" smtClean="0"/>
              <a:pPr/>
              <a:t>‹#›</a:t>
            </a:fld>
            <a:endParaRPr lang="zh-CN" altLang="en-US" dirty="0"/>
          </a:p>
        </p:txBody>
      </p:sp>
    </p:spTree>
    <p:extLst>
      <p:ext uri="{BB962C8B-B14F-4D97-AF65-F5344CB8AC3E}">
        <p14:creationId xmlns:p14="http://schemas.microsoft.com/office/powerpoint/2010/main" val="314925490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B889F279-0C5D-4FA7-8CEA-9D3E73AA67A1}" type="slidenum">
              <a:rPr lang="zh-CN" altLang="en-US" smtClean="0"/>
              <a:pPr/>
              <a:t>‹#›</a:t>
            </a:fld>
            <a:endParaRPr lang="zh-CN" altLang="en-US" dirty="0"/>
          </a:p>
        </p:txBody>
      </p:sp>
    </p:spTree>
    <p:extLst>
      <p:ext uri="{BB962C8B-B14F-4D97-AF65-F5344CB8AC3E}">
        <p14:creationId xmlns:p14="http://schemas.microsoft.com/office/powerpoint/2010/main" val="3282985990"/>
      </p:ext>
    </p:extLst>
  </p:cSld>
  <p:clrMapOvr>
    <a:overrideClrMapping bg1="lt1" tx1="dk1" bg2="lt2" tx2="dk2" accent1="accent1" accent2="accent2" accent3="accent3" accent4="accent4" accent5="accent5" accent6="accent6" hlink="hlink" folHlink="folHlink"/>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294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8294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854825" y="6381750"/>
            <a:ext cx="2289175" cy="476250"/>
          </a:xfrm>
        </p:spPr>
        <p:txBody>
          <a:bodyPr/>
          <a:lstStyle>
            <a:lvl1pPr>
              <a:defRPr/>
            </a:lvl1pPr>
          </a:lstStyle>
          <a:p>
            <a:pPr>
              <a:defRPr/>
            </a:pPr>
            <a:fld id="{504496AC-6264-4470-A79D-8FD21135F5C2}" type="slidenum">
              <a:rPr lang="zh-CN" altLang="en-US"/>
              <a:pPr>
                <a:defRPr/>
              </a:pPr>
              <a:t>‹#›</a:t>
            </a:fld>
            <a:endParaRPr lang="en-US" altLang="zh-CN"/>
          </a:p>
        </p:txBody>
      </p:sp>
    </p:spTree>
    <p:extLst>
      <p:ext uri="{BB962C8B-B14F-4D97-AF65-F5344CB8AC3E}">
        <p14:creationId xmlns:p14="http://schemas.microsoft.com/office/powerpoint/2010/main" val="2373595468"/>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1E23971-878B-48C6-AB44-E744C0039F02}" type="slidenum">
              <a:rPr lang="zh-CN" altLang="en-US"/>
              <a:pPr>
                <a:defRPr/>
              </a:pPr>
              <a:t>‹#›</a:t>
            </a:fld>
            <a:endParaRPr lang="en-US" altLang="zh-CN"/>
          </a:p>
        </p:txBody>
      </p:sp>
    </p:spTree>
    <p:extLst>
      <p:ext uri="{BB962C8B-B14F-4D97-AF65-F5344CB8AC3E}">
        <p14:creationId xmlns:p14="http://schemas.microsoft.com/office/powerpoint/2010/main" val="744023328"/>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228600"/>
            <a:ext cx="5629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Bullelt</a:t>
            </a:r>
          </a:p>
          <a:p>
            <a:pPr lvl="1"/>
            <a:r>
              <a:rPr lang="en-US" altLang="zh-CN" smtClean="0"/>
              <a:t>This is our 2nd level bullet</a:t>
            </a:r>
          </a:p>
          <a:p>
            <a:pPr lvl="2"/>
            <a:r>
              <a:rPr lang="en-US" altLang="zh-CN" smtClean="0"/>
              <a:t>This is our 3rd level bullet</a:t>
            </a:r>
          </a:p>
          <a:p>
            <a:pPr lvl="0"/>
            <a:r>
              <a:rPr lang="en-US" altLang="zh-CN" smtClean="0"/>
              <a:t>This is our next 1st Level Bullelt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flipV="1">
            <a:off x="241300" y="885825"/>
            <a:ext cx="8509000" cy="0"/>
          </a:xfrm>
          <a:prstGeom prst="line">
            <a:avLst/>
          </a:prstGeom>
          <a:noFill/>
          <a:ln w="12700">
            <a:solidFill>
              <a:srgbClr val="B3110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B889F279-0C5D-4FA7-8CEA-9D3E73AA67A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69" r:id="rId3"/>
    <p:sldLayoutId id="2147483790" r:id="rId4"/>
  </p:sldLayoutIdLst>
  <p:transition spd="med"/>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4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2pPr>
      <a:lvl3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3pPr>
      <a:lvl4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4pPr>
      <a:lvl5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5pPr>
      <a:lvl6pPr marL="4572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6pPr>
      <a:lvl7pPr marL="9144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7pPr>
      <a:lvl8pPr marL="13716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8pPr>
      <a:lvl9pPr marL="18288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9pPr>
    </p:titleStyle>
    <p:body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24"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solidFill>
                  <a:srgbClr val="007A77"/>
                </a:solidFill>
                <a:latin typeface="+mn-lt"/>
              </a:defRPr>
            </a:lvl1pPr>
          </a:lstStyle>
          <a:p>
            <a:pPr>
              <a:defRPr/>
            </a:pPr>
            <a:endParaRPr lang="en-US" altLang="zh-CN"/>
          </a:p>
        </p:txBody>
      </p:sp>
      <p:sp>
        <p:nvSpPr>
          <p:cNvPr id="819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007A77"/>
                </a:solidFill>
                <a:latin typeface="+mn-lt"/>
              </a:defRPr>
            </a:lvl1pPr>
          </a:lstStyle>
          <a:p>
            <a:pPr>
              <a:defRPr/>
            </a:pPr>
            <a:endParaRPr lang="en-US" altLang="zh-CN"/>
          </a:p>
        </p:txBody>
      </p:sp>
      <p:sp>
        <p:nvSpPr>
          <p:cNvPr id="81926"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7A77"/>
                </a:solidFill>
                <a:latin typeface="+mn-lt"/>
              </a:defRPr>
            </a:lvl1pPr>
          </a:lstStyle>
          <a:p>
            <a:pPr>
              <a:defRPr/>
            </a:pPr>
            <a:fld id="{B9B05764-1452-4399-8457-B8DED19F1D2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1" r:id="rId1"/>
  </p:sldLayoutIdLst>
  <p:transition spd="slow">
    <p:zoom/>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solidFill>
                <a:srgbClr val="000000"/>
              </a:solidFill>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solidFill>
                <a:srgbClr val="000000"/>
              </a:solidFill>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solidFill>
                <a:srgbClr val="000000"/>
              </a:solidFill>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solidFill>
                <a:srgbClr val="000000"/>
              </a:solidFill>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solidFill>
                <a:srgbClr val="000000"/>
              </a:solidFill>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solidFill>
                <a:srgbClr val="000000"/>
              </a:solidFill>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solidFill>
                <a:srgbClr val="000000"/>
              </a:solidFill>
              <a:latin typeface="Tahoma" pitchFamily="34" charset="0"/>
            </a:endParaRPr>
          </a:p>
        </p:txBody>
      </p:sp>
      <p:sp>
        <p:nvSpPr>
          <p:cNvPr id="3081"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2"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000000"/>
                </a:solidFill>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000000"/>
                </a:solidFill>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000000"/>
                </a:solidFill>
                <a:latin typeface="+mn-lt"/>
              </a:defRPr>
            </a:lvl1pPr>
          </a:lstStyle>
          <a:p>
            <a:pPr>
              <a:defRPr/>
            </a:pPr>
            <a:fld id="{073E991D-D88C-497B-9BFB-D9609338DE06}" type="slidenum">
              <a:rPr lang="zh-CN" altLang="en-US"/>
              <a:pPr>
                <a:defRPr/>
              </a:pPr>
              <a:t>‹#›</a:t>
            </a:fld>
            <a:endParaRPr lang="en-US" altLang="zh-CN"/>
          </a:p>
        </p:txBody>
      </p:sp>
      <p:pic>
        <p:nvPicPr>
          <p:cNvPr id="3086" name="Picture 14" descr="gif020"/>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5" descr="gif020"/>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16" descr="gif020"/>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7" r:id="rId1"/>
  </p:sldLayoutIdLst>
  <p:transition spd="slow">
    <p:zoom/>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5" Type="http://schemas.openxmlformats.org/officeDocument/2006/relationships/slide" Target="slide12.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2"/>
          </p:nvPr>
        </p:nvSpPr>
        <p:spPr/>
        <p:txBody>
          <a:bodyPr/>
          <a:lstStyle/>
          <a:p>
            <a:pPr>
              <a:defRPr/>
            </a:pPr>
            <a:fld id="{21946C4A-B571-4D7F-8A6F-070FE88C369A}" type="slidenum">
              <a:rPr lang="zh-CN" altLang="en-US"/>
              <a:pPr>
                <a:defRPr/>
              </a:pPr>
              <a:t>1</a:t>
            </a:fld>
            <a:endParaRPr lang="en-US" altLang="zh-CN"/>
          </a:p>
        </p:txBody>
      </p:sp>
      <p:sp>
        <p:nvSpPr>
          <p:cNvPr id="10243" name="Rectangle 3"/>
          <p:cNvSpPr>
            <a:spLocks noGrp="1" noChangeArrowheads="1"/>
          </p:cNvSpPr>
          <p:nvPr>
            <p:ph type="ctrTitle"/>
          </p:nvPr>
        </p:nvSpPr>
        <p:spPr>
          <a:xfrm>
            <a:off x="727075" y="541338"/>
            <a:ext cx="7772400" cy="1143000"/>
          </a:xfrm>
        </p:spPr>
        <p:txBody>
          <a:bodyPr lIns="92075" tIns="46038" rIns="92075" bIns="46038" anchor="b"/>
          <a:lstStyle/>
          <a:p>
            <a:pPr eaLnBrk="1" hangingPunct="1"/>
            <a:r>
              <a:rPr lang="zh-CN" altLang="en-US" sz="5400" b="1" smtClean="0">
                <a:solidFill>
                  <a:srgbClr val="660033"/>
                </a:solidFill>
                <a:ea typeface="华文行楷" panose="02010800040101010101" pitchFamily="2" charset="-122"/>
              </a:rPr>
              <a:t>计算机组成原理</a:t>
            </a:r>
            <a:endParaRPr lang="zh-CN" altLang="zh-CN" sz="5400" b="1" smtClean="0">
              <a:solidFill>
                <a:srgbClr val="660033"/>
              </a:solidFill>
              <a:ea typeface="华文行楷" panose="02010800040101010101" pitchFamily="2" charset="-122"/>
            </a:endParaRPr>
          </a:p>
        </p:txBody>
      </p:sp>
      <p:sp>
        <p:nvSpPr>
          <p:cNvPr id="10245" name="TextBox 1"/>
          <p:cNvSpPr txBox="1">
            <a:spLocks noChangeArrowheads="1"/>
          </p:cNvSpPr>
          <p:nvPr/>
        </p:nvSpPr>
        <p:spPr bwMode="auto">
          <a:xfrm>
            <a:off x="1321192" y="4082178"/>
            <a:ext cx="6769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3600" b="1">
                <a:solidFill>
                  <a:srgbClr val="990000"/>
                </a:solidFill>
                <a:latin typeface="华文隶书" panose="02010800040101010101" pitchFamily="2" charset="-122"/>
                <a:ea typeface="华文隶书" panose="02010800040101010101" pitchFamily="2" charset="-122"/>
              </a:rPr>
              <a:t>计算机科学与工程学院   廖建明</a:t>
            </a:r>
          </a:p>
        </p:txBody>
      </p:sp>
      <p:sp>
        <p:nvSpPr>
          <p:cNvPr id="2" name="矩形 1"/>
          <p:cNvSpPr/>
          <p:nvPr/>
        </p:nvSpPr>
        <p:spPr>
          <a:xfrm>
            <a:off x="2603892" y="4728290"/>
            <a:ext cx="3952875" cy="609600"/>
          </a:xfrm>
          <a:prstGeom prst="rect">
            <a:avLst/>
          </a:prstGeom>
        </p:spPr>
        <p:txBody>
          <a:bodyPr wrap="none">
            <a:spAutoFit/>
          </a:bodyPr>
          <a:lstStyle/>
          <a:p>
            <a:pPr>
              <a:lnSpc>
                <a:spcPct val="120000"/>
              </a:lnSpc>
              <a:spcBef>
                <a:spcPct val="20000"/>
              </a:spcBef>
              <a:defRPr/>
            </a:pPr>
            <a:r>
              <a:rPr lang="zh-CN" altLang="en-US" sz="2800" b="1" dirty="0">
                <a:effectLst>
                  <a:outerShdw blurRad="38100" dist="38100" dir="2700000" algn="tl">
                    <a:srgbClr val="000000"/>
                  </a:outerShdw>
                </a:effectLst>
                <a:latin typeface="MS Reference Sans Serif" pitchFamily="34" charset="0"/>
                <a:ea typeface="Arial Unicode MS" pitchFamily="34" charset="-122"/>
                <a:cs typeface="Arial Unicode MS" pitchFamily="34" charset="-122"/>
              </a:rPr>
              <a:t>liaojm@uestc.edu.cn</a:t>
            </a:r>
          </a:p>
        </p:txBody>
      </p:sp>
      <p:sp>
        <p:nvSpPr>
          <p:cNvPr id="10247" name="文本框 2"/>
          <p:cNvSpPr txBox="1">
            <a:spLocks noChangeArrowheads="1"/>
          </p:cNvSpPr>
          <p:nvPr/>
        </p:nvSpPr>
        <p:spPr bwMode="auto">
          <a:xfrm>
            <a:off x="1673617" y="5534740"/>
            <a:ext cx="6065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dirty="0">
                <a:solidFill>
                  <a:schemeClr val="accent2"/>
                </a:solidFill>
                <a:latin typeface="Times New Roman" panose="02020603050405020304" pitchFamily="18" charset="0"/>
              </a:rPr>
              <a:t>办公室地址：主楼</a:t>
            </a:r>
            <a:r>
              <a:rPr lang="en-US" altLang="zh-CN" sz="2800" b="1" dirty="0" smtClean="0">
                <a:solidFill>
                  <a:schemeClr val="accent2"/>
                </a:solidFill>
                <a:latin typeface="Times New Roman" panose="02020603050405020304" pitchFamily="18" charset="0"/>
              </a:rPr>
              <a:t>B1-303(</a:t>
            </a:r>
            <a:r>
              <a:rPr lang="zh-CN" altLang="en-US" sz="2800" b="1" dirty="0" smtClean="0">
                <a:solidFill>
                  <a:schemeClr val="accent2"/>
                </a:solidFill>
                <a:latin typeface="Times New Roman" panose="02020603050405020304" pitchFamily="18" charset="0"/>
              </a:rPr>
              <a:t>右侧门</a:t>
            </a:r>
            <a:r>
              <a:rPr lang="en-US" altLang="zh-CN" sz="2800" b="1" dirty="0">
                <a:solidFill>
                  <a:schemeClr val="accent2"/>
                </a:solidFill>
                <a:latin typeface="Times New Roman" panose="02020603050405020304" pitchFamily="18" charset="0"/>
              </a:rPr>
              <a:t>)</a:t>
            </a:r>
            <a:endParaRPr lang="zh-CN" altLang="en-US" sz="2800" b="1" dirty="0">
              <a:solidFill>
                <a:schemeClr val="accent2"/>
              </a:solidFill>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941120" y="1974903"/>
            <a:ext cx="3344310" cy="1816710"/>
          </a:xfrm>
          <a:prstGeom prst="rect">
            <a:avLst/>
          </a:prstGeom>
        </p:spPr>
      </p:pic>
    </p:spTree>
  </p:cSld>
  <p:clrMapOvr>
    <a:masterClrMapping/>
  </p:clrMapOvr>
  <p:transition spd="slow" advTm="826">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15874" y="738682"/>
            <a:ext cx="6721599" cy="5055743"/>
          </a:xfrm>
        </p:spPr>
        <p:txBody>
          <a:bodyPr/>
          <a:lstStyle/>
          <a:p>
            <a:pPr>
              <a:lnSpc>
                <a:spcPct val="145000"/>
              </a:lnSpc>
              <a:spcBef>
                <a:spcPct val="55000"/>
              </a:spcBef>
            </a:pPr>
            <a:r>
              <a:rPr lang="zh-CN" altLang="en-US" sz="2400" dirty="0" smtClean="0">
                <a:ea typeface="黑体" panose="02010609060101010101" pitchFamily="49" charset="-122"/>
              </a:rPr>
              <a:t>第二代：晶体管计算机 195</a:t>
            </a:r>
            <a:r>
              <a:rPr lang="en-US" altLang="zh-CN" sz="2400" dirty="0" smtClean="0">
                <a:ea typeface="黑体" panose="02010609060101010101" pitchFamily="49" charset="-122"/>
              </a:rPr>
              <a:t>0</a:t>
            </a:r>
            <a:r>
              <a:rPr lang="zh-CN" altLang="en-US" sz="2400" dirty="0" smtClean="0">
                <a:ea typeface="黑体" panose="02010609060101010101" pitchFamily="49" charset="-122"/>
              </a:rPr>
              <a:t>年代后期～</a:t>
            </a:r>
            <a:r>
              <a:rPr lang="en-US" altLang="zh-CN" sz="2400" dirty="0" smtClean="0">
                <a:ea typeface="黑体" panose="02010609060101010101" pitchFamily="49" charset="-122"/>
              </a:rPr>
              <a:t>19</a:t>
            </a:r>
            <a:r>
              <a:rPr lang="zh-CN" altLang="en-US" sz="2400" dirty="0" smtClean="0">
                <a:ea typeface="黑体" panose="02010609060101010101" pitchFamily="49" charset="-122"/>
              </a:rPr>
              <a:t>6</a:t>
            </a:r>
            <a:r>
              <a:rPr lang="en-US" altLang="zh-CN" sz="2400" dirty="0" smtClean="0">
                <a:ea typeface="黑体" panose="02010609060101010101" pitchFamily="49" charset="-122"/>
              </a:rPr>
              <a:t>0</a:t>
            </a:r>
            <a:r>
              <a:rPr lang="zh-CN" altLang="en-US" sz="2400" dirty="0" smtClean="0">
                <a:ea typeface="黑体" panose="02010609060101010101" pitchFamily="49" charset="-122"/>
              </a:rPr>
              <a:t>年代初期</a:t>
            </a:r>
          </a:p>
          <a:p>
            <a:pPr lvl="1">
              <a:lnSpc>
                <a:spcPct val="135000"/>
              </a:lnSpc>
              <a:spcBef>
                <a:spcPct val="30000"/>
              </a:spcBef>
            </a:pPr>
            <a:r>
              <a:rPr lang="zh-CN" altLang="en-US" sz="2400" dirty="0" smtClean="0">
                <a:solidFill>
                  <a:srgbClr val="996633"/>
                </a:solidFill>
                <a:ea typeface="黑体" panose="02010609060101010101" pitchFamily="49" charset="-122"/>
              </a:rPr>
              <a:t>元器件：</a:t>
            </a:r>
            <a:r>
              <a:rPr lang="zh-CN" altLang="en-US" sz="2400" dirty="0" smtClean="0">
                <a:ea typeface="黑体" panose="02010609060101010101" pitchFamily="49" charset="-122"/>
                <a:cs typeface="Times New Roman" panose="02020603050405020304" pitchFamily="18" charset="0"/>
              </a:rPr>
              <a:t>逻辑元件采用晶体管，内存由</a:t>
            </a:r>
            <a:r>
              <a:rPr lang="zh-CN" altLang="en-US" sz="2400" dirty="0" smtClean="0">
                <a:ea typeface="黑体" panose="02010609060101010101" pitchFamily="49" charset="-122"/>
                <a:cs typeface="Times New Roman" panose="02020603050405020304" pitchFamily="18" charset="0"/>
                <a:hlinkClick r:id="" action="ppaction://hlinkshowjump?jump=nextslide"/>
              </a:rPr>
              <a:t>磁芯</a:t>
            </a:r>
            <a:r>
              <a:rPr lang="zh-CN" altLang="en-US" sz="2400" dirty="0" smtClean="0">
                <a:ea typeface="黑体" panose="02010609060101010101" pitchFamily="49" charset="-122"/>
                <a:cs typeface="Times New Roman" panose="02020603050405020304" pitchFamily="18" charset="0"/>
              </a:rPr>
              <a:t>构成，外存为磁鼓与磁带。</a:t>
            </a:r>
            <a:r>
              <a:rPr lang="zh-CN" altLang="en-US" sz="2400" dirty="0" smtClean="0">
                <a:ea typeface="黑体" panose="02010609060101010101" pitchFamily="49" charset="-122"/>
              </a:rPr>
              <a:t> </a:t>
            </a:r>
          </a:p>
          <a:p>
            <a:pPr lvl="1">
              <a:lnSpc>
                <a:spcPct val="135000"/>
              </a:lnSpc>
              <a:spcBef>
                <a:spcPct val="30000"/>
              </a:spcBef>
            </a:pPr>
            <a:r>
              <a:rPr lang="zh-CN" altLang="en-US" sz="2400" dirty="0" smtClean="0">
                <a:solidFill>
                  <a:srgbClr val="996633"/>
                </a:solidFill>
                <a:ea typeface="黑体" panose="02010609060101010101" pitchFamily="49" charset="-122"/>
              </a:rPr>
              <a:t>特点：</a:t>
            </a:r>
            <a:r>
              <a:rPr lang="zh-CN" altLang="en-US" sz="2400" dirty="0" smtClean="0">
                <a:ea typeface="黑体" panose="02010609060101010101" pitchFamily="49" charset="-122"/>
              </a:rPr>
              <a:t>变址，浮点运算，多路存储器，</a:t>
            </a:r>
            <a:r>
              <a:rPr lang="en-US" altLang="zh-CN" sz="2400" dirty="0" smtClean="0">
                <a:ea typeface="黑体" panose="02010609060101010101" pitchFamily="49" charset="-122"/>
              </a:rPr>
              <a:t>I/O</a:t>
            </a:r>
            <a:r>
              <a:rPr lang="zh-CN" altLang="en-US" sz="2400" dirty="0" smtClean="0">
                <a:ea typeface="黑体" panose="02010609060101010101" pitchFamily="49" charset="-122"/>
              </a:rPr>
              <a:t>处理机，中央交换结构(非总线结构)。</a:t>
            </a:r>
          </a:p>
          <a:p>
            <a:pPr lvl="1">
              <a:lnSpc>
                <a:spcPct val="135000"/>
              </a:lnSpc>
              <a:spcBef>
                <a:spcPct val="30000"/>
              </a:spcBef>
            </a:pPr>
            <a:r>
              <a:rPr lang="zh-CN" altLang="en-US" sz="2400" dirty="0" smtClean="0">
                <a:solidFill>
                  <a:srgbClr val="996633"/>
                </a:solidFill>
                <a:ea typeface="黑体" panose="02010609060101010101" pitchFamily="49" charset="-122"/>
              </a:rPr>
              <a:t>软件：</a:t>
            </a:r>
            <a:r>
              <a:rPr lang="zh-CN" altLang="en-US" sz="2400" dirty="0" smtClean="0">
                <a:ea typeface="黑体" panose="02010609060101010101" pitchFamily="49" charset="-122"/>
              </a:rPr>
              <a:t>使用高级语言，提供了系统软件。</a:t>
            </a:r>
          </a:p>
          <a:p>
            <a:pPr lvl="1">
              <a:lnSpc>
                <a:spcPct val="135000"/>
              </a:lnSpc>
              <a:spcBef>
                <a:spcPct val="30000"/>
              </a:spcBef>
            </a:pPr>
            <a:r>
              <a:rPr lang="zh-CN" altLang="en-US" sz="2400" dirty="0" smtClean="0">
                <a:solidFill>
                  <a:srgbClr val="996633"/>
                </a:solidFill>
                <a:ea typeface="黑体" panose="02010609060101010101" pitchFamily="49" charset="-122"/>
              </a:rPr>
              <a:t>代表机种：</a:t>
            </a:r>
            <a:r>
              <a:rPr lang="en-US" altLang="zh-CN" sz="2400" dirty="0" smtClean="0">
                <a:ea typeface="黑体" panose="02010609060101010101" pitchFamily="49" charset="-122"/>
              </a:rPr>
              <a:t>IBM 7094 (scientific)、1401 (business)</a:t>
            </a:r>
            <a:r>
              <a:rPr lang="zh-CN" altLang="en-US" sz="2400" dirty="0" smtClean="0">
                <a:ea typeface="黑体" panose="02010609060101010101" pitchFamily="49" charset="-122"/>
              </a:rPr>
              <a:t>和 </a:t>
            </a:r>
            <a:r>
              <a:rPr lang="en-US" altLang="zh-CN" sz="2400" dirty="0" smtClean="0">
                <a:ea typeface="黑体" panose="02010609060101010101" pitchFamily="49" charset="-122"/>
              </a:rPr>
              <a:t>DEC PDP-1</a:t>
            </a:r>
            <a:endParaRPr lang="zh-CN" altLang="en-US" sz="2400" dirty="0" smtClean="0">
              <a:ea typeface="黑体" panose="02010609060101010101" pitchFamily="49" charset="-122"/>
            </a:endParaRPr>
          </a:p>
        </p:txBody>
      </p:sp>
      <p:grpSp>
        <p:nvGrpSpPr>
          <p:cNvPr id="4" name="组合 3"/>
          <p:cNvGrpSpPr/>
          <p:nvPr/>
        </p:nvGrpSpPr>
        <p:grpSpPr>
          <a:xfrm>
            <a:off x="4767263" y="4143375"/>
            <a:ext cx="4376737" cy="2452688"/>
            <a:chOff x="4767263" y="4143375"/>
            <a:chExt cx="4376737" cy="2452688"/>
          </a:xfrm>
        </p:grpSpPr>
        <p:pic>
          <p:nvPicPr>
            <p:cNvPr id="24580" name="Picture 5" descr="PDP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713" y="4143375"/>
              <a:ext cx="2808287"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6"/>
            <p:cNvSpPr txBox="1">
              <a:spLocks noChangeArrowheads="1"/>
            </p:cNvSpPr>
            <p:nvPr/>
          </p:nvSpPr>
          <p:spPr bwMode="auto">
            <a:xfrm>
              <a:off x="4767263" y="622935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1800" b="1">
                  <a:latin typeface="Arial" panose="020B0604020202020204" pitchFamily="34" charset="0"/>
                </a:rPr>
                <a:t>DEC PDP-1</a:t>
              </a:r>
              <a:endParaRPr lang="en-US" altLang="zh-CN" sz="2000" b="1">
                <a:latin typeface="Arial" panose="020B0604020202020204" pitchFamily="34" charset="0"/>
              </a:endParaRPr>
            </a:p>
          </p:txBody>
        </p:sp>
      </p:grpSp>
      <p:grpSp>
        <p:nvGrpSpPr>
          <p:cNvPr id="3" name="组合 2"/>
          <p:cNvGrpSpPr/>
          <p:nvPr/>
        </p:nvGrpSpPr>
        <p:grpSpPr>
          <a:xfrm>
            <a:off x="6737474" y="738682"/>
            <a:ext cx="2266950" cy="2447925"/>
            <a:chOff x="6415088" y="1171575"/>
            <a:chExt cx="2266950" cy="2447925"/>
          </a:xfrm>
        </p:grpSpPr>
        <p:pic>
          <p:nvPicPr>
            <p:cNvPr id="24582" name="Picture 7" descr="TRANS"/>
            <p:cNvPicPr>
              <a:picLocks noChangeAspect="1" noChangeArrowheads="1"/>
            </p:cNvPicPr>
            <p:nvPr/>
          </p:nvPicPr>
          <p:blipFill>
            <a:blip r:embed="rId3">
              <a:extLst>
                <a:ext uri="{28A0092B-C50C-407E-A947-70E740481C1C}">
                  <a14:useLocalDpi xmlns:a14="http://schemas.microsoft.com/office/drawing/2010/main" val="0"/>
                </a:ext>
              </a:extLst>
            </a:blip>
            <a:srcRect l="8496"/>
            <a:stretch>
              <a:fillRect/>
            </a:stretch>
          </p:blipFill>
          <p:spPr bwMode="auto">
            <a:xfrm>
              <a:off x="7388225" y="1171575"/>
              <a:ext cx="12938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8"/>
            <p:cNvSpPr>
              <a:spLocks noChangeArrowheads="1"/>
            </p:cNvSpPr>
            <p:nvPr/>
          </p:nvSpPr>
          <p:spPr bwMode="auto">
            <a:xfrm>
              <a:off x="6415088" y="1212850"/>
              <a:ext cx="130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1800" b="1" dirty="0">
                  <a:latin typeface="Arial" panose="020B0604020202020204" pitchFamily="34" charset="0"/>
                </a:rPr>
                <a:t>晶体管：</a:t>
              </a:r>
            </a:p>
            <a:p>
              <a:r>
                <a:rPr lang="en-US" altLang="zh-CN" sz="1800" b="1" dirty="0">
                  <a:latin typeface="Arial" panose="020B0604020202020204" pitchFamily="34" charset="0"/>
                </a:rPr>
                <a:t>Transistor</a:t>
              </a:r>
              <a:endParaRPr lang="zh-CN" altLang="en-US" sz="1800" b="1" dirty="0">
                <a:latin typeface="Arial" panose="020B0604020202020204" pitchFamily="34" charset="0"/>
              </a:endParaRPr>
            </a:p>
          </p:txBody>
        </p:sp>
      </p:grpSp>
      <p:sp>
        <p:nvSpPr>
          <p:cNvPr id="2" name="灯片编号占位符 1"/>
          <p:cNvSpPr>
            <a:spLocks noGrp="1"/>
          </p:cNvSpPr>
          <p:nvPr>
            <p:ph type="sldNum" sz="quarter" idx="4"/>
          </p:nvPr>
        </p:nvSpPr>
        <p:spPr/>
        <p:txBody>
          <a:bodyPr/>
          <a:lstStyle/>
          <a:p>
            <a:fld id="{B889F279-0C5D-4FA7-8CEA-9D3E73AA67A1}" type="slidenum">
              <a:rPr lang="zh-CN" altLang="en-US" smtClean="0"/>
              <a:pPr/>
              <a:t>10</a:t>
            </a:fld>
            <a:endParaRPr lang="zh-CN" altLang="en-US" dirty="0"/>
          </a:p>
        </p:txBody>
      </p:sp>
      <p:sp>
        <p:nvSpPr>
          <p:cNvPr id="11" name="Text Box 1030">
            <a:hlinkClick r:id="rId4" action="ppaction://hlinksldjump"/>
          </p:cNvPr>
          <p:cNvSpPr txBox="1">
            <a:spLocks noChangeArrowheads="1"/>
          </p:cNvSpPr>
          <p:nvPr/>
        </p:nvSpPr>
        <p:spPr bwMode="auto">
          <a:xfrm>
            <a:off x="2808130" y="6460714"/>
            <a:ext cx="783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b="1" dirty="0">
                <a:hlinkClick r:id="rId5" action="ppaction://hlinksldjump"/>
              </a:rPr>
              <a:t>SKIP</a:t>
            </a:r>
            <a:endParaRPr lang="en-US" altLang="zh-CN" sz="18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3347">
                                            <p:txEl>
                                              <p:pRg st="1" end="1"/>
                                            </p:txEl>
                                          </p:spTgt>
                                        </p:tgtEl>
                                        <p:attrNameLst>
                                          <p:attrName>style.visibility</p:attrName>
                                        </p:attrNameLst>
                                      </p:cBhvr>
                                      <p:to>
                                        <p:strVal val="visible"/>
                                      </p:to>
                                    </p:set>
                                    <p:animEffect transition="in" filter="blinds(horizontal)">
                                      <p:cBhvr>
                                        <p:cTn id="7" dur="500"/>
                                        <p:tgtEl>
                                          <p:spTgt spid="313347">
                                            <p:txEl>
                                              <p:pRg st="1" end="1"/>
                                            </p:txEl>
                                          </p:spTgt>
                                        </p:tgtEl>
                                      </p:cBhvr>
                                    </p:animEffect>
                                  </p:childTnLst>
                                </p:cTn>
                              </p:par>
                            </p:childTnLst>
                          </p:cTn>
                        </p:par>
                        <p:par>
                          <p:cTn id="8" fill="hold" nodeType="with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3347">
                                            <p:txEl>
                                              <p:pRg st="2" end="2"/>
                                            </p:txEl>
                                          </p:spTgt>
                                        </p:tgtEl>
                                        <p:attrNameLst>
                                          <p:attrName>style.visibility</p:attrName>
                                        </p:attrNameLst>
                                      </p:cBhvr>
                                      <p:to>
                                        <p:strVal val="visible"/>
                                      </p:to>
                                    </p:set>
                                    <p:animEffect transition="in" filter="blinds(horizontal)">
                                      <p:cBhvr>
                                        <p:cTn id="16" dur="500"/>
                                        <p:tgtEl>
                                          <p:spTgt spid="3133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13347">
                                            <p:txEl>
                                              <p:pRg st="3" end="3"/>
                                            </p:txEl>
                                          </p:spTgt>
                                        </p:tgtEl>
                                        <p:attrNameLst>
                                          <p:attrName>style.visibility</p:attrName>
                                        </p:attrNameLst>
                                      </p:cBhvr>
                                      <p:to>
                                        <p:strVal val="visible"/>
                                      </p:to>
                                    </p:set>
                                    <p:animEffect transition="in" filter="blinds(horizontal)">
                                      <p:cBhvr>
                                        <p:cTn id="21" dur="500"/>
                                        <p:tgtEl>
                                          <p:spTgt spid="3133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3347">
                                            <p:txEl>
                                              <p:pRg st="4" end="4"/>
                                            </p:txEl>
                                          </p:spTgt>
                                        </p:tgtEl>
                                        <p:attrNameLst>
                                          <p:attrName>style.visibility</p:attrName>
                                        </p:attrNameLst>
                                      </p:cBhvr>
                                      <p:to>
                                        <p:strVal val="visible"/>
                                      </p:to>
                                    </p:set>
                                    <p:animEffect transition="in" filter="blinds(horizontal)">
                                      <p:cBhvr>
                                        <p:cTn id="26" dur="500"/>
                                        <p:tgtEl>
                                          <p:spTgt spid="313347">
                                            <p:txEl>
                                              <p:pRg st="4" end="4"/>
                                            </p:txEl>
                                          </p:spTgt>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 y="0"/>
            <a:ext cx="3683000" cy="27622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00" y="2556827"/>
            <a:ext cx="4191000" cy="4162425"/>
          </a:xfrm>
          <a:prstGeom prst="rect">
            <a:avLst/>
          </a:prstGeom>
        </p:spPr>
      </p:pic>
      <p:sp>
        <p:nvSpPr>
          <p:cNvPr id="6" name="文本框 5"/>
          <p:cNvSpPr txBox="1"/>
          <p:nvPr/>
        </p:nvSpPr>
        <p:spPr>
          <a:xfrm>
            <a:off x="5100320" y="673239"/>
            <a:ext cx="3108960" cy="707886"/>
          </a:xfrm>
          <a:prstGeom prst="rect">
            <a:avLst/>
          </a:prstGeom>
          <a:noFill/>
        </p:spPr>
        <p:txBody>
          <a:bodyPr wrap="square" rtlCol="0">
            <a:spAutoFit/>
          </a:bodyPr>
          <a:lstStyle/>
          <a:p>
            <a:r>
              <a:rPr lang="zh-CN" altLang="en-US" sz="4000" b="1" dirty="0" smtClean="0"/>
              <a:t>磁芯存储器</a:t>
            </a:r>
            <a:endParaRPr lang="zh-CN" altLang="en-US" sz="4000" b="1" dirty="0"/>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11</a:t>
            </a:fld>
            <a:endParaRPr lang="zh-CN" altLang="en-US" dirty="0"/>
          </a:p>
        </p:txBody>
      </p:sp>
      <p:sp>
        <p:nvSpPr>
          <p:cNvPr id="7" name="Text Box 5"/>
          <p:cNvSpPr txBox="1">
            <a:spLocks noChangeArrowheads="1"/>
          </p:cNvSpPr>
          <p:nvPr/>
        </p:nvSpPr>
        <p:spPr bwMode="auto">
          <a:xfrm>
            <a:off x="2371983" y="6491288"/>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b="1" dirty="0">
                <a:hlinkClick r:id="rId4" action="ppaction://hlinksldjump"/>
              </a:rPr>
              <a:t>BACK</a:t>
            </a:r>
            <a:endParaRPr lang="en-US" altLang="zh-CN" sz="1800" b="1" dirty="0"/>
          </a:p>
        </p:txBody>
      </p:sp>
    </p:spTree>
    <p:extLst>
      <p:ext uri="{BB962C8B-B14F-4D97-AF65-F5344CB8AC3E}">
        <p14:creationId xmlns:p14="http://schemas.microsoft.com/office/powerpoint/2010/main" val="252899981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body" idx="1"/>
          </p:nvPr>
        </p:nvSpPr>
        <p:spPr>
          <a:xfrm>
            <a:off x="9525" y="1039813"/>
            <a:ext cx="9134475" cy="4252446"/>
          </a:xfrm>
        </p:spPr>
        <p:txBody>
          <a:bodyPr/>
          <a:lstStyle/>
          <a:p>
            <a:pPr>
              <a:lnSpc>
                <a:spcPct val="115000"/>
              </a:lnSpc>
              <a:spcBef>
                <a:spcPct val="30000"/>
              </a:spcBef>
            </a:pPr>
            <a:r>
              <a:rPr lang="zh-CN" altLang="en-US" sz="2400" dirty="0" smtClean="0">
                <a:solidFill>
                  <a:srgbClr val="FF0000"/>
                </a:solidFill>
                <a:ea typeface="黑体" panose="02010609060101010101" pitchFamily="49" charset="-122"/>
                <a:cs typeface="Arial" panose="020B0604020202020204" pitchFamily="34" charset="0"/>
              </a:rPr>
              <a:t>第三代：中小规模集成电路</a:t>
            </a:r>
            <a:r>
              <a:rPr lang="en-US" altLang="zh-CN" sz="2400" dirty="0" smtClean="0">
                <a:solidFill>
                  <a:srgbClr val="FF0000"/>
                </a:solidFill>
                <a:ea typeface="黑体" panose="02010609060101010101" pitchFamily="49" charset="-122"/>
                <a:cs typeface="Arial" panose="020B0604020202020204" pitchFamily="34" charset="0"/>
              </a:rPr>
              <a:t>(SSI/MSI)</a:t>
            </a:r>
            <a:r>
              <a:rPr lang="zh-CN" altLang="en-US" sz="2400" dirty="0" smtClean="0">
                <a:solidFill>
                  <a:srgbClr val="FF0000"/>
                </a:solidFill>
                <a:ea typeface="黑体" panose="02010609060101010101" pitchFamily="49" charset="-122"/>
                <a:cs typeface="Arial" panose="020B0604020202020204" pitchFamily="34" charset="0"/>
              </a:rPr>
              <a:t>计算机</a:t>
            </a:r>
            <a:r>
              <a:rPr lang="en-US" altLang="zh-CN" sz="2400" dirty="0" smtClean="0">
                <a:solidFill>
                  <a:srgbClr val="FF0000"/>
                </a:solidFill>
                <a:ea typeface="黑体" panose="02010609060101010101" pitchFamily="49" charset="-122"/>
                <a:cs typeface="Arial" panose="020B0604020202020204" pitchFamily="34" charset="0"/>
              </a:rPr>
              <a:t>  1960</a:t>
            </a:r>
            <a:r>
              <a:rPr lang="zh-CN" altLang="en-US" sz="2400" dirty="0" smtClean="0">
                <a:solidFill>
                  <a:srgbClr val="FF0000"/>
                </a:solidFill>
                <a:ea typeface="黑体" panose="02010609060101010101" pitchFamily="49" charset="-122"/>
                <a:cs typeface="Arial" panose="020B0604020202020204" pitchFamily="34" charset="0"/>
              </a:rPr>
              <a:t>年代中期</a:t>
            </a:r>
            <a:r>
              <a:rPr lang="en-US" altLang="zh-CN" sz="2400" dirty="0" smtClean="0">
                <a:solidFill>
                  <a:srgbClr val="FF0000"/>
                </a:solidFill>
                <a:ea typeface="黑体" panose="02010609060101010101" pitchFamily="49" charset="-122"/>
                <a:cs typeface="Arial" panose="020B0604020202020204" pitchFamily="34" charset="0"/>
              </a:rPr>
              <a:t>～1970</a:t>
            </a:r>
            <a:r>
              <a:rPr lang="zh-CN" altLang="en-US" sz="2400" dirty="0" smtClean="0">
                <a:solidFill>
                  <a:srgbClr val="FF0000"/>
                </a:solidFill>
                <a:ea typeface="黑体" panose="02010609060101010101" pitchFamily="49" charset="-122"/>
                <a:cs typeface="Arial" panose="020B0604020202020204" pitchFamily="34" charset="0"/>
              </a:rPr>
              <a:t>年代中期</a:t>
            </a:r>
          </a:p>
          <a:p>
            <a:pPr lvl="1">
              <a:lnSpc>
                <a:spcPct val="115000"/>
              </a:lnSpc>
              <a:spcBef>
                <a:spcPct val="50000"/>
              </a:spcBef>
            </a:pPr>
            <a:r>
              <a:rPr lang="zh-CN" altLang="en-US" sz="2200" dirty="0" smtClean="0">
                <a:solidFill>
                  <a:srgbClr val="996633"/>
                </a:solidFill>
                <a:ea typeface="黑体" panose="02010609060101010101" pitchFamily="49" charset="-122"/>
                <a:cs typeface="Arial" panose="020B0604020202020204" pitchFamily="34" charset="0"/>
              </a:rPr>
              <a:t>元器件：</a:t>
            </a:r>
            <a:r>
              <a:rPr lang="zh-CN" altLang="en-US" sz="2200" dirty="0" smtClean="0">
                <a:ea typeface="黑体" panose="02010609060101010101" pitchFamily="49" charset="-122"/>
                <a:cs typeface="Arial" panose="020B0604020202020204" pitchFamily="34" charset="0"/>
              </a:rPr>
              <a:t>逻辑元件与主存储器均由集成电路（</a:t>
            </a:r>
            <a:r>
              <a:rPr lang="en-US" altLang="zh-CN" sz="2200" dirty="0" smtClean="0">
                <a:ea typeface="黑体" panose="02010609060101010101" pitchFamily="49" charset="-122"/>
                <a:cs typeface="Arial" panose="020B0604020202020204" pitchFamily="34" charset="0"/>
              </a:rPr>
              <a:t>IC）</a:t>
            </a:r>
            <a:r>
              <a:rPr lang="zh-CN" altLang="en-US" sz="2200" dirty="0" smtClean="0">
                <a:ea typeface="黑体" panose="02010609060101010101" pitchFamily="49" charset="-122"/>
                <a:cs typeface="Arial" panose="020B0604020202020204" pitchFamily="34" charset="0"/>
              </a:rPr>
              <a:t>实现 。</a:t>
            </a:r>
          </a:p>
          <a:p>
            <a:pPr lvl="1">
              <a:lnSpc>
                <a:spcPct val="115000"/>
              </a:lnSpc>
              <a:spcBef>
                <a:spcPct val="50000"/>
              </a:spcBef>
            </a:pPr>
            <a:r>
              <a:rPr lang="zh-CN" altLang="en-US" sz="2200" dirty="0" smtClean="0">
                <a:solidFill>
                  <a:srgbClr val="996633"/>
                </a:solidFill>
                <a:ea typeface="黑体" panose="02010609060101010101" pitchFamily="49" charset="-122"/>
                <a:cs typeface="Arial" panose="020B0604020202020204" pitchFamily="34" charset="0"/>
              </a:rPr>
              <a:t>特点：</a:t>
            </a:r>
            <a:r>
              <a:rPr lang="zh-CN" altLang="en-US" sz="2200" dirty="0" smtClean="0">
                <a:ea typeface="黑体" panose="02010609060101010101" pitchFamily="49" charset="-122"/>
                <a:cs typeface="Arial" panose="020B0604020202020204" pitchFamily="34" charset="0"/>
              </a:rPr>
              <a:t>微程序控制，</a:t>
            </a:r>
            <a:r>
              <a:rPr lang="en-US" altLang="zh-CN" sz="2200" dirty="0" smtClean="0">
                <a:ea typeface="黑体" panose="02010609060101010101" pitchFamily="49" charset="-122"/>
                <a:cs typeface="Arial" panose="020B0604020202020204" pitchFamily="34" charset="0"/>
              </a:rPr>
              <a:t>Cache，</a:t>
            </a:r>
            <a:r>
              <a:rPr lang="zh-CN" altLang="en-US" sz="2200" dirty="0" smtClean="0">
                <a:ea typeface="黑体" panose="02010609060101010101" pitchFamily="49" charset="-122"/>
                <a:cs typeface="Arial" panose="020B0604020202020204" pitchFamily="34" charset="0"/>
              </a:rPr>
              <a:t>虚拟存储器，流水线等。</a:t>
            </a:r>
          </a:p>
          <a:p>
            <a:pPr lvl="1">
              <a:lnSpc>
                <a:spcPct val="115000"/>
              </a:lnSpc>
              <a:spcBef>
                <a:spcPct val="50000"/>
              </a:spcBef>
            </a:pPr>
            <a:r>
              <a:rPr lang="zh-CN" altLang="en-US" sz="2200" dirty="0" smtClean="0">
                <a:solidFill>
                  <a:srgbClr val="996633"/>
                </a:solidFill>
                <a:ea typeface="黑体" panose="02010609060101010101" pitchFamily="49" charset="-122"/>
                <a:cs typeface="Arial" panose="020B0604020202020204" pitchFamily="34" charset="0"/>
              </a:rPr>
              <a:t>代表机种：</a:t>
            </a:r>
            <a:r>
              <a:rPr lang="en-US" altLang="zh-CN" sz="2200" dirty="0" smtClean="0">
                <a:ea typeface="黑体" panose="02010609060101010101" pitchFamily="49" charset="-122"/>
                <a:cs typeface="Arial" panose="020B0604020202020204" pitchFamily="34" charset="0"/>
              </a:rPr>
              <a:t>IBM 360</a:t>
            </a:r>
            <a:r>
              <a:rPr lang="zh-CN" altLang="en-US" sz="2200" dirty="0" smtClean="0">
                <a:ea typeface="黑体" panose="02010609060101010101" pitchFamily="49" charset="-122"/>
                <a:cs typeface="Arial" panose="020B0604020202020204" pitchFamily="34" charset="0"/>
              </a:rPr>
              <a:t>和</a:t>
            </a:r>
            <a:r>
              <a:rPr lang="en-US" altLang="zh-CN" sz="2200" dirty="0" smtClean="0">
                <a:ea typeface="黑体" panose="02010609060101010101" pitchFamily="49" charset="-122"/>
                <a:cs typeface="Arial" panose="020B0604020202020204" pitchFamily="34" charset="0"/>
              </a:rPr>
              <a:t>DEC PDP-8（</a:t>
            </a:r>
            <a:r>
              <a:rPr lang="zh-CN" altLang="en-US" sz="2200" dirty="0" smtClean="0">
                <a:ea typeface="黑体" panose="02010609060101010101" pitchFamily="49" charset="-122"/>
                <a:cs typeface="Arial" panose="020B0604020202020204" pitchFamily="34" charset="0"/>
              </a:rPr>
              <a:t>大/巨型机与小型机同时发展 ）</a:t>
            </a:r>
          </a:p>
          <a:p>
            <a:pPr lvl="2">
              <a:lnSpc>
                <a:spcPct val="115000"/>
              </a:lnSpc>
              <a:spcBef>
                <a:spcPct val="50000"/>
              </a:spcBef>
            </a:pPr>
            <a:r>
              <a:rPr lang="zh-CN" altLang="en-US" sz="2200" dirty="0" smtClean="0">
                <a:ea typeface="黑体" panose="02010609060101010101" pitchFamily="49" charset="-122"/>
                <a:cs typeface="Arial" panose="020B0604020202020204" pitchFamily="34" charset="0"/>
              </a:rPr>
              <a:t>巨型机</a:t>
            </a:r>
            <a:r>
              <a:rPr lang="en-US" altLang="zh-CN" sz="2200" dirty="0" smtClean="0">
                <a:ea typeface="黑体" panose="02010609060101010101" pitchFamily="49" charset="-122"/>
                <a:cs typeface="Arial" panose="020B0604020202020204" pitchFamily="34" charset="0"/>
              </a:rPr>
              <a:t>(Supercomputer)</a:t>
            </a:r>
            <a:r>
              <a:rPr lang="zh-CN" altLang="en-US" sz="2200" dirty="0" smtClean="0">
                <a:ea typeface="黑体" panose="02010609060101010101" pitchFamily="49" charset="-122"/>
                <a:cs typeface="Arial" panose="020B0604020202020204" pitchFamily="34" charset="0"/>
              </a:rPr>
              <a:t>：</a:t>
            </a:r>
            <a:r>
              <a:rPr lang="en-US" altLang="zh-CN" sz="2200" dirty="0" smtClean="0">
                <a:ea typeface="黑体" panose="02010609060101010101" pitchFamily="49" charset="-122"/>
                <a:cs typeface="Arial" panose="020B0604020202020204" pitchFamily="34" charset="0"/>
              </a:rPr>
              <a:t>Cray-1</a:t>
            </a:r>
          </a:p>
          <a:p>
            <a:pPr lvl="2">
              <a:lnSpc>
                <a:spcPct val="115000"/>
              </a:lnSpc>
              <a:spcBef>
                <a:spcPct val="50000"/>
              </a:spcBef>
            </a:pPr>
            <a:r>
              <a:rPr lang="zh-CN" altLang="en-US" sz="2200" dirty="0" smtClean="0">
                <a:ea typeface="黑体" panose="02010609060101010101" pitchFamily="49" charset="-122"/>
                <a:cs typeface="Arial" panose="020B0604020202020204" pitchFamily="34" charset="0"/>
              </a:rPr>
              <a:t>大型机</a:t>
            </a:r>
            <a:r>
              <a:rPr lang="en-US" altLang="zh-CN" sz="2200" dirty="0" smtClean="0">
                <a:ea typeface="黑体" panose="02010609060101010101" pitchFamily="49" charset="-122"/>
                <a:cs typeface="Arial" panose="020B0604020202020204" pitchFamily="34" charset="0"/>
              </a:rPr>
              <a:t>(Mainframe)</a:t>
            </a:r>
            <a:r>
              <a:rPr lang="zh-CN" altLang="en-US" sz="2200" dirty="0" smtClean="0">
                <a:ea typeface="黑体" panose="02010609060101010101" pitchFamily="49" charset="-122"/>
                <a:cs typeface="Arial" panose="020B0604020202020204" pitchFamily="34" charset="0"/>
              </a:rPr>
              <a:t>：</a:t>
            </a:r>
            <a:r>
              <a:rPr lang="en-US" altLang="zh-CN" sz="2200" dirty="0" smtClean="0">
                <a:ea typeface="黑体" panose="02010609060101010101" pitchFamily="49" charset="-122"/>
                <a:cs typeface="Arial" panose="020B0604020202020204" pitchFamily="34" charset="0"/>
              </a:rPr>
              <a:t>IBM360</a:t>
            </a:r>
            <a:r>
              <a:rPr lang="zh-CN" altLang="en-US" sz="2200" dirty="0" smtClean="0">
                <a:ea typeface="黑体" panose="02010609060101010101" pitchFamily="49" charset="-122"/>
                <a:cs typeface="Arial" panose="020B0604020202020204" pitchFamily="34" charset="0"/>
              </a:rPr>
              <a:t>系列</a:t>
            </a:r>
          </a:p>
          <a:p>
            <a:pPr lvl="2">
              <a:lnSpc>
                <a:spcPct val="115000"/>
              </a:lnSpc>
              <a:spcBef>
                <a:spcPct val="50000"/>
              </a:spcBef>
            </a:pPr>
            <a:r>
              <a:rPr lang="zh-CN" altLang="en-US" sz="2200" dirty="0" smtClean="0">
                <a:ea typeface="黑体" panose="02010609060101010101" pitchFamily="49" charset="-122"/>
                <a:cs typeface="Arial" panose="020B0604020202020204" pitchFamily="34" charset="0"/>
              </a:rPr>
              <a:t>小型机</a:t>
            </a:r>
            <a:r>
              <a:rPr lang="en-US" altLang="zh-CN" sz="2200" dirty="0" smtClean="0">
                <a:ea typeface="黑体" panose="02010609060101010101" pitchFamily="49" charset="-122"/>
                <a:cs typeface="Arial" panose="020B0604020202020204" pitchFamily="34" charset="0"/>
              </a:rPr>
              <a:t>(Minicomputer)</a:t>
            </a:r>
            <a:r>
              <a:rPr lang="zh-CN" altLang="en-US" sz="2200" dirty="0" smtClean="0">
                <a:ea typeface="黑体" panose="02010609060101010101" pitchFamily="49" charset="-122"/>
                <a:cs typeface="Arial" panose="020B0604020202020204" pitchFamily="34" charset="0"/>
              </a:rPr>
              <a:t>：</a:t>
            </a:r>
            <a:r>
              <a:rPr lang="en-US" altLang="zh-CN" sz="2200" dirty="0" smtClean="0">
                <a:ea typeface="黑体" panose="02010609060101010101" pitchFamily="49" charset="-122"/>
                <a:cs typeface="Arial" panose="020B0604020202020204" pitchFamily="34" charset="0"/>
              </a:rPr>
              <a:t>DEC PDP-8</a:t>
            </a:r>
            <a:endParaRPr lang="zh-CN" altLang="en-US" sz="2000" dirty="0" smtClean="0">
              <a:cs typeface="Arial" panose="020B0604020202020204" pitchFamily="34" charset="0"/>
            </a:endParaRPr>
          </a:p>
        </p:txBody>
      </p:sp>
      <p:sp>
        <p:nvSpPr>
          <p:cNvPr id="25605" name="Text Box 9"/>
          <p:cNvSpPr txBox="1">
            <a:spLocks noChangeArrowheads="1"/>
          </p:cNvSpPr>
          <p:nvPr/>
        </p:nvSpPr>
        <p:spPr bwMode="auto">
          <a:xfrm>
            <a:off x="5087938" y="6191250"/>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rgbClr val="FFFFFF"/>
                </a:solidFill>
                <a:latin typeface="Arial" panose="020B0604020202020204" pitchFamily="34" charset="0"/>
              </a:rPr>
              <a:t>Cray-1</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12</a:t>
            </a:fld>
            <a:endParaRPr lang="zh-CN" altLang="en-US" dirty="0"/>
          </a:p>
        </p:txBody>
      </p:sp>
      <p:grpSp>
        <p:nvGrpSpPr>
          <p:cNvPr id="4" name="组合 3"/>
          <p:cNvGrpSpPr/>
          <p:nvPr/>
        </p:nvGrpSpPr>
        <p:grpSpPr>
          <a:xfrm>
            <a:off x="6145213" y="3562350"/>
            <a:ext cx="2686050" cy="3309007"/>
            <a:chOff x="6145213" y="3562350"/>
            <a:chExt cx="2686050" cy="3309007"/>
          </a:xfrm>
        </p:grpSpPr>
        <p:pic>
          <p:nvPicPr>
            <p:cNvPr id="25604" name="Picture 7" descr="cray_1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213" y="3562350"/>
              <a:ext cx="268605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145213" y="6389687"/>
              <a:ext cx="1971749" cy="481670"/>
            </a:xfrm>
            <a:prstGeom prst="rect">
              <a:avLst/>
            </a:prstGeom>
          </p:spPr>
          <p:txBody>
            <a:bodyPr wrap="square">
              <a:spAutoFit/>
            </a:bodyPr>
            <a:lstStyle/>
            <a:p>
              <a:pPr lvl="2">
                <a:lnSpc>
                  <a:spcPct val="115000"/>
                </a:lnSpc>
                <a:spcBef>
                  <a:spcPct val="50000"/>
                </a:spcBef>
              </a:pPr>
              <a:r>
                <a:rPr lang="en-US" altLang="zh-CN" sz="2200" dirty="0">
                  <a:ea typeface="黑体" panose="02010609060101010101" pitchFamily="49" charset="-122"/>
                  <a:cs typeface="Arial" panose="020B0604020202020204" pitchFamily="34" charset="0"/>
                </a:rPr>
                <a:t>Cray-1</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4371">
                                            <p:txEl>
                                              <p:pRg st="1" end="1"/>
                                            </p:txEl>
                                          </p:spTgt>
                                        </p:tgtEl>
                                        <p:attrNameLst>
                                          <p:attrName>style.visibility</p:attrName>
                                        </p:attrNameLst>
                                      </p:cBhvr>
                                      <p:to>
                                        <p:strVal val="visible"/>
                                      </p:to>
                                    </p:set>
                                    <p:animEffect transition="in" filter="blinds(horizontal)">
                                      <p:cBhvr>
                                        <p:cTn id="7" dur="500"/>
                                        <p:tgtEl>
                                          <p:spTgt spid="314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4371">
                                            <p:txEl>
                                              <p:pRg st="2" end="2"/>
                                            </p:txEl>
                                          </p:spTgt>
                                        </p:tgtEl>
                                        <p:attrNameLst>
                                          <p:attrName>style.visibility</p:attrName>
                                        </p:attrNameLst>
                                      </p:cBhvr>
                                      <p:to>
                                        <p:strVal val="visible"/>
                                      </p:to>
                                    </p:set>
                                    <p:animEffect transition="in" filter="blinds(horizontal)">
                                      <p:cBhvr>
                                        <p:cTn id="12" dur="500"/>
                                        <p:tgtEl>
                                          <p:spTgt spid="314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4371">
                                            <p:txEl>
                                              <p:pRg st="3" end="3"/>
                                            </p:txEl>
                                          </p:spTgt>
                                        </p:tgtEl>
                                        <p:attrNameLst>
                                          <p:attrName>style.visibility</p:attrName>
                                        </p:attrNameLst>
                                      </p:cBhvr>
                                      <p:to>
                                        <p:strVal val="visible"/>
                                      </p:to>
                                    </p:set>
                                    <p:animEffect transition="in" filter="blinds(horizontal)">
                                      <p:cBhvr>
                                        <p:cTn id="17" dur="500"/>
                                        <p:tgtEl>
                                          <p:spTgt spid="3143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4371">
                                            <p:txEl>
                                              <p:pRg st="4" end="4"/>
                                            </p:txEl>
                                          </p:spTgt>
                                        </p:tgtEl>
                                        <p:attrNameLst>
                                          <p:attrName>style.visibility</p:attrName>
                                        </p:attrNameLst>
                                      </p:cBhvr>
                                      <p:to>
                                        <p:strVal val="visible"/>
                                      </p:to>
                                    </p:set>
                                    <p:animEffect transition="in" filter="blinds(horizontal)">
                                      <p:cBhvr>
                                        <p:cTn id="22" dur="500"/>
                                        <p:tgtEl>
                                          <p:spTgt spid="31437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4371">
                                            <p:txEl>
                                              <p:pRg st="5" end="5"/>
                                            </p:txEl>
                                          </p:spTgt>
                                        </p:tgtEl>
                                        <p:attrNameLst>
                                          <p:attrName>style.visibility</p:attrName>
                                        </p:attrNameLst>
                                      </p:cBhvr>
                                      <p:to>
                                        <p:strVal val="visible"/>
                                      </p:to>
                                    </p:set>
                                    <p:animEffect transition="in" filter="blinds(horizontal)">
                                      <p:cBhvr>
                                        <p:cTn id="25" dur="500"/>
                                        <p:tgtEl>
                                          <p:spTgt spid="31437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4371">
                                            <p:txEl>
                                              <p:pRg st="6" end="6"/>
                                            </p:txEl>
                                          </p:spTgt>
                                        </p:tgtEl>
                                        <p:attrNameLst>
                                          <p:attrName>style.visibility</p:attrName>
                                        </p:attrNameLst>
                                      </p:cBhvr>
                                      <p:to>
                                        <p:strVal val="visible"/>
                                      </p:to>
                                    </p:set>
                                    <p:animEffect transition="in" filter="blinds(horizontal)">
                                      <p:cBhvr>
                                        <p:cTn id="28" dur="500"/>
                                        <p:tgtEl>
                                          <p:spTgt spid="314371">
                                            <p:txEl>
                                              <p:pRg st="6" end="6"/>
                                            </p:txEl>
                                          </p:spTgt>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77875" y="242888"/>
            <a:ext cx="7772400" cy="528637"/>
          </a:xfrm>
        </p:spPr>
        <p:txBody>
          <a:bodyPr/>
          <a:lstStyle/>
          <a:p>
            <a:r>
              <a:rPr lang="en-US" altLang="zh-CN" sz="3600" smtClean="0"/>
              <a:t>IBM System/360</a:t>
            </a:r>
            <a:r>
              <a:rPr lang="zh-CN" altLang="en-US" sz="3600" smtClean="0"/>
              <a:t>系列计算机</a:t>
            </a:r>
          </a:p>
        </p:txBody>
      </p:sp>
      <p:sp>
        <p:nvSpPr>
          <p:cNvPr id="316419" name="Rectangle 3"/>
          <p:cNvSpPr>
            <a:spLocks noGrp="1" noChangeArrowheads="1"/>
          </p:cNvSpPr>
          <p:nvPr>
            <p:ph type="body" idx="1"/>
          </p:nvPr>
        </p:nvSpPr>
        <p:spPr>
          <a:xfrm>
            <a:off x="198438" y="1076325"/>
            <a:ext cx="5311775" cy="3916363"/>
          </a:xfrm>
        </p:spPr>
        <p:txBody>
          <a:bodyPr/>
          <a:lstStyle/>
          <a:p>
            <a:pPr>
              <a:spcBef>
                <a:spcPct val="40000"/>
              </a:spcBef>
            </a:pPr>
            <a:r>
              <a:rPr lang="en-US" altLang="zh-CN" sz="2400" smtClean="0">
                <a:ea typeface="黑体" panose="02010609060101010101" pitchFamily="49" charset="-122"/>
                <a:cs typeface="Arial" panose="020B0604020202020204" pitchFamily="34" charset="0"/>
              </a:rPr>
              <a:t>IBM</a:t>
            </a:r>
            <a:r>
              <a:rPr lang="zh-CN" altLang="en-US" sz="2400" smtClean="0">
                <a:ea typeface="黑体" panose="02010609060101010101" pitchFamily="49" charset="-122"/>
                <a:cs typeface="Arial" panose="020B0604020202020204" pitchFamily="34" charset="0"/>
              </a:rPr>
              <a:t>公司于1964年研制成功</a:t>
            </a:r>
          </a:p>
          <a:p>
            <a:pPr>
              <a:spcBef>
                <a:spcPct val="40000"/>
              </a:spcBef>
            </a:pPr>
            <a:r>
              <a:rPr lang="zh-CN" altLang="en-US" sz="2400" smtClean="0">
                <a:ea typeface="黑体" panose="02010609060101010101" pitchFamily="49" charset="-122"/>
                <a:cs typeface="Arial" panose="020B0604020202020204" pitchFamily="34" charset="0"/>
              </a:rPr>
              <a:t>引入“兼容机”</a:t>
            </a:r>
            <a:r>
              <a:rPr lang="en-US" altLang="zh-CN" sz="2400" smtClean="0">
                <a:ea typeface="黑体" panose="02010609060101010101" pitchFamily="49" charset="-122"/>
                <a:cs typeface="Arial" panose="020B0604020202020204" pitchFamily="34" charset="0"/>
              </a:rPr>
              <a:t>(</a:t>
            </a:r>
            <a:r>
              <a:rPr lang="zh-CN" altLang="en-US" sz="2400" smtClean="0">
                <a:ea typeface="黑体" panose="02010609060101010101" pitchFamily="49" charset="-122"/>
                <a:cs typeface="Arial" panose="020B0604020202020204" pitchFamily="34" charset="0"/>
              </a:rPr>
              <a:t>系列机</a:t>
            </a:r>
            <a:r>
              <a:rPr lang="en-US" altLang="zh-CN" sz="2400" smtClean="0">
                <a:ea typeface="黑体" panose="02010609060101010101" pitchFamily="49" charset="-122"/>
                <a:cs typeface="Arial" panose="020B0604020202020204" pitchFamily="34" charset="0"/>
              </a:rPr>
              <a:t>)</a:t>
            </a:r>
            <a:r>
              <a:rPr lang="zh-CN" altLang="en-US" sz="2400" smtClean="0">
                <a:ea typeface="黑体" panose="02010609060101010101" pitchFamily="49" charset="-122"/>
                <a:cs typeface="Arial" panose="020B0604020202020204" pitchFamily="34" charset="0"/>
              </a:rPr>
              <a:t>概念</a:t>
            </a:r>
          </a:p>
          <a:p>
            <a:pPr lvl="1"/>
            <a:r>
              <a:rPr lang="zh-CN" altLang="en-US" sz="2000" smtClean="0">
                <a:ea typeface="黑体" panose="02010609060101010101" pitchFamily="49" charset="-122"/>
                <a:cs typeface="Arial" panose="020B0604020202020204" pitchFamily="34" charset="0"/>
              </a:rPr>
              <a:t>兼容机的特征 ：</a:t>
            </a:r>
          </a:p>
          <a:p>
            <a:pPr lvl="2"/>
            <a:r>
              <a:rPr lang="zh-CN" altLang="en-US" sz="2000" smtClean="0">
                <a:solidFill>
                  <a:schemeClr val="accent1"/>
                </a:solidFill>
                <a:ea typeface="黑体" panose="02010609060101010101" pitchFamily="49" charset="-122"/>
                <a:cs typeface="Arial" panose="020B0604020202020204" pitchFamily="34" charset="0"/>
              </a:rPr>
              <a:t>相同的或相似的指令集</a:t>
            </a:r>
          </a:p>
          <a:p>
            <a:pPr lvl="2"/>
            <a:r>
              <a:rPr lang="zh-CN" altLang="en-US" sz="2000" smtClean="0">
                <a:solidFill>
                  <a:schemeClr val="accent1"/>
                </a:solidFill>
                <a:ea typeface="黑体" panose="02010609060101010101" pitchFamily="49" charset="-122"/>
                <a:cs typeface="Arial" panose="020B0604020202020204" pitchFamily="34" charset="0"/>
              </a:rPr>
              <a:t>相同或相似的操作系统</a:t>
            </a:r>
          </a:p>
          <a:p>
            <a:pPr lvl="2"/>
            <a:r>
              <a:rPr lang="zh-CN" altLang="en-US" sz="2000" smtClean="0">
                <a:ea typeface="黑体" panose="02010609060101010101" pitchFamily="49" charset="-122"/>
                <a:cs typeface="Arial" panose="020B0604020202020204" pitchFamily="34" charset="0"/>
              </a:rPr>
              <a:t>更高的速度</a:t>
            </a:r>
          </a:p>
          <a:p>
            <a:pPr lvl="2"/>
            <a:r>
              <a:rPr lang="zh-CN" altLang="en-US" sz="2000" smtClean="0">
                <a:ea typeface="黑体" panose="02010609060101010101" pitchFamily="49" charset="-122"/>
                <a:cs typeface="Arial" panose="020B0604020202020204" pitchFamily="34" charset="0"/>
              </a:rPr>
              <a:t>更多的</a:t>
            </a:r>
            <a:r>
              <a:rPr lang="en-US" altLang="zh-CN" sz="2000" smtClean="0">
                <a:ea typeface="黑体" panose="02010609060101010101" pitchFamily="49" charset="-122"/>
                <a:cs typeface="Arial" panose="020B0604020202020204" pitchFamily="34" charset="0"/>
              </a:rPr>
              <a:t>I/O</a:t>
            </a:r>
            <a:r>
              <a:rPr lang="zh-CN" altLang="en-US" sz="2000" smtClean="0">
                <a:ea typeface="黑体" panose="02010609060101010101" pitchFamily="49" charset="-122"/>
                <a:cs typeface="Arial" panose="020B0604020202020204" pitchFamily="34" charset="0"/>
              </a:rPr>
              <a:t>端口数</a:t>
            </a:r>
          </a:p>
          <a:p>
            <a:pPr lvl="2"/>
            <a:r>
              <a:rPr lang="zh-CN" altLang="en-US" sz="2000" smtClean="0">
                <a:ea typeface="黑体" panose="02010609060101010101" pitchFamily="49" charset="-122"/>
                <a:cs typeface="Arial" panose="020B0604020202020204" pitchFamily="34" charset="0"/>
              </a:rPr>
              <a:t>更大的内存容量</a:t>
            </a:r>
          </a:p>
          <a:p>
            <a:pPr lvl="2"/>
            <a:r>
              <a:rPr lang="zh-CN" altLang="en-US" sz="2000" smtClean="0">
                <a:ea typeface="黑体" panose="02010609060101010101" pitchFamily="49" charset="-122"/>
                <a:cs typeface="Arial" panose="020B0604020202020204" pitchFamily="34" charset="0"/>
              </a:rPr>
              <a:t>更高的价格</a:t>
            </a:r>
          </a:p>
        </p:txBody>
      </p:sp>
      <p:sp>
        <p:nvSpPr>
          <p:cNvPr id="316420" name="Text Box 4"/>
          <p:cNvSpPr txBox="1">
            <a:spLocks noChangeArrowheads="1"/>
          </p:cNvSpPr>
          <p:nvPr/>
        </p:nvSpPr>
        <p:spPr bwMode="auto">
          <a:xfrm>
            <a:off x="239902" y="5619889"/>
            <a:ext cx="37792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b="1" dirty="0" smtClean="0">
                <a:solidFill>
                  <a:srgbClr val="996633"/>
                </a:solidFill>
                <a:ea typeface="黑体" panose="02010609060101010101" pitchFamily="49" charset="-122"/>
              </a:rPr>
              <a:t>原来</a:t>
            </a:r>
            <a:r>
              <a:rPr kumimoji="1" lang="zh-CN" altLang="en-US" sz="2000" b="1" dirty="0">
                <a:solidFill>
                  <a:srgbClr val="996633"/>
                </a:solidFill>
                <a:ea typeface="黑体" panose="02010609060101010101" pitchFamily="49" charset="-122"/>
              </a:rPr>
              <a:t>机器上的程序可以不改动而在新机器上运行，但性能不同。</a:t>
            </a:r>
          </a:p>
        </p:txBody>
      </p:sp>
      <p:pic>
        <p:nvPicPr>
          <p:cNvPr id="27653" name="Picture 5" descr="360_mod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975" y="1404938"/>
            <a:ext cx="351155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6"/>
          <p:cNvSpPr txBox="1">
            <a:spLocks noChangeArrowheads="1"/>
          </p:cNvSpPr>
          <p:nvPr/>
        </p:nvSpPr>
        <p:spPr bwMode="auto">
          <a:xfrm>
            <a:off x="5729288" y="4662488"/>
            <a:ext cx="1143000" cy="3968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rgbClr val="FFFFFF"/>
                </a:solidFill>
                <a:latin typeface="Arial" panose="020B0604020202020204" pitchFamily="34" charset="0"/>
              </a:rPr>
              <a:t>IBM 360</a:t>
            </a:r>
            <a:endParaRPr lang="en-US" altLang="zh-CN" sz="2200"/>
          </a:p>
        </p:txBody>
      </p:sp>
      <p:sp>
        <p:nvSpPr>
          <p:cNvPr id="316423" name="Rectangle 7"/>
          <p:cNvSpPr>
            <a:spLocks noChangeArrowheads="1"/>
          </p:cNvSpPr>
          <p:nvPr/>
        </p:nvSpPr>
        <p:spPr bwMode="auto">
          <a:xfrm>
            <a:off x="198438" y="5195828"/>
            <a:ext cx="4706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rtl="1">
              <a:spcBef>
                <a:spcPct val="35000"/>
              </a:spcBef>
            </a:pP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问题1：引入</a:t>
            </a:r>
            <a:r>
              <a:rPr lang="zh-CN" altLang="en-US" sz="2000" b="1" dirty="0">
                <a:solidFill>
                  <a:srgbClr val="000099"/>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兼容机</a:t>
            </a:r>
            <a:r>
              <a:rPr lang="zh-CN" altLang="en-US" sz="2000" b="1" dirty="0">
                <a:solidFill>
                  <a:srgbClr val="000099"/>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有什么好处</a:t>
            </a:r>
            <a:r>
              <a:rPr lang="zh-CN" altLang="en-US" sz="2000" b="1" dirty="0" smtClean="0">
                <a:solidFill>
                  <a:srgbClr val="000099"/>
                </a:solidFill>
                <a:latin typeface="黑体" panose="02010609060101010101" pitchFamily="49" charset="-122"/>
                <a:ea typeface="黑体" panose="02010609060101010101" pitchFamily="49" charset="-122"/>
                <a:cs typeface="Arial" panose="020B0604020202020204" pitchFamily="34" charset="0"/>
              </a:rPr>
              <a:t>？</a:t>
            </a:r>
            <a:endPar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13</a:t>
            </a:fld>
            <a:endParaRPr lang="zh-CN" altLang="en-US" dirty="0"/>
          </a:p>
        </p:txBody>
      </p:sp>
      <p:sp>
        <p:nvSpPr>
          <p:cNvPr id="9" name="Text Box 4"/>
          <p:cNvSpPr txBox="1">
            <a:spLocks noChangeArrowheads="1"/>
          </p:cNvSpPr>
          <p:nvPr/>
        </p:nvSpPr>
        <p:spPr bwMode="auto">
          <a:xfrm>
            <a:off x="4497388" y="6121569"/>
            <a:ext cx="3606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b="1" dirty="0">
                <a:solidFill>
                  <a:srgbClr val="996633"/>
                </a:solidFill>
                <a:ea typeface="黑体" panose="02010609060101010101" pitchFamily="49" charset="-122"/>
              </a:rPr>
              <a:t>低端机指令集是高端机的一个子集，称为</a:t>
            </a:r>
            <a:r>
              <a:rPr kumimoji="1" lang="zh-CN" altLang="en-US" sz="2000" b="1" dirty="0">
                <a:solidFill>
                  <a:schemeClr val="accent2"/>
                </a:solidFill>
                <a:ea typeface="黑体" panose="02010609060101010101" pitchFamily="49" charset="-122"/>
              </a:rPr>
              <a:t>“向后兼容”</a:t>
            </a:r>
            <a:r>
              <a:rPr kumimoji="1" lang="zh-CN" altLang="en-US" sz="2000" b="1" dirty="0" smtClean="0">
                <a:solidFill>
                  <a:srgbClr val="996633"/>
                </a:solidFill>
                <a:ea typeface="黑体" panose="02010609060101010101" pitchFamily="49" charset="-122"/>
              </a:rPr>
              <a:t>。。</a:t>
            </a:r>
            <a:endParaRPr kumimoji="1" lang="zh-CN" altLang="en-US" sz="2000" b="1" dirty="0">
              <a:solidFill>
                <a:srgbClr val="996633"/>
              </a:solidFill>
              <a:ea typeface="黑体" panose="02010609060101010101" pitchFamily="49" charset="-122"/>
            </a:endParaRPr>
          </a:p>
        </p:txBody>
      </p:sp>
      <p:sp>
        <p:nvSpPr>
          <p:cNvPr id="10" name="Rectangle 7"/>
          <p:cNvSpPr>
            <a:spLocks noChangeArrowheads="1"/>
          </p:cNvSpPr>
          <p:nvPr/>
        </p:nvSpPr>
        <p:spPr bwMode="auto">
          <a:xfrm>
            <a:off x="4346824" y="5707057"/>
            <a:ext cx="4706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rtl="1">
              <a:spcBef>
                <a:spcPct val="35000"/>
              </a:spcBef>
            </a:pPr>
            <a:r>
              <a:rPr lang="zh-CN" altLang="en-US" sz="2000" b="1" dirty="0" smtClean="0">
                <a:solidFill>
                  <a:srgbClr val="000099"/>
                </a:solidFill>
                <a:latin typeface="黑体" panose="02010609060101010101" pitchFamily="49" charset="-122"/>
                <a:ea typeface="黑体" panose="02010609060101010101" pitchFamily="49" charset="-122"/>
                <a:cs typeface="Arial" panose="020B0604020202020204" pitchFamily="34" charset="0"/>
              </a:rPr>
              <a:t>问题</a:t>
            </a: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2：保持</a:t>
            </a:r>
            <a:r>
              <a:rPr lang="zh-CN" altLang="en-US" sz="2000" b="1" dirty="0">
                <a:solidFill>
                  <a:srgbClr val="000099"/>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兼容</a:t>
            </a:r>
            <a:r>
              <a:rPr lang="zh-CN" altLang="en-US" sz="2000" b="1" dirty="0">
                <a:solidFill>
                  <a:srgbClr val="000099"/>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的关键是什么？</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7" dur="500"/>
                                        <p:tgtEl>
                                          <p:spTgt spid="3164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0" dur="500"/>
                                        <p:tgtEl>
                                          <p:spTgt spid="31641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13" dur="500"/>
                                        <p:tgtEl>
                                          <p:spTgt spid="31641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16" dur="500"/>
                                        <p:tgtEl>
                                          <p:spTgt spid="31641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19" dur="500"/>
                                        <p:tgtEl>
                                          <p:spTgt spid="316419">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6419">
                                            <p:txEl>
                                              <p:pRg st="7" end="7"/>
                                            </p:txEl>
                                          </p:spTgt>
                                        </p:tgtEl>
                                        <p:attrNameLst>
                                          <p:attrName>style.visibility</p:attrName>
                                        </p:attrNameLst>
                                      </p:cBhvr>
                                      <p:to>
                                        <p:strVal val="visible"/>
                                      </p:to>
                                    </p:set>
                                    <p:animEffect transition="in" filter="blinds(horizontal)">
                                      <p:cBhvr>
                                        <p:cTn id="22" dur="500"/>
                                        <p:tgtEl>
                                          <p:spTgt spid="316419">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6419">
                                            <p:txEl>
                                              <p:pRg st="8" end="8"/>
                                            </p:txEl>
                                          </p:spTgt>
                                        </p:tgtEl>
                                        <p:attrNameLst>
                                          <p:attrName>style.visibility</p:attrName>
                                        </p:attrNameLst>
                                      </p:cBhvr>
                                      <p:to>
                                        <p:strVal val="visible"/>
                                      </p:to>
                                    </p:set>
                                    <p:animEffect transition="in" filter="blinds(horizontal)">
                                      <p:cBhvr>
                                        <p:cTn id="25" dur="500"/>
                                        <p:tgtEl>
                                          <p:spTgt spid="316419">
                                            <p:txEl>
                                              <p:pRg st="8" end="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16423">
                                            <p:txEl>
                                              <p:pRg st="0" end="0"/>
                                            </p:txEl>
                                          </p:spTgt>
                                        </p:tgtEl>
                                        <p:attrNameLst>
                                          <p:attrName>style.visibility</p:attrName>
                                        </p:attrNameLst>
                                      </p:cBhvr>
                                      <p:to>
                                        <p:strVal val="visible"/>
                                      </p:to>
                                    </p:set>
                                    <p:animEffect transition="in" filter="blinds(horizontal)">
                                      <p:cBhvr>
                                        <p:cTn id="30" dur="500"/>
                                        <p:tgtEl>
                                          <p:spTgt spid="316423">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16420">
                                            <p:txEl>
                                              <p:pRg st="0" end="0"/>
                                            </p:txEl>
                                          </p:spTgt>
                                        </p:tgtEl>
                                        <p:attrNameLst>
                                          <p:attrName>style.visibility</p:attrName>
                                        </p:attrNameLst>
                                      </p:cBhvr>
                                      <p:to>
                                        <p:strVal val="visible"/>
                                      </p:to>
                                    </p:set>
                                    <p:animEffect transition="in" filter="blinds(horizontal)">
                                      <p:cBhvr>
                                        <p:cTn id="35" dur="500"/>
                                        <p:tgtEl>
                                          <p:spTgt spid="31642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blinds(horizontal)">
                                      <p:cBhvr>
                                        <p:cTn id="40" dur="500"/>
                                        <p:tgtEl>
                                          <p:spTgt spid="1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blinds(horizontal)">
                                      <p:cBhvr>
                                        <p:cTn id="4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00100" y="258763"/>
            <a:ext cx="5629275" cy="528637"/>
          </a:xfrm>
        </p:spPr>
        <p:txBody>
          <a:bodyPr/>
          <a:lstStyle/>
          <a:p>
            <a:r>
              <a:rPr lang="en-US" altLang="zh-CN" sz="3600" b="0" smtClean="0"/>
              <a:t>DEC</a:t>
            </a:r>
            <a:r>
              <a:rPr lang="zh-CN" altLang="en-US" sz="3600" b="0" smtClean="0"/>
              <a:t>公司的</a:t>
            </a:r>
            <a:r>
              <a:rPr lang="en-US" altLang="zh-CN" sz="3600" b="0" smtClean="0"/>
              <a:t>PDP-8</a:t>
            </a:r>
            <a:r>
              <a:rPr lang="zh-CN" altLang="en-US" sz="3600" b="0" smtClean="0"/>
              <a:t>机</a:t>
            </a:r>
          </a:p>
        </p:txBody>
      </p:sp>
      <p:sp>
        <p:nvSpPr>
          <p:cNvPr id="39939" name="Rectangle 3"/>
          <p:cNvSpPr>
            <a:spLocks noGrp="1" noChangeArrowheads="1"/>
          </p:cNvSpPr>
          <p:nvPr>
            <p:ph type="body" idx="1"/>
          </p:nvPr>
        </p:nvSpPr>
        <p:spPr>
          <a:xfrm>
            <a:off x="171450" y="1195388"/>
            <a:ext cx="8972550" cy="4704878"/>
          </a:xfrm>
        </p:spPr>
        <p:txBody>
          <a:bodyPr/>
          <a:lstStyle/>
          <a:p>
            <a:pPr marL="342900" indent="-342900">
              <a:lnSpc>
                <a:spcPct val="120000"/>
              </a:lnSpc>
            </a:pPr>
            <a:r>
              <a:rPr lang="zh-CN" altLang="en-US" sz="2400" dirty="0" smtClean="0">
                <a:ea typeface="黑体" panose="02010609060101010101" pitchFamily="49" charset="-122"/>
              </a:rPr>
              <a:t>它同样在</a:t>
            </a:r>
            <a:r>
              <a:rPr lang="en-US" altLang="zh-CN" sz="2400" dirty="0" smtClean="0">
                <a:ea typeface="黑体" panose="02010609060101010101" pitchFamily="49" charset="-122"/>
              </a:rPr>
              <a:t>19</a:t>
            </a:r>
            <a:r>
              <a:rPr lang="zh-CN" altLang="en-US" sz="2400" dirty="0" smtClean="0">
                <a:ea typeface="黑体" panose="02010609060101010101" pitchFamily="49" charset="-122"/>
              </a:rPr>
              <a:t>64年出现。与</a:t>
            </a:r>
            <a:r>
              <a:rPr lang="en-US" altLang="zh-CN" sz="2400" dirty="0" smtClean="0">
                <a:ea typeface="黑体" panose="02010609060101010101" pitchFamily="49" charset="-122"/>
              </a:rPr>
              <a:t>IBM 360</a:t>
            </a:r>
            <a:r>
              <a:rPr lang="zh-CN" altLang="en-US" sz="2400" dirty="0" smtClean="0">
                <a:ea typeface="黑体" panose="02010609060101010101" pitchFamily="49" charset="-122"/>
              </a:rPr>
              <a:t>相比，价格更低、更小巧，因而被称为小型机（</a:t>
            </a:r>
            <a:r>
              <a:rPr lang="en-US" altLang="zh-CN" sz="2400" dirty="0" smtClean="0">
                <a:ea typeface="黑体" panose="02010609060101010101" pitchFamily="49" charset="-122"/>
              </a:rPr>
              <a:t>Minicomputer）</a:t>
            </a:r>
          </a:p>
          <a:p>
            <a:pPr marL="342900" indent="-342900">
              <a:lnSpc>
                <a:spcPct val="120000"/>
              </a:lnSpc>
            </a:pPr>
            <a:r>
              <a:rPr lang="en-US" altLang="zh-CN" sz="2400" dirty="0" smtClean="0">
                <a:ea typeface="黑体" panose="02010609060101010101" pitchFamily="49" charset="-122"/>
              </a:rPr>
              <a:t>PDP-8“</a:t>
            </a:r>
            <a:r>
              <a:rPr lang="zh-CN" altLang="en-US" sz="2400" dirty="0" smtClean="0">
                <a:ea typeface="黑体" panose="02010609060101010101" pitchFamily="49" charset="-122"/>
              </a:rPr>
              <a:t>创造了小型机概念，并使之成为数十亿美元的工业”，使</a:t>
            </a:r>
            <a:r>
              <a:rPr lang="en-US" altLang="zh-CN" sz="2400" dirty="0" smtClean="0">
                <a:ea typeface="黑体" panose="02010609060101010101" pitchFamily="49" charset="-122"/>
              </a:rPr>
              <a:t>DEC</a:t>
            </a:r>
            <a:r>
              <a:rPr lang="zh-CN" altLang="en-US" sz="2400" dirty="0" smtClean="0">
                <a:ea typeface="黑体" panose="02010609060101010101" pitchFamily="49" charset="-122"/>
              </a:rPr>
              <a:t>成为了最大的小型机制造商。</a:t>
            </a:r>
          </a:p>
          <a:p>
            <a:pPr marL="342900" indent="-342900">
              <a:lnSpc>
                <a:spcPct val="120000"/>
              </a:lnSpc>
            </a:pPr>
            <a:r>
              <a:rPr lang="zh-CN" altLang="en-US" sz="2400" dirty="0" smtClean="0">
                <a:solidFill>
                  <a:schemeClr val="accent2"/>
                </a:solidFill>
                <a:ea typeface="黑体" panose="02010609060101010101" pitchFamily="49" charset="-122"/>
              </a:rPr>
              <a:t>主要特点：采用总线结构</a:t>
            </a:r>
          </a:p>
          <a:p>
            <a:pPr marL="342900" indent="-342900">
              <a:lnSpc>
                <a:spcPct val="120000"/>
              </a:lnSpc>
              <a:buFontTx/>
              <a:buNone/>
            </a:pPr>
            <a:r>
              <a:rPr lang="zh-CN" altLang="en-US" sz="2400" dirty="0" smtClean="0">
                <a:ea typeface="黑体" panose="02010609060101010101" pitchFamily="49" charset="-122"/>
              </a:rPr>
              <a:t>     </a:t>
            </a:r>
            <a:r>
              <a:rPr lang="en-US" altLang="zh-CN" sz="2400" dirty="0" smtClean="0">
                <a:ea typeface="黑体" panose="02010609060101010101" pitchFamily="49" charset="-122"/>
              </a:rPr>
              <a:t>PDP-8</a:t>
            </a:r>
            <a:r>
              <a:rPr lang="zh-CN" altLang="en-US" sz="2400" dirty="0" smtClean="0">
                <a:ea typeface="黑体" panose="02010609060101010101" pitchFamily="49" charset="-122"/>
              </a:rPr>
              <a:t>是第一台总线结构计算机，它具有高度的灵活性，允许将模块化的功能部件插入总线中，形成各种配置，满足各种应用需求。</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14</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down)">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down)">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down)">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wipe(down)">
                                      <p:cBhvr>
                                        <p:cTn id="22"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98525" y="287338"/>
            <a:ext cx="7772400" cy="528637"/>
          </a:xfrm>
        </p:spPr>
        <p:txBody>
          <a:bodyPr/>
          <a:lstStyle/>
          <a:p>
            <a:r>
              <a:rPr lang="en-US" altLang="zh-CN" sz="3600" dirty="0" smtClean="0"/>
              <a:t>PDP–8</a:t>
            </a:r>
            <a:r>
              <a:rPr lang="zh-CN" altLang="en-US" sz="3600" dirty="0" smtClean="0"/>
              <a:t>计算机系统框图</a:t>
            </a:r>
          </a:p>
        </p:txBody>
      </p:sp>
      <p:pic>
        <p:nvPicPr>
          <p:cNvPr id="31747" name="Picture 3" descr="PDP-8计算机总线结构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41500"/>
            <a:ext cx="7681913" cy="3133725"/>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pic>
      <p:sp>
        <p:nvSpPr>
          <p:cNvPr id="320516" name="Rectangle 4"/>
          <p:cNvSpPr>
            <a:spLocks noChangeArrowheads="1"/>
          </p:cNvSpPr>
          <p:nvPr/>
        </p:nvSpPr>
        <p:spPr bwMode="auto">
          <a:xfrm>
            <a:off x="434975" y="5110163"/>
            <a:ext cx="4471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400" b="1">
                <a:solidFill>
                  <a:schemeClr val="accent2"/>
                </a:solidFill>
                <a:ea typeface="黑体" panose="02010609060101010101" pitchFamily="49" charset="-122"/>
              </a:rPr>
              <a:t>问题：“总线结构”有什么好处</a:t>
            </a:r>
            <a:r>
              <a:rPr lang="zh-CN" altLang="en-US" sz="2400" b="1">
                <a:solidFill>
                  <a:schemeClr val="accent2"/>
                </a:solidFill>
              </a:rPr>
              <a:t>？</a:t>
            </a:r>
          </a:p>
        </p:txBody>
      </p:sp>
      <p:sp>
        <p:nvSpPr>
          <p:cNvPr id="320517" name="Rectangle 5"/>
          <p:cNvSpPr>
            <a:spLocks noChangeArrowheads="1"/>
          </p:cNvSpPr>
          <p:nvPr/>
        </p:nvSpPr>
        <p:spPr bwMode="auto">
          <a:xfrm>
            <a:off x="309563" y="5641975"/>
            <a:ext cx="8421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2400">
                <a:ea typeface="黑体" panose="02010609060101010101" pitchFamily="49" charset="-122"/>
              </a:rPr>
              <a:t>可扩充性好（允许将新的符合标准的模块插入总线，形成各种配置）、节省器件，体积小，价格便宜</a:t>
            </a:r>
          </a:p>
        </p:txBody>
      </p:sp>
      <p:sp>
        <p:nvSpPr>
          <p:cNvPr id="31750" name="Rectangle 7"/>
          <p:cNvSpPr>
            <a:spLocks noChangeArrowheads="1"/>
          </p:cNvSpPr>
          <p:nvPr/>
        </p:nvSpPr>
        <p:spPr bwMode="auto">
          <a:xfrm>
            <a:off x="349250" y="955675"/>
            <a:ext cx="83804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2400" b="1">
                <a:latin typeface="Arial" panose="020B0604020202020204" pitchFamily="34" charset="0"/>
                <a:ea typeface="黑体" panose="02010609060101010101" pitchFamily="49" charset="-122"/>
              </a:rPr>
              <a:t>Omni</a:t>
            </a:r>
            <a:r>
              <a:rPr lang="zh-CN" altLang="en-US" sz="2400" b="1">
                <a:latin typeface="Arial" panose="020B0604020202020204" pitchFamily="34" charset="0"/>
                <a:ea typeface="黑体" panose="02010609060101010101" pitchFamily="49" charset="-122"/>
              </a:rPr>
              <a:t>总线包含了96个独立的信号通道，用以传送控制、地址和数据信号。</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15</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6"/>
                                        </p:tgtEl>
                                        <p:attrNameLst>
                                          <p:attrName>style.visibility</p:attrName>
                                        </p:attrNameLst>
                                      </p:cBhvr>
                                      <p:to>
                                        <p:strVal val="visible"/>
                                      </p:to>
                                    </p:set>
                                    <p:animEffect transition="in" filter="blinds(horizontal)">
                                      <p:cBhvr>
                                        <p:cTn id="7" dur="500"/>
                                        <p:tgtEl>
                                          <p:spTgt spid="320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a:xfrm>
            <a:off x="81280" y="562610"/>
            <a:ext cx="8991600" cy="4937249"/>
          </a:xfrm>
        </p:spPr>
        <p:txBody>
          <a:bodyPr/>
          <a:lstStyle/>
          <a:p>
            <a:pPr marL="342900" indent="-342900">
              <a:spcBef>
                <a:spcPct val="25000"/>
              </a:spcBef>
            </a:pPr>
            <a:r>
              <a:rPr lang="zh-CN" altLang="en-US" sz="2400" dirty="0" smtClean="0">
                <a:solidFill>
                  <a:srgbClr val="FF0000"/>
                </a:solidFill>
                <a:latin typeface="Times New Roman" panose="02020603050405020304" pitchFamily="18" charset="0"/>
                <a:ea typeface="黑体" panose="02010609060101010101" pitchFamily="49" charset="-122"/>
              </a:rPr>
              <a:t>第四代：大规模</a:t>
            </a:r>
            <a:r>
              <a:rPr lang="en-US" altLang="zh-CN" sz="2400" dirty="0" smtClean="0">
                <a:solidFill>
                  <a:srgbClr val="FF0000"/>
                </a:solidFill>
                <a:latin typeface="Times New Roman" panose="02020603050405020304" pitchFamily="18" charset="0"/>
                <a:ea typeface="黑体" panose="02010609060101010101" pitchFamily="49" charset="-122"/>
              </a:rPr>
              <a:t>/</a:t>
            </a:r>
            <a:r>
              <a:rPr lang="zh-CN" altLang="en-US" sz="2400" dirty="0" smtClean="0">
                <a:solidFill>
                  <a:srgbClr val="FF0000"/>
                </a:solidFill>
                <a:latin typeface="Times New Roman" panose="02020603050405020304" pitchFamily="18" charset="0"/>
                <a:ea typeface="黑体" panose="02010609060101010101" pitchFamily="49" charset="-122"/>
              </a:rPr>
              <a:t>超大规模计算机</a:t>
            </a:r>
            <a:r>
              <a:rPr lang="en-US" altLang="zh-CN" sz="2400" dirty="0" smtClean="0">
                <a:solidFill>
                  <a:srgbClr val="FF0000"/>
                </a:solidFill>
                <a:latin typeface="Times New Roman" panose="02020603050405020304" pitchFamily="18" charset="0"/>
                <a:ea typeface="黑体" panose="02010609060101010101" pitchFamily="49" charset="-122"/>
              </a:rPr>
              <a:t>LSI/VLSI/ULSI</a:t>
            </a:r>
            <a:r>
              <a:rPr lang="zh-CN" altLang="en-US" sz="2400" dirty="0" smtClean="0">
                <a:solidFill>
                  <a:srgbClr val="FF0000"/>
                </a:solidFill>
                <a:latin typeface="Times New Roman" panose="02020603050405020304" pitchFamily="18" charset="0"/>
                <a:ea typeface="黑体" panose="02010609060101010101" pitchFamily="49" charset="-122"/>
              </a:rPr>
              <a:t>，</a:t>
            </a:r>
            <a:r>
              <a:rPr lang="en-US" altLang="zh-CN" sz="2400" dirty="0" smtClean="0">
                <a:solidFill>
                  <a:srgbClr val="FF0000"/>
                </a:solidFill>
                <a:latin typeface="Times New Roman" panose="02020603050405020304" pitchFamily="18" charset="0"/>
                <a:ea typeface="黑体" panose="02010609060101010101" pitchFamily="49" charset="-122"/>
              </a:rPr>
              <a:t>1970</a:t>
            </a:r>
            <a:r>
              <a:rPr lang="zh-CN" altLang="en-US" sz="2400" dirty="0" smtClean="0">
                <a:solidFill>
                  <a:srgbClr val="FF0000"/>
                </a:solidFill>
                <a:latin typeface="Times New Roman" panose="02020603050405020304" pitchFamily="18" charset="0"/>
                <a:ea typeface="黑体" panose="02010609060101010101" pitchFamily="49" charset="-122"/>
              </a:rPr>
              <a:t>年代初期</a:t>
            </a:r>
            <a:r>
              <a:rPr lang="en-US" altLang="zh-CN" sz="2400" dirty="0" smtClean="0">
                <a:solidFill>
                  <a:srgbClr val="FF0000"/>
                </a:solidFill>
                <a:latin typeface="Times New Roman" panose="02020603050405020304" pitchFamily="18" charset="0"/>
                <a:ea typeface="黑体" panose="02010609060101010101" pitchFamily="49" charset="-122"/>
              </a:rPr>
              <a:t>～</a:t>
            </a:r>
            <a:r>
              <a:rPr lang="zh-CN" altLang="en-US" sz="2400" dirty="0" smtClean="0">
                <a:solidFill>
                  <a:srgbClr val="FF0000"/>
                </a:solidFill>
                <a:latin typeface="Times New Roman" panose="02020603050405020304" pitchFamily="18" charset="0"/>
                <a:ea typeface="黑体" panose="02010609060101010101" pitchFamily="49" charset="-122"/>
              </a:rPr>
              <a:t>至今</a:t>
            </a:r>
          </a:p>
          <a:p>
            <a:pPr marL="742950" lvl="1" indent="-285750">
              <a:spcBef>
                <a:spcPct val="25000"/>
              </a:spcBef>
            </a:pPr>
            <a:r>
              <a:rPr lang="zh-CN" altLang="en-US" sz="2200" dirty="0" smtClean="0">
                <a:latin typeface="Times New Roman" panose="02020603050405020304" pitchFamily="18" charset="0"/>
                <a:ea typeface="黑体" panose="02010609060101010101" pitchFamily="49" charset="-122"/>
              </a:rPr>
              <a:t>微处理器和半导体存储器技术发展迅猛，微型计算机出现。</a:t>
            </a:r>
          </a:p>
          <a:p>
            <a:pPr marL="742950" lvl="1" indent="-285750">
              <a:spcBef>
                <a:spcPct val="25000"/>
              </a:spcBef>
              <a:buFontTx/>
              <a:buNone/>
            </a:pPr>
            <a:r>
              <a:rPr lang="zh-CN" altLang="en-US" sz="2200" dirty="0" smtClean="0">
                <a:latin typeface="Times New Roman" panose="02020603050405020304" pitchFamily="18" charset="0"/>
                <a:ea typeface="黑体" panose="02010609060101010101" pitchFamily="49" charset="-122"/>
              </a:rPr>
              <a:t>    使计算机以办公设备和个人电脑的方式走向普通用户。</a:t>
            </a:r>
          </a:p>
          <a:p>
            <a:pPr marL="1143000" lvl="2" indent="-228600">
              <a:spcBef>
                <a:spcPct val="25000"/>
              </a:spcBef>
              <a:buFontTx/>
              <a:buNone/>
            </a:pPr>
            <a:r>
              <a:rPr lang="zh-CN" altLang="en-US" sz="2200" dirty="0" smtClean="0">
                <a:solidFill>
                  <a:schemeClr val="hlink"/>
                </a:solidFill>
                <a:latin typeface="Times New Roman" panose="02020603050405020304" pitchFamily="18" charset="0"/>
                <a:ea typeface="黑体" panose="02010609060101010101" pitchFamily="49" charset="-122"/>
              </a:rPr>
              <a:t>半导体存储器</a:t>
            </a:r>
          </a:p>
          <a:p>
            <a:pPr marL="1143000" lvl="2" indent="-228600">
              <a:spcBef>
                <a:spcPct val="25000"/>
              </a:spcBef>
            </a:pPr>
            <a:r>
              <a:rPr lang="en-US" altLang="zh-CN" sz="2200" dirty="0" smtClean="0">
                <a:latin typeface="Times New Roman" panose="02020603050405020304" pitchFamily="18" charset="0"/>
                <a:ea typeface="黑体" panose="02010609060101010101" pitchFamily="49" charset="-122"/>
              </a:rPr>
              <a:t>19</a:t>
            </a:r>
            <a:r>
              <a:rPr lang="zh-CN" altLang="en-US" sz="2200" dirty="0" smtClean="0">
                <a:latin typeface="Times New Roman" panose="02020603050405020304" pitchFamily="18" charset="0"/>
                <a:ea typeface="黑体" panose="02010609060101010101" pitchFamily="49" charset="-122"/>
              </a:rPr>
              <a:t>70年</a:t>
            </a:r>
            <a:r>
              <a:rPr lang="en-US" altLang="zh-CN" sz="2200" dirty="0" smtClean="0">
                <a:latin typeface="Times New Roman" panose="02020603050405020304" pitchFamily="18" charset="0"/>
                <a:ea typeface="黑体" panose="02010609060101010101" pitchFamily="49" charset="-122"/>
              </a:rPr>
              <a:t>Fairchild</a:t>
            </a:r>
            <a:r>
              <a:rPr lang="zh-CN" altLang="en-US" sz="2200" dirty="0" smtClean="0">
                <a:latin typeface="Times New Roman" panose="02020603050405020304" pitchFamily="18" charset="0"/>
                <a:ea typeface="黑体" panose="02010609060101010101" pitchFamily="49" charset="-122"/>
              </a:rPr>
              <a:t>公司生产出第一个相对大容量半导体存储器</a:t>
            </a:r>
          </a:p>
          <a:p>
            <a:pPr marL="1143000" lvl="2" indent="-228600">
              <a:spcBef>
                <a:spcPct val="25000"/>
              </a:spcBef>
            </a:pPr>
            <a:r>
              <a:rPr lang="en-US" altLang="zh-CN" sz="2200" dirty="0" smtClean="0">
                <a:latin typeface="Times New Roman" panose="02020603050405020304" pitchFamily="18" charset="0"/>
                <a:ea typeface="黑体" panose="02010609060101010101" pitchFamily="49" charset="-122"/>
              </a:rPr>
              <a:t>19</a:t>
            </a:r>
            <a:r>
              <a:rPr lang="zh-CN" altLang="en-US" sz="2200" dirty="0" smtClean="0">
                <a:latin typeface="Times New Roman" panose="02020603050405020304" pitchFamily="18" charset="0"/>
                <a:ea typeface="黑体" panose="02010609060101010101" pitchFamily="49" charset="-122"/>
              </a:rPr>
              <a:t>74年位价格低于磁芯的半导体存储器出现，并快速下跌</a:t>
            </a:r>
          </a:p>
          <a:p>
            <a:pPr marL="1143000" lvl="2" indent="-228600">
              <a:spcBef>
                <a:spcPct val="25000"/>
              </a:spcBef>
            </a:pPr>
            <a:r>
              <a:rPr lang="zh-CN" altLang="en-US" sz="2200" dirty="0" smtClean="0">
                <a:latin typeface="Times New Roman" panose="02020603050405020304" pitchFamily="18" charset="0"/>
                <a:ea typeface="黑体" panose="02010609060101010101" pitchFamily="49" charset="-122"/>
              </a:rPr>
              <a:t>从</a:t>
            </a:r>
            <a:r>
              <a:rPr lang="en-US" altLang="zh-CN" sz="2200" dirty="0" smtClean="0">
                <a:latin typeface="Times New Roman" panose="02020603050405020304" pitchFamily="18" charset="0"/>
                <a:ea typeface="黑体" panose="02010609060101010101" pitchFamily="49" charset="-122"/>
              </a:rPr>
              <a:t>19</a:t>
            </a:r>
            <a:r>
              <a:rPr lang="zh-CN" altLang="en-US" sz="2200" dirty="0" smtClean="0">
                <a:latin typeface="Times New Roman" panose="02020603050405020304" pitchFamily="18" charset="0"/>
                <a:ea typeface="黑体" panose="02010609060101010101" pitchFamily="49" charset="-122"/>
              </a:rPr>
              <a:t>70年起，存储密度几乎是每3年提高4倍</a:t>
            </a:r>
          </a:p>
          <a:p>
            <a:pPr marL="1143000" lvl="2" indent="-228600">
              <a:spcBef>
                <a:spcPct val="25000"/>
              </a:spcBef>
              <a:buFontTx/>
              <a:buNone/>
            </a:pPr>
            <a:r>
              <a:rPr lang="zh-CN" altLang="en-US" sz="2200" dirty="0" smtClean="0">
                <a:solidFill>
                  <a:schemeClr val="hlink"/>
                </a:solidFill>
                <a:latin typeface="Times New Roman" panose="02020603050405020304" pitchFamily="18" charset="0"/>
                <a:ea typeface="黑体" panose="02010609060101010101" pitchFamily="49" charset="-122"/>
              </a:rPr>
              <a:t>微处理器</a:t>
            </a:r>
          </a:p>
          <a:p>
            <a:pPr marL="1143000" lvl="2" indent="-228600">
              <a:spcBef>
                <a:spcPct val="25000"/>
              </a:spcBef>
            </a:pPr>
            <a:r>
              <a:rPr lang="zh-CN" altLang="en-US" sz="2200" dirty="0" smtClean="0">
                <a:latin typeface="Times New Roman" panose="02020603050405020304" pitchFamily="18" charset="0"/>
                <a:ea typeface="黑体" panose="02010609060101010101" pitchFamily="49" charset="-122"/>
              </a:rPr>
              <a:t>微处理器芯片密度不断增加，使</a:t>
            </a:r>
            <a:r>
              <a:rPr lang="en-US" altLang="zh-CN" sz="2200" dirty="0" smtClean="0">
                <a:latin typeface="Times New Roman" panose="02020603050405020304" pitchFamily="18" charset="0"/>
                <a:ea typeface="黑体" panose="02010609060101010101" pitchFamily="49" charset="-122"/>
              </a:rPr>
              <a:t>CPU</a:t>
            </a:r>
            <a:r>
              <a:rPr lang="zh-CN" altLang="en-US" sz="2200" dirty="0" smtClean="0">
                <a:latin typeface="Times New Roman" panose="02020603050405020304" pitchFamily="18" charset="0"/>
                <a:ea typeface="黑体" panose="02010609060101010101" pitchFamily="49" charset="-122"/>
              </a:rPr>
              <a:t>中所有元件放在一块芯片上成为可能。</a:t>
            </a:r>
            <a:r>
              <a:rPr lang="en-US" altLang="zh-CN" sz="2200" dirty="0" smtClean="0">
                <a:latin typeface="Times New Roman" panose="02020603050405020304" pitchFamily="18" charset="0"/>
                <a:ea typeface="黑体" panose="02010609060101010101" pitchFamily="49" charset="-122"/>
              </a:rPr>
              <a:t>19</a:t>
            </a:r>
            <a:r>
              <a:rPr lang="zh-CN" altLang="en-US" sz="2200" dirty="0" smtClean="0">
                <a:latin typeface="Times New Roman" panose="02020603050405020304" pitchFamily="18" charset="0"/>
                <a:ea typeface="黑体" panose="02010609060101010101" pitchFamily="49" charset="-122"/>
              </a:rPr>
              <a:t>71年开发出第一个微处理器芯片</a:t>
            </a:r>
            <a:r>
              <a:rPr lang="en-US" altLang="zh-CN" sz="2200" dirty="0" smtClean="0">
                <a:latin typeface="Times New Roman" panose="02020603050405020304" pitchFamily="18" charset="0"/>
                <a:ea typeface="黑体" panose="02010609060101010101" pitchFamily="49" charset="-122"/>
              </a:rPr>
              <a:t>Intel</a:t>
            </a:r>
            <a:r>
              <a:rPr lang="zh-CN" altLang="en-US" sz="2200" dirty="0" smtClean="0">
                <a:latin typeface="Times New Roman" panose="02020603050405020304" pitchFamily="18" charset="0"/>
                <a:ea typeface="黑体" panose="02010609060101010101" pitchFamily="49" charset="-122"/>
              </a:rPr>
              <a:t>4004。</a:t>
            </a:r>
          </a:p>
          <a:p>
            <a:pPr marL="742950" lvl="1" indent="-285750">
              <a:spcBef>
                <a:spcPct val="25000"/>
              </a:spcBef>
            </a:pPr>
            <a:r>
              <a:rPr lang="zh-CN" altLang="en-US" sz="2200" dirty="0" smtClean="0">
                <a:latin typeface="Times New Roman" panose="02020603050405020304" pitchFamily="18" charset="0"/>
                <a:ea typeface="黑体" panose="02010609060101010101" pitchFamily="49" charset="-122"/>
              </a:rPr>
              <a:t>特点：共享存储器，分布式存储器及大规模并行处理系统</a:t>
            </a:r>
          </a:p>
        </p:txBody>
      </p:sp>
      <p:sp>
        <p:nvSpPr>
          <p:cNvPr id="322565" name="Rectangle 5"/>
          <p:cNvSpPr>
            <a:spLocks noChangeArrowheads="1"/>
          </p:cNvSpPr>
          <p:nvPr/>
        </p:nvSpPr>
        <p:spPr bwMode="auto">
          <a:xfrm>
            <a:off x="81280" y="5548184"/>
            <a:ext cx="899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2000" b="1" dirty="0">
                <a:latin typeface="Arial" panose="020B0604020202020204" pitchFamily="34" charset="0"/>
                <a:ea typeface="黑体" panose="02010609060101010101" pitchFamily="49" charset="-122"/>
              </a:rPr>
              <a:t>以后几代（标准、意见不一）</a:t>
            </a:r>
            <a:r>
              <a:rPr lang="zh-CN" altLang="en-US" sz="2000" dirty="0">
                <a:solidFill>
                  <a:schemeClr val="accent2"/>
                </a:solidFill>
                <a:latin typeface="Arial" panose="020B0604020202020204" pitchFamily="34" charset="0"/>
                <a:ea typeface="黑体" panose="02010609060101010101" pitchFamily="49" charset="-122"/>
              </a:rPr>
              <a:t>  </a:t>
            </a:r>
            <a:r>
              <a:rPr lang="zh-CN" altLang="en-US" sz="2000" b="1" dirty="0">
                <a:solidFill>
                  <a:srgbClr val="008000"/>
                </a:solidFill>
                <a:latin typeface="Arial" panose="020B0604020202020204" pitchFamily="34" charset="0"/>
                <a:ea typeface="黑体" panose="02010609060101010101" pitchFamily="49" charset="-122"/>
              </a:rPr>
              <a:t>（注：有称第四代是</a:t>
            </a:r>
            <a:r>
              <a:rPr lang="en-US" altLang="zh-CN" sz="2000" b="1" dirty="0">
                <a:solidFill>
                  <a:srgbClr val="008000"/>
                </a:solidFill>
                <a:latin typeface="Arial" panose="020B0604020202020204" pitchFamily="34" charset="0"/>
                <a:ea typeface="黑体" panose="02010609060101010101" pitchFamily="49" charset="-122"/>
              </a:rPr>
              <a:t>VLSI，</a:t>
            </a:r>
            <a:r>
              <a:rPr lang="zh-CN" altLang="en-US" sz="2000" b="1" dirty="0" smtClean="0">
                <a:solidFill>
                  <a:srgbClr val="008000"/>
                </a:solidFill>
                <a:latin typeface="Arial" panose="020B0604020202020204" pitchFamily="34" charset="0"/>
                <a:ea typeface="黑体" panose="02010609060101010101" pitchFamily="49" charset="-122"/>
              </a:rPr>
              <a:t>从</a:t>
            </a:r>
            <a:r>
              <a:rPr lang="en-US" altLang="zh-CN" sz="2000" b="1" dirty="0" smtClean="0">
                <a:solidFill>
                  <a:srgbClr val="008000"/>
                </a:solidFill>
                <a:latin typeface="Arial" panose="020B0604020202020204" pitchFamily="34" charset="0"/>
                <a:ea typeface="黑体" panose="02010609060101010101" pitchFamily="49" charset="-122"/>
              </a:rPr>
              <a:t>19</a:t>
            </a:r>
            <a:r>
              <a:rPr lang="zh-CN" altLang="en-US" sz="2000" b="1" dirty="0" smtClean="0">
                <a:solidFill>
                  <a:srgbClr val="008000"/>
                </a:solidFill>
                <a:latin typeface="Arial" panose="020B0604020202020204" pitchFamily="34" charset="0"/>
                <a:ea typeface="黑体" panose="02010609060101010101" pitchFamily="49" charset="-122"/>
              </a:rPr>
              <a:t>80</a:t>
            </a:r>
            <a:r>
              <a:rPr lang="zh-CN" altLang="en-US" sz="2000" b="1" dirty="0">
                <a:solidFill>
                  <a:srgbClr val="008000"/>
                </a:solidFill>
                <a:latin typeface="Arial" panose="020B0604020202020204" pitchFamily="34" charset="0"/>
                <a:ea typeface="黑体" panose="02010609060101010101" pitchFamily="49" charset="-122"/>
              </a:rPr>
              <a:t>年代开始；也有称第四代是</a:t>
            </a:r>
            <a:r>
              <a:rPr lang="en-US" altLang="zh-CN" sz="2000" b="1" dirty="0">
                <a:solidFill>
                  <a:srgbClr val="008000"/>
                </a:solidFill>
                <a:latin typeface="Arial" panose="020B0604020202020204" pitchFamily="34" charset="0"/>
                <a:ea typeface="黑体" panose="02010609060101010101" pitchFamily="49" charset="-122"/>
              </a:rPr>
              <a:t>LSI，</a:t>
            </a:r>
            <a:r>
              <a:rPr lang="zh-CN" altLang="en-US" sz="2000" b="1" dirty="0">
                <a:solidFill>
                  <a:srgbClr val="008000"/>
                </a:solidFill>
                <a:latin typeface="Arial" panose="020B0604020202020204" pitchFamily="34" charset="0"/>
                <a:ea typeface="黑体" panose="02010609060101010101" pitchFamily="49" charset="-122"/>
              </a:rPr>
              <a:t>从</a:t>
            </a:r>
            <a:r>
              <a:rPr lang="en-US" altLang="zh-CN" sz="2000" b="1" dirty="0">
                <a:solidFill>
                  <a:srgbClr val="008000"/>
                </a:solidFill>
                <a:latin typeface="Arial" panose="020B0604020202020204" pitchFamily="34" charset="0"/>
                <a:ea typeface="黑体" panose="02010609060101010101" pitchFamily="49" charset="-122"/>
              </a:rPr>
              <a:t>19</a:t>
            </a:r>
            <a:r>
              <a:rPr lang="zh-CN" altLang="en-US" sz="2000" b="1" dirty="0">
                <a:solidFill>
                  <a:srgbClr val="008000"/>
                </a:solidFill>
                <a:latin typeface="Arial" panose="020B0604020202020204" pitchFamily="34" charset="0"/>
                <a:ea typeface="黑体" panose="02010609060101010101" pitchFamily="49" charset="-122"/>
              </a:rPr>
              <a:t>72年开始；有的又分成</a:t>
            </a:r>
            <a:r>
              <a:rPr lang="en-US" altLang="zh-CN" sz="2000" b="1" dirty="0">
                <a:solidFill>
                  <a:srgbClr val="008000"/>
                </a:solidFill>
                <a:latin typeface="Arial" panose="020B0604020202020204" pitchFamily="34" charset="0"/>
                <a:ea typeface="黑体" panose="02010609060101010101" pitchFamily="49" charset="-122"/>
              </a:rPr>
              <a:t>LSI</a:t>
            </a:r>
            <a:r>
              <a:rPr lang="zh-CN" altLang="en-US" sz="2000" b="1" dirty="0">
                <a:solidFill>
                  <a:srgbClr val="008000"/>
                </a:solidFill>
                <a:latin typeface="Arial" panose="020B0604020202020204" pitchFamily="34" charset="0"/>
                <a:ea typeface="黑体" panose="02010609060101010101" pitchFamily="49" charset="-122"/>
              </a:rPr>
              <a:t>时代和</a:t>
            </a:r>
            <a:r>
              <a:rPr lang="en-US" altLang="zh-CN" sz="2000" b="1" dirty="0">
                <a:solidFill>
                  <a:srgbClr val="008000"/>
                </a:solidFill>
                <a:latin typeface="Arial" panose="020B0604020202020204" pitchFamily="34" charset="0"/>
                <a:ea typeface="黑体" panose="02010609060101010101" pitchFamily="49" charset="-122"/>
              </a:rPr>
              <a:t>VLSI</a:t>
            </a:r>
            <a:r>
              <a:rPr lang="zh-CN" altLang="en-US" sz="2000" b="1" dirty="0">
                <a:solidFill>
                  <a:srgbClr val="008000"/>
                </a:solidFill>
                <a:latin typeface="Arial" panose="020B0604020202020204" pitchFamily="34" charset="0"/>
                <a:ea typeface="黑体" panose="02010609060101010101" pitchFamily="49" charset="-122"/>
              </a:rPr>
              <a:t>时代）</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16</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7" dur="500"/>
                                        <p:tgtEl>
                                          <p:spTgt spid="3225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2563">
                                            <p:txEl>
                                              <p:pRg st="2" end="2"/>
                                            </p:txEl>
                                          </p:spTgt>
                                        </p:tgtEl>
                                        <p:attrNameLst>
                                          <p:attrName>style.visibility</p:attrName>
                                        </p:attrNameLst>
                                      </p:cBhvr>
                                      <p:to>
                                        <p:strVal val="visible"/>
                                      </p:to>
                                    </p:set>
                                    <p:animEffect transition="in" filter="blinds(horizontal)">
                                      <p:cBhvr>
                                        <p:cTn id="10" dur="500"/>
                                        <p:tgtEl>
                                          <p:spTgt spid="3225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2563">
                                            <p:txEl>
                                              <p:pRg st="3" end="3"/>
                                            </p:txEl>
                                          </p:spTgt>
                                        </p:tgtEl>
                                        <p:attrNameLst>
                                          <p:attrName>style.visibility</p:attrName>
                                        </p:attrNameLst>
                                      </p:cBhvr>
                                      <p:to>
                                        <p:strVal val="visible"/>
                                      </p:to>
                                    </p:set>
                                    <p:animEffect transition="in" filter="blinds(horizontal)">
                                      <p:cBhvr>
                                        <p:cTn id="15" dur="500"/>
                                        <p:tgtEl>
                                          <p:spTgt spid="32256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2563">
                                            <p:txEl>
                                              <p:pRg st="4" end="4"/>
                                            </p:txEl>
                                          </p:spTgt>
                                        </p:tgtEl>
                                        <p:attrNameLst>
                                          <p:attrName>style.visibility</p:attrName>
                                        </p:attrNameLst>
                                      </p:cBhvr>
                                      <p:to>
                                        <p:strVal val="visible"/>
                                      </p:to>
                                    </p:set>
                                    <p:animEffect transition="in" filter="blinds(horizontal)">
                                      <p:cBhvr>
                                        <p:cTn id="18" dur="500"/>
                                        <p:tgtEl>
                                          <p:spTgt spid="32256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2563">
                                            <p:txEl>
                                              <p:pRg st="5" end="5"/>
                                            </p:txEl>
                                          </p:spTgt>
                                        </p:tgtEl>
                                        <p:attrNameLst>
                                          <p:attrName>style.visibility</p:attrName>
                                        </p:attrNameLst>
                                      </p:cBhvr>
                                      <p:to>
                                        <p:strVal val="visible"/>
                                      </p:to>
                                    </p:set>
                                    <p:animEffect transition="in" filter="blinds(horizontal)">
                                      <p:cBhvr>
                                        <p:cTn id="21" dur="500"/>
                                        <p:tgtEl>
                                          <p:spTgt spid="32256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2563">
                                            <p:txEl>
                                              <p:pRg st="6" end="6"/>
                                            </p:txEl>
                                          </p:spTgt>
                                        </p:tgtEl>
                                        <p:attrNameLst>
                                          <p:attrName>style.visibility</p:attrName>
                                        </p:attrNameLst>
                                      </p:cBhvr>
                                      <p:to>
                                        <p:strVal val="visible"/>
                                      </p:to>
                                    </p:set>
                                    <p:animEffect transition="in" filter="blinds(horizontal)">
                                      <p:cBhvr>
                                        <p:cTn id="24" dur="500"/>
                                        <p:tgtEl>
                                          <p:spTgt spid="32256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22563">
                                            <p:txEl>
                                              <p:pRg st="7" end="7"/>
                                            </p:txEl>
                                          </p:spTgt>
                                        </p:tgtEl>
                                        <p:attrNameLst>
                                          <p:attrName>style.visibility</p:attrName>
                                        </p:attrNameLst>
                                      </p:cBhvr>
                                      <p:to>
                                        <p:strVal val="visible"/>
                                      </p:to>
                                    </p:set>
                                    <p:animEffect transition="in" filter="blinds(horizontal)">
                                      <p:cBhvr>
                                        <p:cTn id="29" dur="500"/>
                                        <p:tgtEl>
                                          <p:spTgt spid="32256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2563">
                                            <p:txEl>
                                              <p:pRg st="8" end="8"/>
                                            </p:txEl>
                                          </p:spTgt>
                                        </p:tgtEl>
                                        <p:attrNameLst>
                                          <p:attrName>style.visibility</p:attrName>
                                        </p:attrNameLst>
                                      </p:cBhvr>
                                      <p:to>
                                        <p:strVal val="visible"/>
                                      </p:to>
                                    </p:set>
                                    <p:animEffect transition="in" filter="blinds(horizontal)">
                                      <p:cBhvr>
                                        <p:cTn id="32" dur="500"/>
                                        <p:tgtEl>
                                          <p:spTgt spid="32256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2563">
                                            <p:txEl>
                                              <p:pRg st="9" end="9"/>
                                            </p:txEl>
                                          </p:spTgt>
                                        </p:tgtEl>
                                        <p:attrNameLst>
                                          <p:attrName>style.visibility</p:attrName>
                                        </p:attrNameLst>
                                      </p:cBhvr>
                                      <p:to>
                                        <p:strVal val="visible"/>
                                      </p:to>
                                    </p:set>
                                    <p:animEffect transition="in" filter="blinds(horizontal)">
                                      <p:cBhvr>
                                        <p:cTn id="37" dur="500"/>
                                        <p:tgtEl>
                                          <p:spTgt spid="32256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2565"/>
                                        </p:tgtEl>
                                        <p:attrNameLst>
                                          <p:attrName>style.visibility</p:attrName>
                                        </p:attrNameLst>
                                      </p:cBhvr>
                                      <p:to>
                                        <p:strVal val="visible"/>
                                      </p:to>
                                    </p:set>
                                    <p:animEffect transition="in" filter="blinds(horizontal)">
                                      <p:cBhvr>
                                        <p:cTn id="42" dur="5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a:xfrm>
            <a:off x="292849" y="446439"/>
            <a:ext cx="8229600" cy="574324"/>
          </a:xfrm>
        </p:spPr>
        <p:txBody>
          <a:bodyPr lIns="91440" tIns="45720" rIns="91440" bIns="45720" anchor="ctr"/>
          <a:lstStyle/>
          <a:p>
            <a:r>
              <a:rPr lang="en-US" altLang="zh-CN" sz="3600" dirty="0" smtClean="0"/>
              <a:t>PC </a:t>
            </a:r>
            <a:r>
              <a:rPr lang="zh-CN" altLang="en-US" sz="3600" dirty="0" smtClean="0"/>
              <a:t>时代</a:t>
            </a:r>
            <a:r>
              <a:rPr lang="en-US" altLang="zh-CN" sz="3600" dirty="0" smtClean="0"/>
              <a:t>: 1980</a:t>
            </a:r>
            <a:r>
              <a:rPr lang="zh-CN" altLang="en-US" sz="3600" dirty="0" smtClean="0"/>
              <a:t>年代中期</a:t>
            </a:r>
            <a:r>
              <a:rPr lang="en-US" altLang="zh-CN" sz="3600" dirty="0" smtClean="0"/>
              <a:t>-2000</a:t>
            </a:r>
            <a:r>
              <a:rPr lang="zh-CN" altLang="en-US" sz="3600" dirty="0" smtClean="0"/>
              <a:t>年代中期</a:t>
            </a:r>
            <a:endParaRPr lang="en-US" altLang="zh-CN" sz="3600" dirty="0" smtClean="0"/>
          </a:p>
        </p:txBody>
      </p:sp>
      <p:sp>
        <p:nvSpPr>
          <p:cNvPr id="38915" name="Slide Number Placeholder 5"/>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1400">
                <a:solidFill>
                  <a:schemeClr val="tx1"/>
                </a:solidFill>
                <a:latin typeface="Times New Roman" panose="02020603050405020304" pitchFamily="18" charset="0"/>
                <a:ea typeface="宋体" panose="02010600030101010101" pitchFamily="2" charset="-122"/>
              </a:defRPr>
            </a:lvl1pPr>
            <a:lvl2pPr marL="742950" indent="-285750" defTabSz="457200">
              <a:defRPr sz="1400">
                <a:solidFill>
                  <a:schemeClr val="tx1"/>
                </a:solidFill>
                <a:latin typeface="Times New Roman" panose="02020603050405020304" pitchFamily="18" charset="0"/>
                <a:ea typeface="宋体" panose="02010600030101010101" pitchFamily="2" charset="-122"/>
              </a:defRPr>
            </a:lvl2pPr>
            <a:lvl3pPr marL="1143000" indent="-228600" defTabSz="457200">
              <a:defRPr sz="1400">
                <a:solidFill>
                  <a:schemeClr val="tx1"/>
                </a:solidFill>
                <a:latin typeface="Times New Roman" panose="02020603050405020304" pitchFamily="18" charset="0"/>
                <a:ea typeface="宋体" panose="02010600030101010101" pitchFamily="2" charset="-122"/>
              </a:defRPr>
            </a:lvl3pPr>
            <a:lvl4pPr marL="1600200" indent="-228600" defTabSz="457200">
              <a:defRPr sz="1400">
                <a:solidFill>
                  <a:schemeClr val="tx1"/>
                </a:solidFill>
                <a:latin typeface="Times New Roman" panose="02020603050405020304" pitchFamily="18" charset="0"/>
                <a:ea typeface="宋体" panose="02010600030101010101" pitchFamily="2" charset="-122"/>
              </a:defRPr>
            </a:lvl4pPr>
            <a:lvl5pPr marL="2057400" indent="-228600" defTabSz="457200">
              <a:defRPr sz="14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eaLnBrk="1" hangingPunct="1"/>
            <a:fld id="{E322BD2C-31F0-42E9-9298-245B93135543}" type="slidenum">
              <a:rPr lang="zh-CN" altLang="en-US" sz="1200">
                <a:solidFill>
                  <a:srgbClr val="898989"/>
                </a:solidFill>
                <a:latin typeface="Calibri" panose="020F0502020204030204" pitchFamily="34" charset="0"/>
              </a:rPr>
              <a:pPr algn="r" eaLnBrk="1" hangingPunct="1"/>
              <a:t>17</a:t>
            </a:fld>
            <a:endParaRPr lang="en-US" altLang="zh-CN" sz="1200">
              <a:solidFill>
                <a:srgbClr val="898989"/>
              </a:solidFill>
              <a:latin typeface="Calibri" panose="020F0502020204030204" pitchFamily="34" charset="0"/>
            </a:endParaRPr>
          </a:p>
        </p:txBody>
      </p:sp>
      <p:sp>
        <p:nvSpPr>
          <p:cNvPr id="38916" name="TextBox 8"/>
          <p:cNvSpPr txBox="1">
            <a:spLocks noChangeArrowheads="1"/>
          </p:cNvSpPr>
          <p:nvPr/>
        </p:nvSpPr>
        <p:spPr bwMode="auto">
          <a:xfrm>
            <a:off x="457200" y="5138738"/>
            <a:ext cx="86868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1400">
                <a:solidFill>
                  <a:schemeClr val="tx1"/>
                </a:solidFill>
                <a:latin typeface="Times New Roman" panose="02020603050405020304" pitchFamily="18" charset="0"/>
                <a:ea typeface="宋体" panose="02010600030101010101" pitchFamily="2" charset="-122"/>
              </a:defRPr>
            </a:lvl1pPr>
            <a:lvl2pPr defTabSz="457200">
              <a:defRPr sz="1400">
                <a:solidFill>
                  <a:schemeClr val="tx1"/>
                </a:solidFill>
                <a:latin typeface="Times New Roman" panose="02020603050405020304" pitchFamily="18" charset="0"/>
                <a:ea typeface="宋体" panose="02010600030101010101" pitchFamily="2" charset="-122"/>
              </a:defRPr>
            </a:lvl2pPr>
            <a:lvl3pPr marL="1143000" indent="-228600" defTabSz="457200">
              <a:defRPr sz="1400">
                <a:solidFill>
                  <a:schemeClr val="tx1"/>
                </a:solidFill>
                <a:latin typeface="Times New Roman" panose="02020603050405020304" pitchFamily="18" charset="0"/>
                <a:ea typeface="宋体" panose="02010600030101010101" pitchFamily="2" charset="-122"/>
              </a:defRPr>
            </a:lvl3pPr>
            <a:lvl4pPr marL="1600200" indent="-228600" defTabSz="457200">
              <a:defRPr sz="1400">
                <a:solidFill>
                  <a:schemeClr val="tx1"/>
                </a:solidFill>
                <a:latin typeface="Times New Roman" panose="02020603050405020304" pitchFamily="18" charset="0"/>
                <a:ea typeface="宋体" panose="02010600030101010101" pitchFamily="2" charset="-122"/>
              </a:defRPr>
            </a:lvl4pPr>
            <a:lvl5pPr marL="2057400" indent="-228600" defTabSz="457200">
              <a:defRPr sz="14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lvl="1" eaLnBrk="1" hangingPunct="1"/>
            <a:r>
              <a:rPr lang="en-US" altLang="zh-CN" sz="3200">
                <a:latin typeface="Calibri" panose="020F0502020204030204" pitchFamily="34" charset="0"/>
              </a:rPr>
              <a:t>Using microprocessors, Apple, IBM, … build $1k computer for 1 person =&gt; Basic, Java, Windows OS</a:t>
            </a:r>
          </a:p>
          <a:p>
            <a:pPr eaLnBrk="1" hangingPunct="1"/>
            <a:endParaRPr lang="zh-CN" altLang="en-US" sz="3200">
              <a:latin typeface="Calibri" panose="020F0502020204030204" pitchFamily="34" charset="0"/>
            </a:endParaRPr>
          </a:p>
        </p:txBody>
      </p:sp>
      <p:pic>
        <p:nvPicPr>
          <p:cNvPr id="38917" name="Picture 7" descr="IBM_PC_515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089025"/>
            <a:ext cx="5181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Footer Placeholder 4"/>
          <p:cNvSpPr txBox="1">
            <a:spLocks noGrp="1"/>
          </p:cNvSpPr>
          <p:nvPr/>
        </p:nvSpPr>
        <p:spPr bwMode="auto">
          <a:xfrm>
            <a:off x="1511300" y="6356350"/>
            <a:ext cx="657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1400">
                <a:solidFill>
                  <a:schemeClr val="tx1"/>
                </a:solidFill>
                <a:latin typeface="Times New Roman" panose="02020603050405020304" pitchFamily="18" charset="0"/>
                <a:ea typeface="宋体" panose="02010600030101010101" pitchFamily="2" charset="-122"/>
              </a:defRPr>
            </a:lvl1pPr>
            <a:lvl2pPr marL="742950" indent="-285750" defTabSz="457200">
              <a:defRPr sz="1400">
                <a:solidFill>
                  <a:schemeClr val="tx1"/>
                </a:solidFill>
                <a:latin typeface="Times New Roman" panose="02020603050405020304" pitchFamily="18" charset="0"/>
                <a:ea typeface="宋体" panose="02010600030101010101" pitchFamily="2" charset="-122"/>
              </a:defRPr>
            </a:lvl2pPr>
            <a:lvl3pPr marL="1143000" indent="-228600" defTabSz="457200">
              <a:defRPr sz="1400">
                <a:solidFill>
                  <a:schemeClr val="tx1"/>
                </a:solidFill>
                <a:latin typeface="Times New Roman" panose="02020603050405020304" pitchFamily="18" charset="0"/>
                <a:ea typeface="宋体" panose="02010600030101010101" pitchFamily="2" charset="-122"/>
              </a:defRPr>
            </a:lvl3pPr>
            <a:lvl4pPr marL="1600200" indent="-228600" defTabSz="457200">
              <a:defRPr sz="1400">
                <a:solidFill>
                  <a:schemeClr val="tx1"/>
                </a:solidFill>
                <a:latin typeface="Times New Roman" panose="02020603050405020304" pitchFamily="18" charset="0"/>
                <a:ea typeface="宋体" panose="02010600030101010101" pitchFamily="2" charset="-122"/>
              </a:defRPr>
            </a:lvl4pPr>
            <a:lvl5pPr marL="2057400" indent="-228600" defTabSz="457200">
              <a:defRPr sz="14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rgbClr val="898989"/>
                </a:solidFill>
                <a:latin typeface="Calibri" panose="020F0502020204030204" pitchFamily="34" charset="0"/>
              </a:rPr>
              <a:t>资料来源：</a:t>
            </a:r>
            <a:r>
              <a:rPr lang="en-US" altLang="zh-CN" sz="1600">
                <a:solidFill>
                  <a:srgbClr val="898989"/>
                </a:solidFill>
                <a:latin typeface="Calibri" panose="020F0502020204030204" pitchFamily="34" charset="0"/>
              </a:rPr>
              <a:t>UC-Berkeley, Course CS61C, Spring 2011  Lecture #1</a:t>
            </a:r>
          </a:p>
        </p:txBody>
      </p:sp>
      <p:sp>
        <p:nvSpPr>
          <p:cNvPr id="2" name="文本框 1"/>
          <p:cNvSpPr txBox="1"/>
          <p:nvPr/>
        </p:nvSpPr>
        <p:spPr>
          <a:xfrm>
            <a:off x="5074921" y="2108131"/>
            <a:ext cx="1955800" cy="584775"/>
          </a:xfrm>
          <a:prstGeom prst="rect">
            <a:avLst/>
          </a:prstGeom>
          <a:noFill/>
        </p:spPr>
        <p:txBody>
          <a:bodyPr wrap="square" rtlCol="0">
            <a:spAutoFit/>
          </a:bodyPr>
          <a:lstStyle/>
          <a:p>
            <a:r>
              <a:rPr lang="en-US" altLang="zh-CN" sz="3200" dirty="0" smtClean="0"/>
              <a:t>IBM PC</a:t>
            </a:r>
            <a:endParaRPr lang="zh-CN" altLang="en-US" sz="3200" dirty="0"/>
          </a:p>
        </p:txBody>
      </p:sp>
      <p:sp>
        <p:nvSpPr>
          <p:cNvPr id="3" name="灯片编号占位符 2"/>
          <p:cNvSpPr>
            <a:spLocks noGrp="1"/>
          </p:cNvSpPr>
          <p:nvPr>
            <p:ph type="sldNum" sz="quarter" idx="4"/>
          </p:nvPr>
        </p:nvSpPr>
        <p:spPr/>
        <p:txBody>
          <a:bodyPr/>
          <a:lstStyle/>
          <a:p>
            <a:fld id="{B889F279-0C5D-4FA7-8CEA-9D3E73AA67A1}" type="slidenum">
              <a:rPr lang="zh-CN" altLang="en-US" smtClean="0"/>
              <a:pPr/>
              <a:t>17</a:t>
            </a:fld>
            <a:endParaRPr lang="zh-CN" altLang="en-US"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457200" y="195263"/>
            <a:ext cx="8229600" cy="569912"/>
          </a:xfrm>
        </p:spPr>
        <p:txBody>
          <a:bodyPr lIns="91440" tIns="45720" rIns="91440" bIns="45720" anchor="ctr"/>
          <a:lstStyle/>
          <a:p>
            <a:r>
              <a:rPr lang="en-US" altLang="zh-CN" sz="3600" dirty="0" smtClean="0"/>
              <a:t>Server, Rack, Array</a:t>
            </a:r>
          </a:p>
        </p:txBody>
      </p:sp>
      <p:pic>
        <p:nvPicPr>
          <p:cNvPr id="44036" name="Picture 6" descr="arra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0900" y="1620838"/>
            <a:ext cx="42799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8" descr="rack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4713" y="1846263"/>
            <a:ext cx="2211387"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server.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0" y="3925888"/>
            <a:ext cx="155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Footer Placeholder 4"/>
          <p:cNvSpPr txBox="1">
            <a:spLocks noGrp="1"/>
          </p:cNvSpPr>
          <p:nvPr/>
        </p:nvSpPr>
        <p:spPr bwMode="auto">
          <a:xfrm>
            <a:off x="1331913" y="6394450"/>
            <a:ext cx="657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1400">
                <a:solidFill>
                  <a:schemeClr val="tx1"/>
                </a:solidFill>
                <a:latin typeface="Times New Roman" panose="02020603050405020304" pitchFamily="18" charset="0"/>
                <a:ea typeface="宋体" panose="02010600030101010101" pitchFamily="2" charset="-122"/>
              </a:defRPr>
            </a:lvl1pPr>
            <a:lvl2pPr marL="742950" indent="-285750" defTabSz="457200">
              <a:defRPr sz="1400">
                <a:solidFill>
                  <a:schemeClr val="tx1"/>
                </a:solidFill>
                <a:latin typeface="Times New Roman" panose="02020603050405020304" pitchFamily="18" charset="0"/>
                <a:ea typeface="宋体" panose="02010600030101010101" pitchFamily="2" charset="-122"/>
              </a:defRPr>
            </a:lvl2pPr>
            <a:lvl3pPr marL="1143000" indent="-228600" defTabSz="457200">
              <a:defRPr sz="1400">
                <a:solidFill>
                  <a:schemeClr val="tx1"/>
                </a:solidFill>
                <a:latin typeface="Times New Roman" panose="02020603050405020304" pitchFamily="18" charset="0"/>
                <a:ea typeface="宋体" panose="02010600030101010101" pitchFamily="2" charset="-122"/>
              </a:defRPr>
            </a:lvl3pPr>
            <a:lvl4pPr marL="1600200" indent="-228600" defTabSz="457200">
              <a:defRPr sz="1400">
                <a:solidFill>
                  <a:schemeClr val="tx1"/>
                </a:solidFill>
                <a:latin typeface="Times New Roman" panose="02020603050405020304" pitchFamily="18" charset="0"/>
                <a:ea typeface="宋体" panose="02010600030101010101" pitchFamily="2" charset="-122"/>
              </a:defRPr>
            </a:lvl4pPr>
            <a:lvl5pPr marL="2057400" indent="-228600" defTabSz="457200">
              <a:defRPr sz="14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rgbClr val="898989"/>
                </a:solidFill>
                <a:latin typeface="Calibri" panose="020F0502020204030204" pitchFamily="34" charset="0"/>
              </a:rPr>
              <a:t>资料来源：</a:t>
            </a:r>
            <a:r>
              <a:rPr lang="en-US" altLang="zh-CN" sz="1600">
                <a:solidFill>
                  <a:srgbClr val="898989"/>
                </a:solidFill>
                <a:latin typeface="Calibri" panose="020F0502020204030204" pitchFamily="34" charset="0"/>
              </a:rPr>
              <a:t>UC-Berkeley, Course CS61C, Spring 2011  Lecture #1</a:t>
            </a:r>
          </a:p>
        </p:txBody>
      </p:sp>
      <p:sp>
        <p:nvSpPr>
          <p:cNvPr id="2" name="文本框 1"/>
          <p:cNvSpPr txBox="1"/>
          <p:nvPr/>
        </p:nvSpPr>
        <p:spPr>
          <a:xfrm>
            <a:off x="457200" y="904240"/>
            <a:ext cx="4622800" cy="523220"/>
          </a:xfrm>
          <a:prstGeom prst="rect">
            <a:avLst/>
          </a:prstGeom>
          <a:noFill/>
        </p:spPr>
        <p:txBody>
          <a:bodyPr wrap="square" rtlCol="0">
            <a:spAutoFit/>
          </a:bodyPr>
          <a:lstStyle/>
          <a:p>
            <a:r>
              <a:rPr lang="zh-CN" altLang="en-US" sz="2800" b="1" dirty="0" smtClean="0"/>
              <a:t>服务器，机架式，阵列式</a:t>
            </a:r>
            <a:endParaRPr lang="zh-CN" altLang="en-US" sz="2800" b="1" dirty="0"/>
          </a:p>
        </p:txBody>
      </p:sp>
      <p:sp>
        <p:nvSpPr>
          <p:cNvPr id="3" name="灯片编号占位符 2"/>
          <p:cNvSpPr>
            <a:spLocks noGrp="1"/>
          </p:cNvSpPr>
          <p:nvPr>
            <p:ph type="sldNum" sz="quarter" idx="4"/>
          </p:nvPr>
        </p:nvSpPr>
        <p:spPr/>
        <p:txBody>
          <a:bodyPr/>
          <a:lstStyle/>
          <a:p>
            <a:fld id="{B889F279-0C5D-4FA7-8CEA-9D3E73AA67A1}" type="slidenum">
              <a:rPr lang="zh-CN" altLang="en-US" smtClean="0"/>
              <a:pPr/>
              <a:t>18</a:t>
            </a:fld>
            <a:endParaRPr lang="zh-CN" altLang="en-US"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B889F279-0C5D-4FA7-8CEA-9D3E73AA67A1}" type="slidenum">
              <a:rPr lang="zh-CN" altLang="en-US" smtClean="0"/>
              <a:pPr/>
              <a:t>19</a:t>
            </a:fld>
            <a:endParaRPr lang="zh-CN" altLang="en-US" dirty="0"/>
          </a:p>
        </p:txBody>
      </p:sp>
      <p:sp>
        <p:nvSpPr>
          <p:cNvPr id="3" name="Rectangle 3"/>
          <p:cNvSpPr txBox="1">
            <a:spLocks noChangeArrowheads="1"/>
          </p:cNvSpPr>
          <p:nvPr/>
        </p:nvSpPr>
        <p:spPr>
          <a:xfrm>
            <a:off x="623101" y="1597540"/>
            <a:ext cx="7822256" cy="2356543"/>
          </a:xfrm>
          <a:prstGeom prst="rect">
            <a:avLst/>
          </a:prstGeom>
        </p:spPr>
        <p:txBody>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spcBef>
                <a:spcPct val="45000"/>
              </a:spcBef>
              <a:defRPr/>
            </a:pPr>
            <a:r>
              <a:rPr lang="zh-CN" altLang="en-US" sz="2800" kern="0" dirty="0" smtClean="0">
                <a:solidFill>
                  <a:srgbClr val="B3110D"/>
                </a:solidFill>
                <a:effectLst>
                  <a:outerShdw blurRad="38100" dist="38100" dir="2700000" algn="tl">
                    <a:srgbClr val="000000">
                      <a:alpha val="43137"/>
                    </a:srgbClr>
                  </a:outerShdw>
                </a:effectLst>
                <a:ea typeface="黑体" panose="02010609060101010101" pitchFamily="49" charset="-122"/>
              </a:rPr>
              <a:t>通用计算机模型机：冯</a:t>
            </a:r>
            <a:r>
              <a:rPr lang="en-US" altLang="zh-CN" sz="2800" kern="0" dirty="0" smtClean="0">
                <a:solidFill>
                  <a:srgbClr val="B3110D"/>
                </a:solidFill>
                <a:effectLst>
                  <a:outerShdw blurRad="38100" dist="38100" dir="2700000" algn="tl">
                    <a:srgbClr val="000000">
                      <a:alpha val="43137"/>
                    </a:srgbClr>
                  </a:outerShdw>
                </a:effectLst>
                <a:ea typeface="黑体" panose="02010609060101010101" pitchFamily="49" charset="-122"/>
              </a:rPr>
              <a:t>.</a:t>
            </a:r>
            <a:r>
              <a:rPr lang="zh-CN" altLang="en-US" sz="2800" kern="0" dirty="0" smtClean="0">
                <a:solidFill>
                  <a:srgbClr val="B3110D"/>
                </a:solidFill>
                <a:effectLst>
                  <a:outerShdw blurRad="38100" dist="38100" dir="2700000" algn="tl">
                    <a:srgbClr val="000000">
                      <a:alpha val="43137"/>
                    </a:srgbClr>
                  </a:outerShdw>
                </a:effectLst>
                <a:ea typeface="黑体" panose="02010609060101010101" pitchFamily="49" charset="-122"/>
              </a:rPr>
              <a:t>诺依曼结构</a:t>
            </a:r>
          </a:p>
          <a:p>
            <a:pPr>
              <a:spcBef>
                <a:spcPct val="45000"/>
              </a:spcBef>
              <a:defRPr/>
            </a:pPr>
            <a:r>
              <a:rPr lang="en-US" altLang="zh-CN" sz="2800" kern="0" dirty="0" smtClean="0">
                <a:solidFill>
                  <a:srgbClr val="B3110D"/>
                </a:solidFill>
                <a:effectLst>
                  <a:outerShdw blurRad="38100" dist="38100" dir="2700000" algn="tl">
                    <a:srgbClr val="000000">
                      <a:alpha val="43137"/>
                    </a:srgbClr>
                  </a:outerShdw>
                </a:effectLst>
                <a:ea typeface="黑体" panose="02010609060101010101" pitchFamily="49" charset="-122"/>
              </a:rPr>
              <a:t>IBM360</a:t>
            </a:r>
            <a:r>
              <a:rPr lang="zh-CN" altLang="en-US" sz="2800" kern="0" dirty="0" smtClean="0">
                <a:solidFill>
                  <a:srgbClr val="B3110D"/>
                </a:solidFill>
                <a:effectLst>
                  <a:outerShdw blurRad="38100" dist="38100" dir="2700000" algn="tl">
                    <a:srgbClr val="000000">
                      <a:alpha val="43137"/>
                    </a:srgbClr>
                  </a:outerShdw>
                </a:effectLst>
                <a:ea typeface="黑体" panose="02010609060101010101" pitchFamily="49" charset="-122"/>
              </a:rPr>
              <a:t>系列机：引入兼容性（系列机）概念</a:t>
            </a:r>
          </a:p>
          <a:p>
            <a:pPr>
              <a:spcBef>
                <a:spcPct val="45000"/>
              </a:spcBef>
              <a:defRPr/>
            </a:pPr>
            <a:r>
              <a:rPr lang="en-US" altLang="zh-CN" sz="2800" kern="0" dirty="0" smtClean="0">
                <a:solidFill>
                  <a:srgbClr val="B3110D"/>
                </a:solidFill>
                <a:effectLst>
                  <a:outerShdw blurRad="38100" dist="38100" dir="2700000" algn="tl">
                    <a:srgbClr val="000000">
                      <a:alpha val="43137"/>
                    </a:srgbClr>
                  </a:outerShdw>
                </a:effectLst>
                <a:ea typeface="黑体" panose="02010609060101010101" pitchFamily="49" charset="-122"/>
              </a:rPr>
              <a:t>DEC PDP-8</a:t>
            </a:r>
            <a:r>
              <a:rPr lang="zh-CN" altLang="en-US" sz="2800" kern="0" dirty="0" smtClean="0">
                <a:solidFill>
                  <a:srgbClr val="B3110D"/>
                </a:solidFill>
                <a:effectLst>
                  <a:outerShdw blurRad="38100" dist="38100" dir="2700000" algn="tl">
                    <a:srgbClr val="000000">
                      <a:alpha val="43137"/>
                    </a:srgbClr>
                  </a:outerShdw>
                </a:effectLst>
                <a:ea typeface="黑体" panose="02010609060101010101" pitchFamily="49" charset="-122"/>
              </a:rPr>
              <a:t>：引入总线结构</a:t>
            </a:r>
            <a:endParaRPr lang="zh-CN" altLang="en-US" sz="2800" kern="0" dirty="0" smtClean="0">
              <a:ea typeface="黑体" panose="02010609060101010101" pitchFamily="49" charset="-122"/>
            </a:endParaRPr>
          </a:p>
          <a:p>
            <a:pPr lvl="1">
              <a:spcBef>
                <a:spcPct val="45000"/>
              </a:spcBef>
              <a:defRPr/>
            </a:pPr>
            <a:endParaRPr lang="zh-CN" altLang="en-US" sz="2800" kern="0" dirty="0" smtClean="0">
              <a:ea typeface="黑体" panose="02010609060101010101" pitchFamily="49" charset="-122"/>
            </a:endParaRPr>
          </a:p>
        </p:txBody>
      </p:sp>
      <p:sp>
        <p:nvSpPr>
          <p:cNvPr id="4" name="文本框 3"/>
          <p:cNvSpPr txBox="1"/>
          <p:nvPr/>
        </p:nvSpPr>
        <p:spPr>
          <a:xfrm>
            <a:off x="623100" y="889404"/>
            <a:ext cx="8151030" cy="523220"/>
          </a:xfrm>
          <a:prstGeom prst="rect">
            <a:avLst/>
          </a:prstGeom>
          <a:noFill/>
        </p:spPr>
        <p:txBody>
          <a:bodyPr wrap="square" rtlCol="0">
            <a:spAutoFit/>
          </a:bodyPr>
          <a:lstStyle/>
          <a:p>
            <a:r>
              <a:rPr lang="zh-CN" altLang="en-US" sz="2800" b="1" dirty="0" smtClean="0"/>
              <a:t>小结：计算机发展过程中，非常重要的三个机器</a:t>
            </a:r>
            <a:endParaRPr lang="zh-CN" altLang="en-US" sz="2800" b="1" dirty="0"/>
          </a:p>
        </p:txBody>
      </p:sp>
    </p:spTree>
    <p:extLst>
      <p:ext uri="{BB962C8B-B14F-4D97-AF65-F5344CB8AC3E}">
        <p14:creationId xmlns:p14="http://schemas.microsoft.com/office/powerpoint/2010/main" val="28772155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150938" y="214313"/>
            <a:ext cx="7793037" cy="838200"/>
          </a:xfrm>
        </p:spPr>
        <p:txBody>
          <a:bodyPr/>
          <a:lstStyle/>
          <a:p>
            <a:r>
              <a:rPr lang="zh-CN" altLang="en-US" smtClean="0"/>
              <a:t>教学安排</a:t>
            </a:r>
          </a:p>
        </p:txBody>
      </p:sp>
      <p:sp>
        <p:nvSpPr>
          <p:cNvPr id="6147" name="内容占位符 2"/>
          <p:cNvSpPr>
            <a:spLocks noGrp="1"/>
          </p:cNvSpPr>
          <p:nvPr>
            <p:ph idx="1"/>
          </p:nvPr>
        </p:nvSpPr>
        <p:spPr>
          <a:xfrm>
            <a:off x="843281" y="1628775"/>
            <a:ext cx="8100694" cy="4608513"/>
          </a:xfrm>
        </p:spPr>
        <p:txBody>
          <a:bodyPr/>
          <a:lstStyle/>
          <a:p>
            <a:pPr>
              <a:defRPr/>
            </a:pPr>
            <a:r>
              <a:rPr lang="zh-CN" altLang="en-US" sz="2400" dirty="0" smtClean="0">
                <a:solidFill>
                  <a:schemeClr val="tx1"/>
                </a:solidFill>
                <a:latin typeface="宋体" pitchFamily="2" charset="-122"/>
              </a:rPr>
              <a:t>总学时为</a:t>
            </a:r>
            <a:r>
              <a:rPr lang="en-US" altLang="zh-CN" sz="2400" dirty="0" smtClean="0">
                <a:solidFill>
                  <a:schemeClr val="tx1"/>
                </a:solidFill>
                <a:latin typeface="宋体" pitchFamily="2" charset="-122"/>
              </a:rPr>
              <a:t>56</a:t>
            </a:r>
            <a:r>
              <a:rPr lang="zh-CN" altLang="en-US" sz="2400" dirty="0" smtClean="0">
                <a:solidFill>
                  <a:schemeClr val="bg2"/>
                </a:solidFill>
                <a:latin typeface="宋体" pitchFamily="2" charset="-122"/>
              </a:rPr>
              <a:t>，其中课堂讲授</a:t>
            </a:r>
            <a:r>
              <a:rPr lang="en-US" altLang="zh-CN" sz="2400" dirty="0" smtClean="0">
                <a:solidFill>
                  <a:schemeClr val="bg2"/>
                </a:solidFill>
                <a:latin typeface="宋体" pitchFamily="2" charset="-122"/>
              </a:rPr>
              <a:t>54</a:t>
            </a:r>
            <a:r>
              <a:rPr lang="zh-CN" altLang="en-US" sz="2400" dirty="0" smtClean="0">
                <a:solidFill>
                  <a:schemeClr val="bg2"/>
                </a:solidFill>
                <a:latin typeface="宋体" pitchFamily="2" charset="-122"/>
              </a:rPr>
              <a:t>学时，习题课</a:t>
            </a:r>
            <a:r>
              <a:rPr lang="en-US" altLang="zh-CN" sz="2400" dirty="0" smtClean="0">
                <a:solidFill>
                  <a:schemeClr val="bg2"/>
                </a:solidFill>
                <a:latin typeface="宋体" pitchFamily="2" charset="-122"/>
              </a:rPr>
              <a:t>2</a:t>
            </a:r>
            <a:r>
              <a:rPr lang="zh-CN" altLang="en-US" sz="2400" dirty="0" smtClean="0">
                <a:solidFill>
                  <a:schemeClr val="bg2"/>
                </a:solidFill>
                <a:latin typeface="宋体" pitchFamily="2" charset="-122"/>
              </a:rPr>
              <a:t>学时。</a:t>
            </a:r>
            <a:endParaRPr lang="en-US" altLang="zh-CN" sz="2400" dirty="0" smtClean="0">
              <a:solidFill>
                <a:schemeClr val="bg2"/>
              </a:solidFill>
              <a:latin typeface="宋体" pitchFamily="2" charset="-122"/>
            </a:endParaRPr>
          </a:p>
          <a:p>
            <a:pPr marL="342900" lvl="1" indent="-342900">
              <a:buClr>
                <a:schemeClr val="folHlink"/>
              </a:buClr>
              <a:buSzPct val="60000"/>
              <a:defRPr/>
            </a:pPr>
            <a:r>
              <a:rPr lang="zh-CN" altLang="en-US" dirty="0"/>
              <a:t>课程</a:t>
            </a:r>
            <a:r>
              <a:rPr lang="zh-CN" altLang="en-US" dirty="0" smtClean="0"/>
              <a:t>成绩评定方法</a:t>
            </a:r>
            <a:r>
              <a:rPr lang="en-US" altLang="zh-CN" dirty="0" smtClean="0"/>
              <a:t>:</a:t>
            </a:r>
            <a:r>
              <a:rPr lang="zh-CN" altLang="en-US" dirty="0" smtClean="0">
                <a:solidFill>
                  <a:schemeClr val="bg2"/>
                </a:solidFill>
              </a:rPr>
              <a:t>平时考核（作业与课堂练习）</a:t>
            </a:r>
            <a:r>
              <a:rPr lang="en-US" altLang="zh-CN" dirty="0" smtClean="0">
                <a:solidFill>
                  <a:schemeClr val="bg2"/>
                </a:solidFill>
              </a:rPr>
              <a:t>30</a:t>
            </a:r>
            <a:r>
              <a:rPr lang="zh-CN" altLang="en-US" dirty="0" smtClean="0">
                <a:solidFill>
                  <a:schemeClr val="bg2"/>
                </a:solidFill>
              </a:rPr>
              <a:t>％，期末考试</a:t>
            </a:r>
            <a:r>
              <a:rPr lang="en-US" altLang="zh-CN" dirty="0" smtClean="0">
                <a:solidFill>
                  <a:schemeClr val="bg2"/>
                </a:solidFill>
              </a:rPr>
              <a:t>70</a:t>
            </a:r>
            <a:r>
              <a:rPr lang="zh-CN" altLang="en-US" dirty="0" smtClean="0">
                <a:solidFill>
                  <a:schemeClr val="bg2"/>
                </a:solidFill>
              </a:rPr>
              <a:t>％。</a:t>
            </a:r>
            <a:endParaRPr lang="zh-CN" altLang="en-US" dirty="0" smtClean="0"/>
          </a:p>
          <a:p>
            <a:pPr marL="342900" lvl="1" indent="-342900">
              <a:buClr>
                <a:schemeClr val="folHlink"/>
              </a:buClr>
              <a:buSzPct val="60000"/>
              <a:defRPr/>
            </a:pPr>
            <a:r>
              <a:rPr lang="zh-CN" altLang="en-US" dirty="0" smtClean="0"/>
              <a:t>教材：《计算机组成与系统结构》</a:t>
            </a:r>
            <a:r>
              <a:rPr lang="en-US" altLang="zh-CN" dirty="0" smtClean="0"/>
              <a:t>(</a:t>
            </a:r>
            <a:r>
              <a:rPr lang="zh-CN" altLang="en-US" dirty="0" smtClean="0"/>
              <a:t>第</a:t>
            </a:r>
            <a:r>
              <a:rPr lang="en-US" altLang="zh-CN" dirty="0"/>
              <a:t>2</a:t>
            </a:r>
            <a:r>
              <a:rPr lang="zh-CN" altLang="en-US" dirty="0" smtClean="0"/>
              <a:t>版</a:t>
            </a:r>
            <a:r>
              <a:rPr lang="en-US" altLang="zh-CN" dirty="0" smtClean="0"/>
              <a:t>). </a:t>
            </a:r>
            <a:r>
              <a:rPr lang="zh-CN" altLang="en-US" dirty="0" smtClean="0"/>
              <a:t>袁春风主编</a:t>
            </a:r>
            <a:r>
              <a:rPr lang="en-US" altLang="zh-CN" dirty="0" smtClean="0"/>
              <a:t>. </a:t>
            </a:r>
            <a:r>
              <a:rPr lang="zh-CN" altLang="en-US" dirty="0" smtClean="0"/>
              <a:t>清华大学出版社，</a:t>
            </a:r>
            <a:r>
              <a:rPr lang="en-US" altLang="zh-CN" dirty="0" smtClean="0"/>
              <a:t>2015.8</a:t>
            </a:r>
          </a:p>
          <a:p>
            <a:pPr>
              <a:lnSpc>
                <a:spcPct val="115000"/>
              </a:lnSpc>
              <a:spcAft>
                <a:spcPct val="10000"/>
              </a:spcAft>
              <a:defRPr/>
            </a:pPr>
            <a:r>
              <a:rPr lang="zh-CN" altLang="en-US" sz="2400" dirty="0" smtClean="0">
                <a:solidFill>
                  <a:schemeClr val="tx1"/>
                </a:solidFill>
              </a:rPr>
              <a:t>参考教材</a:t>
            </a:r>
            <a:r>
              <a:rPr lang="en-US" altLang="zh-CN" sz="2400" dirty="0" smtClean="0">
                <a:solidFill>
                  <a:schemeClr val="tx1"/>
                </a:solidFill>
              </a:rPr>
              <a:t>:</a:t>
            </a:r>
            <a:r>
              <a:rPr lang="zh-CN" altLang="en-US" sz="2400" dirty="0" smtClean="0">
                <a:solidFill>
                  <a:schemeClr val="tx1"/>
                </a:solidFill>
              </a:rPr>
              <a:t>《</a:t>
            </a:r>
            <a:r>
              <a:rPr lang="zh-CN" altLang="zh-CN" sz="2400" dirty="0" smtClean="0">
                <a:solidFill>
                  <a:schemeClr val="tx1"/>
                </a:solidFill>
              </a:rPr>
              <a:t>计算</a:t>
            </a:r>
            <a:r>
              <a:rPr lang="zh-CN" altLang="zh-CN" sz="2400" dirty="0">
                <a:solidFill>
                  <a:schemeClr val="tx1"/>
                </a:solidFill>
              </a:rPr>
              <a:t>机组成与设计</a:t>
            </a:r>
            <a:r>
              <a:rPr lang="en-US" altLang="zh-CN" sz="2400" dirty="0">
                <a:solidFill>
                  <a:schemeClr val="tx1"/>
                </a:solidFill>
              </a:rPr>
              <a:t>-</a:t>
            </a:r>
            <a:r>
              <a:rPr lang="zh-CN" altLang="zh-CN" sz="2400" dirty="0">
                <a:solidFill>
                  <a:schemeClr val="tx1"/>
                </a:solidFill>
              </a:rPr>
              <a:t>硬件</a:t>
            </a:r>
            <a:r>
              <a:rPr lang="en-US" altLang="zh-CN" sz="2400" dirty="0">
                <a:solidFill>
                  <a:schemeClr val="tx1"/>
                </a:solidFill>
              </a:rPr>
              <a:t>/</a:t>
            </a:r>
            <a:r>
              <a:rPr lang="zh-CN" altLang="zh-CN" sz="2400" dirty="0">
                <a:solidFill>
                  <a:schemeClr val="tx1"/>
                </a:solidFill>
              </a:rPr>
              <a:t>软件</a:t>
            </a:r>
            <a:r>
              <a:rPr lang="zh-CN" altLang="zh-CN" sz="2400" dirty="0" smtClean="0">
                <a:solidFill>
                  <a:schemeClr val="tx1"/>
                </a:solidFill>
              </a:rPr>
              <a:t>接口</a:t>
            </a:r>
            <a:r>
              <a:rPr lang="en-US" altLang="zh-CN" sz="2400" dirty="0" smtClean="0">
                <a:solidFill>
                  <a:schemeClr val="tx1"/>
                </a:solidFill>
              </a:rPr>
              <a:t>》</a:t>
            </a:r>
            <a:r>
              <a:rPr lang="zh-CN" altLang="zh-CN" sz="2400" dirty="0" smtClean="0">
                <a:solidFill>
                  <a:schemeClr val="tx1"/>
                </a:solidFill>
              </a:rPr>
              <a:t>（</a:t>
            </a:r>
            <a:r>
              <a:rPr lang="zh-CN" altLang="zh-CN" sz="2400" dirty="0">
                <a:solidFill>
                  <a:schemeClr val="tx1"/>
                </a:solidFill>
              </a:rPr>
              <a:t>第四</a:t>
            </a:r>
            <a:r>
              <a:rPr lang="zh-CN" altLang="zh-CN" sz="2400" dirty="0" smtClean="0">
                <a:solidFill>
                  <a:schemeClr val="tx1"/>
                </a:solidFill>
              </a:rPr>
              <a:t>版</a:t>
            </a:r>
            <a:r>
              <a:rPr lang="en-US" altLang="zh-CN" sz="2400" dirty="0" smtClean="0">
                <a:solidFill>
                  <a:schemeClr val="tx1"/>
                </a:solidFill>
              </a:rPr>
              <a:t>)(</a:t>
            </a:r>
            <a:r>
              <a:rPr lang="zh-CN" altLang="zh-CN" sz="2400" dirty="0" smtClean="0">
                <a:solidFill>
                  <a:schemeClr val="tx1"/>
                </a:solidFill>
              </a:rPr>
              <a:t>美</a:t>
            </a:r>
            <a:r>
              <a:rPr lang="en-US" altLang="zh-CN" sz="2400" dirty="0" smtClean="0">
                <a:solidFill>
                  <a:schemeClr val="tx1"/>
                </a:solidFill>
              </a:rPr>
              <a:t>)David </a:t>
            </a:r>
            <a:r>
              <a:rPr lang="en-US" altLang="zh-CN" sz="2400" dirty="0">
                <a:solidFill>
                  <a:schemeClr val="tx1"/>
                </a:solidFill>
              </a:rPr>
              <a:t>A. </a:t>
            </a:r>
            <a:r>
              <a:rPr lang="en-US" altLang="zh-CN" sz="2400" dirty="0" smtClean="0">
                <a:solidFill>
                  <a:schemeClr val="tx1"/>
                </a:solidFill>
              </a:rPr>
              <a:t>Patterson</a:t>
            </a:r>
            <a:r>
              <a:rPr lang="zh-CN" altLang="en-US" sz="2400" dirty="0">
                <a:solidFill>
                  <a:schemeClr val="tx1"/>
                </a:solidFill>
              </a:rPr>
              <a:t>，</a:t>
            </a:r>
            <a:r>
              <a:rPr lang="en-US" altLang="zh-CN" sz="2400" dirty="0" smtClean="0">
                <a:solidFill>
                  <a:schemeClr val="tx1"/>
                </a:solidFill>
              </a:rPr>
              <a:t>John </a:t>
            </a:r>
            <a:r>
              <a:rPr lang="en-US" altLang="zh-CN" sz="2400" dirty="0">
                <a:solidFill>
                  <a:schemeClr val="tx1"/>
                </a:solidFill>
              </a:rPr>
              <a:t>L. Hennessy</a:t>
            </a:r>
            <a:r>
              <a:rPr lang="zh-CN" altLang="zh-CN" sz="2400" dirty="0">
                <a:solidFill>
                  <a:schemeClr val="tx1"/>
                </a:solidFill>
              </a:rPr>
              <a:t>著</a:t>
            </a:r>
            <a:r>
              <a:rPr lang="zh-CN" altLang="zh-CN" sz="2400" dirty="0" smtClean="0">
                <a:solidFill>
                  <a:schemeClr val="tx1"/>
                </a:solidFill>
              </a:rPr>
              <a:t>，</a:t>
            </a:r>
            <a:r>
              <a:rPr lang="zh-CN" altLang="en-US" sz="2400" dirty="0">
                <a:solidFill>
                  <a:schemeClr val="tx1"/>
                </a:solidFill>
              </a:rPr>
              <a:t>机械</a:t>
            </a:r>
            <a:r>
              <a:rPr lang="zh-CN" altLang="zh-CN" sz="2400" dirty="0" smtClean="0">
                <a:solidFill>
                  <a:schemeClr val="tx1"/>
                </a:solidFill>
              </a:rPr>
              <a:t>工业出版社</a:t>
            </a:r>
            <a:r>
              <a:rPr lang="en-US" altLang="zh-CN" sz="2400" dirty="0" smtClean="0">
                <a:solidFill>
                  <a:schemeClr val="tx1"/>
                </a:solidFill>
              </a:rPr>
              <a:t>,2011.11</a:t>
            </a:r>
            <a:r>
              <a:rPr lang="zh-CN" altLang="en-US" sz="2400" dirty="0" smtClean="0">
                <a:solidFill>
                  <a:schemeClr val="tx1"/>
                </a:solidFill>
              </a:rPr>
              <a:t>。</a:t>
            </a:r>
            <a:endParaRPr lang="en-US" altLang="zh-CN" sz="2400" dirty="0" smtClean="0">
              <a:solidFill>
                <a:schemeClr val="tx1"/>
              </a:solidFill>
            </a:endParaRPr>
          </a:p>
          <a:p>
            <a:pPr>
              <a:lnSpc>
                <a:spcPct val="115000"/>
              </a:lnSpc>
              <a:spcAft>
                <a:spcPct val="10000"/>
              </a:spcAft>
              <a:defRPr/>
            </a:pPr>
            <a:r>
              <a:rPr lang="zh-CN" altLang="en-US" sz="2400" dirty="0" smtClean="0">
                <a:solidFill>
                  <a:schemeClr val="tx1"/>
                </a:solidFill>
              </a:rPr>
              <a:t>也可以是该书的第五版（</a:t>
            </a:r>
            <a:r>
              <a:rPr lang="en-US" altLang="zh-CN" sz="2400" dirty="0" smtClean="0">
                <a:solidFill>
                  <a:schemeClr val="tx1"/>
                </a:solidFill>
              </a:rPr>
              <a:t>2015.6</a:t>
            </a:r>
            <a:r>
              <a:rPr lang="zh-CN" altLang="en-US" sz="2400" dirty="0" smtClean="0">
                <a:solidFill>
                  <a:schemeClr val="tx1"/>
                </a:solidFill>
              </a:rPr>
              <a:t>），该版的基本内容与上一版一致，增加了移动计算、大数据等内容。</a:t>
            </a:r>
            <a:endParaRPr lang="en-US" altLang="zh-CN" sz="2400" dirty="0" smtClean="0">
              <a:solidFill>
                <a:schemeClr val="tx1"/>
              </a:solidFill>
            </a:endParaRPr>
          </a:p>
          <a:p>
            <a:pPr marL="0" indent="0">
              <a:buFont typeface="Wingdings" pitchFamily="2" charset="2"/>
              <a:buNone/>
              <a:defRPr/>
            </a:pPr>
            <a:endParaRPr lang="zh-CN" altLang="en-US" dirty="0" smtClean="0"/>
          </a:p>
        </p:txBody>
      </p:sp>
      <p:sp>
        <p:nvSpPr>
          <p:cNvPr id="4" name="灯片编号占位符 3"/>
          <p:cNvSpPr>
            <a:spLocks noGrp="1"/>
          </p:cNvSpPr>
          <p:nvPr>
            <p:ph type="sldNum" sz="quarter" idx="12"/>
          </p:nvPr>
        </p:nvSpPr>
        <p:spPr/>
        <p:txBody>
          <a:bodyPr/>
          <a:lstStyle/>
          <a:p>
            <a:pPr>
              <a:defRPr/>
            </a:pPr>
            <a:fld id="{868211AE-7D5E-459B-BA6B-8EA5B23B1E75}" type="slidenum">
              <a:rPr lang="zh-CN" altLang="en-US" smtClean="0"/>
              <a:pPr>
                <a:defRPr/>
              </a:pPr>
              <a:t>2</a:t>
            </a:fld>
            <a:endParaRPr lang="en-US" altLang="zh-CN" dirty="0"/>
          </a:p>
        </p:txBody>
      </p:sp>
    </p:spTree>
    <p:custDataLst>
      <p:tags r:id="rId1"/>
    </p:custDataLst>
  </p:cSld>
  <p:clrMapOvr>
    <a:masterClrMapping/>
  </p:clrMapOvr>
  <p:transition spd="slow" advTm="2923">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 calcmode="lin" valueType="num">
                                      <p:cBhvr additive="base">
                                        <p:cTn id="31"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noChangeArrowheads="1"/>
          </p:cNvSpPr>
          <p:nvPr>
            <p:ph type="body" idx="1"/>
          </p:nvPr>
        </p:nvSpPr>
        <p:spPr>
          <a:xfrm>
            <a:off x="952928" y="499626"/>
            <a:ext cx="6133672" cy="605294"/>
          </a:xfrm>
        </p:spPr>
        <p:txBody>
          <a:bodyPr/>
          <a:lstStyle/>
          <a:p>
            <a:pPr marL="0" indent="0">
              <a:spcBef>
                <a:spcPct val="45000"/>
              </a:spcBef>
              <a:buNone/>
              <a:defRPr/>
            </a:pPr>
            <a:r>
              <a:rPr lang="en-US" altLang="zh-CN" sz="3600" dirty="0" smtClean="0">
                <a:solidFill>
                  <a:schemeClr val="accent1"/>
                </a:solidFill>
                <a:effectLst>
                  <a:outerShdw blurRad="38100" dist="38100" dir="2700000" algn="tl">
                    <a:srgbClr val="000000">
                      <a:alpha val="43137"/>
                    </a:srgbClr>
                  </a:outerShdw>
                </a:effectLst>
                <a:ea typeface="黑体" panose="02010609060101010101" pitchFamily="49" charset="-122"/>
              </a:rPr>
              <a:t>1.2</a:t>
            </a:r>
            <a:r>
              <a:rPr lang="en-US" altLang="zh-CN" sz="3600" dirty="0" smtClean="0">
                <a:solidFill>
                  <a:srgbClr val="B3110D"/>
                </a:solidFill>
                <a:effectLst>
                  <a:outerShdw blurRad="38100" dist="38100" dir="2700000" algn="tl">
                    <a:srgbClr val="000000">
                      <a:alpha val="43137"/>
                    </a:srgbClr>
                  </a:outerShdw>
                </a:effectLst>
                <a:ea typeface="黑体" panose="02010609060101010101" pitchFamily="49" charset="-122"/>
              </a:rPr>
              <a:t> </a:t>
            </a:r>
            <a:r>
              <a:rPr lang="zh-CN" altLang="en-US" sz="3600" dirty="0" smtClean="0">
                <a:solidFill>
                  <a:schemeClr val="accent1"/>
                </a:solidFill>
                <a:effectLst>
                  <a:outerShdw blurRad="38100" dist="38100" dir="2700000" algn="tl">
                    <a:srgbClr val="000000">
                      <a:alpha val="43137"/>
                    </a:srgbClr>
                  </a:outerShdw>
                </a:effectLst>
                <a:ea typeface="黑体" panose="02010609060101010101" pitchFamily="49" charset="-122"/>
              </a:rPr>
              <a:t>计算机系统的组成</a:t>
            </a:r>
            <a:endParaRPr lang="en-US" altLang="zh-CN" sz="3600" dirty="0" smtClean="0">
              <a:solidFill>
                <a:schemeClr val="accent1"/>
              </a:solidFill>
              <a:effectLst>
                <a:outerShdw blurRad="38100" dist="38100" dir="2700000" algn="tl">
                  <a:srgbClr val="000000">
                    <a:alpha val="43137"/>
                  </a:srgbClr>
                </a:outerShdw>
              </a:effectLst>
              <a:ea typeface="黑体" panose="02010609060101010101" pitchFamily="49"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20</a:t>
            </a:fld>
            <a:endParaRPr lang="zh-CN" altLang="en-US" dirty="0"/>
          </a:p>
        </p:txBody>
      </p:sp>
      <p:sp>
        <p:nvSpPr>
          <p:cNvPr id="4" name="Rectangle 3"/>
          <p:cNvSpPr txBox="1">
            <a:spLocks noChangeArrowheads="1"/>
          </p:cNvSpPr>
          <p:nvPr/>
        </p:nvSpPr>
        <p:spPr bwMode="auto">
          <a:xfrm>
            <a:off x="4019764" y="2464052"/>
            <a:ext cx="4808306"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marL="495300" lvl="1" indent="0">
              <a:spcBef>
                <a:spcPct val="45000"/>
              </a:spcBef>
              <a:buNone/>
              <a:defRPr/>
            </a:pPr>
            <a:r>
              <a:rPr lang="zh-CN" altLang="en-US" sz="3600" kern="0" dirty="0" smtClean="0">
                <a:solidFill>
                  <a:schemeClr val="tx1"/>
                </a:solidFill>
                <a:effectLst>
                  <a:outerShdw blurRad="38100" dist="38100" dir="2700000" algn="tl">
                    <a:srgbClr val="000000">
                      <a:alpha val="43137"/>
                    </a:srgbClr>
                  </a:outerShdw>
                </a:effectLst>
                <a:ea typeface="黑体" panose="02010609060101010101" pitchFamily="49" charset="-122"/>
              </a:rPr>
              <a:t>系统软件</a:t>
            </a:r>
            <a:r>
              <a:rPr lang="en-US" altLang="zh-CN" sz="3600" kern="0" dirty="0" smtClean="0">
                <a:solidFill>
                  <a:schemeClr val="tx1"/>
                </a:solidFill>
                <a:effectLst>
                  <a:outerShdw blurRad="38100" dist="38100" dir="2700000" algn="tl">
                    <a:srgbClr val="000000">
                      <a:alpha val="43137"/>
                    </a:srgbClr>
                  </a:outerShdw>
                </a:effectLst>
                <a:ea typeface="黑体" panose="02010609060101010101" pitchFamily="49" charset="-122"/>
              </a:rPr>
              <a:t>+</a:t>
            </a:r>
            <a:r>
              <a:rPr lang="zh-CN" altLang="en-US" sz="3600" kern="0" dirty="0" smtClean="0">
                <a:solidFill>
                  <a:schemeClr val="tx1"/>
                </a:solidFill>
                <a:effectLst>
                  <a:outerShdw blurRad="38100" dist="38100" dir="2700000" algn="tl">
                    <a:srgbClr val="000000">
                      <a:alpha val="43137"/>
                    </a:srgbClr>
                  </a:outerShdw>
                </a:effectLst>
                <a:ea typeface="黑体" panose="02010609060101010101" pitchFamily="49" charset="-122"/>
              </a:rPr>
              <a:t>应用软件</a:t>
            </a:r>
          </a:p>
        </p:txBody>
      </p:sp>
      <p:sp>
        <p:nvSpPr>
          <p:cNvPr id="5" name="Rectangle 3"/>
          <p:cNvSpPr txBox="1">
            <a:spLocks noChangeArrowheads="1"/>
          </p:cNvSpPr>
          <p:nvPr/>
        </p:nvSpPr>
        <p:spPr bwMode="auto">
          <a:xfrm>
            <a:off x="1168686" y="1660755"/>
            <a:ext cx="3752636" cy="140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lvl="1">
              <a:spcBef>
                <a:spcPct val="45000"/>
              </a:spcBef>
              <a:defRPr/>
            </a:pPr>
            <a:r>
              <a:rPr lang="zh-CN" altLang="en-US" sz="3600" kern="0" dirty="0" smtClean="0">
                <a:solidFill>
                  <a:srgbClr val="B3110D"/>
                </a:solidFill>
                <a:effectLst>
                  <a:outerShdw blurRad="38100" dist="38100" dir="2700000" algn="tl">
                    <a:srgbClr val="000000">
                      <a:alpha val="43137"/>
                    </a:srgbClr>
                  </a:outerShdw>
                </a:effectLst>
                <a:ea typeface="黑体" panose="02010609060101010101" pitchFamily="49" charset="-122"/>
              </a:rPr>
              <a:t>计算机硬件：</a:t>
            </a:r>
            <a:endParaRPr lang="en-US" altLang="zh-CN" sz="3600" kern="0" dirty="0" smtClean="0">
              <a:solidFill>
                <a:srgbClr val="B3110D"/>
              </a:solidFill>
              <a:effectLst>
                <a:outerShdw blurRad="38100" dist="38100" dir="2700000" algn="tl">
                  <a:srgbClr val="000000">
                    <a:alpha val="43137"/>
                  </a:srgbClr>
                </a:outerShdw>
              </a:effectLst>
              <a:ea typeface="黑体" panose="02010609060101010101" pitchFamily="49" charset="-122"/>
            </a:endParaRPr>
          </a:p>
          <a:p>
            <a:pPr lvl="1">
              <a:spcBef>
                <a:spcPct val="45000"/>
              </a:spcBef>
              <a:defRPr/>
            </a:pPr>
            <a:r>
              <a:rPr lang="zh-CN" altLang="en-US" sz="3600" kern="0" dirty="0" smtClean="0">
                <a:solidFill>
                  <a:srgbClr val="B3110D"/>
                </a:solidFill>
                <a:effectLst>
                  <a:outerShdw blurRad="38100" dist="38100" dir="2700000" algn="tl">
                    <a:srgbClr val="000000">
                      <a:alpha val="43137"/>
                    </a:srgbClr>
                  </a:outerShdw>
                </a:effectLst>
                <a:ea typeface="黑体" panose="02010609060101010101" pitchFamily="49" charset="-122"/>
              </a:rPr>
              <a:t>计算机软件：</a:t>
            </a:r>
          </a:p>
        </p:txBody>
      </p:sp>
      <p:sp>
        <p:nvSpPr>
          <p:cNvPr id="3" name="左大括号 2"/>
          <p:cNvSpPr/>
          <p:nvPr/>
        </p:nvSpPr>
        <p:spPr bwMode="auto">
          <a:xfrm>
            <a:off x="1243173" y="1774287"/>
            <a:ext cx="267128" cy="1181528"/>
          </a:xfrm>
          <a:prstGeom prst="leftBrace">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ndParaRPr>
          </a:p>
        </p:txBody>
      </p:sp>
      <p:sp>
        <p:nvSpPr>
          <p:cNvPr id="7" name="Rectangle 3"/>
          <p:cNvSpPr txBox="1">
            <a:spLocks noChangeArrowheads="1"/>
          </p:cNvSpPr>
          <p:nvPr/>
        </p:nvSpPr>
        <p:spPr bwMode="auto">
          <a:xfrm>
            <a:off x="4140486" y="1661808"/>
            <a:ext cx="4161033"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marL="495300" lvl="1" indent="0">
              <a:spcBef>
                <a:spcPct val="45000"/>
              </a:spcBef>
              <a:buNone/>
              <a:defRPr/>
            </a:pPr>
            <a:r>
              <a:rPr lang="en-US" altLang="zh-CN" sz="3600" kern="0" dirty="0" smtClean="0">
                <a:solidFill>
                  <a:schemeClr val="tx1"/>
                </a:solidFill>
                <a:effectLst>
                  <a:outerShdw blurRad="38100" dist="38100" dir="2700000" algn="tl">
                    <a:srgbClr val="000000">
                      <a:alpha val="43137"/>
                    </a:srgbClr>
                  </a:outerShdw>
                </a:effectLst>
                <a:ea typeface="黑体" panose="02010609060101010101" pitchFamily="49" charset="-122"/>
              </a:rPr>
              <a:t>CPU + MM + I/O</a:t>
            </a:r>
            <a:endParaRPr lang="zh-CN" altLang="en-US" sz="3600" kern="0" dirty="0" smtClean="0">
              <a:solidFill>
                <a:schemeClr val="tx1"/>
              </a:solidFill>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par>
                          <p:cTn id="13" fill="hold">
                            <p:stCondLst>
                              <p:cond delay="500"/>
                            </p:stCondLst>
                            <p:childTnLst>
                              <p:par>
                                <p:cTn id="14" presetID="3" presetClass="entr" presetSubtype="10" fill="hold" nodeType="afterEffect">
                                  <p:stCondLst>
                                    <p:cond delay="25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blinds(horizontal)">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blinds(horizontal)">
                                      <p:cBhvr>
                                        <p:cTn id="2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p:cNvSpPr>
            <a:spLocks noGrp="1" noChangeArrowheads="1"/>
          </p:cNvSpPr>
          <p:nvPr>
            <p:ph type="body" idx="4294967295"/>
          </p:nvPr>
        </p:nvSpPr>
        <p:spPr>
          <a:xfrm>
            <a:off x="198438" y="954088"/>
            <a:ext cx="8701087" cy="4791075"/>
          </a:xfrm>
        </p:spPr>
        <p:txBody>
          <a:bodyPr/>
          <a:lstStyle/>
          <a:p>
            <a:pPr>
              <a:lnSpc>
                <a:spcPct val="125000"/>
              </a:lnSpc>
              <a:spcBef>
                <a:spcPct val="30000"/>
              </a:spcBef>
            </a:pPr>
            <a:r>
              <a:rPr lang="zh-CN" altLang="en-US" sz="2400" dirty="0" smtClean="0">
                <a:latin typeface="黑体" panose="02010609060101010101" pitchFamily="49" charset="-122"/>
                <a:ea typeface="微软雅黑" panose="020B0503020204020204" pitchFamily="34" charset="-122"/>
              </a:rPr>
              <a:t>什么是计算机？</a:t>
            </a:r>
          </a:p>
          <a:p>
            <a:pPr lvl="1">
              <a:lnSpc>
                <a:spcPct val="125000"/>
              </a:lnSpc>
              <a:spcBef>
                <a:spcPct val="30000"/>
              </a:spcBef>
            </a:pPr>
            <a:r>
              <a:rPr lang="zh-CN" altLang="en-US" sz="2400" dirty="0" smtClean="0">
                <a:latin typeface="黑体" panose="02010609060101010101" pitchFamily="49" charset="-122"/>
                <a:ea typeface="微软雅黑" panose="020B0503020204020204" pitchFamily="34" charset="-122"/>
              </a:rPr>
              <a:t>计算机是一种能对</a:t>
            </a:r>
            <a:r>
              <a:rPr lang="zh-CN" altLang="en-US" sz="2400" dirty="0" smtClean="0">
                <a:solidFill>
                  <a:srgbClr val="B3110D"/>
                </a:solidFill>
                <a:latin typeface="黑体" panose="02010609060101010101" pitchFamily="49" charset="-122"/>
                <a:ea typeface="微软雅黑" panose="020B0503020204020204" pitchFamily="34" charset="-122"/>
              </a:rPr>
              <a:t>数字化信息</a:t>
            </a:r>
            <a:r>
              <a:rPr lang="zh-CN" altLang="en-US" sz="2400" dirty="0" smtClean="0">
                <a:latin typeface="黑体" panose="02010609060101010101" pitchFamily="49" charset="-122"/>
                <a:ea typeface="微软雅黑" panose="020B0503020204020204" pitchFamily="34" charset="-122"/>
              </a:rPr>
              <a:t>进行</a:t>
            </a:r>
            <a:r>
              <a:rPr lang="zh-CN" altLang="en-US" sz="2400" dirty="0" smtClean="0">
                <a:solidFill>
                  <a:srgbClr val="B3110D"/>
                </a:solidFill>
                <a:latin typeface="黑体" panose="02010609060101010101" pitchFamily="49" charset="-122"/>
                <a:ea typeface="微软雅黑" panose="020B0503020204020204" pitchFamily="34" charset="-122"/>
              </a:rPr>
              <a:t>自动、高速的</a:t>
            </a:r>
            <a:r>
              <a:rPr lang="zh-CN" altLang="en-US" sz="2400" dirty="0" smtClean="0">
                <a:solidFill>
                  <a:srgbClr val="008000"/>
                </a:solidFill>
                <a:latin typeface="黑体" panose="02010609060101010101" pitchFamily="49" charset="-122"/>
                <a:ea typeface="微软雅黑" panose="020B0503020204020204" pitchFamily="34" charset="-122"/>
              </a:rPr>
              <a:t>算术和逻辑</a:t>
            </a:r>
            <a:r>
              <a:rPr lang="zh-CN" altLang="en-US" sz="2400" dirty="0" smtClean="0">
                <a:solidFill>
                  <a:srgbClr val="B3110D"/>
                </a:solidFill>
                <a:latin typeface="黑体" panose="02010609060101010101" pitchFamily="49" charset="-122"/>
                <a:ea typeface="微软雅黑" panose="020B0503020204020204" pitchFamily="34" charset="-122"/>
              </a:rPr>
              <a:t>运算</a:t>
            </a:r>
            <a:r>
              <a:rPr lang="zh-CN" altLang="en-US" sz="2400" dirty="0" smtClean="0">
                <a:latin typeface="黑体" panose="02010609060101010101" pitchFamily="49" charset="-122"/>
                <a:ea typeface="微软雅黑" panose="020B0503020204020204" pitchFamily="34" charset="-122"/>
              </a:rPr>
              <a:t>的处理装置。</a:t>
            </a:r>
          </a:p>
          <a:p>
            <a:pPr>
              <a:lnSpc>
                <a:spcPct val="125000"/>
              </a:lnSpc>
              <a:spcBef>
                <a:spcPct val="30000"/>
              </a:spcBef>
            </a:pPr>
            <a:r>
              <a:rPr lang="zh-CN" altLang="en-US" sz="2400" dirty="0" smtClean="0">
                <a:latin typeface="黑体" panose="02010609060101010101" pitchFamily="49" charset="-122"/>
                <a:ea typeface="微软雅黑" panose="020B0503020204020204" pitchFamily="34" charset="-122"/>
              </a:rPr>
              <a:t>计算机的基本部件及功能</a:t>
            </a:r>
          </a:p>
          <a:p>
            <a:pPr lvl="1">
              <a:lnSpc>
                <a:spcPct val="125000"/>
              </a:lnSpc>
              <a:spcBef>
                <a:spcPct val="30000"/>
              </a:spcBef>
            </a:pPr>
            <a:r>
              <a:rPr lang="zh-CN" altLang="en-US" sz="2200" dirty="0" smtClean="0">
                <a:latin typeface="黑体" panose="02010609060101010101" pitchFamily="49" charset="-122"/>
                <a:ea typeface="微软雅黑" panose="020B0503020204020204" pitchFamily="34" charset="-122"/>
              </a:rPr>
              <a:t>运算器（数据运算）</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ALU</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GPRs</a:t>
            </a:r>
            <a:r>
              <a:rPr lang="zh-CN" altLang="en-US" sz="2200" dirty="0" smtClean="0">
                <a:latin typeface="微软雅黑" panose="020B0503020204020204" pitchFamily="34" charset="-122"/>
                <a:ea typeface="微软雅黑" panose="020B0503020204020204" pitchFamily="34" charset="-122"/>
              </a:rPr>
              <a:t>、标志寄存器等</a:t>
            </a:r>
          </a:p>
          <a:p>
            <a:pPr lvl="1">
              <a:lnSpc>
                <a:spcPct val="125000"/>
              </a:lnSpc>
              <a:spcBef>
                <a:spcPct val="30000"/>
              </a:spcBef>
            </a:pPr>
            <a:r>
              <a:rPr lang="zh-CN" altLang="en-US" sz="2200" dirty="0" smtClean="0">
                <a:latin typeface="黑体" panose="02010609060101010101" pitchFamily="49" charset="-122"/>
                <a:ea typeface="微软雅黑" panose="020B0503020204020204" pitchFamily="34" charset="-122"/>
              </a:rPr>
              <a:t>存储器（数据存储）：存储阵列、地址译码器、读写控制电路</a:t>
            </a:r>
          </a:p>
          <a:p>
            <a:pPr lvl="1">
              <a:lnSpc>
                <a:spcPct val="125000"/>
              </a:lnSpc>
              <a:spcBef>
                <a:spcPct val="30000"/>
              </a:spcBef>
            </a:pPr>
            <a:r>
              <a:rPr lang="zh-CN" altLang="en-US" sz="2200" dirty="0" smtClean="0">
                <a:latin typeface="黑体" panose="02010609060101010101" pitchFamily="49" charset="-122"/>
                <a:ea typeface="微软雅黑" panose="020B0503020204020204" pitchFamily="34" charset="-122"/>
              </a:rPr>
              <a:t>总线（数据传送）：</a:t>
            </a:r>
            <a:r>
              <a:rPr lang="zh-CN" altLang="en-US" sz="2200" dirty="0" smtClean="0">
                <a:latin typeface="微软雅黑" panose="020B0503020204020204" pitchFamily="34" charset="-122"/>
                <a:ea typeface="微软雅黑" panose="020B0503020204020204" pitchFamily="34" charset="-122"/>
              </a:rPr>
              <a:t>数据线</a:t>
            </a:r>
            <a:r>
              <a:rPr lang="en-US" altLang="zh-CN" sz="2200" dirty="0" smtClean="0">
                <a:latin typeface="微软雅黑" panose="020B0503020204020204" pitchFamily="34" charset="-122"/>
                <a:ea typeface="微软雅黑" panose="020B0503020204020204" pitchFamily="34" charset="-122"/>
              </a:rPr>
              <a:t>(MDR)</a:t>
            </a:r>
            <a:r>
              <a:rPr lang="zh-CN" altLang="en-US" sz="2200" dirty="0" smtClean="0">
                <a:latin typeface="微软雅黑" panose="020B0503020204020204" pitchFamily="34" charset="-122"/>
                <a:ea typeface="微软雅黑" panose="020B0503020204020204" pitchFamily="34" charset="-122"/>
              </a:rPr>
              <a:t>、地址线</a:t>
            </a:r>
            <a:r>
              <a:rPr lang="en-US" altLang="zh-CN" sz="2200" dirty="0" smtClean="0">
                <a:latin typeface="微软雅黑" panose="020B0503020204020204" pitchFamily="34" charset="-122"/>
                <a:ea typeface="微软雅黑" panose="020B0503020204020204" pitchFamily="34" charset="-122"/>
              </a:rPr>
              <a:t>(MAR)</a:t>
            </a:r>
            <a:r>
              <a:rPr lang="zh-CN" altLang="en-US" sz="2200" dirty="0" smtClean="0">
                <a:latin typeface="微软雅黑" panose="020B0503020204020204" pitchFamily="34" charset="-122"/>
                <a:ea typeface="微软雅黑" panose="020B0503020204020204" pitchFamily="34" charset="-122"/>
              </a:rPr>
              <a:t>和</a:t>
            </a:r>
            <a:r>
              <a:rPr lang="zh-CN" altLang="en-US" sz="2200" dirty="0" smtClean="0">
                <a:latin typeface="黑体" panose="02010609060101010101" pitchFamily="49" charset="-122"/>
                <a:ea typeface="微软雅黑" panose="020B0503020204020204" pitchFamily="34" charset="-122"/>
              </a:rPr>
              <a:t>控制线</a:t>
            </a:r>
            <a:endParaRPr lang="en-US" altLang="zh-CN" sz="2200" dirty="0" smtClean="0">
              <a:latin typeface="黑体" panose="02010609060101010101" pitchFamily="49" charset="-122"/>
              <a:ea typeface="微软雅黑" panose="020B0503020204020204" pitchFamily="34" charset="-122"/>
            </a:endParaRPr>
          </a:p>
          <a:p>
            <a:pPr lvl="1">
              <a:lnSpc>
                <a:spcPct val="125000"/>
              </a:lnSpc>
              <a:spcBef>
                <a:spcPct val="30000"/>
              </a:spcBef>
            </a:pPr>
            <a:r>
              <a:rPr lang="zh-CN" altLang="en-US" sz="2200" dirty="0" smtClean="0">
                <a:solidFill>
                  <a:srgbClr val="FF0000"/>
                </a:solidFill>
                <a:latin typeface="黑体" panose="02010609060101010101" pitchFamily="49" charset="-122"/>
                <a:ea typeface="微软雅黑" panose="020B0503020204020204" pitchFamily="34" charset="-122"/>
              </a:rPr>
              <a:t>控制器（控制）：对指令译码生成控制信号</a:t>
            </a:r>
          </a:p>
          <a:p>
            <a:pPr>
              <a:lnSpc>
                <a:spcPct val="125000"/>
              </a:lnSpc>
              <a:spcBef>
                <a:spcPct val="30000"/>
              </a:spcBef>
            </a:pPr>
            <a:r>
              <a:rPr lang="zh-CN" altLang="en-US" sz="2400" dirty="0" smtClean="0">
                <a:latin typeface="黑体" panose="02010609060101010101" pitchFamily="49" charset="-122"/>
                <a:ea typeface="微软雅黑" panose="020B0503020204020204" pitchFamily="34" charset="-122"/>
              </a:rPr>
              <a:t>计算机实现的所有任务都是通过执行一条一条指令完成的！</a:t>
            </a:r>
          </a:p>
        </p:txBody>
      </p:sp>
      <p:sp>
        <p:nvSpPr>
          <p:cNvPr id="46083" name="Rectangle 5"/>
          <p:cNvSpPr>
            <a:spLocks noGrp="1" noChangeArrowheads="1"/>
          </p:cNvSpPr>
          <p:nvPr>
            <p:ph type="title" idx="4294967295"/>
          </p:nvPr>
        </p:nvSpPr>
        <p:spPr>
          <a:xfrm>
            <a:off x="927100" y="84138"/>
            <a:ext cx="7605713" cy="600075"/>
          </a:xfrm>
          <a:noFill/>
        </p:spPr>
        <p:txBody>
          <a:bodyPr/>
          <a:lstStyle/>
          <a:p>
            <a:r>
              <a:rPr lang="zh-CN" altLang="en-US" sz="3600" smtClean="0"/>
              <a:t>计算机的基本组成与基本功能</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21</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89123">
                                            <p:txEl>
                                              <p:pRg st="1" end="1"/>
                                            </p:txEl>
                                          </p:spTgt>
                                        </p:tgtEl>
                                        <p:attrNameLst>
                                          <p:attrName>style.visibility</p:attrName>
                                        </p:attrNameLst>
                                      </p:cBhvr>
                                      <p:to>
                                        <p:strVal val="visible"/>
                                      </p:to>
                                    </p:set>
                                    <p:animEffect transition="in" filter="blinds(horizontal)">
                                      <p:cBhvr>
                                        <p:cTn id="11" dur="500"/>
                                        <p:tgtEl>
                                          <p:spTgt spid="38912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89123">
                                            <p:txEl>
                                              <p:pRg st="2" end="2"/>
                                            </p:txEl>
                                          </p:spTgt>
                                        </p:tgtEl>
                                        <p:attrNameLst>
                                          <p:attrName>style.visibility</p:attrName>
                                        </p:attrNameLst>
                                      </p:cBhvr>
                                      <p:to>
                                        <p:strVal val="visible"/>
                                      </p:to>
                                    </p:set>
                                    <p:animEffect transition="in" filter="blinds(horizontal)">
                                      <p:cBhvr>
                                        <p:cTn id="16" dur="500"/>
                                        <p:tgtEl>
                                          <p:spTgt spid="38912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89123">
                                            <p:txEl>
                                              <p:pRg st="3" end="3"/>
                                            </p:txEl>
                                          </p:spTgt>
                                        </p:tgtEl>
                                        <p:attrNameLst>
                                          <p:attrName>style.visibility</p:attrName>
                                        </p:attrNameLst>
                                      </p:cBhvr>
                                      <p:to>
                                        <p:strVal val="visible"/>
                                      </p:to>
                                    </p:set>
                                    <p:animEffect transition="in" filter="blinds(horizontal)">
                                      <p:cBhvr>
                                        <p:cTn id="21" dur="500"/>
                                        <p:tgtEl>
                                          <p:spTgt spid="38912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89123">
                                            <p:txEl>
                                              <p:pRg st="4" end="4"/>
                                            </p:txEl>
                                          </p:spTgt>
                                        </p:tgtEl>
                                        <p:attrNameLst>
                                          <p:attrName>style.visibility</p:attrName>
                                        </p:attrNameLst>
                                      </p:cBhvr>
                                      <p:to>
                                        <p:strVal val="visible"/>
                                      </p:to>
                                    </p:set>
                                    <p:animEffect transition="in" filter="blinds(horizontal)">
                                      <p:cBhvr>
                                        <p:cTn id="26" dur="500"/>
                                        <p:tgtEl>
                                          <p:spTgt spid="38912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9123">
                                            <p:txEl>
                                              <p:pRg st="5" end="5"/>
                                            </p:txEl>
                                          </p:spTgt>
                                        </p:tgtEl>
                                        <p:attrNameLst>
                                          <p:attrName>style.visibility</p:attrName>
                                        </p:attrNameLst>
                                      </p:cBhvr>
                                      <p:to>
                                        <p:strVal val="visible"/>
                                      </p:to>
                                    </p:set>
                                    <p:animEffect transition="in" filter="blinds(horizontal)">
                                      <p:cBhvr>
                                        <p:cTn id="31" dur="500"/>
                                        <p:tgtEl>
                                          <p:spTgt spid="38912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89123">
                                            <p:txEl>
                                              <p:pRg st="6" end="6"/>
                                            </p:txEl>
                                          </p:spTgt>
                                        </p:tgtEl>
                                        <p:attrNameLst>
                                          <p:attrName>style.visibility</p:attrName>
                                        </p:attrNameLst>
                                      </p:cBhvr>
                                      <p:to>
                                        <p:strVal val="visible"/>
                                      </p:to>
                                    </p:set>
                                    <p:animEffect transition="in" filter="blinds(horizontal)">
                                      <p:cBhvr>
                                        <p:cTn id="36" dur="500"/>
                                        <p:tgtEl>
                                          <p:spTgt spid="38912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89123">
                                            <p:txEl>
                                              <p:pRg st="7" end="7"/>
                                            </p:txEl>
                                          </p:spTgt>
                                        </p:tgtEl>
                                        <p:attrNameLst>
                                          <p:attrName>style.visibility</p:attrName>
                                        </p:attrNameLst>
                                      </p:cBhvr>
                                      <p:to>
                                        <p:strVal val="visible"/>
                                      </p:to>
                                    </p:set>
                                    <p:animEffect transition="in" filter="blinds(horizontal)">
                                      <p:cBhvr>
                                        <p:cTn id="41" dur="500"/>
                                        <p:tgtEl>
                                          <p:spTgt spid="389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71525" y="228600"/>
            <a:ext cx="7597775" cy="528638"/>
          </a:xfrm>
        </p:spPr>
        <p:txBody>
          <a:bodyPr/>
          <a:lstStyle/>
          <a:p>
            <a:r>
              <a:rPr lang="zh-CN" altLang="en-US" sz="3600" smtClean="0"/>
              <a:t>计算机硬件：打开</a:t>
            </a:r>
            <a:r>
              <a:rPr lang="en-US" altLang="zh-CN" sz="3600" smtClean="0"/>
              <a:t>PC</a:t>
            </a:r>
            <a:r>
              <a:rPr lang="zh-CN" altLang="en-US" sz="3600" smtClean="0"/>
              <a:t>来看看</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22</a:t>
            </a:fld>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525" y="852572"/>
            <a:ext cx="6892996" cy="5981921"/>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00100" y="228600"/>
            <a:ext cx="5629275" cy="581025"/>
          </a:xfrm>
        </p:spPr>
        <p:txBody>
          <a:bodyPr/>
          <a:lstStyle/>
          <a:p>
            <a:r>
              <a:rPr lang="en-US" altLang="zh-CN" sz="4000" smtClean="0"/>
              <a:t>PC</a:t>
            </a:r>
            <a:r>
              <a:rPr lang="zh-CN" altLang="en-US" sz="4000" smtClean="0"/>
              <a:t>主板</a:t>
            </a:r>
          </a:p>
        </p:txBody>
      </p:sp>
      <p:pic>
        <p:nvPicPr>
          <p:cNvPr id="48131" name="Picture 5"/>
          <p:cNvPicPr>
            <a:picLocks noChangeAspect="1" noChangeArrowheads="1"/>
          </p:cNvPicPr>
          <p:nvPr/>
        </p:nvPicPr>
        <p:blipFill>
          <a:blip r:embed="rId2">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50825" y="893763"/>
            <a:ext cx="8359775"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6"/>
          <p:cNvSpPr txBox="1">
            <a:spLocks noChangeArrowheads="1"/>
          </p:cNvSpPr>
          <p:nvPr/>
        </p:nvSpPr>
        <p:spPr bwMode="auto">
          <a:xfrm>
            <a:off x="7335838" y="606425"/>
            <a:ext cx="13303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just"/>
            <a:r>
              <a:rPr lang="en-US" altLang="zh-CN" sz="2400" b="1"/>
              <a:t>CPU</a:t>
            </a:r>
            <a:r>
              <a:rPr lang="zh-CN" altLang="en-US" sz="2400" b="1"/>
              <a:t>插座</a:t>
            </a:r>
          </a:p>
        </p:txBody>
      </p:sp>
      <p:sp>
        <p:nvSpPr>
          <p:cNvPr id="48133" name="Line 7"/>
          <p:cNvSpPr>
            <a:spLocks noChangeShapeType="1"/>
          </p:cNvSpPr>
          <p:nvPr/>
        </p:nvSpPr>
        <p:spPr bwMode="auto">
          <a:xfrm flipH="1">
            <a:off x="7458075" y="909638"/>
            <a:ext cx="482600" cy="11525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4" name="Text Box 8"/>
          <p:cNvSpPr txBox="1">
            <a:spLocks noChangeArrowheads="1"/>
          </p:cNvSpPr>
          <p:nvPr/>
        </p:nvSpPr>
        <p:spPr bwMode="auto">
          <a:xfrm>
            <a:off x="6510338" y="6259513"/>
            <a:ext cx="15367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just"/>
            <a:r>
              <a:rPr lang="zh-CN" altLang="en-US" sz="2400" b="1"/>
              <a:t>内存条</a:t>
            </a:r>
          </a:p>
        </p:txBody>
      </p:sp>
      <p:sp>
        <p:nvSpPr>
          <p:cNvPr id="48135" name="Line 9"/>
          <p:cNvSpPr>
            <a:spLocks noChangeShapeType="1"/>
          </p:cNvSpPr>
          <p:nvPr/>
        </p:nvSpPr>
        <p:spPr bwMode="auto">
          <a:xfrm flipH="1" flipV="1">
            <a:off x="6284913" y="5451475"/>
            <a:ext cx="407987" cy="8969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6" name="Text Box 10"/>
          <p:cNvSpPr txBox="1">
            <a:spLocks noChangeArrowheads="1"/>
          </p:cNvSpPr>
          <p:nvPr/>
        </p:nvSpPr>
        <p:spPr bwMode="auto">
          <a:xfrm>
            <a:off x="1527175" y="882650"/>
            <a:ext cx="22891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just">
              <a:lnSpc>
                <a:spcPct val="96000"/>
              </a:lnSpc>
            </a:pPr>
            <a:r>
              <a:rPr lang="en-US" altLang="zh-CN" sz="2400" b="1"/>
              <a:t>PCI</a:t>
            </a:r>
            <a:r>
              <a:rPr lang="zh-CN" altLang="en-US" sz="2400" b="1"/>
              <a:t>总线插槽</a:t>
            </a:r>
          </a:p>
        </p:txBody>
      </p:sp>
      <p:sp>
        <p:nvSpPr>
          <p:cNvPr id="48137" name="Line 11"/>
          <p:cNvSpPr>
            <a:spLocks noChangeShapeType="1"/>
          </p:cNvSpPr>
          <p:nvPr/>
        </p:nvSpPr>
        <p:spPr bwMode="auto">
          <a:xfrm flipH="1">
            <a:off x="2157413" y="1231900"/>
            <a:ext cx="384175" cy="10683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23</a:t>
            </a:fld>
            <a:endParaRPr lang="zh-CN" altLang="en-US"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idx="4294967295"/>
          </p:nvPr>
        </p:nvSpPr>
        <p:spPr>
          <a:xfrm>
            <a:off x="2006600" y="0"/>
            <a:ext cx="5715000" cy="600075"/>
          </a:xfrm>
        </p:spPr>
        <p:txBody>
          <a:bodyPr/>
          <a:lstStyle/>
          <a:p>
            <a:r>
              <a:rPr lang="zh-CN" altLang="en-US" sz="3600" dirty="0" smtClean="0"/>
              <a:t>现代计算机的原型</a:t>
            </a:r>
          </a:p>
        </p:txBody>
      </p:sp>
      <p:sp>
        <p:nvSpPr>
          <p:cNvPr id="305155" name="Rectangle 1027"/>
          <p:cNvSpPr>
            <a:spLocks noGrp="1" noChangeArrowheads="1"/>
          </p:cNvSpPr>
          <p:nvPr>
            <p:ph type="body" idx="4294967295"/>
          </p:nvPr>
        </p:nvSpPr>
        <p:spPr>
          <a:xfrm>
            <a:off x="185827" y="546431"/>
            <a:ext cx="8640763" cy="6342249"/>
          </a:xfrm>
        </p:spPr>
        <p:txBody>
          <a:bodyPr/>
          <a:lstStyle/>
          <a:p>
            <a:pPr>
              <a:lnSpc>
                <a:spcPts val="2800"/>
              </a:lnSpc>
              <a:buFontTx/>
              <a:buNone/>
            </a:pPr>
            <a:r>
              <a:rPr lang="zh-CN" altLang="en-US" sz="2800" dirty="0" smtClean="0">
                <a:latin typeface="微软雅黑" panose="020B0503020204020204" pitchFamily="34" charset="-122"/>
                <a:ea typeface="微软雅黑" panose="020B0503020204020204" pitchFamily="34" charset="-122"/>
              </a:rPr>
              <a:t> </a:t>
            </a:r>
            <a:r>
              <a:rPr lang="en-US" altLang="zh-CN" sz="2100" dirty="0" smtClean="0">
                <a:solidFill>
                  <a:srgbClr val="0000CC"/>
                </a:solidFill>
                <a:latin typeface="微软雅黑" panose="020B0503020204020204" pitchFamily="34" charset="-122"/>
                <a:ea typeface="微软雅黑" panose="020B0503020204020204" pitchFamily="34" charset="-122"/>
              </a:rPr>
              <a:t>1946</a:t>
            </a:r>
            <a:r>
              <a:rPr lang="zh-CN" altLang="en-US" sz="2100" dirty="0" smtClean="0">
                <a:solidFill>
                  <a:srgbClr val="0000CC"/>
                </a:solidFill>
                <a:latin typeface="微软雅黑" panose="020B0503020204020204" pitchFamily="34" charset="-122"/>
                <a:ea typeface="微软雅黑" panose="020B0503020204020204" pitchFamily="34" charset="-122"/>
              </a:rPr>
              <a:t>年，普林斯顿高等研究院（</a:t>
            </a:r>
            <a:r>
              <a:rPr lang="en-US" altLang="zh-CN" sz="2100" dirty="0" smtClean="0">
                <a:solidFill>
                  <a:srgbClr val="0000CC"/>
                </a:solidFill>
                <a:latin typeface="微软雅黑" panose="020B0503020204020204" pitchFamily="34" charset="-122"/>
                <a:ea typeface="微软雅黑" panose="020B0503020204020204" pitchFamily="34" charset="-122"/>
              </a:rPr>
              <a:t>the Institute for Advance Study at Princeton</a:t>
            </a:r>
            <a:r>
              <a:rPr lang="zh-CN" altLang="en-US" sz="2100" dirty="0" smtClean="0">
                <a:solidFill>
                  <a:srgbClr val="0000CC"/>
                </a:solidFill>
                <a:latin typeface="微软雅黑" panose="020B0503020204020204" pitchFamily="34" charset="-122"/>
                <a:ea typeface="微软雅黑" panose="020B0503020204020204" pitchFamily="34" charset="-122"/>
              </a:rPr>
              <a:t>，</a:t>
            </a:r>
            <a:r>
              <a:rPr lang="en-US" altLang="zh-CN" sz="2100" dirty="0" smtClean="0">
                <a:solidFill>
                  <a:srgbClr val="0000CC"/>
                </a:solidFill>
                <a:latin typeface="微软雅黑" panose="020B0503020204020204" pitchFamily="34" charset="-122"/>
                <a:ea typeface="微软雅黑" panose="020B0503020204020204" pitchFamily="34" charset="-122"/>
              </a:rPr>
              <a:t>IAS </a:t>
            </a:r>
            <a:r>
              <a:rPr lang="zh-CN" altLang="en-US" sz="2100" dirty="0" smtClean="0">
                <a:solidFill>
                  <a:srgbClr val="0000CC"/>
                </a:solidFill>
                <a:latin typeface="微软雅黑" panose="020B0503020204020204" pitchFamily="34" charset="-122"/>
                <a:ea typeface="微软雅黑" panose="020B0503020204020204" pitchFamily="34" charset="-122"/>
              </a:rPr>
              <a:t>）开始设计</a:t>
            </a:r>
            <a:r>
              <a:rPr lang="zh-CN" altLang="en-US" sz="2100" dirty="0" smtClean="0">
                <a:solidFill>
                  <a:srgbClr val="FF0000"/>
                </a:solidFill>
                <a:latin typeface="微软雅黑" panose="020B0503020204020204" pitchFamily="34" charset="-122"/>
                <a:ea typeface="微软雅黑" panose="020B0503020204020204" pitchFamily="34" charset="-122"/>
              </a:rPr>
              <a:t>“存储程序”</a:t>
            </a:r>
            <a:r>
              <a:rPr lang="zh-CN" altLang="en-US" sz="2100" dirty="0" smtClean="0">
                <a:solidFill>
                  <a:srgbClr val="0000CC"/>
                </a:solidFill>
                <a:latin typeface="微软雅黑" panose="020B0503020204020204" pitchFamily="34" charset="-122"/>
                <a:ea typeface="微软雅黑" panose="020B0503020204020204" pitchFamily="34" charset="-122"/>
              </a:rPr>
              <a:t>计算机，被称为</a:t>
            </a:r>
            <a:r>
              <a:rPr lang="en-US" altLang="zh-CN" sz="2100" dirty="0" smtClean="0">
                <a:solidFill>
                  <a:srgbClr val="FF0000"/>
                </a:solidFill>
                <a:latin typeface="微软雅黑" panose="020B0503020204020204" pitchFamily="34" charset="-122"/>
                <a:ea typeface="微软雅黑" panose="020B0503020204020204" pitchFamily="34" charset="-122"/>
              </a:rPr>
              <a:t>IAS</a:t>
            </a:r>
            <a:r>
              <a:rPr lang="zh-CN" altLang="en-US" sz="2100" dirty="0" smtClean="0">
                <a:solidFill>
                  <a:srgbClr val="FF0000"/>
                </a:solidFill>
                <a:latin typeface="微软雅黑" panose="020B0503020204020204" pitchFamily="34" charset="-122"/>
                <a:ea typeface="微软雅黑" panose="020B0503020204020204" pitchFamily="34" charset="-122"/>
              </a:rPr>
              <a:t>计算机</a:t>
            </a:r>
            <a:r>
              <a:rPr lang="zh-CN" altLang="en-US" sz="2100" dirty="0" smtClean="0">
                <a:solidFill>
                  <a:srgbClr val="004821"/>
                </a:solidFill>
                <a:latin typeface="微软雅黑" panose="020B0503020204020204" pitchFamily="34" charset="-122"/>
                <a:ea typeface="微软雅黑" panose="020B0503020204020204" pitchFamily="34" charset="-122"/>
              </a:rPr>
              <a:t>（</a:t>
            </a:r>
            <a:r>
              <a:rPr lang="en-US" altLang="zh-CN" sz="2100" dirty="0" smtClean="0">
                <a:solidFill>
                  <a:srgbClr val="004821"/>
                </a:solidFill>
                <a:latin typeface="微软雅黑" panose="020B0503020204020204" pitchFamily="34" charset="-122"/>
                <a:ea typeface="微软雅黑" panose="020B0503020204020204" pitchFamily="34" charset="-122"/>
              </a:rPr>
              <a:t>1951</a:t>
            </a:r>
            <a:r>
              <a:rPr lang="zh-CN" altLang="en-US" sz="2100" dirty="0" smtClean="0">
                <a:solidFill>
                  <a:srgbClr val="004821"/>
                </a:solidFill>
                <a:latin typeface="微软雅黑" panose="020B0503020204020204" pitchFamily="34" charset="-122"/>
                <a:ea typeface="微软雅黑" panose="020B0503020204020204" pitchFamily="34" charset="-122"/>
              </a:rPr>
              <a:t>年才完成，它并不是第一台存储程序计算机，</a:t>
            </a:r>
            <a:r>
              <a:rPr lang="en-US" altLang="zh-CN" sz="2100" dirty="0" smtClean="0">
                <a:solidFill>
                  <a:srgbClr val="004821"/>
                </a:solidFill>
                <a:latin typeface="微软雅黑" panose="020B0503020204020204" pitchFamily="34" charset="-122"/>
                <a:ea typeface="微软雅黑" panose="020B0503020204020204" pitchFamily="34" charset="-122"/>
              </a:rPr>
              <a:t>1949</a:t>
            </a:r>
            <a:r>
              <a:rPr lang="zh-CN" altLang="en-US" sz="2100" dirty="0" smtClean="0">
                <a:solidFill>
                  <a:srgbClr val="004821"/>
                </a:solidFill>
                <a:latin typeface="微软雅黑" panose="020B0503020204020204" pitchFamily="34" charset="-122"/>
                <a:ea typeface="微软雅黑" panose="020B0503020204020204" pitchFamily="34" charset="-122"/>
              </a:rPr>
              <a:t>年由英国剑桥大学完成的</a:t>
            </a:r>
            <a:r>
              <a:rPr lang="en-US" altLang="zh-CN" sz="2100" dirty="0" smtClean="0">
                <a:solidFill>
                  <a:srgbClr val="004821"/>
                </a:solidFill>
                <a:latin typeface="微软雅黑" panose="020B0503020204020204" pitchFamily="34" charset="-122"/>
                <a:ea typeface="微软雅黑" panose="020B0503020204020204" pitchFamily="34" charset="-122"/>
              </a:rPr>
              <a:t>EDSAC</a:t>
            </a:r>
            <a:r>
              <a:rPr lang="zh-CN" altLang="en-US" sz="2100" dirty="0" smtClean="0">
                <a:solidFill>
                  <a:srgbClr val="004821"/>
                </a:solidFill>
                <a:latin typeface="微软雅黑" panose="020B0503020204020204" pitchFamily="34" charset="-122"/>
                <a:ea typeface="微软雅黑" panose="020B0503020204020204" pitchFamily="34" charset="-122"/>
              </a:rPr>
              <a:t>是第一台）</a:t>
            </a:r>
            <a:r>
              <a:rPr lang="zh-CN" altLang="en-US" sz="2100" dirty="0" smtClean="0">
                <a:solidFill>
                  <a:srgbClr val="0000CC"/>
                </a:solidFill>
                <a:latin typeface="微软雅黑" panose="020B0503020204020204" pitchFamily="34" charset="-122"/>
                <a:ea typeface="微软雅黑" panose="020B0503020204020204" pitchFamily="34" charset="-122"/>
              </a:rPr>
              <a:t>。</a:t>
            </a:r>
            <a:endParaRPr lang="zh-CN" altLang="en-US" sz="2100" dirty="0" smtClean="0">
              <a:solidFill>
                <a:srgbClr val="008000"/>
              </a:solidFill>
              <a:latin typeface="微软雅黑" panose="020B0503020204020204" pitchFamily="34" charset="-122"/>
              <a:ea typeface="微软雅黑" panose="020B0503020204020204" pitchFamily="34" charset="-122"/>
            </a:endParaRPr>
          </a:p>
          <a:p>
            <a:pPr lvl="1">
              <a:lnSpc>
                <a:spcPts val="2800"/>
              </a:lnSpc>
            </a:pPr>
            <a:r>
              <a:rPr lang="zh-CN" altLang="en-US" sz="2100" dirty="0" smtClean="0">
                <a:solidFill>
                  <a:srgbClr val="008000"/>
                </a:solidFill>
                <a:latin typeface="微软雅黑" panose="020B0503020204020204" pitchFamily="34" charset="-122"/>
                <a:ea typeface="微软雅黑" panose="020B0503020204020204" pitchFamily="34" charset="-122"/>
              </a:rPr>
              <a:t>在</a:t>
            </a:r>
            <a:r>
              <a:rPr lang="en-US" altLang="zh-CN" sz="2100" dirty="0" smtClean="0">
                <a:solidFill>
                  <a:srgbClr val="008000"/>
                </a:solidFill>
                <a:latin typeface="微软雅黑" panose="020B0503020204020204" pitchFamily="34" charset="-122"/>
                <a:ea typeface="微软雅黑" panose="020B0503020204020204" pitchFamily="34" charset="-122"/>
              </a:rPr>
              <a:t>EDVAC</a:t>
            </a:r>
            <a:r>
              <a:rPr lang="zh-CN" altLang="en-US" sz="2100" dirty="0" smtClean="0">
                <a:solidFill>
                  <a:srgbClr val="008000"/>
                </a:solidFill>
                <a:latin typeface="微软雅黑" panose="020B0503020204020204" pitchFamily="34" charset="-122"/>
                <a:ea typeface="微软雅黑" panose="020B0503020204020204" pitchFamily="34" charset="-122"/>
              </a:rPr>
              <a:t>报告中提出的计算机结构被称为</a:t>
            </a:r>
            <a:r>
              <a:rPr lang="zh-CN" altLang="en-US" sz="2100" dirty="0" smtClean="0">
                <a:solidFill>
                  <a:srgbClr val="FF0000"/>
                </a:solidFill>
                <a:latin typeface="微软雅黑" panose="020B0503020204020204" pitchFamily="34" charset="-122"/>
                <a:ea typeface="微软雅黑" panose="020B0503020204020204" pitchFamily="34" charset="-122"/>
              </a:rPr>
              <a:t>冯·诺依曼结构。</a:t>
            </a:r>
          </a:p>
          <a:p>
            <a:pPr lvl="1">
              <a:lnSpc>
                <a:spcPts val="2800"/>
              </a:lnSpc>
            </a:pPr>
            <a:r>
              <a:rPr lang="zh-CN" altLang="en-US" sz="2100" dirty="0" smtClean="0">
                <a:solidFill>
                  <a:srgbClr val="008000"/>
                </a:solidFill>
                <a:latin typeface="微软雅黑" panose="020B0503020204020204" pitchFamily="34" charset="-122"/>
                <a:ea typeface="微软雅黑" panose="020B0503020204020204" pitchFamily="34" charset="-122"/>
              </a:rPr>
              <a:t>冯·诺依曼结构最重要的思想是什么？</a:t>
            </a:r>
          </a:p>
          <a:p>
            <a:pPr lvl="1">
              <a:lnSpc>
                <a:spcPts val="2800"/>
              </a:lnSpc>
              <a:buFontTx/>
              <a:buNone/>
            </a:pPr>
            <a:r>
              <a:rPr lang="zh-CN" altLang="en-US" sz="2100" dirty="0" smtClean="0">
                <a:solidFill>
                  <a:srgbClr val="FF0000"/>
                </a:solidFill>
                <a:latin typeface="微软雅黑" panose="020B0503020204020204" pitchFamily="34" charset="-122"/>
                <a:ea typeface="微软雅黑" panose="020B0503020204020204" pitchFamily="34" charset="-122"/>
              </a:rPr>
              <a:t>“存储程序(</a:t>
            </a:r>
            <a:r>
              <a:rPr lang="en-US" altLang="zh-CN" sz="2100" dirty="0" smtClean="0">
                <a:solidFill>
                  <a:srgbClr val="FF0000"/>
                </a:solidFill>
                <a:latin typeface="微软雅黑" panose="020B0503020204020204" pitchFamily="34" charset="-122"/>
                <a:ea typeface="微软雅黑" panose="020B0503020204020204" pitchFamily="34" charset="-122"/>
              </a:rPr>
              <a:t>Stored-program)</a:t>
            </a:r>
            <a:r>
              <a:rPr lang="zh-CN" altLang="en-US" sz="2100" dirty="0" smtClean="0">
                <a:solidFill>
                  <a:srgbClr val="FF0000"/>
                </a:solidFill>
                <a:latin typeface="微软雅黑" panose="020B0503020204020204" pitchFamily="34" charset="-122"/>
                <a:ea typeface="微软雅黑" panose="020B0503020204020204" pitchFamily="34" charset="-122"/>
              </a:rPr>
              <a:t>”</a:t>
            </a:r>
            <a:r>
              <a:rPr lang="zh-CN" altLang="en-US" sz="2100" dirty="0" smtClean="0">
                <a:solidFill>
                  <a:srgbClr val="008000"/>
                </a:solidFill>
                <a:latin typeface="微软雅黑" panose="020B0503020204020204" pitchFamily="34" charset="-122"/>
                <a:ea typeface="微软雅黑" panose="020B0503020204020204" pitchFamily="34" charset="-122"/>
              </a:rPr>
              <a:t> 工作方式：</a:t>
            </a:r>
          </a:p>
          <a:p>
            <a:pPr lvl="1">
              <a:lnSpc>
                <a:spcPts val="2800"/>
              </a:lnSpc>
              <a:buFontTx/>
              <a:buNone/>
            </a:pPr>
            <a:r>
              <a:rPr lang="zh-CN" altLang="en-US" sz="2100" dirty="0" smtClean="0">
                <a:solidFill>
                  <a:srgbClr val="008000"/>
                </a:solidFill>
                <a:latin typeface="微软雅黑" panose="020B0503020204020204" pitchFamily="34" charset="-122"/>
                <a:ea typeface="微软雅黑" panose="020B0503020204020204" pitchFamily="34" charset="-122"/>
              </a:rPr>
              <a:t>      </a:t>
            </a:r>
            <a:r>
              <a:rPr lang="zh-CN" altLang="en-US" sz="2100" dirty="0" smtClean="0">
                <a:solidFill>
                  <a:schemeClr val="tx1"/>
                </a:solidFill>
                <a:latin typeface="微软雅黑" panose="020B0503020204020204" pitchFamily="34" charset="-122"/>
                <a:ea typeface="微软雅黑" panose="020B0503020204020204" pitchFamily="34" charset="-122"/>
              </a:rPr>
              <a:t>任何要计算机完成的工作都先被编写成程序，然后将程序和原始数据送入主存并启动执行。</a:t>
            </a:r>
            <a:endParaRPr lang="en-US" altLang="zh-CN" sz="2100" dirty="0" smtClean="0">
              <a:solidFill>
                <a:schemeClr val="tx1"/>
              </a:solidFill>
              <a:latin typeface="微软雅黑" panose="020B0503020204020204" pitchFamily="34" charset="-122"/>
              <a:ea typeface="微软雅黑" panose="020B0503020204020204" pitchFamily="34" charset="-122"/>
            </a:endParaRPr>
          </a:p>
          <a:p>
            <a:pPr lvl="1">
              <a:lnSpc>
                <a:spcPts val="2800"/>
              </a:lnSpc>
              <a:buFontTx/>
              <a:buNone/>
            </a:pPr>
            <a:r>
              <a:rPr lang="en-US" altLang="zh-CN" sz="2100" dirty="0">
                <a:solidFill>
                  <a:schemeClr val="tx1"/>
                </a:solidFill>
                <a:latin typeface="微软雅黑" panose="020B0503020204020204" pitchFamily="34" charset="-122"/>
                <a:ea typeface="微软雅黑" panose="020B0503020204020204" pitchFamily="34" charset="-122"/>
              </a:rPr>
              <a:t> </a:t>
            </a:r>
            <a:r>
              <a:rPr lang="en-US" altLang="zh-CN" sz="2100" dirty="0" smtClean="0">
                <a:solidFill>
                  <a:schemeClr val="tx1"/>
                </a:solidFill>
                <a:latin typeface="微软雅黑" panose="020B0503020204020204" pitchFamily="34" charset="-122"/>
                <a:ea typeface="微软雅黑" panose="020B0503020204020204" pitchFamily="34" charset="-122"/>
              </a:rPr>
              <a:t>     </a:t>
            </a:r>
            <a:r>
              <a:rPr lang="zh-CN" altLang="en-US" sz="2100" dirty="0" smtClean="0">
                <a:solidFill>
                  <a:schemeClr val="tx1"/>
                </a:solidFill>
                <a:latin typeface="微软雅黑" panose="020B0503020204020204" pitchFamily="34" charset="-122"/>
                <a:ea typeface="微软雅黑" panose="020B0503020204020204" pitchFamily="34" charset="-122"/>
              </a:rPr>
              <a:t>一旦程序被启动，在不需操作人员干预下，自动完成逐条取出指令和执行指令的任务。</a:t>
            </a:r>
          </a:p>
          <a:p>
            <a:pPr lvl="1">
              <a:lnSpc>
                <a:spcPts val="2800"/>
              </a:lnSpc>
            </a:pPr>
            <a:r>
              <a:rPr lang="zh-CN" altLang="en-US" sz="2100" dirty="0" smtClean="0">
                <a:solidFill>
                  <a:srgbClr val="008000"/>
                </a:solidFill>
                <a:latin typeface="微软雅黑" panose="020B0503020204020204" pitchFamily="34" charset="-122"/>
                <a:ea typeface="微软雅黑" panose="020B0503020204020204" pitchFamily="34" charset="-122"/>
              </a:rPr>
              <a:t>冯·诺依曼结构计算机也称为冯·诺依曼机器（</a:t>
            </a:r>
            <a:r>
              <a:rPr lang="en-US" altLang="zh-CN" sz="2100" dirty="0" smtClean="0">
                <a:solidFill>
                  <a:srgbClr val="008000"/>
                </a:solidFill>
                <a:latin typeface="微软雅黑" panose="020B0503020204020204" pitchFamily="34" charset="-122"/>
                <a:ea typeface="微软雅黑" panose="020B0503020204020204" pitchFamily="34" charset="-122"/>
              </a:rPr>
              <a:t>Von Neumann Machine）</a:t>
            </a:r>
            <a:r>
              <a:rPr lang="zh-CN" altLang="en-US" sz="2100" dirty="0" smtClean="0">
                <a:solidFill>
                  <a:srgbClr val="008000"/>
                </a:solidFill>
                <a:latin typeface="微软雅黑" panose="020B0503020204020204" pitchFamily="34" charset="-122"/>
                <a:ea typeface="微软雅黑" panose="020B0503020204020204" pitchFamily="34" charset="-122"/>
              </a:rPr>
              <a:t>。</a:t>
            </a:r>
          </a:p>
          <a:p>
            <a:pPr lvl="1">
              <a:lnSpc>
                <a:spcPts val="2800"/>
              </a:lnSpc>
            </a:pPr>
            <a:r>
              <a:rPr lang="zh-CN" altLang="en-US" sz="2100" dirty="0" smtClean="0">
                <a:solidFill>
                  <a:srgbClr val="008000"/>
                </a:solidFill>
                <a:latin typeface="微软雅黑" panose="020B0503020204020204" pitchFamily="34" charset="-122"/>
                <a:ea typeface="微软雅黑" panose="020B0503020204020204" pitchFamily="34" charset="-122"/>
              </a:rPr>
              <a:t>几乎现代所有的通用计算机都采用冯·诺依曼结构，因此，</a:t>
            </a:r>
            <a:r>
              <a:rPr lang="en-US" altLang="zh-CN" sz="2100" dirty="0" smtClean="0">
                <a:solidFill>
                  <a:srgbClr val="008000"/>
                </a:solidFill>
                <a:latin typeface="微软雅黑" panose="020B0503020204020204" pitchFamily="34" charset="-122"/>
                <a:ea typeface="微软雅黑" panose="020B0503020204020204" pitchFamily="34" charset="-122"/>
              </a:rPr>
              <a:t>IAS</a:t>
            </a:r>
            <a:r>
              <a:rPr lang="zh-CN" altLang="en-US" sz="2100" dirty="0" smtClean="0">
                <a:solidFill>
                  <a:srgbClr val="008000"/>
                </a:solidFill>
                <a:latin typeface="微软雅黑" panose="020B0503020204020204" pitchFamily="34" charset="-122"/>
                <a:ea typeface="微软雅黑" panose="020B0503020204020204" pitchFamily="34" charset="-122"/>
              </a:rPr>
              <a:t>计算机是现代计算机的原型机。</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24</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arn(inVertical)">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7" dur="500"/>
                                        <p:tgtEl>
                                          <p:spTgt spid="305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5" end="5"/>
                                            </p:txEl>
                                          </p:spTgt>
                                        </p:tgtEl>
                                        <p:attrNameLst>
                                          <p:attrName>style.visibility</p:attrName>
                                        </p:attrNameLst>
                                      </p:cBhvr>
                                      <p:to>
                                        <p:strVal val="visible"/>
                                      </p:to>
                                    </p:set>
                                    <p:animEffect transition="in" filter="blinds(horizontal)">
                                      <p:cBhvr>
                                        <p:cTn id="32" dur="500"/>
                                        <p:tgtEl>
                                          <p:spTgt spid="305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7" dur="500"/>
                                        <p:tgtEl>
                                          <p:spTgt spid="3051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5155">
                                            <p:txEl>
                                              <p:pRg st="7" end="7"/>
                                            </p:txEl>
                                          </p:spTgt>
                                        </p:tgtEl>
                                        <p:attrNameLst>
                                          <p:attrName>style.visibility</p:attrName>
                                        </p:attrNameLst>
                                      </p:cBhvr>
                                      <p:to>
                                        <p:strVal val="visible"/>
                                      </p:to>
                                    </p:set>
                                    <p:animEffect transition="in" filter="blinds(horizontal)">
                                      <p:cBhvr>
                                        <p:cTn id="42" dur="500"/>
                                        <p:tgtEl>
                                          <p:spTgt spid="305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716338" y="1763713"/>
            <a:ext cx="47704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a:solidFill>
                  <a:schemeClr val="tx1"/>
                </a:solidFill>
                <a:latin typeface="Times New Roman" panose="02020603050405020304" pitchFamily="18" charset="0"/>
                <a:ea typeface="宋体" panose="02010600030101010101" pitchFamily="2" charset="-122"/>
              </a:defRPr>
            </a:lvl1pPr>
            <a:lvl2pPr>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lvl="1" algn="ctr">
              <a:lnSpc>
                <a:spcPct val="130000"/>
              </a:lnSpc>
            </a:pPr>
            <a:r>
              <a:rPr lang="zh-CN" altLang="en-US" sz="2200" b="1" dirty="0">
                <a:solidFill>
                  <a:srgbClr val="008000"/>
                </a:solidFill>
                <a:latin typeface="微软雅黑" panose="020B0503020204020204" pitchFamily="34" charset="-122"/>
                <a:ea typeface="微软雅黑" panose="020B0503020204020204" pitchFamily="34" charset="-122"/>
              </a:rPr>
              <a:t>冯</a:t>
            </a:r>
            <a:r>
              <a:rPr lang="en-US" altLang="zh-CN" sz="2200" b="1" dirty="0">
                <a:solidFill>
                  <a:srgbClr val="008000"/>
                </a:solidFill>
                <a:latin typeface="微软雅黑" panose="020B0503020204020204" pitchFamily="34" charset="-122"/>
                <a:ea typeface="微软雅黑" panose="020B0503020204020204" pitchFamily="34" charset="-122"/>
              </a:rPr>
              <a:t>·</a:t>
            </a:r>
            <a:r>
              <a:rPr lang="zh-CN" altLang="en-US" sz="2200" b="1" dirty="0">
                <a:solidFill>
                  <a:srgbClr val="008000"/>
                </a:solidFill>
                <a:latin typeface="微软雅黑" panose="020B0503020204020204" pitchFamily="34" charset="-122"/>
                <a:ea typeface="微软雅黑" panose="020B0503020204020204" pitchFamily="34" charset="-122"/>
              </a:rPr>
              <a:t>诺依曼结构计算机采用</a:t>
            </a:r>
            <a:r>
              <a:rPr lang="zh-CN" altLang="en-US" sz="2200" b="1" dirty="0">
                <a:solidFill>
                  <a:srgbClr val="FF0000"/>
                </a:solidFill>
                <a:latin typeface="微软雅黑" panose="020B0503020204020204" pitchFamily="34" charset="-122"/>
                <a:ea typeface="微软雅黑" panose="020B0503020204020204" pitchFamily="34" charset="-122"/>
              </a:rPr>
              <a:t>存储程序</a:t>
            </a:r>
            <a:r>
              <a:rPr lang="zh-CN" altLang="en-US" sz="2200" b="1" dirty="0">
                <a:solidFill>
                  <a:srgbClr val="008000"/>
                </a:solidFill>
                <a:latin typeface="微软雅黑" panose="020B0503020204020204" pitchFamily="34" charset="-122"/>
                <a:ea typeface="微软雅黑" panose="020B0503020204020204" pitchFamily="34" charset="-122"/>
              </a:rPr>
              <a:t> 工作方式：</a:t>
            </a:r>
          </a:p>
          <a:p>
            <a:pPr lvl="1" algn="ctr">
              <a:lnSpc>
                <a:spcPct val="130000"/>
              </a:lnSpc>
            </a:pPr>
            <a:r>
              <a:rPr lang="zh-CN" altLang="en-US" sz="2200" b="1" dirty="0">
                <a:solidFill>
                  <a:srgbClr val="008000"/>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任何要计算机完成的工作都要先被编写成程序，然后将程序和原始数据送入主存并启动执行。一旦程序被启动，计算机应能在不需操作人员干预下，自动完成逐条取出指令和执行指令的任务。</a:t>
            </a:r>
          </a:p>
        </p:txBody>
      </p:sp>
      <p:pic>
        <p:nvPicPr>
          <p:cNvPr id="3" name="图片 2"/>
          <p:cNvPicPr>
            <a:picLocks noChangeAspect="1"/>
          </p:cNvPicPr>
          <p:nvPr/>
        </p:nvPicPr>
        <p:blipFill>
          <a:blip r:embed="rId2"/>
          <a:stretch>
            <a:fillRect/>
          </a:stretch>
        </p:blipFill>
        <p:spPr>
          <a:xfrm>
            <a:off x="3524250" y="1049338"/>
            <a:ext cx="5162550" cy="5553075"/>
          </a:xfrm>
          <a:prstGeom prst="rect">
            <a:avLst/>
          </a:prstGeom>
        </p:spPr>
      </p:pic>
      <p:sp>
        <p:nvSpPr>
          <p:cNvPr id="56323" name="Rectangle 3"/>
          <p:cNvSpPr>
            <a:spLocks noGrp="1" noChangeArrowheads="1"/>
          </p:cNvSpPr>
          <p:nvPr>
            <p:ph type="title"/>
          </p:nvPr>
        </p:nvSpPr>
        <p:spPr>
          <a:xfrm>
            <a:off x="457200" y="53975"/>
            <a:ext cx="8229600" cy="561975"/>
          </a:xfrm>
        </p:spPr>
        <p:txBody>
          <a:bodyPr/>
          <a:lstStyle/>
          <a:p>
            <a:r>
              <a:rPr lang="zh-CN" altLang="en-US" sz="3600" smtClean="0"/>
              <a:t>你认为冯</a:t>
            </a:r>
            <a:r>
              <a:rPr lang="zh-CN" altLang="en-US" sz="3600" smtClean="0">
                <a:latin typeface="黑体" panose="02010609060101010101" pitchFamily="49" charset="-122"/>
              </a:rPr>
              <a:t>·</a:t>
            </a:r>
            <a:r>
              <a:rPr lang="zh-CN" altLang="en-US" sz="3600" smtClean="0"/>
              <a:t>诺依曼结构是怎样的？</a:t>
            </a:r>
          </a:p>
        </p:txBody>
      </p:sp>
      <p:sp>
        <p:nvSpPr>
          <p:cNvPr id="545796" name="Rectangle 4"/>
          <p:cNvSpPr>
            <a:spLocks noGrp="1" noChangeArrowheads="1"/>
          </p:cNvSpPr>
          <p:nvPr>
            <p:ph type="body" idx="1"/>
          </p:nvPr>
        </p:nvSpPr>
        <p:spPr>
          <a:xfrm>
            <a:off x="204788" y="730250"/>
            <a:ext cx="3152775" cy="5745163"/>
          </a:xfrm>
        </p:spPr>
        <p:txBody>
          <a:bodyPr/>
          <a:lstStyle/>
          <a:p>
            <a:pPr marL="0" indent="0">
              <a:spcBef>
                <a:spcPts val="1200"/>
              </a:spcBef>
              <a:buSzPct val="80000"/>
              <a:buNone/>
            </a:pPr>
            <a:r>
              <a:rPr lang="zh-CN" altLang="en-US" sz="2000" dirty="0" smtClean="0">
                <a:ea typeface="微软雅黑" panose="020B0503020204020204" pitchFamily="34" charset="-122"/>
              </a:rPr>
              <a:t>程序由指令构成，指令描述如何对数据进行处理。</a:t>
            </a:r>
            <a:endParaRPr lang="en-US" altLang="zh-CN" sz="2000" dirty="0" smtClean="0">
              <a:ea typeface="微软雅黑" panose="020B0503020204020204" pitchFamily="34" charset="-122"/>
            </a:endParaRPr>
          </a:p>
          <a:p>
            <a:pPr>
              <a:spcBef>
                <a:spcPts val="1200"/>
              </a:spcBef>
              <a:buSzPct val="80000"/>
              <a:buFont typeface="Wingdings" panose="05000000000000000000" pitchFamily="2" charset="2"/>
              <a:buChar char="l"/>
            </a:pPr>
            <a:r>
              <a:rPr lang="zh-CN" altLang="en-US" sz="2000" dirty="0" smtClean="0">
                <a:ea typeface="微软雅黑" panose="020B0503020204020204" pitchFamily="34" charset="-122"/>
              </a:rPr>
              <a:t>应该有个主存，用来存放程序和数据</a:t>
            </a:r>
          </a:p>
          <a:p>
            <a:pPr>
              <a:spcBef>
                <a:spcPts val="1200"/>
              </a:spcBef>
              <a:buSzPct val="80000"/>
              <a:buFont typeface="Wingdings" panose="05000000000000000000" pitchFamily="2" charset="2"/>
              <a:buChar char="l"/>
            </a:pPr>
            <a:r>
              <a:rPr lang="zh-CN" altLang="en-US" sz="2000" dirty="0" smtClean="0">
                <a:ea typeface="微软雅黑" panose="020B0503020204020204" pitchFamily="34" charset="-122"/>
              </a:rPr>
              <a:t>应该有一个自动逐条取出指令的部件</a:t>
            </a:r>
          </a:p>
          <a:p>
            <a:pPr>
              <a:spcBef>
                <a:spcPts val="1200"/>
              </a:spcBef>
              <a:buSzPct val="80000"/>
              <a:buFont typeface="Wingdings" panose="05000000000000000000" pitchFamily="2" charset="2"/>
              <a:buChar char="l"/>
            </a:pPr>
            <a:r>
              <a:rPr lang="zh-CN" altLang="en-US" sz="2000" dirty="0" smtClean="0">
                <a:ea typeface="微软雅黑" panose="020B0503020204020204" pitchFamily="34" charset="-122"/>
              </a:rPr>
              <a:t>还应该有具体执行指令（即运算）的部件</a:t>
            </a:r>
          </a:p>
          <a:p>
            <a:pPr>
              <a:spcBef>
                <a:spcPts val="1200"/>
              </a:spcBef>
              <a:buSzPct val="80000"/>
              <a:buFont typeface="Wingdings" panose="05000000000000000000" pitchFamily="2" charset="2"/>
              <a:buChar char="l"/>
            </a:pPr>
            <a:r>
              <a:rPr lang="zh-CN" altLang="en-US" sz="2000" dirty="0" smtClean="0">
                <a:ea typeface="微软雅黑" panose="020B0503020204020204" pitchFamily="34" charset="-122"/>
              </a:rPr>
              <a:t>应该有将程序和原始数据输入计算机的部件</a:t>
            </a:r>
          </a:p>
          <a:p>
            <a:pPr>
              <a:spcBef>
                <a:spcPts val="1200"/>
              </a:spcBef>
              <a:buSzPct val="80000"/>
              <a:buFont typeface="Wingdings" panose="05000000000000000000" pitchFamily="2" charset="2"/>
              <a:buChar char="l"/>
            </a:pPr>
            <a:r>
              <a:rPr lang="zh-CN" altLang="en-US" sz="2000" dirty="0" smtClean="0">
                <a:ea typeface="微软雅黑" panose="020B0503020204020204" pitchFamily="34" charset="-122"/>
              </a:rPr>
              <a:t>应该有将运算结果输出计算机的部件</a:t>
            </a:r>
          </a:p>
          <a:p>
            <a:pPr>
              <a:buSzPct val="80000"/>
              <a:buFont typeface="Wingdings" panose="05000000000000000000" pitchFamily="2" charset="2"/>
              <a:buChar char="l"/>
            </a:pPr>
            <a:endParaRPr lang="zh-CN" altLang="en-US" sz="2000" dirty="0" smtClean="0">
              <a:ea typeface="微软雅黑" panose="020B0503020204020204" pitchFamily="34" charset="-122"/>
            </a:endParaRPr>
          </a:p>
          <a:p>
            <a:pPr>
              <a:buSzPct val="80000"/>
              <a:buFont typeface="Wingdings" panose="05000000000000000000" pitchFamily="2" charset="2"/>
              <a:buChar char="l"/>
            </a:pPr>
            <a:endParaRPr lang="zh-CN" altLang="en-US" sz="2000" dirty="0" smtClean="0">
              <a:ea typeface="微软雅黑" panose="020B0503020204020204" pitchFamily="34" charset="-122"/>
            </a:endParaRPr>
          </a:p>
        </p:txBody>
      </p:sp>
      <p:sp>
        <p:nvSpPr>
          <p:cNvPr id="545802" name="Rectangle 10"/>
          <p:cNvSpPr>
            <a:spLocks noChangeArrowheads="1"/>
          </p:cNvSpPr>
          <p:nvPr/>
        </p:nvSpPr>
        <p:spPr bwMode="auto">
          <a:xfrm>
            <a:off x="3986213" y="1133475"/>
            <a:ext cx="2565400" cy="211613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45803" name="Rectangle 11"/>
          <p:cNvSpPr>
            <a:spLocks noChangeArrowheads="1"/>
          </p:cNvSpPr>
          <p:nvPr/>
        </p:nvSpPr>
        <p:spPr bwMode="auto">
          <a:xfrm>
            <a:off x="3716338" y="3833813"/>
            <a:ext cx="2835275" cy="27003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25</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5796">
                                            <p:txEl>
                                              <p:pRg st="0" end="0"/>
                                            </p:txEl>
                                          </p:spTgt>
                                        </p:tgtEl>
                                        <p:attrNameLst>
                                          <p:attrName>style.visibility</p:attrName>
                                        </p:attrNameLst>
                                      </p:cBhvr>
                                      <p:to>
                                        <p:strVal val="visible"/>
                                      </p:to>
                                    </p:set>
                                    <p:animEffect transition="in" filter="blinds(horizontal)">
                                      <p:cBhvr>
                                        <p:cTn id="7" dur="500"/>
                                        <p:tgtEl>
                                          <p:spTgt spid="545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5796">
                                            <p:txEl>
                                              <p:pRg st="1" end="1"/>
                                            </p:txEl>
                                          </p:spTgt>
                                        </p:tgtEl>
                                        <p:attrNameLst>
                                          <p:attrName>style.visibility</p:attrName>
                                        </p:attrNameLst>
                                      </p:cBhvr>
                                      <p:to>
                                        <p:strVal val="visible"/>
                                      </p:to>
                                    </p:set>
                                    <p:animEffect transition="in" filter="blinds(horizontal)">
                                      <p:cBhvr>
                                        <p:cTn id="12" dur="500"/>
                                        <p:tgtEl>
                                          <p:spTgt spid="545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5796">
                                            <p:txEl>
                                              <p:pRg st="2" end="2"/>
                                            </p:txEl>
                                          </p:spTgt>
                                        </p:tgtEl>
                                        <p:attrNameLst>
                                          <p:attrName>style.visibility</p:attrName>
                                        </p:attrNameLst>
                                      </p:cBhvr>
                                      <p:to>
                                        <p:strVal val="visible"/>
                                      </p:to>
                                    </p:set>
                                    <p:animEffect transition="in" filter="blinds(horizontal)">
                                      <p:cBhvr>
                                        <p:cTn id="17" dur="500"/>
                                        <p:tgtEl>
                                          <p:spTgt spid="5457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5796">
                                            <p:txEl>
                                              <p:pRg st="3" end="3"/>
                                            </p:txEl>
                                          </p:spTgt>
                                        </p:tgtEl>
                                        <p:attrNameLst>
                                          <p:attrName>style.visibility</p:attrName>
                                        </p:attrNameLst>
                                      </p:cBhvr>
                                      <p:to>
                                        <p:strVal val="visible"/>
                                      </p:to>
                                    </p:set>
                                    <p:animEffect transition="in" filter="blinds(horizontal)">
                                      <p:cBhvr>
                                        <p:cTn id="22" dur="500"/>
                                        <p:tgtEl>
                                          <p:spTgt spid="5457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5796">
                                            <p:txEl>
                                              <p:pRg st="4" end="4"/>
                                            </p:txEl>
                                          </p:spTgt>
                                        </p:tgtEl>
                                        <p:attrNameLst>
                                          <p:attrName>style.visibility</p:attrName>
                                        </p:attrNameLst>
                                      </p:cBhvr>
                                      <p:to>
                                        <p:strVal val="visible"/>
                                      </p:to>
                                    </p:set>
                                    <p:animEffect transition="in" filter="blinds(horizontal)">
                                      <p:cBhvr>
                                        <p:cTn id="27" dur="500"/>
                                        <p:tgtEl>
                                          <p:spTgt spid="54579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5796">
                                            <p:txEl>
                                              <p:pRg st="5" end="5"/>
                                            </p:txEl>
                                          </p:spTgt>
                                        </p:tgtEl>
                                        <p:attrNameLst>
                                          <p:attrName>style.visibility</p:attrName>
                                        </p:attrNameLst>
                                      </p:cBhvr>
                                      <p:to>
                                        <p:strVal val="visible"/>
                                      </p:to>
                                    </p:set>
                                    <p:animEffect transition="in" filter="blinds(horizontal)">
                                      <p:cBhvr>
                                        <p:cTn id="32" dur="500"/>
                                        <p:tgtEl>
                                          <p:spTgt spid="54579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5802"/>
                                        </p:tgtEl>
                                        <p:attrNameLst>
                                          <p:attrName>style.visibility</p:attrName>
                                        </p:attrNameLst>
                                      </p:cBhvr>
                                      <p:to>
                                        <p:strVal val="visible"/>
                                      </p:to>
                                    </p:set>
                                    <p:animEffect transition="in" filter="blinds(horizontal)">
                                      <p:cBhvr>
                                        <p:cTn id="42" dur="500"/>
                                        <p:tgtEl>
                                          <p:spTgt spid="54580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5803"/>
                                        </p:tgtEl>
                                        <p:attrNameLst>
                                          <p:attrName>style.visibility</p:attrName>
                                        </p:attrNameLst>
                                      </p:cBhvr>
                                      <p:to>
                                        <p:strVal val="visible"/>
                                      </p:to>
                                    </p:set>
                                    <p:animEffect transition="in" filter="blinds(horizontal)">
                                      <p:cBhvr>
                                        <p:cTn id="47" dur="500"/>
                                        <p:tgtEl>
                                          <p:spTgt spid="54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02" grpId="0" animBg="1"/>
      <p:bldP spid="54580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730250"/>
            <a:ext cx="8596312"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4"/>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3600">
                <a:solidFill>
                  <a:srgbClr val="CC3300"/>
                </a:solidFill>
                <a:ea typeface="黑体" panose="02010609060101010101" pitchFamily="49" charset="-122"/>
              </a:rPr>
              <a:t>冯</a:t>
            </a:r>
            <a:r>
              <a:rPr lang="en-US" altLang="zh-CN" sz="3600">
                <a:solidFill>
                  <a:srgbClr val="CC3300"/>
                </a:solidFill>
                <a:ea typeface="黑体" panose="02010609060101010101" pitchFamily="49" charset="-122"/>
              </a:rPr>
              <a:t>.</a:t>
            </a:r>
            <a:r>
              <a:rPr lang="zh-CN" altLang="en-US" sz="3600">
                <a:solidFill>
                  <a:srgbClr val="CC3300"/>
                </a:solidFill>
                <a:ea typeface="黑体" panose="02010609060101010101" pitchFamily="49" charset="-122"/>
              </a:rPr>
              <a:t>诺依曼结构计算机模型</a:t>
            </a:r>
          </a:p>
        </p:txBody>
      </p:sp>
      <p:sp>
        <p:nvSpPr>
          <p:cNvPr id="546821" name="Text Box 5"/>
          <p:cNvSpPr txBox="1">
            <a:spLocks noChangeArrowheads="1"/>
          </p:cNvSpPr>
          <p:nvPr/>
        </p:nvSpPr>
        <p:spPr bwMode="auto">
          <a:xfrm>
            <a:off x="206375" y="5561013"/>
            <a:ext cx="8415338"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200" b="1" dirty="0">
                <a:solidFill>
                  <a:srgbClr val="0066FF"/>
                </a:solidFill>
                <a:ea typeface="微软雅黑" panose="020B0503020204020204" pitchFamily="34" charset="-122"/>
              </a:rPr>
              <a:t>                           早期，部件之间用</a:t>
            </a:r>
            <a:r>
              <a:rPr lang="zh-CN" altLang="en-US" sz="2200" b="1" dirty="0">
                <a:solidFill>
                  <a:srgbClr val="FF0000"/>
                </a:solidFill>
                <a:ea typeface="微软雅黑" panose="020B0503020204020204" pitchFamily="34" charset="-122"/>
              </a:rPr>
              <a:t>分散方式</a:t>
            </a:r>
            <a:r>
              <a:rPr lang="zh-CN" altLang="en-US" sz="2200" b="1" dirty="0">
                <a:solidFill>
                  <a:srgbClr val="0066FF"/>
                </a:solidFill>
                <a:ea typeface="微软雅黑" panose="020B0503020204020204" pitchFamily="34" charset="-122"/>
              </a:rPr>
              <a:t>相连</a:t>
            </a:r>
          </a:p>
          <a:p>
            <a:pPr algn="ctr">
              <a:spcBef>
                <a:spcPct val="15000"/>
              </a:spcBef>
            </a:pPr>
            <a:r>
              <a:rPr lang="zh-CN" altLang="en-US" sz="2200" b="1" dirty="0">
                <a:solidFill>
                  <a:srgbClr val="0066FF"/>
                </a:solidFill>
                <a:ea typeface="微软雅黑" panose="020B0503020204020204" pitchFamily="34" charset="-122"/>
              </a:rPr>
              <a:t>现在，部件之间大多用</a:t>
            </a:r>
            <a:r>
              <a:rPr lang="zh-CN" altLang="en-US" sz="2200" b="1" dirty="0">
                <a:solidFill>
                  <a:srgbClr val="FF0000"/>
                </a:solidFill>
                <a:ea typeface="微软雅黑" panose="020B0503020204020204" pitchFamily="34" charset="-122"/>
              </a:rPr>
              <a:t>总线方式</a:t>
            </a:r>
            <a:r>
              <a:rPr lang="zh-CN" altLang="en-US" sz="2200" b="1" dirty="0">
                <a:solidFill>
                  <a:srgbClr val="0066FF"/>
                </a:solidFill>
                <a:ea typeface="微软雅黑" panose="020B0503020204020204" pitchFamily="34" charset="-122"/>
              </a:rPr>
              <a:t>相连</a:t>
            </a:r>
          </a:p>
          <a:p>
            <a:pPr algn="ctr">
              <a:spcBef>
                <a:spcPct val="15000"/>
              </a:spcBef>
            </a:pPr>
            <a:r>
              <a:rPr lang="zh-CN" altLang="en-US" sz="2200" b="1" dirty="0">
                <a:solidFill>
                  <a:srgbClr val="0066FF"/>
                </a:solidFill>
                <a:ea typeface="微软雅黑" panose="020B0503020204020204" pitchFamily="34" charset="-122"/>
              </a:rPr>
              <a:t>趋势，点对点</a:t>
            </a:r>
            <a:r>
              <a:rPr lang="zh-CN" altLang="en-US" sz="2200" b="1" dirty="0">
                <a:solidFill>
                  <a:srgbClr val="FF0000"/>
                </a:solidFill>
                <a:ea typeface="微软雅黑" panose="020B0503020204020204" pitchFamily="34" charset="-122"/>
              </a:rPr>
              <a:t>（分散方式）</a:t>
            </a:r>
            <a:r>
              <a:rPr lang="zh-CN" altLang="en-US" sz="2200" b="1" dirty="0">
                <a:solidFill>
                  <a:srgbClr val="0066FF"/>
                </a:solidFill>
                <a:ea typeface="微软雅黑" panose="020B0503020204020204" pitchFamily="34" charset="-122"/>
              </a:rPr>
              <a:t>高速连接</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26</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1">
                                            <p:txEl>
                                              <p:pRg st="0" end="0"/>
                                            </p:txEl>
                                          </p:spTgt>
                                        </p:tgtEl>
                                        <p:attrNameLst>
                                          <p:attrName>style.visibility</p:attrName>
                                        </p:attrNameLst>
                                      </p:cBhvr>
                                      <p:to>
                                        <p:strVal val="visible"/>
                                      </p:to>
                                    </p:set>
                                    <p:animEffect transition="in" filter="blinds(horizontal)">
                                      <p:cBhvr>
                                        <p:cTn id="7" dur="500"/>
                                        <p:tgtEl>
                                          <p:spTgt spid="546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21">
                                            <p:txEl>
                                              <p:pRg st="1" end="1"/>
                                            </p:txEl>
                                          </p:spTgt>
                                        </p:tgtEl>
                                        <p:attrNameLst>
                                          <p:attrName>style.visibility</p:attrName>
                                        </p:attrNameLst>
                                      </p:cBhvr>
                                      <p:to>
                                        <p:strVal val="visible"/>
                                      </p:to>
                                    </p:set>
                                    <p:animEffect transition="in" filter="blinds(horizontal)">
                                      <p:cBhvr>
                                        <p:cTn id="12" dur="500"/>
                                        <p:tgtEl>
                                          <p:spTgt spid="5468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6821">
                                            <p:txEl>
                                              <p:pRg st="2" end="2"/>
                                            </p:txEl>
                                          </p:spTgt>
                                        </p:tgtEl>
                                        <p:attrNameLst>
                                          <p:attrName>style.visibility</p:attrName>
                                        </p:attrNameLst>
                                      </p:cBhvr>
                                      <p:to>
                                        <p:strVal val="visible"/>
                                      </p:to>
                                    </p:set>
                                    <p:animEffect transition="in" filter="blinds(horizontal)">
                                      <p:cBhvr>
                                        <p:cTn id="17" dur="500"/>
                                        <p:tgtEl>
                                          <p:spTgt spid="5468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381125" y="152400"/>
            <a:ext cx="6746875" cy="506413"/>
          </a:xfrm>
        </p:spPr>
        <p:txBody>
          <a:bodyPr/>
          <a:lstStyle/>
          <a:p>
            <a:r>
              <a:rPr lang="zh-CN" altLang="en-US" sz="3400" smtClean="0"/>
              <a:t>回顾：冯</a:t>
            </a:r>
            <a:r>
              <a:rPr lang="zh-CN" altLang="en-US" sz="3400" smtClean="0">
                <a:latin typeface="黑体" panose="02010609060101010101" pitchFamily="49" charset="-122"/>
              </a:rPr>
              <a:t>·</a:t>
            </a:r>
            <a:r>
              <a:rPr lang="zh-CN" altLang="en-US" sz="3400" smtClean="0"/>
              <a:t>诺依曼结构的主要思想</a:t>
            </a:r>
          </a:p>
        </p:txBody>
      </p:sp>
      <p:sp>
        <p:nvSpPr>
          <p:cNvPr id="312323" name="Text Box 3"/>
          <p:cNvSpPr txBox="1">
            <a:spLocks noChangeArrowheads="1"/>
          </p:cNvSpPr>
          <p:nvPr/>
        </p:nvSpPr>
        <p:spPr bwMode="auto">
          <a:xfrm>
            <a:off x="385763" y="1268413"/>
            <a:ext cx="81788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914400" indent="-4572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buSzTx/>
              <a:buFontTx/>
              <a:buAutoNum type="arabicPeriod"/>
            </a:pPr>
            <a:r>
              <a:rPr kumimoji="1" lang="zh-CN" altLang="en-US" sz="2200">
                <a:latin typeface="微软雅黑" panose="020B0503020204020204" pitchFamily="34" charset="-122"/>
                <a:ea typeface="微软雅黑" panose="020B0503020204020204" pitchFamily="34" charset="-122"/>
              </a:rPr>
              <a:t>计算机应由运算器、控制器、存储器、输入设备和输出设备五个基本部件组成。</a:t>
            </a:r>
          </a:p>
          <a:p>
            <a:pPr eaLnBrk="1" hangingPunct="1">
              <a:lnSpc>
                <a:spcPct val="110000"/>
              </a:lnSpc>
              <a:spcBef>
                <a:spcPct val="20000"/>
              </a:spcBef>
              <a:buSzTx/>
              <a:buFontTx/>
              <a:buAutoNum type="arabicPeriod"/>
            </a:pPr>
            <a:r>
              <a:rPr kumimoji="1" lang="zh-CN" altLang="en-US" sz="2200">
                <a:latin typeface="微软雅黑" panose="020B0503020204020204" pitchFamily="34" charset="-122"/>
                <a:ea typeface="微软雅黑" panose="020B0503020204020204" pitchFamily="34" charset="-122"/>
              </a:rPr>
              <a:t>各基本部件的功能是：</a:t>
            </a:r>
          </a:p>
          <a:p>
            <a:pPr lvl="1" eaLnBrk="1" hangingPunct="1">
              <a:lnSpc>
                <a:spcPct val="110000"/>
              </a:lnSpc>
              <a:spcBef>
                <a:spcPct val="20000"/>
              </a:spcBef>
              <a:buClr>
                <a:schemeClr val="tx1"/>
              </a:buClr>
              <a:buSzPct val="80000"/>
            </a:pPr>
            <a:r>
              <a:rPr kumimoji="1" lang="zh-CN" altLang="en-US" sz="2200">
                <a:solidFill>
                  <a:srgbClr val="FF3300"/>
                </a:solidFill>
                <a:latin typeface="微软雅黑" panose="020B0503020204020204" pitchFamily="34" charset="-122"/>
                <a:ea typeface="微软雅黑" panose="020B0503020204020204" pitchFamily="34" charset="-122"/>
              </a:rPr>
              <a:t>存储器</a:t>
            </a:r>
            <a:r>
              <a:rPr kumimoji="1" lang="zh-CN" altLang="en-US" sz="2200">
                <a:solidFill>
                  <a:schemeClr val="tx1"/>
                </a:solidFill>
                <a:latin typeface="微软雅黑" panose="020B0503020204020204" pitchFamily="34" charset="-122"/>
                <a:ea typeface="微软雅黑" panose="020B0503020204020204" pitchFamily="34" charset="-122"/>
              </a:rPr>
              <a:t>不仅能存放数据，而且也能存放指令，形式上两者没有区别，但计算机应能区分数据还是指令；</a:t>
            </a:r>
          </a:p>
          <a:p>
            <a:pPr lvl="1" eaLnBrk="1" hangingPunct="1">
              <a:lnSpc>
                <a:spcPct val="110000"/>
              </a:lnSpc>
              <a:spcBef>
                <a:spcPct val="20000"/>
              </a:spcBef>
              <a:buClr>
                <a:schemeClr val="tx1"/>
              </a:buClr>
              <a:buSzPct val="80000"/>
            </a:pPr>
            <a:r>
              <a:rPr kumimoji="1" lang="zh-CN" altLang="en-US" sz="2200">
                <a:solidFill>
                  <a:srgbClr val="FF3300"/>
                </a:solidFill>
                <a:latin typeface="微软雅黑" panose="020B0503020204020204" pitchFamily="34" charset="-122"/>
                <a:ea typeface="微软雅黑" panose="020B0503020204020204" pitchFamily="34" charset="-122"/>
              </a:rPr>
              <a:t>控制器</a:t>
            </a:r>
            <a:r>
              <a:rPr kumimoji="1" lang="zh-CN" altLang="en-US" sz="2200">
                <a:solidFill>
                  <a:schemeClr val="tx1"/>
                </a:solidFill>
                <a:latin typeface="微软雅黑" panose="020B0503020204020204" pitchFamily="34" charset="-122"/>
                <a:ea typeface="微软雅黑" panose="020B0503020204020204" pitchFamily="34" charset="-122"/>
              </a:rPr>
              <a:t>应能自动取出指令来执行；</a:t>
            </a:r>
          </a:p>
          <a:p>
            <a:pPr lvl="1" eaLnBrk="1" hangingPunct="1">
              <a:lnSpc>
                <a:spcPct val="110000"/>
              </a:lnSpc>
              <a:spcBef>
                <a:spcPct val="20000"/>
              </a:spcBef>
              <a:buClr>
                <a:schemeClr val="tx1"/>
              </a:buClr>
              <a:buSzPct val="80000"/>
            </a:pPr>
            <a:r>
              <a:rPr kumimoji="1" lang="zh-CN" altLang="en-US" sz="2200">
                <a:solidFill>
                  <a:srgbClr val="FF3300"/>
                </a:solidFill>
                <a:latin typeface="微软雅黑" panose="020B0503020204020204" pitchFamily="34" charset="-122"/>
                <a:ea typeface="微软雅黑" panose="020B0503020204020204" pitchFamily="34" charset="-122"/>
              </a:rPr>
              <a:t>运算器</a:t>
            </a:r>
            <a:r>
              <a:rPr kumimoji="1" lang="zh-CN" altLang="en-US" sz="2200">
                <a:solidFill>
                  <a:schemeClr val="tx1"/>
                </a:solidFill>
                <a:latin typeface="微软雅黑" panose="020B0503020204020204" pitchFamily="34" charset="-122"/>
                <a:ea typeface="微软雅黑" panose="020B0503020204020204" pitchFamily="34" charset="-122"/>
              </a:rPr>
              <a:t>应能进行加/减/乘/除四种基本算术运算，并且也能进行一些逻辑运算和附加运算；</a:t>
            </a:r>
          </a:p>
          <a:p>
            <a:pPr lvl="1" eaLnBrk="1" hangingPunct="1">
              <a:lnSpc>
                <a:spcPct val="110000"/>
              </a:lnSpc>
              <a:spcBef>
                <a:spcPct val="20000"/>
              </a:spcBef>
              <a:buClr>
                <a:schemeClr val="tx1"/>
              </a:buClr>
              <a:buSzPct val="80000"/>
            </a:pPr>
            <a:r>
              <a:rPr kumimoji="1" lang="zh-CN" altLang="en-US" sz="2200">
                <a:solidFill>
                  <a:schemeClr val="tx1"/>
                </a:solidFill>
                <a:latin typeface="微软雅黑" panose="020B0503020204020204" pitchFamily="34" charset="-122"/>
                <a:ea typeface="微软雅黑" panose="020B0503020204020204" pitchFamily="34" charset="-122"/>
              </a:rPr>
              <a:t>操作人员可以通过</a:t>
            </a:r>
            <a:r>
              <a:rPr kumimoji="1" lang="zh-CN" altLang="en-US" sz="2200">
                <a:solidFill>
                  <a:srgbClr val="FF3300"/>
                </a:solidFill>
                <a:latin typeface="微软雅黑" panose="020B0503020204020204" pitchFamily="34" charset="-122"/>
                <a:ea typeface="微软雅黑" panose="020B0503020204020204" pitchFamily="34" charset="-122"/>
              </a:rPr>
              <a:t>输入设备</a:t>
            </a:r>
            <a:r>
              <a:rPr kumimoji="1" lang="zh-CN" altLang="en-US" sz="2200">
                <a:solidFill>
                  <a:schemeClr val="tx1"/>
                </a:solidFill>
                <a:latin typeface="微软雅黑" panose="020B0503020204020204" pitchFamily="34" charset="-122"/>
                <a:ea typeface="微软雅黑" panose="020B0503020204020204" pitchFamily="34" charset="-122"/>
              </a:rPr>
              <a:t>、</a:t>
            </a:r>
            <a:r>
              <a:rPr kumimoji="1" lang="zh-CN" altLang="en-US" sz="2200">
                <a:solidFill>
                  <a:srgbClr val="FF3300"/>
                </a:solidFill>
                <a:latin typeface="微软雅黑" panose="020B0503020204020204" pitchFamily="34" charset="-122"/>
                <a:ea typeface="微软雅黑" panose="020B0503020204020204" pitchFamily="34" charset="-122"/>
              </a:rPr>
              <a:t>输出设备</a:t>
            </a:r>
            <a:r>
              <a:rPr kumimoji="1" lang="zh-CN" altLang="en-US" sz="2200">
                <a:solidFill>
                  <a:schemeClr val="tx1"/>
                </a:solidFill>
                <a:latin typeface="微软雅黑" panose="020B0503020204020204" pitchFamily="34" charset="-122"/>
                <a:ea typeface="微软雅黑" panose="020B0503020204020204" pitchFamily="34" charset="-122"/>
              </a:rPr>
              <a:t>和主机进行通信。</a:t>
            </a:r>
          </a:p>
          <a:p>
            <a:pPr eaLnBrk="1" hangingPunct="1">
              <a:lnSpc>
                <a:spcPct val="110000"/>
              </a:lnSpc>
              <a:spcBef>
                <a:spcPct val="20000"/>
              </a:spcBef>
              <a:buSzTx/>
              <a:buFontTx/>
              <a:buAutoNum type="arabicPeriod"/>
            </a:pPr>
            <a:r>
              <a:rPr kumimoji="1" lang="zh-CN" altLang="en-US" sz="2200">
                <a:latin typeface="微软雅黑" panose="020B0503020204020204" pitchFamily="34" charset="-122"/>
                <a:ea typeface="微软雅黑" panose="020B0503020204020204" pitchFamily="34" charset="-122"/>
              </a:rPr>
              <a:t>内部以</a:t>
            </a:r>
            <a:r>
              <a:rPr kumimoji="1" lang="zh-CN" altLang="en-US" sz="2200">
                <a:solidFill>
                  <a:srgbClr val="FF3300"/>
                </a:solidFill>
                <a:latin typeface="微软雅黑" panose="020B0503020204020204" pitchFamily="34" charset="-122"/>
                <a:ea typeface="微软雅黑" panose="020B0503020204020204" pitchFamily="34" charset="-122"/>
              </a:rPr>
              <a:t>二进制表示</a:t>
            </a:r>
            <a:r>
              <a:rPr kumimoji="1" lang="zh-CN" altLang="en-US" sz="2200">
                <a:latin typeface="微软雅黑" panose="020B0503020204020204" pitchFamily="34" charset="-122"/>
                <a:ea typeface="微软雅黑" panose="020B0503020204020204" pitchFamily="34" charset="-122"/>
              </a:rPr>
              <a:t>指令和数据。每条指令由操作码和地址码两部分组成。操作码指出操作类型，地址码指出操作数的地址。由一串指令组成程序。</a:t>
            </a:r>
          </a:p>
          <a:p>
            <a:pPr eaLnBrk="1" hangingPunct="1">
              <a:lnSpc>
                <a:spcPct val="110000"/>
              </a:lnSpc>
              <a:spcBef>
                <a:spcPct val="20000"/>
              </a:spcBef>
              <a:buSzTx/>
              <a:buFontTx/>
              <a:buAutoNum type="arabicPeriod"/>
            </a:pPr>
            <a:r>
              <a:rPr kumimoji="1" lang="zh-CN" altLang="en-US" sz="2200">
                <a:latin typeface="微软雅黑" panose="020B0503020204020204" pitchFamily="34" charset="-122"/>
                <a:ea typeface="微软雅黑" panose="020B0503020204020204" pitchFamily="34" charset="-122"/>
              </a:rPr>
              <a:t>采用</a:t>
            </a:r>
            <a:r>
              <a:rPr kumimoji="1" lang="zh-CN" altLang="en-US" sz="2200">
                <a:solidFill>
                  <a:srgbClr val="FF3300"/>
                </a:solidFill>
                <a:latin typeface="微软雅黑" panose="020B0503020204020204" pitchFamily="34" charset="-122"/>
                <a:ea typeface="微软雅黑" panose="020B0503020204020204" pitchFamily="34" charset="-122"/>
              </a:rPr>
              <a:t>“存储程序”</a:t>
            </a:r>
            <a:r>
              <a:rPr kumimoji="1" lang="zh-CN" altLang="en-US" sz="2200">
                <a:latin typeface="微软雅黑" panose="020B0503020204020204" pitchFamily="34" charset="-122"/>
                <a:ea typeface="微软雅黑" panose="020B0503020204020204" pitchFamily="34" charset="-122"/>
              </a:rPr>
              <a:t>工作方式。</a:t>
            </a:r>
          </a:p>
        </p:txBody>
      </p:sp>
      <p:sp>
        <p:nvSpPr>
          <p:cNvPr id="547844" name="Text Box 4"/>
          <p:cNvSpPr txBox="1">
            <a:spLocks noChangeArrowheads="1"/>
          </p:cNvSpPr>
          <p:nvPr/>
        </p:nvSpPr>
        <p:spPr bwMode="auto">
          <a:xfrm>
            <a:off x="522288" y="819150"/>
            <a:ext cx="796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chemeClr val="accent2"/>
                </a:solidFill>
                <a:ea typeface="微软雅黑" panose="020B0503020204020204" pitchFamily="34" charset="-122"/>
              </a:rPr>
              <a:t>冯</a:t>
            </a:r>
            <a:r>
              <a:rPr lang="zh-CN" altLang="en-US"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ea typeface="微软雅黑" panose="020B0503020204020204" pitchFamily="34" charset="-122"/>
              </a:rPr>
              <a:t>诺依曼结构的主要思想是什么呢？</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27</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Effect transition="in" filter="blinds(horizontal)">
                                      <p:cBhvr>
                                        <p:cTn id="7" dur="500"/>
                                        <p:tgtEl>
                                          <p:spTgt spid="547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12" dur="500"/>
                                        <p:tgtEl>
                                          <p:spTgt spid="3123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7" dur="500"/>
                                        <p:tgtEl>
                                          <p:spTgt spid="3123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22" dur="500"/>
                                        <p:tgtEl>
                                          <p:spTgt spid="3123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7" dur="500"/>
                                        <p:tgtEl>
                                          <p:spTgt spid="3123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32" dur="500"/>
                                        <p:tgtEl>
                                          <p:spTgt spid="31232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3">
                                            <p:txEl>
                                              <p:pRg st="5" end="5"/>
                                            </p:txEl>
                                          </p:spTgt>
                                        </p:tgtEl>
                                        <p:attrNameLst>
                                          <p:attrName>style.visibility</p:attrName>
                                        </p:attrNameLst>
                                      </p:cBhvr>
                                      <p:to>
                                        <p:strVal val="visible"/>
                                      </p:to>
                                    </p:set>
                                    <p:animEffect transition="in" filter="blinds(horizontal)">
                                      <p:cBhvr>
                                        <p:cTn id="37" dur="500"/>
                                        <p:tgtEl>
                                          <p:spTgt spid="31232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42" dur="500"/>
                                        <p:tgtEl>
                                          <p:spTgt spid="31232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47" dur="500"/>
                                        <p:tgtEl>
                                          <p:spTgt spid="312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B889F279-0C5D-4FA7-8CEA-9D3E73AA67A1}" type="slidenum">
              <a:rPr lang="zh-CN" altLang="en-US" smtClean="0"/>
              <a:pPr/>
              <a:t>28</a:t>
            </a:fld>
            <a:endParaRPr lang="zh-CN" altLang="en-US" dirty="0"/>
          </a:p>
        </p:txBody>
      </p:sp>
      <p:sp>
        <p:nvSpPr>
          <p:cNvPr id="104" name="Text Box 2"/>
          <p:cNvSpPr txBox="1">
            <a:spLocks noChangeArrowheads="1"/>
          </p:cNvSpPr>
          <p:nvPr/>
        </p:nvSpPr>
        <p:spPr bwMode="auto">
          <a:xfrm>
            <a:off x="657225" y="2033588"/>
            <a:ext cx="1484313" cy="466725"/>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latin typeface="微软雅黑" panose="020B0503020204020204" pitchFamily="34" charset="-122"/>
                <a:ea typeface="微软雅黑" panose="020B0503020204020204" pitchFamily="34" charset="-122"/>
              </a:rPr>
              <a:t>  控制器</a:t>
            </a:r>
          </a:p>
        </p:txBody>
      </p:sp>
      <p:grpSp>
        <p:nvGrpSpPr>
          <p:cNvPr id="105" name="Group 3"/>
          <p:cNvGrpSpPr>
            <a:grpSpLocks/>
          </p:cNvGrpSpPr>
          <p:nvPr/>
        </p:nvGrpSpPr>
        <p:grpSpPr bwMode="auto">
          <a:xfrm>
            <a:off x="341313" y="1628775"/>
            <a:ext cx="4949825" cy="4186238"/>
            <a:chOff x="215" y="1026"/>
            <a:chExt cx="3118" cy="2637"/>
          </a:xfrm>
        </p:grpSpPr>
        <p:sp>
          <p:nvSpPr>
            <p:cNvPr id="106" name="Rectangle 4"/>
            <p:cNvSpPr>
              <a:spLocks noChangeArrowheads="1"/>
            </p:cNvSpPr>
            <p:nvPr/>
          </p:nvSpPr>
          <p:spPr bwMode="auto">
            <a:xfrm>
              <a:off x="215" y="1026"/>
              <a:ext cx="3118" cy="2637"/>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07" name="Text Box 5"/>
            <p:cNvSpPr txBox="1">
              <a:spLocks noChangeArrowheads="1"/>
            </p:cNvSpPr>
            <p:nvPr/>
          </p:nvSpPr>
          <p:spPr bwMode="auto">
            <a:xfrm>
              <a:off x="414" y="1026"/>
              <a:ext cx="538"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solidFill>
                    <a:srgbClr val="FF3300"/>
                  </a:solidFill>
                  <a:latin typeface="微软雅黑" panose="020B0503020204020204" pitchFamily="34" charset="-122"/>
                  <a:ea typeface="微软雅黑" panose="020B0503020204020204" pitchFamily="34" charset="-122"/>
                </a:rPr>
                <a:t>CPU</a:t>
              </a:r>
            </a:p>
          </p:txBody>
        </p:sp>
      </p:grpSp>
      <p:sp>
        <p:nvSpPr>
          <p:cNvPr id="108" name="Text Box 6"/>
          <p:cNvSpPr txBox="1">
            <a:spLocks noChangeArrowheads="1"/>
          </p:cNvSpPr>
          <p:nvPr/>
        </p:nvSpPr>
        <p:spPr bwMode="auto">
          <a:xfrm>
            <a:off x="2681288" y="2124075"/>
            <a:ext cx="1035050" cy="376238"/>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PC</a:t>
            </a:r>
          </a:p>
        </p:txBody>
      </p:sp>
      <p:grpSp>
        <p:nvGrpSpPr>
          <p:cNvPr id="109" name="Group 7"/>
          <p:cNvGrpSpPr>
            <a:grpSpLocks/>
          </p:cNvGrpSpPr>
          <p:nvPr/>
        </p:nvGrpSpPr>
        <p:grpSpPr bwMode="auto">
          <a:xfrm>
            <a:off x="7993063" y="2528888"/>
            <a:ext cx="1028700" cy="831850"/>
            <a:chOff x="5035" y="1579"/>
            <a:chExt cx="648" cy="524"/>
          </a:xfrm>
        </p:grpSpPr>
        <p:sp>
          <p:nvSpPr>
            <p:cNvPr id="110" name="Text Box 8"/>
            <p:cNvSpPr txBox="1">
              <a:spLocks noChangeArrowheads="1"/>
            </p:cNvSpPr>
            <p:nvPr/>
          </p:nvSpPr>
          <p:spPr bwMode="auto">
            <a:xfrm>
              <a:off x="5261" y="1579"/>
              <a:ext cx="422"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输入</a:t>
              </a: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111" name="AutoShape 9"/>
            <p:cNvSpPr>
              <a:spLocks noChangeArrowheads="1"/>
            </p:cNvSpPr>
            <p:nvPr/>
          </p:nvSpPr>
          <p:spPr bwMode="auto">
            <a:xfrm>
              <a:off x="5035" y="1791"/>
              <a:ext cx="199" cy="141"/>
            </a:xfrm>
            <a:prstGeom prst="leftRightArrow">
              <a:avLst>
                <a:gd name="adj1" fmla="val 50000"/>
                <a:gd name="adj2" fmla="val 28227"/>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a:solidFill>
                  <a:srgbClr val="CC3300"/>
                </a:solidFill>
                <a:latin typeface="微软雅黑" panose="020B0503020204020204" pitchFamily="34" charset="-122"/>
                <a:ea typeface="微软雅黑" panose="020B0503020204020204" pitchFamily="34" charset="-122"/>
              </a:endParaRPr>
            </a:p>
          </p:txBody>
        </p:sp>
      </p:grpSp>
      <p:grpSp>
        <p:nvGrpSpPr>
          <p:cNvPr id="112" name="Group 10"/>
          <p:cNvGrpSpPr>
            <a:grpSpLocks/>
          </p:cNvGrpSpPr>
          <p:nvPr/>
        </p:nvGrpSpPr>
        <p:grpSpPr bwMode="auto">
          <a:xfrm>
            <a:off x="7991475" y="3833813"/>
            <a:ext cx="990600" cy="831850"/>
            <a:chOff x="5034" y="2415"/>
            <a:chExt cx="624" cy="524"/>
          </a:xfrm>
        </p:grpSpPr>
        <p:sp>
          <p:nvSpPr>
            <p:cNvPr id="113" name="Text Box 11"/>
            <p:cNvSpPr txBox="1">
              <a:spLocks noChangeArrowheads="1"/>
            </p:cNvSpPr>
            <p:nvPr/>
          </p:nvSpPr>
          <p:spPr bwMode="auto">
            <a:xfrm>
              <a:off x="5261" y="2415"/>
              <a:ext cx="397"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输出</a:t>
              </a:r>
              <a:endParaRPr lang="en-US" altLang="zh-CN" sz="2400">
                <a:solidFill>
                  <a:srgbClr val="CC3300"/>
                </a:solidFill>
                <a:latin typeface="微软雅黑" panose="020B0503020204020204" pitchFamily="34" charset="-122"/>
                <a:ea typeface="微软雅黑" panose="020B0503020204020204" pitchFamily="34" charset="-122"/>
              </a:endParaRP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114" name="AutoShape 12"/>
            <p:cNvSpPr>
              <a:spLocks noChangeArrowheads="1"/>
            </p:cNvSpPr>
            <p:nvPr/>
          </p:nvSpPr>
          <p:spPr bwMode="auto">
            <a:xfrm>
              <a:off x="5034" y="2614"/>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115" name="Text Box 13"/>
          <p:cNvSpPr txBox="1">
            <a:spLocks noChangeArrowheads="1"/>
          </p:cNvSpPr>
          <p:nvPr/>
        </p:nvSpPr>
        <p:spPr bwMode="auto">
          <a:xfrm>
            <a:off x="3986213" y="2124075"/>
            <a:ext cx="1079500" cy="376238"/>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MAR</a:t>
            </a:r>
          </a:p>
        </p:txBody>
      </p:sp>
      <p:sp>
        <p:nvSpPr>
          <p:cNvPr id="116" name="Text Box 14"/>
          <p:cNvSpPr txBox="1">
            <a:spLocks noChangeArrowheads="1"/>
          </p:cNvSpPr>
          <p:nvPr/>
        </p:nvSpPr>
        <p:spPr bwMode="auto">
          <a:xfrm>
            <a:off x="4032250" y="5138738"/>
            <a:ext cx="1079500" cy="376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chemeClr val="accent2"/>
                </a:solidFill>
                <a:latin typeface="微软雅黑" panose="020B0503020204020204" pitchFamily="34" charset="-122"/>
                <a:ea typeface="微软雅黑" panose="020B0503020204020204" pitchFamily="34" charset="-122"/>
              </a:rPr>
              <a:t>  MDR</a:t>
            </a:r>
          </a:p>
        </p:txBody>
      </p:sp>
      <p:sp>
        <p:nvSpPr>
          <p:cNvPr id="117" name="Line 15"/>
          <p:cNvSpPr>
            <a:spLocks noChangeShapeType="1"/>
          </p:cNvSpPr>
          <p:nvPr/>
        </p:nvSpPr>
        <p:spPr bwMode="auto">
          <a:xfrm>
            <a:off x="2141538" y="2303463"/>
            <a:ext cx="5397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 name="Line 16"/>
          <p:cNvSpPr>
            <a:spLocks noChangeShapeType="1"/>
          </p:cNvSpPr>
          <p:nvPr/>
        </p:nvSpPr>
        <p:spPr bwMode="auto">
          <a:xfrm>
            <a:off x="3716338" y="230346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 name="Line 17"/>
          <p:cNvSpPr>
            <a:spLocks noChangeShapeType="1"/>
          </p:cNvSpPr>
          <p:nvPr/>
        </p:nvSpPr>
        <p:spPr bwMode="auto">
          <a:xfrm>
            <a:off x="4392613" y="464343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0" name="Group 18"/>
          <p:cNvGrpSpPr>
            <a:grpSpLocks/>
          </p:cNvGrpSpPr>
          <p:nvPr/>
        </p:nvGrpSpPr>
        <p:grpSpPr bwMode="auto">
          <a:xfrm>
            <a:off x="2771775" y="2889250"/>
            <a:ext cx="765175" cy="1484313"/>
            <a:chOff x="3135" y="2472"/>
            <a:chExt cx="454" cy="935"/>
          </a:xfrm>
        </p:grpSpPr>
        <p:grpSp>
          <p:nvGrpSpPr>
            <p:cNvPr id="121" name="Group 19"/>
            <p:cNvGrpSpPr>
              <a:grpSpLocks/>
            </p:cNvGrpSpPr>
            <p:nvPr/>
          </p:nvGrpSpPr>
          <p:grpSpPr bwMode="auto">
            <a:xfrm flipH="1">
              <a:off x="3135" y="2472"/>
              <a:ext cx="454" cy="935"/>
              <a:chOff x="3078" y="2330"/>
              <a:chExt cx="625" cy="1580"/>
            </a:xfrm>
          </p:grpSpPr>
          <p:sp>
            <p:nvSpPr>
              <p:cNvPr id="123"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2"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SzTx/>
                <a:buFontTx/>
                <a:buNone/>
              </a:pPr>
              <a:r>
                <a:rPr lang="en-US" altLang="zh-CN" sz="2400">
                  <a:cs typeface="Arial" panose="020B0604020202020204" pitchFamily="34" charset="0"/>
                </a:rPr>
                <a:t>ALU</a:t>
              </a:r>
            </a:p>
          </p:txBody>
        </p:sp>
      </p:grpSp>
      <p:grpSp>
        <p:nvGrpSpPr>
          <p:cNvPr id="131" name="Group 29"/>
          <p:cNvGrpSpPr>
            <a:grpSpLocks/>
          </p:cNvGrpSpPr>
          <p:nvPr/>
        </p:nvGrpSpPr>
        <p:grpSpPr bwMode="auto">
          <a:xfrm>
            <a:off x="3492500" y="3294063"/>
            <a:ext cx="404813" cy="809625"/>
            <a:chOff x="2030" y="2415"/>
            <a:chExt cx="341" cy="510"/>
          </a:xfrm>
        </p:grpSpPr>
        <p:sp>
          <p:nvSpPr>
            <p:cNvPr id="132" name="Line 30"/>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 name="Line 31"/>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4" name="Text Box 32"/>
          <p:cNvSpPr txBox="1">
            <a:spLocks noChangeArrowheads="1"/>
          </p:cNvSpPr>
          <p:nvPr/>
        </p:nvSpPr>
        <p:spPr bwMode="auto">
          <a:xfrm>
            <a:off x="1781175" y="2798763"/>
            <a:ext cx="450850" cy="1625600"/>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000">
                <a:latin typeface="微软雅黑" panose="020B0503020204020204" pitchFamily="34" charset="-122"/>
                <a:ea typeface="微软雅黑" panose="020B0503020204020204" pitchFamily="34" charset="-122"/>
              </a:rPr>
              <a:t>标</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志</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寄</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存</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135" name="Line 33"/>
          <p:cNvSpPr>
            <a:spLocks noChangeShapeType="1"/>
          </p:cNvSpPr>
          <p:nvPr/>
        </p:nvSpPr>
        <p:spPr bwMode="auto">
          <a:xfrm flipH="1">
            <a:off x="2232025" y="338455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6" name="Group 34"/>
          <p:cNvGrpSpPr>
            <a:grpSpLocks/>
          </p:cNvGrpSpPr>
          <p:nvPr/>
        </p:nvGrpSpPr>
        <p:grpSpPr bwMode="auto">
          <a:xfrm>
            <a:off x="1511300" y="2484438"/>
            <a:ext cx="227013" cy="855662"/>
            <a:chOff x="895" y="1905"/>
            <a:chExt cx="143" cy="539"/>
          </a:xfrm>
        </p:grpSpPr>
        <p:sp>
          <p:nvSpPr>
            <p:cNvPr id="137" name="Line 35"/>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 name="Line 36"/>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9" name="Line 37"/>
          <p:cNvSpPr>
            <a:spLocks noChangeShapeType="1"/>
          </p:cNvSpPr>
          <p:nvPr/>
        </p:nvSpPr>
        <p:spPr bwMode="auto">
          <a:xfrm flipV="1">
            <a:off x="4527550" y="252888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40" name="Group 38"/>
          <p:cNvGrpSpPr>
            <a:grpSpLocks/>
          </p:cNvGrpSpPr>
          <p:nvPr/>
        </p:nvGrpSpPr>
        <p:grpSpPr bwMode="auto">
          <a:xfrm>
            <a:off x="2501900" y="3741738"/>
            <a:ext cx="1530350" cy="1487487"/>
            <a:chOff x="1576" y="2924"/>
            <a:chExt cx="964" cy="937"/>
          </a:xfrm>
        </p:grpSpPr>
        <p:sp>
          <p:nvSpPr>
            <p:cNvPr id="141" name="Line 39"/>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 name="Line 40"/>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 name="Line 41"/>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44" name="Group 42"/>
          <p:cNvGrpSpPr>
            <a:grpSpLocks/>
          </p:cNvGrpSpPr>
          <p:nvPr/>
        </p:nvGrpSpPr>
        <p:grpSpPr bwMode="auto">
          <a:xfrm>
            <a:off x="3357563" y="4508500"/>
            <a:ext cx="493712" cy="719138"/>
            <a:chOff x="2115" y="3405"/>
            <a:chExt cx="311" cy="453"/>
          </a:xfrm>
        </p:grpSpPr>
        <p:sp>
          <p:nvSpPr>
            <p:cNvPr id="145" name="Line 43"/>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6" name="Line 44"/>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47" name="Group 45"/>
          <p:cNvGrpSpPr>
            <a:grpSpLocks/>
          </p:cNvGrpSpPr>
          <p:nvPr/>
        </p:nvGrpSpPr>
        <p:grpSpPr bwMode="auto">
          <a:xfrm>
            <a:off x="1150938" y="2525713"/>
            <a:ext cx="4725987" cy="2298700"/>
            <a:chOff x="725" y="2158"/>
            <a:chExt cx="2977" cy="1448"/>
          </a:xfrm>
        </p:grpSpPr>
        <p:sp>
          <p:nvSpPr>
            <p:cNvPr id="148" name="Line 46"/>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 name="Line 47"/>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0" name="Line 48"/>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1" name="Text Box 49"/>
          <p:cNvSpPr txBox="1">
            <a:spLocks noChangeArrowheads="1"/>
          </p:cNvSpPr>
          <p:nvPr/>
        </p:nvSpPr>
        <p:spPr bwMode="auto">
          <a:xfrm>
            <a:off x="657225" y="5184775"/>
            <a:ext cx="1035050" cy="376238"/>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FF3300"/>
                </a:solidFill>
                <a:latin typeface="微软雅黑" panose="020B0503020204020204" pitchFamily="34" charset="-122"/>
                <a:ea typeface="微软雅黑" panose="020B0503020204020204" pitchFamily="34" charset="-122"/>
              </a:rPr>
              <a:t>    </a:t>
            </a:r>
            <a:r>
              <a:rPr lang="en-US" altLang="zh-CN">
                <a:solidFill>
                  <a:schemeClr val="hlink"/>
                </a:solidFill>
                <a:latin typeface="微软雅黑" panose="020B0503020204020204" pitchFamily="34" charset="-122"/>
                <a:ea typeface="微软雅黑" panose="020B0503020204020204" pitchFamily="34" charset="-122"/>
              </a:rPr>
              <a:t>IR</a:t>
            </a:r>
          </a:p>
        </p:txBody>
      </p:sp>
      <p:sp>
        <p:nvSpPr>
          <p:cNvPr id="152" name="Line 50"/>
          <p:cNvSpPr>
            <a:spLocks noChangeShapeType="1"/>
          </p:cNvSpPr>
          <p:nvPr/>
        </p:nvSpPr>
        <p:spPr bwMode="auto">
          <a:xfrm flipH="1">
            <a:off x="1692275" y="540861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 name="Line 51"/>
          <p:cNvSpPr>
            <a:spLocks noChangeShapeType="1"/>
          </p:cNvSpPr>
          <p:nvPr/>
        </p:nvSpPr>
        <p:spPr bwMode="auto">
          <a:xfrm flipV="1">
            <a:off x="836613" y="248443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54" name="Group 52"/>
          <p:cNvGrpSpPr>
            <a:grpSpLocks/>
          </p:cNvGrpSpPr>
          <p:nvPr/>
        </p:nvGrpSpPr>
        <p:grpSpPr bwMode="auto">
          <a:xfrm>
            <a:off x="5292725" y="1719263"/>
            <a:ext cx="1262063" cy="3870325"/>
            <a:chOff x="3333" y="1650"/>
            <a:chExt cx="795" cy="2438"/>
          </a:xfrm>
        </p:grpSpPr>
        <p:sp>
          <p:nvSpPr>
            <p:cNvPr id="155" name="Text Box 53"/>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dirty="0">
                  <a:solidFill>
                    <a:srgbClr val="008000"/>
                  </a:solidFill>
                  <a:latin typeface="微软雅黑" panose="020B0503020204020204" pitchFamily="34" charset="-122"/>
                  <a:ea typeface="微软雅黑" panose="020B0503020204020204" pitchFamily="34" charset="-122"/>
                </a:rPr>
                <a:t>地址</a:t>
              </a:r>
            </a:p>
          </p:txBody>
        </p:sp>
        <p:sp>
          <p:nvSpPr>
            <p:cNvPr id="156" name="AutoShape 54"/>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57" name="Text Box 55"/>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158" name="AutoShape 56"/>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59" name="Text Box 57"/>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160" name="AutoShape 58"/>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161" name="Group 60"/>
          <p:cNvGrpSpPr>
            <a:grpSpLocks/>
          </p:cNvGrpSpPr>
          <p:nvPr/>
        </p:nvGrpSpPr>
        <p:grpSpPr bwMode="auto">
          <a:xfrm>
            <a:off x="3490913" y="2568575"/>
            <a:ext cx="1755775" cy="2127250"/>
            <a:chOff x="2199" y="2185"/>
            <a:chExt cx="1106" cy="1340"/>
          </a:xfrm>
        </p:grpSpPr>
        <p:sp>
          <p:nvSpPr>
            <p:cNvPr id="162" name="Text Box 61"/>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latin typeface="微软雅黑" panose="020B0503020204020204" pitchFamily="34" charset="-122"/>
                  <a:ea typeface="微软雅黑" panose="020B0503020204020204" pitchFamily="34" charset="-122"/>
                </a:rPr>
                <a:t>GPRs</a:t>
              </a:r>
            </a:p>
          </p:txBody>
        </p:sp>
        <p:grpSp>
          <p:nvGrpSpPr>
            <p:cNvPr id="163" name="Group 62"/>
            <p:cNvGrpSpPr>
              <a:grpSpLocks/>
            </p:cNvGrpSpPr>
            <p:nvPr/>
          </p:nvGrpSpPr>
          <p:grpSpPr bwMode="auto">
            <a:xfrm>
              <a:off x="2452" y="2500"/>
              <a:ext cx="853" cy="1025"/>
              <a:chOff x="2398" y="2273"/>
              <a:chExt cx="853" cy="1025"/>
            </a:xfrm>
          </p:grpSpPr>
          <p:grpSp>
            <p:nvGrpSpPr>
              <p:cNvPr id="165" name="Group 63"/>
              <p:cNvGrpSpPr>
                <a:grpSpLocks/>
              </p:cNvGrpSpPr>
              <p:nvPr/>
            </p:nvGrpSpPr>
            <p:grpSpPr bwMode="auto">
              <a:xfrm>
                <a:off x="2398" y="2273"/>
                <a:ext cx="652" cy="992"/>
                <a:chOff x="2228" y="1678"/>
                <a:chExt cx="737" cy="992"/>
              </a:xfrm>
            </p:grpSpPr>
            <p:sp>
              <p:nvSpPr>
                <p:cNvPr id="170"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71" name="Line 65"/>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2" name="Line 66"/>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3" name="Line 67"/>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6" name="Text Box 68"/>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0</a:t>
                </a:r>
              </a:p>
            </p:txBody>
          </p:sp>
          <p:sp>
            <p:nvSpPr>
              <p:cNvPr id="167" name="Text Box 69"/>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1</a:t>
                </a:r>
              </a:p>
            </p:txBody>
          </p:sp>
          <p:sp>
            <p:nvSpPr>
              <p:cNvPr id="168" name="Text Box 70"/>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2</a:t>
                </a:r>
              </a:p>
            </p:txBody>
          </p:sp>
          <p:sp>
            <p:nvSpPr>
              <p:cNvPr id="169" name="Text Box 71"/>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3</a:t>
                </a:r>
              </a:p>
            </p:txBody>
          </p:sp>
        </p:grpSp>
        <p:sp>
          <p:nvSpPr>
            <p:cNvPr id="164" name="Rectangle 72"/>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174" name="Group 73"/>
          <p:cNvGrpSpPr>
            <a:grpSpLocks/>
          </p:cNvGrpSpPr>
          <p:nvPr/>
        </p:nvGrpSpPr>
        <p:grpSpPr bwMode="auto">
          <a:xfrm>
            <a:off x="6551613" y="1584325"/>
            <a:ext cx="1397000" cy="4049713"/>
            <a:chOff x="4127" y="1565"/>
            <a:chExt cx="880" cy="2551"/>
          </a:xfrm>
        </p:grpSpPr>
        <p:grpSp>
          <p:nvGrpSpPr>
            <p:cNvPr id="175" name="Group 74"/>
            <p:cNvGrpSpPr>
              <a:grpSpLocks/>
            </p:cNvGrpSpPr>
            <p:nvPr/>
          </p:nvGrpSpPr>
          <p:grpSpPr bwMode="auto">
            <a:xfrm>
              <a:off x="4127" y="1565"/>
              <a:ext cx="880" cy="2551"/>
              <a:chOff x="4156" y="1565"/>
              <a:chExt cx="908" cy="2551"/>
            </a:xfrm>
          </p:grpSpPr>
          <p:sp>
            <p:nvSpPr>
              <p:cNvPr id="177" name="Text Box 75"/>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latin typeface="微软雅黑" panose="020B0503020204020204" pitchFamily="34" charset="-122"/>
                    <a:ea typeface="微软雅黑" panose="020B0503020204020204" pitchFamily="34" charset="-122"/>
                  </a:rPr>
                  <a:t>存储器</a:t>
                </a:r>
              </a:p>
            </p:txBody>
          </p:sp>
          <p:grpSp>
            <p:nvGrpSpPr>
              <p:cNvPr id="178" name="Group 76"/>
              <p:cNvGrpSpPr>
                <a:grpSpLocks/>
              </p:cNvGrpSpPr>
              <p:nvPr/>
            </p:nvGrpSpPr>
            <p:grpSpPr bwMode="auto">
              <a:xfrm>
                <a:off x="4156" y="1877"/>
                <a:ext cx="737" cy="2211"/>
                <a:chOff x="3447" y="1423"/>
                <a:chExt cx="879" cy="2211"/>
              </a:xfrm>
            </p:grpSpPr>
            <p:sp>
              <p:nvSpPr>
                <p:cNvPr id="187"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88" name="Line 78"/>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9" name="Line 79"/>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 name="Line 80"/>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1" name="Line 81"/>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2" name="Line 82"/>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 name="Line 83"/>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 name="Line 84"/>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79" name="Text Box 85"/>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0</a:t>
                </a:r>
              </a:p>
            </p:txBody>
          </p:sp>
          <p:sp>
            <p:nvSpPr>
              <p:cNvPr id="180" name="Text Box 86"/>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1</a:t>
                </a:r>
              </a:p>
            </p:txBody>
          </p:sp>
          <p:sp>
            <p:nvSpPr>
              <p:cNvPr id="181" name="Text Box 87"/>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2</a:t>
                </a:r>
              </a:p>
            </p:txBody>
          </p:sp>
          <p:sp>
            <p:nvSpPr>
              <p:cNvPr id="182" name="Text Box 88"/>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3</a:t>
                </a:r>
              </a:p>
            </p:txBody>
          </p:sp>
          <p:sp>
            <p:nvSpPr>
              <p:cNvPr id="183" name="Text Box 89"/>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4</a:t>
                </a:r>
              </a:p>
            </p:txBody>
          </p:sp>
          <p:sp>
            <p:nvSpPr>
              <p:cNvPr id="184" name="Text Box 90"/>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5</a:t>
                </a:r>
              </a:p>
            </p:txBody>
          </p:sp>
          <p:sp>
            <p:nvSpPr>
              <p:cNvPr id="185" name="Text Box 91"/>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6</a:t>
                </a:r>
              </a:p>
            </p:txBody>
          </p:sp>
          <p:sp>
            <p:nvSpPr>
              <p:cNvPr id="186" name="Text Box 92"/>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7</a:t>
                </a:r>
              </a:p>
            </p:txBody>
          </p:sp>
        </p:grpSp>
        <p:sp>
          <p:nvSpPr>
            <p:cNvPr id="176" name="Rectangle 93"/>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195" name="Text Box 94"/>
          <p:cNvSpPr txBox="1">
            <a:spLocks noChangeArrowheads="1"/>
          </p:cNvSpPr>
          <p:nvPr/>
        </p:nvSpPr>
        <p:spPr bwMode="auto">
          <a:xfrm>
            <a:off x="206375" y="773113"/>
            <a:ext cx="63452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10000"/>
              </a:spcBef>
              <a:buSzTx/>
              <a:buFontTx/>
              <a:buNone/>
            </a:pPr>
            <a:r>
              <a:rPr lang="zh-CN" altLang="en-US" sz="2400">
                <a:latin typeface="微软雅黑" panose="020B0503020204020204" pitchFamily="34" charset="-122"/>
                <a:ea typeface="微软雅黑" panose="020B0503020204020204" pitchFamily="34" charset="-122"/>
              </a:rPr>
              <a:t>你还记得冯</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诺依曼计算机结构的特点吗？</a:t>
            </a:r>
          </a:p>
        </p:txBody>
      </p:sp>
      <p:sp>
        <p:nvSpPr>
          <p:cNvPr id="196" name="Rectangle 98"/>
          <p:cNvSpPr>
            <a:spLocks noChangeArrowheads="1"/>
          </p:cNvSpPr>
          <p:nvPr/>
        </p:nvSpPr>
        <p:spPr bwMode="auto">
          <a:xfrm>
            <a:off x="206375" y="1358900"/>
            <a:ext cx="7740650" cy="45450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97" name="Rectangle 99"/>
          <p:cNvSpPr>
            <a:spLocks noGrp="1" noChangeArrowheads="1"/>
          </p:cNvSpPr>
          <p:nvPr>
            <p:ph type="title"/>
          </p:nvPr>
        </p:nvSpPr>
        <p:spPr>
          <a:xfrm>
            <a:off x="457200" y="98425"/>
            <a:ext cx="8229600" cy="561975"/>
          </a:xfrm>
        </p:spPr>
        <p:txBody>
          <a:bodyPr/>
          <a:lstStyle/>
          <a:p>
            <a:r>
              <a:rPr lang="zh-CN" altLang="en-US" sz="3600" dirty="0" smtClean="0"/>
              <a:t>现代计算机结构模型</a:t>
            </a:r>
          </a:p>
        </p:txBody>
      </p:sp>
      <p:sp>
        <p:nvSpPr>
          <p:cNvPr id="198" name="Line 59"/>
          <p:cNvSpPr>
            <a:spLocks noChangeShapeType="1"/>
          </p:cNvSpPr>
          <p:nvPr/>
        </p:nvSpPr>
        <p:spPr bwMode="auto">
          <a:xfrm flipV="1">
            <a:off x="5858194" y="3833813"/>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9" name="椭圆 198"/>
          <p:cNvSpPr/>
          <p:nvPr/>
        </p:nvSpPr>
        <p:spPr bwMode="auto">
          <a:xfrm>
            <a:off x="5375142" y="1358901"/>
            <a:ext cx="1044709" cy="4375978"/>
          </a:xfrm>
          <a:prstGeom prst="ellipse">
            <a:avLst/>
          </a:prstGeom>
          <a:solidFill>
            <a:schemeClr val="bg1">
              <a:alpha val="0"/>
            </a:schemeClr>
          </a:solidFill>
          <a:ln w="28575" cap="flat" cmpd="sng" algn="ctr">
            <a:solidFill>
              <a:schemeClr val="tx2"/>
            </a:solidFill>
            <a:prstDash val="dashDot"/>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ndParaRPr>
          </a:p>
        </p:txBody>
      </p:sp>
      <p:sp>
        <p:nvSpPr>
          <p:cNvPr id="200" name="文本框 199"/>
          <p:cNvSpPr txBox="1"/>
          <p:nvPr/>
        </p:nvSpPr>
        <p:spPr>
          <a:xfrm>
            <a:off x="5728495" y="1371572"/>
            <a:ext cx="757237" cy="400110"/>
          </a:xfrm>
          <a:prstGeom prst="rect">
            <a:avLst/>
          </a:prstGeom>
          <a:noFill/>
        </p:spPr>
        <p:txBody>
          <a:bodyPr wrap="square" rtlCol="0">
            <a:spAutoFit/>
          </a:bodyPr>
          <a:lstStyle/>
          <a:p>
            <a:r>
              <a:rPr lang="zh-CN" altLang="en-US" sz="2000" b="1" dirty="0"/>
              <a:t>总线</a:t>
            </a:r>
          </a:p>
        </p:txBody>
      </p:sp>
      <p:sp>
        <p:nvSpPr>
          <p:cNvPr id="201" name="文本框 200"/>
          <p:cNvSpPr txBox="1"/>
          <p:nvPr/>
        </p:nvSpPr>
        <p:spPr>
          <a:xfrm>
            <a:off x="6167230" y="1008091"/>
            <a:ext cx="765313" cy="400110"/>
          </a:xfrm>
          <a:prstGeom prst="rect">
            <a:avLst/>
          </a:prstGeom>
          <a:noFill/>
        </p:spPr>
        <p:txBody>
          <a:bodyPr wrap="square" rtlCol="0">
            <a:spAutoFit/>
          </a:bodyPr>
          <a:lstStyle/>
          <a:p>
            <a:r>
              <a:rPr lang="zh-CN" altLang="en-US" sz="2000" b="1" dirty="0" smtClean="0"/>
              <a:t>主机</a:t>
            </a:r>
            <a:endParaRPr lang="zh-CN" altLang="en-US" sz="2000" b="1" dirty="0"/>
          </a:p>
        </p:txBody>
      </p:sp>
    </p:spTree>
    <p:extLst>
      <p:ext uri="{BB962C8B-B14F-4D97-AF65-F5344CB8AC3E}">
        <p14:creationId xmlns:p14="http://schemas.microsoft.com/office/powerpoint/2010/main" val="34241806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blinds(horizontal)">
                                      <p:cBhvr>
                                        <p:cTn id="7" dur="500"/>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blinds(horizontal)">
                                      <p:cBhvr>
                                        <p:cTn id="12" dur="5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blinds(horizontal)">
                                      <p:cBhvr>
                                        <p:cTn id="17" dur="5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blinds(horizontal)">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blinds(horizontal)">
                                      <p:cBhvr>
                                        <p:cTn id="27" dur="500"/>
                                        <p:tgtEl>
                                          <p:spTgt spid="1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blinds(horizontal)">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0"/>
                                        </p:tgtEl>
                                        <p:attrNameLst>
                                          <p:attrName>style.visibility</p:attrName>
                                        </p:attrNameLst>
                                      </p:cBhvr>
                                      <p:to>
                                        <p:strVal val="visible"/>
                                      </p:to>
                                    </p:set>
                                    <p:animEffect transition="in" filter="blinds(horizontal)">
                                      <p:cBhvr>
                                        <p:cTn id="37" dur="500"/>
                                        <p:tgtEl>
                                          <p:spTgt spid="1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4"/>
                                        </p:tgtEl>
                                        <p:attrNameLst>
                                          <p:attrName>style.visibility</p:attrName>
                                        </p:attrNameLst>
                                      </p:cBhvr>
                                      <p:to>
                                        <p:strVal val="visible"/>
                                      </p:to>
                                    </p:set>
                                    <p:animEffect transition="in" filter="blinds(horizontal)">
                                      <p:cBhvr>
                                        <p:cTn id="42" dur="500"/>
                                        <p:tgtEl>
                                          <p:spTgt spid="1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blinds(horizontal)">
                                      <p:cBhvr>
                                        <p:cTn id="47" dur="500"/>
                                        <p:tgtEl>
                                          <p:spTgt spid="1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blinds(horizontal)">
                                      <p:cBhvr>
                                        <p:cTn id="52" dur="500"/>
                                        <p:tgtEl>
                                          <p:spTgt spid="1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5"/>
                                        </p:tgtEl>
                                        <p:attrNameLst>
                                          <p:attrName>style.visibility</p:attrName>
                                        </p:attrNameLst>
                                      </p:cBhvr>
                                      <p:to>
                                        <p:strVal val="visible"/>
                                      </p:to>
                                    </p:set>
                                    <p:animEffect transition="in" filter="blinds(horizontal)">
                                      <p:cBhvr>
                                        <p:cTn id="57" dur="500"/>
                                        <p:tgtEl>
                                          <p:spTgt spid="135"/>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blinds(horizontal)">
                                      <p:cBhvr>
                                        <p:cTn id="61" dur="500"/>
                                        <p:tgtEl>
                                          <p:spTgt spid="13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blinds(horizontal)">
                                      <p:cBhvr>
                                        <p:cTn id="66" dur="500"/>
                                        <p:tgtEl>
                                          <p:spTgt spid="13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blinds(horizontal)">
                                      <p:cBhvr>
                                        <p:cTn id="71" dur="500"/>
                                        <p:tgtEl>
                                          <p:spTgt spid="10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blinds(horizontal)">
                                      <p:cBhvr>
                                        <p:cTn id="76" dur="500"/>
                                        <p:tgtEl>
                                          <p:spTgt spid="118"/>
                                        </p:tgtEl>
                                      </p:cBhvr>
                                    </p:animEffect>
                                  </p:childTnLst>
                                </p:cTn>
                              </p:par>
                            </p:childTnLst>
                          </p:cTn>
                        </p:par>
                        <p:par>
                          <p:cTn id="77" fill="hold">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115"/>
                                        </p:tgtEl>
                                        <p:attrNameLst>
                                          <p:attrName>style.visibility</p:attrName>
                                        </p:attrNameLst>
                                      </p:cBhvr>
                                      <p:to>
                                        <p:strVal val="visible"/>
                                      </p:to>
                                    </p:set>
                                    <p:animEffect transition="in" filter="blinds(horizontal)">
                                      <p:cBhvr>
                                        <p:cTn id="80" dur="500"/>
                                        <p:tgtEl>
                                          <p:spTgt spid="115"/>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39"/>
                                        </p:tgtEl>
                                        <p:attrNameLst>
                                          <p:attrName>style.visibility</p:attrName>
                                        </p:attrNameLst>
                                      </p:cBhvr>
                                      <p:to>
                                        <p:strVal val="visible"/>
                                      </p:to>
                                    </p:set>
                                    <p:animEffect transition="in" filter="blinds(horizontal)">
                                      <p:cBhvr>
                                        <p:cTn id="85" dur="500"/>
                                        <p:tgtEl>
                                          <p:spTgt spid="13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51"/>
                                        </p:tgtEl>
                                        <p:attrNameLst>
                                          <p:attrName>style.visibility</p:attrName>
                                        </p:attrNameLst>
                                      </p:cBhvr>
                                      <p:to>
                                        <p:strVal val="visible"/>
                                      </p:to>
                                    </p:set>
                                    <p:animEffect transition="in" filter="blinds(horizontal)">
                                      <p:cBhvr>
                                        <p:cTn id="90" dur="500"/>
                                        <p:tgtEl>
                                          <p:spTgt spid="151"/>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52"/>
                                        </p:tgtEl>
                                        <p:attrNameLst>
                                          <p:attrName>style.visibility</p:attrName>
                                        </p:attrNameLst>
                                      </p:cBhvr>
                                      <p:to>
                                        <p:strVal val="visible"/>
                                      </p:to>
                                    </p:set>
                                    <p:animEffect transition="in" filter="blinds(horizontal)">
                                      <p:cBhvr>
                                        <p:cTn id="95" dur="500"/>
                                        <p:tgtEl>
                                          <p:spTgt spid="152"/>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53"/>
                                        </p:tgtEl>
                                        <p:attrNameLst>
                                          <p:attrName>style.visibility</p:attrName>
                                        </p:attrNameLst>
                                      </p:cBhvr>
                                      <p:to>
                                        <p:strVal val="visible"/>
                                      </p:to>
                                    </p:set>
                                    <p:animEffect transition="in" filter="blinds(horizontal)">
                                      <p:cBhvr>
                                        <p:cTn id="100" dur="500"/>
                                        <p:tgtEl>
                                          <p:spTgt spid="153"/>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blinds(horizontal)">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54"/>
                                        </p:tgtEl>
                                        <p:attrNameLst>
                                          <p:attrName>style.visibility</p:attrName>
                                        </p:attrNameLst>
                                      </p:cBhvr>
                                      <p:to>
                                        <p:strVal val="visible"/>
                                      </p:to>
                                    </p:set>
                                    <p:animEffect transition="in" filter="blinds(horizontal)">
                                      <p:cBhvr>
                                        <p:cTn id="110" dur="500"/>
                                        <p:tgtEl>
                                          <p:spTgt spid="154"/>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147"/>
                                        </p:tgtEl>
                                        <p:attrNameLst>
                                          <p:attrName>style.visibility</p:attrName>
                                        </p:attrNameLst>
                                      </p:cBhvr>
                                      <p:to>
                                        <p:strVal val="visible"/>
                                      </p:to>
                                    </p:set>
                                    <p:animEffect transition="in" filter="blinds(horizontal)">
                                      <p:cBhvr>
                                        <p:cTn id="115" dur="500"/>
                                        <p:tgtEl>
                                          <p:spTgt spid="14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17"/>
                                        </p:tgtEl>
                                        <p:attrNameLst>
                                          <p:attrName>style.visibility</p:attrName>
                                        </p:attrNameLst>
                                      </p:cBhvr>
                                      <p:to>
                                        <p:strVal val="visible"/>
                                      </p:to>
                                    </p:set>
                                    <p:animEffect transition="in" filter="blinds(horizontal)">
                                      <p:cBhvr>
                                        <p:cTn id="118" dur="500"/>
                                        <p:tgtEl>
                                          <p:spTgt spid="117"/>
                                        </p:tgtEl>
                                      </p:cBhvr>
                                    </p:animEffect>
                                  </p:childTnLst>
                                </p:cTn>
                              </p:par>
                            </p:childTnLst>
                          </p:cTn>
                        </p:par>
                        <p:par>
                          <p:cTn id="119" fill="hold">
                            <p:stCondLst>
                              <p:cond delay="500"/>
                            </p:stCondLst>
                            <p:childTnLst>
                              <p:par>
                                <p:cTn id="120" presetID="22" presetClass="entr" presetSubtype="4" fill="hold" grpId="0" nodeType="afterEffect">
                                  <p:stCondLst>
                                    <p:cond delay="0"/>
                                  </p:stCondLst>
                                  <p:childTnLst>
                                    <p:set>
                                      <p:cBhvr>
                                        <p:cTn id="121" dur="1" fill="hold">
                                          <p:stCondLst>
                                            <p:cond delay="0"/>
                                          </p:stCondLst>
                                        </p:cTn>
                                        <p:tgtEl>
                                          <p:spTgt spid="198"/>
                                        </p:tgtEl>
                                        <p:attrNameLst>
                                          <p:attrName>style.visibility</p:attrName>
                                        </p:attrNameLst>
                                      </p:cBhvr>
                                      <p:to>
                                        <p:strVal val="visible"/>
                                      </p:to>
                                    </p:set>
                                    <p:animEffect transition="in" filter="wipe(down)">
                                      <p:cBhvr>
                                        <p:cTn id="122" dur="500"/>
                                        <p:tgtEl>
                                          <p:spTgt spid="19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99"/>
                                        </p:tgtEl>
                                        <p:attrNameLst>
                                          <p:attrName>style.visibility</p:attrName>
                                        </p:attrNameLst>
                                      </p:cBhvr>
                                      <p:to>
                                        <p:strVal val="visible"/>
                                      </p:to>
                                    </p:set>
                                    <p:animEffect transition="in" filter="wipe(down)">
                                      <p:cBhvr>
                                        <p:cTn id="127" dur="500"/>
                                        <p:tgtEl>
                                          <p:spTgt spid="199"/>
                                        </p:tgtEl>
                                      </p:cBhvr>
                                    </p:animEffect>
                                  </p:childTnLst>
                                </p:cTn>
                              </p:par>
                            </p:childTnLst>
                          </p:cTn>
                        </p:par>
                        <p:par>
                          <p:cTn id="128" fill="hold">
                            <p:stCondLst>
                              <p:cond delay="500"/>
                            </p:stCondLst>
                            <p:childTnLst>
                              <p:par>
                                <p:cTn id="129" presetID="22" presetClass="entr" presetSubtype="4" fill="hold" grpId="0" nodeType="afterEffect">
                                  <p:stCondLst>
                                    <p:cond delay="0"/>
                                  </p:stCondLst>
                                  <p:childTnLst>
                                    <p:set>
                                      <p:cBhvr>
                                        <p:cTn id="130" dur="1" fill="hold">
                                          <p:stCondLst>
                                            <p:cond delay="0"/>
                                          </p:stCondLst>
                                        </p:cTn>
                                        <p:tgtEl>
                                          <p:spTgt spid="200"/>
                                        </p:tgtEl>
                                        <p:attrNameLst>
                                          <p:attrName>style.visibility</p:attrName>
                                        </p:attrNameLst>
                                      </p:cBhvr>
                                      <p:to>
                                        <p:strVal val="visible"/>
                                      </p:to>
                                    </p:set>
                                    <p:animEffect transition="in" filter="wipe(down)">
                                      <p:cBhvr>
                                        <p:cTn id="131" dur="500"/>
                                        <p:tgtEl>
                                          <p:spTgt spid="200"/>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196"/>
                                        </p:tgtEl>
                                        <p:attrNameLst>
                                          <p:attrName>style.visibility</p:attrName>
                                        </p:attrNameLst>
                                      </p:cBhvr>
                                      <p:to>
                                        <p:strVal val="visible"/>
                                      </p:to>
                                    </p:set>
                                    <p:animEffect transition="in" filter="blinds(horizontal)">
                                      <p:cBhvr>
                                        <p:cTn id="136" dur="500"/>
                                        <p:tgtEl>
                                          <p:spTgt spid="196"/>
                                        </p:tgtEl>
                                      </p:cBhvr>
                                    </p:animEffect>
                                  </p:childTnLst>
                                </p:cTn>
                              </p:par>
                            </p:childTnLst>
                          </p:cTn>
                        </p:par>
                        <p:par>
                          <p:cTn id="137" fill="hold">
                            <p:stCondLst>
                              <p:cond delay="500"/>
                            </p:stCondLst>
                            <p:childTnLst>
                              <p:par>
                                <p:cTn id="138" presetID="22" presetClass="entr" presetSubtype="4" fill="hold" grpId="0" nodeType="afterEffect">
                                  <p:stCondLst>
                                    <p:cond delay="0"/>
                                  </p:stCondLst>
                                  <p:childTnLst>
                                    <p:set>
                                      <p:cBhvr>
                                        <p:cTn id="139" dur="1" fill="hold">
                                          <p:stCondLst>
                                            <p:cond delay="0"/>
                                          </p:stCondLst>
                                        </p:cTn>
                                        <p:tgtEl>
                                          <p:spTgt spid="201"/>
                                        </p:tgtEl>
                                        <p:attrNameLst>
                                          <p:attrName>style.visibility</p:attrName>
                                        </p:attrNameLst>
                                      </p:cBhvr>
                                      <p:to>
                                        <p:strVal val="visible"/>
                                      </p:to>
                                    </p:set>
                                    <p:animEffect transition="in" filter="wipe(down)">
                                      <p:cBhvr>
                                        <p:cTn id="140" dur="500"/>
                                        <p:tgtEl>
                                          <p:spTgt spid="201"/>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109"/>
                                        </p:tgtEl>
                                        <p:attrNameLst>
                                          <p:attrName>style.visibility</p:attrName>
                                        </p:attrNameLst>
                                      </p:cBhvr>
                                      <p:to>
                                        <p:strVal val="visible"/>
                                      </p:to>
                                    </p:set>
                                    <p:animEffect transition="in" filter="blinds(horizontal)">
                                      <p:cBhvr>
                                        <p:cTn id="145" dur="500"/>
                                        <p:tgtEl>
                                          <p:spTgt spid="109"/>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nodeType="click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blinds(horizontal)">
                                      <p:cBhvr>
                                        <p:cTn id="150"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8" grpId="0" animBg="1"/>
      <p:bldP spid="115" grpId="0" animBg="1"/>
      <p:bldP spid="116" grpId="0" animBg="1"/>
      <p:bldP spid="117" grpId="0" animBg="1"/>
      <p:bldP spid="118" grpId="0" animBg="1"/>
      <p:bldP spid="119" grpId="0" animBg="1"/>
      <p:bldP spid="134" grpId="0" animBg="1"/>
      <p:bldP spid="135" grpId="0" animBg="1"/>
      <p:bldP spid="139" grpId="0" animBg="1"/>
      <p:bldP spid="151" grpId="0" animBg="1"/>
      <p:bldP spid="152" grpId="0" animBg="1"/>
      <p:bldP spid="153" grpId="0" animBg="1"/>
      <p:bldP spid="196" grpId="0" animBg="1"/>
      <p:bldP spid="198" grpId="0" animBg="1"/>
      <p:bldP spid="199" grpId="0" animBg="1"/>
      <p:bldP spid="200" grpId="0"/>
      <p:bldP spid="20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98425"/>
            <a:ext cx="8229600" cy="561975"/>
          </a:xfrm>
        </p:spPr>
        <p:txBody>
          <a:bodyPr/>
          <a:lstStyle/>
          <a:p>
            <a:r>
              <a:rPr lang="zh-CN" altLang="en-US" sz="3600" dirty="0" smtClean="0"/>
              <a:t>认识计算机中最基本的部件</a:t>
            </a:r>
          </a:p>
        </p:txBody>
      </p:sp>
      <p:sp>
        <p:nvSpPr>
          <p:cNvPr id="549891" name="Text Box 3"/>
          <p:cNvSpPr txBox="1">
            <a:spLocks noChangeArrowheads="1"/>
          </p:cNvSpPr>
          <p:nvPr/>
        </p:nvSpPr>
        <p:spPr bwMode="auto">
          <a:xfrm>
            <a:off x="296863" y="819150"/>
            <a:ext cx="8640762" cy="1230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20000"/>
              </a:spcBef>
              <a:buSzTx/>
              <a:buFontTx/>
              <a:buNone/>
            </a:pP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：中央处理器；</a:t>
            </a:r>
            <a:r>
              <a:rPr lang="en-US" altLang="zh-CN" sz="2200">
                <a:latin typeface="微软雅黑" panose="020B0503020204020204" pitchFamily="34" charset="-122"/>
                <a:ea typeface="微软雅黑" panose="020B0503020204020204" pitchFamily="34" charset="-122"/>
              </a:rPr>
              <a:t>PC</a:t>
            </a:r>
            <a:r>
              <a:rPr lang="zh-CN" altLang="en-US" sz="2200">
                <a:latin typeface="微软雅黑" panose="020B0503020204020204" pitchFamily="34" charset="-122"/>
                <a:ea typeface="微软雅黑" panose="020B0503020204020204" pitchFamily="34" charset="-122"/>
              </a:rPr>
              <a:t>：程序计数器；</a:t>
            </a:r>
            <a:r>
              <a:rPr lang="en-US" altLang="zh-CN" sz="2200">
                <a:latin typeface="微软雅黑" panose="020B0503020204020204" pitchFamily="34" charset="-122"/>
                <a:ea typeface="微软雅黑" panose="020B0503020204020204" pitchFamily="34" charset="-122"/>
              </a:rPr>
              <a:t>MAR</a:t>
            </a:r>
            <a:r>
              <a:rPr lang="zh-CN" altLang="en-US" sz="2200">
                <a:latin typeface="微软雅黑" panose="020B0503020204020204" pitchFamily="34" charset="-122"/>
                <a:ea typeface="微软雅黑" panose="020B0503020204020204" pitchFamily="34" charset="-122"/>
              </a:rPr>
              <a:t>：存储器地址寄存器</a:t>
            </a:r>
          </a:p>
          <a:p>
            <a:pPr algn="ctr">
              <a:spcBef>
                <a:spcPct val="20000"/>
              </a:spcBef>
              <a:buSzTx/>
              <a:buFontTx/>
              <a:buNone/>
            </a:pPr>
            <a:r>
              <a:rPr lang="en-US" altLang="zh-CN" sz="2200">
                <a:solidFill>
                  <a:srgbClr val="3333CC"/>
                </a:solidFill>
                <a:latin typeface="微软雅黑" panose="020B0503020204020204" pitchFamily="34" charset="-122"/>
                <a:ea typeface="微软雅黑" panose="020B0503020204020204" pitchFamily="34" charset="-122"/>
              </a:rPr>
              <a:t>ALU</a:t>
            </a:r>
            <a:r>
              <a:rPr lang="zh-CN" altLang="en-US" sz="2200">
                <a:solidFill>
                  <a:srgbClr val="3333CC"/>
                </a:solidFill>
                <a:latin typeface="微软雅黑" panose="020B0503020204020204" pitchFamily="34" charset="-122"/>
                <a:ea typeface="微软雅黑" panose="020B0503020204020204" pitchFamily="34" charset="-122"/>
              </a:rPr>
              <a:t>：算术逻辑部件；</a:t>
            </a:r>
            <a:r>
              <a:rPr lang="en-US" altLang="zh-CN" sz="2200">
                <a:solidFill>
                  <a:srgbClr val="3333CC"/>
                </a:solidFill>
                <a:latin typeface="微软雅黑" panose="020B0503020204020204" pitchFamily="34" charset="-122"/>
                <a:ea typeface="微软雅黑" panose="020B0503020204020204" pitchFamily="34" charset="-122"/>
              </a:rPr>
              <a:t>IR</a:t>
            </a:r>
            <a:r>
              <a:rPr lang="zh-CN" altLang="en-US" sz="2200">
                <a:solidFill>
                  <a:srgbClr val="3333CC"/>
                </a:solidFill>
                <a:latin typeface="微软雅黑" panose="020B0503020204020204" pitchFamily="34" charset="-122"/>
                <a:ea typeface="微软雅黑" panose="020B0503020204020204" pitchFamily="34" charset="-122"/>
              </a:rPr>
              <a:t>：指令寄存器；</a:t>
            </a:r>
            <a:r>
              <a:rPr lang="en-US" altLang="zh-CN" sz="2200">
                <a:solidFill>
                  <a:srgbClr val="3333CC"/>
                </a:solidFill>
                <a:latin typeface="微软雅黑" panose="020B0503020204020204" pitchFamily="34" charset="-122"/>
                <a:ea typeface="微软雅黑" panose="020B0503020204020204" pitchFamily="34" charset="-122"/>
              </a:rPr>
              <a:t>MDR</a:t>
            </a:r>
            <a:r>
              <a:rPr lang="zh-CN" altLang="en-US" sz="2200">
                <a:solidFill>
                  <a:srgbClr val="3333CC"/>
                </a:solidFill>
                <a:latin typeface="微软雅黑" panose="020B0503020204020204" pitchFamily="34" charset="-122"/>
                <a:ea typeface="微软雅黑" panose="020B0503020204020204" pitchFamily="34" charset="-122"/>
              </a:rPr>
              <a:t>：存储器数据寄存器</a:t>
            </a:r>
          </a:p>
          <a:p>
            <a:pPr algn="ctr">
              <a:spcBef>
                <a:spcPct val="20000"/>
              </a:spcBef>
              <a:buSzTx/>
              <a:buFontTx/>
              <a:buNone/>
            </a:pPr>
            <a:r>
              <a:rPr lang="en-US" altLang="zh-CN" sz="2200">
                <a:solidFill>
                  <a:srgbClr val="008000"/>
                </a:solidFill>
                <a:latin typeface="微软雅黑" panose="020B0503020204020204" pitchFamily="34" charset="-122"/>
                <a:ea typeface="微软雅黑" panose="020B0503020204020204" pitchFamily="34" charset="-122"/>
              </a:rPr>
              <a:t>GPRs</a:t>
            </a:r>
            <a:r>
              <a:rPr lang="zh-CN" altLang="en-US" sz="2200">
                <a:solidFill>
                  <a:srgbClr val="008000"/>
                </a:solidFill>
                <a:latin typeface="微软雅黑" panose="020B0503020204020204" pitchFamily="34" charset="-122"/>
                <a:ea typeface="微软雅黑" panose="020B0503020204020204" pitchFamily="34" charset="-122"/>
              </a:rPr>
              <a:t>：通用寄存器组（由若干通用寄存器组成，早期就是累加器）</a:t>
            </a:r>
          </a:p>
        </p:txBody>
      </p:sp>
      <p:grpSp>
        <p:nvGrpSpPr>
          <p:cNvPr id="60420" name="Group 4"/>
          <p:cNvGrpSpPr>
            <a:grpSpLocks/>
          </p:cNvGrpSpPr>
          <p:nvPr/>
        </p:nvGrpSpPr>
        <p:grpSpPr bwMode="auto">
          <a:xfrm>
            <a:off x="206375" y="2214563"/>
            <a:ext cx="8866188" cy="4545012"/>
            <a:chOff x="130" y="1395"/>
            <a:chExt cx="5585" cy="2863"/>
          </a:xfrm>
        </p:grpSpPr>
        <p:sp>
          <p:nvSpPr>
            <p:cNvPr id="60421" name="Text Box 5"/>
            <p:cNvSpPr txBox="1">
              <a:spLocks noChangeArrowheads="1"/>
            </p:cNvSpPr>
            <p:nvPr/>
          </p:nvSpPr>
          <p:spPr bwMode="auto">
            <a:xfrm>
              <a:off x="414" y="1791"/>
              <a:ext cx="935" cy="29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latin typeface="微软雅黑" panose="020B0503020204020204" pitchFamily="34" charset="-122"/>
                  <a:ea typeface="微软雅黑" panose="020B0503020204020204" pitchFamily="34" charset="-122"/>
                </a:rPr>
                <a:t>  控制器</a:t>
              </a:r>
            </a:p>
          </p:txBody>
        </p:sp>
        <p:sp>
          <p:nvSpPr>
            <p:cNvPr id="60422" name="Rectangle 6"/>
            <p:cNvSpPr>
              <a:spLocks noChangeArrowheads="1"/>
            </p:cNvSpPr>
            <p:nvPr/>
          </p:nvSpPr>
          <p:spPr bwMode="auto">
            <a:xfrm>
              <a:off x="215" y="1508"/>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23" name="Text Box 7"/>
            <p:cNvSpPr txBox="1">
              <a:spLocks noChangeArrowheads="1"/>
            </p:cNvSpPr>
            <p:nvPr/>
          </p:nvSpPr>
          <p:spPr bwMode="auto">
            <a:xfrm>
              <a:off x="357" y="1508"/>
              <a:ext cx="538"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solidFill>
                    <a:srgbClr val="FF0000"/>
                  </a:solidFill>
                  <a:latin typeface="微软雅黑" panose="020B0503020204020204" pitchFamily="34" charset="-122"/>
                  <a:ea typeface="微软雅黑" panose="020B0503020204020204" pitchFamily="34" charset="-122"/>
                </a:rPr>
                <a:t>CPU</a:t>
              </a:r>
            </a:p>
          </p:txBody>
        </p:sp>
        <p:sp>
          <p:nvSpPr>
            <p:cNvPr id="60424" name="Text Box 8"/>
            <p:cNvSpPr txBox="1">
              <a:spLocks noChangeArrowheads="1"/>
            </p:cNvSpPr>
            <p:nvPr/>
          </p:nvSpPr>
          <p:spPr bwMode="auto">
            <a:xfrm>
              <a:off x="1689" y="1848"/>
              <a:ext cx="652"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PC</a:t>
              </a:r>
            </a:p>
          </p:txBody>
        </p:sp>
        <p:sp>
          <p:nvSpPr>
            <p:cNvPr id="60425" name="Text Box 9"/>
            <p:cNvSpPr txBox="1">
              <a:spLocks noChangeArrowheads="1"/>
            </p:cNvSpPr>
            <p:nvPr/>
          </p:nvSpPr>
          <p:spPr bwMode="auto">
            <a:xfrm>
              <a:off x="5277" y="2075"/>
              <a:ext cx="438"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输入</a:t>
              </a: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60426" name="AutoShape 10"/>
            <p:cNvSpPr>
              <a:spLocks noChangeArrowheads="1"/>
            </p:cNvSpPr>
            <p:nvPr/>
          </p:nvSpPr>
          <p:spPr bwMode="auto">
            <a:xfrm>
              <a:off x="5018" y="2302"/>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a:solidFill>
                  <a:srgbClr val="CC3300"/>
                </a:solidFill>
                <a:latin typeface="微软雅黑" panose="020B0503020204020204" pitchFamily="34" charset="-122"/>
                <a:ea typeface="微软雅黑" panose="020B0503020204020204" pitchFamily="34" charset="-122"/>
              </a:endParaRPr>
            </a:p>
          </p:txBody>
        </p:sp>
        <p:sp>
          <p:nvSpPr>
            <p:cNvPr id="60427" name="Text Box 11"/>
            <p:cNvSpPr txBox="1">
              <a:spLocks noChangeArrowheads="1"/>
            </p:cNvSpPr>
            <p:nvPr/>
          </p:nvSpPr>
          <p:spPr bwMode="auto">
            <a:xfrm>
              <a:off x="5277" y="2954"/>
              <a:ext cx="438"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输出</a:t>
              </a:r>
              <a:endParaRPr lang="en-US" altLang="zh-CN" sz="2400">
                <a:solidFill>
                  <a:srgbClr val="CC3300"/>
                </a:solidFill>
                <a:latin typeface="微软雅黑" panose="020B0503020204020204" pitchFamily="34" charset="-122"/>
                <a:ea typeface="微软雅黑" panose="020B0503020204020204" pitchFamily="34" charset="-122"/>
              </a:endParaRP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60428" name="AutoShape 12"/>
            <p:cNvSpPr>
              <a:spLocks noChangeArrowheads="1"/>
            </p:cNvSpPr>
            <p:nvPr/>
          </p:nvSpPr>
          <p:spPr bwMode="auto">
            <a:xfrm>
              <a:off x="4990" y="3124"/>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29" name="Text Box 13"/>
            <p:cNvSpPr txBox="1">
              <a:spLocks noChangeArrowheads="1"/>
            </p:cNvSpPr>
            <p:nvPr/>
          </p:nvSpPr>
          <p:spPr bwMode="auto">
            <a:xfrm>
              <a:off x="2511" y="1848"/>
              <a:ext cx="680"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MAR</a:t>
              </a:r>
            </a:p>
          </p:txBody>
        </p:sp>
        <p:sp>
          <p:nvSpPr>
            <p:cNvPr id="60430" name="Text Box 14"/>
            <p:cNvSpPr txBox="1">
              <a:spLocks noChangeArrowheads="1"/>
            </p:cNvSpPr>
            <p:nvPr/>
          </p:nvSpPr>
          <p:spPr bwMode="auto">
            <a:xfrm>
              <a:off x="2540" y="3747"/>
              <a:ext cx="680"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chemeClr val="accent2"/>
                  </a:solidFill>
                  <a:latin typeface="微软雅黑" panose="020B0503020204020204" pitchFamily="34" charset="-122"/>
                  <a:ea typeface="微软雅黑" panose="020B0503020204020204" pitchFamily="34" charset="-122"/>
                </a:rPr>
                <a:t>  MDR</a:t>
              </a:r>
            </a:p>
          </p:txBody>
        </p:sp>
        <p:sp>
          <p:nvSpPr>
            <p:cNvPr id="60431" name="Line 15"/>
            <p:cNvSpPr>
              <a:spLocks noChangeShapeType="1"/>
            </p:cNvSpPr>
            <p:nvPr/>
          </p:nvSpPr>
          <p:spPr bwMode="auto">
            <a:xfrm>
              <a:off x="1349" y="1961"/>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32" name="Line 16"/>
            <p:cNvSpPr>
              <a:spLocks noChangeShapeType="1"/>
            </p:cNvSpPr>
            <p:nvPr/>
          </p:nvSpPr>
          <p:spPr bwMode="auto">
            <a:xfrm>
              <a:off x="2341" y="1961"/>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33" name="Line 17"/>
            <p:cNvSpPr>
              <a:spLocks noChangeShapeType="1"/>
            </p:cNvSpPr>
            <p:nvPr/>
          </p:nvSpPr>
          <p:spPr bwMode="auto">
            <a:xfrm>
              <a:off x="2767" y="3435"/>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0434" name="Group 18"/>
            <p:cNvGrpSpPr>
              <a:grpSpLocks/>
            </p:cNvGrpSpPr>
            <p:nvPr/>
          </p:nvGrpSpPr>
          <p:grpSpPr bwMode="auto">
            <a:xfrm>
              <a:off x="1746" y="2330"/>
              <a:ext cx="482" cy="935"/>
              <a:chOff x="3135" y="2472"/>
              <a:chExt cx="454" cy="935"/>
            </a:xfrm>
          </p:grpSpPr>
          <p:grpSp>
            <p:nvGrpSpPr>
              <p:cNvPr id="60501" name="Group 19"/>
              <p:cNvGrpSpPr>
                <a:grpSpLocks/>
              </p:cNvGrpSpPr>
              <p:nvPr/>
            </p:nvGrpSpPr>
            <p:grpSpPr bwMode="auto">
              <a:xfrm flipH="1">
                <a:off x="3135" y="2472"/>
                <a:ext cx="454" cy="935"/>
                <a:chOff x="3078" y="2330"/>
                <a:chExt cx="625" cy="1580"/>
              </a:xfrm>
            </p:grpSpPr>
            <p:sp>
              <p:nvSpPr>
                <p:cNvPr id="60503"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4"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5"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6"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7"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8"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9"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0"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502"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SzTx/>
                  <a:buFontTx/>
                  <a:buNone/>
                </a:pPr>
                <a:r>
                  <a:rPr lang="en-US" altLang="zh-CN" sz="2400">
                    <a:cs typeface="Arial" panose="020B0604020202020204" pitchFamily="34" charset="0"/>
                  </a:rPr>
                  <a:t>ALU</a:t>
                </a:r>
              </a:p>
            </p:txBody>
          </p:sp>
        </p:grpSp>
        <p:grpSp>
          <p:nvGrpSpPr>
            <p:cNvPr id="60435" name="Group 29"/>
            <p:cNvGrpSpPr>
              <a:grpSpLocks/>
            </p:cNvGrpSpPr>
            <p:nvPr/>
          </p:nvGrpSpPr>
          <p:grpSpPr bwMode="auto">
            <a:xfrm>
              <a:off x="2200" y="2585"/>
              <a:ext cx="255" cy="510"/>
              <a:chOff x="2030" y="2415"/>
              <a:chExt cx="341" cy="510"/>
            </a:xfrm>
          </p:grpSpPr>
          <p:sp>
            <p:nvSpPr>
              <p:cNvPr id="60499" name="Line 30"/>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500" name="Line 31"/>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36" name="Text Box 32"/>
            <p:cNvSpPr txBox="1">
              <a:spLocks noChangeArrowheads="1"/>
            </p:cNvSpPr>
            <p:nvPr/>
          </p:nvSpPr>
          <p:spPr bwMode="auto">
            <a:xfrm>
              <a:off x="1122" y="2273"/>
              <a:ext cx="284" cy="1024"/>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000">
                  <a:latin typeface="微软雅黑" panose="020B0503020204020204" pitchFamily="34" charset="-122"/>
                  <a:ea typeface="微软雅黑" panose="020B0503020204020204" pitchFamily="34" charset="-122"/>
                </a:rPr>
                <a:t>标</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志</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寄</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存</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60437" name="Line 33"/>
            <p:cNvSpPr>
              <a:spLocks noChangeShapeType="1"/>
            </p:cNvSpPr>
            <p:nvPr/>
          </p:nvSpPr>
          <p:spPr bwMode="auto">
            <a:xfrm flipH="1">
              <a:off x="1406" y="2642"/>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0438" name="Group 34"/>
            <p:cNvGrpSpPr>
              <a:grpSpLocks/>
            </p:cNvGrpSpPr>
            <p:nvPr/>
          </p:nvGrpSpPr>
          <p:grpSpPr bwMode="auto">
            <a:xfrm>
              <a:off x="952" y="2075"/>
              <a:ext cx="143" cy="539"/>
              <a:chOff x="895" y="1905"/>
              <a:chExt cx="143" cy="539"/>
            </a:xfrm>
          </p:grpSpPr>
          <p:sp>
            <p:nvSpPr>
              <p:cNvPr id="60497" name="Line 35"/>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8" name="Line 36"/>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39" name="Line 37"/>
            <p:cNvSpPr>
              <a:spLocks noChangeShapeType="1"/>
            </p:cNvSpPr>
            <p:nvPr/>
          </p:nvSpPr>
          <p:spPr bwMode="auto">
            <a:xfrm flipV="1">
              <a:off x="2852" y="2103"/>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0440" name="Group 38"/>
            <p:cNvGrpSpPr>
              <a:grpSpLocks/>
            </p:cNvGrpSpPr>
            <p:nvPr/>
          </p:nvGrpSpPr>
          <p:grpSpPr bwMode="auto">
            <a:xfrm>
              <a:off x="1576" y="2867"/>
              <a:ext cx="964" cy="937"/>
              <a:chOff x="1576" y="2924"/>
              <a:chExt cx="964" cy="937"/>
            </a:xfrm>
          </p:grpSpPr>
          <p:sp>
            <p:nvSpPr>
              <p:cNvPr id="60494" name="Line 39"/>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5" name="Line 40"/>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6" name="Line 41"/>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441" name="Group 42"/>
            <p:cNvGrpSpPr>
              <a:grpSpLocks/>
            </p:cNvGrpSpPr>
            <p:nvPr/>
          </p:nvGrpSpPr>
          <p:grpSpPr bwMode="auto">
            <a:xfrm>
              <a:off x="2115" y="3350"/>
              <a:ext cx="311" cy="453"/>
              <a:chOff x="2115" y="3405"/>
              <a:chExt cx="311" cy="453"/>
            </a:xfrm>
          </p:grpSpPr>
          <p:sp>
            <p:nvSpPr>
              <p:cNvPr id="60492" name="Line 43"/>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3" name="Line 44"/>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442" name="Group 45"/>
            <p:cNvGrpSpPr>
              <a:grpSpLocks/>
            </p:cNvGrpSpPr>
            <p:nvPr/>
          </p:nvGrpSpPr>
          <p:grpSpPr bwMode="auto">
            <a:xfrm>
              <a:off x="725" y="2101"/>
              <a:ext cx="2977" cy="1448"/>
              <a:chOff x="725" y="2158"/>
              <a:chExt cx="2977" cy="1448"/>
            </a:xfrm>
          </p:grpSpPr>
          <p:sp>
            <p:nvSpPr>
              <p:cNvPr id="60489" name="Line 46"/>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0" name="Line 47"/>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1" name="Line 48"/>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43" name="Text Box 49"/>
            <p:cNvSpPr txBox="1">
              <a:spLocks noChangeArrowheads="1"/>
            </p:cNvSpPr>
            <p:nvPr/>
          </p:nvSpPr>
          <p:spPr bwMode="auto">
            <a:xfrm>
              <a:off x="414" y="3776"/>
              <a:ext cx="652"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FF3300"/>
                  </a:solidFill>
                  <a:latin typeface="微软雅黑" panose="020B0503020204020204" pitchFamily="34" charset="-122"/>
                  <a:ea typeface="微软雅黑" panose="020B0503020204020204" pitchFamily="34" charset="-122"/>
                </a:rPr>
                <a:t>    </a:t>
              </a:r>
              <a:r>
                <a:rPr lang="en-US" altLang="zh-CN">
                  <a:solidFill>
                    <a:schemeClr val="hlink"/>
                  </a:solidFill>
                  <a:latin typeface="微软雅黑" panose="020B0503020204020204" pitchFamily="34" charset="-122"/>
                  <a:ea typeface="微软雅黑" panose="020B0503020204020204" pitchFamily="34" charset="-122"/>
                </a:rPr>
                <a:t>IR</a:t>
              </a:r>
            </a:p>
          </p:txBody>
        </p:sp>
        <p:sp>
          <p:nvSpPr>
            <p:cNvPr id="60444" name="Line 50"/>
            <p:cNvSpPr>
              <a:spLocks noChangeShapeType="1"/>
            </p:cNvSpPr>
            <p:nvPr/>
          </p:nvSpPr>
          <p:spPr bwMode="auto">
            <a:xfrm flipH="1">
              <a:off x="1066" y="3917"/>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45" name="Line 51"/>
            <p:cNvSpPr>
              <a:spLocks noChangeShapeType="1"/>
            </p:cNvSpPr>
            <p:nvPr/>
          </p:nvSpPr>
          <p:spPr bwMode="auto">
            <a:xfrm flipV="1">
              <a:off x="527" y="2075"/>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0446" name="Group 52"/>
            <p:cNvGrpSpPr>
              <a:grpSpLocks/>
            </p:cNvGrpSpPr>
            <p:nvPr/>
          </p:nvGrpSpPr>
          <p:grpSpPr bwMode="auto">
            <a:xfrm>
              <a:off x="3334" y="1593"/>
              <a:ext cx="795" cy="2438"/>
              <a:chOff x="3333" y="1650"/>
              <a:chExt cx="795" cy="2438"/>
            </a:xfrm>
          </p:grpSpPr>
          <p:sp>
            <p:nvSpPr>
              <p:cNvPr id="60482" name="Text Box 53"/>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60483" name="AutoShape 54"/>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84" name="Text Box 55"/>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60485" name="AutoShape 56"/>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86" name="Text Box 57"/>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60487" name="AutoShape 58"/>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88" name="Line 59"/>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447" name="Group 60"/>
            <p:cNvGrpSpPr>
              <a:grpSpLocks/>
            </p:cNvGrpSpPr>
            <p:nvPr/>
          </p:nvGrpSpPr>
          <p:grpSpPr bwMode="auto">
            <a:xfrm>
              <a:off x="2199" y="2128"/>
              <a:ext cx="1106" cy="1340"/>
              <a:chOff x="2199" y="2185"/>
              <a:chExt cx="1106" cy="1340"/>
            </a:xfrm>
          </p:grpSpPr>
          <p:sp>
            <p:nvSpPr>
              <p:cNvPr id="60470" name="Text Box 61"/>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latin typeface="微软雅黑" panose="020B0503020204020204" pitchFamily="34" charset="-122"/>
                    <a:ea typeface="微软雅黑" panose="020B0503020204020204" pitchFamily="34" charset="-122"/>
                  </a:rPr>
                  <a:t>GPRs</a:t>
                </a:r>
              </a:p>
            </p:txBody>
          </p:sp>
          <p:grpSp>
            <p:nvGrpSpPr>
              <p:cNvPr id="60471" name="Group 62"/>
              <p:cNvGrpSpPr>
                <a:grpSpLocks/>
              </p:cNvGrpSpPr>
              <p:nvPr/>
            </p:nvGrpSpPr>
            <p:grpSpPr bwMode="auto">
              <a:xfrm>
                <a:off x="2452" y="2500"/>
                <a:ext cx="853" cy="1025"/>
                <a:chOff x="2398" y="2273"/>
                <a:chExt cx="853" cy="1025"/>
              </a:xfrm>
            </p:grpSpPr>
            <p:grpSp>
              <p:nvGrpSpPr>
                <p:cNvPr id="60473" name="Group 63"/>
                <p:cNvGrpSpPr>
                  <a:grpSpLocks/>
                </p:cNvGrpSpPr>
                <p:nvPr/>
              </p:nvGrpSpPr>
              <p:grpSpPr bwMode="auto">
                <a:xfrm>
                  <a:off x="2398" y="2273"/>
                  <a:ext cx="652" cy="992"/>
                  <a:chOff x="2228" y="1678"/>
                  <a:chExt cx="737" cy="992"/>
                </a:xfrm>
              </p:grpSpPr>
              <p:sp>
                <p:nvSpPr>
                  <p:cNvPr id="60478"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79" name="Line 65"/>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80" name="Line 66"/>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81" name="Line 67"/>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74" name="Text Box 68"/>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0</a:t>
                  </a:r>
                </a:p>
              </p:txBody>
            </p:sp>
            <p:sp>
              <p:nvSpPr>
                <p:cNvPr id="60475" name="Text Box 69"/>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1</a:t>
                  </a:r>
                </a:p>
              </p:txBody>
            </p:sp>
            <p:sp>
              <p:nvSpPr>
                <p:cNvPr id="60476" name="Text Box 70"/>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2</a:t>
                  </a:r>
                </a:p>
              </p:txBody>
            </p:sp>
            <p:sp>
              <p:nvSpPr>
                <p:cNvPr id="60477" name="Text Box 71"/>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3</a:t>
                  </a:r>
                </a:p>
              </p:txBody>
            </p:sp>
          </p:grpSp>
          <p:sp>
            <p:nvSpPr>
              <p:cNvPr id="60472" name="Rectangle 72"/>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60448" name="Group 73"/>
            <p:cNvGrpSpPr>
              <a:grpSpLocks/>
            </p:cNvGrpSpPr>
            <p:nvPr/>
          </p:nvGrpSpPr>
          <p:grpSpPr bwMode="auto">
            <a:xfrm>
              <a:off x="4127" y="1508"/>
              <a:ext cx="880" cy="2551"/>
              <a:chOff x="4127" y="1565"/>
              <a:chExt cx="880" cy="2551"/>
            </a:xfrm>
          </p:grpSpPr>
          <p:grpSp>
            <p:nvGrpSpPr>
              <p:cNvPr id="60450" name="Group 74"/>
              <p:cNvGrpSpPr>
                <a:grpSpLocks/>
              </p:cNvGrpSpPr>
              <p:nvPr/>
            </p:nvGrpSpPr>
            <p:grpSpPr bwMode="auto">
              <a:xfrm>
                <a:off x="4127" y="1565"/>
                <a:ext cx="880" cy="2551"/>
                <a:chOff x="4156" y="1565"/>
                <a:chExt cx="908" cy="2551"/>
              </a:xfrm>
            </p:grpSpPr>
            <p:sp>
              <p:nvSpPr>
                <p:cNvPr id="60452" name="Text Box 75"/>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latin typeface="微软雅黑" panose="020B0503020204020204" pitchFamily="34" charset="-122"/>
                      <a:ea typeface="微软雅黑" panose="020B0503020204020204" pitchFamily="34" charset="-122"/>
                    </a:rPr>
                    <a:t>存储器</a:t>
                  </a:r>
                </a:p>
              </p:txBody>
            </p:sp>
            <p:grpSp>
              <p:nvGrpSpPr>
                <p:cNvPr id="60453" name="Group 76"/>
                <p:cNvGrpSpPr>
                  <a:grpSpLocks/>
                </p:cNvGrpSpPr>
                <p:nvPr/>
              </p:nvGrpSpPr>
              <p:grpSpPr bwMode="auto">
                <a:xfrm>
                  <a:off x="4156" y="1877"/>
                  <a:ext cx="737" cy="2211"/>
                  <a:chOff x="3447" y="1423"/>
                  <a:chExt cx="879" cy="2211"/>
                </a:xfrm>
              </p:grpSpPr>
              <p:sp>
                <p:nvSpPr>
                  <p:cNvPr id="60462"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63" name="Line 78"/>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4" name="Line 79"/>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5" name="Line 80"/>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6" name="Line 81"/>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7" name="Line 82"/>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8" name="Line 83"/>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9" name="Line 84"/>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54" name="Text Box 85"/>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0</a:t>
                  </a:r>
                </a:p>
              </p:txBody>
            </p:sp>
            <p:sp>
              <p:nvSpPr>
                <p:cNvPr id="60455" name="Text Box 86"/>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1</a:t>
                  </a:r>
                </a:p>
              </p:txBody>
            </p:sp>
            <p:sp>
              <p:nvSpPr>
                <p:cNvPr id="60456" name="Text Box 87"/>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2</a:t>
                  </a:r>
                </a:p>
              </p:txBody>
            </p:sp>
            <p:sp>
              <p:nvSpPr>
                <p:cNvPr id="60457" name="Text Box 88"/>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3</a:t>
                  </a:r>
                </a:p>
              </p:txBody>
            </p:sp>
            <p:sp>
              <p:nvSpPr>
                <p:cNvPr id="60458" name="Text Box 89"/>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4</a:t>
                  </a:r>
                </a:p>
              </p:txBody>
            </p:sp>
            <p:sp>
              <p:nvSpPr>
                <p:cNvPr id="60459" name="Text Box 90"/>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5</a:t>
                  </a:r>
                </a:p>
              </p:txBody>
            </p:sp>
            <p:sp>
              <p:nvSpPr>
                <p:cNvPr id="60460" name="Text Box 91"/>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6</a:t>
                  </a:r>
                </a:p>
              </p:txBody>
            </p:sp>
            <p:sp>
              <p:nvSpPr>
                <p:cNvPr id="60461" name="Text Box 92"/>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7</a:t>
                  </a:r>
                </a:p>
              </p:txBody>
            </p:sp>
          </p:grpSp>
          <p:sp>
            <p:nvSpPr>
              <p:cNvPr id="60451" name="Rectangle 93"/>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60449" name="Rectangle 94"/>
            <p:cNvSpPr>
              <a:spLocks noChangeArrowheads="1"/>
            </p:cNvSpPr>
            <p:nvPr/>
          </p:nvSpPr>
          <p:spPr bwMode="auto">
            <a:xfrm>
              <a:off x="130" y="1395"/>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2" name="灯片编号占位符 1"/>
          <p:cNvSpPr>
            <a:spLocks noGrp="1"/>
          </p:cNvSpPr>
          <p:nvPr>
            <p:ph type="sldNum" sz="quarter" idx="4"/>
          </p:nvPr>
        </p:nvSpPr>
        <p:spPr/>
        <p:txBody>
          <a:bodyPr/>
          <a:lstStyle/>
          <a:p>
            <a:fld id="{B889F279-0C5D-4FA7-8CEA-9D3E73AA67A1}" type="slidenum">
              <a:rPr lang="zh-CN" altLang="en-US" smtClean="0"/>
              <a:pPr/>
              <a:t>29</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blinds(horizontal)">
                                      <p:cBhvr>
                                        <p:cTn id="7" dur="500"/>
                                        <p:tgtEl>
                                          <p:spTgt spid="549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blinds(horizontal)">
                                      <p:cBhvr>
                                        <p:cTn id="12" dur="500"/>
                                        <p:tgtEl>
                                          <p:spTgt spid="549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9891">
                                            <p:txEl>
                                              <p:pRg st="2" end="2"/>
                                            </p:txEl>
                                          </p:spTgt>
                                        </p:tgtEl>
                                        <p:attrNameLst>
                                          <p:attrName>style.visibility</p:attrName>
                                        </p:attrNameLst>
                                      </p:cBhvr>
                                      <p:to>
                                        <p:strVal val="visible"/>
                                      </p:to>
                                    </p:set>
                                    <p:animEffect transition="in" filter="blinds(horizontal)">
                                      <p:cBhvr>
                                        <p:cTn id="17" dur="500"/>
                                        <p:tgtEl>
                                          <p:spTgt spid="549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150938" y="214313"/>
            <a:ext cx="7793037" cy="838200"/>
          </a:xfrm>
        </p:spPr>
        <p:txBody>
          <a:bodyPr/>
          <a:lstStyle/>
          <a:p>
            <a:r>
              <a:rPr lang="zh-CN" altLang="en-US" smtClean="0"/>
              <a:t>教学安排（续）</a:t>
            </a:r>
          </a:p>
        </p:txBody>
      </p:sp>
      <p:sp>
        <p:nvSpPr>
          <p:cNvPr id="6147" name="内容占位符 2"/>
          <p:cNvSpPr>
            <a:spLocks noGrp="1"/>
          </p:cNvSpPr>
          <p:nvPr>
            <p:ph idx="1"/>
          </p:nvPr>
        </p:nvSpPr>
        <p:spPr>
          <a:xfrm>
            <a:off x="1042988" y="1628775"/>
            <a:ext cx="7772400" cy="4608513"/>
          </a:xfrm>
        </p:spPr>
        <p:txBody>
          <a:bodyPr/>
          <a:lstStyle/>
          <a:p>
            <a:pPr>
              <a:lnSpc>
                <a:spcPct val="115000"/>
              </a:lnSpc>
              <a:spcAft>
                <a:spcPct val="10000"/>
              </a:spcAft>
            </a:pPr>
            <a:r>
              <a:rPr lang="zh-CN" altLang="en-US" sz="2400" dirty="0" smtClean="0">
                <a:solidFill>
                  <a:srgbClr val="0070C0"/>
                </a:solidFill>
              </a:rPr>
              <a:t>关于实验</a:t>
            </a:r>
            <a:r>
              <a:rPr lang="zh-CN" altLang="en-US" sz="2400" dirty="0" smtClean="0">
                <a:solidFill>
                  <a:schemeClr val="tx1"/>
                </a:solidFill>
              </a:rPr>
              <a:t>：本课程没有课</a:t>
            </a:r>
            <a:r>
              <a:rPr lang="zh-CN" altLang="en-US" sz="2400" dirty="0">
                <a:solidFill>
                  <a:schemeClr val="tx1"/>
                </a:solidFill>
              </a:rPr>
              <a:t>内</a:t>
            </a:r>
            <a:r>
              <a:rPr lang="zh-CN" altLang="en-US" sz="2400" dirty="0" smtClean="0">
                <a:solidFill>
                  <a:schemeClr val="tx1"/>
                </a:solidFill>
              </a:rPr>
              <a:t>实验，但本学期同步开设了“计算机组成原理综合实验”课程，</a:t>
            </a:r>
            <a:r>
              <a:rPr lang="en-US" altLang="zh-CN" sz="2400" dirty="0" smtClean="0">
                <a:solidFill>
                  <a:schemeClr val="tx1"/>
                </a:solidFill>
              </a:rPr>
              <a:t>16</a:t>
            </a:r>
            <a:r>
              <a:rPr lang="zh-CN" altLang="en-US" sz="2400" dirty="0" smtClean="0">
                <a:solidFill>
                  <a:schemeClr val="tx1"/>
                </a:solidFill>
              </a:rPr>
              <a:t>学时，独立开课，独立学分，该课程是计算机学院各专业的必修课，</a:t>
            </a:r>
            <a:r>
              <a:rPr lang="zh-CN" altLang="en-US" sz="2400" dirty="0" smtClean="0">
                <a:solidFill>
                  <a:srgbClr val="FF0000"/>
                </a:solidFill>
              </a:rPr>
              <a:t>如果没有获得该课程的</a:t>
            </a:r>
            <a:r>
              <a:rPr lang="en-US" altLang="zh-CN" sz="2400" dirty="0" smtClean="0">
                <a:solidFill>
                  <a:srgbClr val="FF0000"/>
                </a:solidFill>
              </a:rPr>
              <a:t>1</a:t>
            </a:r>
            <a:r>
              <a:rPr lang="zh-CN" altLang="en-US" sz="2400" dirty="0" smtClean="0">
                <a:solidFill>
                  <a:srgbClr val="FF0000"/>
                </a:solidFill>
              </a:rPr>
              <a:t>学分将无法正常毕业</a:t>
            </a:r>
            <a:r>
              <a:rPr lang="zh-CN" altLang="en-US" sz="2400" dirty="0" smtClean="0">
                <a:solidFill>
                  <a:schemeClr val="tx1"/>
                </a:solidFill>
              </a:rPr>
              <a:t>。</a:t>
            </a:r>
          </a:p>
          <a:p>
            <a:endParaRPr lang="zh-CN" altLang="en-US" dirty="0" smtClean="0"/>
          </a:p>
        </p:txBody>
      </p:sp>
      <p:sp>
        <p:nvSpPr>
          <p:cNvPr id="4" name="灯片编号占位符 3"/>
          <p:cNvSpPr>
            <a:spLocks noGrp="1"/>
          </p:cNvSpPr>
          <p:nvPr>
            <p:ph type="sldNum" sz="quarter" idx="12"/>
          </p:nvPr>
        </p:nvSpPr>
        <p:spPr/>
        <p:txBody>
          <a:bodyPr/>
          <a:lstStyle/>
          <a:p>
            <a:pPr>
              <a:defRPr/>
            </a:pPr>
            <a:fld id="{A578BCE6-1FE5-47B3-93A6-DF3E75220513}" type="slidenum">
              <a:rPr lang="zh-CN" altLang="en-US" smtClean="0"/>
              <a:pPr>
                <a:defRPr/>
              </a:pPr>
              <a:t>3</a:t>
            </a:fld>
            <a:endParaRPr lang="en-US" altLang="zh-CN" dirty="0"/>
          </a:p>
        </p:txBody>
      </p:sp>
    </p:spTree>
    <p:custDataLst>
      <p:tags r:id="rId1"/>
    </p:custDataLst>
  </p:cSld>
  <p:clrMapOvr>
    <a:masterClrMapping/>
  </p:clrMapOvr>
  <p:transition spd="slow" advTm="17808">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B889F279-0C5D-4FA7-8CEA-9D3E73AA67A1}" type="slidenum">
              <a:rPr lang="zh-CN" altLang="en-US" smtClean="0"/>
              <a:pPr/>
              <a:t>30</a:t>
            </a:fld>
            <a:endParaRPr lang="zh-CN" altLang="en-US" dirty="0"/>
          </a:p>
        </p:txBody>
      </p:sp>
      <p:sp>
        <p:nvSpPr>
          <p:cNvPr id="6" name="Text Box 3"/>
          <p:cNvSpPr txBox="1">
            <a:spLocks noChangeArrowheads="1"/>
          </p:cNvSpPr>
          <p:nvPr/>
        </p:nvSpPr>
        <p:spPr bwMode="auto">
          <a:xfrm>
            <a:off x="115888" y="1465263"/>
            <a:ext cx="9028112" cy="44258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20000"/>
              </a:spcBef>
              <a:buSzTx/>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程序在执行前</a:t>
            </a:r>
          </a:p>
          <a:p>
            <a:pPr>
              <a:spcBef>
                <a:spcPct val="20000"/>
              </a:spcBef>
              <a:buSzTx/>
              <a:buFontTx/>
              <a:buNone/>
            </a:pPr>
            <a:r>
              <a:rPr lang="zh-CN" altLang="en-US" dirty="0">
                <a:solidFill>
                  <a:srgbClr val="FF3300"/>
                </a:solidFill>
                <a:latin typeface="微软雅黑" panose="020B0503020204020204" pitchFamily="34" charset="-122"/>
                <a:ea typeface="微软雅黑" panose="020B0503020204020204" pitchFamily="34" charset="-122"/>
              </a:rPr>
              <a:t>	</a:t>
            </a:r>
            <a:r>
              <a:rPr lang="zh-CN" altLang="en-US" sz="2200" dirty="0">
                <a:solidFill>
                  <a:srgbClr val="FF3300"/>
                </a:solidFill>
                <a:latin typeface="微软雅黑" panose="020B0503020204020204" pitchFamily="34" charset="-122"/>
                <a:ea typeface="微软雅黑" panose="020B0503020204020204" pitchFamily="34" charset="-122"/>
              </a:rPr>
              <a:t>数据和指令事先存放在存储器中，每条指令和每个数据都有地址，指令按序存放，指令由</a:t>
            </a:r>
            <a:r>
              <a:rPr lang="en-US" altLang="zh-CN" sz="2200" dirty="0">
                <a:solidFill>
                  <a:srgbClr val="FF3300"/>
                </a:solidFill>
                <a:latin typeface="微软雅黑" panose="020B0503020204020204" pitchFamily="34" charset="-122"/>
                <a:ea typeface="微软雅黑" panose="020B0503020204020204" pitchFamily="34" charset="-122"/>
              </a:rPr>
              <a:t>OP</a:t>
            </a:r>
            <a:r>
              <a:rPr lang="zh-CN" altLang="en-US" sz="2200" dirty="0">
                <a:solidFill>
                  <a:srgbClr val="FF3300"/>
                </a:solidFill>
                <a:latin typeface="微软雅黑" panose="020B0503020204020204" pitchFamily="34" charset="-122"/>
                <a:ea typeface="微软雅黑" panose="020B0503020204020204" pitchFamily="34" charset="-122"/>
              </a:rPr>
              <a:t>、</a:t>
            </a:r>
            <a:r>
              <a:rPr lang="en-US" altLang="zh-CN" sz="2200" dirty="0">
                <a:solidFill>
                  <a:srgbClr val="FF3300"/>
                </a:solidFill>
                <a:latin typeface="微软雅黑" panose="020B0503020204020204" pitchFamily="34" charset="-122"/>
                <a:ea typeface="微软雅黑" panose="020B0503020204020204" pitchFamily="34" charset="-122"/>
              </a:rPr>
              <a:t>ADDR</a:t>
            </a:r>
            <a:r>
              <a:rPr lang="zh-CN" altLang="en-US" sz="2200" dirty="0">
                <a:solidFill>
                  <a:srgbClr val="FF3300"/>
                </a:solidFill>
                <a:latin typeface="微软雅黑" panose="020B0503020204020204" pitchFamily="34" charset="-122"/>
                <a:ea typeface="微软雅黑" panose="020B0503020204020204" pitchFamily="34" charset="-122"/>
              </a:rPr>
              <a:t>字段组成，程序起始</a:t>
            </a:r>
            <a:r>
              <a:rPr lang="zh-CN" altLang="en-US" sz="2200" dirty="0" smtClean="0">
                <a:solidFill>
                  <a:srgbClr val="FF3300"/>
                </a:solidFill>
                <a:latin typeface="微软雅黑" panose="020B0503020204020204" pitchFamily="34" charset="-122"/>
                <a:ea typeface="微软雅黑" panose="020B0503020204020204" pitchFamily="34" charset="-122"/>
              </a:rPr>
              <a:t>地址送入</a:t>
            </a:r>
            <a:r>
              <a:rPr lang="en-US" altLang="zh-CN" sz="2200" dirty="0" smtClean="0">
                <a:solidFill>
                  <a:srgbClr val="FF3300"/>
                </a:solidFill>
                <a:latin typeface="微软雅黑" panose="020B0503020204020204" pitchFamily="34" charset="-122"/>
                <a:ea typeface="微软雅黑" panose="020B0503020204020204" pitchFamily="34" charset="-122"/>
              </a:rPr>
              <a:t>PC</a:t>
            </a:r>
            <a:endParaRPr lang="en-US" altLang="zh-CN" sz="2200" dirty="0">
              <a:solidFill>
                <a:srgbClr val="FF3300"/>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Char char="l"/>
            </a:pPr>
            <a:r>
              <a:rPr lang="zh-CN" altLang="en-US" sz="2200" dirty="0" smtClean="0">
                <a:latin typeface="微软雅黑" panose="020B0503020204020204" pitchFamily="34" charset="-122"/>
                <a:ea typeface="微软雅黑" panose="020B0503020204020204" pitchFamily="34" charset="-122"/>
              </a:rPr>
              <a:t>开始</a:t>
            </a:r>
            <a:r>
              <a:rPr lang="zh-CN" altLang="en-US" sz="2200" dirty="0">
                <a:latin typeface="微软雅黑" panose="020B0503020204020204" pitchFamily="34" charset="-122"/>
                <a:ea typeface="微软雅黑" panose="020B0503020204020204" pitchFamily="34" charset="-122"/>
              </a:rPr>
              <a:t>执行程序</a:t>
            </a:r>
          </a:p>
          <a:p>
            <a:pPr>
              <a:spcBef>
                <a:spcPct val="20000"/>
              </a:spcBef>
              <a:buSzTx/>
              <a:buFont typeface="Wingdings" panose="05000000000000000000" pitchFamily="2" charset="2"/>
              <a:buNone/>
            </a:pPr>
            <a:r>
              <a:rPr lang="zh-CN" altLang="en-US" sz="2200" dirty="0">
                <a:solidFill>
                  <a:srgbClr val="3333CC"/>
                </a:solidFill>
                <a:latin typeface="微软雅黑" panose="020B0503020204020204" pitchFamily="34" charset="-122"/>
                <a:ea typeface="微软雅黑" panose="020B0503020204020204" pitchFamily="34" charset="-122"/>
              </a:rPr>
              <a:t>    第一步：</a:t>
            </a:r>
            <a:r>
              <a:rPr lang="zh-CN" altLang="en-US" sz="2200" dirty="0">
                <a:solidFill>
                  <a:srgbClr val="FF3300"/>
                </a:solidFill>
                <a:latin typeface="微软雅黑" panose="020B0503020204020204" pitchFamily="34" charset="-122"/>
                <a:ea typeface="微软雅黑" panose="020B0503020204020204" pitchFamily="34" charset="-122"/>
              </a:rPr>
              <a:t>根据</a:t>
            </a:r>
            <a:r>
              <a:rPr lang="en-US" altLang="zh-CN" sz="2200" dirty="0">
                <a:solidFill>
                  <a:srgbClr val="FF3300"/>
                </a:solidFill>
                <a:latin typeface="微软雅黑" panose="020B0503020204020204" pitchFamily="34" charset="-122"/>
                <a:ea typeface="微软雅黑" panose="020B0503020204020204" pitchFamily="34" charset="-122"/>
              </a:rPr>
              <a:t>PC</a:t>
            </a:r>
            <a:r>
              <a:rPr lang="zh-CN" altLang="en-US" sz="2200" dirty="0">
                <a:solidFill>
                  <a:srgbClr val="FF3300"/>
                </a:solidFill>
                <a:latin typeface="微软雅黑" panose="020B0503020204020204" pitchFamily="34" charset="-122"/>
                <a:ea typeface="微软雅黑" panose="020B0503020204020204" pitchFamily="34" charset="-122"/>
              </a:rPr>
              <a:t>取</a:t>
            </a:r>
            <a:r>
              <a:rPr lang="zh-CN" altLang="en-US" sz="2200" dirty="0" smtClean="0">
                <a:solidFill>
                  <a:srgbClr val="FF3300"/>
                </a:solidFill>
                <a:latin typeface="微软雅黑" panose="020B0503020204020204" pitchFamily="34" charset="-122"/>
                <a:ea typeface="微软雅黑" panose="020B0503020204020204" pitchFamily="34" charset="-122"/>
              </a:rPr>
              <a:t>指令送</a:t>
            </a:r>
            <a:r>
              <a:rPr lang="en-US" altLang="zh-CN" sz="2200" dirty="0" smtClean="0">
                <a:solidFill>
                  <a:srgbClr val="FF3300"/>
                </a:solidFill>
                <a:latin typeface="微软雅黑" panose="020B0503020204020204" pitchFamily="34" charset="-122"/>
                <a:ea typeface="微软雅黑" panose="020B0503020204020204" pitchFamily="34" charset="-122"/>
              </a:rPr>
              <a:t>IR</a:t>
            </a:r>
            <a:r>
              <a:rPr lang="zh-CN" altLang="en-US" sz="2200" dirty="0" smtClean="0">
                <a:solidFill>
                  <a:srgbClr val="FF3300"/>
                </a:solidFill>
                <a:latin typeface="微软雅黑" panose="020B0503020204020204" pitchFamily="34" charset="-122"/>
                <a:ea typeface="微软雅黑" panose="020B0503020204020204" pitchFamily="34" charset="-122"/>
              </a:rPr>
              <a:t>：</a:t>
            </a:r>
            <a:r>
              <a:rPr lang="en-US" altLang="zh-CN" sz="2200" dirty="0">
                <a:solidFill>
                  <a:srgbClr val="FF3300"/>
                </a:solidFill>
                <a:latin typeface="微软雅黑" panose="020B0503020204020204" pitchFamily="34" charset="-122"/>
                <a:ea typeface="微软雅黑" panose="020B0503020204020204" pitchFamily="34" charset="-122"/>
              </a:rPr>
              <a:t>PC </a:t>
            </a:r>
            <a:r>
              <a:rPr lang="en-US" altLang="zh-CN" sz="2200" dirty="0" smtClean="0">
                <a:solidFill>
                  <a:srgbClr val="FF3300"/>
                </a:solidFill>
                <a:latin typeface="微软雅黑" panose="020B0503020204020204" pitchFamily="34" charset="-122"/>
                <a:ea typeface="微软雅黑" panose="020B0503020204020204" pitchFamily="34" charset="-122"/>
              </a:rPr>
              <a:t>—&gt;MAR,</a:t>
            </a:r>
            <a:r>
              <a:rPr lang="zh-CN" altLang="en-US" sz="2200" dirty="0" smtClean="0">
                <a:solidFill>
                  <a:srgbClr val="FF3300"/>
                </a:solidFill>
                <a:latin typeface="微软雅黑" panose="020B0503020204020204" pitchFamily="34" charset="-122"/>
                <a:ea typeface="微软雅黑" panose="020B0503020204020204" pitchFamily="34" charset="-122"/>
              </a:rPr>
              <a:t>存储器</a:t>
            </a:r>
            <a:r>
              <a:rPr lang="en-US" altLang="zh-CN" sz="2200" dirty="0" smtClean="0">
                <a:solidFill>
                  <a:srgbClr val="FF3300"/>
                </a:solidFill>
                <a:latin typeface="微软雅黑" panose="020B0503020204020204" pitchFamily="34" charset="-122"/>
                <a:ea typeface="微软雅黑" panose="020B0503020204020204" pitchFamily="34" charset="-122"/>
              </a:rPr>
              <a:t>—&gt;MDR</a:t>
            </a:r>
            <a:r>
              <a:rPr lang="zh-CN" altLang="en-US" sz="2200" dirty="0" smtClean="0">
                <a:solidFill>
                  <a:srgbClr val="3333CC"/>
                </a:solidFill>
                <a:latin typeface="微软雅黑" panose="020B0503020204020204" pitchFamily="34" charset="-122"/>
                <a:ea typeface="微软雅黑" panose="020B0503020204020204" pitchFamily="34" charset="-122"/>
              </a:rPr>
              <a:t> </a:t>
            </a:r>
            <a:r>
              <a:rPr lang="en-US" altLang="zh-CN" sz="2200" dirty="0" smtClean="0">
                <a:solidFill>
                  <a:srgbClr val="FF3300"/>
                </a:solidFill>
                <a:latin typeface="微软雅黑" panose="020B0503020204020204" pitchFamily="34" charset="-122"/>
                <a:ea typeface="微软雅黑" panose="020B0503020204020204" pitchFamily="34" charset="-122"/>
              </a:rPr>
              <a:t>—&gt;IR</a:t>
            </a:r>
            <a:r>
              <a:rPr lang="zh-CN" altLang="en-US" sz="2200" dirty="0" smtClean="0">
                <a:solidFill>
                  <a:srgbClr val="3333CC"/>
                </a:solidFill>
                <a:latin typeface="微软雅黑" panose="020B0503020204020204" pitchFamily="34" charset="-122"/>
                <a:ea typeface="微软雅黑" panose="020B0503020204020204" pitchFamily="34" charset="-122"/>
              </a:rPr>
              <a:t>   </a:t>
            </a:r>
            <a:endParaRPr lang="en-US" altLang="zh-CN" sz="2200" dirty="0" smtClean="0">
              <a:solidFill>
                <a:srgbClr val="3333CC"/>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en-US" altLang="zh-CN" sz="2200" dirty="0">
                <a:solidFill>
                  <a:srgbClr val="3333CC"/>
                </a:solidFill>
                <a:latin typeface="微软雅黑" panose="020B0503020204020204" pitchFamily="34" charset="-122"/>
                <a:ea typeface="微软雅黑" panose="020B0503020204020204" pitchFamily="34" charset="-122"/>
              </a:rPr>
              <a:t> </a:t>
            </a:r>
            <a:r>
              <a:rPr lang="en-US" altLang="zh-CN" sz="2200" dirty="0" smtClean="0">
                <a:solidFill>
                  <a:srgbClr val="3333CC"/>
                </a:solidFill>
                <a:latin typeface="微软雅黑" panose="020B0503020204020204" pitchFamily="34" charset="-122"/>
                <a:ea typeface="微软雅黑" panose="020B0503020204020204" pitchFamily="34" charset="-122"/>
              </a:rPr>
              <a:t>   </a:t>
            </a:r>
            <a:r>
              <a:rPr lang="zh-CN" altLang="en-US" sz="2200" dirty="0" smtClean="0">
                <a:solidFill>
                  <a:srgbClr val="3333CC"/>
                </a:solidFill>
                <a:latin typeface="微软雅黑" panose="020B0503020204020204" pitchFamily="34" charset="-122"/>
                <a:ea typeface="微软雅黑" panose="020B0503020204020204" pitchFamily="34" charset="-122"/>
              </a:rPr>
              <a:t>第二</a:t>
            </a:r>
            <a:r>
              <a:rPr lang="zh-CN" altLang="en-US" sz="2200" dirty="0">
                <a:solidFill>
                  <a:srgbClr val="3333CC"/>
                </a:solidFill>
                <a:latin typeface="微软雅黑" panose="020B0503020204020204" pitchFamily="34" charset="-122"/>
                <a:ea typeface="微软雅黑" panose="020B0503020204020204" pitchFamily="34" charset="-122"/>
              </a:rPr>
              <a:t>步：</a:t>
            </a:r>
            <a:r>
              <a:rPr lang="zh-CN" altLang="en-US" sz="2200" dirty="0">
                <a:solidFill>
                  <a:srgbClr val="FF3300"/>
                </a:solidFill>
                <a:latin typeface="微软雅黑" panose="020B0503020204020204" pitchFamily="34" charset="-122"/>
                <a:ea typeface="微软雅黑" panose="020B0503020204020204" pitchFamily="34" charset="-122"/>
              </a:rPr>
              <a:t>指令</a:t>
            </a:r>
            <a:r>
              <a:rPr lang="zh-CN" altLang="en-US" sz="2200" dirty="0" smtClean="0">
                <a:solidFill>
                  <a:srgbClr val="FF3300"/>
                </a:solidFill>
                <a:latin typeface="微软雅黑" panose="020B0503020204020204" pitchFamily="34" charset="-122"/>
                <a:ea typeface="微软雅黑" panose="020B0503020204020204" pitchFamily="34" charset="-122"/>
              </a:rPr>
              <a:t>译码：</a:t>
            </a:r>
            <a:r>
              <a:rPr lang="en-US" altLang="zh-CN" sz="2200" dirty="0" smtClean="0">
                <a:solidFill>
                  <a:srgbClr val="FF3300"/>
                </a:solidFill>
                <a:latin typeface="微软雅黑" panose="020B0503020204020204" pitchFamily="34" charset="-122"/>
                <a:ea typeface="微软雅黑" panose="020B0503020204020204" pitchFamily="34" charset="-122"/>
              </a:rPr>
              <a:t>IR—&gt;</a:t>
            </a:r>
            <a:r>
              <a:rPr lang="zh-CN" altLang="en-US" sz="2200" dirty="0" smtClean="0">
                <a:solidFill>
                  <a:srgbClr val="FF3300"/>
                </a:solidFill>
                <a:latin typeface="微软雅黑" panose="020B0503020204020204" pitchFamily="34" charset="-122"/>
                <a:ea typeface="微软雅黑" panose="020B0503020204020204" pitchFamily="34" charset="-122"/>
              </a:rPr>
              <a:t>控制器，在控制器中译码</a:t>
            </a:r>
            <a:endParaRPr lang="en-US" altLang="zh-CN" sz="2200" dirty="0" smtClean="0">
              <a:solidFill>
                <a:srgbClr val="FF3300"/>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zh-CN" altLang="en-US" sz="2200" dirty="0" smtClean="0">
                <a:solidFill>
                  <a:srgbClr val="3333CC"/>
                </a:solidFill>
                <a:latin typeface="微软雅黑" panose="020B0503020204020204" pitchFamily="34" charset="-122"/>
                <a:ea typeface="微软雅黑" panose="020B0503020204020204" pitchFamily="34" charset="-122"/>
              </a:rPr>
              <a:t>    </a:t>
            </a:r>
            <a:r>
              <a:rPr lang="zh-CN" altLang="en-US" sz="2200" dirty="0">
                <a:solidFill>
                  <a:srgbClr val="3333CC"/>
                </a:solidFill>
                <a:latin typeface="微软雅黑" panose="020B0503020204020204" pitchFamily="34" charset="-122"/>
                <a:ea typeface="微软雅黑" panose="020B0503020204020204" pitchFamily="34" charset="-122"/>
              </a:rPr>
              <a:t>第三步：</a:t>
            </a:r>
            <a:r>
              <a:rPr lang="zh-CN" altLang="en-US" sz="2200" dirty="0">
                <a:solidFill>
                  <a:srgbClr val="FF3300"/>
                </a:solidFill>
                <a:latin typeface="微软雅黑" panose="020B0503020204020204" pitchFamily="34" charset="-122"/>
                <a:ea typeface="微软雅黑" panose="020B0503020204020204" pitchFamily="34" charset="-122"/>
              </a:rPr>
              <a:t>取</a:t>
            </a:r>
            <a:r>
              <a:rPr lang="zh-CN" altLang="en-US" sz="2200" dirty="0" smtClean="0">
                <a:solidFill>
                  <a:srgbClr val="FF3300"/>
                </a:solidFill>
                <a:latin typeface="微软雅黑" panose="020B0503020204020204" pitchFamily="34" charset="-122"/>
                <a:ea typeface="微软雅黑" panose="020B0503020204020204" pitchFamily="34" charset="-122"/>
              </a:rPr>
              <a:t>操作数：从</a:t>
            </a:r>
            <a:r>
              <a:rPr lang="en-US" altLang="zh-CN" sz="2200" dirty="0" smtClean="0">
                <a:solidFill>
                  <a:srgbClr val="FF3300"/>
                </a:solidFill>
                <a:latin typeface="微软雅黑" panose="020B0503020204020204" pitchFamily="34" charset="-122"/>
                <a:ea typeface="微软雅黑" panose="020B0503020204020204" pitchFamily="34" charset="-122"/>
              </a:rPr>
              <a:t>GPRs</a:t>
            </a:r>
            <a:r>
              <a:rPr lang="zh-CN" altLang="en-US" sz="2200" dirty="0" smtClean="0">
                <a:solidFill>
                  <a:srgbClr val="FF3300"/>
                </a:solidFill>
                <a:latin typeface="微软雅黑" panose="020B0503020204020204" pitchFamily="34" charset="-122"/>
                <a:ea typeface="微软雅黑" panose="020B0503020204020204" pitchFamily="34" charset="-122"/>
              </a:rPr>
              <a:t>或存储器</a:t>
            </a:r>
            <a:r>
              <a:rPr lang="en-US" altLang="zh-CN" sz="2200" dirty="0" smtClean="0">
                <a:solidFill>
                  <a:srgbClr val="FF3300"/>
                </a:solidFill>
                <a:latin typeface="微软雅黑" panose="020B0503020204020204" pitchFamily="34" charset="-122"/>
                <a:ea typeface="微软雅黑" panose="020B0503020204020204" pitchFamily="34" charset="-122"/>
              </a:rPr>
              <a:t>—&gt;ALU</a:t>
            </a:r>
          </a:p>
          <a:p>
            <a:pPr>
              <a:spcBef>
                <a:spcPct val="20000"/>
              </a:spcBef>
              <a:buSzTx/>
              <a:buFont typeface="Wingdings" panose="05000000000000000000" pitchFamily="2" charset="2"/>
              <a:buNone/>
            </a:pPr>
            <a:r>
              <a:rPr lang="zh-CN" altLang="en-US" sz="2200" dirty="0" smtClean="0">
                <a:solidFill>
                  <a:srgbClr val="3333CC"/>
                </a:solidFill>
                <a:latin typeface="微软雅黑" panose="020B0503020204020204" pitchFamily="34" charset="-122"/>
                <a:ea typeface="微软雅黑" panose="020B0503020204020204" pitchFamily="34" charset="-122"/>
              </a:rPr>
              <a:t>    </a:t>
            </a:r>
            <a:r>
              <a:rPr lang="zh-CN" altLang="en-US" sz="2200" dirty="0">
                <a:solidFill>
                  <a:srgbClr val="3333CC"/>
                </a:solidFill>
                <a:latin typeface="微软雅黑" panose="020B0503020204020204" pitchFamily="34" charset="-122"/>
                <a:ea typeface="微软雅黑" panose="020B0503020204020204" pitchFamily="34" charset="-122"/>
              </a:rPr>
              <a:t>第四步</a:t>
            </a:r>
            <a:r>
              <a:rPr lang="zh-CN" altLang="en-US" sz="2200" dirty="0" smtClean="0">
                <a:solidFill>
                  <a:srgbClr val="3333CC"/>
                </a:solidFill>
                <a:latin typeface="微软雅黑" panose="020B0503020204020204" pitchFamily="34" charset="-122"/>
                <a:ea typeface="微软雅黑" panose="020B0503020204020204" pitchFamily="34" charset="-122"/>
              </a:rPr>
              <a:t>：</a:t>
            </a:r>
            <a:r>
              <a:rPr lang="zh-CN" altLang="en-US" sz="2200" dirty="0" smtClean="0">
                <a:solidFill>
                  <a:srgbClr val="FF3300"/>
                </a:solidFill>
                <a:latin typeface="微软雅黑" panose="020B0503020204020204" pitchFamily="34" charset="-122"/>
                <a:ea typeface="微软雅黑" panose="020B0503020204020204" pitchFamily="34" charset="-122"/>
              </a:rPr>
              <a:t>执行指令指定的具体的操作：在</a:t>
            </a:r>
            <a:r>
              <a:rPr lang="en-US" altLang="zh-CN" sz="2200" dirty="0" smtClean="0">
                <a:solidFill>
                  <a:srgbClr val="FF3300"/>
                </a:solidFill>
                <a:latin typeface="微软雅黑" panose="020B0503020204020204" pitchFamily="34" charset="-122"/>
                <a:ea typeface="微软雅黑" panose="020B0503020204020204" pitchFamily="34" charset="-122"/>
              </a:rPr>
              <a:t>ALU</a:t>
            </a:r>
            <a:r>
              <a:rPr lang="zh-CN" altLang="en-US" sz="2200" dirty="0" smtClean="0">
                <a:solidFill>
                  <a:srgbClr val="FF3300"/>
                </a:solidFill>
                <a:latin typeface="微软雅黑" panose="020B0503020204020204" pitchFamily="34" charset="-122"/>
                <a:ea typeface="微软雅黑" panose="020B0503020204020204" pitchFamily="34" charset="-122"/>
              </a:rPr>
              <a:t>中完成</a:t>
            </a:r>
            <a:endParaRPr lang="en-US" altLang="zh-CN" sz="2200" dirty="0" smtClean="0">
              <a:solidFill>
                <a:srgbClr val="FF3300"/>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zh-CN" altLang="en-US" sz="2200" dirty="0" smtClean="0">
                <a:solidFill>
                  <a:srgbClr val="3333CC"/>
                </a:solidFill>
                <a:latin typeface="微软雅黑" panose="020B0503020204020204" pitchFamily="34" charset="-122"/>
                <a:ea typeface="微软雅黑" panose="020B0503020204020204" pitchFamily="34" charset="-122"/>
              </a:rPr>
              <a:t>    </a:t>
            </a:r>
            <a:r>
              <a:rPr lang="zh-CN" altLang="en-US" sz="2200" dirty="0">
                <a:solidFill>
                  <a:srgbClr val="3333CC"/>
                </a:solidFill>
                <a:latin typeface="微软雅黑" panose="020B0503020204020204" pitchFamily="34" charset="-122"/>
                <a:ea typeface="微软雅黑" panose="020B0503020204020204" pitchFamily="34" charset="-122"/>
              </a:rPr>
              <a:t>第五步：</a:t>
            </a:r>
            <a:r>
              <a:rPr lang="zh-CN" altLang="en-US" sz="2200" dirty="0">
                <a:solidFill>
                  <a:srgbClr val="FF3300"/>
                </a:solidFill>
                <a:latin typeface="微软雅黑" panose="020B0503020204020204" pitchFamily="34" charset="-122"/>
                <a:ea typeface="微软雅黑" panose="020B0503020204020204" pitchFamily="34" charset="-122"/>
              </a:rPr>
              <a:t>回写</a:t>
            </a:r>
            <a:r>
              <a:rPr lang="zh-CN" altLang="en-US" sz="2200" dirty="0" smtClean="0">
                <a:solidFill>
                  <a:srgbClr val="FF3300"/>
                </a:solidFill>
                <a:latin typeface="微软雅黑" panose="020B0503020204020204" pitchFamily="34" charset="-122"/>
                <a:ea typeface="微软雅黑" panose="020B0503020204020204" pitchFamily="34" charset="-122"/>
              </a:rPr>
              <a:t>结果到</a:t>
            </a:r>
            <a:r>
              <a:rPr lang="en-US" altLang="zh-CN" sz="2200" dirty="0" smtClean="0">
                <a:solidFill>
                  <a:srgbClr val="FF3300"/>
                </a:solidFill>
                <a:latin typeface="微软雅黑" panose="020B0503020204020204" pitchFamily="34" charset="-122"/>
                <a:ea typeface="微软雅黑" panose="020B0503020204020204" pitchFamily="34" charset="-122"/>
              </a:rPr>
              <a:t>GPRs</a:t>
            </a:r>
            <a:r>
              <a:rPr lang="zh-CN" altLang="en-US" sz="2200" dirty="0">
                <a:solidFill>
                  <a:srgbClr val="FF3300"/>
                </a:solidFill>
                <a:latin typeface="微软雅黑" panose="020B0503020204020204" pitchFamily="34" charset="-122"/>
                <a:ea typeface="微软雅黑" panose="020B0503020204020204" pitchFamily="34" charset="-122"/>
              </a:rPr>
              <a:t>或</a:t>
            </a:r>
            <a:r>
              <a:rPr lang="zh-CN" altLang="en-US" sz="2200" dirty="0" smtClean="0">
                <a:solidFill>
                  <a:srgbClr val="FF3300"/>
                </a:solidFill>
                <a:latin typeface="微软雅黑" panose="020B0503020204020204" pitchFamily="34" charset="-122"/>
                <a:ea typeface="微软雅黑" panose="020B0503020204020204" pitchFamily="34" charset="-122"/>
              </a:rPr>
              <a:t>存储器</a:t>
            </a:r>
            <a:endParaRPr lang="zh-CN" altLang="en-US" sz="2200" dirty="0">
              <a:solidFill>
                <a:srgbClr val="3333CC"/>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zh-CN" altLang="en-US" sz="2200" dirty="0">
                <a:solidFill>
                  <a:srgbClr val="3333CC"/>
                </a:solidFill>
                <a:latin typeface="微软雅黑" panose="020B0503020204020204" pitchFamily="34" charset="-122"/>
                <a:ea typeface="微软雅黑" panose="020B0503020204020204" pitchFamily="34" charset="-122"/>
              </a:rPr>
              <a:t>    第六步：</a:t>
            </a:r>
            <a:r>
              <a:rPr lang="zh-CN" altLang="en-US" sz="2200" dirty="0">
                <a:solidFill>
                  <a:srgbClr val="FF3300"/>
                </a:solidFill>
                <a:latin typeface="微软雅黑" panose="020B0503020204020204" pitchFamily="34" charset="-122"/>
                <a:ea typeface="微软雅黑" panose="020B0503020204020204" pitchFamily="34" charset="-122"/>
              </a:rPr>
              <a:t>修改</a:t>
            </a:r>
            <a:r>
              <a:rPr lang="en-US" altLang="zh-CN" sz="2200" dirty="0">
                <a:solidFill>
                  <a:srgbClr val="FF3300"/>
                </a:solidFill>
                <a:latin typeface="微软雅黑" panose="020B0503020204020204" pitchFamily="34" charset="-122"/>
                <a:ea typeface="微软雅黑" panose="020B0503020204020204" pitchFamily="34" charset="-122"/>
              </a:rPr>
              <a:t>PC</a:t>
            </a:r>
            <a:r>
              <a:rPr lang="zh-CN" altLang="en-US" sz="2200" dirty="0">
                <a:solidFill>
                  <a:srgbClr val="FF3300"/>
                </a:solidFill>
                <a:latin typeface="微软雅黑" panose="020B0503020204020204" pitchFamily="34" charset="-122"/>
                <a:ea typeface="微软雅黑" panose="020B0503020204020204" pitchFamily="34" charset="-122"/>
              </a:rPr>
              <a:t>的</a:t>
            </a:r>
            <a:r>
              <a:rPr lang="zh-CN" altLang="en-US" sz="2200" dirty="0" smtClean="0">
                <a:solidFill>
                  <a:srgbClr val="FF3300"/>
                </a:solidFill>
                <a:latin typeface="微软雅黑" panose="020B0503020204020204" pitchFamily="34" charset="-122"/>
                <a:ea typeface="微软雅黑" panose="020B0503020204020204" pitchFamily="34" charset="-122"/>
              </a:rPr>
              <a:t>值，使其指向下一条指令</a:t>
            </a:r>
            <a:endParaRPr lang="en-US" altLang="zh-CN" sz="2200" dirty="0" smtClean="0">
              <a:solidFill>
                <a:srgbClr val="FF3300"/>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zh-CN" altLang="en-US" sz="2200" dirty="0" smtClean="0">
                <a:solidFill>
                  <a:srgbClr val="FF3300"/>
                </a:solidFill>
                <a:latin typeface="微软雅黑" panose="020B0503020204020204" pitchFamily="34" charset="-122"/>
                <a:ea typeface="微软雅黑" panose="020B0503020204020204" pitchFamily="34" charset="-122"/>
              </a:rPr>
              <a:t>     </a:t>
            </a:r>
            <a:r>
              <a:rPr lang="zh-CN" altLang="en-US" sz="2200" dirty="0" smtClean="0">
                <a:solidFill>
                  <a:schemeClr val="accent2"/>
                </a:solidFill>
                <a:latin typeface="微软雅黑" panose="020B0503020204020204" pitchFamily="34" charset="-122"/>
                <a:ea typeface="微软雅黑" panose="020B0503020204020204" pitchFamily="34" charset="-122"/>
              </a:rPr>
              <a:t>重复上面的步骤直到程序结束。</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7" name="Text Box 4"/>
          <p:cNvSpPr txBox="1">
            <a:spLocks noChangeArrowheads="1"/>
          </p:cNvSpPr>
          <p:nvPr/>
        </p:nvSpPr>
        <p:spPr bwMode="auto">
          <a:xfrm>
            <a:off x="115888" y="924540"/>
            <a:ext cx="512393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SzTx/>
              <a:buFontTx/>
              <a:buNone/>
            </a:pPr>
            <a:r>
              <a:rPr lang="zh-CN" altLang="en-US" sz="2400" dirty="0">
                <a:latin typeface="微软雅黑" panose="020B0503020204020204" pitchFamily="34" charset="-122"/>
                <a:ea typeface="微软雅黑" panose="020B0503020204020204" pitchFamily="34" charset="-122"/>
              </a:rPr>
              <a:t>程序由指令</a:t>
            </a:r>
            <a:r>
              <a:rPr lang="zh-CN" altLang="en-US" sz="2400" dirty="0" smtClean="0">
                <a:latin typeface="微软雅黑" panose="020B0503020204020204" pitchFamily="34" charset="-122"/>
                <a:ea typeface="微软雅黑" panose="020B0503020204020204" pitchFamily="34" charset="-122"/>
              </a:rPr>
              <a:t>组成</a:t>
            </a:r>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02532" y="38872"/>
            <a:ext cx="8370566" cy="584775"/>
          </a:xfrm>
          <a:prstGeom prst="rect">
            <a:avLst/>
          </a:prstGeom>
          <a:noFill/>
        </p:spPr>
        <p:txBody>
          <a:bodyPr wrap="square" rtlCol="0">
            <a:spAutoFit/>
          </a:bodyPr>
          <a:lstStyle/>
          <a:p>
            <a:r>
              <a:rPr lang="zh-CN" altLang="en-US" sz="3200" b="1" dirty="0" smtClean="0">
                <a:solidFill>
                  <a:srgbClr val="FF0000"/>
                </a:solidFill>
                <a:latin typeface="黑体" panose="02010609060101010101" pitchFamily="49" charset="-122"/>
                <a:ea typeface="黑体" panose="02010609060101010101" pitchFamily="49" charset="-122"/>
              </a:rPr>
              <a:t>计算机的执行过程</a:t>
            </a:r>
            <a:r>
              <a:rPr lang="en-US" altLang="zh-CN" sz="3200" b="1" dirty="0" smtClean="0">
                <a:solidFill>
                  <a:srgbClr val="00B050"/>
                </a:solidFill>
                <a:latin typeface="黑体" panose="02010609060101010101" pitchFamily="49" charset="-122"/>
                <a:ea typeface="黑体" panose="02010609060101010101" pitchFamily="49" charset="-122"/>
              </a:rPr>
              <a:t>--</a:t>
            </a:r>
            <a:r>
              <a:rPr lang="zh-CN" altLang="en-US" sz="3200" dirty="0">
                <a:solidFill>
                  <a:srgbClr val="008000"/>
                </a:solidFill>
                <a:latin typeface="微软雅黑" panose="020B0503020204020204" pitchFamily="34" charset="-122"/>
                <a:ea typeface="微软雅黑" panose="020B0503020204020204" pitchFamily="34" charset="-122"/>
              </a:rPr>
              <a:t> </a:t>
            </a:r>
            <a:r>
              <a:rPr lang="zh-CN" altLang="en-US" sz="3200" dirty="0" smtClean="0">
                <a:solidFill>
                  <a:srgbClr val="008000"/>
                </a:solidFill>
                <a:latin typeface="黑体" panose="02010609060101010101" pitchFamily="49" charset="-122"/>
                <a:ea typeface="黑体" panose="02010609060101010101" pitchFamily="49" charset="-122"/>
              </a:rPr>
              <a:t>“存储程序”</a:t>
            </a:r>
            <a:r>
              <a:rPr lang="zh-CN" altLang="en-US" sz="3200" dirty="0">
                <a:solidFill>
                  <a:srgbClr val="008000"/>
                </a:solidFill>
                <a:latin typeface="黑体" panose="02010609060101010101" pitchFamily="49" charset="-122"/>
                <a:ea typeface="黑体" panose="02010609060101010101" pitchFamily="49" charset="-122"/>
              </a:rPr>
              <a:t>工作</a:t>
            </a:r>
            <a:r>
              <a:rPr lang="zh-CN" altLang="en-US" sz="3200" dirty="0" smtClean="0">
                <a:solidFill>
                  <a:srgbClr val="008000"/>
                </a:solidFill>
                <a:latin typeface="黑体" panose="02010609060101010101" pitchFamily="49" charset="-122"/>
                <a:ea typeface="黑体" panose="02010609060101010101" pitchFamily="49" charset="-122"/>
              </a:rPr>
              <a:t>方式</a:t>
            </a:r>
            <a:endParaRPr lang="zh-CN" altLang="en-US" sz="3200" b="1"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200190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blinds(horizontal)">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blinds(horizontal)">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blinds(horizontal)">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blinds(horizontal)">
                                      <p:cBhvr>
                                        <p:cTn id="47" dur="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blinds(horizontal)">
                                      <p:cBhvr>
                                        <p:cTn id="52" dur="500"/>
                                        <p:tgtEl>
                                          <p:spTgt spid="6">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Effect transition="in" filter="blinds(horizontal)">
                                      <p:cBhvr>
                                        <p:cTn id="57" dur="500"/>
                                        <p:tgtEl>
                                          <p:spTgt spid="6">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9" end="9"/>
                                            </p:txEl>
                                          </p:spTgt>
                                        </p:tgtEl>
                                        <p:attrNameLst>
                                          <p:attrName>style.visibility</p:attrName>
                                        </p:attrNameLst>
                                      </p:cBhvr>
                                      <p:to>
                                        <p:strVal val="visible"/>
                                      </p:to>
                                    </p:set>
                                    <p:animEffect transition="in" filter="blinds(horizontal)">
                                      <p:cBhvr>
                                        <p:cTn id="6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28638" y="205628"/>
            <a:ext cx="8229600" cy="561975"/>
          </a:xfrm>
        </p:spPr>
        <p:txBody>
          <a:bodyPr/>
          <a:lstStyle/>
          <a:p>
            <a:r>
              <a:rPr lang="zh-CN" altLang="en-US" sz="3600" dirty="0" smtClean="0"/>
              <a:t>指令和数据</a:t>
            </a:r>
          </a:p>
        </p:txBody>
      </p:sp>
      <p:sp>
        <p:nvSpPr>
          <p:cNvPr id="556035" name="Rectangle 3"/>
          <p:cNvSpPr>
            <a:spLocks noGrp="1" noChangeArrowheads="1"/>
          </p:cNvSpPr>
          <p:nvPr>
            <p:ph type="body" idx="1"/>
          </p:nvPr>
        </p:nvSpPr>
        <p:spPr>
          <a:xfrm>
            <a:off x="250825" y="863600"/>
            <a:ext cx="8596313" cy="3356816"/>
          </a:xfrm>
        </p:spPr>
        <p:txBody>
          <a:bodyPr/>
          <a:lstStyle/>
          <a:p>
            <a:pPr>
              <a:lnSpc>
                <a:spcPct val="120000"/>
              </a:lnSpc>
              <a:spcBef>
                <a:spcPts val="1200"/>
              </a:spcBef>
            </a:pPr>
            <a:r>
              <a:rPr lang="zh-CN" altLang="en-US" sz="2200" dirty="0" smtClean="0">
                <a:solidFill>
                  <a:srgbClr val="007635"/>
                </a:solidFill>
                <a:latin typeface="微软雅黑" panose="020B0503020204020204" pitchFamily="34" charset="-122"/>
                <a:ea typeface="微软雅黑" panose="020B0503020204020204" pitchFamily="34" charset="-122"/>
              </a:rPr>
              <a:t>程序启动前</a:t>
            </a:r>
            <a:r>
              <a:rPr lang="zh-CN" altLang="en-US" sz="2200" dirty="0" smtClean="0">
                <a:latin typeface="微软雅黑" panose="020B0503020204020204" pitchFamily="34" charset="-122"/>
                <a:ea typeface="微软雅黑" panose="020B0503020204020204" pitchFamily="34" charset="-122"/>
              </a:rPr>
              <a:t>，指令和数据都存放在存储器中，形式上没有差别，都是</a:t>
            </a:r>
            <a:r>
              <a:rPr lang="en-US" altLang="zh-CN" sz="2200" dirty="0" smtClean="0">
                <a:latin typeface="微软雅黑" panose="020B0503020204020204" pitchFamily="34" charset="-122"/>
                <a:ea typeface="微软雅黑" panose="020B0503020204020204" pitchFamily="34" charset="-122"/>
              </a:rPr>
              <a:t>0/1</a:t>
            </a:r>
            <a:r>
              <a:rPr lang="zh-CN" altLang="en-US" sz="2200" dirty="0" smtClean="0">
                <a:latin typeface="微软雅黑" panose="020B0503020204020204" pitchFamily="34" charset="-122"/>
                <a:ea typeface="微软雅黑" panose="020B0503020204020204" pitchFamily="34" charset="-122"/>
              </a:rPr>
              <a:t>序列</a:t>
            </a:r>
          </a:p>
          <a:p>
            <a:pPr>
              <a:lnSpc>
                <a:spcPct val="120000"/>
              </a:lnSpc>
              <a:spcBef>
                <a:spcPts val="1200"/>
              </a:spcBef>
            </a:pPr>
            <a:r>
              <a:rPr lang="zh-CN" altLang="en-US" sz="2200" dirty="0" smtClean="0">
                <a:latin typeface="微软雅黑" panose="020B0503020204020204" pitchFamily="34" charset="-122"/>
                <a:ea typeface="微软雅黑" panose="020B0503020204020204" pitchFamily="34" charset="-122"/>
              </a:rPr>
              <a:t>采用”</a:t>
            </a:r>
            <a:r>
              <a:rPr lang="zh-CN" altLang="en-US" sz="2200" dirty="0" smtClean="0">
                <a:solidFill>
                  <a:srgbClr val="FF3300"/>
                </a:solidFill>
                <a:latin typeface="微软雅黑" panose="020B0503020204020204" pitchFamily="34" charset="-122"/>
                <a:ea typeface="微软雅黑" panose="020B0503020204020204" pitchFamily="34" charset="-122"/>
              </a:rPr>
              <a:t>存储程序</a:t>
            </a:r>
            <a:r>
              <a:rPr lang="zh-CN" altLang="en-US" sz="2200" dirty="0" smtClean="0">
                <a:latin typeface="微软雅黑" panose="020B0503020204020204" pitchFamily="34" charset="-122"/>
                <a:ea typeface="微软雅黑" panose="020B0503020204020204" pitchFamily="34" charset="-122"/>
              </a:rPr>
              <a:t>“工作方式：</a:t>
            </a:r>
          </a:p>
          <a:p>
            <a:pPr lvl="1">
              <a:lnSpc>
                <a:spcPct val="120000"/>
              </a:lnSpc>
              <a:spcBef>
                <a:spcPts val="1200"/>
              </a:spcBef>
            </a:pPr>
            <a:r>
              <a:rPr lang="zh-CN" altLang="en-US" sz="2200" dirty="0" smtClean="0">
                <a:latin typeface="微软雅黑" panose="020B0503020204020204" pitchFamily="34" charset="-122"/>
                <a:ea typeface="微软雅黑" panose="020B0503020204020204" pitchFamily="34" charset="-122"/>
              </a:rPr>
              <a:t>程序由指令组成，程序被启动后，计算机能自动取出一条一条指令执行，在执行过程中无需人的干预。</a:t>
            </a:r>
          </a:p>
          <a:p>
            <a:pPr>
              <a:lnSpc>
                <a:spcPct val="120000"/>
              </a:lnSpc>
              <a:spcBef>
                <a:spcPts val="1200"/>
              </a:spcBef>
            </a:pPr>
            <a:r>
              <a:rPr lang="zh-CN" altLang="en-US" sz="2200" dirty="0" smtClean="0">
                <a:solidFill>
                  <a:srgbClr val="007635"/>
                </a:solidFill>
                <a:latin typeface="微软雅黑" panose="020B0503020204020204" pitchFamily="34" charset="-122"/>
                <a:ea typeface="微软雅黑" panose="020B0503020204020204" pitchFamily="34" charset="-122"/>
              </a:rPr>
              <a:t>指令执行过程中</a:t>
            </a:r>
            <a:r>
              <a:rPr lang="zh-CN" altLang="en-US" sz="2200" dirty="0" smtClean="0">
                <a:solidFill>
                  <a:srgbClr val="005024"/>
                </a:solidFill>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指令和数据被从存储器取到</a:t>
            </a:r>
            <a:r>
              <a:rPr lang="en-US" altLang="zh-CN" sz="2200" dirty="0" smtClean="0">
                <a:latin typeface="微软雅黑" panose="020B0503020204020204" pitchFamily="34" charset="-122"/>
                <a:ea typeface="微软雅黑" panose="020B0503020204020204" pitchFamily="34" charset="-122"/>
              </a:rPr>
              <a:t>CPU</a:t>
            </a:r>
            <a:r>
              <a:rPr lang="zh-CN" altLang="en-US" sz="2200" dirty="0" smtClean="0">
                <a:latin typeface="微软雅黑" panose="020B0503020204020204" pitchFamily="34" charset="-122"/>
                <a:ea typeface="微软雅黑" panose="020B0503020204020204" pitchFamily="34" charset="-122"/>
              </a:rPr>
              <a:t>，存放在</a:t>
            </a:r>
            <a:r>
              <a:rPr lang="en-US" altLang="zh-CN" sz="2200" dirty="0" smtClean="0">
                <a:latin typeface="微软雅黑" panose="020B0503020204020204" pitchFamily="34" charset="-122"/>
                <a:ea typeface="微软雅黑" panose="020B0503020204020204" pitchFamily="34" charset="-122"/>
              </a:rPr>
              <a:t>CPU</a:t>
            </a:r>
            <a:r>
              <a:rPr lang="zh-CN" altLang="en-US" sz="2200" dirty="0" smtClean="0">
                <a:latin typeface="微软雅黑" panose="020B0503020204020204" pitchFamily="34" charset="-122"/>
                <a:ea typeface="微软雅黑" panose="020B0503020204020204" pitchFamily="34" charset="-122"/>
              </a:rPr>
              <a:t>内的寄存器中：指令在</a:t>
            </a:r>
            <a:r>
              <a:rPr lang="en-US" altLang="zh-CN" sz="2200" dirty="0" smtClean="0">
                <a:solidFill>
                  <a:srgbClr val="FF0000"/>
                </a:solidFill>
                <a:latin typeface="微软雅黑" panose="020B0503020204020204" pitchFamily="34" charset="-122"/>
                <a:ea typeface="微软雅黑" panose="020B0503020204020204" pitchFamily="34" charset="-122"/>
              </a:rPr>
              <a:t>IR</a:t>
            </a:r>
            <a:r>
              <a:rPr lang="zh-CN" altLang="en-US" sz="2200" dirty="0" smtClean="0">
                <a:latin typeface="微软雅黑" panose="020B0503020204020204" pitchFamily="34" charset="-122"/>
                <a:ea typeface="微软雅黑" panose="020B0503020204020204" pitchFamily="34" charset="-122"/>
              </a:rPr>
              <a:t>中，数据在</a:t>
            </a:r>
            <a:r>
              <a:rPr lang="en-US" altLang="zh-CN" sz="2200" dirty="0" smtClean="0">
                <a:solidFill>
                  <a:srgbClr val="FF0000"/>
                </a:solidFill>
                <a:latin typeface="微软雅黑" panose="020B0503020204020204" pitchFamily="34" charset="-122"/>
                <a:ea typeface="微软雅黑" panose="020B0503020204020204" pitchFamily="34" charset="-122"/>
              </a:rPr>
              <a:t>GPR</a:t>
            </a:r>
            <a:r>
              <a:rPr lang="zh-CN" altLang="en-US" sz="2200" dirty="0" smtClean="0">
                <a:latin typeface="微软雅黑" panose="020B0503020204020204" pitchFamily="34" charset="-122"/>
                <a:ea typeface="微软雅黑" panose="020B0503020204020204" pitchFamily="34" charset="-122"/>
              </a:rPr>
              <a:t>中。</a:t>
            </a:r>
          </a:p>
        </p:txBody>
      </p:sp>
      <p:sp>
        <p:nvSpPr>
          <p:cNvPr id="556036" name="Text Box 4"/>
          <p:cNvSpPr txBox="1">
            <a:spLocks noChangeArrowheads="1"/>
          </p:cNvSpPr>
          <p:nvPr/>
        </p:nvSpPr>
        <p:spPr bwMode="auto">
          <a:xfrm>
            <a:off x="457200" y="4316413"/>
            <a:ext cx="8505825" cy="24622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b="1" dirty="0">
                <a:solidFill>
                  <a:srgbClr val="FF3300"/>
                </a:solidFill>
                <a:ea typeface="微软雅黑" panose="020B0503020204020204" pitchFamily="34" charset="-122"/>
              </a:rPr>
              <a:t>指令中需给出的信息</a:t>
            </a:r>
            <a:r>
              <a:rPr lang="zh-CN" altLang="en-US" sz="2200" b="1" dirty="0">
                <a:ea typeface="微软雅黑" panose="020B0503020204020204" pitchFamily="34" charset="-122"/>
              </a:rPr>
              <a:t>：</a:t>
            </a:r>
          </a:p>
          <a:p>
            <a:pPr>
              <a:spcBef>
                <a:spcPct val="50000"/>
              </a:spcBef>
            </a:pPr>
            <a:r>
              <a:rPr lang="zh-CN" altLang="en-US" sz="2200" b="1" dirty="0" smtClean="0">
                <a:solidFill>
                  <a:srgbClr val="3333CC"/>
                </a:solidFill>
                <a:ea typeface="微软雅黑" panose="020B0503020204020204" pitchFamily="34" charset="-122"/>
              </a:rPr>
              <a:t>操作码</a:t>
            </a:r>
            <a:r>
              <a:rPr lang="en-US" altLang="zh-CN" sz="2200" b="1" dirty="0" smtClean="0">
                <a:solidFill>
                  <a:srgbClr val="3333CC"/>
                </a:solidFill>
                <a:ea typeface="微软雅黑" panose="020B0503020204020204" pitchFamily="34" charset="-122"/>
              </a:rPr>
              <a:t>---</a:t>
            </a:r>
            <a:r>
              <a:rPr lang="zh-CN" altLang="en-US" sz="2200" b="1" dirty="0" smtClean="0">
                <a:solidFill>
                  <a:srgbClr val="008000"/>
                </a:solidFill>
                <a:ea typeface="微软雅黑" panose="020B0503020204020204" pitchFamily="34" charset="-122"/>
              </a:rPr>
              <a:t>指示该指令要完成什么操作，如加法、减法等等</a:t>
            </a:r>
            <a:endParaRPr lang="zh-CN" altLang="en-US" sz="2200" b="1" dirty="0">
              <a:solidFill>
                <a:srgbClr val="008000"/>
              </a:solidFill>
              <a:ea typeface="微软雅黑" panose="020B0503020204020204" pitchFamily="34" charset="-122"/>
            </a:endParaRPr>
          </a:p>
          <a:p>
            <a:pPr>
              <a:spcBef>
                <a:spcPct val="50000"/>
              </a:spcBef>
            </a:pPr>
            <a:r>
              <a:rPr lang="zh-CN" altLang="en-US" sz="2200" b="1" dirty="0">
                <a:solidFill>
                  <a:srgbClr val="3333CC"/>
                </a:solidFill>
                <a:ea typeface="微软雅黑" panose="020B0503020204020204" pitchFamily="34" charset="-122"/>
              </a:rPr>
              <a:t>一</a:t>
            </a:r>
            <a:r>
              <a:rPr lang="zh-CN" altLang="en-US" sz="2200" b="1" dirty="0" smtClean="0">
                <a:solidFill>
                  <a:srgbClr val="3333CC"/>
                </a:solidFill>
                <a:ea typeface="微软雅黑" panose="020B0503020204020204" pitchFamily="34" charset="-122"/>
              </a:rPr>
              <a:t>个或多个源操作数</a:t>
            </a:r>
            <a:r>
              <a:rPr lang="en-US" altLang="zh-CN" sz="2200" b="1" dirty="0" smtClean="0">
                <a:solidFill>
                  <a:srgbClr val="007635"/>
                </a:solidFill>
                <a:ea typeface="微软雅黑" panose="020B0503020204020204" pitchFamily="34" charset="-122"/>
              </a:rPr>
              <a:t> </a:t>
            </a:r>
            <a:r>
              <a:rPr lang="zh-CN" altLang="en-US" sz="2200" b="1" dirty="0">
                <a:solidFill>
                  <a:srgbClr val="007635"/>
                </a:solidFill>
                <a:ea typeface="微软雅黑" panose="020B0503020204020204" pitchFamily="34" charset="-122"/>
              </a:rPr>
              <a:t>（立即数、寄存器编号、</a:t>
            </a:r>
            <a:r>
              <a:rPr lang="zh-CN" altLang="en-US" sz="2200" b="1" dirty="0">
                <a:solidFill>
                  <a:srgbClr val="FF3300"/>
                </a:solidFill>
                <a:ea typeface="微软雅黑" panose="020B0503020204020204" pitchFamily="34" charset="-122"/>
              </a:rPr>
              <a:t>存储地址</a:t>
            </a:r>
            <a:r>
              <a:rPr lang="zh-CN" altLang="en-US" sz="2200" b="1" dirty="0">
                <a:solidFill>
                  <a:srgbClr val="007635"/>
                </a:solidFill>
                <a:ea typeface="微软雅黑" panose="020B0503020204020204" pitchFamily="34" charset="-122"/>
              </a:rPr>
              <a:t>）</a:t>
            </a:r>
          </a:p>
          <a:p>
            <a:pPr>
              <a:spcBef>
                <a:spcPct val="50000"/>
              </a:spcBef>
            </a:pPr>
            <a:r>
              <a:rPr lang="zh-CN" altLang="en-US" sz="2200" b="1" dirty="0">
                <a:solidFill>
                  <a:srgbClr val="3333CC"/>
                </a:solidFill>
                <a:ea typeface="微软雅黑" panose="020B0503020204020204" pitchFamily="34" charset="-122"/>
              </a:rPr>
              <a:t>目的操作数地址   </a:t>
            </a:r>
            <a:r>
              <a:rPr lang="zh-CN" altLang="en-US" sz="2200" b="1" dirty="0">
                <a:solidFill>
                  <a:srgbClr val="007635"/>
                </a:solidFill>
                <a:ea typeface="微软雅黑" panose="020B0503020204020204" pitchFamily="34" charset="-122"/>
              </a:rPr>
              <a:t>（寄存器编号、</a:t>
            </a:r>
            <a:r>
              <a:rPr lang="zh-CN" altLang="en-US" sz="2200" b="1" dirty="0">
                <a:solidFill>
                  <a:srgbClr val="FF3300"/>
                </a:solidFill>
                <a:ea typeface="微软雅黑" panose="020B0503020204020204" pitchFamily="34" charset="-122"/>
              </a:rPr>
              <a:t>存储地址</a:t>
            </a:r>
            <a:r>
              <a:rPr lang="zh-CN" altLang="en-US" sz="2200" b="1" dirty="0">
                <a:solidFill>
                  <a:srgbClr val="007635"/>
                </a:solidFill>
                <a:ea typeface="微软雅黑" panose="020B0503020204020204" pitchFamily="34" charset="-122"/>
              </a:rPr>
              <a:t>）</a:t>
            </a:r>
          </a:p>
          <a:p>
            <a:pPr>
              <a:spcBef>
                <a:spcPct val="50000"/>
              </a:spcBef>
            </a:pPr>
            <a:r>
              <a:rPr lang="zh-CN" altLang="en-US" sz="2200" b="1" dirty="0">
                <a:solidFill>
                  <a:srgbClr val="FF0000"/>
                </a:solidFill>
                <a:ea typeface="微软雅黑" panose="020B0503020204020204" pitchFamily="34" charset="-122"/>
              </a:rPr>
              <a:t>存储地址</a:t>
            </a:r>
            <a:r>
              <a:rPr lang="zh-CN" altLang="en-US" sz="2200" b="1" dirty="0">
                <a:ea typeface="微软雅黑" panose="020B0503020204020204" pitchFamily="34" charset="-122"/>
              </a:rPr>
              <a:t>的描述与</a:t>
            </a:r>
            <a:r>
              <a:rPr lang="zh-CN" altLang="en-US" sz="2200" b="1" dirty="0">
                <a:solidFill>
                  <a:srgbClr val="CC3300"/>
                </a:solidFill>
                <a:ea typeface="微软雅黑" panose="020B0503020204020204" pitchFamily="34" charset="-122"/>
              </a:rPr>
              <a:t>操作数的数据结构</a:t>
            </a:r>
            <a:r>
              <a:rPr lang="zh-CN" altLang="en-US" sz="2200" b="1" dirty="0">
                <a:ea typeface="微软雅黑" panose="020B0503020204020204" pitchFamily="34" charset="-122"/>
              </a:rPr>
              <a:t>有关！</a:t>
            </a:r>
          </a:p>
        </p:txBody>
      </p:sp>
      <p:sp>
        <p:nvSpPr>
          <p:cNvPr id="556037" name="Text Box 5"/>
          <p:cNvSpPr txBox="1">
            <a:spLocks noChangeArrowheads="1"/>
          </p:cNvSpPr>
          <p:nvPr/>
        </p:nvSpPr>
        <p:spPr bwMode="auto">
          <a:xfrm>
            <a:off x="3851275" y="4103688"/>
            <a:ext cx="4906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IR</a:t>
            </a:r>
            <a:r>
              <a:rPr lang="zh-CN" altLang="en-US" sz="2000" b="1">
                <a:solidFill>
                  <a:srgbClr val="FF0000"/>
                </a:solidFill>
                <a:latin typeface="微软雅黑" panose="020B0503020204020204" pitchFamily="34" charset="-122"/>
                <a:ea typeface="微软雅黑" panose="020B0503020204020204" pitchFamily="34" charset="-122"/>
              </a:rPr>
              <a:t>？</a:t>
            </a:r>
            <a:r>
              <a:rPr lang="en-US" altLang="zh-CN" sz="2000" b="1">
                <a:solidFill>
                  <a:srgbClr val="FF0000"/>
                </a:solidFill>
                <a:latin typeface="微软雅黑" panose="020B0503020204020204" pitchFamily="34" charset="-122"/>
                <a:ea typeface="微软雅黑" panose="020B0503020204020204" pitchFamily="34" charset="-122"/>
              </a:rPr>
              <a:t>GPR</a:t>
            </a:r>
            <a:r>
              <a:rPr lang="zh-CN" altLang="en-US" sz="2000" b="1">
                <a:solidFill>
                  <a:srgbClr val="FF0000"/>
                </a:solidFill>
                <a:latin typeface="微软雅黑" panose="020B0503020204020204" pitchFamily="34" charset="-122"/>
                <a:ea typeface="微软雅黑" panose="020B0503020204020204" pitchFamily="34" charset="-122"/>
              </a:rPr>
              <a:t>？</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31</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linds(horizontal)">
                                      <p:cBhvr>
                                        <p:cTn id="7" dur="500"/>
                                        <p:tgtEl>
                                          <p:spTgt spid="556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blinds(horizontal)">
                                      <p:cBhvr>
                                        <p:cTn id="12" dur="500"/>
                                        <p:tgtEl>
                                          <p:spTgt spid="556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17" dur="500"/>
                                        <p:tgtEl>
                                          <p:spTgt spid="556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22" dur="500"/>
                                        <p:tgtEl>
                                          <p:spTgt spid="556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6037"/>
                                        </p:tgtEl>
                                        <p:attrNameLst>
                                          <p:attrName>style.visibility</p:attrName>
                                        </p:attrNameLst>
                                      </p:cBhvr>
                                      <p:to>
                                        <p:strVal val="visible"/>
                                      </p:to>
                                    </p:set>
                                    <p:animEffect transition="in" filter="blinds(horizontal)">
                                      <p:cBhvr>
                                        <p:cTn id="27" dur="500"/>
                                        <p:tgtEl>
                                          <p:spTgt spid="556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56036">
                                            <p:txEl>
                                              <p:pRg st="0" end="0"/>
                                            </p:txEl>
                                          </p:spTgt>
                                        </p:tgtEl>
                                        <p:attrNameLst>
                                          <p:attrName>style.visibility</p:attrName>
                                        </p:attrNameLst>
                                      </p:cBhvr>
                                      <p:to>
                                        <p:strVal val="visible"/>
                                      </p:to>
                                    </p:set>
                                    <p:animEffect transition="in" filter="wipe(down)">
                                      <p:cBhvr>
                                        <p:cTn id="32" dur="500"/>
                                        <p:tgtEl>
                                          <p:spTgt spid="55603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6036">
                                            <p:txEl>
                                              <p:pRg st="1" end="1"/>
                                            </p:txEl>
                                          </p:spTgt>
                                        </p:tgtEl>
                                        <p:attrNameLst>
                                          <p:attrName>style.visibility</p:attrName>
                                        </p:attrNameLst>
                                      </p:cBhvr>
                                      <p:to>
                                        <p:strVal val="visible"/>
                                      </p:to>
                                    </p:set>
                                    <p:animEffect transition="in" filter="blinds(horizontal)">
                                      <p:cBhvr>
                                        <p:cTn id="37" dur="500"/>
                                        <p:tgtEl>
                                          <p:spTgt spid="556036">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6036">
                                            <p:txEl>
                                              <p:pRg st="2" end="2"/>
                                            </p:txEl>
                                          </p:spTgt>
                                        </p:tgtEl>
                                        <p:attrNameLst>
                                          <p:attrName>style.visibility</p:attrName>
                                        </p:attrNameLst>
                                      </p:cBhvr>
                                      <p:to>
                                        <p:strVal val="visible"/>
                                      </p:to>
                                    </p:set>
                                    <p:animEffect transition="in" filter="blinds(horizontal)">
                                      <p:cBhvr>
                                        <p:cTn id="42" dur="500"/>
                                        <p:tgtEl>
                                          <p:spTgt spid="556036">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56036">
                                            <p:txEl>
                                              <p:pRg st="3" end="3"/>
                                            </p:txEl>
                                          </p:spTgt>
                                        </p:tgtEl>
                                        <p:attrNameLst>
                                          <p:attrName>style.visibility</p:attrName>
                                        </p:attrNameLst>
                                      </p:cBhvr>
                                      <p:to>
                                        <p:strVal val="visible"/>
                                      </p:to>
                                    </p:set>
                                    <p:animEffect transition="in" filter="blinds(horizontal)">
                                      <p:cBhvr>
                                        <p:cTn id="47" dur="500"/>
                                        <p:tgtEl>
                                          <p:spTgt spid="556036">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56036">
                                            <p:txEl>
                                              <p:pRg st="4" end="4"/>
                                            </p:txEl>
                                          </p:spTgt>
                                        </p:tgtEl>
                                        <p:attrNameLst>
                                          <p:attrName>style.visibility</p:attrName>
                                        </p:attrNameLst>
                                      </p:cBhvr>
                                      <p:to>
                                        <p:strVal val="visible"/>
                                      </p:to>
                                    </p:set>
                                    <p:animEffect transition="in" filter="blinds(horizontal)">
                                      <p:cBhvr>
                                        <p:cTn id="52" dur="500"/>
                                        <p:tgtEl>
                                          <p:spTgt spid="5560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62000" y="284016"/>
            <a:ext cx="7543800" cy="574967"/>
          </a:xfrm>
          <a:noFill/>
        </p:spPr>
        <p:txBody>
          <a:bodyPr lIns="92075" tIns="46038" rIns="92075" bIns="46038" anchor="ctr"/>
          <a:lstStyle/>
          <a:p>
            <a:r>
              <a:rPr lang="zh-CN" altLang="en-US" sz="3600" dirty="0" smtClean="0">
                <a:solidFill>
                  <a:srgbClr val="FF3300"/>
                </a:solidFill>
              </a:rPr>
              <a:t>软件</a:t>
            </a:r>
            <a:r>
              <a:rPr lang="en-US" altLang="zh-CN" sz="3600" dirty="0" smtClean="0">
                <a:solidFill>
                  <a:srgbClr val="FF3300"/>
                </a:solidFill>
              </a:rPr>
              <a:t>Software </a:t>
            </a:r>
            <a:endParaRPr lang="en-US" altLang="zh-CN" dirty="0" smtClean="0"/>
          </a:p>
        </p:txBody>
      </p:sp>
      <p:sp>
        <p:nvSpPr>
          <p:cNvPr id="245763" name="Rectangle 3"/>
          <p:cNvSpPr>
            <a:spLocks noGrp="1" noChangeArrowheads="1"/>
          </p:cNvSpPr>
          <p:nvPr>
            <p:ph type="body" idx="1"/>
          </p:nvPr>
        </p:nvSpPr>
        <p:spPr>
          <a:xfrm>
            <a:off x="53975" y="909638"/>
            <a:ext cx="8945563" cy="5942012"/>
          </a:xfrm>
          <a:noFill/>
        </p:spPr>
        <p:txBody>
          <a:bodyPr/>
          <a:lstStyle/>
          <a:p>
            <a:pPr>
              <a:spcBef>
                <a:spcPct val="40000"/>
              </a:spcBef>
            </a:pPr>
            <a:r>
              <a:rPr lang="en-US" altLang="zh-CN" sz="2200" dirty="0" smtClean="0">
                <a:latin typeface="微软雅黑" panose="020B0503020204020204" pitchFamily="34" charset="-122"/>
                <a:ea typeface="微软雅黑" panose="020B0503020204020204" pitchFamily="34" charset="-122"/>
              </a:rPr>
              <a:t>System software(</a:t>
            </a:r>
            <a:r>
              <a:rPr lang="zh-CN" altLang="en-US" sz="2200" dirty="0" smtClean="0">
                <a:latin typeface="微软雅黑" panose="020B0503020204020204" pitchFamily="34" charset="-122"/>
                <a:ea typeface="微软雅黑" panose="020B0503020204020204" pitchFamily="34" charset="-122"/>
              </a:rPr>
              <a:t>系统软件</a:t>
            </a:r>
            <a:r>
              <a:rPr lang="en-US" altLang="zh-CN" sz="2200" dirty="0" smtClean="0">
                <a:latin typeface="微软雅黑" panose="020B0503020204020204" pitchFamily="34" charset="-122"/>
                <a:ea typeface="微软雅黑" panose="020B0503020204020204" pitchFamily="34" charset="-122"/>
              </a:rPr>
              <a:t>)</a:t>
            </a:r>
            <a:endParaRPr lang="en-US" altLang="zh-CN" sz="2200" dirty="0" smtClean="0">
              <a:solidFill>
                <a:schemeClr val="hlink"/>
              </a:solidFill>
              <a:latin typeface="微软雅黑" panose="020B0503020204020204" pitchFamily="34" charset="-122"/>
              <a:ea typeface="微软雅黑" panose="020B0503020204020204" pitchFamily="34" charset="-122"/>
            </a:endParaRPr>
          </a:p>
          <a:p>
            <a:pPr marL="573088" lvl="1"/>
            <a:r>
              <a:rPr lang="zh-CN" altLang="en-US" sz="2200" dirty="0" smtClean="0">
                <a:solidFill>
                  <a:srgbClr val="663300"/>
                </a:solidFill>
                <a:latin typeface="微软雅黑" panose="020B0503020204020204" pitchFamily="34" charset="-122"/>
                <a:ea typeface="微软雅黑" panose="020B0503020204020204" pitchFamily="34" charset="-122"/>
              </a:rPr>
              <a:t>操作系统（</a:t>
            </a:r>
            <a:r>
              <a:rPr lang="en-US" altLang="zh-CN" sz="2200" dirty="0" smtClean="0">
                <a:solidFill>
                  <a:srgbClr val="663300"/>
                </a:solidFill>
                <a:latin typeface="微软雅黑" panose="020B0503020204020204" pitchFamily="34" charset="-122"/>
                <a:ea typeface="微软雅黑" panose="020B0503020204020204" pitchFamily="34" charset="-122"/>
              </a:rPr>
              <a:t>Operating System</a:t>
            </a:r>
            <a:r>
              <a:rPr lang="zh-CN" altLang="en-US" sz="2200" dirty="0" smtClean="0">
                <a:solidFill>
                  <a:srgbClr val="663300"/>
                </a:solidFill>
                <a:latin typeface="微软雅黑" panose="020B0503020204020204" pitchFamily="34" charset="-122"/>
                <a:ea typeface="微软雅黑" panose="020B0503020204020204" pitchFamily="34" charset="-122"/>
              </a:rPr>
              <a:t>）：</a:t>
            </a:r>
            <a:r>
              <a:rPr lang="zh-CN" altLang="en-US" sz="2200" dirty="0" smtClean="0">
                <a:solidFill>
                  <a:schemeClr val="hlink"/>
                </a:solidFill>
                <a:latin typeface="微软雅黑" panose="020B0503020204020204" pitchFamily="34" charset="-122"/>
                <a:ea typeface="微软雅黑" panose="020B0503020204020204" pitchFamily="34" charset="-122"/>
              </a:rPr>
              <a:t>硬件资源管理，用户接口</a:t>
            </a:r>
          </a:p>
          <a:p>
            <a:pPr marL="573088" lvl="1"/>
            <a:r>
              <a:rPr lang="zh-CN" altLang="en-US" sz="2200" dirty="0" smtClean="0">
                <a:solidFill>
                  <a:srgbClr val="663300"/>
                </a:solidFill>
                <a:latin typeface="微软雅黑" panose="020B0503020204020204" pitchFamily="34" charset="-122"/>
                <a:ea typeface="微软雅黑" panose="020B0503020204020204" pitchFamily="34" charset="-122"/>
              </a:rPr>
              <a:t>语言处理系统：翻译程序</a:t>
            </a:r>
            <a:r>
              <a:rPr lang="en-US" altLang="zh-CN" sz="2200" dirty="0" smtClean="0">
                <a:solidFill>
                  <a:srgbClr val="663300"/>
                </a:solidFill>
                <a:latin typeface="微软雅黑" panose="020B0503020204020204" pitchFamily="34" charset="-122"/>
                <a:ea typeface="微软雅黑" panose="020B0503020204020204" pitchFamily="34" charset="-122"/>
              </a:rPr>
              <a:t>+ </a:t>
            </a:r>
            <a:r>
              <a:rPr lang="en-US" altLang="zh-CN" sz="2200" dirty="0" smtClean="0">
                <a:solidFill>
                  <a:schemeClr val="tx1"/>
                </a:solidFill>
                <a:latin typeface="微软雅黑" panose="020B0503020204020204" pitchFamily="34" charset="-122"/>
                <a:ea typeface="微软雅黑" panose="020B0503020204020204" pitchFamily="34" charset="-122"/>
              </a:rPr>
              <a:t>Linker, Debug, </a:t>
            </a:r>
            <a:r>
              <a:rPr lang="en-US" altLang="zh-CN" sz="2200" dirty="0" err="1" smtClean="0">
                <a:solidFill>
                  <a:schemeClr val="tx1"/>
                </a:solidFill>
                <a:latin typeface="微软雅黑" panose="020B0503020204020204" pitchFamily="34" charset="-122"/>
                <a:ea typeface="微软雅黑" panose="020B0503020204020204" pitchFamily="34" charset="-122"/>
              </a:rPr>
              <a:t>etc</a:t>
            </a:r>
            <a:r>
              <a:rPr lang="en-US" altLang="zh-CN" sz="2200" dirty="0" smtClean="0">
                <a:solidFill>
                  <a:srgbClr val="663300"/>
                </a:solidFill>
                <a:latin typeface="微软雅黑" panose="020B0503020204020204" pitchFamily="34" charset="-122"/>
                <a:ea typeface="微软雅黑" panose="020B0503020204020204" pitchFamily="34" charset="-122"/>
              </a:rPr>
              <a:t> …</a:t>
            </a:r>
          </a:p>
          <a:p>
            <a:pPr marL="1095375" lvl="2"/>
            <a:r>
              <a:rPr lang="zh-CN" altLang="en-US" sz="2200" dirty="0" smtClean="0">
                <a:solidFill>
                  <a:srgbClr val="663300"/>
                </a:solidFill>
                <a:latin typeface="微软雅黑" panose="020B0503020204020204" pitchFamily="34" charset="-122"/>
                <a:ea typeface="微软雅黑" panose="020B0503020204020204" pitchFamily="34" charset="-122"/>
              </a:rPr>
              <a:t>翻译程序</a:t>
            </a:r>
            <a:r>
              <a:rPr lang="en-US" altLang="zh-CN" sz="2200" dirty="0" smtClean="0">
                <a:solidFill>
                  <a:srgbClr val="663300"/>
                </a:solidFill>
                <a:latin typeface="微软雅黑" panose="020B0503020204020204" pitchFamily="34" charset="-122"/>
                <a:ea typeface="微软雅黑" panose="020B0503020204020204" pitchFamily="34" charset="-122"/>
              </a:rPr>
              <a:t>(Translator)</a:t>
            </a:r>
            <a:r>
              <a:rPr lang="zh-CN" altLang="en-US" sz="2200" dirty="0" smtClean="0">
                <a:solidFill>
                  <a:srgbClr val="663300"/>
                </a:solidFill>
                <a:latin typeface="微软雅黑" panose="020B0503020204020204" pitchFamily="34" charset="-122"/>
                <a:ea typeface="微软雅黑" panose="020B0503020204020204" pitchFamily="34" charset="-122"/>
              </a:rPr>
              <a:t>有三类：</a:t>
            </a:r>
          </a:p>
          <a:p>
            <a:pPr marL="1274763" lvl="3" indent="0">
              <a:spcBef>
                <a:spcPct val="40000"/>
              </a:spcBef>
              <a:buSzPct val="85000"/>
              <a:buFont typeface="Wingdings" panose="05000000000000000000" pitchFamily="2" charset="2"/>
              <a:buNone/>
            </a:pPr>
            <a:r>
              <a:rPr lang="zh-CN" altLang="en-US" sz="2200" b="1" dirty="0" smtClean="0">
                <a:solidFill>
                  <a:srgbClr val="ED1611"/>
                </a:solidFill>
                <a:latin typeface="微软雅黑" panose="020B0503020204020204" pitchFamily="34" charset="-122"/>
                <a:ea typeface="微软雅黑" panose="020B0503020204020204" pitchFamily="34" charset="-122"/>
              </a:rPr>
              <a:t>汇编程序</a:t>
            </a:r>
            <a:r>
              <a:rPr lang="en-US" altLang="zh-CN" sz="2200" b="1" dirty="0" smtClean="0">
                <a:solidFill>
                  <a:srgbClr val="ED1611"/>
                </a:solidFill>
                <a:latin typeface="微软雅黑" panose="020B0503020204020204" pitchFamily="34" charset="-122"/>
                <a:ea typeface="微软雅黑" panose="020B0503020204020204" pitchFamily="34" charset="-122"/>
              </a:rPr>
              <a:t>(Assembler)</a:t>
            </a:r>
            <a:r>
              <a:rPr lang="zh-CN" altLang="en-US" sz="2200" b="1" dirty="0" smtClean="0">
                <a:solidFill>
                  <a:srgbClr val="ED1611"/>
                </a:solidFill>
                <a:latin typeface="微软雅黑" panose="020B0503020204020204" pitchFamily="34" charset="-122"/>
                <a:ea typeface="微软雅黑" panose="020B0503020204020204" pitchFamily="34" charset="-122"/>
              </a:rPr>
              <a:t>：</a:t>
            </a:r>
            <a:r>
              <a:rPr lang="zh-CN" altLang="en-US" sz="2200" b="1" dirty="0" smtClean="0">
                <a:solidFill>
                  <a:schemeClr val="accent2"/>
                </a:solidFill>
                <a:latin typeface="微软雅黑" panose="020B0503020204020204" pitchFamily="34" charset="-122"/>
                <a:ea typeface="微软雅黑" panose="020B0503020204020204" pitchFamily="34" charset="-122"/>
              </a:rPr>
              <a:t>汇编语言源程序→机器目标程序</a:t>
            </a:r>
          </a:p>
          <a:p>
            <a:pPr marL="1274763" lvl="3" indent="0">
              <a:spcBef>
                <a:spcPct val="40000"/>
              </a:spcBef>
              <a:buSzPct val="85000"/>
              <a:buFont typeface="Wingdings" panose="05000000000000000000" pitchFamily="2" charset="2"/>
              <a:buNone/>
            </a:pPr>
            <a:r>
              <a:rPr lang="zh-CN" altLang="en-US" sz="2200" b="1" dirty="0" smtClean="0">
                <a:solidFill>
                  <a:srgbClr val="ED1611"/>
                </a:solidFill>
                <a:latin typeface="微软雅黑" panose="020B0503020204020204" pitchFamily="34" charset="-122"/>
                <a:ea typeface="微软雅黑" panose="020B0503020204020204" pitchFamily="34" charset="-122"/>
              </a:rPr>
              <a:t>编译程序</a:t>
            </a:r>
            <a:r>
              <a:rPr lang="en-US" altLang="zh-CN" sz="2200" b="1" dirty="0" smtClean="0">
                <a:solidFill>
                  <a:srgbClr val="ED1611"/>
                </a:solidFill>
                <a:latin typeface="微软雅黑" panose="020B0503020204020204" pitchFamily="34" charset="-122"/>
                <a:ea typeface="微软雅黑" panose="020B0503020204020204" pitchFamily="34" charset="-122"/>
              </a:rPr>
              <a:t>(Complier)</a:t>
            </a:r>
            <a:r>
              <a:rPr lang="zh-CN" altLang="en-US" sz="2200" b="1" dirty="0" smtClean="0">
                <a:solidFill>
                  <a:srgbClr val="ED1611"/>
                </a:solidFill>
                <a:latin typeface="微软雅黑" panose="020B0503020204020204" pitchFamily="34" charset="-122"/>
                <a:ea typeface="微软雅黑" panose="020B0503020204020204" pitchFamily="34" charset="-122"/>
              </a:rPr>
              <a:t>：</a:t>
            </a:r>
            <a:r>
              <a:rPr lang="zh-CN" altLang="en-US" sz="2200" b="1" dirty="0" smtClean="0">
                <a:solidFill>
                  <a:schemeClr val="accent2"/>
                </a:solidFill>
                <a:latin typeface="微软雅黑" panose="020B0503020204020204" pitchFamily="34" charset="-122"/>
                <a:ea typeface="微软雅黑" panose="020B0503020204020204" pitchFamily="34" charset="-122"/>
              </a:rPr>
              <a:t>高级语言源程序→汇编</a:t>
            </a:r>
            <a:r>
              <a:rPr lang="en-US" altLang="zh-CN" sz="2200" b="1" dirty="0" smtClean="0">
                <a:solidFill>
                  <a:schemeClr val="accent2"/>
                </a:solidFill>
                <a:latin typeface="微软雅黑" panose="020B0503020204020204" pitchFamily="34" charset="-122"/>
                <a:ea typeface="微软雅黑" panose="020B0503020204020204" pitchFamily="34" charset="-122"/>
              </a:rPr>
              <a:t>/</a:t>
            </a:r>
            <a:r>
              <a:rPr lang="zh-CN" altLang="en-US" sz="2200" b="1" dirty="0" smtClean="0">
                <a:solidFill>
                  <a:schemeClr val="accent2"/>
                </a:solidFill>
                <a:latin typeface="微软雅黑" panose="020B0503020204020204" pitchFamily="34" charset="-122"/>
                <a:ea typeface="微软雅黑" panose="020B0503020204020204" pitchFamily="34" charset="-122"/>
              </a:rPr>
              <a:t>机器目标程序</a:t>
            </a:r>
            <a:endParaRPr lang="zh-CN" altLang="en-US" sz="2200" b="1" dirty="0" smtClean="0">
              <a:solidFill>
                <a:srgbClr val="000000"/>
              </a:solidFill>
              <a:latin typeface="微软雅黑" panose="020B0503020204020204" pitchFamily="34" charset="-122"/>
              <a:ea typeface="微软雅黑" panose="020B0503020204020204" pitchFamily="34" charset="-122"/>
            </a:endParaRPr>
          </a:p>
          <a:p>
            <a:pPr marL="1274763" lvl="3" indent="0">
              <a:spcBef>
                <a:spcPct val="40000"/>
              </a:spcBef>
              <a:buSzPct val="85000"/>
              <a:buFont typeface="Wingdings" panose="05000000000000000000" pitchFamily="2" charset="2"/>
              <a:buNone/>
            </a:pPr>
            <a:r>
              <a:rPr lang="zh-CN" altLang="en-US" sz="2200" b="1" dirty="0" smtClean="0">
                <a:solidFill>
                  <a:srgbClr val="ED1611"/>
                </a:solidFill>
                <a:latin typeface="微软雅黑" panose="020B0503020204020204" pitchFamily="34" charset="-122"/>
                <a:ea typeface="微软雅黑" panose="020B0503020204020204" pitchFamily="34" charset="-122"/>
              </a:rPr>
              <a:t>解释程序</a:t>
            </a:r>
            <a:r>
              <a:rPr lang="en-US" altLang="zh-CN" sz="2200" b="1" dirty="0" smtClean="0">
                <a:solidFill>
                  <a:srgbClr val="ED1611"/>
                </a:solidFill>
                <a:latin typeface="微软雅黑" panose="020B0503020204020204" pitchFamily="34" charset="-122"/>
                <a:ea typeface="微软雅黑" panose="020B0503020204020204" pitchFamily="34" charset="-122"/>
              </a:rPr>
              <a:t>(Interpreter )</a:t>
            </a:r>
            <a:r>
              <a:rPr lang="zh-CN" altLang="en-US" sz="2200" b="1" dirty="0" smtClean="0">
                <a:solidFill>
                  <a:srgbClr val="ED1611"/>
                </a:solidFill>
                <a:latin typeface="微软雅黑" panose="020B0503020204020204" pitchFamily="34" charset="-122"/>
                <a:ea typeface="微软雅黑" panose="020B0503020204020204" pitchFamily="34" charset="-122"/>
              </a:rPr>
              <a:t>：</a:t>
            </a:r>
            <a:r>
              <a:rPr lang="zh-CN" altLang="en-US" sz="2200" b="1" dirty="0" smtClean="0">
                <a:solidFill>
                  <a:schemeClr val="accent2"/>
                </a:solidFill>
                <a:latin typeface="微软雅黑" panose="020B0503020204020204" pitchFamily="34" charset="-122"/>
                <a:ea typeface="微软雅黑" panose="020B0503020204020204" pitchFamily="34" charset="-122"/>
              </a:rPr>
              <a:t>将高级语言语句逐条翻译成机器指令并立即执行</a:t>
            </a:r>
            <a:r>
              <a:rPr lang="en-US" altLang="zh-CN" sz="2200" b="1" dirty="0" smtClean="0">
                <a:solidFill>
                  <a:schemeClr val="accent2"/>
                </a:solidFill>
                <a:latin typeface="微软雅黑" panose="020B0503020204020204" pitchFamily="34" charset="-122"/>
                <a:ea typeface="微软雅黑" panose="020B0503020204020204" pitchFamily="34" charset="-122"/>
              </a:rPr>
              <a:t>,</a:t>
            </a:r>
            <a:r>
              <a:rPr lang="zh-CN" altLang="en-US" sz="2200" b="1" dirty="0" smtClean="0">
                <a:solidFill>
                  <a:schemeClr val="accent2"/>
                </a:solidFill>
                <a:latin typeface="微软雅黑" panose="020B0503020204020204" pitchFamily="34" charset="-122"/>
                <a:ea typeface="微软雅黑" panose="020B0503020204020204" pitchFamily="34" charset="-122"/>
              </a:rPr>
              <a:t>不生成目标文件。</a:t>
            </a:r>
            <a:endParaRPr lang="en-US" altLang="zh-CN" sz="2200" b="1" dirty="0" smtClean="0">
              <a:solidFill>
                <a:schemeClr val="hlink"/>
              </a:solidFill>
              <a:latin typeface="微软雅黑" panose="020B0503020204020204" pitchFamily="34" charset="-122"/>
              <a:ea typeface="微软雅黑" panose="020B0503020204020204" pitchFamily="34" charset="-122"/>
            </a:endParaRPr>
          </a:p>
          <a:p>
            <a:pPr marL="573088" lvl="1"/>
            <a:r>
              <a:rPr lang="zh-CN" altLang="en-US" sz="2200" dirty="0" smtClean="0">
                <a:solidFill>
                  <a:srgbClr val="663300"/>
                </a:solidFill>
                <a:latin typeface="微软雅黑" panose="020B0503020204020204" pitchFamily="34" charset="-122"/>
                <a:ea typeface="微软雅黑" panose="020B0503020204020204" pitchFamily="34" charset="-122"/>
              </a:rPr>
              <a:t>其他实用程序</a:t>
            </a:r>
            <a:r>
              <a:rPr lang="en-US" altLang="zh-CN" sz="2200" dirty="0" smtClean="0">
                <a:solidFill>
                  <a:srgbClr val="663300"/>
                </a:solidFill>
                <a:latin typeface="微软雅黑" panose="020B0503020204020204" pitchFamily="34" charset="-122"/>
                <a:ea typeface="微软雅黑" panose="020B0503020204020204" pitchFamily="34" charset="-122"/>
              </a:rPr>
              <a:t>: </a:t>
            </a:r>
            <a:r>
              <a:rPr lang="zh-CN" altLang="en-US" sz="2200" dirty="0" smtClean="0">
                <a:solidFill>
                  <a:srgbClr val="663300"/>
                </a:solidFill>
                <a:latin typeface="微软雅黑" panose="020B0503020204020204" pitchFamily="34" charset="-122"/>
                <a:ea typeface="微软雅黑" panose="020B0503020204020204" pitchFamily="34" charset="-122"/>
              </a:rPr>
              <a:t>如：磁盘碎片整理程序、备份程序等</a:t>
            </a:r>
            <a:endParaRPr lang="en-US" altLang="zh-CN" sz="2200" dirty="0" smtClean="0">
              <a:solidFill>
                <a:srgbClr val="000000"/>
              </a:solidFill>
              <a:latin typeface="微软雅黑" panose="020B0503020204020204" pitchFamily="34" charset="-122"/>
              <a:ea typeface="微软雅黑" panose="020B0503020204020204" pitchFamily="34" charset="-122"/>
            </a:endParaRPr>
          </a:p>
          <a:p>
            <a:pPr>
              <a:spcBef>
                <a:spcPct val="40000"/>
              </a:spcBef>
            </a:pPr>
            <a:r>
              <a:rPr lang="en-US" altLang="zh-CN" sz="2200" dirty="0" smtClean="0">
                <a:latin typeface="微软雅黑" panose="020B0503020204020204" pitchFamily="34" charset="-122"/>
                <a:ea typeface="微软雅黑" panose="020B0503020204020204" pitchFamily="34" charset="-122"/>
              </a:rPr>
              <a:t>Application software(</a:t>
            </a:r>
            <a:r>
              <a:rPr lang="zh-CN" altLang="en-US" sz="2200" dirty="0" smtClean="0">
                <a:latin typeface="微软雅黑" panose="020B0503020204020204" pitchFamily="34" charset="-122"/>
                <a:ea typeface="微软雅黑" panose="020B0503020204020204" pitchFamily="34" charset="-122"/>
              </a:rPr>
              <a:t>应用软件</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 </a:t>
            </a:r>
            <a:endParaRPr lang="zh-CN" altLang="en-US" sz="2200" dirty="0" smtClean="0">
              <a:solidFill>
                <a:schemeClr val="hlink"/>
              </a:solidFill>
              <a:latin typeface="微软雅黑" panose="020B0503020204020204" pitchFamily="34" charset="-122"/>
              <a:ea typeface="微软雅黑" panose="020B0503020204020204" pitchFamily="34" charset="-122"/>
            </a:endParaRPr>
          </a:p>
          <a:p>
            <a:pPr marL="573088" lvl="1"/>
            <a:r>
              <a:rPr lang="zh-CN" altLang="en-US" sz="2200" dirty="0" smtClean="0">
                <a:solidFill>
                  <a:srgbClr val="663300"/>
                </a:solidFill>
                <a:latin typeface="微软雅黑" panose="020B0503020204020204" pitchFamily="34" charset="-122"/>
                <a:ea typeface="微软雅黑" panose="020B0503020204020204" pitchFamily="34" charset="-122"/>
              </a:rPr>
              <a:t>各类媒体处理程序：</a:t>
            </a:r>
            <a:r>
              <a:rPr lang="en-US" altLang="zh-CN" sz="2200" dirty="0" smtClean="0">
                <a:solidFill>
                  <a:srgbClr val="663300"/>
                </a:solidFill>
                <a:latin typeface="微软雅黑" panose="020B0503020204020204" pitchFamily="34" charset="-122"/>
                <a:ea typeface="微软雅黑" panose="020B0503020204020204" pitchFamily="34" charset="-122"/>
              </a:rPr>
              <a:t>Word/ Image/ Graphics/…</a:t>
            </a:r>
          </a:p>
          <a:p>
            <a:pPr marL="573088" lvl="1"/>
            <a:r>
              <a:rPr lang="zh-CN" altLang="en-US" sz="2200" dirty="0" smtClean="0">
                <a:solidFill>
                  <a:srgbClr val="663300"/>
                </a:solidFill>
                <a:latin typeface="微软雅黑" panose="020B0503020204020204" pitchFamily="34" charset="-122"/>
                <a:ea typeface="微软雅黑" panose="020B0503020204020204" pitchFamily="34" charset="-122"/>
              </a:rPr>
              <a:t>管理信息系统 </a:t>
            </a:r>
            <a:r>
              <a:rPr lang="en-US" altLang="zh-CN" sz="2200" dirty="0" smtClean="0">
                <a:solidFill>
                  <a:srgbClr val="663300"/>
                </a:solidFill>
                <a:latin typeface="微软雅黑" panose="020B0503020204020204" pitchFamily="34" charset="-122"/>
                <a:ea typeface="微软雅黑" panose="020B0503020204020204" pitchFamily="34" charset="-122"/>
              </a:rPr>
              <a:t>(MIS)  </a:t>
            </a:r>
          </a:p>
          <a:p>
            <a:pPr marL="573088" lvl="1"/>
            <a:r>
              <a:rPr lang="en-US" altLang="zh-CN" sz="2200" dirty="0" smtClean="0">
                <a:solidFill>
                  <a:srgbClr val="663300"/>
                </a:solidFill>
                <a:latin typeface="微软雅黑" panose="020B0503020204020204" pitchFamily="34" charset="-122"/>
                <a:ea typeface="微软雅黑" panose="020B0503020204020204" pitchFamily="34" charset="-122"/>
              </a:rPr>
              <a:t>Game,  … </a:t>
            </a:r>
            <a:endParaRPr lang="zh-CN" altLang="en-US" sz="2200" dirty="0" smtClean="0">
              <a:solidFill>
                <a:srgbClr val="6633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32</a:t>
            </a:fld>
            <a:endParaRPr lang="zh-CN" altLang="en-US" dirty="0"/>
          </a:p>
        </p:txBody>
      </p:sp>
      <p:sp>
        <p:nvSpPr>
          <p:cNvPr id="3" name="文本框 2"/>
          <p:cNvSpPr txBox="1"/>
          <p:nvPr/>
        </p:nvSpPr>
        <p:spPr>
          <a:xfrm>
            <a:off x="4074160" y="864692"/>
            <a:ext cx="5069840" cy="430887"/>
          </a:xfrm>
          <a:prstGeom prst="rect">
            <a:avLst/>
          </a:prstGeom>
          <a:noFill/>
        </p:spPr>
        <p:txBody>
          <a:bodyPr wrap="square" rtlCol="0">
            <a:spAutoFit/>
          </a:bodyPr>
          <a:lstStyle/>
          <a:p>
            <a:r>
              <a:rPr lang="en-US" altLang="zh-CN" sz="2200" b="1" dirty="0">
                <a:latin typeface="微软雅黑" panose="020B0503020204020204" pitchFamily="34" charset="-122"/>
                <a:ea typeface="微软雅黑" panose="020B0503020204020204" pitchFamily="34" charset="-122"/>
              </a:rPr>
              <a:t>-</a:t>
            </a:r>
            <a:r>
              <a:rPr lang="en-US" altLang="zh-CN" sz="2200" b="1" dirty="0">
                <a:solidFill>
                  <a:srgbClr val="663300"/>
                </a:solidFill>
                <a:latin typeface="微软雅黑" panose="020B0503020204020204" pitchFamily="34" charset="-122"/>
                <a:ea typeface="微软雅黑" panose="020B0503020204020204" pitchFamily="34" charset="-122"/>
              </a:rPr>
              <a:t> </a:t>
            </a:r>
            <a:r>
              <a:rPr lang="zh-CN" altLang="en-US" sz="2200" b="1" dirty="0">
                <a:solidFill>
                  <a:schemeClr val="hlink"/>
                </a:solidFill>
                <a:latin typeface="微软雅黑" panose="020B0503020204020204" pitchFamily="34" charset="-122"/>
                <a:ea typeface="微软雅黑" panose="020B0503020204020204" pitchFamily="34" charset="-122"/>
              </a:rPr>
              <a:t>简化编程，并使硬件资源被有效利用</a:t>
            </a:r>
            <a:endParaRPr lang="zh-CN" altLang="en-US" sz="2200" b="1" dirty="0"/>
          </a:p>
        </p:txBody>
      </p:sp>
      <p:sp>
        <p:nvSpPr>
          <p:cNvPr id="4" name="文本框 3"/>
          <p:cNvSpPr txBox="1"/>
          <p:nvPr/>
        </p:nvSpPr>
        <p:spPr>
          <a:xfrm>
            <a:off x="4612640" y="4998720"/>
            <a:ext cx="4531360" cy="430887"/>
          </a:xfrm>
          <a:prstGeom prst="rect">
            <a:avLst/>
          </a:prstGeom>
          <a:noFill/>
        </p:spPr>
        <p:txBody>
          <a:bodyPr wrap="square" rtlCol="0">
            <a:spAutoFit/>
          </a:bodyPr>
          <a:lstStyle/>
          <a:p>
            <a:r>
              <a:rPr lang="en-US" altLang="zh-CN" sz="2200" b="1" dirty="0">
                <a:latin typeface="微软雅黑" panose="020B0503020204020204" pitchFamily="34" charset="-122"/>
                <a:ea typeface="微软雅黑" panose="020B0503020204020204" pitchFamily="34" charset="-122"/>
              </a:rPr>
              <a:t>- </a:t>
            </a:r>
            <a:r>
              <a:rPr lang="zh-CN" altLang="en-US" sz="2200" b="1" dirty="0">
                <a:solidFill>
                  <a:schemeClr val="hlink"/>
                </a:solidFill>
                <a:latin typeface="微软雅黑" panose="020B0503020204020204" pitchFamily="34" charset="-122"/>
                <a:ea typeface="微软雅黑" panose="020B0503020204020204" pitchFamily="34" charset="-122"/>
              </a:rPr>
              <a:t>解决具体应用问题</a:t>
            </a:r>
            <a:r>
              <a:rPr lang="en-US" altLang="zh-CN" sz="2200" b="1" dirty="0">
                <a:solidFill>
                  <a:schemeClr val="hlink"/>
                </a:solidFill>
                <a:latin typeface="微软雅黑" panose="020B0503020204020204" pitchFamily="34" charset="-122"/>
                <a:ea typeface="微软雅黑" panose="020B0503020204020204" pitchFamily="34" charset="-122"/>
              </a:rPr>
              <a:t>/</a:t>
            </a:r>
            <a:r>
              <a:rPr lang="zh-CN" altLang="en-US" sz="2200" b="1" dirty="0">
                <a:solidFill>
                  <a:schemeClr val="hlink"/>
                </a:solidFill>
                <a:latin typeface="微软雅黑" panose="020B0503020204020204" pitchFamily="34" charset="-122"/>
                <a:ea typeface="微软雅黑" panose="020B0503020204020204" pitchFamily="34" charset="-122"/>
              </a:rPr>
              <a:t>完成具体</a:t>
            </a:r>
            <a:r>
              <a:rPr lang="zh-CN" altLang="en-US" sz="2200" b="1" dirty="0" smtClean="0">
                <a:solidFill>
                  <a:schemeClr val="hlink"/>
                </a:solidFill>
                <a:latin typeface="微软雅黑" panose="020B0503020204020204" pitchFamily="34" charset="-122"/>
                <a:ea typeface="微软雅黑" panose="020B0503020204020204" pitchFamily="34" charset="-122"/>
              </a:rPr>
              <a:t>应用</a:t>
            </a:r>
            <a:endParaRPr lang="zh-CN" altLang="en-US" sz="22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17" dur="500"/>
                                        <p:tgtEl>
                                          <p:spTgt spid="2457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22" dur="500"/>
                                        <p:tgtEl>
                                          <p:spTgt spid="2457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27" dur="500"/>
                                        <p:tgtEl>
                                          <p:spTgt spid="2457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32" dur="500"/>
                                        <p:tgtEl>
                                          <p:spTgt spid="2457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37" dur="500"/>
                                        <p:tgtEl>
                                          <p:spTgt spid="2457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63">
                                            <p:txEl>
                                              <p:pRg st="6" end="6"/>
                                            </p:txEl>
                                          </p:spTgt>
                                        </p:tgtEl>
                                        <p:attrNameLst>
                                          <p:attrName>style.visibility</p:attrName>
                                        </p:attrNameLst>
                                      </p:cBhvr>
                                      <p:to>
                                        <p:strVal val="visible"/>
                                      </p:to>
                                    </p:set>
                                    <p:animEffect transition="in" filter="blinds(horizontal)">
                                      <p:cBhvr>
                                        <p:cTn id="42" dur="500"/>
                                        <p:tgtEl>
                                          <p:spTgt spid="2457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63">
                                            <p:txEl>
                                              <p:pRg st="7" end="7"/>
                                            </p:txEl>
                                          </p:spTgt>
                                        </p:tgtEl>
                                        <p:attrNameLst>
                                          <p:attrName>style.visibility</p:attrName>
                                        </p:attrNameLst>
                                      </p:cBhvr>
                                      <p:to>
                                        <p:strVal val="visible"/>
                                      </p:to>
                                    </p:set>
                                    <p:animEffect transition="in" filter="blinds(horizontal)">
                                      <p:cBhvr>
                                        <p:cTn id="47" dur="500"/>
                                        <p:tgtEl>
                                          <p:spTgt spid="24576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763">
                                            <p:txEl>
                                              <p:pRg st="9" end="9"/>
                                            </p:txEl>
                                          </p:spTgt>
                                        </p:tgtEl>
                                        <p:attrNameLst>
                                          <p:attrName>style.visibility</p:attrName>
                                        </p:attrNameLst>
                                      </p:cBhvr>
                                      <p:to>
                                        <p:strVal val="visible"/>
                                      </p:to>
                                    </p:set>
                                    <p:animEffect transition="in" filter="blinds(horizontal)">
                                      <p:cBhvr>
                                        <p:cTn id="52" dur="500"/>
                                        <p:tgtEl>
                                          <p:spTgt spid="24576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45763">
                                            <p:txEl>
                                              <p:pRg st="10" end="10"/>
                                            </p:txEl>
                                          </p:spTgt>
                                        </p:tgtEl>
                                        <p:attrNameLst>
                                          <p:attrName>style.visibility</p:attrName>
                                        </p:attrNameLst>
                                      </p:cBhvr>
                                      <p:to>
                                        <p:strVal val="visible"/>
                                      </p:to>
                                    </p:set>
                                    <p:animEffect transition="in" filter="blinds(horizontal)">
                                      <p:cBhvr>
                                        <p:cTn id="57" dur="500"/>
                                        <p:tgtEl>
                                          <p:spTgt spid="24576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45763">
                                            <p:txEl>
                                              <p:pRg st="11" end="11"/>
                                            </p:txEl>
                                          </p:spTgt>
                                        </p:tgtEl>
                                        <p:attrNameLst>
                                          <p:attrName>style.visibility</p:attrName>
                                        </p:attrNameLst>
                                      </p:cBhvr>
                                      <p:to>
                                        <p:strVal val="visible"/>
                                      </p:to>
                                    </p:set>
                                    <p:animEffect transition="in" filter="blinds(horizontal)">
                                      <p:cBhvr>
                                        <p:cTn id="62" dur="500"/>
                                        <p:tgtEl>
                                          <p:spTgt spid="245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84494" y="1042021"/>
            <a:ext cx="7117812" cy="3747467"/>
          </a:xfrm>
          <a:prstGeom prst="rect">
            <a:avLst/>
          </a:prstGeom>
        </p:spPr>
      </p:pic>
      <p:sp>
        <p:nvSpPr>
          <p:cNvPr id="68611" name="Rectangle 3"/>
          <p:cNvSpPr>
            <a:spLocks noGrp="1" noChangeArrowheads="1"/>
          </p:cNvSpPr>
          <p:nvPr>
            <p:ph type="title"/>
          </p:nvPr>
        </p:nvSpPr>
        <p:spPr>
          <a:xfrm>
            <a:off x="373063" y="43021"/>
            <a:ext cx="8369300" cy="1056957"/>
          </a:xfrm>
          <a:noFill/>
        </p:spPr>
        <p:txBody>
          <a:bodyPr lIns="92075" tIns="46038" rIns="92075" bIns="46038" anchor="ctr"/>
          <a:lstStyle/>
          <a:p>
            <a:pPr algn="ctr"/>
            <a:r>
              <a:rPr lang="zh-CN" altLang="en-US" sz="3600" dirty="0" smtClean="0">
                <a:solidFill>
                  <a:srgbClr val="FF3300"/>
                </a:solidFill>
              </a:rPr>
              <a:t>硬件与软件的界面</a:t>
            </a:r>
            <a:r>
              <a:rPr lang="en-US" altLang="zh-CN" sz="3600" dirty="0" smtClean="0">
                <a:solidFill>
                  <a:srgbClr val="FF3300"/>
                </a:solidFill>
              </a:rPr>
              <a:t/>
            </a:r>
            <a:br>
              <a:rPr lang="en-US" altLang="zh-CN" sz="3600" dirty="0" smtClean="0">
                <a:solidFill>
                  <a:srgbClr val="FF3300"/>
                </a:solidFill>
              </a:rPr>
            </a:br>
            <a:r>
              <a:rPr lang="en-US" altLang="zh-CN" sz="3600" dirty="0" smtClean="0">
                <a:solidFill>
                  <a:srgbClr val="FF3300"/>
                </a:solidFill>
              </a:rPr>
              <a:t>Hardware/Software  Interface</a:t>
            </a:r>
            <a:endParaRPr lang="zh-CN" altLang="en-US" sz="3600" dirty="0" smtClean="0">
              <a:solidFill>
                <a:srgbClr val="FF3300"/>
              </a:solidFill>
            </a:endParaRPr>
          </a:p>
        </p:txBody>
      </p:sp>
      <p:sp>
        <p:nvSpPr>
          <p:cNvPr id="68612" name="Text Box 4"/>
          <p:cNvSpPr txBox="1">
            <a:spLocks noChangeArrowheads="1"/>
          </p:cNvSpPr>
          <p:nvPr/>
        </p:nvSpPr>
        <p:spPr bwMode="auto">
          <a:xfrm>
            <a:off x="495300" y="5929313"/>
            <a:ext cx="81144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kumimoji="1" lang="zh-CN" altLang="en-US" sz="2800" dirty="0" smtClean="0">
                <a:solidFill>
                  <a:schemeClr val="accent2"/>
                </a:solidFill>
                <a:latin typeface="黑体" panose="02010609060101010101" pitchFamily="49" charset="-122"/>
                <a:ea typeface="黑体" panose="02010609060101010101" pitchFamily="49" charset="-122"/>
              </a:rPr>
              <a:t>符合</a:t>
            </a:r>
            <a:r>
              <a:rPr kumimoji="1" lang="en-US" altLang="zh-CN" sz="2800" dirty="0" smtClean="0">
                <a:solidFill>
                  <a:schemeClr val="accent2"/>
                </a:solidFill>
                <a:latin typeface="黑体" panose="02010609060101010101" pitchFamily="49" charset="-122"/>
                <a:ea typeface="黑体" panose="02010609060101010101" pitchFamily="49" charset="-122"/>
              </a:rPr>
              <a:t>ISA</a:t>
            </a:r>
            <a:r>
              <a:rPr kumimoji="1" lang="zh-CN" altLang="en-US" sz="2800" dirty="0" smtClean="0">
                <a:solidFill>
                  <a:schemeClr val="accent2"/>
                </a:solidFill>
                <a:latin typeface="黑体" panose="02010609060101010101" pitchFamily="49" charset="-122"/>
                <a:ea typeface="黑体" panose="02010609060101010101" pitchFamily="49" charset="-122"/>
              </a:rPr>
              <a:t>规定的机器语言代码才能</a:t>
            </a:r>
            <a:r>
              <a:rPr kumimoji="1" lang="zh-CN" altLang="en-US" sz="2800" dirty="0">
                <a:solidFill>
                  <a:schemeClr val="accent2"/>
                </a:solidFill>
                <a:latin typeface="黑体" panose="02010609060101010101" pitchFamily="49" charset="-122"/>
                <a:ea typeface="黑体" panose="02010609060101010101" pitchFamily="49" charset="-122"/>
              </a:rPr>
              <a:t>被硬件直接执行。   </a:t>
            </a:r>
          </a:p>
        </p:txBody>
      </p:sp>
      <p:sp>
        <p:nvSpPr>
          <p:cNvPr id="68613" name="Rectangle 8"/>
          <p:cNvSpPr>
            <a:spLocks noChangeArrowheads="1"/>
          </p:cNvSpPr>
          <p:nvPr/>
        </p:nvSpPr>
        <p:spPr bwMode="auto">
          <a:xfrm>
            <a:off x="441325" y="4789488"/>
            <a:ext cx="858837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800" b="1" dirty="0">
                <a:solidFill>
                  <a:srgbClr val="ED1611"/>
                </a:solidFill>
              </a:rPr>
              <a:t>软件和硬件的界面： </a:t>
            </a:r>
            <a:r>
              <a:rPr lang="en-US" altLang="zh-CN" sz="2800" b="1" dirty="0"/>
              <a:t>ISA</a:t>
            </a:r>
            <a:r>
              <a:rPr lang="zh-CN" altLang="en-US" sz="2800" b="1" dirty="0"/>
              <a:t>（</a:t>
            </a:r>
            <a:r>
              <a:rPr lang="en-US" altLang="zh-CN" sz="2400" b="1" dirty="0"/>
              <a:t>Instruction Set Architecture </a:t>
            </a:r>
            <a:r>
              <a:rPr lang="zh-CN" altLang="en-US" sz="2400" b="1" dirty="0"/>
              <a:t>）</a:t>
            </a:r>
            <a:endParaRPr lang="zh-CN" altLang="en-US" sz="2800" b="1" dirty="0"/>
          </a:p>
          <a:p>
            <a:pPr>
              <a:spcBef>
                <a:spcPct val="30000"/>
              </a:spcBef>
            </a:pPr>
            <a:r>
              <a:rPr lang="zh-CN" altLang="en-US" sz="2800" dirty="0">
                <a:solidFill>
                  <a:schemeClr val="tx2"/>
                </a:solidFill>
                <a:ea typeface="黑体" panose="02010609060101010101" pitchFamily="49" charset="-122"/>
              </a:rPr>
              <a:t>                                     指令集体系结构</a:t>
            </a:r>
          </a:p>
        </p:txBody>
      </p:sp>
      <p:sp>
        <p:nvSpPr>
          <p:cNvPr id="68614" name="Text Box 9"/>
          <p:cNvSpPr txBox="1">
            <a:spLocks noChangeArrowheads="1"/>
          </p:cNvSpPr>
          <p:nvPr/>
        </p:nvSpPr>
        <p:spPr bwMode="auto">
          <a:xfrm>
            <a:off x="1536700" y="1663700"/>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3600" b="1" dirty="0">
                <a:solidFill>
                  <a:schemeClr val="accent2"/>
                </a:solidFill>
              </a:rPr>
              <a:t>软件</a:t>
            </a:r>
          </a:p>
        </p:txBody>
      </p:sp>
      <p:sp>
        <p:nvSpPr>
          <p:cNvPr id="68615" name="Text Box 10"/>
          <p:cNvSpPr txBox="1">
            <a:spLocks noChangeArrowheads="1"/>
          </p:cNvSpPr>
          <p:nvPr/>
        </p:nvSpPr>
        <p:spPr bwMode="auto">
          <a:xfrm>
            <a:off x="1625600" y="3416300"/>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3600" b="1" dirty="0">
                <a:solidFill>
                  <a:schemeClr val="accent2"/>
                </a:solidFill>
              </a:rPr>
              <a:t>硬件</a:t>
            </a:r>
          </a:p>
        </p:txBody>
      </p:sp>
      <p:sp>
        <p:nvSpPr>
          <p:cNvPr id="3" name="文本框 2"/>
          <p:cNvSpPr txBox="1"/>
          <p:nvPr/>
        </p:nvSpPr>
        <p:spPr>
          <a:xfrm>
            <a:off x="4122682" y="2522921"/>
            <a:ext cx="441435" cy="584775"/>
          </a:xfrm>
          <a:prstGeom prst="rect">
            <a:avLst/>
          </a:prstGeom>
          <a:noFill/>
        </p:spPr>
        <p:txBody>
          <a:bodyPr wrap="square" rtlCol="0">
            <a:spAutoFit/>
          </a:bodyPr>
          <a:lstStyle/>
          <a:p>
            <a:r>
              <a:rPr lang="zh-CN" altLang="en-US" sz="3200" dirty="0" smtClean="0">
                <a:solidFill>
                  <a:schemeClr val="accent2"/>
                </a:solidFill>
              </a:rPr>
              <a:t>？</a:t>
            </a:r>
            <a:endParaRPr lang="zh-CN" altLang="en-US" sz="3200" dirty="0">
              <a:solidFill>
                <a:schemeClr val="accent2"/>
              </a:solidFill>
            </a:endParaRPr>
          </a:p>
        </p:txBody>
      </p:sp>
      <p:sp>
        <p:nvSpPr>
          <p:cNvPr id="4" name="文本框 3"/>
          <p:cNvSpPr txBox="1"/>
          <p:nvPr/>
        </p:nvSpPr>
        <p:spPr>
          <a:xfrm>
            <a:off x="2915920" y="2545366"/>
            <a:ext cx="4314439" cy="461665"/>
          </a:xfrm>
          <a:prstGeom prst="rect">
            <a:avLst/>
          </a:prstGeom>
          <a:noFill/>
        </p:spPr>
        <p:txBody>
          <a:bodyPr wrap="square" rtlCol="0">
            <a:spAutoFit/>
          </a:bodyPr>
          <a:lstStyle/>
          <a:p>
            <a:r>
              <a:rPr lang="en-US" altLang="zh-CN" sz="2400" dirty="0" smtClean="0">
                <a:solidFill>
                  <a:schemeClr val="accent2"/>
                </a:solidFill>
              </a:rPr>
              <a:t>Instruction Set Architecture</a:t>
            </a:r>
            <a:endParaRPr lang="zh-CN" altLang="en-US" sz="2400" dirty="0">
              <a:solidFill>
                <a:schemeClr val="accent2"/>
              </a:solidFill>
            </a:endParaRPr>
          </a:p>
        </p:txBody>
      </p:sp>
      <p:sp>
        <p:nvSpPr>
          <p:cNvPr id="5" name="灯片编号占位符 4"/>
          <p:cNvSpPr>
            <a:spLocks noGrp="1"/>
          </p:cNvSpPr>
          <p:nvPr>
            <p:ph type="sldNum" sz="quarter" idx="4"/>
          </p:nvPr>
        </p:nvSpPr>
        <p:spPr/>
        <p:txBody>
          <a:bodyPr/>
          <a:lstStyle/>
          <a:p>
            <a:fld id="{B889F279-0C5D-4FA7-8CEA-9D3E73AA67A1}" type="slidenum">
              <a:rPr lang="zh-CN" altLang="en-US" smtClean="0"/>
              <a:pPr/>
              <a:t>33</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8614"/>
                                        </p:tgtEl>
                                        <p:attrNameLst>
                                          <p:attrName>style.visibility</p:attrName>
                                        </p:attrNameLst>
                                      </p:cBhvr>
                                      <p:to>
                                        <p:strVal val="visible"/>
                                      </p:to>
                                    </p:set>
                                    <p:animEffect transition="in" filter="wipe(down)">
                                      <p:cBhvr>
                                        <p:cTn id="10" dur="500"/>
                                        <p:tgtEl>
                                          <p:spTgt spid="686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8615"/>
                                        </p:tgtEl>
                                        <p:attrNameLst>
                                          <p:attrName>style.visibility</p:attrName>
                                        </p:attrNameLst>
                                      </p:cBhvr>
                                      <p:to>
                                        <p:strVal val="visible"/>
                                      </p:to>
                                    </p:set>
                                    <p:animEffect transition="in" filter="wipe(down)">
                                      <p:cBhvr>
                                        <p:cTn id="13" dur="500"/>
                                        <p:tgtEl>
                                          <p:spTgt spid="6861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par>
                          <p:cTn id="21" fill="hold">
                            <p:stCondLst>
                              <p:cond delay="0"/>
                            </p:stCondLst>
                            <p:childTnLst>
                              <p:par>
                                <p:cTn id="22" presetID="22" presetClass="entr" presetSubtype="4"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8613"/>
                                        </p:tgtEl>
                                        <p:attrNameLst>
                                          <p:attrName>style.visibility</p:attrName>
                                        </p:attrNameLst>
                                      </p:cBhvr>
                                      <p:to>
                                        <p:strVal val="visible"/>
                                      </p:to>
                                    </p:set>
                                    <p:animEffect transition="in" filter="wipe(down)">
                                      <p:cBhvr>
                                        <p:cTn id="29" dur="500"/>
                                        <p:tgtEl>
                                          <p:spTgt spid="686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8612"/>
                                        </p:tgtEl>
                                        <p:attrNameLst>
                                          <p:attrName>style.visibility</p:attrName>
                                        </p:attrNameLst>
                                      </p:cBhvr>
                                      <p:to>
                                        <p:strVal val="visible"/>
                                      </p:to>
                                    </p:set>
                                    <p:animEffect transition="in" filter="wipe(down)">
                                      <p:cBhvr>
                                        <p:cTn id="34"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3" grpId="0"/>
      <p:bldP spid="68614" grpId="0"/>
      <p:bldP spid="68615" grpId="0"/>
      <p:bldP spid="3" grpId="0"/>
      <p:bldP spid="3" grpId="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noChangeArrowheads="1"/>
          </p:cNvSpPr>
          <p:nvPr>
            <p:ph type="body" idx="1"/>
          </p:nvPr>
        </p:nvSpPr>
        <p:spPr>
          <a:xfrm>
            <a:off x="182880" y="698500"/>
            <a:ext cx="8961120" cy="3630738"/>
          </a:xfrm>
        </p:spPr>
        <p:txBody>
          <a:bodyPr/>
          <a:lstStyle/>
          <a:p>
            <a:pPr marL="0" indent="0">
              <a:spcBef>
                <a:spcPct val="45000"/>
              </a:spcBef>
              <a:buNone/>
              <a:defRPr/>
            </a:pPr>
            <a:r>
              <a:rPr lang="en-US" altLang="zh-CN" sz="4000" dirty="0" smtClean="0">
                <a:solidFill>
                  <a:schemeClr val="accent1"/>
                </a:solidFill>
                <a:effectLst>
                  <a:outerShdw blurRad="38100" dist="38100" dir="2700000" algn="tl">
                    <a:srgbClr val="000000">
                      <a:alpha val="43137"/>
                    </a:srgbClr>
                  </a:outerShdw>
                </a:effectLst>
                <a:ea typeface="黑体" panose="02010609060101010101" pitchFamily="49" charset="-122"/>
              </a:rPr>
              <a:t>1.3 </a:t>
            </a:r>
            <a:r>
              <a:rPr lang="zh-CN" altLang="en-US" sz="4000" dirty="0" smtClean="0">
                <a:solidFill>
                  <a:schemeClr val="accent1"/>
                </a:solidFill>
                <a:effectLst>
                  <a:outerShdw blurRad="38100" dist="38100" dir="2700000" algn="tl">
                    <a:srgbClr val="000000">
                      <a:alpha val="43137"/>
                    </a:srgbClr>
                  </a:outerShdw>
                </a:effectLst>
                <a:ea typeface="黑体" panose="02010609060101010101" pitchFamily="49" charset="-122"/>
              </a:rPr>
              <a:t>计算机系统的层次结构</a:t>
            </a:r>
          </a:p>
          <a:p>
            <a:pPr lvl="1">
              <a:spcBef>
                <a:spcPct val="45000"/>
              </a:spcBef>
              <a:defRPr/>
            </a:pPr>
            <a:r>
              <a:rPr lang="zh-CN" altLang="en-US" sz="3600" dirty="0" smtClean="0">
                <a:solidFill>
                  <a:srgbClr val="C00000"/>
                </a:solidFill>
                <a:effectLst>
                  <a:outerShdw blurRad="38100" dist="38100" dir="2700000" algn="tl">
                    <a:srgbClr val="000000">
                      <a:alpha val="43137"/>
                    </a:srgbClr>
                  </a:outerShdw>
                </a:effectLst>
                <a:ea typeface="黑体" panose="02010609060101010101" pitchFamily="49" charset="-122"/>
              </a:rPr>
              <a:t>主要内容：</a:t>
            </a:r>
            <a:endParaRPr lang="en-US" altLang="zh-CN" sz="3600" dirty="0" smtClean="0">
              <a:solidFill>
                <a:srgbClr val="C00000"/>
              </a:solidFill>
              <a:effectLst>
                <a:outerShdw blurRad="38100" dist="38100" dir="2700000" algn="tl">
                  <a:srgbClr val="000000">
                    <a:alpha val="43137"/>
                  </a:srgbClr>
                </a:outerShdw>
              </a:effectLst>
              <a:ea typeface="黑体" panose="02010609060101010101" pitchFamily="49" charset="-122"/>
            </a:endParaRPr>
          </a:p>
          <a:p>
            <a:pPr lvl="2">
              <a:spcBef>
                <a:spcPct val="45000"/>
              </a:spcBef>
              <a:defRPr/>
            </a:pPr>
            <a:r>
              <a:rPr lang="zh-CN" altLang="en-US" sz="3600" dirty="0" smtClean="0">
                <a:solidFill>
                  <a:srgbClr val="C00000"/>
                </a:solidFill>
                <a:effectLst>
                  <a:outerShdw blurRad="38100" dist="38100" dir="2700000" algn="tl">
                    <a:srgbClr val="000000">
                      <a:alpha val="43137"/>
                    </a:srgbClr>
                  </a:outerShdw>
                </a:effectLst>
                <a:ea typeface="黑体" panose="02010609060101010101" pitchFamily="49" charset="-122"/>
              </a:rPr>
              <a:t>计算机硬件和软件的接口：指令系统</a:t>
            </a:r>
          </a:p>
          <a:p>
            <a:pPr lvl="2">
              <a:spcBef>
                <a:spcPct val="45000"/>
              </a:spcBef>
              <a:defRPr/>
            </a:pPr>
            <a:r>
              <a:rPr lang="zh-CN" altLang="en-US" sz="3600" dirty="0" smtClean="0">
                <a:solidFill>
                  <a:srgbClr val="C00000"/>
                </a:solidFill>
                <a:effectLst>
                  <a:outerShdw blurRad="38100" dist="38100" dir="2700000" algn="tl">
                    <a:srgbClr val="000000">
                      <a:alpha val="43137"/>
                    </a:srgbClr>
                  </a:outerShdw>
                </a:effectLst>
                <a:ea typeface="黑体" panose="02010609060101010101" pitchFamily="49" charset="-122"/>
              </a:rPr>
              <a:t>计算机软件如何在硬件上执行</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34</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2739">
                                            <p:txEl>
                                              <p:pRg st="2" end="2"/>
                                            </p:txEl>
                                          </p:spTgt>
                                        </p:tgtEl>
                                        <p:attrNameLst>
                                          <p:attrName>style.visibility</p:attrName>
                                        </p:attrNameLst>
                                      </p:cBhvr>
                                      <p:to>
                                        <p:strVal val="visible"/>
                                      </p:to>
                                    </p:set>
                                    <p:animEffect transition="in" filter="blinds(horizontal)">
                                      <p:cBhvr>
                                        <p:cTn id="7" dur="500"/>
                                        <p:tgtEl>
                                          <p:spTgt spid="3727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2739">
                                            <p:txEl>
                                              <p:pRg st="3" end="3"/>
                                            </p:txEl>
                                          </p:spTgt>
                                        </p:tgtEl>
                                        <p:attrNameLst>
                                          <p:attrName>style.visibility</p:attrName>
                                        </p:attrNameLst>
                                      </p:cBhvr>
                                      <p:to>
                                        <p:strVal val="visible"/>
                                      </p:to>
                                    </p:set>
                                    <p:animEffect transition="in" filter="blinds(horizontal)">
                                      <p:cBhvr>
                                        <p:cTn id="10" dur="500"/>
                                        <p:tgtEl>
                                          <p:spTgt spid="372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85206" y="330199"/>
            <a:ext cx="3875087" cy="528638"/>
          </a:xfrm>
          <a:noFill/>
        </p:spPr>
        <p:txBody>
          <a:bodyPr/>
          <a:lstStyle/>
          <a:p>
            <a:r>
              <a:rPr lang="zh-CN" altLang="en-US" sz="3600" dirty="0" smtClean="0">
                <a:solidFill>
                  <a:schemeClr val="accent2"/>
                </a:solidFill>
              </a:rPr>
              <a:t>计算机系统层次</a:t>
            </a:r>
          </a:p>
        </p:txBody>
      </p:sp>
      <p:sp>
        <p:nvSpPr>
          <p:cNvPr id="71683" name="Rectangle 4"/>
          <p:cNvSpPr>
            <a:spLocks noChangeArrowheads="1"/>
          </p:cNvSpPr>
          <p:nvPr/>
        </p:nvSpPr>
        <p:spPr bwMode="auto">
          <a:xfrm>
            <a:off x="4926708" y="2717532"/>
            <a:ext cx="431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en-US" altLang="zh-CN" sz="1800" b="1">
                <a:latin typeface="Arial" panose="020B0604020202020204" pitchFamily="34" charset="0"/>
              </a:rPr>
              <a:t>I/O</a:t>
            </a:r>
          </a:p>
        </p:txBody>
      </p:sp>
      <p:sp>
        <p:nvSpPr>
          <p:cNvPr id="71684" name="Rectangle 5"/>
          <p:cNvSpPr>
            <a:spLocks noChangeArrowheads="1"/>
          </p:cNvSpPr>
          <p:nvPr/>
        </p:nvSpPr>
        <p:spPr bwMode="auto">
          <a:xfrm>
            <a:off x="2789933" y="3731944"/>
            <a:ext cx="25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685" name="Rectangle 6"/>
          <p:cNvSpPr>
            <a:spLocks noChangeArrowheads="1"/>
          </p:cNvSpPr>
          <p:nvPr/>
        </p:nvSpPr>
        <p:spPr bwMode="auto">
          <a:xfrm>
            <a:off x="2472433" y="2703244"/>
            <a:ext cx="609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en-US" altLang="zh-CN" sz="1800" b="1" dirty="0">
                <a:latin typeface="Arial" panose="020B0604020202020204" pitchFamily="34" charset="0"/>
              </a:rPr>
              <a:t>CPU</a:t>
            </a:r>
          </a:p>
        </p:txBody>
      </p:sp>
      <p:sp>
        <p:nvSpPr>
          <p:cNvPr id="71686" name="Rectangle 7"/>
          <p:cNvSpPr>
            <a:spLocks noChangeArrowheads="1"/>
          </p:cNvSpPr>
          <p:nvPr/>
        </p:nvSpPr>
        <p:spPr bwMode="auto">
          <a:xfrm>
            <a:off x="2440683" y="2684194"/>
            <a:ext cx="31115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687" name="Line 8"/>
          <p:cNvSpPr>
            <a:spLocks noChangeShapeType="1"/>
          </p:cNvSpPr>
          <p:nvPr/>
        </p:nvSpPr>
        <p:spPr bwMode="auto">
          <a:xfrm>
            <a:off x="4677471" y="2684194"/>
            <a:ext cx="0" cy="40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8" name="Rectangle 9"/>
          <p:cNvSpPr>
            <a:spLocks noChangeArrowheads="1"/>
          </p:cNvSpPr>
          <p:nvPr/>
        </p:nvSpPr>
        <p:spPr bwMode="auto">
          <a:xfrm>
            <a:off x="2893601" y="1863725"/>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smtClean="0">
                <a:latin typeface="Arial" panose="020B0604020202020204" pitchFamily="34" charset="0"/>
              </a:rPr>
              <a:t>编译程序</a:t>
            </a:r>
            <a:endParaRPr lang="en-US" altLang="zh-CN" sz="1800" b="1" dirty="0">
              <a:latin typeface="Arial" panose="020B0604020202020204" pitchFamily="34" charset="0"/>
            </a:endParaRPr>
          </a:p>
        </p:txBody>
      </p:sp>
      <p:sp>
        <p:nvSpPr>
          <p:cNvPr id="71689" name="Rectangle 10"/>
          <p:cNvSpPr>
            <a:spLocks noChangeArrowheads="1"/>
          </p:cNvSpPr>
          <p:nvPr/>
        </p:nvSpPr>
        <p:spPr bwMode="auto">
          <a:xfrm>
            <a:off x="2892014" y="1912938"/>
            <a:ext cx="1130300" cy="257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690" name="Rectangle 11"/>
          <p:cNvSpPr>
            <a:spLocks noChangeArrowheads="1"/>
          </p:cNvSpPr>
          <p:nvPr/>
        </p:nvSpPr>
        <p:spPr bwMode="auto">
          <a:xfrm>
            <a:off x="4238854" y="1870075"/>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smtClean="0">
                <a:latin typeface="Arial" panose="020B0604020202020204" pitchFamily="34" charset="0"/>
              </a:rPr>
              <a:t>操作系统</a:t>
            </a:r>
            <a:endParaRPr lang="en-US" altLang="zh-CN" sz="1800" b="1" dirty="0">
              <a:latin typeface="Arial" panose="020B0604020202020204" pitchFamily="34" charset="0"/>
            </a:endParaRPr>
          </a:p>
        </p:txBody>
      </p:sp>
      <p:sp>
        <p:nvSpPr>
          <p:cNvPr id="71692" name="Line 13"/>
          <p:cNvSpPr>
            <a:spLocks noChangeShapeType="1"/>
          </p:cNvSpPr>
          <p:nvPr/>
        </p:nvSpPr>
        <p:spPr bwMode="auto">
          <a:xfrm flipV="1">
            <a:off x="3560351" y="1682750"/>
            <a:ext cx="0" cy="247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3" name="Line 14"/>
          <p:cNvSpPr>
            <a:spLocks noChangeShapeType="1"/>
          </p:cNvSpPr>
          <p:nvPr/>
        </p:nvSpPr>
        <p:spPr bwMode="auto">
          <a:xfrm>
            <a:off x="3566701" y="1689100"/>
            <a:ext cx="1866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4" name="Line 15"/>
          <p:cNvSpPr>
            <a:spLocks noChangeShapeType="1"/>
          </p:cNvSpPr>
          <p:nvPr/>
        </p:nvSpPr>
        <p:spPr bwMode="auto">
          <a:xfrm>
            <a:off x="5452651" y="1695450"/>
            <a:ext cx="0" cy="74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5" name="Rectangle 16"/>
          <p:cNvSpPr>
            <a:spLocks noChangeArrowheads="1"/>
          </p:cNvSpPr>
          <p:nvPr/>
        </p:nvSpPr>
        <p:spPr bwMode="auto">
          <a:xfrm>
            <a:off x="2696751" y="1282700"/>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smtClean="0">
                <a:latin typeface="Arial" panose="020B0604020202020204" pitchFamily="34" charset="0"/>
              </a:rPr>
              <a:t>应用程序</a:t>
            </a:r>
            <a:endParaRPr lang="en-US" altLang="zh-CN" sz="1800" b="1" dirty="0">
              <a:latin typeface="Arial" panose="020B0604020202020204" pitchFamily="34" charset="0"/>
            </a:endParaRPr>
          </a:p>
        </p:txBody>
      </p:sp>
      <p:sp>
        <p:nvSpPr>
          <p:cNvPr id="71696" name="Line 17"/>
          <p:cNvSpPr>
            <a:spLocks noChangeShapeType="1"/>
          </p:cNvSpPr>
          <p:nvPr/>
        </p:nvSpPr>
        <p:spPr bwMode="auto">
          <a:xfrm flipV="1">
            <a:off x="2455451" y="1187450"/>
            <a:ext cx="0" cy="1257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7" name="Line 18"/>
          <p:cNvSpPr>
            <a:spLocks noChangeShapeType="1"/>
          </p:cNvSpPr>
          <p:nvPr/>
        </p:nvSpPr>
        <p:spPr bwMode="auto">
          <a:xfrm>
            <a:off x="2487201" y="1200150"/>
            <a:ext cx="274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8" name="Line 19"/>
          <p:cNvSpPr>
            <a:spLocks noChangeShapeType="1"/>
          </p:cNvSpPr>
          <p:nvPr/>
        </p:nvSpPr>
        <p:spPr bwMode="auto">
          <a:xfrm>
            <a:off x="5198651" y="120015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9" name="Rectangle 20"/>
          <p:cNvSpPr>
            <a:spLocks noChangeArrowheads="1"/>
          </p:cNvSpPr>
          <p:nvPr/>
        </p:nvSpPr>
        <p:spPr bwMode="auto">
          <a:xfrm>
            <a:off x="3365489" y="3093216"/>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smtClean="0">
                <a:latin typeface="Arial" panose="020B0604020202020204" pitchFamily="34" charset="0"/>
              </a:rPr>
              <a:t>数字设计</a:t>
            </a:r>
            <a:endParaRPr lang="en-US" altLang="zh-CN" sz="1800" b="1" dirty="0">
              <a:latin typeface="Arial" panose="020B0604020202020204" pitchFamily="34" charset="0"/>
            </a:endParaRPr>
          </a:p>
        </p:txBody>
      </p:sp>
      <p:sp>
        <p:nvSpPr>
          <p:cNvPr id="71700" name="Rectangle 21"/>
          <p:cNvSpPr>
            <a:spLocks noChangeArrowheads="1"/>
          </p:cNvSpPr>
          <p:nvPr/>
        </p:nvSpPr>
        <p:spPr bwMode="auto">
          <a:xfrm>
            <a:off x="2605783" y="3065194"/>
            <a:ext cx="2654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701" name="Rectangle 22"/>
          <p:cNvSpPr>
            <a:spLocks noChangeArrowheads="1"/>
          </p:cNvSpPr>
          <p:nvPr/>
        </p:nvSpPr>
        <p:spPr bwMode="auto">
          <a:xfrm>
            <a:off x="3365489" y="3493677"/>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smtClean="0">
                <a:latin typeface="Arial" panose="020B0604020202020204" pitchFamily="34" charset="0"/>
              </a:rPr>
              <a:t>电路设计</a:t>
            </a:r>
            <a:endParaRPr lang="en-US" altLang="zh-CN" sz="1800" b="1" dirty="0">
              <a:latin typeface="Arial" panose="020B0604020202020204" pitchFamily="34" charset="0"/>
            </a:endParaRPr>
          </a:p>
        </p:txBody>
      </p:sp>
      <p:sp>
        <p:nvSpPr>
          <p:cNvPr id="71702" name="Rectangle 23"/>
          <p:cNvSpPr>
            <a:spLocks noChangeArrowheads="1"/>
          </p:cNvSpPr>
          <p:nvPr/>
        </p:nvSpPr>
        <p:spPr bwMode="auto">
          <a:xfrm>
            <a:off x="2758183" y="3408094"/>
            <a:ext cx="2247900" cy="39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4360" name="Rectangle 24"/>
          <p:cNvSpPr>
            <a:spLocks noChangeArrowheads="1"/>
          </p:cNvSpPr>
          <p:nvPr/>
        </p:nvSpPr>
        <p:spPr bwMode="auto">
          <a:xfrm>
            <a:off x="543621" y="4038600"/>
            <a:ext cx="84121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1800" b="1">
                <a:latin typeface="Arial" panose="020B0604020202020204" pitchFamily="34" charset="0"/>
              </a:rPr>
              <a:t>° </a:t>
            </a:r>
            <a:r>
              <a:rPr lang="zh-CN" altLang="en-US" sz="2400" b="1">
                <a:latin typeface="黑体" panose="02010609060101010101" pitchFamily="49" charset="-122"/>
                <a:ea typeface="黑体" panose="02010609060101010101" pitchFamily="49" charset="-122"/>
              </a:rPr>
              <a:t>上图给出的是计算机系统的层次结构</a:t>
            </a:r>
          </a:p>
          <a:p>
            <a:r>
              <a:rPr lang="zh-CN" altLang="en-US" sz="2400" b="1">
                <a:solidFill>
                  <a:schemeClr val="accent2"/>
                </a:solidFill>
                <a:latin typeface="黑体" panose="02010609060101010101" pitchFamily="49" charset="-122"/>
                <a:ea typeface="黑体" panose="02010609060101010101" pitchFamily="49" charset="-122"/>
              </a:rPr>
              <a:t>    指令系统（即</a:t>
            </a:r>
            <a:r>
              <a:rPr lang="en-US" altLang="zh-CN" sz="2400" b="1">
                <a:solidFill>
                  <a:schemeClr val="accent2"/>
                </a:solidFill>
                <a:latin typeface="黑体" panose="02010609060101010101" pitchFamily="49" charset="-122"/>
                <a:ea typeface="黑体" panose="02010609060101010101" pitchFamily="49" charset="-122"/>
              </a:rPr>
              <a:t>ISA</a:t>
            </a:r>
            <a:r>
              <a:rPr lang="zh-CN" altLang="en-US" sz="2400" b="1">
                <a:solidFill>
                  <a:schemeClr val="accent2"/>
                </a:solidFill>
                <a:latin typeface="黑体" panose="02010609060101010101" pitchFamily="49" charset="-122"/>
                <a:ea typeface="黑体" panose="02010609060101010101" pitchFamily="49" charset="-122"/>
              </a:rPr>
              <a:t>）是软</a:t>
            </a:r>
            <a:r>
              <a:rPr lang="en-US" altLang="zh-CN" sz="2400" b="1">
                <a:solidFill>
                  <a:schemeClr val="accent2"/>
                </a:solidFill>
                <a:latin typeface="黑体" panose="02010609060101010101" pitchFamily="49" charset="-122"/>
                <a:ea typeface="黑体" panose="02010609060101010101" pitchFamily="49" charset="-122"/>
              </a:rPr>
              <a:t>/</a:t>
            </a:r>
            <a:r>
              <a:rPr lang="zh-CN" altLang="en-US" sz="2400" b="1">
                <a:solidFill>
                  <a:schemeClr val="accent2"/>
                </a:solidFill>
                <a:latin typeface="黑体" panose="02010609060101010101" pitchFamily="49" charset="-122"/>
                <a:ea typeface="黑体" panose="02010609060101010101" pitchFamily="49" charset="-122"/>
              </a:rPr>
              <a:t>硬件的交界面</a:t>
            </a:r>
            <a:endParaRPr lang="zh-CN" altLang="en-US" sz="2400" b="1" i="1">
              <a:solidFill>
                <a:schemeClr val="accent2"/>
              </a:solidFill>
              <a:latin typeface="黑体" panose="02010609060101010101" pitchFamily="49" charset="-122"/>
              <a:ea typeface="黑体" panose="02010609060101010101" pitchFamily="49" charset="-122"/>
            </a:endParaRPr>
          </a:p>
        </p:txBody>
      </p:sp>
      <p:sp>
        <p:nvSpPr>
          <p:cNvPr id="71704" name="Rectangle 25" descr="50%"/>
          <p:cNvSpPr>
            <a:spLocks noChangeArrowheads="1"/>
          </p:cNvSpPr>
          <p:nvPr/>
        </p:nvSpPr>
        <p:spPr bwMode="auto">
          <a:xfrm>
            <a:off x="2173983" y="2457449"/>
            <a:ext cx="3630916" cy="214045"/>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705" name="Rectangle 26"/>
          <p:cNvSpPr>
            <a:spLocks noChangeArrowheads="1"/>
          </p:cNvSpPr>
          <p:nvPr/>
        </p:nvSpPr>
        <p:spPr bwMode="auto">
          <a:xfrm>
            <a:off x="6142733" y="2298700"/>
            <a:ext cx="1727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b="1">
                <a:latin typeface="Arial" panose="020B0604020202020204" pitchFamily="34" charset="0"/>
              </a:rPr>
              <a:t>Instruction Set</a:t>
            </a:r>
          </a:p>
          <a:p>
            <a:pPr>
              <a:lnSpc>
                <a:spcPct val="85000"/>
              </a:lnSpc>
            </a:pPr>
            <a:r>
              <a:rPr lang="en-US" altLang="zh-CN" sz="1800" b="1">
                <a:latin typeface="Arial" panose="020B0604020202020204" pitchFamily="34" charset="0"/>
              </a:rPr>
              <a:t> Architecture</a:t>
            </a:r>
          </a:p>
        </p:txBody>
      </p:sp>
      <p:sp>
        <p:nvSpPr>
          <p:cNvPr id="14364" name="Rectangle 28"/>
          <p:cNvSpPr>
            <a:spLocks noChangeArrowheads="1"/>
          </p:cNvSpPr>
          <p:nvPr/>
        </p:nvSpPr>
        <p:spPr bwMode="auto">
          <a:xfrm>
            <a:off x="611883" y="4914900"/>
            <a:ext cx="79248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b="1">
                <a:latin typeface="Arial" panose="020B0604020202020204" pitchFamily="34" charset="0"/>
              </a:rPr>
              <a:t>°</a:t>
            </a:r>
            <a:r>
              <a:rPr lang="zh-CN" altLang="en-US" sz="2400" b="1">
                <a:latin typeface="Arial" panose="020B0604020202020204" pitchFamily="34" charset="0"/>
                <a:ea typeface="黑体" panose="02010609060101010101" pitchFamily="49" charset="-122"/>
              </a:rPr>
              <a:t>不同用户工作在不同层次，所看到的计算机不一样</a:t>
            </a:r>
          </a:p>
        </p:txBody>
      </p:sp>
      <p:sp>
        <p:nvSpPr>
          <p:cNvPr id="71715" name="Rectangle 37"/>
          <p:cNvSpPr>
            <a:spLocks noChangeArrowheads="1"/>
          </p:cNvSpPr>
          <p:nvPr/>
        </p:nvSpPr>
        <p:spPr bwMode="auto">
          <a:xfrm>
            <a:off x="3756721" y="2715944"/>
            <a:ext cx="593111"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smtClean="0">
                <a:latin typeface="Arial" panose="020B0604020202020204" pitchFamily="34" charset="0"/>
              </a:rPr>
              <a:t>主存</a:t>
            </a:r>
            <a:endParaRPr lang="en-US" altLang="zh-CN" sz="1800" b="1" dirty="0">
              <a:latin typeface="Arial" panose="020B0604020202020204" pitchFamily="34" charset="0"/>
            </a:endParaRPr>
          </a:p>
        </p:txBody>
      </p:sp>
      <p:sp>
        <p:nvSpPr>
          <p:cNvPr id="71716" name="Line 38"/>
          <p:cNvSpPr>
            <a:spLocks noChangeShapeType="1"/>
          </p:cNvSpPr>
          <p:nvPr/>
        </p:nvSpPr>
        <p:spPr bwMode="auto">
          <a:xfrm>
            <a:off x="3383658" y="2682607"/>
            <a:ext cx="0" cy="40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8" name="Rectangle 1031"/>
          <p:cNvSpPr>
            <a:spLocks noChangeArrowheads="1"/>
          </p:cNvSpPr>
          <p:nvPr/>
        </p:nvSpPr>
        <p:spPr bwMode="auto">
          <a:xfrm>
            <a:off x="2847564" y="2138363"/>
            <a:ext cx="1371600"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smtClean="0">
                <a:latin typeface="Arial" panose="020B0604020202020204" pitchFamily="34" charset="0"/>
              </a:rPr>
              <a:t>汇编程序</a:t>
            </a:r>
            <a:endParaRPr lang="en-US" altLang="zh-CN" sz="1800" b="1" dirty="0">
              <a:latin typeface="Arial" panose="020B0604020202020204" pitchFamily="34" charset="0"/>
            </a:endParaRPr>
          </a:p>
        </p:txBody>
      </p:sp>
      <p:sp>
        <p:nvSpPr>
          <p:cNvPr id="71719" name="Rectangle 1032"/>
          <p:cNvSpPr>
            <a:spLocks noChangeArrowheads="1"/>
          </p:cNvSpPr>
          <p:nvPr/>
        </p:nvSpPr>
        <p:spPr bwMode="auto">
          <a:xfrm>
            <a:off x="2706276" y="2171700"/>
            <a:ext cx="1401763" cy="271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317449" name="Rectangle 1033"/>
          <p:cNvSpPr>
            <a:spLocks noChangeArrowheads="1"/>
          </p:cNvSpPr>
          <p:nvPr/>
        </p:nvSpPr>
        <p:spPr bwMode="auto">
          <a:xfrm>
            <a:off x="611883" y="5454242"/>
            <a:ext cx="8420100" cy="36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b="1" dirty="0">
                <a:latin typeface="Arial" panose="020B0604020202020204" pitchFamily="34" charset="0"/>
              </a:rPr>
              <a:t>°</a:t>
            </a:r>
            <a:r>
              <a:rPr lang="zh-CN" altLang="en-US" sz="2400" b="1" dirty="0" smtClean="0">
                <a:solidFill>
                  <a:schemeClr val="accent1"/>
                </a:solidFill>
                <a:latin typeface="Arial" panose="020B0604020202020204" pitchFamily="34" charset="0"/>
                <a:ea typeface="黑体" panose="02010609060101010101" pitchFamily="49" charset="-122"/>
              </a:rPr>
              <a:t>中间红色部分</a:t>
            </a:r>
            <a:r>
              <a:rPr lang="zh-CN" altLang="en-US" sz="2400" b="1" dirty="0">
                <a:solidFill>
                  <a:schemeClr val="accent1"/>
                </a:solidFill>
                <a:latin typeface="Arial" panose="020B0604020202020204" pitchFamily="34" charset="0"/>
                <a:ea typeface="黑体" panose="02010609060101010101" pitchFamily="49" charset="-122"/>
              </a:rPr>
              <a:t>就是本课程主要内容，处于最核心的部分！</a:t>
            </a:r>
            <a:endParaRPr lang="en-US" altLang="zh-CN" sz="2400" b="1" dirty="0">
              <a:solidFill>
                <a:schemeClr val="accent1"/>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35</a:t>
            </a:fld>
            <a:endParaRPr lang="zh-CN" altLang="en-US" dirty="0"/>
          </a:p>
        </p:txBody>
      </p:sp>
      <p:sp>
        <p:nvSpPr>
          <p:cNvPr id="3" name="文本框 2"/>
          <p:cNvSpPr txBox="1"/>
          <p:nvPr/>
        </p:nvSpPr>
        <p:spPr>
          <a:xfrm>
            <a:off x="4005849" y="2392857"/>
            <a:ext cx="586668" cy="338554"/>
          </a:xfrm>
          <a:prstGeom prst="rect">
            <a:avLst/>
          </a:prstGeom>
          <a:noFill/>
        </p:spPr>
        <p:txBody>
          <a:bodyPr wrap="square" rtlCol="0">
            <a:spAutoFit/>
          </a:bodyPr>
          <a:lstStyle/>
          <a:p>
            <a:r>
              <a:rPr lang="en-US" altLang="zh-CN" sz="1600" b="1" dirty="0" smtClean="0"/>
              <a:t>ISA</a:t>
            </a:r>
            <a:endParaRPr lang="zh-CN" altLang="en-US" sz="16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60">
                                            <p:txEl>
                                              <p:pRg st="0" end="0"/>
                                            </p:txEl>
                                          </p:spTgt>
                                        </p:tgtEl>
                                        <p:attrNameLst>
                                          <p:attrName>style.visibility</p:attrName>
                                        </p:attrNameLst>
                                      </p:cBhvr>
                                      <p:to>
                                        <p:strVal val="visible"/>
                                      </p:to>
                                    </p:set>
                                    <p:animEffect transition="in" filter="blinds(horizontal)">
                                      <p:cBhvr>
                                        <p:cTn id="7" dur="500"/>
                                        <p:tgtEl>
                                          <p:spTgt spid="143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60">
                                            <p:txEl>
                                              <p:pRg st="1" end="1"/>
                                            </p:txEl>
                                          </p:spTgt>
                                        </p:tgtEl>
                                        <p:attrNameLst>
                                          <p:attrName>style.visibility</p:attrName>
                                        </p:attrNameLst>
                                      </p:cBhvr>
                                      <p:to>
                                        <p:strVal val="visible"/>
                                      </p:to>
                                    </p:set>
                                    <p:animEffect transition="in" filter="blinds(horizontal)">
                                      <p:cBhvr>
                                        <p:cTn id="12" dur="500"/>
                                        <p:tgtEl>
                                          <p:spTgt spid="143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64">
                                            <p:txEl>
                                              <p:pRg st="0" end="0"/>
                                            </p:txEl>
                                          </p:spTgt>
                                        </p:tgtEl>
                                        <p:attrNameLst>
                                          <p:attrName>style.visibility</p:attrName>
                                        </p:attrNameLst>
                                      </p:cBhvr>
                                      <p:to>
                                        <p:strVal val="visible"/>
                                      </p:to>
                                    </p:set>
                                    <p:animEffect transition="in" filter="blinds(horizontal)">
                                      <p:cBhvr>
                                        <p:cTn id="17" dur="500"/>
                                        <p:tgtEl>
                                          <p:spTgt spid="14364">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17449">
                                            <p:txEl>
                                              <p:pRg st="0" end="0"/>
                                            </p:txEl>
                                          </p:spTgt>
                                        </p:tgtEl>
                                        <p:attrNameLst>
                                          <p:attrName>style.visibility</p:attrName>
                                        </p:attrNameLst>
                                      </p:cBhvr>
                                      <p:to>
                                        <p:strVal val="visible"/>
                                      </p:to>
                                    </p:set>
                                    <p:animEffect transition="in" filter="blinds(horizontal)">
                                      <p:cBhvr>
                                        <p:cTn id="20" dur="500"/>
                                        <p:tgtEl>
                                          <p:spTgt spid="317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23888" y="383381"/>
            <a:ext cx="8229600" cy="561975"/>
          </a:xfrm>
        </p:spPr>
        <p:txBody>
          <a:bodyPr/>
          <a:lstStyle/>
          <a:p>
            <a:r>
              <a:rPr lang="zh-CN" altLang="en-US" sz="3600" dirty="0" smtClean="0"/>
              <a:t>不同层次语言之间的等价转换</a:t>
            </a:r>
          </a:p>
        </p:txBody>
      </p:sp>
      <p:pic>
        <p:nvPicPr>
          <p:cNvPr id="79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6013"/>
            <a:ext cx="881221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8324" name="Rectangle 4"/>
          <p:cNvSpPr>
            <a:spLocks noChangeArrowheads="1"/>
          </p:cNvSpPr>
          <p:nvPr/>
        </p:nvSpPr>
        <p:spPr bwMode="auto">
          <a:xfrm>
            <a:off x="4005263" y="3746500"/>
            <a:ext cx="798512" cy="1147763"/>
          </a:xfrm>
          <a:prstGeom prst="rect">
            <a:avLst/>
          </a:prstGeom>
          <a:solidFill>
            <a:schemeClr val="accent2">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25" name="Rectangle 5"/>
          <p:cNvSpPr>
            <a:spLocks noChangeArrowheads="1"/>
          </p:cNvSpPr>
          <p:nvPr/>
        </p:nvSpPr>
        <p:spPr bwMode="auto">
          <a:xfrm>
            <a:off x="4837113" y="3751263"/>
            <a:ext cx="654050" cy="1147762"/>
          </a:xfrm>
          <a:prstGeom prst="rect">
            <a:avLst/>
          </a:prstGeom>
          <a:solidFill>
            <a:srgbClr val="80008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26" name="Rectangle 6"/>
          <p:cNvSpPr>
            <a:spLocks noChangeArrowheads="1"/>
          </p:cNvSpPr>
          <p:nvPr/>
        </p:nvSpPr>
        <p:spPr bwMode="auto">
          <a:xfrm>
            <a:off x="5505450" y="3736975"/>
            <a:ext cx="654050" cy="1147763"/>
          </a:xfrm>
          <a:prstGeom prst="rect">
            <a:avLst/>
          </a:prstGeom>
          <a:solidFill>
            <a:srgbClr val="339966">
              <a:alpha val="3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27" name="Rectangle 7"/>
          <p:cNvSpPr>
            <a:spLocks noChangeArrowheads="1"/>
          </p:cNvSpPr>
          <p:nvPr/>
        </p:nvSpPr>
        <p:spPr bwMode="auto">
          <a:xfrm>
            <a:off x="6157913" y="3736975"/>
            <a:ext cx="2060575" cy="1147763"/>
          </a:xfrm>
          <a:prstGeom prst="rect">
            <a:avLst/>
          </a:prstGeom>
          <a:solidFill>
            <a:srgbClr val="FF000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28" name="Line 8"/>
          <p:cNvSpPr>
            <a:spLocks noChangeShapeType="1"/>
          </p:cNvSpPr>
          <p:nvPr/>
        </p:nvSpPr>
        <p:spPr bwMode="auto">
          <a:xfrm>
            <a:off x="3962400" y="4037013"/>
            <a:ext cx="42529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29" name="Line 9"/>
          <p:cNvSpPr>
            <a:spLocks noChangeShapeType="1"/>
          </p:cNvSpPr>
          <p:nvPr/>
        </p:nvSpPr>
        <p:spPr bwMode="auto">
          <a:xfrm>
            <a:off x="3970338" y="4302125"/>
            <a:ext cx="425291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0" name="Line 10"/>
          <p:cNvSpPr>
            <a:spLocks noChangeShapeType="1"/>
          </p:cNvSpPr>
          <p:nvPr/>
        </p:nvSpPr>
        <p:spPr bwMode="auto">
          <a:xfrm>
            <a:off x="3956050" y="4602163"/>
            <a:ext cx="4252913"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1" name="Line 11"/>
          <p:cNvSpPr>
            <a:spLocks noChangeShapeType="1"/>
          </p:cNvSpPr>
          <p:nvPr/>
        </p:nvSpPr>
        <p:spPr bwMode="auto">
          <a:xfrm>
            <a:off x="3956050" y="4887913"/>
            <a:ext cx="4252913" cy="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2" name="Rectangle 12"/>
          <p:cNvSpPr>
            <a:spLocks noChangeArrowheads="1"/>
          </p:cNvSpPr>
          <p:nvPr/>
        </p:nvSpPr>
        <p:spPr bwMode="auto">
          <a:xfrm>
            <a:off x="4978400" y="2643188"/>
            <a:ext cx="1379538" cy="552450"/>
          </a:xfrm>
          <a:prstGeom prst="rect">
            <a:avLst/>
          </a:prstGeom>
          <a:solidFill>
            <a:srgbClr val="FFFF00">
              <a:alpha val="4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3" name="Rectangle 13"/>
          <p:cNvSpPr>
            <a:spLocks noChangeArrowheads="1"/>
          </p:cNvSpPr>
          <p:nvPr/>
        </p:nvSpPr>
        <p:spPr bwMode="auto">
          <a:xfrm>
            <a:off x="4940300" y="1487488"/>
            <a:ext cx="1379538" cy="304800"/>
          </a:xfrm>
          <a:prstGeom prst="rect">
            <a:avLst/>
          </a:prstGeom>
          <a:solidFill>
            <a:srgbClr val="FFFF00">
              <a:alpha val="4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4" name="Rectangle 14"/>
          <p:cNvSpPr>
            <a:spLocks noChangeArrowheads="1"/>
          </p:cNvSpPr>
          <p:nvPr/>
        </p:nvSpPr>
        <p:spPr bwMode="auto">
          <a:xfrm>
            <a:off x="4959350" y="1187450"/>
            <a:ext cx="1379538" cy="304800"/>
          </a:xfrm>
          <a:prstGeom prst="rect">
            <a:avLst/>
          </a:prstGeom>
          <a:solidFill>
            <a:schemeClr val="accent2">
              <a:alpha val="4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5" name="Rectangle 15"/>
          <p:cNvSpPr>
            <a:spLocks noChangeArrowheads="1"/>
          </p:cNvSpPr>
          <p:nvPr/>
        </p:nvSpPr>
        <p:spPr bwMode="auto">
          <a:xfrm>
            <a:off x="4946650" y="1798638"/>
            <a:ext cx="1379538" cy="304800"/>
          </a:xfrm>
          <a:prstGeom prst="rect">
            <a:avLst/>
          </a:prstGeom>
          <a:solidFill>
            <a:srgbClr val="00FF00">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6" name="Rectangle 16"/>
          <p:cNvSpPr>
            <a:spLocks noChangeArrowheads="1"/>
          </p:cNvSpPr>
          <p:nvPr/>
        </p:nvSpPr>
        <p:spPr bwMode="auto">
          <a:xfrm>
            <a:off x="4995863" y="3211513"/>
            <a:ext cx="1379537" cy="304800"/>
          </a:xfrm>
          <a:prstGeom prst="rect">
            <a:avLst/>
          </a:prstGeom>
          <a:solidFill>
            <a:srgbClr val="00FF00">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7" name="Rectangle 17"/>
          <p:cNvSpPr>
            <a:spLocks noChangeArrowheads="1"/>
          </p:cNvSpPr>
          <p:nvPr/>
        </p:nvSpPr>
        <p:spPr bwMode="auto">
          <a:xfrm>
            <a:off x="4979988" y="2338388"/>
            <a:ext cx="1379537" cy="304800"/>
          </a:xfrm>
          <a:prstGeom prst="rect">
            <a:avLst/>
          </a:prstGeom>
          <a:solidFill>
            <a:schemeClr val="accent2">
              <a:alpha val="4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nvGrpSpPr>
          <p:cNvPr id="568338" name="Group 18"/>
          <p:cNvGrpSpPr>
            <a:grpSpLocks/>
          </p:cNvGrpSpPr>
          <p:nvPr/>
        </p:nvGrpSpPr>
        <p:grpSpPr bwMode="auto">
          <a:xfrm>
            <a:off x="4354513" y="3427413"/>
            <a:ext cx="2308225" cy="333375"/>
            <a:chOff x="2743" y="2249"/>
            <a:chExt cx="1454" cy="210"/>
          </a:xfrm>
        </p:grpSpPr>
        <p:sp>
          <p:nvSpPr>
            <p:cNvPr id="79893" name="Line 19"/>
            <p:cNvSpPr>
              <a:spLocks noChangeShapeType="1"/>
            </p:cNvSpPr>
            <p:nvPr/>
          </p:nvSpPr>
          <p:spPr bwMode="auto">
            <a:xfrm flipH="1">
              <a:off x="2743" y="2277"/>
              <a:ext cx="484" cy="1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4" name="Line 20"/>
            <p:cNvSpPr>
              <a:spLocks noChangeShapeType="1"/>
            </p:cNvSpPr>
            <p:nvPr/>
          </p:nvSpPr>
          <p:spPr bwMode="auto">
            <a:xfrm flipH="1">
              <a:off x="3310" y="2267"/>
              <a:ext cx="548" cy="15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5" name="Line 21"/>
            <p:cNvSpPr>
              <a:spLocks noChangeShapeType="1"/>
            </p:cNvSpPr>
            <p:nvPr/>
          </p:nvSpPr>
          <p:spPr bwMode="auto">
            <a:xfrm>
              <a:off x="3520" y="2249"/>
              <a:ext cx="192"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6" name="Line 22"/>
            <p:cNvSpPr>
              <a:spLocks noChangeShapeType="1"/>
            </p:cNvSpPr>
            <p:nvPr/>
          </p:nvSpPr>
          <p:spPr bwMode="auto">
            <a:xfrm>
              <a:off x="3676" y="2258"/>
              <a:ext cx="521"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8343" name="Text Box 23"/>
          <p:cNvSpPr txBox="1">
            <a:spLocks noChangeArrowheads="1"/>
          </p:cNvSpPr>
          <p:nvPr/>
        </p:nvSpPr>
        <p:spPr bwMode="auto">
          <a:xfrm>
            <a:off x="6734175" y="2559050"/>
            <a:ext cx="193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b="1">
                <a:ea typeface="微软雅黑" panose="020B0503020204020204" pitchFamily="34" charset="-122"/>
              </a:rPr>
              <a:t>每条指令由操作码和若干地址码组成</a:t>
            </a:r>
          </a:p>
        </p:txBody>
      </p:sp>
      <p:sp>
        <p:nvSpPr>
          <p:cNvPr id="568344" name="Text Box 24"/>
          <p:cNvSpPr txBox="1">
            <a:spLocks noChangeArrowheads="1"/>
          </p:cNvSpPr>
          <p:nvPr/>
        </p:nvSpPr>
        <p:spPr bwMode="auto">
          <a:xfrm>
            <a:off x="985838" y="6026150"/>
            <a:ext cx="654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b="1">
                <a:solidFill>
                  <a:srgbClr val="FF0000"/>
                </a:solidFill>
                <a:ea typeface="微软雅黑" panose="020B0503020204020204" pitchFamily="34" charset="-122"/>
              </a:rPr>
              <a:t>任何高级语言程序最终通过执行若干条指令来完成！</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36</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34"/>
                                        </p:tgtEl>
                                        <p:attrNameLst>
                                          <p:attrName>style.visibility</p:attrName>
                                        </p:attrNameLst>
                                      </p:cBhvr>
                                      <p:to>
                                        <p:strVal val="visible"/>
                                      </p:to>
                                    </p:set>
                                    <p:animEffect transition="in" filter="blinds(horizontal)">
                                      <p:cBhvr>
                                        <p:cTn id="7" dur="500"/>
                                        <p:tgtEl>
                                          <p:spTgt spid="568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blinds(horizontal)">
                                      <p:cBhvr>
                                        <p:cTn id="12" dur="500"/>
                                        <p:tgtEl>
                                          <p:spTgt spid="5683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8333"/>
                                        </p:tgtEl>
                                        <p:attrNameLst>
                                          <p:attrName>style.visibility</p:attrName>
                                        </p:attrNameLst>
                                      </p:cBhvr>
                                      <p:to>
                                        <p:strVal val="visible"/>
                                      </p:to>
                                    </p:set>
                                    <p:animEffect transition="in" filter="blinds(horizontal)">
                                      <p:cBhvr>
                                        <p:cTn id="17" dur="500"/>
                                        <p:tgtEl>
                                          <p:spTgt spid="5683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32"/>
                                        </p:tgtEl>
                                        <p:attrNameLst>
                                          <p:attrName>style.visibility</p:attrName>
                                        </p:attrNameLst>
                                      </p:cBhvr>
                                      <p:to>
                                        <p:strVal val="visible"/>
                                      </p:to>
                                    </p:set>
                                    <p:animEffect transition="in" filter="blinds(horizontal)">
                                      <p:cBhvr>
                                        <p:cTn id="22" dur="500"/>
                                        <p:tgtEl>
                                          <p:spTgt spid="568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8335"/>
                                        </p:tgtEl>
                                        <p:attrNameLst>
                                          <p:attrName>style.visibility</p:attrName>
                                        </p:attrNameLst>
                                      </p:cBhvr>
                                      <p:to>
                                        <p:strVal val="visible"/>
                                      </p:to>
                                    </p:set>
                                    <p:animEffect transition="in" filter="blinds(horizontal)">
                                      <p:cBhvr>
                                        <p:cTn id="27" dur="500"/>
                                        <p:tgtEl>
                                          <p:spTgt spid="5683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8336"/>
                                        </p:tgtEl>
                                        <p:attrNameLst>
                                          <p:attrName>style.visibility</p:attrName>
                                        </p:attrNameLst>
                                      </p:cBhvr>
                                      <p:to>
                                        <p:strVal val="visible"/>
                                      </p:to>
                                    </p:set>
                                    <p:animEffect transition="in" filter="blinds(horizontal)">
                                      <p:cBhvr>
                                        <p:cTn id="32" dur="500"/>
                                        <p:tgtEl>
                                          <p:spTgt spid="568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8328"/>
                                        </p:tgtEl>
                                        <p:attrNameLst>
                                          <p:attrName>style.visibility</p:attrName>
                                        </p:attrNameLst>
                                      </p:cBhvr>
                                      <p:to>
                                        <p:strVal val="visible"/>
                                      </p:to>
                                    </p:set>
                                    <p:animEffect transition="in" filter="blinds(horizontal)">
                                      <p:cBhvr>
                                        <p:cTn id="37" dur="500"/>
                                        <p:tgtEl>
                                          <p:spTgt spid="5683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8329"/>
                                        </p:tgtEl>
                                        <p:attrNameLst>
                                          <p:attrName>style.visibility</p:attrName>
                                        </p:attrNameLst>
                                      </p:cBhvr>
                                      <p:to>
                                        <p:strVal val="visible"/>
                                      </p:to>
                                    </p:set>
                                    <p:animEffect transition="in" filter="blinds(horizontal)">
                                      <p:cBhvr>
                                        <p:cTn id="42" dur="500"/>
                                        <p:tgtEl>
                                          <p:spTgt spid="568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8330"/>
                                        </p:tgtEl>
                                        <p:attrNameLst>
                                          <p:attrName>style.visibility</p:attrName>
                                        </p:attrNameLst>
                                      </p:cBhvr>
                                      <p:to>
                                        <p:strVal val="visible"/>
                                      </p:to>
                                    </p:set>
                                    <p:animEffect transition="in" filter="blinds(horizontal)">
                                      <p:cBhvr>
                                        <p:cTn id="47" dur="500"/>
                                        <p:tgtEl>
                                          <p:spTgt spid="568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8331"/>
                                        </p:tgtEl>
                                        <p:attrNameLst>
                                          <p:attrName>style.visibility</p:attrName>
                                        </p:attrNameLst>
                                      </p:cBhvr>
                                      <p:to>
                                        <p:strVal val="visible"/>
                                      </p:to>
                                    </p:set>
                                    <p:animEffect transition="in" filter="blinds(horizontal)">
                                      <p:cBhvr>
                                        <p:cTn id="52" dur="500"/>
                                        <p:tgtEl>
                                          <p:spTgt spid="5683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8325"/>
                                        </p:tgtEl>
                                        <p:attrNameLst>
                                          <p:attrName>style.visibility</p:attrName>
                                        </p:attrNameLst>
                                      </p:cBhvr>
                                      <p:to>
                                        <p:strVal val="visible"/>
                                      </p:to>
                                    </p:set>
                                    <p:animEffect transition="in" filter="blinds(horizontal)">
                                      <p:cBhvr>
                                        <p:cTn id="62" dur="500"/>
                                        <p:tgtEl>
                                          <p:spTgt spid="5683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8326"/>
                                        </p:tgtEl>
                                        <p:attrNameLst>
                                          <p:attrName>style.visibility</p:attrName>
                                        </p:attrNameLst>
                                      </p:cBhvr>
                                      <p:to>
                                        <p:strVal val="visible"/>
                                      </p:to>
                                    </p:set>
                                    <p:animEffect transition="in" filter="blinds(horizontal)">
                                      <p:cBhvr>
                                        <p:cTn id="67" dur="500"/>
                                        <p:tgtEl>
                                          <p:spTgt spid="56832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8327"/>
                                        </p:tgtEl>
                                        <p:attrNameLst>
                                          <p:attrName>style.visibility</p:attrName>
                                        </p:attrNameLst>
                                      </p:cBhvr>
                                      <p:to>
                                        <p:strVal val="visible"/>
                                      </p:to>
                                    </p:set>
                                    <p:animEffect transition="in" filter="blinds(horizontal)">
                                      <p:cBhvr>
                                        <p:cTn id="72" dur="500"/>
                                        <p:tgtEl>
                                          <p:spTgt spid="5683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68338"/>
                                        </p:tgtEl>
                                        <p:attrNameLst>
                                          <p:attrName>style.visibility</p:attrName>
                                        </p:attrNameLst>
                                      </p:cBhvr>
                                      <p:to>
                                        <p:strVal val="visible"/>
                                      </p:to>
                                    </p:set>
                                    <p:animEffect transition="in" filter="blinds(horizontal)">
                                      <p:cBhvr>
                                        <p:cTn id="77" dur="500"/>
                                        <p:tgtEl>
                                          <p:spTgt spid="56833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8343"/>
                                        </p:tgtEl>
                                        <p:attrNameLst>
                                          <p:attrName>style.visibility</p:attrName>
                                        </p:attrNameLst>
                                      </p:cBhvr>
                                      <p:to>
                                        <p:strVal val="visible"/>
                                      </p:to>
                                    </p:set>
                                    <p:animEffect transition="in" filter="blinds(horizontal)">
                                      <p:cBhvr>
                                        <p:cTn id="82" dur="500"/>
                                        <p:tgtEl>
                                          <p:spTgt spid="5683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8344"/>
                                        </p:tgtEl>
                                        <p:attrNameLst>
                                          <p:attrName>style.visibility</p:attrName>
                                        </p:attrNameLst>
                                      </p:cBhvr>
                                      <p:to>
                                        <p:strVal val="visible"/>
                                      </p:to>
                                    </p:set>
                                    <p:animEffect transition="in" filter="blinds(horizontal)">
                                      <p:cBhvr>
                                        <p:cTn id="87" dur="500"/>
                                        <p:tgtEl>
                                          <p:spTgt spid="56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5" grpId="0" animBg="1"/>
      <p:bldP spid="568326" grpId="0" animBg="1"/>
      <p:bldP spid="568327" grpId="0" animBg="1"/>
      <p:bldP spid="568328" grpId="0" animBg="1"/>
      <p:bldP spid="568329" grpId="0" animBg="1"/>
      <p:bldP spid="568330" grpId="0" animBg="1"/>
      <p:bldP spid="568331" grpId="0" animBg="1"/>
      <p:bldP spid="568332" grpId="0" animBg="1"/>
      <p:bldP spid="568333" grpId="0" animBg="1"/>
      <p:bldP spid="568334" grpId="0" animBg="1"/>
      <p:bldP spid="568335" grpId="0" animBg="1"/>
      <p:bldP spid="568336" grpId="0" animBg="1"/>
      <p:bldP spid="568337" grpId="0" animBg="1"/>
      <p:bldP spid="568343" grpId="0"/>
      <p:bldP spid="5683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53975"/>
            <a:ext cx="8229600" cy="561975"/>
          </a:xfrm>
        </p:spPr>
        <p:txBody>
          <a:bodyPr/>
          <a:lstStyle/>
          <a:p>
            <a:r>
              <a:rPr lang="zh-CN" altLang="en-US" sz="3600" smtClean="0"/>
              <a:t>早期计算机系统的层次</a:t>
            </a:r>
          </a:p>
        </p:txBody>
      </p:sp>
      <p:sp>
        <p:nvSpPr>
          <p:cNvPr id="576515" name="Rectangle 3"/>
          <p:cNvSpPr>
            <a:spLocks noGrp="1" noChangeArrowheads="1"/>
          </p:cNvSpPr>
          <p:nvPr>
            <p:ph type="body" idx="1"/>
          </p:nvPr>
        </p:nvSpPr>
        <p:spPr>
          <a:xfrm>
            <a:off x="476250" y="1042988"/>
            <a:ext cx="5634038" cy="5591175"/>
          </a:xfrm>
        </p:spPr>
        <p:txBody>
          <a:bodyPr/>
          <a:lstStyle/>
          <a:p>
            <a:r>
              <a:rPr lang="zh-CN" altLang="en-US" sz="2400" smtClean="0">
                <a:latin typeface="微软雅黑" panose="020B0503020204020204" pitchFamily="34" charset="-122"/>
                <a:ea typeface="微软雅黑" panose="020B0503020204020204" pitchFamily="34" charset="-122"/>
              </a:rPr>
              <a:t>最早的计算机用机器语言编程</a:t>
            </a:r>
          </a:p>
          <a:p>
            <a:pPr>
              <a:buFontTx/>
              <a:buNone/>
            </a:pPr>
            <a:r>
              <a:rPr lang="zh-CN" altLang="en-US" sz="2400" smtClean="0">
                <a:latin typeface="微软雅黑" panose="020B0503020204020204" pitchFamily="34" charset="-122"/>
                <a:ea typeface="微软雅黑" panose="020B0503020204020204" pitchFamily="34" charset="-122"/>
              </a:rPr>
              <a:t>  </a:t>
            </a:r>
            <a:r>
              <a:rPr lang="zh-CN" altLang="en-US" sz="2400" smtClean="0">
                <a:solidFill>
                  <a:srgbClr val="CC3300"/>
                </a:solidFill>
                <a:latin typeface="微软雅黑" panose="020B0503020204020204" pitchFamily="34" charset="-122"/>
                <a:ea typeface="微软雅黑" panose="020B0503020204020204" pitchFamily="34" charset="-122"/>
              </a:rPr>
              <a:t>机器语言称为第一代程序设计语言（</a:t>
            </a:r>
            <a:r>
              <a:rPr lang="en-US" altLang="zh-CN" sz="2400" smtClean="0">
                <a:solidFill>
                  <a:srgbClr val="CC3300"/>
                </a:solidFill>
                <a:latin typeface="微软雅黑" panose="020B0503020204020204" pitchFamily="34" charset="-122"/>
                <a:ea typeface="微软雅黑" panose="020B0503020204020204" pitchFamily="34" charset="-122"/>
              </a:rPr>
              <a:t>First generation programming language </a:t>
            </a:r>
            <a:r>
              <a:rPr lang="zh-CN" altLang="en-US" sz="2400" smtClean="0">
                <a:solidFill>
                  <a:srgbClr val="CC3300"/>
                </a:solidFill>
                <a:latin typeface="微软雅黑" panose="020B0503020204020204" pitchFamily="34" charset="-122"/>
                <a:ea typeface="微软雅黑" panose="020B0503020204020204" pitchFamily="34" charset="-122"/>
              </a:rPr>
              <a:t>，</a:t>
            </a:r>
            <a:r>
              <a:rPr lang="en-US" altLang="zh-CN" sz="2400" smtClean="0">
                <a:solidFill>
                  <a:srgbClr val="CC3300"/>
                </a:solidFill>
                <a:latin typeface="微软雅黑" panose="020B0503020204020204" pitchFamily="34" charset="-122"/>
                <a:ea typeface="微软雅黑" panose="020B0503020204020204" pitchFamily="34" charset="-122"/>
              </a:rPr>
              <a:t>1GL </a:t>
            </a:r>
            <a:r>
              <a:rPr lang="zh-CN" altLang="en-US" sz="2400" smtClean="0">
                <a:solidFill>
                  <a:srgbClr val="CC3300"/>
                </a:solidFill>
                <a:latin typeface="微软雅黑" panose="020B0503020204020204" pitchFamily="34" charset="-122"/>
                <a:ea typeface="微软雅黑" panose="020B0503020204020204" pitchFamily="34" charset="-122"/>
              </a:rPr>
              <a:t>）</a:t>
            </a:r>
          </a:p>
          <a:p>
            <a:pPr>
              <a:buFontTx/>
              <a:buNone/>
            </a:pPr>
            <a:endParaRPr lang="zh-CN" altLang="en-US" sz="2400" smtClean="0">
              <a:solidFill>
                <a:srgbClr val="CC3300"/>
              </a:solidFill>
              <a:latin typeface="微软雅黑" panose="020B0503020204020204" pitchFamily="34" charset="-122"/>
              <a:ea typeface="微软雅黑" panose="020B0503020204020204" pitchFamily="34" charset="-122"/>
            </a:endParaRPr>
          </a:p>
          <a:p>
            <a:r>
              <a:rPr lang="zh-CN" altLang="en-US" sz="2400" smtClean="0">
                <a:latin typeface="微软雅黑" panose="020B0503020204020204" pitchFamily="34" charset="-122"/>
                <a:ea typeface="微软雅黑" panose="020B0503020204020204" pitchFamily="34" charset="-122"/>
              </a:rPr>
              <a:t>后来用汇编语言编程</a:t>
            </a:r>
          </a:p>
          <a:p>
            <a:pPr>
              <a:buFontTx/>
              <a:buNone/>
            </a:pPr>
            <a:r>
              <a:rPr lang="zh-CN" altLang="en-US" sz="2400" smtClean="0">
                <a:latin typeface="微软雅黑" panose="020B0503020204020204" pitchFamily="34" charset="-122"/>
                <a:ea typeface="微软雅黑" panose="020B0503020204020204" pitchFamily="34" charset="-122"/>
              </a:rPr>
              <a:t>  </a:t>
            </a:r>
            <a:r>
              <a:rPr lang="zh-CN" altLang="en-US" sz="2400" smtClean="0">
                <a:solidFill>
                  <a:srgbClr val="CC3300"/>
                </a:solidFill>
                <a:latin typeface="微软雅黑" panose="020B0503020204020204" pitchFamily="34" charset="-122"/>
                <a:ea typeface="微软雅黑" panose="020B0503020204020204" pitchFamily="34" charset="-122"/>
              </a:rPr>
              <a:t>汇编语言称为第二代程序设计语言（</a:t>
            </a:r>
            <a:r>
              <a:rPr lang="en-US" altLang="zh-CN" sz="2400" smtClean="0">
                <a:solidFill>
                  <a:srgbClr val="CC3300"/>
                </a:solidFill>
                <a:latin typeface="微软雅黑" panose="020B0503020204020204" pitchFamily="34" charset="-122"/>
                <a:ea typeface="微软雅黑" panose="020B0503020204020204" pitchFamily="34" charset="-122"/>
              </a:rPr>
              <a:t>Second generation programming language </a:t>
            </a:r>
            <a:r>
              <a:rPr lang="zh-CN" altLang="en-US" sz="2400" smtClean="0">
                <a:solidFill>
                  <a:srgbClr val="CC3300"/>
                </a:solidFill>
                <a:latin typeface="微软雅黑" panose="020B0503020204020204" pitchFamily="34" charset="-122"/>
                <a:ea typeface="微软雅黑" panose="020B0503020204020204" pitchFamily="34" charset="-122"/>
              </a:rPr>
              <a:t>，</a:t>
            </a:r>
            <a:r>
              <a:rPr lang="en-US" altLang="zh-CN" sz="2400" smtClean="0">
                <a:solidFill>
                  <a:srgbClr val="CC3300"/>
                </a:solidFill>
                <a:latin typeface="微软雅黑" panose="020B0503020204020204" pitchFamily="34" charset="-122"/>
                <a:ea typeface="微软雅黑" panose="020B0503020204020204" pitchFamily="34" charset="-122"/>
              </a:rPr>
              <a:t>2GL </a:t>
            </a:r>
            <a:r>
              <a:rPr lang="zh-CN" altLang="en-US" sz="2400" smtClean="0">
                <a:solidFill>
                  <a:srgbClr val="CC3300"/>
                </a:solidFill>
                <a:latin typeface="微软雅黑" panose="020B0503020204020204" pitchFamily="34" charset="-122"/>
                <a:ea typeface="微软雅黑" panose="020B0503020204020204" pitchFamily="34" charset="-122"/>
              </a:rPr>
              <a:t>）</a:t>
            </a:r>
          </a:p>
          <a:p>
            <a:pPr>
              <a:buFontTx/>
              <a:buNone/>
            </a:pPr>
            <a:endParaRPr lang="zh-CN" altLang="en-US" sz="2400" smtClean="0">
              <a:latin typeface="微软雅黑" panose="020B0503020204020204" pitchFamily="34" charset="-122"/>
              <a:ea typeface="微软雅黑" panose="020B0503020204020204" pitchFamily="34" charset="-122"/>
            </a:endParaRPr>
          </a:p>
        </p:txBody>
      </p:sp>
      <p:grpSp>
        <p:nvGrpSpPr>
          <p:cNvPr id="576516" name="Group 4"/>
          <p:cNvGrpSpPr>
            <a:grpSpLocks/>
          </p:cNvGrpSpPr>
          <p:nvPr/>
        </p:nvGrpSpPr>
        <p:grpSpPr bwMode="auto">
          <a:xfrm>
            <a:off x="6365875" y="1133475"/>
            <a:ext cx="2398713" cy="1357313"/>
            <a:chOff x="4010" y="714"/>
            <a:chExt cx="1511" cy="855"/>
          </a:xfrm>
        </p:grpSpPr>
        <p:sp>
          <p:nvSpPr>
            <p:cNvPr id="80907" name="Text Box 5"/>
            <p:cNvSpPr txBox="1">
              <a:spLocks noChangeArrowheads="1"/>
            </p:cNvSpPr>
            <p:nvPr/>
          </p:nvSpPr>
          <p:spPr bwMode="auto">
            <a:xfrm>
              <a:off x="4014" y="714"/>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应用程序</a:t>
              </a:r>
            </a:p>
          </p:txBody>
        </p:sp>
        <p:sp>
          <p:nvSpPr>
            <p:cNvPr id="80908" name="Text Box 6"/>
            <p:cNvSpPr txBox="1">
              <a:spLocks noChangeArrowheads="1"/>
            </p:cNvSpPr>
            <p:nvPr/>
          </p:nvSpPr>
          <p:spPr bwMode="auto">
            <a:xfrm>
              <a:off x="4010" y="100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指令集体系结构</a:t>
              </a:r>
            </a:p>
          </p:txBody>
        </p:sp>
        <p:sp>
          <p:nvSpPr>
            <p:cNvPr id="80909" name="Text Box 7"/>
            <p:cNvSpPr txBox="1">
              <a:spLocks noChangeArrowheads="1"/>
            </p:cNvSpPr>
            <p:nvPr/>
          </p:nvSpPr>
          <p:spPr bwMode="auto">
            <a:xfrm>
              <a:off x="4014" y="1309"/>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计算机硬件</a:t>
              </a:r>
            </a:p>
          </p:txBody>
        </p:sp>
      </p:grpSp>
      <p:grpSp>
        <p:nvGrpSpPr>
          <p:cNvPr id="576520" name="Group 8"/>
          <p:cNvGrpSpPr>
            <a:grpSpLocks/>
          </p:cNvGrpSpPr>
          <p:nvPr/>
        </p:nvGrpSpPr>
        <p:grpSpPr bwMode="auto">
          <a:xfrm>
            <a:off x="6372225" y="3608388"/>
            <a:ext cx="2430463" cy="2303462"/>
            <a:chOff x="4014" y="2273"/>
            <a:chExt cx="1531" cy="1451"/>
          </a:xfrm>
        </p:grpSpPr>
        <p:sp>
          <p:nvSpPr>
            <p:cNvPr id="80902" name="Text Box 9"/>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dirty="0">
                  <a:ea typeface="微软雅黑" panose="020B0503020204020204" pitchFamily="34" charset="-122"/>
                </a:rPr>
                <a:t> </a:t>
              </a:r>
              <a:r>
                <a:rPr lang="zh-CN" altLang="en-US" sz="2100" b="1" dirty="0" smtClean="0">
                  <a:ea typeface="微软雅黑" panose="020B0503020204020204" pitchFamily="34" charset="-122"/>
                </a:rPr>
                <a:t>汇编程序</a:t>
              </a:r>
              <a:endParaRPr lang="zh-CN" altLang="en-US" sz="2100" b="1" dirty="0">
                <a:ea typeface="微软雅黑" panose="020B0503020204020204" pitchFamily="34" charset="-122"/>
              </a:endParaRPr>
            </a:p>
          </p:txBody>
        </p:sp>
        <p:sp>
          <p:nvSpPr>
            <p:cNvPr id="80903" name="Text Box 10"/>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操作系统</a:t>
              </a:r>
            </a:p>
          </p:txBody>
        </p:sp>
        <p:sp>
          <p:nvSpPr>
            <p:cNvPr id="80904" name="Text Box 11"/>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指令集体系结构</a:t>
              </a:r>
            </a:p>
          </p:txBody>
        </p:sp>
        <p:sp>
          <p:nvSpPr>
            <p:cNvPr id="80905" name="Text Box 12"/>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计算机硬件</a:t>
              </a:r>
            </a:p>
          </p:txBody>
        </p:sp>
        <p:sp>
          <p:nvSpPr>
            <p:cNvPr id="80906" name="Text Box 13"/>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应用程序</a:t>
              </a:r>
            </a:p>
          </p:txBody>
        </p:sp>
      </p:grpSp>
      <p:sp>
        <p:nvSpPr>
          <p:cNvPr id="2" name="灯片编号占位符 1"/>
          <p:cNvSpPr>
            <a:spLocks noGrp="1"/>
          </p:cNvSpPr>
          <p:nvPr>
            <p:ph type="sldNum" sz="quarter" idx="4"/>
          </p:nvPr>
        </p:nvSpPr>
        <p:spPr/>
        <p:txBody>
          <a:bodyPr/>
          <a:lstStyle/>
          <a:p>
            <a:fld id="{B889F279-0C5D-4FA7-8CEA-9D3E73AA67A1}" type="slidenum">
              <a:rPr lang="zh-CN" altLang="en-US" smtClean="0"/>
              <a:pPr/>
              <a:t>37</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blinds(horizontal)">
                                      <p:cBhvr>
                                        <p:cTn id="7" dur="500"/>
                                        <p:tgtEl>
                                          <p:spTgt spid="576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10" dur="500"/>
                                        <p:tgtEl>
                                          <p:spTgt spid="5765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6"/>
                                        </p:tgtEl>
                                        <p:attrNameLst>
                                          <p:attrName>style.visibility</p:attrName>
                                        </p:attrNameLst>
                                      </p:cBhvr>
                                      <p:to>
                                        <p:strVal val="visible"/>
                                      </p:to>
                                    </p:set>
                                    <p:animEffect transition="in" filter="blinds(horizontal)">
                                      <p:cBhvr>
                                        <p:cTn id="15" dur="500"/>
                                        <p:tgtEl>
                                          <p:spTgt spid="5765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6515">
                                            <p:txEl>
                                              <p:pRg st="3" end="3"/>
                                            </p:txEl>
                                          </p:spTgt>
                                        </p:tgtEl>
                                        <p:attrNameLst>
                                          <p:attrName>style.visibility</p:attrName>
                                        </p:attrNameLst>
                                      </p:cBhvr>
                                      <p:to>
                                        <p:strVal val="visible"/>
                                      </p:to>
                                    </p:set>
                                    <p:animEffect transition="in" filter="blinds(horizontal)">
                                      <p:cBhvr>
                                        <p:cTn id="20" dur="500"/>
                                        <p:tgtEl>
                                          <p:spTgt spid="57651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23" dur="500"/>
                                        <p:tgtEl>
                                          <p:spTgt spid="5765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76520"/>
                                        </p:tgtEl>
                                        <p:attrNameLst>
                                          <p:attrName>style.visibility</p:attrName>
                                        </p:attrNameLst>
                                      </p:cBhvr>
                                      <p:to>
                                        <p:strVal val="visible"/>
                                      </p:to>
                                    </p:set>
                                    <p:animEffect transition="in" filter="blinds(horizontal)">
                                      <p:cBhvr>
                                        <p:cTn id="28" dur="500"/>
                                        <p:tgtEl>
                                          <p:spTgt spid="57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53975"/>
            <a:ext cx="8229600" cy="561975"/>
          </a:xfrm>
        </p:spPr>
        <p:txBody>
          <a:bodyPr/>
          <a:lstStyle/>
          <a:p>
            <a:r>
              <a:rPr lang="zh-CN" altLang="en-US" sz="3600" smtClean="0"/>
              <a:t>现代（传统）计算机系统的层次</a:t>
            </a:r>
          </a:p>
        </p:txBody>
      </p:sp>
      <p:sp>
        <p:nvSpPr>
          <p:cNvPr id="577539" name="Rectangle 3"/>
          <p:cNvSpPr>
            <a:spLocks noGrp="1" noChangeArrowheads="1"/>
          </p:cNvSpPr>
          <p:nvPr>
            <p:ph type="body" idx="1"/>
          </p:nvPr>
        </p:nvSpPr>
        <p:spPr>
          <a:xfrm>
            <a:off x="161925" y="1042988"/>
            <a:ext cx="5400675" cy="3806825"/>
          </a:xfrm>
        </p:spPr>
        <p:txBody>
          <a:bodyPr/>
          <a:lstStyle/>
          <a:p>
            <a:r>
              <a:rPr lang="zh-CN" altLang="en-US" sz="2400" smtClean="0">
                <a:latin typeface="微软雅黑" panose="020B0503020204020204" pitchFamily="34" charset="-122"/>
                <a:ea typeface="微软雅黑" panose="020B0503020204020204" pitchFamily="34" charset="-122"/>
              </a:rPr>
              <a:t>现代计算机用高级语言编程</a:t>
            </a:r>
          </a:p>
          <a:p>
            <a:pPr>
              <a:buFontTx/>
              <a:buNone/>
            </a:pPr>
            <a:r>
              <a:rPr lang="zh-CN" altLang="en-US" smtClean="0">
                <a:solidFill>
                  <a:srgbClr val="CC3300"/>
                </a:solidFill>
                <a:latin typeface="微软雅黑" panose="020B0503020204020204" pitchFamily="34" charset="-122"/>
                <a:ea typeface="微软雅黑" panose="020B0503020204020204" pitchFamily="34" charset="-122"/>
              </a:rPr>
              <a:t>    </a:t>
            </a:r>
            <a:r>
              <a:rPr lang="zh-CN" altLang="en-US" sz="2200" smtClean="0">
                <a:solidFill>
                  <a:srgbClr val="CC3300"/>
                </a:solidFill>
                <a:latin typeface="微软雅黑" panose="020B0503020204020204" pitchFamily="34" charset="-122"/>
                <a:ea typeface="微软雅黑" panose="020B0503020204020204" pitchFamily="34" charset="-122"/>
              </a:rPr>
              <a:t>第三代程序设计语言（</a:t>
            </a:r>
            <a:r>
              <a:rPr lang="en-US" altLang="zh-CN" sz="2200" smtClean="0">
                <a:solidFill>
                  <a:srgbClr val="CC3300"/>
                </a:solidFill>
                <a:latin typeface="微软雅黑" panose="020B0503020204020204" pitchFamily="34" charset="-122"/>
                <a:ea typeface="微软雅黑" panose="020B0503020204020204" pitchFamily="34" charset="-122"/>
              </a:rPr>
              <a:t>3GL</a:t>
            </a:r>
            <a:r>
              <a:rPr lang="zh-CN" altLang="en-US" sz="2200" smtClean="0">
                <a:solidFill>
                  <a:srgbClr val="CC3300"/>
                </a:solidFill>
                <a:latin typeface="微软雅黑" panose="020B0503020204020204" pitchFamily="34" charset="-122"/>
                <a:ea typeface="微软雅黑" panose="020B0503020204020204" pitchFamily="34" charset="-122"/>
              </a:rPr>
              <a:t>）为过程式语言，编码时需要描述实现过程，即</a:t>
            </a:r>
            <a:r>
              <a:rPr lang="zh-CN" altLang="en-US" sz="2200" smtClean="0">
                <a:solidFill>
                  <a:srgbClr val="FF0000"/>
                </a:solidFill>
                <a:latin typeface="微软雅黑" panose="020B0503020204020204" pitchFamily="34" charset="-122"/>
                <a:ea typeface="微软雅黑" panose="020B0503020204020204" pitchFamily="34" charset="-122"/>
              </a:rPr>
              <a:t>“如何做”</a:t>
            </a:r>
            <a:r>
              <a:rPr lang="zh-CN" altLang="en-US" sz="2200" smtClean="0">
                <a:solidFill>
                  <a:srgbClr val="CC3300"/>
                </a:solidFill>
                <a:latin typeface="微软雅黑" panose="020B0503020204020204" pitchFamily="34" charset="-122"/>
                <a:ea typeface="微软雅黑" panose="020B0503020204020204" pitchFamily="34" charset="-122"/>
              </a:rPr>
              <a:t>。</a:t>
            </a:r>
          </a:p>
          <a:p>
            <a:pPr>
              <a:buFontTx/>
              <a:buNone/>
            </a:pPr>
            <a:r>
              <a:rPr lang="zh-CN" altLang="en-US" sz="2200" smtClean="0">
                <a:solidFill>
                  <a:srgbClr val="CC3300"/>
                </a:solidFill>
                <a:latin typeface="微软雅黑" panose="020B0503020204020204" pitchFamily="34" charset="-122"/>
                <a:ea typeface="微软雅黑" panose="020B0503020204020204" pitchFamily="34" charset="-122"/>
              </a:rPr>
              <a:t>    第四代程序设计语言（</a:t>
            </a:r>
            <a:r>
              <a:rPr lang="en-US" altLang="zh-CN" sz="2200" smtClean="0">
                <a:solidFill>
                  <a:srgbClr val="CC3300"/>
                </a:solidFill>
                <a:latin typeface="微软雅黑" panose="020B0503020204020204" pitchFamily="34" charset="-122"/>
                <a:ea typeface="微软雅黑" panose="020B0503020204020204" pitchFamily="34" charset="-122"/>
              </a:rPr>
              <a:t>4GL</a:t>
            </a:r>
            <a:r>
              <a:rPr lang="zh-CN" altLang="en-US" sz="2200" smtClean="0">
                <a:solidFill>
                  <a:srgbClr val="CC3300"/>
                </a:solidFill>
                <a:latin typeface="微软雅黑" panose="020B0503020204020204" pitchFamily="34" charset="-122"/>
                <a:ea typeface="微软雅黑" panose="020B0503020204020204" pitchFamily="34" charset="-122"/>
              </a:rPr>
              <a:t>）</a:t>
            </a:r>
            <a:r>
              <a:rPr lang="en-US" altLang="zh-CN" sz="2200" smtClean="0">
                <a:solidFill>
                  <a:srgbClr val="CC3300"/>
                </a:solidFill>
                <a:latin typeface="微软雅黑" panose="020B0503020204020204" pitchFamily="34" charset="-122"/>
                <a:ea typeface="微软雅黑" panose="020B0503020204020204" pitchFamily="34" charset="-122"/>
              </a:rPr>
              <a:t> </a:t>
            </a:r>
            <a:r>
              <a:rPr lang="zh-CN" altLang="en-US" sz="2200" smtClean="0">
                <a:solidFill>
                  <a:srgbClr val="CC3300"/>
                </a:solidFill>
                <a:latin typeface="微软雅黑" panose="020B0503020204020204" pitchFamily="34" charset="-122"/>
                <a:ea typeface="微软雅黑" panose="020B0503020204020204" pitchFamily="34" charset="-122"/>
              </a:rPr>
              <a:t>为非过程化语言，编码时只需说明</a:t>
            </a:r>
            <a:r>
              <a:rPr lang="zh-CN" altLang="en-US" sz="2200" smtClean="0">
                <a:solidFill>
                  <a:srgbClr val="FF0000"/>
                </a:solidFill>
                <a:latin typeface="微软雅黑" panose="020B0503020204020204" pitchFamily="34" charset="-122"/>
                <a:ea typeface="微软雅黑" panose="020B0503020204020204" pitchFamily="34" charset="-122"/>
              </a:rPr>
              <a:t>“做什么”</a:t>
            </a:r>
            <a:r>
              <a:rPr lang="zh-CN" altLang="en-US" sz="2200" smtClean="0">
                <a:solidFill>
                  <a:srgbClr val="CC3300"/>
                </a:solidFill>
                <a:latin typeface="微软雅黑" panose="020B0503020204020204" pitchFamily="34" charset="-122"/>
                <a:ea typeface="微软雅黑" panose="020B0503020204020204" pitchFamily="34" charset="-122"/>
              </a:rPr>
              <a:t>，不需要描述具体的算法实现细节。</a:t>
            </a:r>
          </a:p>
          <a:p>
            <a:pPr>
              <a:buFontTx/>
              <a:buNone/>
            </a:pPr>
            <a:endParaRPr lang="zh-CN" altLang="en-US" sz="2200" smtClean="0">
              <a:latin typeface="微软雅黑" panose="020B0503020204020204" pitchFamily="34" charset="-122"/>
              <a:ea typeface="微软雅黑" panose="020B0503020204020204" pitchFamily="34" charset="-122"/>
            </a:endParaRPr>
          </a:p>
        </p:txBody>
      </p:sp>
      <p:grpSp>
        <p:nvGrpSpPr>
          <p:cNvPr id="577540" name="Group 4"/>
          <p:cNvGrpSpPr>
            <a:grpSpLocks/>
          </p:cNvGrpSpPr>
          <p:nvPr/>
        </p:nvGrpSpPr>
        <p:grpSpPr bwMode="auto">
          <a:xfrm>
            <a:off x="6283325" y="900113"/>
            <a:ext cx="2430463" cy="2303462"/>
            <a:chOff x="4014" y="2273"/>
            <a:chExt cx="1531" cy="1451"/>
          </a:xfrm>
        </p:grpSpPr>
        <p:sp>
          <p:nvSpPr>
            <p:cNvPr id="81927" name="Text Box 5"/>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语言处理系统</a:t>
              </a:r>
            </a:p>
          </p:txBody>
        </p:sp>
        <p:sp>
          <p:nvSpPr>
            <p:cNvPr id="81928" name="Text Box 6"/>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操作系统</a:t>
              </a:r>
            </a:p>
          </p:txBody>
        </p:sp>
        <p:sp>
          <p:nvSpPr>
            <p:cNvPr id="81929" name="Text Box 7"/>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指令集体系结构</a:t>
              </a:r>
            </a:p>
          </p:txBody>
        </p:sp>
        <p:sp>
          <p:nvSpPr>
            <p:cNvPr id="81930" name="Text Box 8"/>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计算机硬件</a:t>
              </a:r>
            </a:p>
          </p:txBody>
        </p:sp>
        <p:sp>
          <p:nvSpPr>
            <p:cNvPr id="81931" name="Text Box 9"/>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应用程序</a:t>
              </a:r>
            </a:p>
          </p:txBody>
        </p:sp>
      </p:grpSp>
      <p:sp>
        <p:nvSpPr>
          <p:cNvPr id="577546" name="Text Box 10"/>
          <p:cNvSpPr txBox="1">
            <a:spLocks noChangeArrowheads="1"/>
          </p:cNvSpPr>
          <p:nvPr/>
        </p:nvSpPr>
        <p:spPr bwMode="auto">
          <a:xfrm>
            <a:off x="227013" y="4629150"/>
            <a:ext cx="5065712"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pPr>
            <a:r>
              <a:rPr lang="zh-CN" altLang="en-US" sz="2000" b="1" dirty="0">
                <a:ea typeface="微软雅黑" panose="020B0503020204020204" pitchFamily="34" charset="-122"/>
              </a:rPr>
              <a:t>可以看出：语言的发展是一个不断</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ea typeface="微软雅黑" panose="020B0503020204020204" pitchFamily="34" charset="-122"/>
              </a:rPr>
              <a:t>抽象</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ea typeface="微软雅黑" panose="020B0503020204020204" pitchFamily="34" charset="-122"/>
              </a:rPr>
              <a:t>的过程，因而，相应的计算机系统也不断有新的层次出现</a:t>
            </a:r>
          </a:p>
        </p:txBody>
      </p:sp>
      <p:sp>
        <p:nvSpPr>
          <p:cNvPr id="577547" name="Text Box 11"/>
          <p:cNvSpPr txBox="1">
            <a:spLocks noChangeArrowheads="1"/>
          </p:cNvSpPr>
          <p:nvPr/>
        </p:nvSpPr>
        <p:spPr bwMode="auto">
          <a:xfrm>
            <a:off x="5357813" y="3789363"/>
            <a:ext cx="3786186"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b="1" dirty="0">
                <a:solidFill>
                  <a:srgbClr val="FF0000"/>
                </a:solidFill>
                <a:ea typeface="微软雅黑" panose="020B0503020204020204" pitchFamily="34" charset="-122"/>
              </a:rPr>
              <a:t>语言处理系统</a:t>
            </a:r>
            <a:r>
              <a:rPr lang="zh-CN" altLang="en-US" sz="2200" b="1" dirty="0">
                <a:ea typeface="微软雅黑" panose="020B0503020204020204" pitchFamily="34" charset="-122"/>
              </a:rPr>
              <a:t>包括：各种</a:t>
            </a:r>
            <a:r>
              <a:rPr lang="zh-CN" altLang="en-US" sz="2200" b="1" dirty="0" smtClean="0">
                <a:ea typeface="微软雅黑" panose="020B0503020204020204" pitchFamily="34" charset="-122"/>
              </a:rPr>
              <a:t>语言处理程序</a:t>
            </a:r>
            <a:r>
              <a:rPr lang="en-US" altLang="zh-CN" sz="2200" b="1" dirty="0" smtClean="0">
                <a:solidFill>
                  <a:srgbClr val="009242"/>
                </a:solidFill>
                <a:ea typeface="微软雅黑" panose="020B0503020204020204" pitchFamily="34" charset="-122"/>
              </a:rPr>
              <a:t>(</a:t>
            </a:r>
            <a:r>
              <a:rPr lang="zh-CN" altLang="en-US" sz="2200" b="1" dirty="0" smtClean="0">
                <a:solidFill>
                  <a:srgbClr val="009242"/>
                </a:solidFill>
                <a:ea typeface="微软雅黑" panose="020B0503020204020204" pitchFamily="34" charset="-122"/>
              </a:rPr>
              <a:t>如</a:t>
            </a:r>
            <a:r>
              <a:rPr lang="zh-CN" altLang="en-US" sz="2200" b="1" dirty="0">
                <a:solidFill>
                  <a:srgbClr val="009242"/>
                </a:solidFill>
                <a:ea typeface="微软雅黑" panose="020B0503020204020204" pitchFamily="34" charset="-122"/>
              </a:rPr>
              <a:t>编译、汇编、</a:t>
            </a:r>
            <a:r>
              <a:rPr lang="zh-CN" altLang="en-US" sz="2200" b="1" dirty="0" smtClean="0">
                <a:solidFill>
                  <a:srgbClr val="009242"/>
                </a:solidFill>
                <a:ea typeface="微软雅黑" panose="020B0503020204020204" pitchFamily="34" charset="-122"/>
              </a:rPr>
              <a:t>链接</a:t>
            </a:r>
            <a:r>
              <a:rPr lang="en-US" altLang="zh-CN" sz="2200" b="1" dirty="0" smtClean="0">
                <a:solidFill>
                  <a:srgbClr val="009242"/>
                </a:solidFill>
                <a:ea typeface="微软雅黑" panose="020B0503020204020204" pitchFamily="34" charset="-122"/>
              </a:rPr>
              <a:t>)</a:t>
            </a:r>
            <a:r>
              <a:rPr lang="zh-CN" altLang="en-US" sz="2200" b="1" dirty="0" smtClean="0">
                <a:ea typeface="微软雅黑" panose="020B0503020204020204" pitchFamily="34" charset="-122"/>
              </a:rPr>
              <a:t>、</a:t>
            </a:r>
            <a:r>
              <a:rPr lang="zh-CN" altLang="en-US" sz="2200" b="1" dirty="0">
                <a:ea typeface="微软雅黑" panose="020B0503020204020204" pitchFamily="34" charset="-122"/>
              </a:rPr>
              <a:t>运行时系统</a:t>
            </a:r>
            <a:r>
              <a:rPr lang="zh-CN" altLang="en-US" sz="2200" b="1" dirty="0">
                <a:solidFill>
                  <a:srgbClr val="009242"/>
                </a:solidFill>
                <a:ea typeface="微软雅黑" panose="020B0503020204020204" pitchFamily="34" charset="-122"/>
              </a:rPr>
              <a:t>（如库函数，调试、优化等功能）</a:t>
            </a:r>
          </a:p>
          <a:p>
            <a:pPr algn="ctr">
              <a:spcBef>
                <a:spcPct val="50000"/>
              </a:spcBef>
            </a:pPr>
            <a:r>
              <a:rPr lang="zh-CN" altLang="en-US" sz="2200" b="1" dirty="0">
                <a:solidFill>
                  <a:srgbClr val="FF0000"/>
                </a:solidFill>
                <a:ea typeface="微软雅黑" panose="020B0503020204020204" pitchFamily="34" charset="-122"/>
              </a:rPr>
              <a:t>操作系统</a:t>
            </a:r>
            <a:r>
              <a:rPr lang="zh-CN" altLang="en-US" sz="2200" b="1" dirty="0">
                <a:ea typeface="微软雅黑" panose="020B0503020204020204" pitchFamily="34" charset="-122"/>
              </a:rPr>
              <a:t>包括人机交互界面、提供服务功能的内核例程</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38</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7540"/>
                                        </p:tgtEl>
                                        <p:attrNameLst>
                                          <p:attrName>style.visibility</p:attrName>
                                        </p:attrNameLst>
                                      </p:cBhvr>
                                      <p:to>
                                        <p:strVal val="visible"/>
                                      </p:to>
                                    </p:set>
                                    <p:animEffect transition="in" filter="blinds(horizontal)">
                                      <p:cBhvr>
                                        <p:cTn id="22" dur="500"/>
                                        <p:tgtEl>
                                          <p:spTgt spid="577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7547">
                                            <p:txEl>
                                              <p:pRg st="0" end="0"/>
                                            </p:txEl>
                                          </p:spTgt>
                                        </p:tgtEl>
                                        <p:attrNameLst>
                                          <p:attrName>style.visibility</p:attrName>
                                        </p:attrNameLst>
                                      </p:cBhvr>
                                      <p:to>
                                        <p:strVal val="visible"/>
                                      </p:to>
                                    </p:set>
                                    <p:animEffect transition="in" filter="blinds(horizontal)">
                                      <p:cBhvr>
                                        <p:cTn id="27" dur="500"/>
                                        <p:tgtEl>
                                          <p:spTgt spid="57754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7547">
                                            <p:txEl>
                                              <p:pRg st="1" end="1"/>
                                            </p:txEl>
                                          </p:spTgt>
                                        </p:tgtEl>
                                        <p:attrNameLst>
                                          <p:attrName>style.visibility</p:attrName>
                                        </p:attrNameLst>
                                      </p:cBhvr>
                                      <p:to>
                                        <p:strVal val="visible"/>
                                      </p:to>
                                    </p:set>
                                    <p:animEffect transition="in" filter="blinds(horizontal)">
                                      <p:cBhvr>
                                        <p:cTn id="32" dur="500"/>
                                        <p:tgtEl>
                                          <p:spTgt spid="57754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7546"/>
                                        </p:tgtEl>
                                        <p:attrNameLst>
                                          <p:attrName>style.visibility</p:attrName>
                                        </p:attrNameLst>
                                      </p:cBhvr>
                                      <p:to>
                                        <p:strVal val="visible"/>
                                      </p:to>
                                    </p:set>
                                    <p:animEffect transition="in" filter="blinds(horizontal)">
                                      <p:cBhvr>
                                        <p:cTn id="37" dur="500"/>
                                        <p:tgtEl>
                                          <p:spTgt spid="577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53975"/>
            <a:ext cx="8229600" cy="561975"/>
          </a:xfrm>
        </p:spPr>
        <p:txBody>
          <a:bodyPr/>
          <a:lstStyle/>
          <a:p>
            <a:r>
              <a:rPr lang="zh-CN" altLang="en-US" sz="3600" smtClean="0"/>
              <a:t>计算机系统抽象层的转换</a:t>
            </a:r>
          </a:p>
        </p:txBody>
      </p:sp>
      <p:sp>
        <p:nvSpPr>
          <p:cNvPr id="578563" name="Rectangle 3"/>
          <p:cNvSpPr>
            <a:spLocks noGrp="1" noChangeArrowheads="1"/>
          </p:cNvSpPr>
          <p:nvPr>
            <p:ph type="body" idx="1"/>
          </p:nvPr>
        </p:nvSpPr>
        <p:spPr>
          <a:xfrm>
            <a:off x="457200" y="863600"/>
            <a:ext cx="2179637" cy="3614738"/>
          </a:xfrm>
        </p:spPr>
        <p:txBody>
          <a:bodyPr/>
          <a:lstStyle/>
          <a:p>
            <a:pPr>
              <a:spcBef>
                <a:spcPct val="15000"/>
              </a:spcBef>
              <a:buFontTx/>
              <a:buNone/>
            </a:pPr>
            <a:r>
              <a:rPr lang="zh-CN" altLang="en-US" sz="2200" dirty="0" smtClean="0">
                <a:solidFill>
                  <a:srgbClr val="FF0000"/>
                </a:solidFill>
                <a:latin typeface="微软雅黑" panose="020B0503020204020204" pitchFamily="34" charset="-122"/>
                <a:ea typeface="微软雅黑" panose="020B0503020204020204" pitchFamily="34" charset="-122"/>
              </a:rPr>
              <a:t>程序执行结果</a:t>
            </a:r>
          </a:p>
          <a:p>
            <a:pPr>
              <a:spcBef>
                <a:spcPct val="15000"/>
              </a:spcBef>
              <a:buFontTx/>
              <a:buNone/>
            </a:pPr>
            <a:r>
              <a:rPr lang="zh-CN" altLang="en-US" sz="2200" dirty="0" smtClean="0">
                <a:solidFill>
                  <a:srgbClr val="FF0000"/>
                </a:solidFill>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不仅取决于</a:t>
            </a:r>
          </a:p>
          <a:p>
            <a:pPr>
              <a:spcBef>
                <a:spcPct val="15000"/>
              </a:spcBef>
              <a:buFontTx/>
              <a:buNone/>
            </a:pPr>
            <a:r>
              <a:rPr lang="zh-CN" altLang="en-US" sz="2200" dirty="0" smtClean="0">
                <a:solidFill>
                  <a:srgbClr val="008000"/>
                </a:solidFill>
                <a:latin typeface="微软雅黑" panose="020B0503020204020204" pitchFamily="34" charset="-122"/>
                <a:ea typeface="微软雅黑" panose="020B0503020204020204" pitchFamily="34" charset="-122"/>
              </a:rPr>
              <a:t>算法、程序编写</a:t>
            </a:r>
          </a:p>
          <a:p>
            <a:pPr>
              <a:spcBef>
                <a:spcPct val="15000"/>
              </a:spcBef>
              <a:buFontTx/>
              <a:buNone/>
            </a:pPr>
            <a:r>
              <a:rPr lang="zh-CN" altLang="en-US" sz="2200" dirty="0" smtClean="0">
                <a:latin typeface="微软雅黑" panose="020B0503020204020204" pitchFamily="34" charset="-122"/>
                <a:ea typeface="微软雅黑" panose="020B0503020204020204" pitchFamily="34" charset="-122"/>
              </a:rPr>
              <a:t>    而且取决于</a:t>
            </a:r>
          </a:p>
          <a:p>
            <a:pPr>
              <a:spcBef>
                <a:spcPct val="15000"/>
              </a:spcBef>
              <a:buFontTx/>
              <a:buNone/>
            </a:pPr>
            <a:r>
              <a:rPr lang="zh-CN" altLang="en-US" sz="2200" dirty="0" smtClean="0">
                <a:solidFill>
                  <a:srgbClr val="008000"/>
                </a:solidFill>
                <a:latin typeface="微软雅黑" panose="020B0503020204020204" pitchFamily="34" charset="-122"/>
                <a:ea typeface="微软雅黑" panose="020B0503020204020204" pitchFamily="34" charset="-122"/>
              </a:rPr>
              <a:t>语言处理系统</a:t>
            </a:r>
          </a:p>
          <a:p>
            <a:pPr>
              <a:spcBef>
                <a:spcPct val="15000"/>
              </a:spcBef>
              <a:buFontTx/>
              <a:buNone/>
            </a:pPr>
            <a:r>
              <a:rPr lang="zh-CN" altLang="en-US" sz="2200" dirty="0" smtClean="0">
                <a:solidFill>
                  <a:srgbClr val="008000"/>
                </a:solidFill>
                <a:latin typeface="微软雅黑" panose="020B0503020204020204" pitchFamily="34" charset="-122"/>
                <a:ea typeface="微软雅黑" panose="020B0503020204020204" pitchFamily="34" charset="-122"/>
              </a:rPr>
              <a:t>操作系统</a:t>
            </a:r>
          </a:p>
          <a:p>
            <a:pPr>
              <a:spcBef>
                <a:spcPct val="15000"/>
              </a:spcBef>
              <a:buFontTx/>
              <a:buNone/>
            </a:pPr>
            <a:r>
              <a:rPr lang="en-US" altLang="zh-CN" sz="2200" dirty="0" smtClean="0">
                <a:solidFill>
                  <a:srgbClr val="008000"/>
                </a:solidFill>
                <a:latin typeface="微软雅黑" panose="020B0503020204020204" pitchFamily="34" charset="-122"/>
                <a:ea typeface="微软雅黑" panose="020B0503020204020204" pitchFamily="34" charset="-122"/>
              </a:rPr>
              <a:t>ISA</a:t>
            </a:r>
          </a:p>
          <a:p>
            <a:pPr>
              <a:spcBef>
                <a:spcPct val="15000"/>
              </a:spcBef>
              <a:buFontTx/>
              <a:buNone/>
            </a:pPr>
            <a:r>
              <a:rPr lang="zh-CN" altLang="en-US" sz="2200" dirty="0" smtClean="0">
                <a:solidFill>
                  <a:srgbClr val="008000"/>
                </a:solidFill>
                <a:latin typeface="微软雅黑" panose="020B0503020204020204" pitchFamily="34" charset="-122"/>
                <a:ea typeface="微软雅黑" panose="020B0503020204020204" pitchFamily="34" charset="-122"/>
              </a:rPr>
              <a:t>微体系结构</a:t>
            </a:r>
          </a:p>
          <a:p>
            <a:pPr>
              <a:lnSpc>
                <a:spcPct val="130000"/>
              </a:lnSpc>
              <a:spcBef>
                <a:spcPct val="30000"/>
              </a:spcBef>
              <a:buFontTx/>
              <a:buNone/>
            </a:pPr>
            <a:endParaRPr lang="en-US" altLang="zh-CN" sz="2200" dirty="0" smtClean="0">
              <a:solidFill>
                <a:srgbClr val="008000"/>
              </a:solidFill>
              <a:latin typeface="微软雅黑" panose="020B0503020204020204" pitchFamily="34" charset="-122"/>
              <a:ea typeface="微软雅黑" panose="020B0503020204020204" pitchFamily="34" charset="-122"/>
            </a:endParaRPr>
          </a:p>
        </p:txBody>
      </p:sp>
      <p:sp>
        <p:nvSpPr>
          <p:cNvPr id="578564" name="Text Box 4"/>
          <p:cNvSpPr txBox="1">
            <a:spLocks noChangeArrowheads="1"/>
          </p:cNvSpPr>
          <p:nvPr/>
        </p:nvSpPr>
        <p:spPr bwMode="auto">
          <a:xfrm>
            <a:off x="161925" y="4238625"/>
            <a:ext cx="22955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200" b="1">
                <a:ea typeface="微软雅黑" panose="020B0503020204020204" pitchFamily="34" charset="-122"/>
              </a:rPr>
              <a:t>不同计算机课程处于不同层次</a:t>
            </a:r>
          </a:p>
          <a:p>
            <a:pPr algn="ctr">
              <a:spcBef>
                <a:spcPct val="50000"/>
              </a:spcBef>
            </a:pPr>
            <a:r>
              <a:rPr lang="zh-CN" altLang="en-US" sz="2200" b="1">
                <a:ea typeface="微软雅黑" panose="020B0503020204020204" pitchFamily="34" charset="-122"/>
              </a:rPr>
              <a:t>必须将各层次关联起来解决问题</a:t>
            </a:r>
          </a:p>
        </p:txBody>
      </p:sp>
      <p:grpSp>
        <p:nvGrpSpPr>
          <p:cNvPr id="82949" name="Group 5"/>
          <p:cNvGrpSpPr>
            <a:grpSpLocks/>
          </p:cNvGrpSpPr>
          <p:nvPr/>
        </p:nvGrpSpPr>
        <p:grpSpPr bwMode="auto">
          <a:xfrm>
            <a:off x="2636838" y="1493838"/>
            <a:ext cx="6256337" cy="4591050"/>
            <a:chOff x="1661" y="941"/>
            <a:chExt cx="3941" cy="3203"/>
          </a:xfrm>
        </p:grpSpPr>
        <p:pic>
          <p:nvPicPr>
            <p:cNvPr id="829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 y="941"/>
              <a:ext cx="3941" cy="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Rectangle 7"/>
            <p:cNvSpPr>
              <a:spLocks noChangeArrowheads="1"/>
            </p:cNvSpPr>
            <p:nvPr/>
          </p:nvSpPr>
          <p:spPr bwMode="auto">
            <a:xfrm>
              <a:off x="2030" y="1395"/>
              <a:ext cx="2494" cy="652"/>
            </a:xfrm>
            <a:prstGeom prst="rect">
              <a:avLst/>
            </a:prstGeom>
            <a:solidFill>
              <a:srgbClr val="339966">
                <a:alpha val="2392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954" name="Rectangle 8"/>
            <p:cNvSpPr>
              <a:spLocks noChangeArrowheads="1"/>
            </p:cNvSpPr>
            <p:nvPr/>
          </p:nvSpPr>
          <p:spPr bwMode="auto">
            <a:xfrm>
              <a:off x="2030" y="2755"/>
              <a:ext cx="2466" cy="1333"/>
            </a:xfrm>
            <a:prstGeom prst="rect">
              <a:avLst/>
            </a:prstGeom>
            <a:solidFill>
              <a:srgbClr val="FF9900">
                <a:alpha val="1803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955" name="Rectangle 9"/>
            <p:cNvSpPr>
              <a:spLocks noChangeArrowheads="1"/>
            </p:cNvSpPr>
            <p:nvPr/>
          </p:nvSpPr>
          <p:spPr bwMode="auto">
            <a:xfrm>
              <a:off x="2030" y="2047"/>
              <a:ext cx="2494" cy="311"/>
            </a:xfrm>
            <a:prstGeom prst="rect">
              <a:avLst/>
            </a:prstGeom>
            <a:solidFill>
              <a:srgbClr val="33CC33">
                <a:alpha val="2588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82950" name="Text Box 10"/>
          <p:cNvSpPr txBox="1">
            <a:spLocks noChangeArrowheads="1"/>
          </p:cNvSpPr>
          <p:nvPr/>
        </p:nvSpPr>
        <p:spPr bwMode="auto">
          <a:xfrm>
            <a:off x="2816225" y="773113"/>
            <a:ext cx="60769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功能</a:t>
            </a:r>
            <a:r>
              <a:rPr lang="zh-CN" altLang="en-US" sz="2100" b="1">
                <a:solidFill>
                  <a:srgbClr val="FF0000"/>
                </a:solidFill>
                <a:ea typeface="微软雅黑" panose="020B0503020204020204" pitchFamily="34" charset="-122"/>
              </a:rPr>
              <a:t>转换</a:t>
            </a:r>
            <a:r>
              <a:rPr lang="zh-CN" altLang="en-US" sz="2100" b="1">
                <a:ea typeface="微软雅黑" panose="020B0503020204020204" pitchFamily="34" charset="-122"/>
              </a:rPr>
              <a:t>：上层是下层的</a:t>
            </a:r>
            <a:r>
              <a:rPr lang="zh-CN" altLang="en-US" sz="2100" b="1">
                <a:solidFill>
                  <a:srgbClr val="FF0000"/>
                </a:solidFill>
                <a:ea typeface="微软雅黑" panose="020B0503020204020204" pitchFamily="34" charset="-122"/>
              </a:rPr>
              <a:t>抽象</a:t>
            </a:r>
            <a:r>
              <a:rPr lang="zh-CN" altLang="en-US" sz="2100" b="1">
                <a:ea typeface="微软雅黑" panose="020B0503020204020204" pitchFamily="34" charset="-122"/>
              </a:rPr>
              <a:t>，下层是上层的</a:t>
            </a:r>
            <a:r>
              <a:rPr lang="zh-CN" altLang="en-US" sz="2100" b="1">
                <a:solidFill>
                  <a:srgbClr val="FF0000"/>
                </a:solidFill>
                <a:ea typeface="微软雅黑" panose="020B0503020204020204" pitchFamily="34" charset="-122"/>
              </a:rPr>
              <a:t>实现</a:t>
            </a:r>
          </a:p>
          <a:p>
            <a:pPr algn="ctr">
              <a:spcBef>
                <a:spcPct val="20000"/>
              </a:spcBef>
            </a:pPr>
            <a:r>
              <a:rPr lang="zh-CN" altLang="en-US" sz="2100" b="1">
                <a:solidFill>
                  <a:srgbClr val="FF0000"/>
                </a:solidFill>
                <a:ea typeface="微软雅黑" panose="020B0503020204020204" pitchFamily="34" charset="-122"/>
              </a:rPr>
              <a:t>底层为上层提供支撑环境！</a:t>
            </a:r>
          </a:p>
        </p:txBody>
      </p:sp>
      <p:sp>
        <p:nvSpPr>
          <p:cNvPr id="578571" name="Text Box 11"/>
          <p:cNvSpPr txBox="1">
            <a:spLocks noChangeArrowheads="1"/>
          </p:cNvSpPr>
          <p:nvPr/>
        </p:nvSpPr>
        <p:spPr bwMode="auto">
          <a:xfrm>
            <a:off x="134938" y="6219825"/>
            <a:ext cx="8937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b="1" dirty="0">
                <a:solidFill>
                  <a:srgbClr val="CC3300"/>
                </a:solidFill>
                <a:ea typeface="微软雅黑" panose="020B0503020204020204" pitchFamily="34" charset="-122"/>
              </a:rPr>
              <a:t>最高层抽象就是点点鼠标、拖拖图标、敲敲键盘，但这</a:t>
            </a:r>
            <a:r>
              <a:rPr lang="zh-CN" altLang="en-US" sz="2000" b="1" dirty="0" smtClean="0">
                <a:solidFill>
                  <a:srgbClr val="CC3300"/>
                </a:solidFill>
                <a:ea typeface="微软雅黑" panose="020B0503020204020204" pitchFamily="34" charset="-122"/>
              </a:rPr>
              <a:t>背后需要有很多层转化</a:t>
            </a:r>
            <a:endParaRPr lang="zh-CN" altLang="en-US" sz="2000" b="1" dirty="0">
              <a:solidFill>
                <a:srgbClr val="CC3300"/>
              </a:solidFill>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39</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1" dur="500"/>
                                        <p:tgtEl>
                                          <p:spTgt spid="578563">
                                            <p:txEl>
                                              <p:pRg st="1" end="1"/>
                                            </p:txEl>
                                          </p:spTgt>
                                        </p:tgtEl>
                                      </p:cBhvr>
                                    </p:animEffect>
                                  </p:childTnLst>
                                </p:cTn>
                              </p:par>
                            </p:childTnLst>
                          </p:cTn>
                        </p:par>
                        <p:par>
                          <p:cTn id="12" fill="hold" nodeType="with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5" dur="500"/>
                                        <p:tgtEl>
                                          <p:spTgt spid="5785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0" dur="500"/>
                                        <p:tgtEl>
                                          <p:spTgt spid="578563">
                                            <p:txEl>
                                              <p:pRg st="3" end="3"/>
                                            </p:txEl>
                                          </p:spTgt>
                                        </p:tgtEl>
                                      </p:cBhvr>
                                    </p:animEffect>
                                  </p:childTnLst>
                                </p:cTn>
                              </p:par>
                            </p:childTnLst>
                          </p:cTn>
                        </p:par>
                        <p:par>
                          <p:cTn id="21" fill="hold" nodeType="withGroup">
                            <p:stCondLst>
                              <p:cond delay="500"/>
                            </p:stCondLst>
                            <p:childTnLst>
                              <p:par>
                                <p:cTn id="22" presetID="3" presetClass="entr" presetSubtype="10" fill="hold" nodeType="afterEffect">
                                  <p:stCondLst>
                                    <p:cond delay="250"/>
                                  </p:stCondLst>
                                  <p:childTnLst>
                                    <p:set>
                                      <p:cBhvr>
                                        <p:cTn id="23"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4" dur="500"/>
                                        <p:tgtEl>
                                          <p:spTgt spid="578563">
                                            <p:txEl>
                                              <p:pRg st="4" end="4"/>
                                            </p:txEl>
                                          </p:spTgt>
                                        </p:tgtEl>
                                      </p:cBhvr>
                                    </p:animEffect>
                                  </p:childTnLst>
                                </p:cTn>
                              </p:par>
                            </p:childTnLst>
                          </p:cTn>
                        </p:par>
                        <p:par>
                          <p:cTn id="25" fill="hold" nodeType="withGroup">
                            <p:stCondLst>
                              <p:cond delay="1250"/>
                            </p:stCondLst>
                            <p:childTnLst>
                              <p:par>
                                <p:cTn id="26" presetID="3" presetClass="entr" presetSubtype="10" fill="hold" nodeType="afterEffect">
                                  <p:stCondLst>
                                    <p:cond delay="500"/>
                                  </p:stCondLst>
                                  <p:childTnLst>
                                    <p:set>
                                      <p:cBhvr>
                                        <p:cTn id="27"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28" dur="500"/>
                                        <p:tgtEl>
                                          <p:spTgt spid="578563">
                                            <p:txEl>
                                              <p:pRg st="5" end="5"/>
                                            </p:txEl>
                                          </p:spTgt>
                                        </p:tgtEl>
                                      </p:cBhvr>
                                    </p:animEffect>
                                  </p:childTnLst>
                                </p:cTn>
                              </p:par>
                            </p:childTnLst>
                          </p:cTn>
                        </p:par>
                        <p:par>
                          <p:cTn id="29" fill="hold" nodeType="withGroup">
                            <p:stCondLst>
                              <p:cond delay="2250"/>
                            </p:stCondLst>
                            <p:childTnLst>
                              <p:par>
                                <p:cTn id="30" presetID="3" presetClass="entr" presetSubtype="10" fill="hold" nodeType="afterEffect">
                                  <p:stCondLst>
                                    <p:cond delay="500"/>
                                  </p:stCondLst>
                                  <p:childTnLst>
                                    <p:set>
                                      <p:cBhvr>
                                        <p:cTn id="31"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2" dur="500"/>
                                        <p:tgtEl>
                                          <p:spTgt spid="578563">
                                            <p:txEl>
                                              <p:pRg st="6" end="6"/>
                                            </p:txEl>
                                          </p:spTgt>
                                        </p:tgtEl>
                                      </p:cBhvr>
                                    </p:animEffect>
                                  </p:childTnLst>
                                </p:cTn>
                              </p:par>
                            </p:childTnLst>
                          </p:cTn>
                        </p:par>
                        <p:par>
                          <p:cTn id="33" fill="hold" nodeType="withGroup">
                            <p:stCondLst>
                              <p:cond delay="3250"/>
                            </p:stCondLst>
                            <p:childTnLst>
                              <p:par>
                                <p:cTn id="34" presetID="3" presetClass="entr" presetSubtype="10" fill="hold" nodeType="afterEffect">
                                  <p:stCondLst>
                                    <p:cond delay="500"/>
                                  </p:stCondLst>
                                  <p:childTnLst>
                                    <p:set>
                                      <p:cBhvr>
                                        <p:cTn id="35" dur="1" fill="hold">
                                          <p:stCondLst>
                                            <p:cond delay="0"/>
                                          </p:stCondLst>
                                        </p:cTn>
                                        <p:tgtEl>
                                          <p:spTgt spid="578563">
                                            <p:txEl>
                                              <p:pRg st="7" end="7"/>
                                            </p:txEl>
                                          </p:spTgt>
                                        </p:tgtEl>
                                        <p:attrNameLst>
                                          <p:attrName>style.visibility</p:attrName>
                                        </p:attrNameLst>
                                      </p:cBhvr>
                                      <p:to>
                                        <p:strVal val="visible"/>
                                      </p:to>
                                    </p:set>
                                    <p:animEffect transition="in" filter="blinds(horizontal)">
                                      <p:cBhvr>
                                        <p:cTn id="36" dur="500"/>
                                        <p:tgtEl>
                                          <p:spTgt spid="578563">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78564">
                                            <p:txEl>
                                              <p:pRg st="0" end="0"/>
                                            </p:txEl>
                                          </p:spTgt>
                                        </p:tgtEl>
                                        <p:attrNameLst>
                                          <p:attrName>style.visibility</p:attrName>
                                        </p:attrNameLst>
                                      </p:cBhvr>
                                      <p:to>
                                        <p:strVal val="visible"/>
                                      </p:to>
                                    </p:set>
                                    <p:animEffect transition="in" filter="blinds(horizontal)">
                                      <p:cBhvr>
                                        <p:cTn id="41" dur="500"/>
                                        <p:tgtEl>
                                          <p:spTgt spid="578564">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78564">
                                            <p:txEl>
                                              <p:pRg st="1" end="1"/>
                                            </p:txEl>
                                          </p:spTgt>
                                        </p:tgtEl>
                                        <p:attrNameLst>
                                          <p:attrName>style.visibility</p:attrName>
                                        </p:attrNameLst>
                                      </p:cBhvr>
                                      <p:to>
                                        <p:strVal val="visible"/>
                                      </p:to>
                                    </p:set>
                                    <p:animEffect transition="in" filter="blinds(horizontal)">
                                      <p:cBhvr>
                                        <p:cTn id="46" dur="500"/>
                                        <p:tgtEl>
                                          <p:spTgt spid="578564">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78571"/>
                                        </p:tgtEl>
                                        <p:attrNameLst>
                                          <p:attrName>style.visibility</p:attrName>
                                        </p:attrNameLst>
                                      </p:cBhvr>
                                      <p:to>
                                        <p:strVal val="visible"/>
                                      </p:to>
                                    </p:set>
                                    <p:animEffect transition="in" filter="blinds(horizontal)">
                                      <p:cBhvr>
                                        <p:cTn id="51" dur="500"/>
                                        <p:tgtEl>
                                          <p:spTgt spid="578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5168" y="1575484"/>
            <a:ext cx="7716837" cy="58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ctr">
            <a:spAutoFit/>
          </a:bodyPr>
          <a:lstStyle>
            <a:lvl1pPr algn="l" rtl="0" eaLnBrk="0" fontAlgn="base" hangingPunct="0">
              <a:lnSpc>
                <a:spcPct val="87000"/>
              </a:lnSpc>
              <a:spcBef>
                <a:spcPct val="0"/>
              </a:spcBef>
              <a:spcAft>
                <a:spcPct val="0"/>
              </a:spcAft>
              <a:defRPr sz="24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2pPr>
            <a:lvl3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3pPr>
            <a:lvl4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4pPr>
            <a:lvl5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5pPr>
            <a:lvl6pPr marL="4572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6pPr>
            <a:lvl7pPr marL="9144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7pPr>
            <a:lvl8pPr marL="13716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8pPr>
            <a:lvl9pPr marL="18288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9pPr>
          </a:lstStyle>
          <a:p>
            <a:pPr algn="ctr">
              <a:defRPr/>
            </a:pPr>
            <a:r>
              <a:rPr lang="zh-CN" altLang="en-US" sz="4000" kern="0" dirty="0" smtClean="0">
                <a:solidFill>
                  <a:schemeClr val="accent2"/>
                </a:solidFill>
                <a:ea typeface="黑体" panose="02010609060101010101" pitchFamily="49" charset="-122"/>
              </a:rPr>
              <a:t>第</a:t>
            </a:r>
            <a:r>
              <a:rPr lang="en-US" altLang="zh-CN" sz="4000" kern="0" dirty="0">
                <a:solidFill>
                  <a:schemeClr val="accent2"/>
                </a:solidFill>
                <a:ea typeface="黑体" panose="02010609060101010101" pitchFamily="49" charset="-122"/>
              </a:rPr>
              <a:t>1</a:t>
            </a:r>
            <a:r>
              <a:rPr lang="zh-CN" altLang="en-US" sz="4000" kern="0" dirty="0">
                <a:solidFill>
                  <a:schemeClr val="accent2"/>
                </a:solidFill>
                <a:ea typeface="黑体" panose="02010609060101010101" pitchFamily="49" charset="-122"/>
              </a:rPr>
              <a:t>章 </a:t>
            </a:r>
            <a:r>
              <a:rPr lang="zh-CN" altLang="en-US" sz="4000" kern="0" dirty="0" smtClean="0">
                <a:solidFill>
                  <a:schemeClr val="accent2"/>
                </a:solidFill>
                <a:ea typeface="黑体" panose="02010609060101010101" pitchFamily="49" charset="-122"/>
              </a:rPr>
              <a:t>计算机系统概述</a:t>
            </a:r>
          </a:p>
        </p:txBody>
      </p:sp>
      <p:sp>
        <p:nvSpPr>
          <p:cNvPr id="5" name="Rectangle 1061"/>
          <p:cNvSpPr txBox="1">
            <a:spLocks noChangeArrowheads="1"/>
          </p:cNvSpPr>
          <p:nvPr/>
        </p:nvSpPr>
        <p:spPr bwMode="auto">
          <a:xfrm>
            <a:off x="2355533" y="2565718"/>
            <a:ext cx="5573712" cy="275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spcBef>
                <a:spcPct val="50000"/>
              </a:spcBef>
              <a:defRPr/>
            </a:pPr>
            <a:r>
              <a:rPr lang="zh-CN" altLang="en-US" sz="3200" kern="0" dirty="0" smtClean="0">
                <a:latin typeface="黑体" panose="02010609060101010101" pitchFamily="49" charset="-122"/>
                <a:ea typeface="黑体" panose="02010609060101010101" pitchFamily="49" charset="-122"/>
              </a:rPr>
              <a:t>计算机的发展历程</a:t>
            </a:r>
            <a:endParaRPr lang="en-US" altLang="zh-CN" sz="3200" kern="0" dirty="0" smtClean="0">
              <a:latin typeface="黑体" panose="02010609060101010101" pitchFamily="49" charset="-122"/>
              <a:ea typeface="黑体" panose="02010609060101010101" pitchFamily="49" charset="-122"/>
            </a:endParaRPr>
          </a:p>
          <a:p>
            <a:pPr>
              <a:spcBef>
                <a:spcPct val="50000"/>
              </a:spcBef>
              <a:defRPr/>
            </a:pPr>
            <a:r>
              <a:rPr lang="zh-CN" altLang="en-US" sz="3200" kern="0" dirty="0" smtClean="0">
                <a:latin typeface="黑体" panose="02010609060101010101" pitchFamily="49" charset="-122"/>
                <a:ea typeface="黑体" panose="02010609060101010101" pitchFamily="49" charset="-122"/>
              </a:rPr>
              <a:t>计算机系统的基本组成</a:t>
            </a:r>
            <a:endParaRPr lang="en-US" altLang="zh-CN" sz="3200" kern="0" dirty="0" smtClean="0">
              <a:latin typeface="黑体" panose="02010609060101010101" pitchFamily="49" charset="-122"/>
              <a:ea typeface="黑体" panose="02010609060101010101" pitchFamily="49" charset="-122"/>
            </a:endParaRPr>
          </a:p>
          <a:p>
            <a:pPr>
              <a:spcBef>
                <a:spcPct val="50000"/>
              </a:spcBef>
              <a:defRPr/>
            </a:pPr>
            <a:r>
              <a:rPr lang="zh-CN" altLang="en-US" sz="3200" kern="0" dirty="0" smtClean="0">
                <a:latin typeface="黑体" panose="02010609060101010101" pitchFamily="49" charset="-122"/>
                <a:ea typeface="黑体" panose="02010609060101010101" pitchFamily="49" charset="-122"/>
              </a:rPr>
              <a:t>计算机系统的层次结构</a:t>
            </a:r>
            <a:endParaRPr lang="en-US" altLang="zh-CN" sz="3200" kern="0" dirty="0" smtClean="0">
              <a:latin typeface="黑体" panose="02010609060101010101" pitchFamily="49" charset="-122"/>
              <a:ea typeface="黑体" panose="02010609060101010101" pitchFamily="49" charset="-122"/>
            </a:endParaRPr>
          </a:p>
          <a:p>
            <a:pPr>
              <a:spcBef>
                <a:spcPct val="50000"/>
              </a:spcBef>
              <a:defRPr/>
            </a:pPr>
            <a:r>
              <a:rPr lang="zh-CN" altLang="en-US" sz="3200" kern="0" dirty="0" smtClean="0">
                <a:latin typeface="黑体" panose="02010609060101010101" pitchFamily="49" charset="-122"/>
                <a:ea typeface="黑体" panose="02010609060101010101" pitchFamily="49" charset="-122"/>
              </a:rPr>
              <a:t>计算机系统性能评价</a:t>
            </a:r>
            <a:endParaRPr lang="en-US" altLang="zh-CN" sz="3200" kern="0" dirty="0" smtClean="0"/>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a:t>
            </a:fld>
            <a:endParaRPr lang="zh-CN" altLang="en-US" dirty="0"/>
          </a:p>
        </p:txBody>
      </p:sp>
    </p:spTree>
  </p:cSld>
  <p:clrMapOvr>
    <a:masterClrMapping/>
  </p:clrMapOvr>
  <p:transition spd="med" advTm="1297"/>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200150" y="3656894"/>
            <a:ext cx="6610350" cy="3152775"/>
          </a:xfrm>
          <a:prstGeom prst="rect">
            <a:avLst/>
          </a:prstGeom>
        </p:spPr>
      </p:pic>
      <p:sp>
        <p:nvSpPr>
          <p:cNvPr id="83971" name="Rectangle 3"/>
          <p:cNvSpPr>
            <a:spLocks noGrp="1" noChangeArrowheads="1"/>
          </p:cNvSpPr>
          <p:nvPr>
            <p:ph type="title"/>
          </p:nvPr>
        </p:nvSpPr>
        <p:spPr>
          <a:xfrm>
            <a:off x="929204" y="113050"/>
            <a:ext cx="7425433" cy="533288"/>
          </a:xfrm>
        </p:spPr>
        <p:txBody>
          <a:bodyPr/>
          <a:lstStyle/>
          <a:p>
            <a:r>
              <a:rPr lang="zh-CN" altLang="en-US" sz="3600" dirty="0" smtClean="0"/>
              <a:t>计算机系统的不同用户所处的位置</a:t>
            </a:r>
          </a:p>
        </p:txBody>
      </p:sp>
      <p:sp>
        <p:nvSpPr>
          <p:cNvPr id="579588" name="Rectangle 4"/>
          <p:cNvSpPr>
            <a:spLocks noGrp="1" noChangeArrowheads="1"/>
          </p:cNvSpPr>
          <p:nvPr>
            <p:ph type="body" idx="1"/>
          </p:nvPr>
        </p:nvSpPr>
        <p:spPr>
          <a:xfrm>
            <a:off x="206375" y="773113"/>
            <a:ext cx="8686800" cy="2970212"/>
          </a:xfrm>
        </p:spPr>
        <p:txBody>
          <a:bodyPr/>
          <a:lstStyle/>
          <a:p>
            <a:pPr>
              <a:spcBef>
                <a:spcPct val="10000"/>
              </a:spcBef>
              <a:buFontTx/>
              <a:buNone/>
            </a:pPr>
            <a:r>
              <a:rPr lang="zh-CN" altLang="en-US" sz="2000" smtClean="0">
                <a:solidFill>
                  <a:srgbClr val="CC3300"/>
                </a:solidFill>
                <a:ea typeface="微软雅黑" panose="020B0503020204020204" pitchFamily="34" charset="-122"/>
              </a:rPr>
              <a:t>最终用户</a:t>
            </a:r>
            <a:r>
              <a:rPr lang="zh-CN" altLang="en-US" sz="2000" smtClean="0">
                <a:ea typeface="微软雅黑" panose="020B0503020204020204" pitchFamily="34" charset="-122"/>
              </a:rPr>
              <a:t>工作在由应用程序提供的最上面的抽象层</a:t>
            </a:r>
          </a:p>
          <a:p>
            <a:pPr>
              <a:spcBef>
                <a:spcPct val="10000"/>
              </a:spcBef>
              <a:buFontTx/>
              <a:buNone/>
            </a:pPr>
            <a:r>
              <a:rPr lang="zh-CN" altLang="en-US" sz="2000" smtClean="0">
                <a:solidFill>
                  <a:srgbClr val="CC3300"/>
                </a:solidFill>
                <a:ea typeface="微软雅黑" panose="020B0503020204020204" pitchFamily="34" charset="-122"/>
              </a:rPr>
              <a:t>系统管理员</a:t>
            </a:r>
            <a:r>
              <a:rPr lang="zh-CN" altLang="en-US" sz="2000" smtClean="0">
                <a:ea typeface="微软雅黑" panose="020B0503020204020204" pitchFamily="34" charset="-122"/>
              </a:rPr>
              <a:t>工作在由操作系统提供的抽象层</a:t>
            </a:r>
          </a:p>
          <a:p>
            <a:pPr>
              <a:spcBef>
                <a:spcPct val="10000"/>
              </a:spcBef>
              <a:buFontTx/>
              <a:buNone/>
            </a:pPr>
            <a:r>
              <a:rPr lang="zh-CN" altLang="en-US" sz="2000" smtClean="0">
                <a:solidFill>
                  <a:srgbClr val="CC3300"/>
                </a:solidFill>
                <a:ea typeface="微软雅黑" panose="020B0503020204020204" pitchFamily="34" charset="-122"/>
              </a:rPr>
              <a:t>应用程序员</a:t>
            </a:r>
            <a:r>
              <a:rPr lang="zh-CN" altLang="en-US" sz="2000" smtClean="0">
                <a:ea typeface="微软雅黑" panose="020B0503020204020204" pitchFamily="34" charset="-122"/>
              </a:rPr>
              <a:t>工作在由语言处理系统（</a:t>
            </a:r>
            <a:r>
              <a:rPr lang="zh-CN" altLang="en-US" sz="2000" smtClean="0">
                <a:solidFill>
                  <a:srgbClr val="0066FF"/>
                </a:solidFill>
                <a:ea typeface="微软雅黑" panose="020B0503020204020204" pitchFamily="34" charset="-122"/>
              </a:rPr>
              <a:t>主要有编译器和汇编器</a:t>
            </a:r>
            <a:r>
              <a:rPr lang="zh-CN" altLang="en-US" sz="2000" smtClean="0">
                <a:ea typeface="微软雅黑" panose="020B0503020204020204" pitchFamily="34" charset="-122"/>
              </a:rPr>
              <a:t>）的抽象层</a:t>
            </a:r>
          </a:p>
          <a:p>
            <a:pPr>
              <a:spcBef>
                <a:spcPct val="10000"/>
              </a:spcBef>
              <a:buFontTx/>
              <a:buNone/>
            </a:pPr>
            <a:r>
              <a:rPr lang="zh-CN" altLang="en-US" sz="2000" smtClean="0">
                <a:solidFill>
                  <a:srgbClr val="009242"/>
                </a:solidFill>
                <a:ea typeface="微软雅黑" panose="020B0503020204020204" pitchFamily="34" charset="-122"/>
              </a:rPr>
              <a:t>语言处理系统</a:t>
            </a:r>
            <a:r>
              <a:rPr lang="zh-CN" altLang="en-US" sz="2000" smtClean="0">
                <a:ea typeface="微软雅黑" panose="020B0503020204020204" pitchFamily="34" charset="-122"/>
              </a:rPr>
              <a:t>建立在</a:t>
            </a:r>
            <a:r>
              <a:rPr lang="zh-CN" altLang="en-US" sz="2000" smtClean="0">
                <a:solidFill>
                  <a:srgbClr val="009242"/>
                </a:solidFill>
                <a:ea typeface="微软雅黑" panose="020B0503020204020204" pitchFamily="34" charset="-122"/>
              </a:rPr>
              <a:t>操作系统</a:t>
            </a:r>
            <a:r>
              <a:rPr lang="zh-CN" altLang="en-US" sz="2000" smtClean="0">
                <a:ea typeface="微软雅黑" panose="020B0503020204020204" pitchFamily="34" charset="-122"/>
              </a:rPr>
              <a:t>之上</a:t>
            </a:r>
          </a:p>
          <a:p>
            <a:pPr>
              <a:spcBef>
                <a:spcPct val="10000"/>
              </a:spcBef>
              <a:buFontTx/>
              <a:buNone/>
            </a:pPr>
            <a:r>
              <a:rPr lang="zh-CN" altLang="en-US" sz="2000" smtClean="0">
                <a:solidFill>
                  <a:srgbClr val="CC3300"/>
                </a:solidFill>
                <a:ea typeface="微软雅黑" panose="020B0503020204020204" pitchFamily="34" charset="-122"/>
              </a:rPr>
              <a:t>系统程序员</a:t>
            </a:r>
            <a:r>
              <a:rPr lang="zh-CN" altLang="en-US" sz="2000" smtClean="0">
                <a:ea typeface="微软雅黑" panose="020B0503020204020204" pitchFamily="34" charset="-122"/>
              </a:rPr>
              <a:t>（实现系统软件）工作在</a:t>
            </a:r>
            <a:r>
              <a:rPr lang="en-US" altLang="zh-CN" sz="2000" smtClean="0">
                <a:ea typeface="微软雅黑" panose="020B0503020204020204" pitchFamily="34" charset="-122"/>
              </a:rPr>
              <a:t>ISA</a:t>
            </a:r>
            <a:r>
              <a:rPr lang="zh-CN" altLang="en-US" sz="2000" smtClean="0">
                <a:ea typeface="微软雅黑" panose="020B0503020204020204" pitchFamily="34" charset="-122"/>
              </a:rPr>
              <a:t>层次，必须对</a:t>
            </a:r>
            <a:r>
              <a:rPr lang="en-US" altLang="zh-CN" sz="2000" smtClean="0">
                <a:ea typeface="微软雅黑" panose="020B0503020204020204" pitchFamily="34" charset="-122"/>
              </a:rPr>
              <a:t>ISA</a:t>
            </a:r>
            <a:r>
              <a:rPr lang="zh-CN" altLang="en-US" sz="2000" smtClean="0">
                <a:ea typeface="微软雅黑" panose="020B0503020204020204" pitchFamily="34" charset="-122"/>
              </a:rPr>
              <a:t>非常了解</a:t>
            </a:r>
          </a:p>
          <a:p>
            <a:pPr>
              <a:spcBef>
                <a:spcPct val="10000"/>
              </a:spcBef>
              <a:buFontTx/>
              <a:buNone/>
            </a:pPr>
            <a:r>
              <a:rPr lang="zh-CN" altLang="en-US" sz="2000" smtClean="0">
                <a:solidFill>
                  <a:srgbClr val="0066FF"/>
                </a:solidFill>
                <a:ea typeface="微软雅黑" panose="020B0503020204020204" pitchFamily="34" charset="-122"/>
              </a:rPr>
              <a:t>编译器和汇编器的目标程序由机器级代码组成</a:t>
            </a:r>
          </a:p>
          <a:p>
            <a:pPr>
              <a:spcBef>
                <a:spcPct val="10000"/>
              </a:spcBef>
              <a:buFontTx/>
              <a:buNone/>
            </a:pPr>
            <a:r>
              <a:rPr lang="zh-CN" altLang="en-US" sz="2000" smtClean="0">
                <a:solidFill>
                  <a:srgbClr val="0066FF"/>
                </a:solidFill>
                <a:ea typeface="微软雅黑" panose="020B0503020204020204" pitchFamily="34" charset="-122"/>
              </a:rPr>
              <a:t>操作系统通过指令直接对硬件进行编程控制</a:t>
            </a:r>
          </a:p>
          <a:p>
            <a:pPr>
              <a:spcBef>
                <a:spcPct val="10000"/>
              </a:spcBef>
              <a:buFontTx/>
              <a:buNone/>
            </a:pPr>
            <a:r>
              <a:rPr lang="en-US" altLang="zh-CN" sz="2000" smtClean="0">
                <a:solidFill>
                  <a:srgbClr val="FF0000"/>
                </a:solidFill>
                <a:ea typeface="微软雅黑" panose="020B0503020204020204" pitchFamily="34" charset="-122"/>
              </a:rPr>
              <a:t>ISA</a:t>
            </a:r>
            <a:r>
              <a:rPr lang="zh-CN" altLang="en-US" sz="2000" smtClean="0">
                <a:solidFill>
                  <a:srgbClr val="FF0000"/>
                </a:solidFill>
                <a:ea typeface="微软雅黑" panose="020B0503020204020204" pitchFamily="34" charset="-122"/>
              </a:rPr>
              <a:t>处于软件和硬件的交界面（接口）</a:t>
            </a:r>
          </a:p>
        </p:txBody>
      </p:sp>
      <p:sp>
        <p:nvSpPr>
          <p:cNvPr id="579589" name="Text Box 5"/>
          <p:cNvSpPr txBox="1">
            <a:spLocks noChangeArrowheads="1"/>
          </p:cNvSpPr>
          <p:nvPr/>
        </p:nvSpPr>
        <p:spPr bwMode="auto">
          <a:xfrm>
            <a:off x="7092950" y="2754313"/>
            <a:ext cx="1844675"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200" b="1" dirty="0">
                <a:solidFill>
                  <a:srgbClr val="FF0000"/>
                </a:solidFill>
                <a:latin typeface="微软雅黑" panose="020B0503020204020204" pitchFamily="34" charset="-122"/>
                <a:ea typeface="微软雅黑" panose="020B0503020204020204" pitchFamily="34" charset="-122"/>
              </a:rPr>
              <a:t>ISA</a:t>
            </a:r>
            <a:r>
              <a:rPr lang="zh-CN" altLang="en-US" sz="2200" b="1" dirty="0">
                <a:solidFill>
                  <a:srgbClr val="FF0000"/>
                </a:solidFill>
                <a:latin typeface="微软雅黑" panose="020B0503020204020204" pitchFamily="34" charset="-122"/>
                <a:ea typeface="微软雅黑" panose="020B0503020204020204" pitchFamily="34" charset="-122"/>
              </a:rPr>
              <a:t>是对硬件的抽象</a:t>
            </a:r>
          </a:p>
          <a:p>
            <a:pPr algn="ctr">
              <a:spcBef>
                <a:spcPct val="50000"/>
              </a:spcBef>
            </a:pPr>
            <a:r>
              <a:rPr lang="zh-CN" altLang="en-US" sz="2200" b="1" dirty="0">
                <a:solidFill>
                  <a:srgbClr val="FF0000"/>
                </a:solidFill>
                <a:latin typeface="微软雅黑" panose="020B0503020204020204" pitchFamily="34" charset="-122"/>
                <a:ea typeface="微软雅黑" panose="020B0503020204020204" pitchFamily="34" charset="-122"/>
              </a:rPr>
              <a:t>所有软件功能都建立在</a:t>
            </a:r>
            <a:r>
              <a:rPr lang="en-US" altLang="zh-CN" sz="2200" b="1" dirty="0">
                <a:solidFill>
                  <a:srgbClr val="FF0000"/>
                </a:solidFill>
                <a:latin typeface="微软雅黑" panose="020B0503020204020204" pitchFamily="34" charset="-122"/>
                <a:ea typeface="微软雅黑" panose="020B0503020204020204" pitchFamily="34" charset="-122"/>
              </a:rPr>
              <a:t>ISA</a:t>
            </a:r>
            <a:r>
              <a:rPr lang="zh-CN" altLang="en-US" sz="2200" b="1" dirty="0">
                <a:solidFill>
                  <a:srgbClr val="FF0000"/>
                </a:solidFill>
                <a:latin typeface="微软雅黑" panose="020B0503020204020204" pitchFamily="34" charset="-122"/>
                <a:ea typeface="微软雅黑" panose="020B0503020204020204" pitchFamily="34" charset="-122"/>
              </a:rPr>
              <a:t>之上</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40</a:t>
            </a:fld>
            <a:endParaRPr lang="zh-CN" altLang="en-US" dirty="0"/>
          </a:p>
        </p:txBody>
      </p:sp>
      <p:pic>
        <p:nvPicPr>
          <p:cNvPr id="3" name="图片 2"/>
          <p:cNvPicPr>
            <a:picLocks noChangeAspect="1"/>
          </p:cNvPicPr>
          <p:nvPr/>
        </p:nvPicPr>
        <p:blipFill>
          <a:blip r:embed="rId3"/>
          <a:stretch>
            <a:fillRect/>
          </a:stretch>
        </p:blipFill>
        <p:spPr>
          <a:xfrm>
            <a:off x="4529227" y="3174448"/>
            <a:ext cx="1524000" cy="561975"/>
          </a:xfrm>
          <a:prstGeom prst="rect">
            <a:avLst/>
          </a:prstGeom>
        </p:spPr>
      </p:pic>
      <p:pic>
        <p:nvPicPr>
          <p:cNvPr id="4" name="图片 3"/>
          <p:cNvPicPr>
            <a:picLocks noChangeAspect="1"/>
          </p:cNvPicPr>
          <p:nvPr/>
        </p:nvPicPr>
        <p:blipFill>
          <a:blip r:embed="rId4"/>
          <a:stretch>
            <a:fillRect/>
          </a:stretch>
        </p:blipFill>
        <p:spPr>
          <a:xfrm>
            <a:off x="4815691" y="4048536"/>
            <a:ext cx="1400175" cy="276225"/>
          </a:xfrm>
          <a:prstGeom prst="rect">
            <a:avLst/>
          </a:prstGeom>
        </p:spPr>
      </p:pic>
      <p:pic>
        <p:nvPicPr>
          <p:cNvPr id="5" name="图片 4"/>
          <p:cNvPicPr>
            <a:picLocks noChangeAspect="1"/>
          </p:cNvPicPr>
          <p:nvPr/>
        </p:nvPicPr>
        <p:blipFill>
          <a:blip r:embed="rId5"/>
          <a:stretch>
            <a:fillRect/>
          </a:stretch>
        </p:blipFill>
        <p:spPr>
          <a:xfrm>
            <a:off x="28575" y="4238638"/>
            <a:ext cx="1171575" cy="285750"/>
          </a:xfrm>
          <a:prstGeom prst="rect">
            <a:avLst/>
          </a:prstGeom>
        </p:spPr>
      </p:pic>
      <p:pic>
        <p:nvPicPr>
          <p:cNvPr id="6" name="图片 5"/>
          <p:cNvPicPr>
            <a:picLocks noChangeAspect="1"/>
          </p:cNvPicPr>
          <p:nvPr/>
        </p:nvPicPr>
        <p:blipFill>
          <a:blip r:embed="rId6"/>
          <a:stretch>
            <a:fillRect/>
          </a:stretch>
        </p:blipFill>
        <p:spPr>
          <a:xfrm>
            <a:off x="95250" y="4852693"/>
            <a:ext cx="1152525" cy="285750"/>
          </a:xfrm>
          <a:prstGeom prst="rect">
            <a:avLst/>
          </a:prstGeom>
        </p:spPr>
      </p:pic>
      <p:cxnSp>
        <p:nvCxnSpPr>
          <p:cNvPr id="9" name="直接箭头连接符 8"/>
          <p:cNvCxnSpPr/>
          <p:nvPr/>
        </p:nvCxnSpPr>
        <p:spPr bwMode="auto">
          <a:xfrm>
            <a:off x="1200150" y="4474228"/>
            <a:ext cx="727075" cy="241959"/>
          </a:xfrm>
          <a:prstGeom prst="straightConnector1">
            <a:avLst/>
          </a:prstGeom>
          <a:solidFill>
            <a:schemeClr val="accent1"/>
          </a:solidFill>
          <a:ln w="28575" cap="flat" cmpd="sng" algn="ctr">
            <a:solidFill>
              <a:schemeClr val="accent2"/>
            </a:solidFill>
            <a:prstDash val="solid"/>
            <a:miter lim="800000"/>
            <a:headEnd type="none" w="med" len="med"/>
            <a:tailEnd type="triangle"/>
          </a:ln>
          <a:effectLst/>
        </p:spPr>
      </p:cxnSp>
      <p:cxnSp>
        <p:nvCxnSpPr>
          <p:cNvPr id="14" name="直接箭头连接符 13"/>
          <p:cNvCxnSpPr>
            <a:stCxn id="6" idx="3"/>
          </p:cNvCxnSpPr>
          <p:nvPr/>
        </p:nvCxnSpPr>
        <p:spPr bwMode="auto">
          <a:xfrm>
            <a:off x="1247775" y="4995568"/>
            <a:ext cx="679450" cy="154905"/>
          </a:xfrm>
          <a:prstGeom prst="straightConnector1">
            <a:avLst/>
          </a:prstGeom>
          <a:solidFill>
            <a:schemeClr val="accent1"/>
          </a:solidFill>
          <a:ln w="28575" cap="flat" cmpd="sng" algn="ctr">
            <a:solidFill>
              <a:schemeClr val="accent2"/>
            </a:solidFill>
            <a:prstDash val="solid"/>
            <a:miter lim="800000"/>
            <a:headEnd type="none" w="med" len="med"/>
            <a:tailEnd type="triangle"/>
          </a:ln>
          <a:effectLst/>
        </p:spPr>
      </p:cxnSp>
      <p:sp>
        <p:nvSpPr>
          <p:cNvPr id="12" name="圆角矩形 11"/>
          <p:cNvSpPr/>
          <p:nvPr/>
        </p:nvSpPr>
        <p:spPr bwMode="auto">
          <a:xfrm>
            <a:off x="1200150" y="4827508"/>
            <a:ext cx="4464656" cy="983028"/>
          </a:xfrm>
          <a:prstGeom prst="roundRect">
            <a:avLst/>
          </a:prstGeom>
          <a:noFill/>
          <a:ln w="28575" cap="flat" cmpd="sng" algn="ctr">
            <a:solidFill>
              <a:schemeClr val="accent1"/>
            </a:solidFill>
            <a:prstDash val="lg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ndParaRPr>
          </a:p>
        </p:txBody>
      </p:sp>
      <p:cxnSp>
        <p:nvCxnSpPr>
          <p:cNvPr id="16" name="直接连接符 15"/>
          <p:cNvCxnSpPr/>
          <p:nvPr/>
        </p:nvCxnSpPr>
        <p:spPr bwMode="auto">
          <a:xfrm>
            <a:off x="5630238" y="5815173"/>
            <a:ext cx="489272" cy="195209"/>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7" name="文本框 16"/>
          <p:cNvSpPr txBox="1"/>
          <p:nvPr/>
        </p:nvSpPr>
        <p:spPr>
          <a:xfrm>
            <a:off x="6053227" y="5851542"/>
            <a:ext cx="2301410" cy="400110"/>
          </a:xfrm>
          <a:prstGeom prst="rect">
            <a:avLst/>
          </a:prstGeom>
          <a:noFill/>
        </p:spPr>
        <p:txBody>
          <a:bodyPr wrap="square" rtlCol="0">
            <a:spAutoFit/>
          </a:bodyPr>
          <a:lstStyle/>
          <a:p>
            <a:r>
              <a:rPr lang="zh-CN" altLang="en-US" sz="2000" b="1" dirty="0" smtClean="0">
                <a:latin typeface="黑体" panose="02010609060101010101" pitchFamily="49" charset="-122"/>
                <a:ea typeface="黑体" panose="02010609060101010101" pitchFamily="49" charset="-122"/>
              </a:rPr>
              <a:t>本课程讨论的范畴</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8">
                                            <p:txEl>
                                              <p:pRg st="0" end="0"/>
                                            </p:txEl>
                                          </p:spTgt>
                                        </p:tgtEl>
                                        <p:attrNameLst>
                                          <p:attrName>style.visibility</p:attrName>
                                        </p:attrNameLst>
                                      </p:cBhvr>
                                      <p:to>
                                        <p:strVal val="visible"/>
                                      </p:to>
                                    </p:set>
                                    <p:animEffect transition="in" filter="blinds(horizontal)">
                                      <p:cBhvr>
                                        <p:cTn id="7" dur="500"/>
                                        <p:tgtEl>
                                          <p:spTgt spid="579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79588">
                                            <p:txEl>
                                              <p:pRg st="1" end="1"/>
                                            </p:txEl>
                                          </p:spTgt>
                                        </p:tgtEl>
                                        <p:attrNameLst>
                                          <p:attrName>style.visibility</p:attrName>
                                        </p:attrNameLst>
                                      </p:cBhvr>
                                      <p:to>
                                        <p:strVal val="visible"/>
                                      </p:to>
                                    </p:set>
                                    <p:animEffect transition="in" filter="blinds(horizontal)">
                                      <p:cBhvr>
                                        <p:cTn id="18" dur="500"/>
                                        <p:tgtEl>
                                          <p:spTgt spid="57958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79588">
                                            <p:txEl>
                                              <p:pRg st="2" end="2"/>
                                            </p:txEl>
                                          </p:spTgt>
                                        </p:tgtEl>
                                        <p:attrNameLst>
                                          <p:attrName>style.visibility</p:attrName>
                                        </p:attrNameLst>
                                      </p:cBhvr>
                                      <p:to>
                                        <p:strVal val="visible"/>
                                      </p:to>
                                    </p:set>
                                    <p:animEffect transition="in" filter="blinds(horizontal)">
                                      <p:cBhvr>
                                        <p:cTn id="29" dur="500"/>
                                        <p:tgtEl>
                                          <p:spTgt spid="57958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9"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0-#ppt_w/2"/>
                                          </p:val>
                                        </p:tav>
                                        <p:tav tm="100000">
                                          <p:val>
                                            <p:strVal val="#ppt_x"/>
                                          </p:val>
                                        </p:tav>
                                      </p:tavLst>
                                    </p:anim>
                                    <p:anim calcmode="lin" valueType="num">
                                      <p:cBhvr additive="base">
                                        <p:cTn id="35" dur="500" fill="hold"/>
                                        <p:tgtEl>
                                          <p:spTgt spid="5"/>
                                        </p:tgtEl>
                                        <p:attrNameLst>
                                          <p:attrName>ppt_y</p:attrName>
                                        </p:attrNameLst>
                                      </p:cBhvr>
                                      <p:tavLst>
                                        <p:tav tm="0">
                                          <p:val>
                                            <p:strVal val="0-#ppt_h/2"/>
                                          </p:val>
                                        </p:tav>
                                        <p:tav tm="100000">
                                          <p:val>
                                            <p:strVal val="#ppt_y"/>
                                          </p:val>
                                        </p:tav>
                                      </p:tavLst>
                                    </p:anim>
                                  </p:childTnLst>
                                </p:cTn>
                              </p:par>
                              <p:par>
                                <p:cTn id="36" presetID="2" presetClass="entr" presetSubtype="9"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0-#ppt_w/2"/>
                                          </p:val>
                                        </p:tav>
                                        <p:tav tm="100000">
                                          <p:val>
                                            <p:strVal val="#ppt_x"/>
                                          </p:val>
                                        </p:tav>
                                      </p:tavLst>
                                    </p:anim>
                                    <p:anim calcmode="lin" valueType="num">
                                      <p:cBhvr additive="base">
                                        <p:cTn id="39"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79588">
                                            <p:txEl>
                                              <p:pRg st="3" end="3"/>
                                            </p:txEl>
                                          </p:spTgt>
                                        </p:tgtEl>
                                        <p:attrNameLst>
                                          <p:attrName>style.visibility</p:attrName>
                                        </p:attrNameLst>
                                      </p:cBhvr>
                                      <p:to>
                                        <p:strVal val="visible"/>
                                      </p:to>
                                    </p:set>
                                    <p:animEffect transition="in" filter="blinds(horizontal)">
                                      <p:cBhvr>
                                        <p:cTn id="44" dur="500"/>
                                        <p:tgtEl>
                                          <p:spTgt spid="579588">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79588">
                                            <p:txEl>
                                              <p:pRg st="4" end="4"/>
                                            </p:txEl>
                                          </p:spTgt>
                                        </p:tgtEl>
                                        <p:attrNameLst>
                                          <p:attrName>style.visibility</p:attrName>
                                        </p:attrNameLst>
                                      </p:cBhvr>
                                      <p:to>
                                        <p:strVal val="visible"/>
                                      </p:to>
                                    </p:set>
                                    <p:animEffect transition="in" filter="blinds(horizontal)">
                                      <p:cBhvr>
                                        <p:cTn id="49" dur="500"/>
                                        <p:tgtEl>
                                          <p:spTgt spid="579588">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0-#ppt_w/2"/>
                                          </p:val>
                                        </p:tav>
                                        <p:tav tm="100000">
                                          <p:val>
                                            <p:strVal val="#ppt_x"/>
                                          </p:val>
                                        </p:tav>
                                      </p:tavLst>
                                    </p:anim>
                                    <p:anim calcmode="lin" valueType="num">
                                      <p:cBhvr additive="base">
                                        <p:cTn id="55" dur="500" fill="hold"/>
                                        <p:tgtEl>
                                          <p:spTgt spid="6"/>
                                        </p:tgtEl>
                                        <p:attrNameLst>
                                          <p:attrName>ppt_y</p:attrName>
                                        </p:attrNameLst>
                                      </p:cBhvr>
                                      <p:tavLst>
                                        <p:tav tm="0">
                                          <p:val>
                                            <p:strVal val="0-#ppt_h/2"/>
                                          </p:val>
                                        </p:tav>
                                        <p:tav tm="100000">
                                          <p:val>
                                            <p:strVal val="#ppt_y"/>
                                          </p:val>
                                        </p:tav>
                                      </p:tavLst>
                                    </p:anim>
                                  </p:childTnLst>
                                </p:cTn>
                              </p:par>
                              <p:par>
                                <p:cTn id="56" presetID="2" presetClass="entr" presetSubtype="9"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0-#ppt_w/2"/>
                                          </p:val>
                                        </p:tav>
                                        <p:tav tm="100000">
                                          <p:val>
                                            <p:strVal val="#ppt_x"/>
                                          </p:val>
                                        </p:tav>
                                      </p:tavLst>
                                    </p:anim>
                                    <p:anim calcmode="lin" valueType="num">
                                      <p:cBhvr additive="base">
                                        <p:cTn id="59"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79588">
                                            <p:txEl>
                                              <p:pRg st="5" end="5"/>
                                            </p:txEl>
                                          </p:spTgt>
                                        </p:tgtEl>
                                        <p:attrNameLst>
                                          <p:attrName>style.visibility</p:attrName>
                                        </p:attrNameLst>
                                      </p:cBhvr>
                                      <p:to>
                                        <p:strVal val="visible"/>
                                      </p:to>
                                    </p:set>
                                    <p:animEffect transition="in" filter="blinds(horizontal)">
                                      <p:cBhvr>
                                        <p:cTn id="64" dur="500"/>
                                        <p:tgtEl>
                                          <p:spTgt spid="579588">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579588">
                                            <p:txEl>
                                              <p:pRg st="6" end="6"/>
                                            </p:txEl>
                                          </p:spTgt>
                                        </p:tgtEl>
                                        <p:attrNameLst>
                                          <p:attrName>style.visibility</p:attrName>
                                        </p:attrNameLst>
                                      </p:cBhvr>
                                      <p:to>
                                        <p:strVal val="visible"/>
                                      </p:to>
                                    </p:set>
                                    <p:animEffect transition="in" filter="blinds(horizontal)">
                                      <p:cBhvr>
                                        <p:cTn id="69" dur="500"/>
                                        <p:tgtEl>
                                          <p:spTgt spid="579588">
                                            <p:txEl>
                                              <p:pRg st="6" end="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579588">
                                            <p:txEl>
                                              <p:pRg st="7" end="7"/>
                                            </p:txEl>
                                          </p:spTgt>
                                        </p:tgtEl>
                                        <p:attrNameLst>
                                          <p:attrName>style.visibility</p:attrName>
                                        </p:attrNameLst>
                                      </p:cBhvr>
                                      <p:to>
                                        <p:strVal val="visible"/>
                                      </p:to>
                                    </p:set>
                                    <p:animEffect transition="in" filter="blinds(horizontal)">
                                      <p:cBhvr>
                                        <p:cTn id="74" dur="500"/>
                                        <p:tgtEl>
                                          <p:spTgt spid="579588">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79589"/>
                                        </p:tgtEl>
                                        <p:attrNameLst>
                                          <p:attrName>style.visibility</p:attrName>
                                        </p:attrNameLst>
                                      </p:cBhvr>
                                      <p:to>
                                        <p:strVal val="visible"/>
                                      </p:to>
                                    </p:set>
                                    <p:animEffect transition="in" filter="blinds(horizontal)">
                                      <p:cBhvr>
                                        <p:cTn id="79" dur="500"/>
                                        <p:tgtEl>
                                          <p:spTgt spid="579589"/>
                                        </p:tgtEl>
                                      </p:cBhvr>
                                    </p:animEffect>
                                  </p:childTnLst>
                                </p:cTn>
                              </p:par>
                            </p:childTnLst>
                          </p:cTn>
                        </p:par>
                      </p:childTnLst>
                    </p:cTn>
                  </p:par>
                  <p:par>
                    <p:cTn id="80" fill="hold">
                      <p:stCondLst>
                        <p:cond delay="indefinite"/>
                      </p:stCondLst>
                      <p:childTnLst>
                        <p:par>
                          <p:cTn id="81" fill="hold">
                            <p:stCondLst>
                              <p:cond delay="0"/>
                            </p:stCondLst>
                            <p:childTnLst>
                              <p:par>
                                <p:cTn id="82" presetID="6" presetClass="entr" presetSubtype="16"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circle(in)">
                                      <p:cBhvr>
                                        <p:cTn id="84" dur="2000"/>
                                        <p:tgtEl>
                                          <p:spTgt spid="16"/>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circle(in)">
                                      <p:cBhvr>
                                        <p:cTn id="87" dur="2000"/>
                                        <p:tgtEl>
                                          <p:spTgt spid="12"/>
                                        </p:tgtEl>
                                      </p:cBhvr>
                                    </p:animEffect>
                                  </p:childTnLst>
                                </p:cTn>
                              </p:par>
                            </p:childTnLst>
                          </p:cTn>
                        </p:par>
                        <p:par>
                          <p:cTn id="88" fill="hold">
                            <p:stCondLst>
                              <p:cond delay="2000"/>
                            </p:stCondLst>
                            <p:childTnLst>
                              <p:par>
                                <p:cTn id="89" presetID="2" presetClass="entr" presetSubtype="2" fill="hold" grpId="0" nodeType="after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1+#ppt_w/2"/>
                                          </p:val>
                                        </p:tav>
                                        <p:tav tm="100000">
                                          <p:val>
                                            <p:strVal val="#ppt_x"/>
                                          </p:val>
                                        </p:tav>
                                      </p:tavLst>
                                    </p:anim>
                                    <p:anim calcmode="lin" valueType="num">
                                      <p:cBhvr additive="base">
                                        <p:cTn id="9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p:bldP spid="12" grpId="0" animBg="1"/>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98425"/>
            <a:ext cx="8229600" cy="561975"/>
          </a:xfrm>
        </p:spPr>
        <p:txBody>
          <a:bodyPr/>
          <a:lstStyle/>
          <a:p>
            <a:r>
              <a:rPr lang="zh-CN" altLang="en-US" sz="3600" smtClean="0"/>
              <a:t>指令集体系结构（</a:t>
            </a:r>
            <a:r>
              <a:rPr lang="en-US" altLang="zh-CN" sz="3600" smtClean="0"/>
              <a:t>ISA</a:t>
            </a:r>
            <a:r>
              <a:rPr lang="zh-CN" altLang="en-US" sz="3600" smtClean="0"/>
              <a:t>）</a:t>
            </a:r>
          </a:p>
        </p:txBody>
      </p:sp>
      <p:sp>
        <p:nvSpPr>
          <p:cNvPr id="580611" name="Rectangle 3"/>
          <p:cNvSpPr>
            <a:spLocks noGrp="1" noChangeArrowheads="1"/>
          </p:cNvSpPr>
          <p:nvPr>
            <p:ph type="body" idx="1"/>
          </p:nvPr>
        </p:nvSpPr>
        <p:spPr>
          <a:xfrm>
            <a:off x="206374" y="733871"/>
            <a:ext cx="8937625" cy="6611554"/>
          </a:xfrm>
        </p:spPr>
        <p:txBody>
          <a:bodyPr/>
          <a:lstStyle/>
          <a:p>
            <a:pPr>
              <a:spcBef>
                <a:spcPct val="15000"/>
              </a:spcBef>
            </a:pPr>
            <a:r>
              <a:rPr lang="zh-CN" altLang="en-US" sz="2200" dirty="0" smtClean="0">
                <a:latin typeface="微软雅黑" panose="020B0503020204020204" pitchFamily="34" charset="-122"/>
                <a:ea typeface="微软雅黑" panose="020B0503020204020204" pitchFamily="34" charset="-122"/>
              </a:rPr>
              <a:t>在计算机系统层次结构中</a:t>
            </a:r>
            <a:r>
              <a:rPr lang="en-US" altLang="zh-CN" sz="2200" dirty="0" smtClean="0">
                <a:latin typeface="微软雅黑" panose="020B0503020204020204" pitchFamily="34" charset="-122"/>
                <a:ea typeface="微软雅黑" panose="020B0503020204020204" pitchFamily="34" charset="-122"/>
              </a:rPr>
              <a:t>ISA</a:t>
            </a:r>
            <a:r>
              <a:rPr lang="zh-CN" altLang="en-US" sz="2200" dirty="0">
                <a:latin typeface="微软雅黑" panose="020B0503020204020204" pitchFamily="34" charset="-122"/>
                <a:ea typeface="微软雅黑" panose="020B0503020204020204" pitchFamily="34" charset="-122"/>
              </a:rPr>
              <a:t>是最重要</a:t>
            </a:r>
            <a:r>
              <a:rPr lang="zh-CN" altLang="en-US" sz="2200" dirty="0" smtClean="0">
                <a:latin typeface="微软雅黑" panose="020B0503020204020204" pitchFamily="34" charset="-122"/>
                <a:ea typeface="微软雅黑" panose="020B0503020204020204" pitchFamily="34" charset="-122"/>
              </a:rPr>
              <a:t>的一层！那么</a:t>
            </a:r>
            <a:r>
              <a:rPr lang="en-US" altLang="zh-CN" sz="2200" dirty="0" smtClean="0">
                <a:latin typeface="微软雅黑" panose="020B0503020204020204" pitchFamily="34" charset="-122"/>
                <a:ea typeface="微软雅黑" panose="020B0503020204020204" pitchFamily="34" charset="-122"/>
              </a:rPr>
              <a:t>ISA</a:t>
            </a:r>
            <a:r>
              <a:rPr lang="zh-CN" altLang="en-US" sz="2200" dirty="0" smtClean="0">
                <a:latin typeface="微软雅黑" panose="020B0503020204020204" pitchFamily="34" charset="-122"/>
                <a:ea typeface="微软雅黑" panose="020B0503020204020204" pitchFamily="34" charset="-122"/>
              </a:rPr>
              <a:t>包括哪些呢</a:t>
            </a:r>
            <a:r>
              <a:rPr lang="zh-CN" altLang="en-US" sz="2200" dirty="0">
                <a:latin typeface="微软雅黑" panose="020B0503020204020204" pitchFamily="34" charset="-122"/>
                <a:ea typeface="微软雅黑" panose="020B0503020204020204" pitchFamily="34" charset="-122"/>
              </a:rPr>
              <a:t>？</a:t>
            </a:r>
          </a:p>
          <a:p>
            <a:pPr>
              <a:lnSpc>
                <a:spcPct val="105000"/>
              </a:lnSpc>
              <a:spcBef>
                <a:spcPts val="1200"/>
              </a:spcBef>
            </a:pPr>
            <a:r>
              <a:rPr lang="en-US" altLang="zh-CN" sz="2200" dirty="0" smtClean="0">
                <a:latin typeface="微软雅黑" panose="020B0503020204020204" pitchFamily="34" charset="-122"/>
                <a:ea typeface="微软雅黑" panose="020B0503020204020204" pitchFamily="34" charset="-122"/>
              </a:rPr>
              <a:t>ISA</a:t>
            </a:r>
            <a:r>
              <a:rPr lang="zh-CN" altLang="en-US" sz="2200" dirty="0" smtClean="0">
                <a:latin typeface="微软雅黑" panose="020B0503020204020204" pitchFamily="34" charset="-122"/>
                <a:ea typeface="微软雅黑" panose="020B0503020204020204" pitchFamily="34" charset="-122"/>
              </a:rPr>
              <a:t>是一种规约（</a:t>
            </a:r>
            <a:r>
              <a:rPr lang="en-US" altLang="zh-CN" sz="2200" dirty="0" smtClean="0">
                <a:latin typeface="微软雅黑" panose="020B0503020204020204" pitchFamily="34" charset="-122"/>
                <a:ea typeface="微软雅黑" panose="020B0503020204020204" pitchFamily="34" charset="-122"/>
              </a:rPr>
              <a:t>Specification</a:t>
            </a:r>
            <a:r>
              <a:rPr lang="zh-CN" altLang="en-US" sz="2200" dirty="0" smtClean="0">
                <a:latin typeface="微软雅黑" panose="020B0503020204020204" pitchFamily="34" charset="-122"/>
                <a:ea typeface="微软雅黑" panose="020B0503020204020204" pitchFamily="34" charset="-122"/>
              </a:rPr>
              <a:t>），它规定了</a:t>
            </a:r>
            <a:r>
              <a:rPr lang="zh-CN" altLang="en-US" sz="2200" dirty="0" smtClean="0">
                <a:solidFill>
                  <a:srgbClr val="FF0000"/>
                </a:solidFill>
                <a:latin typeface="微软雅黑" panose="020B0503020204020204" pitchFamily="34" charset="-122"/>
                <a:ea typeface="微软雅黑" panose="020B0503020204020204" pitchFamily="34" charset="-122"/>
              </a:rPr>
              <a:t>如何使用硬件</a:t>
            </a:r>
          </a:p>
          <a:p>
            <a:pPr lvl="1">
              <a:lnSpc>
                <a:spcPct val="105000"/>
              </a:lnSpc>
            </a:pPr>
            <a:r>
              <a:rPr lang="zh-CN" altLang="en-US" sz="2000" dirty="0" smtClean="0">
                <a:ea typeface="微软雅黑" panose="020B0503020204020204" pitchFamily="34" charset="-122"/>
              </a:rPr>
              <a:t>可执行的指令的集合，包括</a:t>
            </a:r>
            <a:r>
              <a:rPr lang="zh-CN" altLang="en-US" sz="2000" dirty="0" smtClean="0">
                <a:solidFill>
                  <a:srgbClr val="CC3300"/>
                </a:solidFill>
                <a:ea typeface="微软雅黑" panose="020B0503020204020204" pitchFamily="34" charset="-122"/>
              </a:rPr>
              <a:t>指令格式</a:t>
            </a:r>
            <a:r>
              <a:rPr lang="zh-CN" altLang="en-US" sz="2000" dirty="0" smtClean="0">
                <a:ea typeface="微软雅黑" panose="020B0503020204020204" pitchFamily="34" charset="-122"/>
              </a:rPr>
              <a:t>、</a:t>
            </a:r>
            <a:r>
              <a:rPr lang="zh-CN" altLang="en-US" sz="2000" dirty="0" smtClean="0">
                <a:solidFill>
                  <a:srgbClr val="CC3300"/>
                </a:solidFill>
                <a:ea typeface="微软雅黑" panose="020B0503020204020204" pitchFamily="34" charset="-122"/>
              </a:rPr>
              <a:t>操作种类</a:t>
            </a:r>
            <a:r>
              <a:rPr lang="zh-CN" altLang="en-US" sz="2000" dirty="0" smtClean="0">
                <a:ea typeface="微软雅黑" panose="020B0503020204020204" pitchFamily="34" charset="-122"/>
              </a:rPr>
              <a:t>以及每种操作对应的</a:t>
            </a:r>
            <a:r>
              <a:rPr lang="zh-CN" altLang="en-US" sz="2000" dirty="0" smtClean="0">
                <a:solidFill>
                  <a:schemeClr val="accent1"/>
                </a:solidFill>
                <a:ea typeface="微软雅黑" panose="020B0503020204020204" pitchFamily="34" charset="-122"/>
              </a:rPr>
              <a:t>操作数</a:t>
            </a:r>
            <a:r>
              <a:rPr lang="zh-CN" altLang="en-US" sz="2000" dirty="0" smtClean="0">
                <a:ea typeface="微软雅黑" panose="020B0503020204020204" pitchFamily="34" charset="-122"/>
              </a:rPr>
              <a:t>的相应规定；</a:t>
            </a:r>
          </a:p>
          <a:p>
            <a:pPr lvl="1">
              <a:lnSpc>
                <a:spcPct val="105000"/>
              </a:lnSpc>
            </a:pPr>
            <a:r>
              <a:rPr lang="zh-CN" altLang="en-US" sz="2000" dirty="0" smtClean="0">
                <a:ea typeface="微软雅黑" panose="020B0503020204020204" pitchFamily="34" charset="-122"/>
              </a:rPr>
              <a:t>指令可以接受的</a:t>
            </a:r>
            <a:r>
              <a:rPr lang="zh-CN" altLang="en-US" sz="2000" dirty="0" smtClean="0">
                <a:solidFill>
                  <a:srgbClr val="CC3300"/>
                </a:solidFill>
                <a:ea typeface="微软雅黑" panose="020B0503020204020204" pitchFamily="34" charset="-122"/>
              </a:rPr>
              <a:t>操作数的类型</a:t>
            </a:r>
            <a:r>
              <a:rPr lang="zh-CN" altLang="en-US" sz="2000" dirty="0" smtClean="0">
                <a:ea typeface="微软雅黑" panose="020B0503020204020204" pitchFamily="34" charset="-122"/>
              </a:rPr>
              <a:t>；</a:t>
            </a:r>
          </a:p>
          <a:p>
            <a:pPr lvl="1">
              <a:lnSpc>
                <a:spcPct val="105000"/>
              </a:lnSpc>
            </a:pPr>
            <a:r>
              <a:rPr lang="zh-CN" altLang="en-US" sz="2000" dirty="0" smtClean="0">
                <a:ea typeface="微软雅黑" panose="020B0503020204020204" pitchFamily="34" charset="-122"/>
              </a:rPr>
              <a:t>操作数所能存放的寄存器组的结构，包括每个</a:t>
            </a:r>
            <a:r>
              <a:rPr lang="zh-CN" altLang="en-US" sz="2000" dirty="0" smtClean="0">
                <a:solidFill>
                  <a:srgbClr val="CC3300"/>
                </a:solidFill>
                <a:ea typeface="微软雅黑" panose="020B0503020204020204" pitchFamily="34" charset="-122"/>
              </a:rPr>
              <a:t>寄存器的名称、编号、长度和用途</a:t>
            </a:r>
            <a:r>
              <a:rPr lang="zh-CN" altLang="en-US" sz="2000" dirty="0" smtClean="0">
                <a:ea typeface="微软雅黑" panose="020B0503020204020204" pitchFamily="34" charset="-122"/>
              </a:rPr>
              <a:t>；</a:t>
            </a:r>
          </a:p>
          <a:p>
            <a:pPr lvl="1">
              <a:lnSpc>
                <a:spcPct val="105000"/>
              </a:lnSpc>
            </a:pPr>
            <a:r>
              <a:rPr lang="zh-CN" altLang="en-US" sz="2000" dirty="0" smtClean="0">
                <a:ea typeface="微软雅黑" panose="020B0503020204020204" pitchFamily="34" charset="-122"/>
              </a:rPr>
              <a:t>操作数所能存放的</a:t>
            </a:r>
            <a:r>
              <a:rPr lang="zh-CN" altLang="en-US" sz="2000" dirty="0" smtClean="0">
                <a:solidFill>
                  <a:srgbClr val="CC3300"/>
                </a:solidFill>
                <a:ea typeface="微软雅黑" panose="020B0503020204020204" pitchFamily="34" charset="-122"/>
              </a:rPr>
              <a:t>存储空间的大小和编址方式</a:t>
            </a:r>
            <a:r>
              <a:rPr lang="zh-CN" altLang="en-US" sz="2000" dirty="0" smtClean="0">
                <a:ea typeface="微软雅黑" panose="020B0503020204020204" pitchFamily="34" charset="-122"/>
              </a:rPr>
              <a:t>；</a:t>
            </a:r>
          </a:p>
          <a:p>
            <a:pPr lvl="1">
              <a:lnSpc>
                <a:spcPct val="105000"/>
              </a:lnSpc>
            </a:pPr>
            <a:r>
              <a:rPr lang="zh-CN" altLang="en-US" sz="2000" dirty="0" smtClean="0">
                <a:ea typeface="微软雅黑" panose="020B0503020204020204" pitchFamily="34" charset="-122"/>
              </a:rPr>
              <a:t>操作数在存储空间存放时按照</a:t>
            </a:r>
            <a:r>
              <a:rPr lang="zh-CN" altLang="en-US" sz="2000" dirty="0" smtClean="0">
                <a:solidFill>
                  <a:srgbClr val="CC3300"/>
                </a:solidFill>
                <a:ea typeface="微软雅黑" panose="020B0503020204020204" pitchFamily="34" charset="-122"/>
              </a:rPr>
              <a:t>大端还是小端方式存放</a:t>
            </a:r>
            <a:r>
              <a:rPr lang="zh-CN" altLang="en-US" sz="2000" dirty="0" smtClean="0">
                <a:ea typeface="微软雅黑" panose="020B0503020204020204" pitchFamily="34" charset="-122"/>
              </a:rPr>
              <a:t>；</a:t>
            </a:r>
          </a:p>
          <a:p>
            <a:pPr lvl="1">
              <a:lnSpc>
                <a:spcPct val="105000"/>
              </a:lnSpc>
            </a:pPr>
            <a:r>
              <a:rPr lang="zh-CN" altLang="en-US" sz="2000" dirty="0" smtClean="0">
                <a:ea typeface="微软雅黑" panose="020B0503020204020204" pitchFamily="34" charset="-122"/>
              </a:rPr>
              <a:t>指令获取操作数的方式，即</a:t>
            </a:r>
            <a:r>
              <a:rPr lang="zh-CN" altLang="en-US" sz="2000" dirty="0" smtClean="0">
                <a:solidFill>
                  <a:srgbClr val="CC3300"/>
                </a:solidFill>
                <a:ea typeface="微软雅黑" panose="020B0503020204020204" pitchFamily="34" charset="-122"/>
              </a:rPr>
              <a:t>寻址方式</a:t>
            </a:r>
            <a:r>
              <a:rPr lang="zh-CN" altLang="en-US" sz="2000" dirty="0" smtClean="0">
                <a:ea typeface="微软雅黑" panose="020B0503020204020204" pitchFamily="34" charset="-122"/>
              </a:rPr>
              <a:t>；</a:t>
            </a:r>
          </a:p>
          <a:p>
            <a:pPr lvl="1">
              <a:lnSpc>
                <a:spcPct val="105000"/>
              </a:lnSpc>
            </a:pPr>
            <a:r>
              <a:rPr lang="zh-CN" altLang="en-US" sz="2000" dirty="0" smtClean="0">
                <a:ea typeface="微软雅黑" panose="020B0503020204020204" pitchFamily="34" charset="-122"/>
              </a:rPr>
              <a:t>指令执行过程的控制方式，包括</a:t>
            </a:r>
            <a:r>
              <a:rPr lang="zh-CN" altLang="en-US" sz="2000" dirty="0" smtClean="0">
                <a:solidFill>
                  <a:srgbClr val="CC3300"/>
                </a:solidFill>
                <a:ea typeface="微软雅黑" panose="020B0503020204020204" pitchFamily="34" charset="-122"/>
              </a:rPr>
              <a:t>程序计数器</a:t>
            </a:r>
            <a:r>
              <a:rPr lang="zh-CN" altLang="en-US" sz="2000" dirty="0" smtClean="0">
                <a:ea typeface="微软雅黑" panose="020B0503020204020204" pitchFamily="34" charset="-122"/>
              </a:rPr>
              <a:t>、</a:t>
            </a:r>
            <a:r>
              <a:rPr lang="zh-CN" altLang="en-US" sz="2000" dirty="0" smtClean="0">
                <a:solidFill>
                  <a:srgbClr val="CC3300"/>
                </a:solidFill>
                <a:ea typeface="微软雅黑" panose="020B0503020204020204" pitchFamily="34" charset="-122"/>
              </a:rPr>
              <a:t>条件码定义</a:t>
            </a:r>
            <a:r>
              <a:rPr lang="zh-CN" altLang="en-US" sz="2000" dirty="0" smtClean="0">
                <a:ea typeface="微软雅黑" panose="020B0503020204020204" pitchFamily="34" charset="-122"/>
              </a:rPr>
              <a:t>等。</a:t>
            </a:r>
            <a:endParaRPr lang="zh-CN" altLang="en-US" sz="2000" dirty="0" smtClean="0">
              <a:latin typeface="微软雅黑" panose="020B0503020204020204" pitchFamily="34" charset="-122"/>
              <a:ea typeface="微软雅黑" panose="020B0503020204020204" pitchFamily="34" charset="-122"/>
            </a:endParaRPr>
          </a:p>
          <a:p>
            <a:pPr>
              <a:lnSpc>
                <a:spcPct val="105000"/>
              </a:lnSpc>
              <a:spcBef>
                <a:spcPts val="600"/>
              </a:spcBef>
            </a:pPr>
            <a:r>
              <a:rPr lang="en-US" altLang="zh-CN" sz="2200" dirty="0" smtClean="0">
                <a:latin typeface="微软雅黑" panose="020B0503020204020204" pitchFamily="34" charset="-122"/>
                <a:ea typeface="微软雅黑" panose="020B0503020204020204" pitchFamily="34" charset="-122"/>
              </a:rPr>
              <a:t>ISA</a:t>
            </a:r>
            <a:r>
              <a:rPr lang="zh-CN" altLang="en-US" sz="2200" dirty="0" smtClean="0">
                <a:latin typeface="微软雅黑" panose="020B0503020204020204" pitchFamily="34" charset="-122"/>
                <a:ea typeface="微软雅黑" panose="020B0503020204020204" pitchFamily="34" charset="-122"/>
              </a:rPr>
              <a:t>在计算机系统中是必不可少的一个抽象层</a:t>
            </a:r>
          </a:p>
          <a:p>
            <a:pPr lvl="1">
              <a:spcBef>
                <a:spcPts val="600"/>
              </a:spcBef>
            </a:pPr>
            <a:r>
              <a:rPr lang="zh-CN" altLang="en-US" sz="2000" dirty="0" smtClean="0">
                <a:latin typeface="微软雅黑" panose="020B0503020204020204" pitchFamily="34" charset="-122"/>
                <a:ea typeface="微软雅黑" panose="020B0503020204020204" pitchFamily="34" charset="-122"/>
              </a:rPr>
              <a:t>没有它，软件无法使用计算机硬件！</a:t>
            </a:r>
          </a:p>
          <a:p>
            <a:pPr lvl="1">
              <a:spcBef>
                <a:spcPts val="600"/>
              </a:spcBef>
            </a:pPr>
            <a:r>
              <a:rPr lang="zh-CN" altLang="en-US" sz="2000" dirty="0" smtClean="0">
                <a:latin typeface="微软雅黑" panose="020B0503020204020204" pitchFamily="34" charset="-122"/>
                <a:ea typeface="微软雅黑" panose="020B0503020204020204" pitchFamily="34" charset="-122"/>
              </a:rPr>
              <a:t>没有它，一台计算机不能称为“通用计算机”</a:t>
            </a:r>
          </a:p>
          <a:p>
            <a:pPr lvl="1">
              <a:lnSpc>
                <a:spcPct val="105000"/>
              </a:lnSpc>
              <a:buFontTx/>
              <a:buNone/>
            </a:pPr>
            <a:endParaRPr lang="zh-CN" altLang="en-US"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41</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animEffect transition="in" filter="blinds(horizontal)">
                                      <p:cBhvr>
                                        <p:cTn id="7" dur="500"/>
                                        <p:tgtEl>
                                          <p:spTgt spid="580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12" dur="500"/>
                                        <p:tgtEl>
                                          <p:spTgt spid="580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7" dur="500"/>
                                        <p:tgtEl>
                                          <p:spTgt spid="580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22" dur="500"/>
                                        <p:tgtEl>
                                          <p:spTgt spid="580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pRg st="4" end="4"/>
                                            </p:txEl>
                                          </p:spTgt>
                                        </p:tgtEl>
                                        <p:attrNameLst>
                                          <p:attrName>style.visibility</p:attrName>
                                        </p:attrNameLst>
                                      </p:cBhvr>
                                      <p:to>
                                        <p:strVal val="visible"/>
                                      </p:to>
                                    </p:set>
                                    <p:animEffect transition="in" filter="blinds(horizontal)">
                                      <p:cBhvr>
                                        <p:cTn id="27" dur="500"/>
                                        <p:tgtEl>
                                          <p:spTgt spid="580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pRg st="5" end="5"/>
                                            </p:txEl>
                                          </p:spTgt>
                                        </p:tgtEl>
                                        <p:attrNameLst>
                                          <p:attrName>style.visibility</p:attrName>
                                        </p:attrNameLst>
                                      </p:cBhvr>
                                      <p:to>
                                        <p:strVal val="visible"/>
                                      </p:to>
                                    </p:set>
                                    <p:animEffect transition="in" filter="blinds(horizontal)">
                                      <p:cBhvr>
                                        <p:cTn id="32" dur="500"/>
                                        <p:tgtEl>
                                          <p:spTgt spid="580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pRg st="6" end="6"/>
                                            </p:txEl>
                                          </p:spTgt>
                                        </p:tgtEl>
                                        <p:attrNameLst>
                                          <p:attrName>style.visibility</p:attrName>
                                        </p:attrNameLst>
                                      </p:cBhvr>
                                      <p:to>
                                        <p:strVal val="visible"/>
                                      </p:to>
                                    </p:set>
                                    <p:animEffect transition="in" filter="blinds(horizontal)">
                                      <p:cBhvr>
                                        <p:cTn id="37" dur="500"/>
                                        <p:tgtEl>
                                          <p:spTgt spid="580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pRg st="7" end="7"/>
                                            </p:txEl>
                                          </p:spTgt>
                                        </p:tgtEl>
                                        <p:attrNameLst>
                                          <p:attrName>style.visibility</p:attrName>
                                        </p:attrNameLst>
                                      </p:cBhvr>
                                      <p:to>
                                        <p:strVal val="visible"/>
                                      </p:to>
                                    </p:set>
                                    <p:animEffect transition="in" filter="blinds(horizontal)">
                                      <p:cBhvr>
                                        <p:cTn id="42" dur="500"/>
                                        <p:tgtEl>
                                          <p:spTgt spid="580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pRg st="8" end="8"/>
                                            </p:txEl>
                                          </p:spTgt>
                                        </p:tgtEl>
                                        <p:attrNameLst>
                                          <p:attrName>style.visibility</p:attrName>
                                        </p:attrNameLst>
                                      </p:cBhvr>
                                      <p:to>
                                        <p:strVal val="visible"/>
                                      </p:to>
                                    </p:set>
                                    <p:animEffect transition="in" filter="blinds(horizontal)">
                                      <p:cBhvr>
                                        <p:cTn id="47" dur="500"/>
                                        <p:tgtEl>
                                          <p:spTgt spid="5806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pRg st="9" end="9"/>
                                            </p:txEl>
                                          </p:spTgt>
                                        </p:tgtEl>
                                        <p:attrNameLst>
                                          <p:attrName>style.visibility</p:attrName>
                                        </p:attrNameLst>
                                      </p:cBhvr>
                                      <p:to>
                                        <p:strVal val="visible"/>
                                      </p:to>
                                    </p:set>
                                    <p:animEffect transition="in" filter="blinds(horizontal)">
                                      <p:cBhvr>
                                        <p:cTn id="52" dur="500"/>
                                        <p:tgtEl>
                                          <p:spTgt spid="5806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pRg st="10" end="10"/>
                                            </p:txEl>
                                          </p:spTgt>
                                        </p:tgtEl>
                                        <p:attrNameLst>
                                          <p:attrName>style.visibility</p:attrName>
                                        </p:attrNameLst>
                                      </p:cBhvr>
                                      <p:to>
                                        <p:strVal val="visible"/>
                                      </p:to>
                                    </p:set>
                                    <p:animEffect transition="in" filter="blinds(horizontal)">
                                      <p:cBhvr>
                                        <p:cTn id="57" dur="500"/>
                                        <p:tgtEl>
                                          <p:spTgt spid="58061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80611">
                                            <p:txEl>
                                              <p:pRg st="11" end="11"/>
                                            </p:txEl>
                                          </p:spTgt>
                                        </p:tgtEl>
                                        <p:attrNameLst>
                                          <p:attrName>style.visibility</p:attrName>
                                        </p:attrNameLst>
                                      </p:cBhvr>
                                      <p:to>
                                        <p:strVal val="visible"/>
                                      </p:to>
                                    </p:set>
                                    <p:animEffect transition="in" filter="blinds(horizontal)">
                                      <p:cBhvr>
                                        <p:cTn id="62" dur="500"/>
                                        <p:tgtEl>
                                          <p:spTgt spid="5806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122238"/>
            <a:ext cx="8229600" cy="561975"/>
          </a:xfrm>
        </p:spPr>
        <p:txBody>
          <a:bodyPr/>
          <a:lstStyle/>
          <a:p>
            <a:r>
              <a:rPr lang="en-US" altLang="zh-CN" sz="3400" smtClean="0"/>
              <a:t>ISA</a:t>
            </a:r>
            <a:r>
              <a:rPr lang="zh-CN" altLang="en-US" sz="3400" smtClean="0"/>
              <a:t>和计算机组成（微结构）之间的关系</a:t>
            </a:r>
          </a:p>
        </p:txBody>
      </p:sp>
      <p:sp>
        <p:nvSpPr>
          <p:cNvPr id="86019" name="Text Box 3"/>
          <p:cNvSpPr txBox="1">
            <a:spLocks noChangeArrowheads="1"/>
          </p:cNvSpPr>
          <p:nvPr/>
        </p:nvSpPr>
        <p:spPr bwMode="auto">
          <a:xfrm>
            <a:off x="115888"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2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ea typeface="微软雅黑" panose="020B0503020204020204" pitchFamily="34" charset="-122"/>
            </a:endParaRPr>
          </a:p>
        </p:txBody>
      </p:sp>
      <p:sp>
        <p:nvSpPr>
          <p:cNvPr id="581636" name="Text Box 4"/>
          <p:cNvSpPr txBox="1">
            <a:spLocks noChangeArrowheads="1"/>
          </p:cNvSpPr>
          <p:nvPr/>
        </p:nvSpPr>
        <p:spPr bwMode="auto">
          <a:xfrm>
            <a:off x="179387" y="5570538"/>
            <a:ext cx="896461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15000"/>
              </a:spcBef>
              <a:buClr>
                <a:schemeClr val="accent2"/>
              </a:buClr>
              <a:buSzTx/>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不同</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规定的指令集不同，如，</a:t>
            </a:r>
            <a:r>
              <a:rPr lang="en-US" altLang="zh-CN" sz="2000" dirty="0">
                <a:latin typeface="微软雅黑" panose="020B0503020204020204" pitchFamily="34" charset="-122"/>
                <a:ea typeface="微软雅黑" panose="020B0503020204020204" pitchFamily="34" charset="-122"/>
              </a:rPr>
              <a:t>IA-32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MIPS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ARM</a:t>
            </a:r>
            <a:r>
              <a:rPr lang="zh-CN" altLang="en-US" sz="2000" dirty="0" smtClean="0">
                <a:latin typeface="微软雅黑" panose="020B0503020204020204" pitchFamily="34" charset="-122"/>
                <a:ea typeface="微软雅黑" panose="020B0503020204020204" pitchFamily="34" charset="-122"/>
              </a:rPr>
              <a:t>等</a:t>
            </a:r>
            <a:endParaRPr lang="en-US" altLang="zh-CN" sz="2000" dirty="0" smtClean="0">
              <a:latin typeface="微软雅黑" panose="020B0503020204020204" pitchFamily="34" charset="-122"/>
              <a:ea typeface="微软雅黑" panose="020B0503020204020204" pitchFamily="34" charset="-122"/>
            </a:endParaRPr>
          </a:p>
          <a:p>
            <a:pPr>
              <a:spcBef>
                <a:spcPct val="15000"/>
              </a:spcBef>
              <a:buClr>
                <a:schemeClr val="accent2"/>
              </a:buClr>
              <a:buSzTx/>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计算</a:t>
            </a:r>
            <a:r>
              <a:rPr lang="zh-CN" altLang="en-US" sz="2000" dirty="0">
                <a:latin typeface="微软雅黑" panose="020B0503020204020204" pitchFamily="34" charset="-122"/>
                <a:ea typeface="微软雅黑" panose="020B0503020204020204" pitchFamily="34" charset="-122"/>
              </a:rPr>
              <a:t>机组成必须能够实现</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规定的功能，如提供</a:t>
            </a:r>
            <a:r>
              <a:rPr lang="en-US" altLang="zh-CN" sz="2000" dirty="0">
                <a:latin typeface="微软雅黑" panose="020B0503020204020204" pitchFamily="34" charset="-122"/>
                <a:ea typeface="微软雅黑" panose="020B0503020204020204" pitchFamily="34" charset="-122"/>
              </a:rPr>
              <a:t>GPR</a:t>
            </a:r>
            <a:r>
              <a:rPr lang="zh-CN" altLang="en-US" sz="2000" dirty="0">
                <a:latin typeface="微软雅黑" panose="020B0503020204020204" pitchFamily="34" charset="-122"/>
                <a:ea typeface="微软雅黑" panose="020B0503020204020204" pitchFamily="34" charset="-122"/>
              </a:rPr>
              <a:t>、标志、运算电路</a:t>
            </a:r>
            <a:r>
              <a:rPr lang="zh-CN" altLang="en-US" sz="2000" dirty="0" smtClean="0">
                <a:latin typeface="微软雅黑" panose="020B0503020204020204" pitchFamily="34" charset="-122"/>
                <a:ea typeface="微软雅黑" panose="020B0503020204020204" pitchFamily="34" charset="-122"/>
              </a:rPr>
              <a:t>等</a:t>
            </a:r>
            <a:endParaRPr lang="en-US" altLang="zh-CN" sz="2000" dirty="0" smtClean="0">
              <a:latin typeface="微软雅黑" panose="020B0503020204020204" pitchFamily="34" charset="-122"/>
              <a:ea typeface="微软雅黑" panose="020B0503020204020204" pitchFamily="34" charset="-122"/>
            </a:endParaRPr>
          </a:p>
          <a:p>
            <a:pPr>
              <a:spcBef>
                <a:spcPct val="15000"/>
              </a:spcBef>
              <a:buClr>
                <a:schemeClr val="accent2"/>
              </a:buClr>
              <a:buSzTx/>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同</a:t>
            </a:r>
            <a:r>
              <a:rPr lang="zh-CN" altLang="en-US" sz="2000" dirty="0">
                <a:latin typeface="微软雅黑" panose="020B0503020204020204" pitchFamily="34" charset="-122"/>
                <a:ea typeface="微软雅黑" panose="020B0503020204020204" pitchFamily="34" charset="-122"/>
              </a:rPr>
              <a:t>一种</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可以有不同的计算机组成，如乘法指令可用</a:t>
            </a:r>
            <a:r>
              <a:rPr lang="en-US" altLang="zh-CN" sz="2000" dirty="0">
                <a:latin typeface="微软雅黑" panose="020B0503020204020204" pitchFamily="34" charset="-122"/>
                <a:ea typeface="微软雅黑" panose="020B0503020204020204" pitchFamily="34" charset="-122"/>
              </a:rPr>
              <a:t>ALU</a:t>
            </a:r>
            <a:r>
              <a:rPr lang="zh-CN" altLang="en-US" sz="2000" dirty="0">
                <a:latin typeface="微软雅黑" panose="020B0503020204020204" pitchFamily="34" charset="-122"/>
                <a:ea typeface="微软雅黑" panose="020B0503020204020204" pitchFamily="34" charset="-122"/>
              </a:rPr>
              <a:t>或乘法器实现</a:t>
            </a:r>
          </a:p>
        </p:txBody>
      </p:sp>
      <p:grpSp>
        <p:nvGrpSpPr>
          <p:cNvPr id="86021" name="Group 5"/>
          <p:cNvGrpSpPr>
            <a:grpSpLocks/>
          </p:cNvGrpSpPr>
          <p:nvPr/>
        </p:nvGrpSpPr>
        <p:grpSpPr bwMode="auto">
          <a:xfrm>
            <a:off x="163513" y="863600"/>
            <a:ext cx="8864600" cy="4275138"/>
            <a:chOff x="74" y="1338"/>
            <a:chExt cx="5584" cy="2863"/>
          </a:xfrm>
        </p:grpSpPr>
        <p:sp>
          <p:nvSpPr>
            <p:cNvPr id="86023" name="Text Box 6"/>
            <p:cNvSpPr txBox="1">
              <a:spLocks noChangeArrowheads="1"/>
            </p:cNvSpPr>
            <p:nvPr/>
          </p:nvSpPr>
          <p:spPr bwMode="auto">
            <a:xfrm>
              <a:off x="357" y="1701"/>
              <a:ext cx="935" cy="312"/>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latin typeface="微软雅黑" panose="020B0503020204020204" pitchFamily="34" charset="-122"/>
                  <a:ea typeface="微软雅黑" panose="020B0503020204020204" pitchFamily="34" charset="-122"/>
                </a:rPr>
                <a:t>  控制器</a:t>
              </a:r>
            </a:p>
          </p:txBody>
        </p:sp>
        <p:sp>
          <p:nvSpPr>
            <p:cNvPr id="86024" name="Rectangle 7"/>
            <p:cNvSpPr>
              <a:spLocks noChangeArrowheads="1"/>
            </p:cNvSpPr>
            <p:nvPr/>
          </p:nvSpPr>
          <p:spPr bwMode="auto">
            <a:xfrm>
              <a:off x="158" y="1417"/>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25" name="Text Box 8"/>
            <p:cNvSpPr txBox="1">
              <a:spLocks noChangeArrowheads="1"/>
            </p:cNvSpPr>
            <p:nvPr/>
          </p:nvSpPr>
          <p:spPr bwMode="auto">
            <a:xfrm>
              <a:off x="300" y="1417"/>
              <a:ext cx="538" cy="306"/>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solidFill>
                    <a:srgbClr val="FF0000"/>
                  </a:solidFill>
                  <a:latin typeface="微软雅黑" panose="020B0503020204020204" pitchFamily="34" charset="-122"/>
                  <a:ea typeface="微软雅黑" panose="020B0503020204020204" pitchFamily="34" charset="-122"/>
                </a:rPr>
                <a:t>CPU</a:t>
              </a:r>
            </a:p>
          </p:txBody>
        </p:sp>
        <p:sp>
          <p:nvSpPr>
            <p:cNvPr id="86026" name="Text Box 9"/>
            <p:cNvSpPr txBox="1">
              <a:spLocks noChangeArrowheads="1"/>
            </p:cNvSpPr>
            <p:nvPr/>
          </p:nvSpPr>
          <p:spPr bwMode="auto">
            <a:xfrm>
              <a:off x="1632" y="1757"/>
              <a:ext cx="652" cy="252"/>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PC</a:t>
              </a:r>
            </a:p>
          </p:txBody>
        </p:sp>
        <p:sp>
          <p:nvSpPr>
            <p:cNvPr id="86027" name="Text Box 10"/>
            <p:cNvSpPr txBox="1">
              <a:spLocks noChangeArrowheads="1"/>
            </p:cNvSpPr>
            <p:nvPr/>
          </p:nvSpPr>
          <p:spPr bwMode="auto">
            <a:xfrm>
              <a:off x="5220" y="1984"/>
              <a:ext cx="438" cy="557"/>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输入</a:t>
              </a: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86028" name="AutoShape 11"/>
            <p:cNvSpPr>
              <a:spLocks noChangeArrowheads="1"/>
            </p:cNvSpPr>
            <p:nvPr/>
          </p:nvSpPr>
          <p:spPr bwMode="auto">
            <a:xfrm>
              <a:off x="4961" y="2211"/>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a:solidFill>
                  <a:srgbClr val="CC3300"/>
                </a:solidFill>
                <a:latin typeface="微软雅黑" panose="020B0503020204020204" pitchFamily="34" charset="-122"/>
                <a:ea typeface="微软雅黑" panose="020B0503020204020204" pitchFamily="34" charset="-122"/>
              </a:endParaRPr>
            </a:p>
          </p:txBody>
        </p:sp>
        <p:sp>
          <p:nvSpPr>
            <p:cNvPr id="86029" name="Text Box 12"/>
            <p:cNvSpPr txBox="1">
              <a:spLocks noChangeArrowheads="1"/>
            </p:cNvSpPr>
            <p:nvPr/>
          </p:nvSpPr>
          <p:spPr bwMode="auto">
            <a:xfrm>
              <a:off x="5220" y="2863"/>
              <a:ext cx="438" cy="557"/>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输出</a:t>
              </a:r>
              <a:endParaRPr lang="en-US" altLang="zh-CN" sz="2400">
                <a:solidFill>
                  <a:srgbClr val="CC3300"/>
                </a:solidFill>
                <a:latin typeface="微软雅黑" panose="020B0503020204020204" pitchFamily="34" charset="-122"/>
                <a:ea typeface="微软雅黑" panose="020B0503020204020204" pitchFamily="34" charset="-122"/>
              </a:endParaRP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86030" name="AutoShape 13"/>
            <p:cNvSpPr>
              <a:spLocks noChangeArrowheads="1"/>
            </p:cNvSpPr>
            <p:nvPr/>
          </p:nvSpPr>
          <p:spPr bwMode="auto">
            <a:xfrm>
              <a:off x="4933" y="3033"/>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31" name="Text Box 14"/>
            <p:cNvSpPr txBox="1">
              <a:spLocks noChangeArrowheads="1"/>
            </p:cNvSpPr>
            <p:nvPr/>
          </p:nvSpPr>
          <p:spPr bwMode="auto">
            <a:xfrm>
              <a:off x="2454" y="1757"/>
              <a:ext cx="680" cy="252"/>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MAR</a:t>
              </a:r>
            </a:p>
          </p:txBody>
        </p:sp>
        <p:sp>
          <p:nvSpPr>
            <p:cNvPr id="86032" name="Text Box 15"/>
            <p:cNvSpPr txBox="1">
              <a:spLocks noChangeArrowheads="1"/>
            </p:cNvSpPr>
            <p:nvPr/>
          </p:nvSpPr>
          <p:spPr bwMode="auto">
            <a:xfrm>
              <a:off x="2483" y="3656"/>
              <a:ext cx="680" cy="252"/>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chemeClr val="accent2"/>
                  </a:solidFill>
                  <a:latin typeface="微软雅黑" panose="020B0503020204020204" pitchFamily="34" charset="-122"/>
                  <a:ea typeface="微软雅黑" panose="020B0503020204020204" pitchFamily="34" charset="-122"/>
                </a:rPr>
                <a:t>  MDR</a:t>
              </a:r>
            </a:p>
          </p:txBody>
        </p:sp>
        <p:sp>
          <p:nvSpPr>
            <p:cNvPr id="86033" name="Line 16"/>
            <p:cNvSpPr>
              <a:spLocks noChangeShapeType="1"/>
            </p:cNvSpPr>
            <p:nvPr/>
          </p:nvSpPr>
          <p:spPr bwMode="auto">
            <a:xfrm>
              <a:off x="1292" y="1870"/>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4" name="Line 17"/>
            <p:cNvSpPr>
              <a:spLocks noChangeShapeType="1"/>
            </p:cNvSpPr>
            <p:nvPr/>
          </p:nvSpPr>
          <p:spPr bwMode="auto">
            <a:xfrm>
              <a:off x="2284" y="1870"/>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5" name="Line 18"/>
            <p:cNvSpPr>
              <a:spLocks noChangeShapeType="1"/>
            </p:cNvSpPr>
            <p:nvPr/>
          </p:nvSpPr>
          <p:spPr bwMode="auto">
            <a:xfrm>
              <a:off x="2710" y="3344"/>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6036" name="Group 19"/>
            <p:cNvGrpSpPr>
              <a:grpSpLocks/>
            </p:cNvGrpSpPr>
            <p:nvPr/>
          </p:nvGrpSpPr>
          <p:grpSpPr bwMode="auto">
            <a:xfrm>
              <a:off x="1689" y="2239"/>
              <a:ext cx="482" cy="935"/>
              <a:chOff x="3135" y="2472"/>
              <a:chExt cx="454" cy="935"/>
            </a:xfrm>
          </p:grpSpPr>
          <p:grpSp>
            <p:nvGrpSpPr>
              <p:cNvPr id="86103" name="Group 20"/>
              <p:cNvGrpSpPr>
                <a:grpSpLocks/>
              </p:cNvGrpSpPr>
              <p:nvPr/>
            </p:nvGrpSpPr>
            <p:grpSpPr bwMode="auto">
              <a:xfrm flipH="1">
                <a:off x="3135" y="2472"/>
                <a:ext cx="454" cy="935"/>
                <a:chOff x="3078" y="2330"/>
                <a:chExt cx="625" cy="1580"/>
              </a:xfrm>
            </p:grpSpPr>
            <p:sp>
              <p:nvSpPr>
                <p:cNvPr id="86105"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6"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7"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8"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9"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10"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11"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12"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104" name="Rectangle 25"/>
              <p:cNvSpPr>
                <a:spLocks noChangeArrowheads="1"/>
              </p:cNvSpPr>
              <p:nvPr/>
            </p:nvSpPr>
            <p:spPr bwMode="auto">
              <a:xfrm rot="16200000" flipH="1">
                <a:off x="3018" y="2846"/>
                <a:ext cx="51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SzTx/>
                  <a:buFontTx/>
                  <a:buNone/>
                </a:pPr>
                <a:r>
                  <a:rPr lang="en-US" altLang="zh-CN" sz="2000">
                    <a:cs typeface="Arial" panose="020B0604020202020204" pitchFamily="34" charset="0"/>
                  </a:rPr>
                  <a:t>ALU</a:t>
                </a:r>
              </a:p>
            </p:txBody>
          </p:sp>
        </p:grpSp>
        <p:grpSp>
          <p:nvGrpSpPr>
            <p:cNvPr id="86037" name="Group 30"/>
            <p:cNvGrpSpPr>
              <a:grpSpLocks/>
            </p:cNvGrpSpPr>
            <p:nvPr/>
          </p:nvGrpSpPr>
          <p:grpSpPr bwMode="auto">
            <a:xfrm>
              <a:off x="2143" y="2494"/>
              <a:ext cx="255" cy="510"/>
              <a:chOff x="2030" y="2415"/>
              <a:chExt cx="341" cy="510"/>
            </a:xfrm>
          </p:grpSpPr>
          <p:sp>
            <p:nvSpPr>
              <p:cNvPr id="86101"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102"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38" name="Text Box 33"/>
            <p:cNvSpPr txBox="1">
              <a:spLocks noChangeArrowheads="1"/>
            </p:cNvSpPr>
            <p:nvPr/>
          </p:nvSpPr>
          <p:spPr bwMode="auto">
            <a:xfrm>
              <a:off x="1065" y="2182"/>
              <a:ext cx="284" cy="1089"/>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000">
                  <a:latin typeface="微软雅黑" panose="020B0503020204020204" pitchFamily="34" charset="-122"/>
                  <a:ea typeface="微软雅黑" panose="020B0503020204020204" pitchFamily="34" charset="-122"/>
                </a:rPr>
                <a:t>标</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志</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寄</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存</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86039" name="Line 34"/>
            <p:cNvSpPr>
              <a:spLocks noChangeShapeType="1"/>
            </p:cNvSpPr>
            <p:nvPr/>
          </p:nvSpPr>
          <p:spPr bwMode="auto">
            <a:xfrm flipH="1">
              <a:off x="1349" y="2551"/>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6040" name="Group 35"/>
            <p:cNvGrpSpPr>
              <a:grpSpLocks/>
            </p:cNvGrpSpPr>
            <p:nvPr/>
          </p:nvGrpSpPr>
          <p:grpSpPr bwMode="auto">
            <a:xfrm>
              <a:off x="895" y="1984"/>
              <a:ext cx="143" cy="539"/>
              <a:chOff x="895" y="1905"/>
              <a:chExt cx="143" cy="539"/>
            </a:xfrm>
          </p:grpSpPr>
          <p:sp>
            <p:nvSpPr>
              <p:cNvPr id="86099" name="Line 36"/>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100"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41" name="Line 38"/>
            <p:cNvSpPr>
              <a:spLocks noChangeShapeType="1"/>
            </p:cNvSpPr>
            <p:nvPr/>
          </p:nvSpPr>
          <p:spPr bwMode="auto">
            <a:xfrm flipV="1">
              <a:off x="2795" y="2012"/>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6042" name="Group 39"/>
            <p:cNvGrpSpPr>
              <a:grpSpLocks/>
            </p:cNvGrpSpPr>
            <p:nvPr/>
          </p:nvGrpSpPr>
          <p:grpSpPr bwMode="auto">
            <a:xfrm>
              <a:off x="1519" y="2776"/>
              <a:ext cx="964" cy="937"/>
              <a:chOff x="1576" y="2924"/>
              <a:chExt cx="964" cy="937"/>
            </a:xfrm>
          </p:grpSpPr>
          <p:sp>
            <p:nvSpPr>
              <p:cNvPr id="86096" name="Line 40"/>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7"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8" name="Line 42"/>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6043" name="Group 43"/>
            <p:cNvGrpSpPr>
              <a:grpSpLocks/>
            </p:cNvGrpSpPr>
            <p:nvPr/>
          </p:nvGrpSpPr>
          <p:grpSpPr bwMode="auto">
            <a:xfrm>
              <a:off x="2058" y="3259"/>
              <a:ext cx="311" cy="453"/>
              <a:chOff x="2115" y="3405"/>
              <a:chExt cx="311" cy="453"/>
            </a:xfrm>
          </p:grpSpPr>
          <p:sp>
            <p:nvSpPr>
              <p:cNvPr id="86094" name="Line 44"/>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5"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6044" name="Group 46"/>
            <p:cNvGrpSpPr>
              <a:grpSpLocks/>
            </p:cNvGrpSpPr>
            <p:nvPr/>
          </p:nvGrpSpPr>
          <p:grpSpPr bwMode="auto">
            <a:xfrm>
              <a:off x="668" y="2010"/>
              <a:ext cx="2977" cy="1448"/>
              <a:chOff x="725" y="2158"/>
              <a:chExt cx="2977" cy="1448"/>
            </a:xfrm>
          </p:grpSpPr>
          <p:sp>
            <p:nvSpPr>
              <p:cNvPr id="86091"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2"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3"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45" name="Text Box 50"/>
            <p:cNvSpPr txBox="1">
              <a:spLocks noChangeArrowheads="1"/>
            </p:cNvSpPr>
            <p:nvPr/>
          </p:nvSpPr>
          <p:spPr bwMode="auto">
            <a:xfrm>
              <a:off x="357" y="3685"/>
              <a:ext cx="652" cy="252"/>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FF3300"/>
                  </a:solidFill>
                  <a:latin typeface="微软雅黑" panose="020B0503020204020204" pitchFamily="34" charset="-122"/>
                  <a:ea typeface="微软雅黑" panose="020B0503020204020204" pitchFamily="34" charset="-122"/>
                </a:rPr>
                <a:t>    </a:t>
              </a:r>
              <a:r>
                <a:rPr lang="en-US" altLang="zh-CN">
                  <a:solidFill>
                    <a:schemeClr val="hlink"/>
                  </a:solidFill>
                  <a:latin typeface="微软雅黑" panose="020B0503020204020204" pitchFamily="34" charset="-122"/>
                  <a:ea typeface="微软雅黑" panose="020B0503020204020204" pitchFamily="34" charset="-122"/>
                </a:rPr>
                <a:t>IR</a:t>
              </a:r>
            </a:p>
          </p:txBody>
        </p:sp>
        <p:sp>
          <p:nvSpPr>
            <p:cNvPr id="86046" name="Line 51"/>
            <p:cNvSpPr>
              <a:spLocks noChangeShapeType="1"/>
            </p:cNvSpPr>
            <p:nvPr/>
          </p:nvSpPr>
          <p:spPr bwMode="auto">
            <a:xfrm flipH="1">
              <a:off x="1009" y="3826"/>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47" name="Line 52"/>
            <p:cNvSpPr>
              <a:spLocks noChangeShapeType="1"/>
            </p:cNvSpPr>
            <p:nvPr/>
          </p:nvSpPr>
          <p:spPr bwMode="auto">
            <a:xfrm flipV="1">
              <a:off x="470" y="1984"/>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6048" name="Group 53"/>
            <p:cNvGrpSpPr>
              <a:grpSpLocks/>
            </p:cNvGrpSpPr>
            <p:nvPr/>
          </p:nvGrpSpPr>
          <p:grpSpPr bwMode="auto">
            <a:xfrm>
              <a:off x="3277" y="1502"/>
              <a:ext cx="795" cy="2438"/>
              <a:chOff x="3333" y="1650"/>
              <a:chExt cx="795" cy="2438"/>
            </a:xfrm>
          </p:grpSpPr>
          <p:sp>
            <p:nvSpPr>
              <p:cNvPr id="86084" name="Text Box 54"/>
              <p:cNvSpPr txBox="1">
                <a:spLocks noChangeArrowheads="1"/>
              </p:cNvSpPr>
              <p:nvPr/>
            </p:nvSpPr>
            <p:spPr bwMode="auto">
              <a:xfrm>
                <a:off x="3447" y="1650"/>
                <a:ext cx="539"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86085"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86" name="Text Box 56"/>
              <p:cNvSpPr txBox="1">
                <a:spLocks noChangeArrowheads="1"/>
              </p:cNvSpPr>
              <p:nvPr/>
            </p:nvSpPr>
            <p:spPr bwMode="auto">
              <a:xfrm>
                <a:off x="3532" y="3634"/>
                <a:ext cx="482"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86087"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88" name="Text Box 58"/>
              <p:cNvSpPr txBox="1">
                <a:spLocks noChangeArrowheads="1"/>
              </p:cNvSpPr>
              <p:nvPr/>
            </p:nvSpPr>
            <p:spPr bwMode="auto">
              <a:xfrm>
                <a:off x="3504" y="2534"/>
                <a:ext cx="539" cy="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86089"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90"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6049" name="Group 61"/>
            <p:cNvGrpSpPr>
              <a:grpSpLocks/>
            </p:cNvGrpSpPr>
            <p:nvPr/>
          </p:nvGrpSpPr>
          <p:grpSpPr bwMode="auto">
            <a:xfrm>
              <a:off x="2142" y="2037"/>
              <a:ext cx="1106" cy="1355"/>
              <a:chOff x="2199" y="2185"/>
              <a:chExt cx="1106" cy="1355"/>
            </a:xfrm>
          </p:grpSpPr>
          <p:sp>
            <p:nvSpPr>
              <p:cNvPr id="86072" name="Text Box 62"/>
              <p:cNvSpPr txBox="1">
                <a:spLocks noChangeArrowheads="1"/>
              </p:cNvSpPr>
              <p:nvPr/>
            </p:nvSpPr>
            <p:spPr bwMode="auto">
              <a:xfrm>
                <a:off x="2199" y="2185"/>
                <a:ext cx="737" cy="306"/>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latin typeface="微软雅黑" panose="020B0503020204020204" pitchFamily="34" charset="-122"/>
                    <a:ea typeface="微软雅黑" panose="020B0503020204020204" pitchFamily="34" charset="-122"/>
                  </a:rPr>
                  <a:t>GPRs</a:t>
                </a:r>
              </a:p>
            </p:txBody>
          </p:sp>
          <p:grpSp>
            <p:nvGrpSpPr>
              <p:cNvPr id="86073" name="Group 63"/>
              <p:cNvGrpSpPr>
                <a:grpSpLocks/>
              </p:cNvGrpSpPr>
              <p:nvPr/>
            </p:nvGrpSpPr>
            <p:grpSpPr bwMode="auto">
              <a:xfrm>
                <a:off x="2452" y="2500"/>
                <a:ext cx="853" cy="1040"/>
                <a:chOff x="2398" y="2273"/>
                <a:chExt cx="853" cy="1040"/>
              </a:xfrm>
            </p:grpSpPr>
            <p:grpSp>
              <p:nvGrpSpPr>
                <p:cNvPr id="86075" name="Group 64"/>
                <p:cNvGrpSpPr>
                  <a:grpSpLocks/>
                </p:cNvGrpSpPr>
                <p:nvPr/>
              </p:nvGrpSpPr>
              <p:grpSpPr bwMode="auto">
                <a:xfrm>
                  <a:off x="2398" y="2273"/>
                  <a:ext cx="652" cy="992"/>
                  <a:chOff x="2228" y="1678"/>
                  <a:chExt cx="737" cy="992"/>
                </a:xfrm>
              </p:grpSpPr>
              <p:sp>
                <p:nvSpPr>
                  <p:cNvPr id="86080"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81" name="Line 66"/>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82" name="Line 67"/>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83" name="Line 68"/>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76" name="Text Box 69"/>
                <p:cNvSpPr txBox="1">
                  <a:spLocks noChangeArrowheads="1"/>
                </p:cNvSpPr>
                <p:nvPr/>
              </p:nvSpPr>
              <p:spPr bwMode="auto">
                <a:xfrm>
                  <a:off x="3051" y="2281"/>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0</a:t>
                  </a:r>
                </a:p>
              </p:txBody>
            </p:sp>
            <p:sp>
              <p:nvSpPr>
                <p:cNvPr id="86077" name="Text Box 70"/>
                <p:cNvSpPr txBox="1">
                  <a:spLocks noChangeArrowheads="1"/>
                </p:cNvSpPr>
                <p:nvPr/>
              </p:nvSpPr>
              <p:spPr bwMode="auto">
                <a:xfrm>
                  <a:off x="3052" y="2525"/>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1</a:t>
                  </a:r>
                </a:p>
              </p:txBody>
            </p:sp>
            <p:sp>
              <p:nvSpPr>
                <p:cNvPr id="86078" name="Text Box 71"/>
                <p:cNvSpPr txBox="1">
                  <a:spLocks noChangeArrowheads="1"/>
                </p:cNvSpPr>
                <p:nvPr/>
              </p:nvSpPr>
              <p:spPr bwMode="auto">
                <a:xfrm>
                  <a:off x="3052" y="2784"/>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2</a:t>
                  </a:r>
                </a:p>
              </p:txBody>
            </p:sp>
            <p:sp>
              <p:nvSpPr>
                <p:cNvPr id="86079" name="Text Box 72"/>
                <p:cNvSpPr txBox="1">
                  <a:spLocks noChangeArrowheads="1"/>
                </p:cNvSpPr>
                <p:nvPr/>
              </p:nvSpPr>
              <p:spPr bwMode="auto">
                <a:xfrm>
                  <a:off x="3051" y="3068"/>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3</a:t>
                  </a:r>
                </a:p>
              </p:txBody>
            </p:sp>
          </p:grpSp>
          <p:sp>
            <p:nvSpPr>
              <p:cNvPr id="86074" name="Rectangle 73"/>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86050" name="Group 74"/>
            <p:cNvGrpSpPr>
              <a:grpSpLocks/>
            </p:cNvGrpSpPr>
            <p:nvPr/>
          </p:nvGrpSpPr>
          <p:grpSpPr bwMode="auto">
            <a:xfrm>
              <a:off x="4070" y="1417"/>
              <a:ext cx="880" cy="2566"/>
              <a:chOff x="4127" y="1565"/>
              <a:chExt cx="880" cy="2566"/>
            </a:xfrm>
          </p:grpSpPr>
          <p:grpSp>
            <p:nvGrpSpPr>
              <p:cNvPr id="86052" name="Group 75"/>
              <p:cNvGrpSpPr>
                <a:grpSpLocks/>
              </p:cNvGrpSpPr>
              <p:nvPr/>
            </p:nvGrpSpPr>
            <p:grpSpPr bwMode="auto">
              <a:xfrm>
                <a:off x="4127" y="1565"/>
                <a:ext cx="880" cy="2566"/>
                <a:chOff x="4156" y="1565"/>
                <a:chExt cx="908" cy="2566"/>
              </a:xfrm>
            </p:grpSpPr>
            <p:sp>
              <p:nvSpPr>
                <p:cNvPr id="86054" name="Text Box 76"/>
                <p:cNvSpPr txBox="1">
                  <a:spLocks noChangeArrowheads="1"/>
                </p:cNvSpPr>
                <p:nvPr/>
              </p:nvSpPr>
              <p:spPr bwMode="auto">
                <a:xfrm>
                  <a:off x="4156" y="1565"/>
                  <a:ext cx="737" cy="306"/>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latin typeface="微软雅黑" panose="020B0503020204020204" pitchFamily="34" charset="-122"/>
                      <a:ea typeface="微软雅黑" panose="020B0503020204020204" pitchFamily="34" charset="-122"/>
                    </a:rPr>
                    <a:t>存储器</a:t>
                  </a:r>
                </a:p>
              </p:txBody>
            </p:sp>
            <p:grpSp>
              <p:nvGrpSpPr>
                <p:cNvPr id="86055" name="Group 77"/>
                <p:cNvGrpSpPr>
                  <a:grpSpLocks/>
                </p:cNvGrpSpPr>
                <p:nvPr/>
              </p:nvGrpSpPr>
              <p:grpSpPr bwMode="auto">
                <a:xfrm>
                  <a:off x="4156" y="1877"/>
                  <a:ext cx="737" cy="2211"/>
                  <a:chOff x="3447" y="1423"/>
                  <a:chExt cx="879" cy="2211"/>
                </a:xfrm>
              </p:grpSpPr>
              <p:sp>
                <p:nvSpPr>
                  <p:cNvPr id="86064"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65" name="Line 79"/>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66" name="Line 80"/>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67" name="Line 81"/>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68" name="Line 82"/>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69" name="Line 83"/>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70" name="Line 84"/>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71" name="Line 85"/>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56" name="Text Box 86"/>
                <p:cNvSpPr txBox="1">
                  <a:spLocks noChangeArrowheads="1"/>
                </p:cNvSpPr>
                <p:nvPr/>
              </p:nvSpPr>
              <p:spPr bwMode="auto">
                <a:xfrm>
                  <a:off x="4864" y="1941"/>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0</a:t>
                  </a:r>
                </a:p>
              </p:txBody>
            </p:sp>
            <p:sp>
              <p:nvSpPr>
                <p:cNvPr id="86057" name="Text Box 87"/>
                <p:cNvSpPr txBox="1">
                  <a:spLocks noChangeArrowheads="1"/>
                </p:cNvSpPr>
                <p:nvPr/>
              </p:nvSpPr>
              <p:spPr bwMode="auto">
                <a:xfrm>
                  <a:off x="4865" y="2160"/>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1</a:t>
                  </a:r>
                </a:p>
              </p:txBody>
            </p:sp>
            <p:sp>
              <p:nvSpPr>
                <p:cNvPr id="86058" name="Text Box 88"/>
                <p:cNvSpPr txBox="1">
                  <a:spLocks noChangeArrowheads="1"/>
                </p:cNvSpPr>
                <p:nvPr/>
              </p:nvSpPr>
              <p:spPr bwMode="auto">
                <a:xfrm>
                  <a:off x="4865" y="2472"/>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2</a:t>
                  </a:r>
                </a:p>
              </p:txBody>
            </p:sp>
            <p:sp>
              <p:nvSpPr>
                <p:cNvPr id="86059" name="Text Box 89"/>
                <p:cNvSpPr txBox="1">
                  <a:spLocks noChangeArrowheads="1"/>
                </p:cNvSpPr>
                <p:nvPr/>
              </p:nvSpPr>
              <p:spPr bwMode="auto">
                <a:xfrm>
                  <a:off x="4864" y="2756"/>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3</a:t>
                  </a:r>
                </a:p>
              </p:txBody>
            </p:sp>
            <p:sp>
              <p:nvSpPr>
                <p:cNvPr id="86060" name="Text Box 90"/>
                <p:cNvSpPr txBox="1">
                  <a:spLocks noChangeArrowheads="1"/>
                </p:cNvSpPr>
                <p:nvPr/>
              </p:nvSpPr>
              <p:spPr bwMode="auto">
                <a:xfrm>
                  <a:off x="4865" y="2982"/>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4</a:t>
                  </a:r>
                </a:p>
              </p:txBody>
            </p:sp>
            <p:sp>
              <p:nvSpPr>
                <p:cNvPr id="86061" name="Text Box 91"/>
                <p:cNvSpPr txBox="1">
                  <a:spLocks noChangeArrowheads="1"/>
                </p:cNvSpPr>
                <p:nvPr/>
              </p:nvSpPr>
              <p:spPr bwMode="auto">
                <a:xfrm>
                  <a:off x="4865" y="3322"/>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5</a:t>
                  </a:r>
                </a:p>
              </p:txBody>
            </p:sp>
            <p:sp>
              <p:nvSpPr>
                <p:cNvPr id="86062" name="Text Box 92"/>
                <p:cNvSpPr txBox="1">
                  <a:spLocks noChangeArrowheads="1"/>
                </p:cNvSpPr>
                <p:nvPr/>
              </p:nvSpPr>
              <p:spPr bwMode="auto">
                <a:xfrm>
                  <a:off x="4864" y="3578"/>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6</a:t>
                  </a:r>
                </a:p>
              </p:txBody>
            </p:sp>
            <p:sp>
              <p:nvSpPr>
                <p:cNvPr id="86063" name="Text Box 93"/>
                <p:cNvSpPr txBox="1">
                  <a:spLocks noChangeArrowheads="1"/>
                </p:cNvSpPr>
                <p:nvPr/>
              </p:nvSpPr>
              <p:spPr bwMode="auto">
                <a:xfrm>
                  <a:off x="4864" y="3885"/>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7</a:t>
                  </a:r>
                </a:p>
              </p:txBody>
            </p:sp>
          </p:grpSp>
          <p:sp>
            <p:nvSpPr>
              <p:cNvPr id="86053" name="Rectangle 94"/>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86051" name="Rectangle 95"/>
            <p:cNvSpPr>
              <a:spLocks noChangeArrowheads="1"/>
            </p:cNvSpPr>
            <p:nvPr/>
          </p:nvSpPr>
          <p:spPr bwMode="auto">
            <a:xfrm>
              <a:off x="74" y="1338"/>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581728" name="Text Box 96"/>
          <p:cNvSpPr txBox="1">
            <a:spLocks noChangeArrowheads="1"/>
          </p:cNvSpPr>
          <p:nvPr/>
        </p:nvSpPr>
        <p:spPr bwMode="auto">
          <a:xfrm>
            <a:off x="7272338" y="5184775"/>
            <a:ext cx="1619250" cy="7016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ISA</a:t>
            </a:r>
            <a:r>
              <a:rPr lang="zh-CN" altLang="en-US" sz="2000" b="1">
                <a:solidFill>
                  <a:srgbClr val="FF0000"/>
                </a:solidFill>
                <a:latin typeface="微软雅黑" panose="020B0503020204020204" pitchFamily="34" charset="-122"/>
                <a:ea typeface="微软雅黑" panose="020B0503020204020204" pitchFamily="34" charset="-122"/>
              </a:rPr>
              <a:t>是计算机组成的抽象</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42</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6">
                                            <p:txEl>
                                              <p:pRg st="0" end="0"/>
                                            </p:txEl>
                                          </p:spTgt>
                                        </p:tgtEl>
                                        <p:attrNameLst>
                                          <p:attrName>style.visibility</p:attrName>
                                        </p:attrNameLst>
                                      </p:cBhvr>
                                      <p:to>
                                        <p:strVal val="visible"/>
                                      </p:to>
                                    </p:set>
                                    <p:animEffect transition="in" filter="blinds(horizontal)">
                                      <p:cBhvr>
                                        <p:cTn id="7" dur="500"/>
                                        <p:tgtEl>
                                          <p:spTgt spid="581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6">
                                            <p:txEl>
                                              <p:pRg st="1" end="1"/>
                                            </p:txEl>
                                          </p:spTgt>
                                        </p:tgtEl>
                                        <p:attrNameLst>
                                          <p:attrName>style.visibility</p:attrName>
                                        </p:attrNameLst>
                                      </p:cBhvr>
                                      <p:to>
                                        <p:strVal val="visible"/>
                                      </p:to>
                                    </p:set>
                                    <p:animEffect transition="in" filter="blinds(horizontal)">
                                      <p:cBhvr>
                                        <p:cTn id="12" dur="500"/>
                                        <p:tgtEl>
                                          <p:spTgt spid="581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6">
                                            <p:txEl>
                                              <p:pRg st="2" end="2"/>
                                            </p:txEl>
                                          </p:spTgt>
                                        </p:tgtEl>
                                        <p:attrNameLst>
                                          <p:attrName>style.visibility</p:attrName>
                                        </p:attrNameLst>
                                      </p:cBhvr>
                                      <p:to>
                                        <p:strVal val="visible"/>
                                      </p:to>
                                    </p:set>
                                    <p:animEffect transition="in" filter="blinds(horizontal)">
                                      <p:cBhvr>
                                        <p:cTn id="17" dur="500"/>
                                        <p:tgtEl>
                                          <p:spTgt spid="5816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1728"/>
                                        </p:tgtEl>
                                        <p:attrNameLst>
                                          <p:attrName>style.visibility</p:attrName>
                                        </p:attrNameLst>
                                      </p:cBhvr>
                                      <p:to>
                                        <p:strVal val="visible"/>
                                      </p:to>
                                    </p:set>
                                    <p:animEffect transition="in" filter="blinds(horizontal)">
                                      <p:cBhvr>
                                        <p:cTn id="22" dur="500"/>
                                        <p:tgtEl>
                                          <p:spTgt spid="581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72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a:xfrm>
            <a:off x="495300" y="701993"/>
            <a:ext cx="7439660" cy="557847"/>
          </a:xfrm>
          <a:noFill/>
        </p:spPr>
        <p:txBody>
          <a:bodyPr/>
          <a:lstStyle/>
          <a:p>
            <a:r>
              <a:rPr lang="en-US" altLang="zh-CN" sz="4000" dirty="0" smtClean="0"/>
              <a:t>1.4 </a:t>
            </a:r>
            <a:r>
              <a:rPr lang="zh-CN" altLang="en-US" sz="4000" dirty="0" smtClean="0"/>
              <a:t>计算机系统的性能评价</a:t>
            </a:r>
          </a:p>
        </p:txBody>
      </p:sp>
      <p:sp>
        <p:nvSpPr>
          <p:cNvPr id="91139" name="Rectangle 5"/>
          <p:cNvSpPr>
            <a:spLocks noGrp="1" noChangeArrowheads="1"/>
          </p:cNvSpPr>
          <p:nvPr>
            <p:ph type="body" idx="1"/>
          </p:nvPr>
        </p:nvSpPr>
        <p:spPr>
          <a:xfrm>
            <a:off x="393700" y="2062480"/>
            <a:ext cx="8750300" cy="3510705"/>
          </a:xfrm>
          <a:noFill/>
        </p:spPr>
        <p:txBody>
          <a:bodyPr/>
          <a:lstStyle/>
          <a:p>
            <a:pPr marL="342900" indent="-342900">
              <a:lnSpc>
                <a:spcPct val="120000"/>
              </a:lnSpc>
              <a:spcBef>
                <a:spcPct val="20000"/>
              </a:spcBef>
            </a:pPr>
            <a:r>
              <a:rPr lang="zh-CN" altLang="en-US" sz="2400" dirty="0" smtClean="0">
                <a:ea typeface="黑体" panose="02010609060101010101" pitchFamily="49" charset="-122"/>
              </a:rPr>
              <a:t>衡量计算机性能的基本指标</a:t>
            </a:r>
          </a:p>
          <a:p>
            <a:pPr marL="742950" lvl="1" indent="-285750">
              <a:lnSpc>
                <a:spcPct val="120000"/>
              </a:lnSpc>
              <a:spcBef>
                <a:spcPct val="20000"/>
              </a:spcBef>
            </a:pPr>
            <a:r>
              <a:rPr lang="zh-CN" altLang="en-US" sz="2400" dirty="0" smtClean="0">
                <a:ea typeface="黑体" panose="02010609060101010101" pitchFamily="49" charset="-122"/>
              </a:rPr>
              <a:t>响应时间（</a:t>
            </a:r>
            <a:r>
              <a:rPr lang="en-US" altLang="zh-CN" sz="2400" dirty="0" smtClean="0">
                <a:ea typeface="黑体" panose="02010609060101010101" pitchFamily="49" charset="-122"/>
              </a:rPr>
              <a:t>response time</a:t>
            </a:r>
            <a:r>
              <a:rPr lang="zh-CN" altLang="en-US" sz="2400" dirty="0" smtClean="0">
                <a:ea typeface="黑体" panose="02010609060101010101" pitchFamily="49" charset="-122"/>
              </a:rPr>
              <a:t>）</a:t>
            </a:r>
          </a:p>
          <a:p>
            <a:pPr marL="742950" lvl="1" indent="-285750">
              <a:lnSpc>
                <a:spcPct val="120000"/>
              </a:lnSpc>
              <a:spcBef>
                <a:spcPct val="20000"/>
              </a:spcBef>
            </a:pPr>
            <a:r>
              <a:rPr lang="zh-CN" altLang="en-US" sz="2400" dirty="0" smtClean="0">
                <a:ea typeface="黑体" panose="02010609060101010101" pitchFamily="49" charset="-122"/>
              </a:rPr>
              <a:t>吞吐率（ </a:t>
            </a:r>
            <a:r>
              <a:rPr lang="en-US" altLang="zh-CN" sz="2400" dirty="0" smtClean="0">
                <a:ea typeface="黑体" panose="02010609060101010101" pitchFamily="49" charset="-122"/>
              </a:rPr>
              <a:t>throughput</a:t>
            </a:r>
            <a:r>
              <a:rPr lang="zh-CN" altLang="en-US" sz="2400" dirty="0" smtClean="0">
                <a:ea typeface="黑体" panose="02010609060101010101" pitchFamily="49" charset="-122"/>
              </a:rPr>
              <a:t>）</a:t>
            </a:r>
          </a:p>
          <a:p>
            <a:pPr marL="342900" indent="-342900">
              <a:lnSpc>
                <a:spcPct val="120000"/>
              </a:lnSpc>
              <a:spcBef>
                <a:spcPct val="20000"/>
              </a:spcBef>
            </a:pPr>
            <a:r>
              <a:rPr lang="en-US" altLang="zh-CN" sz="2400" dirty="0" smtClean="0">
                <a:ea typeface="黑体" panose="02010609060101010101" pitchFamily="49" charset="-122"/>
              </a:rPr>
              <a:t> </a:t>
            </a:r>
            <a:r>
              <a:rPr lang="zh-CN" altLang="en-US" sz="2400" dirty="0" smtClean="0">
                <a:ea typeface="黑体" panose="02010609060101010101" pitchFamily="49" charset="-122"/>
              </a:rPr>
              <a:t>计算机性能测量</a:t>
            </a:r>
          </a:p>
          <a:p>
            <a:pPr marL="342900" indent="-342900">
              <a:lnSpc>
                <a:spcPct val="120000"/>
              </a:lnSpc>
              <a:spcBef>
                <a:spcPct val="20000"/>
              </a:spcBef>
            </a:pPr>
            <a:r>
              <a:rPr lang="en-US" altLang="zh-CN" sz="2400" dirty="0" smtClean="0">
                <a:ea typeface="黑体" panose="02010609060101010101" pitchFamily="49" charset="-122"/>
              </a:rPr>
              <a:t> </a:t>
            </a:r>
            <a:r>
              <a:rPr lang="zh-CN" altLang="en-US" sz="2400" dirty="0" smtClean="0">
                <a:ea typeface="黑体" panose="02010609060101010101" pitchFamily="49" charset="-122"/>
              </a:rPr>
              <a:t>指令执行速度（</a:t>
            </a:r>
            <a:r>
              <a:rPr lang="en-US" altLang="zh-CN" sz="2400" dirty="0" smtClean="0">
                <a:ea typeface="黑体" panose="02010609060101010101" pitchFamily="49" charset="-122"/>
              </a:rPr>
              <a:t>MIPS</a:t>
            </a:r>
            <a:r>
              <a:rPr lang="zh-CN" altLang="en-US" sz="2400" dirty="0" smtClean="0">
                <a:ea typeface="黑体" panose="02010609060101010101" pitchFamily="49" charset="-122"/>
              </a:rPr>
              <a:t>、</a:t>
            </a:r>
            <a:r>
              <a:rPr lang="en-US" altLang="zh-CN" sz="2400" dirty="0" smtClean="0">
                <a:ea typeface="黑体" panose="02010609060101010101" pitchFamily="49" charset="-122"/>
              </a:rPr>
              <a:t>MFLOPS/TFLOPS/PFLOPS</a:t>
            </a:r>
            <a:r>
              <a:rPr lang="zh-CN" altLang="en-US" sz="2400" dirty="0" smtClean="0">
                <a:ea typeface="黑体" panose="02010609060101010101" pitchFamily="49" charset="-122"/>
              </a:rPr>
              <a:t>） </a:t>
            </a:r>
          </a:p>
          <a:p>
            <a:pPr marL="342900" indent="-342900">
              <a:lnSpc>
                <a:spcPct val="120000"/>
              </a:lnSpc>
              <a:spcBef>
                <a:spcPct val="20000"/>
              </a:spcBef>
            </a:pPr>
            <a:r>
              <a:rPr lang="zh-CN" altLang="en-US" sz="2400" dirty="0" smtClean="0">
                <a:ea typeface="黑体" panose="02010609060101010101" pitchFamily="49" charset="-122"/>
              </a:rPr>
              <a:t>基准程序（ </a:t>
            </a:r>
            <a:r>
              <a:rPr lang="en-US" altLang="zh-CN" sz="2400" dirty="0" smtClean="0">
                <a:ea typeface="黑体" panose="02010609060101010101" pitchFamily="49" charset="-122"/>
              </a:rPr>
              <a:t>Benchmark</a:t>
            </a:r>
            <a:r>
              <a:rPr lang="zh-CN" altLang="en-US" sz="2400" dirty="0" smtClean="0">
                <a:ea typeface="黑体" panose="02010609060101010101" pitchFamily="49" charset="-122"/>
              </a:rPr>
              <a:t>）</a:t>
            </a:r>
          </a:p>
          <a:p>
            <a:pPr marL="457200" lvl="1" indent="0">
              <a:lnSpc>
                <a:spcPct val="120000"/>
              </a:lnSpc>
              <a:spcBef>
                <a:spcPct val="20000"/>
              </a:spcBef>
              <a:buNone/>
            </a:pPr>
            <a:endParaRPr lang="zh-CN" altLang="en-US" sz="2000" dirty="0" smtClean="0">
              <a:ea typeface="黑体" panose="02010609060101010101" pitchFamily="49" charset="-122"/>
            </a:endParaRPr>
          </a:p>
        </p:txBody>
      </p:sp>
      <p:sp>
        <p:nvSpPr>
          <p:cNvPr id="3" name="灯片编号占位符 2"/>
          <p:cNvSpPr>
            <a:spLocks noGrp="1"/>
          </p:cNvSpPr>
          <p:nvPr>
            <p:ph type="sldNum" sz="quarter" idx="4"/>
          </p:nvPr>
        </p:nvSpPr>
        <p:spPr/>
        <p:txBody>
          <a:bodyPr/>
          <a:lstStyle/>
          <a:p>
            <a:fld id="{B889F279-0C5D-4FA7-8CEA-9D3E73AA67A1}" type="slidenum">
              <a:rPr lang="zh-CN" altLang="en-US" smtClean="0"/>
              <a:pPr/>
              <a:t>43</a:t>
            </a:fld>
            <a:endParaRPr lang="zh-CN" altLang="en-US" dirty="0"/>
          </a:p>
        </p:txBody>
      </p:sp>
      <p:sp>
        <p:nvSpPr>
          <p:cNvPr id="2" name="文本框 1"/>
          <p:cNvSpPr txBox="1"/>
          <p:nvPr/>
        </p:nvSpPr>
        <p:spPr>
          <a:xfrm>
            <a:off x="2686050" y="1399550"/>
            <a:ext cx="2082800" cy="523220"/>
          </a:xfrm>
          <a:prstGeom prst="rect">
            <a:avLst/>
          </a:prstGeom>
          <a:noFill/>
        </p:spPr>
        <p:txBody>
          <a:bodyPr wrap="square" rtlCol="0">
            <a:spAutoFit/>
          </a:bodyPr>
          <a:lstStyle/>
          <a:p>
            <a:r>
              <a:rPr lang="zh-CN" altLang="en-US" sz="2800" b="1" dirty="0" smtClean="0">
                <a:latin typeface="黑体" panose="02010609060101010101" pitchFamily="49" charset="-122"/>
                <a:ea typeface="黑体" panose="02010609060101010101" pitchFamily="49" charset="-122"/>
              </a:rPr>
              <a:t>主要内容</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285875" y="144463"/>
            <a:ext cx="6442075" cy="528637"/>
          </a:xfrm>
          <a:noFill/>
        </p:spPr>
        <p:txBody>
          <a:bodyPr/>
          <a:lstStyle/>
          <a:p>
            <a:r>
              <a:rPr lang="zh-CN" altLang="en-US" sz="3600" dirty="0" smtClean="0"/>
              <a:t>计算机性能的基本评价指标</a:t>
            </a:r>
          </a:p>
        </p:txBody>
      </p:sp>
      <p:sp>
        <p:nvSpPr>
          <p:cNvPr id="405512" name="Rectangle 8"/>
          <p:cNvSpPr>
            <a:spLocks noChangeArrowheads="1"/>
          </p:cNvSpPr>
          <p:nvPr/>
        </p:nvSpPr>
        <p:spPr bwMode="auto">
          <a:xfrm>
            <a:off x="130174" y="763131"/>
            <a:ext cx="9013826" cy="289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tabLst>
                <a:tab pos="2286000" algn="l"/>
              </a:tabLst>
              <a:defRPr sz="1400">
                <a:solidFill>
                  <a:schemeClr val="tx1"/>
                </a:solidFill>
                <a:latin typeface="Times New Roman" panose="02020603050405020304" pitchFamily="18" charset="0"/>
                <a:ea typeface="宋体" panose="02010600030101010101" pitchFamily="2" charset="-122"/>
              </a:defRPr>
            </a:lvl1pPr>
            <a:lvl2pPr marL="685800" indent="-228600">
              <a:tabLst>
                <a:tab pos="2286000" algn="l"/>
              </a:tabLst>
              <a:defRPr sz="1400">
                <a:solidFill>
                  <a:schemeClr val="tx1"/>
                </a:solidFill>
                <a:latin typeface="Times New Roman" panose="02020603050405020304" pitchFamily="18" charset="0"/>
                <a:ea typeface="宋体" panose="02010600030101010101" pitchFamily="2" charset="-122"/>
              </a:defRPr>
            </a:lvl2pPr>
            <a:lvl3pPr marL="1143000" indent="-228600">
              <a:tabLst>
                <a:tab pos="2286000" algn="l"/>
              </a:tabLst>
              <a:defRPr sz="1400">
                <a:solidFill>
                  <a:schemeClr val="tx1"/>
                </a:solidFill>
                <a:latin typeface="Times New Roman" panose="02020603050405020304" pitchFamily="18" charset="0"/>
                <a:ea typeface="宋体" panose="02010600030101010101" pitchFamily="2" charset="-122"/>
              </a:defRPr>
            </a:lvl3pPr>
            <a:lvl4pPr marL="1600200" indent="-228600">
              <a:tabLst>
                <a:tab pos="2286000" algn="l"/>
              </a:tabLst>
              <a:defRPr sz="1400">
                <a:solidFill>
                  <a:schemeClr val="tx1"/>
                </a:solidFill>
                <a:latin typeface="Times New Roman" panose="02020603050405020304" pitchFamily="18" charset="0"/>
                <a:ea typeface="宋体" panose="02010600030101010101" pitchFamily="2" charset="-122"/>
              </a:defRPr>
            </a:lvl4pPr>
            <a:lvl5pPr marL="2057400" indent="-228600">
              <a:tabLst>
                <a:tab pos="2286000" algn="l"/>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0" algn="l"/>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0" algn="l"/>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0" algn="l"/>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0" algn="l"/>
              </a:tabLst>
              <a:defRPr sz="1400">
                <a:solidFill>
                  <a:schemeClr val="tx1"/>
                </a:solidFill>
                <a:latin typeface="Times New Roman" panose="02020603050405020304" pitchFamily="18" charset="0"/>
                <a:ea typeface="宋体" panose="02010600030101010101" pitchFamily="2" charset="-122"/>
              </a:defRPr>
            </a:lvl9pPr>
          </a:lstStyle>
          <a:p>
            <a:pPr>
              <a:spcBef>
                <a:spcPct val="30000"/>
              </a:spcBef>
              <a:defRPr/>
            </a:pPr>
            <a:r>
              <a:rPr lang="zh-CN" altLang="en-US" sz="2400" b="1" dirty="0" smtClean="0">
                <a:latin typeface="Arial" panose="020B0604020202020204" pitchFamily="34" charset="0"/>
              </a:rPr>
              <a:t>°</a:t>
            </a:r>
            <a:r>
              <a:rPr lang="zh-CN" altLang="en-US" sz="2400" b="1" dirty="0" smtClean="0">
                <a:latin typeface="Arial" panose="020B0604020202020204" pitchFamily="34" charset="0"/>
                <a:ea typeface="黑体" panose="02010609060101010101" pitchFamily="49" charset="-122"/>
              </a:rPr>
              <a:t>计算机有两种不同的性能描述方式</a:t>
            </a:r>
          </a:p>
          <a:p>
            <a:pPr lvl="1">
              <a:spcBef>
                <a:spcPct val="30000"/>
              </a:spcBef>
              <a:defRPr/>
            </a:pPr>
            <a:r>
              <a:rPr lang="zh-CN" altLang="en-US" sz="2400" b="1" dirty="0" smtClean="0">
                <a:latin typeface="Arial" panose="020B0604020202020204" pitchFamily="34" charset="0"/>
                <a:ea typeface="黑体" panose="02010609060101010101" pitchFamily="49" charset="-122"/>
              </a:rPr>
              <a:t>°</a:t>
            </a:r>
            <a:r>
              <a:rPr lang="zh-CN" altLang="en-US" sz="2400" b="1" dirty="0" smtClean="0">
                <a:solidFill>
                  <a:schemeClr val="accent1"/>
                </a:solidFill>
                <a:latin typeface="Arial" panose="020B0604020202020204" pitchFamily="34" charset="0"/>
                <a:ea typeface="黑体" panose="02010609060101010101" pitchFamily="49" charset="-122"/>
              </a:rPr>
              <a:t>响应时间</a:t>
            </a:r>
            <a:r>
              <a:rPr lang="zh-CN" altLang="en-US" sz="2400" b="1" dirty="0" smtClean="0">
                <a:solidFill>
                  <a:schemeClr val="accent2"/>
                </a:solidFill>
                <a:latin typeface="Arial" panose="020B0604020202020204" pitchFamily="34" charset="0"/>
                <a:ea typeface="黑体" panose="02010609060101010101" pitchFamily="49" charset="-122"/>
              </a:rPr>
              <a:t>（</a:t>
            </a:r>
            <a:r>
              <a:rPr lang="en-US" altLang="zh-CN" sz="2400" b="1" dirty="0" smtClean="0">
                <a:solidFill>
                  <a:schemeClr val="accent2"/>
                </a:solidFill>
                <a:latin typeface="Arial" panose="020B0604020202020204" pitchFamily="34" charset="0"/>
                <a:ea typeface="黑体" panose="02010609060101010101" pitchFamily="49" charset="-122"/>
              </a:rPr>
              <a:t>response time</a:t>
            </a:r>
            <a:r>
              <a:rPr lang="zh-CN" altLang="en-US" sz="2400" b="1" dirty="0" smtClean="0">
                <a:solidFill>
                  <a:schemeClr val="accent2"/>
                </a:solidFill>
                <a:latin typeface="Arial" panose="020B0604020202020204" pitchFamily="34" charset="0"/>
                <a:ea typeface="黑体" panose="02010609060101010101" pitchFamily="49" charset="-122"/>
              </a:rPr>
              <a:t>）</a:t>
            </a:r>
            <a:r>
              <a:rPr lang="zh-CN" altLang="en-US" sz="2400" b="1" dirty="0">
                <a:solidFill>
                  <a:schemeClr val="accent2"/>
                </a:solidFill>
                <a:latin typeface="Arial" panose="020B0604020202020204" pitchFamily="34" charset="0"/>
                <a:ea typeface="黑体" panose="02010609060101010101" pitchFamily="49" charset="-122"/>
              </a:rPr>
              <a:t>（</a:t>
            </a:r>
            <a:r>
              <a:rPr lang="zh-CN" altLang="en-US" sz="2400" b="1" dirty="0" smtClean="0">
                <a:solidFill>
                  <a:schemeClr val="accent2"/>
                </a:solidFill>
                <a:latin typeface="Arial" panose="020B0604020202020204" pitchFamily="34" charset="0"/>
                <a:ea typeface="黑体" panose="02010609060101010101" pitchFamily="49" charset="-122"/>
              </a:rPr>
              <a:t>也叫</a:t>
            </a:r>
            <a:r>
              <a:rPr lang="zh-CN" altLang="en-US" sz="2400" b="1" dirty="0" smtClean="0">
                <a:solidFill>
                  <a:schemeClr val="accent1"/>
                </a:solidFill>
                <a:latin typeface="Arial" panose="020B0604020202020204" pitchFamily="34" charset="0"/>
                <a:ea typeface="黑体" panose="02010609060101010101" pitchFamily="49" charset="-122"/>
              </a:rPr>
              <a:t>执行时间</a:t>
            </a:r>
            <a:r>
              <a:rPr lang="zh-CN" altLang="en-US" sz="2400" b="1" dirty="0" smtClean="0">
                <a:solidFill>
                  <a:schemeClr val="accent2"/>
                </a:solidFill>
                <a:latin typeface="Arial" panose="020B0604020202020204" pitchFamily="34" charset="0"/>
                <a:ea typeface="黑体" panose="02010609060101010101" pitchFamily="49" charset="-122"/>
              </a:rPr>
              <a:t>或</a:t>
            </a:r>
            <a:r>
              <a:rPr lang="zh-CN" altLang="en-US" sz="2400" b="1" dirty="0" smtClean="0">
                <a:solidFill>
                  <a:schemeClr val="accent1"/>
                </a:solidFill>
                <a:latin typeface="Arial" panose="020B0604020202020204" pitchFamily="34" charset="0"/>
                <a:ea typeface="黑体" panose="02010609060101010101" pitchFamily="49" charset="-122"/>
              </a:rPr>
              <a:t>等待时间</a:t>
            </a:r>
            <a:r>
              <a:rPr lang="zh-CN" altLang="en-US" sz="2400" b="1" dirty="0" smtClean="0">
                <a:solidFill>
                  <a:schemeClr val="accent2"/>
                </a:solidFill>
                <a:latin typeface="Arial" panose="020B0604020202020204" pitchFamily="34" charset="0"/>
                <a:ea typeface="黑体" panose="02010609060101010101" pitchFamily="49" charset="-122"/>
              </a:rPr>
              <a:t>）</a:t>
            </a:r>
            <a:endParaRPr lang="en-US" altLang="zh-CN" sz="2400" b="1" dirty="0" smtClean="0">
              <a:solidFill>
                <a:schemeClr val="accent2"/>
              </a:solidFill>
              <a:latin typeface="Arial" panose="020B0604020202020204" pitchFamily="34" charset="0"/>
              <a:ea typeface="黑体" panose="02010609060101010101" pitchFamily="49" charset="-122"/>
            </a:endParaRPr>
          </a:p>
          <a:p>
            <a:pPr lvl="1">
              <a:spcBef>
                <a:spcPct val="30000"/>
              </a:spcBef>
              <a:defRPr/>
            </a:pPr>
            <a:r>
              <a:rPr lang="en-US" altLang="zh-CN" sz="2400" b="1" dirty="0">
                <a:solidFill>
                  <a:schemeClr val="accent2"/>
                </a:solidFill>
                <a:latin typeface="Arial" panose="020B0604020202020204" pitchFamily="34" charset="0"/>
                <a:ea typeface="黑体" panose="02010609060101010101" pitchFamily="49" charset="-122"/>
              </a:rPr>
              <a:t> </a:t>
            </a:r>
            <a:r>
              <a:rPr lang="en-US" altLang="zh-CN" sz="2400" b="1" dirty="0" smtClean="0">
                <a:solidFill>
                  <a:schemeClr val="accent2"/>
                </a:solidFill>
                <a:latin typeface="Arial" panose="020B0604020202020204" pitchFamily="34" charset="0"/>
                <a:ea typeface="黑体" panose="02010609060101010101" pitchFamily="49" charset="-122"/>
              </a:rPr>
              <a:t>   </a:t>
            </a:r>
            <a:r>
              <a:rPr lang="zh-CN" altLang="en-US" sz="2400" b="1" dirty="0" smtClean="0">
                <a:solidFill>
                  <a:schemeClr val="accent2"/>
                </a:solidFill>
                <a:latin typeface="Arial" panose="020B0604020202020204" pitchFamily="34" charset="0"/>
                <a:ea typeface="黑体" panose="02010609060101010101" pitchFamily="49" charset="-122"/>
              </a:rPr>
              <a:t>指从作业提交开始到作业完成所用的时间</a:t>
            </a:r>
          </a:p>
          <a:p>
            <a:pPr lvl="1">
              <a:spcBef>
                <a:spcPct val="30000"/>
              </a:spcBef>
              <a:defRPr/>
            </a:pPr>
            <a:r>
              <a:rPr lang="en-US" altLang="zh-CN" sz="2400" b="1" dirty="0" smtClean="0">
                <a:latin typeface="Arial" panose="020B0604020202020204" pitchFamily="34" charset="0"/>
                <a:ea typeface="黑体" panose="02010609060101010101" pitchFamily="49" charset="-122"/>
              </a:rPr>
              <a:t>° </a:t>
            </a:r>
            <a:r>
              <a:rPr lang="zh-CN" altLang="en-US" sz="2400" b="1" dirty="0" smtClean="0">
                <a:solidFill>
                  <a:schemeClr val="accent1"/>
                </a:solidFill>
                <a:latin typeface="Arial" panose="020B0604020202020204" pitchFamily="34" charset="0"/>
                <a:ea typeface="黑体" panose="02010609060101010101" pitchFamily="49" charset="-122"/>
              </a:rPr>
              <a:t>吞吐率</a:t>
            </a:r>
            <a:r>
              <a:rPr lang="zh-CN" altLang="en-US" sz="2400" b="1" dirty="0" smtClean="0">
                <a:solidFill>
                  <a:schemeClr val="accent2"/>
                </a:solidFill>
                <a:latin typeface="Arial" panose="020B0604020202020204" pitchFamily="34" charset="0"/>
                <a:ea typeface="黑体" panose="02010609060101010101" pitchFamily="49" charset="-122"/>
              </a:rPr>
              <a:t>（</a:t>
            </a:r>
            <a:r>
              <a:rPr lang="en-US" altLang="zh-CN" sz="2400" b="1" dirty="0" smtClean="0">
                <a:solidFill>
                  <a:schemeClr val="accent2"/>
                </a:solidFill>
                <a:latin typeface="Arial" panose="020B0604020202020204" pitchFamily="34" charset="0"/>
                <a:ea typeface="黑体" panose="02010609060101010101" pitchFamily="49" charset="-122"/>
              </a:rPr>
              <a:t>throughput</a:t>
            </a:r>
            <a:r>
              <a:rPr lang="zh-CN" altLang="en-US" sz="2400" b="1" dirty="0" smtClean="0">
                <a:solidFill>
                  <a:schemeClr val="accent2"/>
                </a:solidFill>
                <a:latin typeface="Arial" panose="020B0604020202020204" pitchFamily="34" charset="0"/>
                <a:ea typeface="黑体" panose="02010609060101010101" pitchFamily="49" charset="-122"/>
              </a:rPr>
              <a:t>）</a:t>
            </a:r>
            <a:endParaRPr lang="en-US" altLang="zh-CN" sz="2400" b="1" dirty="0" smtClean="0">
              <a:solidFill>
                <a:schemeClr val="accent2"/>
              </a:solidFill>
              <a:latin typeface="Arial" panose="020B0604020202020204" pitchFamily="34" charset="0"/>
              <a:ea typeface="黑体" panose="02010609060101010101" pitchFamily="49" charset="-122"/>
            </a:endParaRPr>
          </a:p>
          <a:p>
            <a:pPr lvl="1">
              <a:spcBef>
                <a:spcPct val="30000"/>
              </a:spcBef>
              <a:defRPr/>
            </a:pPr>
            <a:r>
              <a:rPr lang="en-US" altLang="zh-CN" sz="2400" b="1" dirty="0">
                <a:solidFill>
                  <a:schemeClr val="accent2"/>
                </a:solidFill>
                <a:latin typeface="Arial" panose="020B0604020202020204" pitchFamily="34" charset="0"/>
                <a:ea typeface="黑体" panose="02010609060101010101" pitchFamily="49" charset="-122"/>
              </a:rPr>
              <a:t> </a:t>
            </a:r>
            <a:r>
              <a:rPr lang="en-US" altLang="zh-CN" sz="2400" b="1" dirty="0" smtClean="0">
                <a:solidFill>
                  <a:schemeClr val="accent2"/>
                </a:solidFill>
                <a:latin typeface="Arial" panose="020B0604020202020204" pitchFamily="34" charset="0"/>
                <a:ea typeface="黑体" panose="02010609060101010101" pitchFamily="49" charset="-122"/>
              </a:rPr>
              <a:t>    </a:t>
            </a:r>
            <a:r>
              <a:rPr lang="zh-CN" altLang="en-US" sz="2400" b="1" dirty="0" smtClean="0">
                <a:solidFill>
                  <a:schemeClr val="accent2"/>
                </a:solidFill>
                <a:latin typeface="Arial" panose="020B0604020202020204" pitchFamily="34" charset="0"/>
                <a:ea typeface="黑体" panose="02010609060101010101" pitchFamily="49" charset="-122"/>
              </a:rPr>
              <a:t>指单位时间内所完成的工作量</a:t>
            </a:r>
          </a:p>
          <a:p>
            <a:pPr lvl="2">
              <a:spcBef>
                <a:spcPct val="30000"/>
              </a:spcBef>
              <a:buFont typeface="Arial" panose="020B0604020202020204" pitchFamily="34" charset="0"/>
              <a:buChar char="–"/>
              <a:defRPr/>
            </a:pPr>
            <a:r>
              <a:rPr lang="zh-CN" altLang="en-US" sz="2400" b="1" dirty="0" smtClean="0">
                <a:solidFill>
                  <a:schemeClr val="accent2"/>
                </a:solidFill>
                <a:latin typeface="Arial" panose="020B0604020202020204" pitchFamily="34" charset="0"/>
                <a:ea typeface="黑体" panose="02010609060101010101" pitchFamily="49" charset="-122"/>
              </a:rPr>
              <a:t>在有些场合下吞吐率也被称为</a:t>
            </a:r>
            <a:r>
              <a:rPr lang="zh-CN" altLang="en-US" sz="2400" b="1" dirty="0" smtClean="0">
                <a:solidFill>
                  <a:schemeClr val="accent1"/>
                </a:solidFill>
                <a:latin typeface="Arial" panose="020B0604020202020204" pitchFamily="34" charset="0"/>
                <a:ea typeface="黑体" panose="02010609060101010101" pitchFamily="49" charset="-122"/>
              </a:rPr>
              <a:t>带宽</a:t>
            </a:r>
            <a:r>
              <a:rPr lang="zh-CN" altLang="en-US" sz="2400" b="1" dirty="0" smtClean="0">
                <a:solidFill>
                  <a:schemeClr val="accent2"/>
                </a:solidFill>
                <a:latin typeface="Arial" panose="020B0604020202020204" pitchFamily="34" charset="0"/>
                <a:ea typeface="黑体" panose="02010609060101010101" pitchFamily="49" charset="-122"/>
              </a:rPr>
              <a:t>（</a:t>
            </a:r>
            <a:r>
              <a:rPr lang="en-US" altLang="zh-CN" sz="2400" b="1" dirty="0" smtClean="0">
                <a:solidFill>
                  <a:schemeClr val="accent2"/>
                </a:solidFill>
                <a:latin typeface="Arial" panose="020B0604020202020204" pitchFamily="34" charset="0"/>
                <a:ea typeface="黑体" panose="02010609060101010101" pitchFamily="49" charset="-122"/>
              </a:rPr>
              <a:t>bandwidth</a:t>
            </a:r>
            <a:r>
              <a:rPr lang="zh-CN" altLang="en-US" sz="2400" b="1" dirty="0" smtClean="0">
                <a:solidFill>
                  <a:schemeClr val="accent2"/>
                </a:solidFill>
                <a:latin typeface="Arial" panose="020B0604020202020204" pitchFamily="34" charset="0"/>
                <a:ea typeface="黑体" panose="02010609060101010101" pitchFamily="49" charset="-122"/>
              </a:rPr>
              <a:t>）</a:t>
            </a:r>
          </a:p>
        </p:txBody>
      </p:sp>
      <p:sp>
        <p:nvSpPr>
          <p:cNvPr id="405514" name="Rectangle 10"/>
          <p:cNvSpPr>
            <a:spLocks noChangeArrowheads="1"/>
          </p:cNvSpPr>
          <p:nvPr/>
        </p:nvSpPr>
        <p:spPr bwMode="auto">
          <a:xfrm>
            <a:off x="233680" y="3656826"/>
            <a:ext cx="7271385"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25000"/>
              </a:spcBef>
            </a:pPr>
            <a:r>
              <a:rPr lang="zh-CN" altLang="en-US" sz="2400" b="1" dirty="0">
                <a:latin typeface="Arial" panose="020B0604020202020204" pitchFamily="34" charset="0"/>
              </a:rPr>
              <a:t>°</a:t>
            </a:r>
            <a:r>
              <a:rPr lang="zh-CN" altLang="en-US" sz="2400" b="1" dirty="0" smtClean="0">
                <a:latin typeface="Arial" panose="020B0604020202020204" pitchFamily="34" charset="0"/>
                <a:ea typeface="黑体" panose="02010609060101010101" pitchFamily="49" charset="-122"/>
              </a:rPr>
              <a:t>不同</a:t>
            </a:r>
            <a:r>
              <a:rPr lang="zh-CN" altLang="en-US" sz="2400" b="1" dirty="0">
                <a:latin typeface="Arial" panose="020B0604020202020204" pitchFamily="34" charset="0"/>
                <a:ea typeface="黑体" panose="02010609060101010101" pitchFamily="49" charset="-122"/>
              </a:rPr>
              <a:t>应用场合用户关心的性能不同：</a:t>
            </a:r>
          </a:p>
          <a:p>
            <a:pPr lvl="1">
              <a:spcBef>
                <a:spcPct val="25000"/>
              </a:spcBef>
            </a:pPr>
            <a:r>
              <a:rPr lang="en-US" altLang="zh-CN" sz="2400" b="1" dirty="0">
                <a:solidFill>
                  <a:schemeClr val="accent2"/>
                </a:solidFill>
                <a:latin typeface="Arial" panose="020B0604020202020204" pitchFamily="34" charset="0"/>
                <a:ea typeface="黑体" panose="02010609060101010101" pitchFamily="49" charset="-122"/>
              </a:rPr>
              <a:t>-</a:t>
            </a:r>
            <a:r>
              <a:rPr lang="zh-CN" altLang="en-US" sz="2400" b="1" dirty="0">
                <a:solidFill>
                  <a:schemeClr val="accent2"/>
                </a:solidFill>
                <a:latin typeface="Arial" panose="020B0604020202020204" pitchFamily="34" charset="0"/>
                <a:ea typeface="黑体" panose="02010609060101010101" pitchFamily="49" charset="-122"/>
              </a:rPr>
              <a:t>要求吞吐率高的场合，例如：</a:t>
            </a:r>
          </a:p>
          <a:p>
            <a:pPr lvl="1">
              <a:spcBef>
                <a:spcPct val="25000"/>
              </a:spcBef>
            </a:pPr>
            <a:r>
              <a:rPr lang="zh-CN" altLang="en-US" sz="2400" b="1" dirty="0">
                <a:solidFill>
                  <a:schemeClr val="accent2"/>
                </a:solidFill>
                <a:latin typeface="Arial" panose="020B0604020202020204" pitchFamily="34" charset="0"/>
                <a:ea typeface="黑体" panose="02010609060101010101" pitchFamily="49" charset="-122"/>
              </a:rPr>
              <a:t>    </a:t>
            </a:r>
            <a:r>
              <a:rPr lang="zh-CN" altLang="en-US" sz="2400" b="1" dirty="0">
                <a:solidFill>
                  <a:srgbClr val="008000"/>
                </a:solidFill>
                <a:latin typeface="Arial" panose="020B0604020202020204" pitchFamily="34" charset="0"/>
                <a:ea typeface="黑体" panose="02010609060101010101" pitchFamily="49" charset="-122"/>
              </a:rPr>
              <a:t>多媒体应用（音</a:t>
            </a:r>
            <a:r>
              <a:rPr lang="en-US" altLang="zh-CN" sz="2400" b="1" dirty="0">
                <a:solidFill>
                  <a:srgbClr val="008000"/>
                </a:solidFill>
                <a:latin typeface="Arial" panose="020B0604020202020204" pitchFamily="34" charset="0"/>
                <a:ea typeface="黑体" panose="02010609060101010101" pitchFamily="49" charset="-122"/>
              </a:rPr>
              <a:t>/</a:t>
            </a:r>
            <a:r>
              <a:rPr lang="zh-CN" altLang="en-US" sz="2400" b="1" dirty="0">
                <a:solidFill>
                  <a:srgbClr val="008000"/>
                </a:solidFill>
                <a:latin typeface="Arial" panose="020B0604020202020204" pitchFamily="34" charset="0"/>
                <a:ea typeface="黑体" panose="02010609060101010101" pitchFamily="49" charset="-122"/>
              </a:rPr>
              <a:t>视频播放要流畅）</a:t>
            </a:r>
          </a:p>
          <a:p>
            <a:pPr lvl="1">
              <a:spcBef>
                <a:spcPct val="25000"/>
              </a:spcBef>
            </a:pPr>
            <a:r>
              <a:rPr lang="en-US" altLang="zh-CN" sz="2400" b="1" dirty="0">
                <a:solidFill>
                  <a:schemeClr val="accent2"/>
                </a:solidFill>
                <a:latin typeface="Arial" panose="020B0604020202020204" pitchFamily="34" charset="0"/>
                <a:ea typeface="黑体" panose="02010609060101010101" pitchFamily="49" charset="-122"/>
              </a:rPr>
              <a:t>-</a:t>
            </a:r>
            <a:r>
              <a:rPr lang="zh-CN" altLang="en-US" sz="2400" b="1" dirty="0">
                <a:solidFill>
                  <a:schemeClr val="accent2"/>
                </a:solidFill>
                <a:latin typeface="Arial" panose="020B0604020202020204" pitchFamily="34" charset="0"/>
                <a:ea typeface="黑体" panose="02010609060101010101" pitchFamily="49" charset="-122"/>
              </a:rPr>
              <a:t>要求响应时间短的</a:t>
            </a:r>
            <a:r>
              <a:rPr lang="zh-CN" altLang="en-US" sz="2400" b="1" dirty="0" smtClean="0">
                <a:solidFill>
                  <a:schemeClr val="accent2"/>
                </a:solidFill>
                <a:latin typeface="Arial" panose="020B0604020202020204" pitchFamily="34" charset="0"/>
                <a:ea typeface="黑体" panose="02010609060101010101" pitchFamily="49" charset="-122"/>
              </a:rPr>
              <a:t>场合，例如</a:t>
            </a:r>
            <a:r>
              <a:rPr lang="zh-CN" altLang="en-US" sz="2400" b="1" dirty="0">
                <a:solidFill>
                  <a:schemeClr val="accent2"/>
                </a:solidFill>
                <a:latin typeface="Arial" panose="020B0604020202020204" pitchFamily="34" charset="0"/>
                <a:ea typeface="黑体" panose="02010609060101010101" pitchFamily="49" charset="-122"/>
              </a:rPr>
              <a:t>：</a:t>
            </a:r>
          </a:p>
          <a:p>
            <a:pPr lvl="1">
              <a:spcBef>
                <a:spcPct val="25000"/>
              </a:spcBef>
            </a:pPr>
            <a:r>
              <a:rPr lang="zh-CN" altLang="en-US" sz="2400" b="1" dirty="0">
                <a:solidFill>
                  <a:schemeClr val="accent2"/>
                </a:solidFill>
                <a:latin typeface="Arial" panose="020B0604020202020204" pitchFamily="34" charset="0"/>
                <a:ea typeface="黑体" panose="02010609060101010101" pitchFamily="49" charset="-122"/>
              </a:rPr>
              <a:t>    </a:t>
            </a:r>
            <a:r>
              <a:rPr lang="zh-CN" altLang="en-US" sz="2400" b="1" dirty="0">
                <a:solidFill>
                  <a:srgbClr val="008000"/>
                </a:solidFill>
                <a:latin typeface="Arial" panose="020B0604020202020204" pitchFamily="34" charset="0"/>
                <a:ea typeface="黑体" panose="02010609060101010101" pitchFamily="49" charset="-122"/>
              </a:rPr>
              <a:t>事务处理系统（存</a:t>
            </a:r>
            <a:r>
              <a:rPr lang="en-US" altLang="zh-CN" sz="2400" b="1" dirty="0">
                <a:solidFill>
                  <a:srgbClr val="008000"/>
                </a:solidFill>
                <a:latin typeface="Arial" panose="020B0604020202020204" pitchFamily="34" charset="0"/>
                <a:ea typeface="黑体" panose="02010609060101010101" pitchFamily="49" charset="-122"/>
              </a:rPr>
              <a:t>/</a:t>
            </a:r>
            <a:r>
              <a:rPr lang="zh-CN" altLang="en-US" sz="2400" b="1" dirty="0">
                <a:solidFill>
                  <a:srgbClr val="008000"/>
                </a:solidFill>
                <a:latin typeface="Arial" panose="020B0604020202020204" pitchFamily="34" charset="0"/>
                <a:ea typeface="黑体" panose="02010609060101010101" pitchFamily="49" charset="-122"/>
              </a:rPr>
              <a:t>取款速度要快）</a:t>
            </a:r>
          </a:p>
          <a:p>
            <a:pPr lvl="1">
              <a:spcBef>
                <a:spcPct val="25000"/>
              </a:spcBef>
            </a:pPr>
            <a:r>
              <a:rPr lang="en-US" altLang="zh-CN" sz="2400" b="1" dirty="0">
                <a:solidFill>
                  <a:schemeClr val="accent2"/>
                </a:solidFill>
                <a:latin typeface="Arial" panose="020B0604020202020204" pitchFamily="34" charset="0"/>
                <a:ea typeface="黑体" panose="02010609060101010101" pitchFamily="49" charset="-122"/>
              </a:rPr>
              <a:t>-</a:t>
            </a:r>
            <a:r>
              <a:rPr lang="zh-CN" altLang="en-US" sz="2400" b="1" dirty="0">
                <a:solidFill>
                  <a:schemeClr val="accent2"/>
                </a:solidFill>
                <a:latin typeface="Arial" panose="020B0604020202020204" pitchFamily="34" charset="0"/>
                <a:ea typeface="黑体" panose="02010609060101010101" pitchFamily="49" charset="-122"/>
              </a:rPr>
              <a:t>要求吞吐率高且响应时间短的场合：    </a:t>
            </a:r>
          </a:p>
          <a:p>
            <a:pPr lvl="1">
              <a:spcBef>
                <a:spcPct val="25000"/>
              </a:spcBef>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smtClean="0">
                <a:solidFill>
                  <a:srgbClr val="008000"/>
                </a:solidFill>
                <a:latin typeface="Arial" panose="020B0604020202020204" pitchFamily="34" charset="0"/>
                <a:ea typeface="黑体" panose="02010609060101010101" pitchFamily="49" charset="-122"/>
              </a:rPr>
              <a:t>文件服务器</a:t>
            </a:r>
            <a:r>
              <a:rPr lang="zh-CN" altLang="en-US" sz="2400" b="1" dirty="0">
                <a:solidFill>
                  <a:srgbClr val="008000"/>
                </a:solidFill>
                <a:latin typeface="Arial" panose="020B0604020202020204" pitchFamily="34" charset="0"/>
                <a:ea typeface="黑体" panose="02010609060101010101" pitchFamily="49" charset="-122"/>
              </a:rPr>
              <a:t>、</a:t>
            </a:r>
            <a:r>
              <a:rPr lang="en-US" altLang="zh-CN" sz="2400" b="1" dirty="0">
                <a:solidFill>
                  <a:srgbClr val="008000"/>
                </a:solidFill>
                <a:latin typeface="Arial" panose="020B0604020202020204" pitchFamily="34" charset="0"/>
                <a:ea typeface="黑体" panose="02010609060101010101" pitchFamily="49" charset="-122"/>
              </a:rPr>
              <a:t>Web</a:t>
            </a:r>
            <a:r>
              <a:rPr lang="zh-CN" altLang="en-US" sz="2400" b="1" dirty="0">
                <a:solidFill>
                  <a:srgbClr val="008000"/>
                </a:solidFill>
                <a:latin typeface="Arial" panose="020B0604020202020204" pitchFamily="34" charset="0"/>
                <a:ea typeface="黑体" panose="02010609060101010101" pitchFamily="49" charset="-122"/>
              </a:rPr>
              <a:t>服务器等</a:t>
            </a:r>
          </a:p>
        </p:txBody>
      </p:sp>
      <p:sp>
        <p:nvSpPr>
          <p:cNvPr id="3" name="灯片编号占位符 2"/>
          <p:cNvSpPr>
            <a:spLocks noGrp="1"/>
          </p:cNvSpPr>
          <p:nvPr>
            <p:ph type="sldNum" sz="quarter" idx="4"/>
          </p:nvPr>
        </p:nvSpPr>
        <p:spPr/>
        <p:txBody>
          <a:bodyPr/>
          <a:lstStyle/>
          <a:p>
            <a:fld id="{B889F279-0C5D-4FA7-8CEA-9D3E73AA67A1}" type="slidenum">
              <a:rPr lang="zh-CN" altLang="en-US" smtClean="0"/>
              <a:pPr/>
              <a:t>44</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5512">
                                            <p:txEl>
                                              <p:pRg st="0" end="0"/>
                                            </p:txEl>
                                          </p:spTgt>
                                        </p:tgtEl>
                                        <p:attrNameLst>
                                          <p:attrName>style.visibility</p:attrName>
                                        </p:attrNameLst>
                                      </p:cBhvr>
                                      <p:to>
                                        <p:strVal val="visible"/>
                                      </p:to>
                                    </p:set>
                                    <p:animEffect transition="in" filter="wipe(down)">
                                      <p:cBhvr>
                                        <p:cTn id="7" dur="500"/>
                                        <p:tgtEl>
                                          <p:spTgt spid="4055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5512">
                                            <p:txEl>
                                              <p:pRg st="1" end="1"/>
                                            </p:txEl>
                                          </p:spTgt>
                                        </p:tgtEl>
                                        <p:attrNameLst>
                                          <p:attrName>style.visibility</p:attrName>
                                        </p:attrNameLst>
                                      </p:cBhvr>
                                      <p:to>
                                        <p:strVal val="visible"/>
                                      </p:to>
                                    </p:set>
                                    <p:animEffect transition="in" filter="wipe(down)">
                                      <p:cBhvr>
                                        <p:cTn id="12" dur="500"/>
                                        <p:tgtEl>
                                          <p:spTgt spid="4055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5512">
                                            <p:txEl>
                                              <p:pRg st="2" end="2"/>
                                            </p:txEl>
                                          </p:spTgt>
                                        </p:tgtEl>
                                        <p:attrNameLst>
                                          <p:attrName>style.visibility</p:attrName>
                                        </p:attrNameLst>
                                      </p:cBhvr>
                                      <p:to>
                                        <p:strVal val="visible"/>
                                      </p:to>
                                    </p:set>
                                    <p:animEffect transition="in" filter="wipe(down)">
                                      <p:cBhvr>
                                        <p:cTn id="17" dur="500"/>
                                        <p:tgtEl>
                                          <p:spTgt spid="4055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5512">
                                            <p:txEl>
                                              <p:pRg st="3" end="3"/>
                                            </p:txEl>
                                          </p:spTgt>
                                        </p:tgtEl>
                                        <p:attrNameLst>
                                          <p:attrName>style.visibility</p:attrName>
                                        </p:attrNameLst>
                                      </p:cBhvr>
                                      <p:to>
                                        <p:strVal val="visible"/>
                                      </p:to>
                                    </p:set>
                                    <p:animEffect transition="in" filter="wipe(down)">
                                      <p:cBhvr>
                                        <p:cTn id="22" dur="500"/>
                                        <p:tgtEl>
                                          <p:spTgt spid="4055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05512">
                                            <p:txEl>
                                              <p:pRg st="4" end="4"/>
                                            </p:txEl>
                                          </p:spTgt>
                                        </p:tgtEl>
                                        <p:attrNameLst>
                                          <p:attrName>style.visibility</p:attrName>
                                        </p:attrNameLst>
                                      </p:cBhvr>
                                      <p:to>
                                        <p:strVal val="visible"/>
                                      </p:to>
                                    </p:set>
                                    <p:animEffect transition="in" filter="wipe(down)">
                                      <p:cBhvr>
                                        <p:cTn id="27" dur="500"/>
                                        <p:tgtEl>
                                          <p:spTgt spid="4055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05512">
                                            <p:txEl>
                                              <p:pRg st="5" end="5"/>
                                            </p:txEl>
                                          </p:spTgt>
                                        </p:tgtEl>
                                        <p:attrNameLst>
                                          <p:attrName>style.visibility</p:attrName>
                                        </p:attrNameLst>
                                      </p:cBhvr>
                                      <p:to>
                                        <p:strVal val="visible"/>
                                      </p:to>
                                    </p:set>
                                    <p:animEffect transition="in" filter="wipe(down)">
                                      <p:cBhvr>
                                        <p:cTn id="32" dur="500"/>
                                        <p:tgtEl>
                                          <p:spTgt spid="4055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5514">
                                            <p:txEl>
                                              <p:pRg st="0" end="0"/>
                                            </p:txEl>
                                          </p:spTgt>
                                        </p:tgtEl>
                                        <p:attrNameLst>
                                          <p:attrName>style.visibility</p:attrName>
                                        </p:attrNameLst>
                                      </p:cBhvr>
                                      <p:to>
                                        <p:strVal val="visible"/>
                                      </p:to>
                                    </p:set>
                                    <p:animEffect transition="in" filter="blinds(horizontal)">
                                      <p:cBhvr>
                                        <p:cTn id="37" dur="500"/>
                                        <p:tgtEl>
                                          <p:spTgt spid="4055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5514">
                                            <p:txEl>
                                              <p:pRg st="1" end="1"/>
                                            </p:txEl>
                                          </p:spTgt>
                                        </p:tgtEl>
                                        <p:attrNameLst>
                                          <p:attrName>style.visibility</p:attrName>
                                        </p:attrNameLst>
                                      </p:cBhvr>
                                      <p:to>
                                        <p:strVal val="visible"/>
                                      </p:to>
                                    </p:set>
                                    <p:animEffect transition="in" filter="blinds(horizontal)">
                                      <p:cBhvr>
                                        <p:cTn id="42" dur="500"/>
                                        <p:tgtEl>
                                          <p:spTgt spid="40551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5514">
                                            <p:txEl>
                                              <p:pRg st="2" end="2"/>
                                            </p:txEl>
                                          </p:spTgt>
                                        </p:tgtEl>
                                        <p:attrNameLst>
                                          <p:attrName>style.visibility</p:attrName>
                                        </p:attrNameLst>
                                      </p:cBhvr>
                                      <p:to>
                                        <p:strVal val="visible"/>
                                      </p:to>
                                    </p:set>
                                    <p:animEffect transition="in" filter="blinds(horizontal)">
                                      <p:cBhvr>
                                        <p:cTn id="47" dur="500"/>
                                        <p:tgtEl>
                                          <p:spTgt spid="40551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5514">
                                            <p:txEl>
                                              <p:pRg st="3" end="3"/>
                                            </p:txEl>
                                          </p:spTgt>
                                        </p:tgtEl>
                                        <p:attrNameLst>
                                          <p:attrName>style.visibility</p:attrName>
                                        </p:attrNameLst>
                                      </p:cBhvr>
                                      <p:to>
                                        <p:strVal val="visible"/>
                                      </p:to>
                                    </p:set>
                                    <p:animEffect transition="in" filter="blinds(horizontal)">
                                      <p:cBhvr>
                                        <p:cTn id="52" dur="500"/>
                                        <p:tgtEl>
                                          <p:spTgt spid="40551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05514">
                                            <p:txEl>
                                              <p:pRg st="4" end="4"/>
                                            </p:txEl>
                                          </p:spTgt>
                                        </p:tgtEl>
                                        <p:attrNameLst>
                                          <p:attrName>style.visibility</p:attrName>
                                        </p:attrNameLst>
                                      </p:cBhvr>
                                      <p:to>
                                        <p:strVal val="visible"/>
                                      </p:to>
                                    </p:set>
                                    <p:animEffect transition="in" filter="blinds(horizontal)">
                                      <p:cBhvr>
                                        <p:cTn id="57" dur="500"/>
                                        <p:tgtEl>
                                          <p:spTgt spid="40551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5514">
                                            <p:txEl>
                                              <p:pRg st="5" end="5"/>
                                            </p:txEl>
                                          </p:spTgt>
                                        </p:tgtEl>
                                        <p:attrNameLst>
                                          <p:attrName>style.visibility</p:attrName>
                                        </p:attrNameLst>
                                      </p:cBhvr>
                                      <p:to>
                                        <p:strVal val="visible"/>
                                      </p:to>
                                    </p:set>
                                    <p:animEffect transition="in" filter="blinds(horizontal)">
                                      <p:cBhvr>
                                        <p:cTn id="62" dur="500"/>
                                        <p:tgtEl>
                                          <p:spTgt spid="40551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05514">
                                            <p:txEl>
                                              <p:pRg st="6" end="6"/>
                                            </p:txEl>
                                          </p:spTgt>
                                        </p:tgtEl>
                                        <p:attrNameLst>
                                          <p:attrName>style.visibility</p:attrName>
                                        </p:attrNameLst>
                                      </p:cBhvr>
                                      <p:to>
                                        <p:strVal val="visible"/>
                                      </p:to>
                                    </p:set>
                                    <p:animEffect transition="in" filter="blinds(horizontal)">
                                      <p:cBhvr>
                                        <p:cTn id="67" dur="500"/>
                                        <p:tgtEl>
                                          <p:spTgt spid="4055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2" grpId="0" uiExpand="1" build="p"/>
      <p:bldP spid="40551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73300" y="242632"/>
            <a:ext cx="5062538" cy="528638"/>
          </a:xfrm>
        </p:spPr>
        <p:txBody>
          <a:bodyPr/>
          <a:lstStyle/>
          <a:p>
            <a:r>
              <a:rPr lang="zh-CN" altLang="en-US" sz="3600" dirty="0" smtClean="0"/>
              <a:t>计算机性能的测量</a:t>
            </a:r>
          </a:p>
        </p:txBody>
      </p:sp>
      <p:sp>
        <p:nvSpPr>
          <p:cNvPr id="407555" name="Rectangle 3"/>
          <p:cNvSpPr>
            <a:spLocks noGrp="1" noChangeArrowheads="1"/>
          </p:cNvSpPr>
          <p:nvPr>
            <p:ph type="body" idx="1"/>
          </p:nvPr>
        </p:nvSpPr>
        <p:spPr>
          <a:xfrm>
            <a:off x="0" y="925513"/>
            <a:ext cx="8874125" cy="5000343"/>
          </a:xfrm>
        </p:spPr>
        <p:txBody>
          <a:bodyPr/>
          <a:lstStyle/>
          <a:p>
            <a:pPr marL="0" indent="0">
              <a:spcBef>
                <a:spcPct val="30000"/>
              </a:spcBef>
              <a:buNone/>
            </a:pPr>
            <a:r>
              <a:rPr lang="zh-CN" altLang="en-US" sz="2400" dirty="0" smtClean="0">
                <a:solidFill>
                  <a:srgbClr val="FF3300"/>
                </a:solidFill>
                <a:ea typeface="黑体" panose="02010609060101010101" pitchFamily="49" charset="-122"/>
              </a:rPr>
              <a:t>比较不同计算机的性能时，一般用执行时间来衡量。</a:t>
            </a:r>
          </a:p>
          <a:p>
            <a:pPr lvl="1">
              <a:spcBef>
                <a:spcPct val="30000"/>
              </a:spcBef>
            </a:pPr>
            <a:r>
              <a:rPr lang="zh-CN" altLang="en-US" sz="2400" dirty="0" smtClean="0">
                <a:ea typeface="黑体" panose="02010609060101010101" pitchFamily="49" charset="-122"/>
              </a:rPr>
              <a:t>完成同样工作量所需时间最短的那台计算机就是性能最好的</a:t>
            </a:r>
          </a:p>
          <a:p>
            <a:pPr lvl="1">
              <a:spcBef>
                <a:spcPct val="30000"/>
              </a:spcBef>
            </a:pPr>
            <a:r>
              <a:rPr lang="zh-CN" altLang="en-US" sz="2400" dirty="0" smtClean="0">
                <a:ea typeface="黑体" panose="02010609060101010101" pitchFamily="49" charset="-122"/>
              </a:rPr>
              <a:t>处理器往往被多个程序共享使用，因此，用户感觉到的程序执行时间并不是程序真正的执行时间</a:t>
            </a:r>
            <a:endParaRPr lang="zh-CN" altLang="en-US" sz="2400" dirty="0" smtClean="0">
              <a:solidFill>
                <a:srgbClr val="008000"/>
              </a:solidFill>
              <a:ea typeface="黑体" panose="02010609060101010101" pitchFamily="49" charset="-122"/>
            </a:endParaRPr>
          </a:p>
          <a:p>
            <a:pPr lvl="1">
              <a:spcBef>
                <a:spcPct val="30000"/>
              </a:spcBef>
            </a:pPr>
            <a:r>
              <a:rPr lang="zh-CN" altLang="en-US" sz="2400" dirty="0" smtClean="0">
                <a:ea typeface="黑体" panose="02010609060101010101" pitchFamily="49" charset="-122"/>
              </a:rPr>
              <a:t>通常把用户感觉到的执行时间分成以下两个时间：</a:t>
            </a:r>
          </a:p>
          <a:p>
            <a:pPr lvl="2">
              <a:spcBef>
                <a:spcPct val="30000"/>
              </a:spcBef>
            </a:pPr>
            <a:r>
              <a:rPr lang="en-US" altLang="zh-CN" sz="2400" dirty="0" smtClean="0">
                <a:solidFill>
                  <a:srgbClr val="FF0000"/>
                </a:solidFill>
                <a:ea typeface="黑体" panose="02010609060101010101" pitchFamily="49" charset="-122"/>
              </a:rPr>
              <a:t>CPU</a:t>
            </a:r>
            <a:r>
              <a:rPr lang="zh-CN" altLang="en-US" sz="2400" dirty="0" smtClean="0">
                <a:solidFill>
                  <a:srgbClr val="FF0000"/>
                </a:solidFill>
                <a:ea typeface="黑体" panose="02010609060101010101" pitchFamily="49" charset="-122"/>
              </a:rPr>
              <a:t>时间</a:t>
            </a:r>
            <a:r>
              <a:rPr lang="zh-CN" altLang="en-US" sz="2400" dirty="0" smtClean="0">
                <a:ea typeface="黑体" panose="02010609060101010101" pitchFamily="49" charset="-122"/>
              </a:rPr>
              <a:t>：</a:t>
            </a:r>
            <a:endParaRPr lang="en-US" altLang="zh-CN" sz="2400" dirty="0" smtClean="0">
              <a:ea typeface="黑体" panose="02010609060101010101" pitchFamily="49" charset="-122"/>
            </a:endParaRPr>
          </a:p>
          <a:p>
            <a:pPr marL="914400" lvl="2" indent="0">
              <a:spcBef>
                <a:spcPct val="30000"/>
              </a:spcBef>
              <a:buNone/>
            </a:pPr>
            <a:r>
              <a:rPr lang="en-US" altLang="zh-CN" sz="2400" dirty="0" smtClean="0">
                <a:ea typeface="黑体" panose="02010609060101010101" pitchFamily="49" charset="-122"/>
              </a:rPr>
              <a:t>    </a:t>
            </a:r>
            <a:r>
              <a:rPr lang="en-US" altLang="zh-CN" sz="2400" dirty="0" smtClean="0">
                <a:solidFill>
                  <a:schemeClr val="accent2"/>
                </a:solidFill>
                <a:ea typeface="黑体" panose="02010609060101010101" pitchFamily="49" charset="-122"/>
              </a:rPr>
              <a:t>CPU</a:t>
            </a:r>
            <a:r>
              <a:rPr lang="zh-CN" altLang="en-US" sz="2400" dirty="0" smtClean="0">
                <a:solidFill>
                  <a:schemeClr val="accent2"/>
                </a:solidFill>
                <a:ea typeface="黑体" panose="02010609060101010101" pitchFamily="49" charset="-122"/>
              </a:rPr>
              <a:t>时间</a:t>
            </a:r>
            <a:r>
              <a:rPr lang="zh-CN" altLang="en-US" sz="2400" dirty="0" smtClean="0">
                <a:ea typeface="黑体" panose="02010609060101010101" pitchFamily="49" charset="-122"/>
              </a:rPr>
              <a:t>又</a:t>
            </a:r>
            <a:r>
              <a:rPr lang="zh-CN" altLang="en-US" sz="2400" dirty="0">
                <a:ea typeface="黑体" panose="02010609060101010101" pitchFamily="49" charset="-122"/>
              </a:rPr>
              <a:t>包括两部分：</a:t>
            </a:r>
            <a:endParaRPr lang="zh-CN" altLang="en-US" sz="2400" dirty="0" smtClean="0">
              <a:solidFill>
                <a:schemeClr val="accent1"/>
              </a:solidFill>
              <a:ea typeface="黑体" panose="02010609060101010101" pitchFamily="49" charset="-122"/>
            </a:endParaRPr>
          </a:p>
          <a:p>
            <a:pPr lvl="3">
              <a:spcBef>
                <a:spcPct val="30000"/>
              </a:spcBef>
              <a:buClr>
                <a:schemeClr val="tx1"/>
              </a:buClr>
              <a:buSzPct val="80000"/>
              <a:buFontTx/>
              <a:buChar char="•"/>
            </a:pPr>
            <a:r>
              <a:rPr lang="zh-CN" altLang="en-US" sz="2400" b="1" dirty="0" smtClean="0">
                <a:solidFill>
                  <a:srgbClr val="008000"/>
                </a:solidFill>
                <a:latin typeface="Arial" panose="020B0604020202020204" pitchFamily="34" charset="0"/>
                <a:ea typeface="黑体" panose="02010609060101010101" pitchFamily="49" charset="-122"/>
              </a:rPr>
              <a:t>用户</a:t>
            </a:r>
            <a:r>
              <a:rPr lang="en-US" altLang="zh-CN" sz="2400" b="1" dirty="0" smtClean="0">
                <a:solidFill>
                  <a:srgbClr val="008000"/>
                </a:solidFill>
                <a:latin typeface="Arial" panose="020B0604020202020204" pitchFamily="34" charset="0"/>
                <a:ea typeface="黑体" panose="02010609060101010101" pitchFamily="49" charset="-122"/>
              </a:rPr>
              <a:t>CPU</a:t>
            </a:r>
            <a:r>
              <a:rPr lang="zh-CN" altLang="en-US" sz="2400" b="1" dirty="0" smtClean="0">
                <a:solidFill>
                  <a:srgbClr val="008000"/>
                </a:solidFill>
                <a:latin typeface="Arial" panose="020B0604020202020204" pitchFamily="34" charset="0"/>
                <a:ea typeface="黑体" panose="02010609060101010101" pitchFamily="49" charset="-122"/>
              </a:rPr>
              <a:t>时间：</a:t>
            </a:r>
            <a:r>
              <a:rPr lang="zh-CN" altLang="en-US" sz="2400" b="1" dirty="0" smtClean="0">
                <a:latin typeface="Arial" panose="020B0604020202020204" pitchFamily="34" charset="0"/>
                <a:ea typeface="黑体" panose="02010609060101010101" pitchFamily="49" charset="-122"/>
              </a:rPr>
              <a:t>用来运行用户代码的时间</a:t>
            </a:r>
          </a:p>
          <a:p>
            <a:pPr lvl="3">
              <a:spcBef>
                <a:spcPct val="30000"/>
              </a:spcBef>
              <a:buClr>
                <a:schemeClr val="tx1"/>
              </a:buClr>
              <a:buSzPct val="80000"/>
              <a:buFontTx/>
              <a:buChar char="•"/>
            </a:pPr>
            <a:r>
              <a:rPr lang="zh-CN" altLang="en-US" sz="2400" b="1" dirty="0" smtClean="0">
                <a:solidFill>
                  <a:srgbClr val="008000"/>
                </a:solidFill>
                <a:latin typeface="Arial" panose="020B0604020202020204" pitchFamily="34" charset="0"/>
                <a:ea typeface="黑体" panose="02010609060101010101" pitchFamily="49" charset="-122"/>
              </a:rPr>
              <a:t>系统</a:t>
            </a:r>
            <a:r>
              <a:rPr lang="en-US" altLang="zh-CN" sz="2400" b="1" dirty="0" smtClean="0">
                <a:solidFill>
                  <a:srgbClr val="008000"/>
                </a:solidFill>
                <a:latin typeface="Arial" panose="020B0604020202020204" pitchFamily="34" charset="0"/>
                <a:ea typeface="黑体" panose="02010609060101010101" pitchFamily="49" charset="-122"/>
              </a:rPr>
              <a:t>CPU</a:t>
            </a:r>
            <a:r>
              <a:rPr lang="zh-CN" altLang="en-US" sz="2400" b="1" dirty="0" smtClean="0">
                <a:solidFill>
                  <a:srgbClr val="008000"/>
                </a:solidFill>
                <a:latin typeface="Arial" panose="020B0604020202020204" pitchFamily="34" charset="0"/>
                <a:ea typeface="黑体" panose="02010609060101010101" pitchFamily="49" charset="-122"/>
              </a:rPr>
              <a:t>时间：</a:t>
            </a:r>
            <a:r>
              <a:rPr lang="zh-CN" altLang="en-US" sz="2400" b="1" dirty="0" smtClean="0">
                <a:latin typeface="Arial" panose="020B0604020202020204" pitchFamily="34" charset="0"/>
                <a:ea typeface="黑体" panose="02010609060101010101" pitchFamily="49" charset="-122"/>
              </a:rPr>
              <a:t>为了执行用户程序而需要运行操作系统程序的时间</a:t>
            </a:r>
          </a:p>
          <a:p>
            <a:pPr lvl="2">
              <a:spcBef>
                <a:spcPct val="30000"/>
              </a:spcBef>
            </a:pPr>
            <a:r>
              <a:rPr lang="zh-CN" altLang="en-US" sz="2400" dirty="0" smtClean="0">
                <a:solidFill>
                  <a:srgbClr val="FF0000"/>
                </a:solidFill>
                <a:ea typeface="黑体" panose="02010609060101010101" pitchFamily="49" charset="-122"/>
              </a:rPr>
              <a:t>其他时间</a:t>
            </a:r>
            <a:r>
              <a:rPr lang="zh-CN" altLang="en-US" sz="2400" dirty="0" smtClean="0">
                <a:ea typeface="黑体" panose="02010609060101010101" pitchFamily="49" charset="-122"/>
              </a:rPr>
              <a:t>：</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45</a:t>
            </a:fld>
            <a:endParaRPr lang="zh-CN" altLang="en-US" dirty="0"/>
          </a:p>
        </p:txBody>
      </p:sp>
      <p:sp>
        <p:nvSpPr>
          <p:cNvPr id="3" name="文本框 2"/>
          <p:cNvSpPr txBox="1"/>
          <p:nvPr/>
        </p:nvSpPr>
        <p:spPr>
          <a:xfrm>
            <a:off x="2773680" y="3194851"/>
            <a:ext cx="5516880" cy="461665"/>
          </a:xfrm>
          <a:prstGeom prst="rect">
            <a:avLst/>
          </a:prstGeom>
          <a:noFill/>
        </p:spPr>
        <p:txBody>
          <a:bodyPr wrap="square" rtlCol="0">
            <a:spAutoFit/>
          </a:bodyPr>
          <a:lstStyle/>
          <a:p>
            <a:r>
              <a:rPr lang="zh-CN" altLang="en-US" sz="2200" b="1" dirty="0">
                <a:ea typeface="黑体" panose="02010609060101010101" pitchFamily="49" charset="-122"/>
              </a:rPr>
              <a:t>指</a:t>
            </a:r>
            <a:r>
              <a:rPr lang="en-US" altLang="zh-CN" sz="2200" b="1" dirty="0">
                <a:ea typeface="黑体" panose="02010609060101010101" pitchFamily="49" charset="-122"/>
              </a:rPr>
              <a:t>CPU</a:t>
            </a:r>
            <a:r>
              <a:rPr lang="zh-CN" altLang="en-US" sz="2200" b="1" dirty="0">
                <a:ea typeface="黑体" panose="02010609060101010101" pitchFamily="49" charset="-122"/>
              </a:rPr>
              <a:t>真正花</a:t>
            </a:r>
            <a:r>
              <a:rPr lang="zh-CN" altLang="en-US" sz="2200" b="1" dirty="0" smtClean="0">
                <a:ea typeface="黑体" panose="02010609060101010101" pitchFamily="49" charset="-122"/>
              </a:rPr>
              <a:t>在执行该程序的</a:t>
            </a:r>
            <a:r>
              <a:rPr lang="zh-CN" altLang="en-US" sz="2200" b="1" dirty="0">
                <a:ea typeface="黑体" panose="02010609060101010101" pitchFamily="49" charset="-122"/>
              </a:rPr>
              <a:t>时间</a:t>
            </a:r>
            <a:r>
              <a:rPr lang="zh-CN" altLang="en-US" sz="2400" b="1" dirty="0" smtClean="0">
                <a:ea typeface="黑体" panose="02010609060101010101" pitchFamily="49" charset="-122"/>
              </a:rPr>
              <a:t>。</a:t>
            </a:r>
            <a:endParaRPr lang="zh-CN" altLang="en-US" sz="2400" b="1" dirty="0"/>
          </a:p>
        </p:txBody>
      </p:sp>
      <p:sp>
        <p:nvSpPr>
          <p:cNvPr id="4" name="文本框 3"/>
          <p:cNvSpPr txBox="1"/>
          <p:nvPr/>
        </p:nvSpPr>
        <p:spPr>
          <a:xfrm>
            <a:off x="2672080" y="5464191"/>
            <a:ext cx="6471920" cy="430887"/>
          </a:xfrm>
          <a:prstGeom prst="rect">
            <a:avLst/>
          </a:prstGeom>
          <a:noFill/>
        </p:spPr>
        <p:txBody>
          <a:bodyPr wrap="square" rtlCol="0">
            <a:spAutoFit/>
          </a:bodyPr>
          <a:lstStyle/>
          <a:p>
            <a:r>
              <a:rPr lang="zh-CN" altLang="en-US" sz="2200" b="1" dirty="0">
                <a:ea typeface="黑体" panose="02010609060101010101" pitchFamily="49" charset="-122"/>
              </a:rPr>
              <a:t>等待</a:t>
            </a:r>
            <a:r>
              <a:rPr lang="en-US" altLang="zh-CN" sz="2200" b="1" dirty="0">
                <a:ea typeface="黑体" panose="02010609060101010101" pitchFamily="49" charset="-122"/>
              </a:rPr>
              <a:t>I/O</a:t>
            </a:r>
            <a:r>
              <a:rPr lang="zh-CN" altLang="en-US" sz="2200" b="1" dirty="0">
                <a:ea typeface="黑体" panose="02010609060101010101" pitchFamily="49" charset="-122"/>
              </a:rPr>
              <a:t>操作完成或</a:t>
            </a:r>
            <a:r>
              <a:rPr lang="en-US" altLang="zh-CN" sz="2200" b="1" dirty="0">
                <a:ea typeface="黑体" panose="02010609060101010101" pitchFamily="49" charset="-122"/>
              </a:rPr>
              <a:t>CPU</a:t>
            </a:r>
            <a:r>
              <a:rPr lang="zh-CN" altLang="en-US" sz="2200" b="1" dirty="0">
                <a:ea typeface="黑体" panose="02010609060101010101" pitchFamily="49" charset="-122"/>
              </a:rPr>
              <a:t>花在其他用户程序的</a:t>
            </a:r>
            <a:r>
              <a:rPr lang="zh-CN" altLang="en-US" sz="2200" b="1" dirty="0" smtClean="0">
                <a:ea typeface="黑体" panose="02010609060101010101" pitchFamily="49" charset="-122"/>
              </a:rPr>
              <a:t>时间</a:t>
            </a:r>
            <a:endParaRPr lang="zh-CN" altLang="en-US" sz="22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ipe(down)">
                                      <p:cBhvr>
                                        <p:cTn id="7" dur="500"/>
                                        <p:tgtEl>
                                          <p:spTgt spid="407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7555">
                                            <p:txEl>
                                              <p:pRg st="1" end="1"/>
                                            </p:txEl>
                                          </p:spTgt>
                                        </p:tgtEl>
                                        <p:attrNameLst>
                                          <p:attrName>style.visibility</p:attrName>
                                        </p:attrNameLst>
                                      </p:cBhvr>
                                      <p:to>
                                        <p:strVal val="visible"/>
                                      </p:to>
                                    </p:set>
                                    <p:animEffect transition="in" filter="blinds(horizontal)">
                                      <p:cBhvr>
                                        <p:cTn id="12" dur="500"/>
                                        <p:tgtEl>
                                          <p:spTgt spid="407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7555">
                                            <p:txEl>
                                              <p:pRg st="2" end="2"/>
                                            </p:txEl>
                                          </p:spTgt>
                                        </p:tgtEl>
                                        <p:attrNameLst>
                                          <p:attrName>style.visibility</p:attrName>
                                        </p:attrNameLst>
                                      </p:cBhvr>
                                      <p:to>
                                        <p:strVal val="visible"/>
                                      </p:to>
                                    </p:set>
                                    <p:animEffect transition="in" filter="blinds(horizontal)">
                                      <p:cBhvr>
                                        <p:cTn id="17" dur="500"/>
                                        <p:tgtEl>
                                          <p:spTgt spid="407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7555">
                                            <p:txEl>
                                              <p:pRg st="3" end="3"/>
                                            </p:txEl>
                                          </p:spTgt>
                                        </p:tgtEl>
                                        <p:attrNameLst>
                                          <p:attrName>style.visibility</p:attrName>
                                        </p:attrNameLst>
                                      </p:cBhvr>
                                      <p:to>
                                        <p:strVal val="visible"/>
                                      </p:to>
                                    </p:set>
                                    <p:animEffect transition="in" filter="blinds(horizontal)">
                                      <p:cBhvr>
                                        <p:cTn id="22" dur="500"/>
                                        <p:tgtEl>
                                          <p:spTgt spid="407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7555">
                                            <p:txEl>
                                              <p:pRg st="4" end="4"/>
                                            </p:txEl>
                                          </p:spTgt>
                                        </p:tgtEl>
                                        <p:attrNameLst>
                                          <p:attrName>style.visibility</p:attrName>
                                        </p:attrNameLst>
                                      </p:cBhvr>
                                      <p:to>
                                        <p:strVal val="visible"/>
                                      </p:to>
                                    </p:set>
                                    <p:animEffect transition="in" filter="blinds(horizontal)">
                                      <p:cBhvr>
                                        <p:cTn id="27" dur="500"/>
                                        <p:tgtEl>
                                          <p:spTgt spid="40755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07555">
                                            <p:txEl>
                                              <p:pRg st="8" end="8"/>
                                            </p:txEl>
                                          </p:spTgt>
                                        </p:tgtEl>
                                        <p:attrNameLst>
                                          <p:attrName>style.visibility</p:attrName>
                                        </p:attrNameLst>
                                      </p:cBhvr>
                                      <p:to>
                                        <p:strVal val="visible"/>
                                      </p:to>
                                    </p:set>
                                    <p:animEffect transition="in" filter="blinds(horizontal)">
                                      <p:cBhvr>
                                        <p:cTn id="30" dur="500"/>
                                        <p:tgtEl>
                                          <p:spTgt spid="40755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07555">
                                            <p:txEl>
                                              <p:pRg st="5" end="5"/>
                                            </p:txEl>
                                          </p:spTgt>
                                        </p:tgtEl>
                                        <p:attrNameLst>
                                          <p:attrName>style.visibility</p:attrName>
                                        </p:attrNameLst>
                                      </p:cBhvr>
                                      <p:to>
                                        <p:strVal val="visible"/>
                                      </p:to>
                                    </p:set>
                                    <p:animEffect transition="in" filter="blinds(horizontal)">
                                      <p:cBhvr>
                                        <p:cTn id="40" dur="500"/>
                                        <p:tgtEl>
                                          <p:spTgt spid="40755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07555">
                                            <p:txEl>
                                              <p:pRg st="6" end="6"/>
                                            </p:txEl>
                                          </p:spTgt>
                                        </p:tgtEl>
                                        <p:attrNameLst>
                                          <p:attrName>style.visibility</p:attrName>
                                        </p:attrNameLst>
                                      </p:cBhvr>
                                      <p:to>
                                        <p:strVal val="visible"/>
                                      </p:to>
                                    </p:set>
                                    <p:animEffect transition="in" filter="blinds(horizontal)">
                                      <p:cBhvr>
                                        <p:cTn id="45" dur="500"/>
                                        <p:tgtEl>
                                          <p:spTgt spid="40755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07555">
                                            <p:txEl>
                                              <p:pRg st="7" end="7"/>
                                            </p:txEl>
                                          </p:spTgt>
                                        </p:tgtEl>
                                        <p:attrNameLst>
                                          <p:attrName>style.visibility</p:attrName>
                                        </p:attrNameLst>
                                      </p:cBhvr>
                                      <p:to>
                                        <p:strVal val="visible"/>
                                      </p:to>
                                    </p:set>
                                    <p:animEffect transition="in" filter="blinds(horizontal)">
                                      <p:cBhvr>
                                        <p:cTn id="50" dur="500"/>
                                        <p:tgtEl>
                                          <p:spTgt spid="40755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type="body" idx="1"/>
          </p:nvPr>
        </p:nvSpPr>
        <p:spPr>
          <a:xfrm>
            <a:off x="0" y="519113"/>
            <a:ext cx="8874125" cy="5800562"/>
          </a:xfrm>
        </p:spPr>
        <p:txBody>
          <a:bodyPr/>
          <a:lstStyle/>
          <a:p>
            <a:pPr lvl="1">
              <a:spcBef>
                <a:spcPct val="30000"/>
              </a:spcBef>
              <a:buSzTx/>
            </a:pPr>
            <a:r>
              <a:rPr lang="zh-CN" altLang="en-US" sz="2800" dirty="0" smtClean="0">
                <a:ea typeface="黑体" panose="02010609060101010101" pitchFamily="49" charset="-122"/>
              </a:rPr>
              <a:t>系统性能和</a:t>
            </a:r>
            <a:r>
              <a:rPr lang="en-US" altLang="zh-CN" sz="2800" dirty="0" smtClean="0">
                <a:ea typeface="黑体" panose="02010609060101010101" pitchFamily="49" charset="-122"/>
              </a:rPr>
              <a:t>CPU</a:t>
            </a:r>
            <a:r>
              <a:rPr lang="zh-CN" altLang="en-US" sz="2800" dirty="0" smtClean="0">
                <a:ea typeface="黑体" panose="02010609060101010101" pitchFamily="49" charset="-122"/>
              </a:rPr>
              <a:t>性能不等价，有一定的区别</a:t>
            </a:r>
          </a:p>
          <a:p>
            <a:pPr lvl="2">
              <a:spcBef>
                <a:spcPct val="30000"/>
              </a:spcBef>
              <a:buSzTx/>
            </a:pPr>
            <a:r>
              <a:rPr lang="zh-CN" altLang="en-US" sz="2400" dirty="0" smtClean="0">
                <a:solidFill>
                  <a:schemeClr val="accent1"/>
                </a:solidFill>
                <a:ea typeface="黑体" panose="02010609060101010101" pitchFamily="49" charset="-122"/>
              </a:rPr>
              <a:t>系统性能</a:t>
            </a:r>
            <a:r>
              <a:rPr lang="en-US" altLang="zh-CN" sz="2400" dirty="0" smtClean="0">
                <a:ea typeface="黑体" panose="02010609060101010101" pitchFamily="49" charset="-122"/>
              </a:rPr>
              <a:t>(System performance)</a:t>
            </a:r>
            <a:r>
              <a:rPr lang="zh-CN" altLang="en-US" sz="2400" dirty="0" smtClean="0">
                <a:ea typeface="黑体" panose="02010609060101010101" pitchFamily="49" charset="-122"/>
              </a:rPr>
              <a:t>：即</a:t>
            </a:r>
            <a:r>
              <a:rPr lang="zh-CN" altLang="en-US" sz="2400" dirty="0" smtClean="0">
                <a:solidFill>
                  <a:srgbClr val="FF0000"/>
                </a:solidFill>
                <a:ea typeface="黑体" panose="02010609060101010101" pitchFamily="49" charset="-122"/>
              </a:rPr>
              <a:t>系统响应时间</a:t>
            </a:r>
            <a:r>
              <a:rPr lang="zh-CN" altLang="en-US" sz="2400" dirty="0" smtClean="0">
                <a:ea typeface="黑体" panose="02010609060101010101" pitchFamily="49" charset="-122"/>
              </a:rPr>
              <a:t>，它与</a:t>
            </a:r>
            <a:r>
              <a:rPr lang="en-US" altLang="zh-CN" sz="2400" dirty="0" smtClean="0">
                <a:ea typeface="黑体" panose="02010609060101010101" pitchFamily="49" charset="-122"/>
              </a:rPr>
              <a:t>CPU</a:t>
            </a:r>
            <a:r>
              <a:rPr lang="zh-CN" altLang="en-US" sz="2400" dirty="0" smtClean="0">
                <a:ea typeface="黑体" panose="02010609060101010101" pitchFamily="49" charset="-122"/>
              </a:rPr>
              <a:t>外的其他部分也都有关系</a:t>
            </a:r>
          </a:p>
          <a:p>
            <a:pPr lvl="2">
              <a:spcBef>
                <a:spcPct val="30000"/>
              </a:spcBef>
              <a:buSzTx/>
            </a:pPr>
            <a:r>
              <a:rPr lang="en-US" altLang="zh-CN" sz="2400" dirty="0" smtClean="0">
                <a:solidFill>
                  <a:schemeClr val="accent1"/>
                </a:solidFill>
                <a:ea typeface="黑体" panose="02010609060101010101" pitchFamily="49" charset="-122"/>
              </a:rPr>
              <a:t>CPU</a:t>
            </a:r>
            <a:r>
              <a:rPr lang="zh-CN" altLang="en-US" sz="2400" dirty="0" smtClean="0">
                <a:solidFill>
                  <a:schemeClr val="accent1"/>
                </a:solidFill>
                <a:ea typeface="黑体" panose="02010609060101010101" pitchFamily="49" charset="-122"/>
              </a:rPr>
              <a:t>性能</a:t>
            </a:r>
            <a:r>
              <a:rPr lang="en-US" altLang="zh-CN" sz="2400" dirty="0" smtClean="0">
                <a:ea typeface="黑体" panose="02010609060101010101" pitchFamily="49" charset="-122"/>
              </a:rPr>
              <a:t>(CPU performance)</a:t>
            </a:r>
            <a:r>
              <a:rPr lang="zh-CN" altLang="en-US" sz="2400" dirty="0" smtClean="0">
                <a:ea typeface="黑体" panose="02010609060101010101" pitchFamily="49" charset="-122"/>
              </a:rPr>
              <a:t>：即前面介绍的</a:t>
            </a:r>
            <a:r>
              <a:rPr lang="zh-CN" altLang="en-US" sz="2400" dirty="0" smtClean="0">
                <a:solidFill>
                  <a:srgbClr val="FF0000"/>
                </a:solidFill>
                <a:ea typeface="黑体" panose="02010609060101010101" pitchFamily="49" charset="-122"/>
              </a:rPr>
              <a:t>用户</a:t>
            </a:r>
            <a:r>
              <a:rPr lang="en-US" altLang="zh-CN" sz="2400" dirty="0" smtClean="0">
                <a:solidFill>
                  <a:srgbClr val="FF0000"/>
                </a:solidFill>
                <a:ea typeface="黑体" panose="02010609060101010101" pitchFamily="49" charset="-122"/>
              </a:rPr>
              <a:t>CPU</a:t>
            </a:r>
            <a:r>
              <a:rPr lang="zh-CN" altLang="en-US" sz="2400" dirty="0" smtClean="0">
                <a:solidFill>
                  <a:srgbClr val="FF0000"/>
                </a:solidFill>
                <a:ea typeface="黑体" panose="02010609060101010101" pitchFamily="49" charset="-122"/>
              </a:rPr>
              <a:t>时间</a:t>
            </a:r>
            <a:r>
              <a:rPr lang="zh-CN" altLang="en-US" sz="2400" dirty="0" smtClean="0">
                <a:ea typeface="黑体" panose="02010609060101010101" pitchFamily="49" charset="-122"/>
              </a:rPr>
              <a:t>。</a:t>
            </a:r>
            <a:endParaRPr lang="en-US" altLang="zh-CN" sz="2400" dirty="0" smtClean="0">
              <a:ea typeface="黑体" panose="02010609060101010101" pitchFamily="49" charset="-122"/>
            </a:endParaRPr>
          </a:p>
          <a:p>
            <a:pPr marL="914400" lvl="2" indent="0">
              <a:spcBef>
                <a:spcPct val="30000"/>
              </a:spcBef>
              <a:buSzTx/>
              <a:buNone/>
            </a:pPr>
            <a:r>
              <a:rPr lang="zh-CN" altLang="en-US" sz="2400" dirty="0">
                <a:solidFill>
                  <a:srgbClr val="ED1611"/>
                </a:solidFill>
                <a:ea typeface="黑体" panose="02010609060101010101" pitchFamily="49" charset="-122"/>
              </a:rPr>
              <a:t>问题：</a:t>
            </a:r>
            <a:r>
              <a:rPr lang="zh-CN" altLang="en-US" sz="2400" dirty="0">
                <a:ea typeface="黑体" panose="02010609060101010101" pitchFamily="49" charset="-122"/>
              </a:rPr>
              <a:t>用户</a:t>
            </a:r>
            <a:r>
              <a:rPr lang="en-US" altLang="zh-CN" sz="2400" dirty="0">
                <a:ea typeface="黑体" panose="02010609060101010101" pitchFamily="49" charset="-122"/>
              </a:rPr>
              <a:t>CPU</a:t>
            </a:r>
            <a:r>
              <a:rPr lang="zh-CN" altLang="en-US" sz="2400" dirty="0">
                <a:ea typeface="黑体" panose="02010609060101010101" pitchFamily="49" charset="-122"/>
              </a:rPr>
              <a:t>时间与系统响应时间哪个较长</a:t>
            </a:r>
            <a:r>
              <a:rPr lang="zh-CN" altLang="en-US" sz="2400" dirty="0" smtClean="0">
                <a:ea typeface="黑体" panose="02010609060101010101" pitchFamily="49" charset="-122"/>
              </a:rPr>
              <a:t>？</a:t>
            </a:r>
          </a:p>
          <a:p>
            <a:pPr lvl="1">
              <a:spcBef>
                <a:spcPct val="30000"/>
              </a:spcBef>
              <a:buSzTx/>
            </a:pPr>
            <a:r>
              <a:rPr lang="zh-CN" altLang="en-US" sz="2400" dirty="0" smtClean="0">
                <a:solidFill>
                  <a:srgbClr val="008000"/>
                </a:solidFill>
                <a:ea typeface="黑体" panose="02010609060101010101" pitchFamily="49" charset="-122"/>
              </a:rPr>
              <a:t>本章主要讨论</a:t>
            </a:r>
            <a:r>
              <a:rPr lang="en-US" altLang="zh-CN" sz="2400" dirty="0" smtClean="0">
                <a:solidFill>
                  <a:srgbClr val="008000"/>
                </a:solidFill>
                <a:ea typeface="黑体" panose="02010609060101010101" pitchFamily="49" charset="-122"/>
              </a:rPr>
              <a:t>CPU</a:t>
            </a:r>
            <a:r>
              <a:rPr lang="zh-CN" altLang="en-US" sz="2400" dirty="0" smtClean="0">
                <a:solidFill>
                  <a:srgbClr val="008000"/>
                </a:solidFill>
                <a:ea typeface="黑体" panose="02010609060101010101" pitchFamily="49" charset="-122"/>
              </a:rPr>
              <a:t>性能，即</a:t>
            </a:r>
            <a:r>
              <a:rPr lang="zh-CN" altLang="en-US" sz="2400" dirty="0" smtClean="0">
                <a:solidFill>
                  <a:srgbClr val="FF0000"/>
                </a:solidFill>
                <a:ea typeface="黑体" panose="02010609060101010101" pitchFamily="49" charset="-122"/>
              </a:rPr>
              <a:t>用户</a:t>
            </a:r>
            <a:r>
              <a:rPr lang="en-US" altLang="zh-CN" sz="2400" dirty="0" smtClean="0">
                <a:solidFill>
                  <a:srgbClr val="FF0000"/>
                </a:solidFill>
                <a:ea typeface="黑体" panose="02010609060101010101" pitchFamily="49" charset="-122"/>
              </a:rPr>
              <a:t>CPU</a:t>
            </a:r>
            <a:r>
              <a:rPr lang="zh-CN" altLang="en-US" sz="2400" dirty="0" smtClean="0">
                <a:solidFill>
                  <a:srgbClr val="FF0000"/>
                </a:solidFill>
                <a:ea typeface="黑体" panose="02010609060101010101" pitchFamily="49" charset="-122"/>
              </a:rPr>
              <a:t>时间</a:t>
            </a:r>
            <a:r>
              <a:rPr lang="zh-CN" altLang="en-US" sz="2400" dirty="0" smtClean="0">
                <a:solidFill>
                  <a:srgbClr val="008000"/>
                </a:solidFill>
                <a:ea typeface="黑体" panose="02010609060101010101" pitchFamily="49" charset="-122"/>
              </a:rPr>
              <a:t>，也叫</a:t>
            </a:r>
            <a:r>
              <a:rPr lang="en-US" altLang="zh-CN" sz="2400" dirty="0" smtClean="0">
                <a:solidFill>
                  <a:srgbClr val="FF0000"/>
                </a:solidFill>
                <a:ea typeface="黑体" panose="02010609060101010101" pitchFamily="49" charset="-122"/>
              </a:rPr>
              <a:t>CPU</a:t>
            </a:r>
            <a:r>
              <a:rPr lang="zh-CN" altLang="en-US" sz="2400" dirty="0" smtClean="0">
                <a:solidFill>
                  <a:srgbClr val="FF0000"/>
                </a:solidFill>
                <a:ea typeface="黑体" panose="02010609060101010101" pitchFamily="49" charset="-122"/>
              </a:rPr>
              <a:t>执行时间，</a:t>
            </a:r>
            <a:r>
              <a:rPr lang="zh-CN" altLang="en-US" sz="2400" dirty="0" smtClean="0">
                <a:ea typeface="黑体" panose="02010609060101010101" pitchFamily="49" charset="-122"/>
              </a:rPr>
              <a:t>它是</a:t>
            </a:r>
            <a:r>
              <a:rPr lang="zh-CN" altLang="en-US" sz="2400" dirty="0" smtClean="0">
                <a:latin typeface="Arial" panose="020B0604020202020204" pitchFamily="34" charset="0"/>
                <a:ea typeface="黑体" panose="02010609060101010101" pitchFamily="49" charset="-122"/>
              </a:rPr>
              <a:t>计算机的基本性能评价指标。</a:t>
            </a:r>
            <a:endParaRPr lang="en-US" altLang="zh-CN" sz="2400" dirty="0" smtClean="0">
              <a:latin typeface="Arial" panose="020B0604020202020204" pitchFamily="34" charset="0"/>
              <a:ea typeface="黑体" panose="02010609060101010101" pitchFamily="49" charset="-122"/>
            </a:endParaRPr>
          </a:p>
          <a:p>
            <a:pPr lvl="1">
              <a:spcBef>
                <a:spcPct val="30000"/>
              </a:spcBef>
              <a:buSzTx/>
            </a:pPr>
            <a:r>
              <a:rPr lang="en-US" altLang="zh-CN" sz="2400" dirty="0">
                <a:solidFill>
                  <a:schemeClr val="accent1"/>
                </a:solidFill>
                <a:latin typeface="黑体" panose="02010609060101010101" pitchFamily="49" charset="-122"/>
                <a:ea typeface="黑体" panose="02010609060101010101" pitchFamily="49" charset="-122"/>
              </a:rPr>
              <a:t>CPU</a:t>
            </a:r>
            <a:r>
              <a:rPr lang="zh-CN" altLang="en-US" sz="2400" dirty="0">
                <a:solidFill>
                  <a:schemeClr val="accent1"/>
                </a:solidFill>
                <a:latin typeface="黑体" panose="02010609060101010101" pitchFamily="49" charset="-122"/>
                <a:ea typeface="黑体" panose="02010609060101010101" pitchFamily="49" charset="-122"/>
              </a:rPr>
              <a:t>执行时间</a:t>
            </a:r>
            <a:r>
              <a:rPr lang="zh-CN" altLang="en-US" sz="2400" dirty="0">
                <a:latin typeface="黑体" panose="02010609060101010101" pitchFamily="49" charset="-122"/>
                <a:ea typeface="黑体" panose="02010609060101010101" pitchFamily="49" charset="-122"/>
              </a:rPr>
              <a:t>就是执行一个程序中全部指令所花的</a:t>
            </a:r>
            <a:r>
              <a:rPr lang="zh-CN" altLang="en-US" sz="2400" dirty="0">
                <a:solidFill>
                  <a:schemeClr val="accent1"/>
                </a:solidFill>
                <a:latin typeface="黑体" panose="02010609060101010101" pitchFamily="49" charset="-122"/>
                <a:ea typeface="黑体" panose="02010609060101010101" pitchFamily="49" charset="-122"/>
              </a:rPr>
              <a:t>时间</a:t>
            </a:r>
            <a:r>
              <a:rPr lang="zh-CN" altLang="en-US" sz="2400" dirty="0">
                <a:latin typeface="黑体" panose="02010609060101010101" pitchFamily="49" charset="-122"/>
                <a:ea typeface="黑体" panose="02010609060101010101" pitchFamily="49" charset="-122"/>
              </a:rPr>
              <a:t>。</a:t>
            </a:r>
            <a:endParaRPr lang="en-US" altLang="zh-CN" sz="2400" dirty="0" smtClean="0">
              <a:latin typeface="Arial" panose="020B0604020202020204" pitchFamily="34" charset="0"/>
              <a:ea typeface="黑体" panose="02010609060101010101" pitchFamily="49" charset="-122"/>
            </a:endParaRPr>
          </a:p>
          <a:p>
            <a:pPr lvl="1">
              <a:spcBef>
                <a:spcPct val="30000"/>
              </a:spcBef>
              <a:buSzTx/>
            </a:pPr>
            <a:r>
              <a:rPr lang="en-US" altLang="zh-CN" sz="2400" dirty="0" smtClean="0">
                <a:solidFill>
                  <a:srgbClr val="FF0000"/>
                </a:solidFill>
                <a:latin typeface="Arial" panose="020B0604020202020204" pitchFamily="34" charset="0"/>
                <a:ea typeface="黑体" panose="02010609060101010101" pitchFamily="49" charset="-122"/>
              </a:rPr>
              <a:t>CPU</a:t>
            </a:r>
            <a:r>
              <a:rPr lang="zh-CN" altLang="en-US" sz="2400" dirty="0" smtClean="0">
                <a:solidFill>
                  <a:srgbClr val="FF0000"/>
                </a:solidFill>
                <a:latin typeface="Arial" panose="020B0604020202020204" pitchFamily="34" charset="0"/>
                <a:ea typeface="黑体" panose="02010609060101010101" pitchFamily="49" charset="-122"/>
              </a:rPr>
              <a:t>执行时间</a:t>
            </a:r>
            <a:r>
              <a:rPr lang="zh-CN" altLang="en-US" sz="2400" dirty="0" smtClean="0">
                <a:latin typeface="Arial" panose="020B0604020202020204" pitchFamily="34" charset="0"/>
                <a:ea typeface="黑体" panose="02010609060101010101" pitchFamily="49" charset="-122"/>
              </a:rPr>
              <a:t>的计算涉及到</a:t>
            </a:r>
            <a:r>
              <a:rPr lang="zh-CN" altLang="en-US" sz="2400" dirty="0">
                <a:solidFill>
                  <a:srgbClr val="FF0000"/>
                </a:solidFill>
                <a:latin typeface="Arial" panose="020B0604020202020204" pitchFamily="34" charset="0"/>
                <a:ea typeface="黑体" panose="02010609060101010101" pitchFamily="49" charset="-122"/>
              </a:rPr>
              <a:t>时钟</a:t>
            </a:r>
            <a:r>
              <a:rPr lang="zh-CN" altLang="en-US" sz="2400" dirty="0" smtClean="0">
                <a:solidFill>
                  <a:srgbClr val="FF0000"/>
                </a:solidFill>
                <a:latin typeface="Arial" panose="020B0604020202020204" pitchFamily="34" charset="0"/>
                <a:ea typeface="黑体" panose="02010609060101010101" pitchFamily="49" charset="-122"/>
              </a:rPr>
              <a:t>周期</a:t>
            </a:r>
            <a:r>
              <a:rPr lang="zh-CN" altLang="en-US" sz="2400" dirty="0">
                <a:latin typeface="Arial" panose="020B0604020202020204" pitchFamily="34" charset="0"/>
                <a:ea typeface="黑体" panose="02010609060101010101" pitchFamily="49" charset="-122"/>
              </a:rPr>
              <a:t>、</a:t>
            </a:r>
            <a:r>
              <a:rPr lang="zh-CN" altLang="en-US" sz="2400" dirty="0" smtClean="0">
                <a:solidFill>
                  <a:srgbClr val="FF0000"/>
                </a:solidFill>
                <a:latin typeface="Arial" panose="020B0604020202020204" pitchFamily="34" charset="0"/>
                <a:ea typeface="黑体" panose="02010609060101010101" pitchFamily="49" charset="-122"/>
              </a:rPr>
              <a:t>时钟频率</a:t>
            </a:r>
            <a:r>
              <a:rPr lang="zh-CN" altLang="en-US" sz="2400" dirty="0" smtClean="0">
                <a:latin typeface="Arial" panose="020B0604020202020204" pitchFamily="34" charset="0"/>
                <a:ea typeface="黑体" panose="02010609060101010101" pitchFamily="49" charset="-122"/>
              </a:rPr>
              <a:t>和</a:t>
            </a:r>
            <a:r>
              <a:rPr lang="en-US" altLang="zh-CN" sz="2400" dirty="0" smtClean="0">
                <a:solidFill>
                  <a:srgbClr val="FF0000"/>
                </a:solidFill>
                <a:latin typeface="Arial" panose="020B0604020202020204" pitchFamily="34" charset="0"/>
                <a:ea typeface="黑体" panose="02010609060101010101" pitchFamily="49" charset="-122"/>
              </a:rPr>
              <a:t>CPI</a:t>
            </a:r>
          </a:p>
          <a:p>
            <a:pPr lvl="1">
              <a:spcBef>
                <a:spcPct val="30000"/>
              </a:spcBef>
              <a:buSzTx/>
            </a:pPr>
            <a:r>
              <a:rPr lang="zh-CN" altLang="en-US" sz="2400" dirty="0" smtClean="0">
                <a:solidFill>
                  <a:srgbClr val="FF0000"/>
                </a:solidFill>
                <a:latin typeface="Arial" panose="020B0604020202020204" pitchFamily="34" charset="0"/>
                <a:ea typeface="黑体" panose="02010609060101010101" pitchFamily="49" charset="-122"/>
              </a:rPr>
              <a:t>时钟周期</a:t>
            </a:r>
            <a:r>
              <a:rPr lang="zh-CN" altLang="en-US" sz="2400" dirty="0" smtClean="0">
                <a:latin typeface="Arial" panose="020B0604020202020204" pitchFamily="34" charset="0"/>
                <a:ea typeface="黑体" panose="02010609060101010101" pitchFamily="49" charset="-122"/>
              </a:rPr>
              <a:t>：计算机工作过程中的各种信号的开始、结束以及时长都是以</a:t>
            </a:r>
            <a:r>
              <a:rPr lang="zh-CN" altLang="en-US" sz="2400" dirty="0" smtClean="0">
                <a:solidFill>
                  <a:srgbClr val="FF3300"/>
                </a:solidFill>
                <a:latin typeface="Arial" panose="020B0604020202020204" pitchFamily="34" charset="0"/>
                <a:ea typeface="黑体" panose="02010609060101010101" pitchFamily="49" charset="-122"/>
              </a:rPr>
              <a:t>时钟周期</a:t>
            </a:r>
            <a:r>
              <a:rPr lang="zh-CN" altLang="en-US" sz="2400" dirty="0" smtClean="0">
                <a:latin typeface="Arial" panose="020B0604020202020204" pitchFamily="34" charset="0"/>
                <a:ea typeface="黑体" panose="02010609060101010101" pitchFamily="49" charset="-122"/>
              </a:rPr>
              <a:t>为基准来定时和确定。</a:t>
            </a:r>
            <a:endParaRPr lang="en-US" altLang="zh-CN" sz="2400" dirty="0">
              <a:ea typeface="黑体" panose="02010609060101010101" pitchFamily="49" charset="-122"/>
            </a:endParaRPr>
          </a:p>
          <a:p>
            <a:pPr lvl="1">
              <a:spcBef>
                <a:spcPct val="30000"/>
              </a:spcBef>
              <a:buSzTx/>
            </a:pPr>
            <a:r>
              <a:rPr lang="zh-CN" altLang="en-US" sz="2400" dirty="0" smtClean="0">
                <a:solidFill>
                  <a:srgbClr val="FF0000"/>
                </a:solidFill>
                <a:latin typeface="Arial" panose="020B0604020202020204" pitchFamily="34" charset="0"/>
                <a:ea typeface="黑体" panose="02010609060101010101" pitchFamily="49" charset="-122"/>
              </a:rPr>
              <a:t>时钟频率：</a:t>
            </a:r>
            <a:r>
              <a:rPr lang="zh-CN" altLang="en-US" sz="2400" dirty="0" smtClean="0">
                <a:latin typeface="Arial" panose="020B0604020202020204" pitchFamily="34" charset="0"/>
                <a:ea typeface="黑体" panose="02010609060101010101" pitchFamily="49" charset="-122"/>
              </a:rPr>
              <a:t>即</a:t>
            </a:r>
            <a:r>
              <a:rPr lang="en-US" altLang="zh-CN" sz="2400" dirty="0" smtClean="0">
                <a:solidFill>
                  <a:srgbClr val="FF0000"/>
                </a:solidFill>
                <a:latin typeface="Arial" panose="020B0604020202020204" pitchFamily="34" charset="0"/>
                <a:ea typeface="黑体" panose="02010609060101010101" pitchFamily="49" charset="-122"/>
              </a:rPr>
              <a:t>CPU</a:t>
            </a:r>
            <a:r>
              <a:rPr lang="zh-CN" altLang="en-US" sz="2400" dirty="0" smtClean="0">
                <a:solidFill>
                  <a:srgbClr val="FF0000"/>
                </a:solidFill>
                <a:latin typeface="Arial" panose="020B0604020202020204" pitchFamily="34" charset="0"/>
                <a:ea typeface="黑体" panose="02010609060101010101" pitchFamily="49" charset="-122"/>
              </a:rPr>
              <a:t>的主频。</a:t>
            </a:r>
            <a:r>
              <a:rPr lang="zh-CN" altLang="en-US" sz="2400" dirty="0" smtClean="0">
                <a:latin typeface="Arial" panose="020B0604020202020204" pitchFamily="34" charset="0"/>
                <a:ea typeface="黑体" panose="02010609060101010101" pitchFamily="49" charset="-122"/>
              </a:rPr>
              <a:t>它是时钟周期的倒数。</a:t>
            </a:r>
            <a:endParaRPr lang="zh-CN" altLang="en-US" sz="2400" dirty="0" smtClean="0">
              <a:ea typeface="黑体" panose="02010609060101010101" pitchFamily="49"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46</a:t>
            </a:fld>
            <a:endParaRPr lang="zh-CN" altLang="en-US" dirty="0"/>
          </a:p>
        </p:txBody>
      </p:sp>
    </p:spTree>
    <p:extLst>
      <p:ext uri="{BB962C8B-B14F-4D97-AF65-F5344CB8AC3E}">
        <p14:creationId xmlns:p14="http://schemas.microsoft.com/office/powerpoint/2010/main" val="23325511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blinds(horizontal)">
                                      <p:cBhvr>
                                        <p:cTn id="7" dur="500"/>
                                        <p:tgtEl>
                                          <p:spTgt spid="407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7555">
                                            <p:txEl>
                                              <p:pRg st="1" end="1"/>
                                            </p:txEl>
                                          </p:spTgt>
                                        </p:tgtEl>
                                        <p:attrNameLst>
                                          <p:attrName>style.visibility</p:attrName>
                                        </p:attrNameLst>
                                      </p:cBhvr>
                                      <p:to>
                                        <p:strVal val="visible"/>
                                      </p:to>
                                    </p:set>
                                    <p:animEffect transition="in" filter="blinds(horizontal)">
                                      <p:cBhvr>
                                        <p:cTn id="12" dur="500"/>
                                        <p:tgtEl>
                                          <p:spTgt spid="407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7555">
                                            <p:txEl>
                                              <p:pRg st="2" end="2"/>
                                            </p:txEl>
                                          </p:spTgt>
                                        </p:tgtEl>
                                        <p:attrNameLst>
                                          <p:attrName>style.visibility</p:attrName>
                                        </p:attrNameLst>
                                      </p:cBhvr>
                                      <p:to>
                                        <p:strVal val="visible"/>
                                      </p:to>
                                    </p:set>
                                    <p:animEffect transition="in" filter="blinds(horizontal)">
                                      <p:cBhvr>
                                        <p:cTn id="17" dur="500"/>
                                        <p:tgtEl>
                                          <p:spTgt spid="407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7555">
                                            <p:txEl>
                                              <p:pRg st="3" end="3"/>
                                            </p:txEl>
                                          </p:spTgt>
                                        </p:tgtEl>
                                        <p:attrNameLst>
                                          <p:attrName>style.visibility</p:attrName>
                                        </p:attrNameLst>
                                      </p:cBhvr>
                                      <p:to>
                                        <p:strVal val="visible"/>
                                      </p:to>
                                    </p:set>
                                    <p:animEffect transition="in" filter="blinds(horizontal)">
                                      <p:cBhvr>
                                        <p:cTn id="22" dur="500"/>
                                        <p:tgtEl>
                                          <p:spTgt spid="407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7555">
                                            <p:txEl>
                                              <p:pRg st="4" end="4"/>
                                            </p:txEl>
                                          </p:spTgt>
                                        </p:tgtEl>
                                        <p:attrNameLst>
                                          <p:attrName>style.visibility</p:attrName>
                                        </p:attrNameLst>
                                      </p:cBhvr>
                                      <p:to>
                                        <p:strVal val="visible"/>
                                      </p:to>
                                    </p:set>
                                    <p:animEffect transition="in" filter="blinds(horizontal)">
                                      <p:cBhvr>
                                        <p:cTn id="27" dur="500"/>
                                        <p:tgtEl>
                                          <p:spTgt spid="407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7555">
                                            <p:txEl>
                                              <p:pRg st="5" end="5"/>
                                            </p:txEl>
                                          </p:spTgt>
                                        </p:tgtEl>
                                        <p:attrNameLst>
                                          <p:attrName>style.visibility</p:attrName>
                                        </p:attrNameLst>
                                      </p:cBhvr>
                                      <p:to>
                                        <p:strVal val="visible"/>
                                      </p:to>
                                    </p:set>
                                    <p:animEffect transition="in" filter="blinds(horizontal)">
                                      <p:cBhvr>
                                        <p:cTn id="32" dur="500"/>
                                        <p:tgtEl>
                                          <p:spTgt spid="407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7555">
                                            <p:txEl>
                                              <p:pRg st="6" end="6"/>
                                            </p:txEl>
                                          </p:spTgt>
                                        </p:tgtEl>
                                        <p:attrNameLst>
                                          <p:attrName>style.visibility</p:attrName>
                                        </p:attrNameLst>
                                      </p:cBhvr>
                                      <p:to>
                                        <p:strVal val="visible"/>
                                      </p:to>
                                    </p:set>
                                    <p:animEffect transition="in" filter="blinds(horizontal)">
                                      <p:cBhvr>
                                        <p:cTn id="37" dur="500"/>
                                        <p:tgtEl>
                                          <p:spTgt spid="4075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7555">
                                            <p:txEl>
                                              <p:pRg st="7" end="7"/>
                                            </p:txEl>
                                          </p:spTgt>
                                        </p:tgtEl>
                                        <p:attrNameLst>
                                          <p:attrName>style.visibility</p:attrName>
                                        </p:attrNameLst>
                                      </p:cBhvr>
                                      <p:to>
                                        <p:strVal val="visible"/>
                                      </p:to>
                                    </p:set>
                                    <p:animEffect transition="in" filter="blinds(horizontal)">
                                      <p:cBhvr>
                                        <p:cTn id="42" dur="500"/>
                                        <p:tgtEl>
                                          <p:spTgt spid="4075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7555">
                                            <p:txEl>
                                              <p:pRg st="8" end="8"/>
                                            </p:txEl>
                                          </p:spTgt>
                                        </p:tgtEl>
                                        <p:attrNameLst>
                                          <p:attrName>style.visibility</p:attrName>
                                        </p:attrNameLst>
                                      </p:cBhvr>
                                      <p:to>
                                        <p:strVal val="visible"/>
                                      </p:to>
                                    </p:set>
                                    <p:animEffect transition="in" filter="blinds(horizontal)">
                                      <p:cBhvr>
                                        <p:cTn id="47" dur="500"/>
                                        <p:tgtEl>
                                          <p:spTgt spid="407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body" idx="1"/>
          </p:nvPr>
        </p:nvSpPr>
        <p:spPr>
          <a:xfrm>
            <a:off x="524625" y="1252085"/>
            <a:ext cx="8305800" cy="2969018"/>
          </a:xfrm>
          <a:noFill/>
        </p:spPr>
        <p:txBody>
          <a:bodyPr/>
          <a:lstStyle/>
          <a:p>
            <a:pPr>
              <a:spcBef>
                <a:spcPct val="30000"/>
              </a:spcBef>
              <a:buFont typeface="Wingdings" panose="05000000000000000000" pitchFamily="2" charset="2"/>
              <a:buChar char="u"/>
            </a:pPr>
            <a:r>
              <a:rPr lang="zh-CN" altLang="en-US" sz="2400" dirty="0">
                <a:solidFill>
                  <a:schemeClr val="accent2"/>
                </a:solidFill>
                <a:latin typeface="黑体" panose="02010609060101010101" pitchFamily="49" charset="-122"/>
                <a:ea typeface="黑体" panose="02010609060101010101" pitchFamily="49" charset="-122"/>
              </a:rPr>
              <a:t>对于某一条特定的</a:t>
            </a:r>
            <a:r>
              <a:rPr lang="zh-CN" altLang="en-US" sz="2400" dirty="0" smtClean="0">
                <a:solidFill>
                  <a:schemeClr val="accent2"/>
                </a:solidFill>
                <a:latin typeface="黑体" panose="02010609060101010101" pitchFamily="49" charset="-122"/>
                <a:ea typeface="黑体" panose="02010609060101010101" pitchFamily="49" charset="-122"/>
              </a:rPr>
              <a:t>指令，</a:t>
            </a:r>
            <a:r>
              <a:rPr lang="zh-CN" altLang="en-US" sz="2400" dirty="0">
                <a:solidFill>
                  <a:schemeClr val="accent2"/>
                </a:solidFill>
                <a:latin typeface="Arial" panose="020B0604020202020204" pitchFamily="34" charset="0"/>
                <a:ea typeface="黑体" panose="02010609060101010101" pitchFamily="49" charset="-122"/>
              </a:rPr>
              <a:t>其</a:t>
            </a:r>
            <a:r>
              <a:rPr lang="en-US" altLang="zh-CN" sz="2400" dirty="0">
                <a:solidFill>
                  <a:schemeClr val="accent2"/>
                </a:solidFill>
                <a:latin typeface="Arial" panose="020B0604020202020204" pitchFamily="34" charset="0"/>
                <a:ea typeface="黑体" panose="02010609060101010101" pitchFamily="49" charset="-122"/>
              </a:rPr>
              <a:t>CPI</a:t>
            </a:r>
            <a:r>
              <a:rPr lang="zh-CN" altLang="en-US" sz="2400" dirty="0">
                <a:solidFill>
                  <a:schemeClr val="accent2"/>
                </a:solidFill>
                <a:latin typeface="Arial" panose="020B0604020202020204" pitchFamily="34" charset="0"/>
                <a:ea typeface="黑体" panose="02010609060101010101" pitchFamily="49" charset="-122"/>
              </a:rPr>
              <a:t>是一个确定的值</a:t>
            </a:r>
            <a:r>
              <a:rPr lang="zh-CN" altLang="en-US" sz="2400" dirty="0" smtClean="0">
                <a:solidFill>
                  <a:schemeClr val="accent2"/>
                </a:solidFill>
                <a:latin typeface="Arial" panose="020B0604020202020204" pitchFamily="34" charset="0"/>
                <a:ea typeface="黑体" panose="02010609060101010101" pitchFamily="49" charset="-122"/>
              </a:rPr>
              <a:t>。</a:t>
            </a:r>
            <a:endParaRPr lang="en-US" altLang="zh-CN" sz="2400" dirty="0" smtClean="0">
              <a:solidFill>
                <a:schemeClr val="accent2"/>
              </a:solidFill>
              <a:latin typeface="Arial" panose="020B0604020202020204" pitchFamily="34" charset="0"/>
              <a:ea typeface="黑体" panose="02010609060101010101" pitchFamily="49" charset="-122"/>
            </a:endParaRPr>
          </a:p>
          <a:p>
            <a:pPr>
              <a:spcBef>
                <a:spcPct val="30000"/>
              </a:spcBef>
              <a:buFont typeface="Wingdings" panose="05000000000000000000" pitchFamily="2" charset="2"/>
              <a:buChar char="u"/>
            </a:pPr>
            <a:r>
              <a:rPr lang="zh-CN" altLang="en-US" sz="2400" dirty="0">
                <a:solidFill>
                  <a:schemeClr val="accent2"/>
                </a:solidFill>
                <a:latin typeface="Arial" panose="020B0604020202020204" pitchFamily="34" charset="0"/>
                <a:ea typeface="黑体" panose="02010609060101010101" pitchFamily="49" charset="-122"/>
              </a:rPr>
              <a:t>对于某一个程序或一台机器，其</a:t>
            </a:r>
            <a:r>
              <a:rPr lang="en-US" altLang="zh-CN" sz="2400" dirty="0">
                <a:solidFill>
                  <a:schemeClr val="accent2"/>
                </a:solidFill>
                <a:latin typeface="Arial" panose="020B0604020202020204" pitchFamily="34" charset="0"/>
                <a:ea typeface="黑体" panose="02010609060101010101" pitchFamily="49" charset="-122"/>
              </a:rPr>
              <a:t>CPI</a:t>
            </a:r>
            <a:r>
              <a:rPr lang="zh-CN" altLang="en-US" sz="2400" dirty="0">
                <a:solidFill>
                  <a:schemeClr val="accent2"/>
                </a:solidFill>
                <a:latin typeface="Arial" panose="020B0604020202020204" pitchFamily="34" charset="0"/>
                <a:ea typeface="黑体" panose="02010609060101010101" pitchFamily="49" charset="-122"/>
              </a:rPr>
              <a:t>是一个平均值，表示该程序或该机器指令集中一条指令执行时平均需要多少个时钟周期</a:t>
            </a:r>
            <a:r>
              <a:rPr lang="zh-CN" altLang="en-US" sz="2400" dirty="0" smtClean="0">
                <a:solidFill>
                  <a:schemeClr val="accent2"/>
                </a:solidFill>
                <a:latin typeface="黑体" panose="02010609060101010101" pitchFamily="49" charset="-122"/>
                <a:ea typeface="黑体" panose="02010609060101010101" pitchFamily="49" charset="-122"/>
              </a:rPr>
              <a:t>。</a:t>
            </a:r>
            <a:endParaRPr lang="en-US" altLang="zh-CN" sz="2400" dirty="0" smtClean="0">
              <a:solidFill>
                <a:schemeClr val="accent2"/>
              </a:solidFill>
              <a:ea typeface="黑体" panose="02010609060101010101" pitchFamily="49" charset="-122"/>
            </a:endParaRPr>
          </a:p>
          <a:p>
            <a:pPr>
              <a:spcBef>
                <a:spcPct val="30000"/>
              </a:spcBef>
              <a:buFont typeface="Wingdings" panose="05000000000000000000" pitchFamily="2" charset="2"/>
              <a:buChar char="u"/>
            </a:pPr>
            <a:r>
              <a:rPr lang="zh-CN" altLang="en-US" sz="2400" dirty="0" smtClean="0">
                <a:ea typeface="黑体" panose="02010609060101010101" pitchFamily="49" charset="-122"/>
              </a:rPr>
              <a:t>所以 </a:t>
            </a:r>
            <a:r>
              <a:rPr lang="en-US" altLang="zh-CN" sz="2400" dirty="0" smtClean="0">
                <a:solidFill>
                  <a:schemeClr val="accent1"/>
                </a:solidFill>
                <a:ea typeface="黑体" panose="02010609060101010101" pitchFamily="49" charset="-122"/>
              </a:rPr>
              <a:t>CPI = CPU</a:t>
            </a:r>
            <a:r>
              <a:rPr lang="zh-CN" altLang="en-US" sz="2400" dirty="0" smtClean="0">
                <a:solidFill>
                  <a:schemeClr val="accent1"/>
                </a:solidFill>
                <a:ea typeface="黑体" panose="02010609060101010101" pitchFamily="49" charset="-122"/>
              </a:rPr>
              <a:t>时钟周期数 </a:t>
            </a:r>
            <a:r>
              <a:rPr lang="en-US" altLang="zh-CN" sz="2400" dirty="0" smtClean="0">
                <a:solidFill>
                  <a:schemeClr val="accent1"/>
                </a:solidFill>
                <a:ea typeface="黑体" panose="02010609060101010101" pitchFamily="49" charset="-122"/>
              </a:rPr>
              <a:t>÷</a:t>
            </a:r>
            <a:r>
              <a:rPr lang="zh-CN" altLang="en-US" sz="2400" dirty="0" smtClean="0">
                <a:solidFill>
                  <a:schemeClr val="accent1"/>
                </a:solidFill>
                <a:ea typeface="黑体" panose="02010609060101010101" pitchFamily="49" charset="-122"/>
              </a:rPr>
              <a:t>指令条数</a:t>
            </a:r>
            <a:r>
              <a:rPr lang="zh-CN" altLang="en-US" sz="2400" dirty="0" smtClean="0">
                <a:ea typeface="黑体" panose="02010609060101010101" pitchFamily="49" charset="-122"/>
              </a:rPr>
              <a:t> </a:t>
            </a:r>
            <a:endParaRPr lang="en-US" altLang="zh-CN" sz="2400" dirty="0" smtClean="0">
              <a:ea typeface="黑体" panose="02010609060101010101" pitchFamily="49" charset="-122"/>
            </a:endParaRPr>
          </a:p>
          <a:p>
            <a:pPr>
              <a:spcBef>
                <a:spcPct val="30000"/>
              </a:spcBef>
              <a:buNone/>
            </a:pPr>
            <a:r>
              <a:rPr lang="en-US" altLang="zh-CN" sz="2400" dirty="0" smtClean="0">
                <a:ea typeface="黑体" panose="02010609060101010101" pitchFamily="49" charset="-122"/>
              </a:rPr>
              <a:t>CPI </a:t>
            </a:r>
            <a:r>
              <a:rPr lang="zh-CN" altLang="en-US" sz="2400" dirty="0" smtClean="0">
                <a:ea typeface="黑体" panose="02010609060101010101" pitchFamily="49" charset="-122"/>
              </a:rPr>
              <a:t>一般</a:t>
            </a:r>
            <a:r>
              <a:rPr lang="zh-CN" altLang="en-US" sz="2400" dirty="0">
                <a:ea typeface="黑体" panose="02010609060101010101" pitchFamily="49" charset="-122"/>
              </a:rPr>
              <a:t>用来衡量指令集体系结构（</a:t>
            </a:r>
            <a:r>
              <a:rPr lang="en-US" altLang="zh-CN" sz="2400" dirty="0">
                <a:ea typeface="黑体" panose="02010609060101010101" pitchFamily="49" charset="-122"/>
              </a:rPr>
              <a:t>ISA</a:t>
            </a:r>
            <a:r>
              <a:rPr lang="zh-CN" altLang="en-US" sz="2400" dirty="0" smtClean="0">
                <a:ea typeface="黑体" panose="02010609060101010101" pitchFamily="49" charset="-122"/>
              </a:rPr>
              <a:t>）及其</a:t>
            </a:r>
            <a:r>
              <a:rPr lang="en-US" altLang="zh-CN" sz="2400" dirty="0" smtClean="0">
                <a:ea typeface="黑体" panose="02010609060101010101" pitchFamily="49" charset="-122"/>
              </a:rPr>
              <a:t>ISA</a:t>
            </a:r>
            <a:r>
              <a:rPr lang="zh-CN" altLang="en-US" sz="2400" dirty="0">
                <a:ea typeface="黑体" panose="02010609060101010101" pitchFamily="49" charset="-122"/>
              </a:rPr>
              <a:t>的具体实现（</a:t>
            </a:r>
            <a:r>
              <a:rPr lang="en-US" altLang="zh-CN" sz="2400" dirty="0">
                <a:ea typeface="黑体" panose="02010609060101010101" pitchFamily="49" charset="-122"/>
              </a:rPr>
              <a:t>Organization &amp; Technology</a:t>
            </a:r>
            <a:r>
              <a:rPr lang="zh-CN" altLang="en-US" sz="2400" dirty="0" smtClean="0">
                <a:ea typeface="黑体" panose="02010609060101010101" pitchFamily="49" charset="-122"/>
              </a:rPr>
              <a:t>）的综合性能</a:t>
            </a:r>
          </a:p>
        </p:txBody>
      </p:sp>
      <p:sp>
        <p:nvSpPr>
          <p:cNvPr id="410628" name="Text Box 4"/>
          <p:cNvSpPr txBox="1">
            <a:spLocks noChangeArrowheads="1"/>
          </p:cNvSpPr>
          <p:nvPr/>
        </p:nvSpPr>
        <p:spPr bwMode="auto">
          <a:xfrm>
            <a:off x="212205" y="678380"/>
            <a:ext cx="8618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dirty="0">
                <a:solidFill>
                  <a:srgbClr val="ED1611"/>
                </a:solidFill>
                <a:latin typeface="Arial" panose="020B0604020202020204" pitchFamily="34" charset="0"/>
              </a:rPr>
              <a:t>CPI</a:t>
            </a:r>
            <a:r>
              <a:rPr lang="zh-CN" altLang="en-US" sz="2400" b="1" dirty="0">
                <a:solidFill>
                  <a:srgbClr val="ED1611"/>
                </a:solidFill>
                <a:latin typeface="Arial" panose="020B0604020202020204" pitchFamily="34" charset="0"/>
              </a:rPr>
              <a:t>：</a:t>
            </a:r>
            <a:r>
              <a:rPr lang="en-US" altLang="zh-CN" sz="2400" b="1" dirty="0">
                <a:solidFill>
                  <a:schemeClr val="accent2"/>
                </a:solidFill>
                <a:latin typeface="Arial" panose="020B0604020202020204" pitchFamily="34" charset="0"/>
              </a:rPr>
              <a:t>Cycles Per </a:t>
            </a:r>
            <a:r>
              <a:rPr lang="en-US" altLang="zh-CN" sz="2400" b="1" dirty="0" smtClean="0">
                <a:solidFill>
                  <a:schemeClr val="accent2"/>
                </a:solidFill>
                <a:latin typeface="Arial" panose="020B0604020202020204" pitchFamily="34" charset="0"/>
              </a:rPr>
              <a:t>Instruction,</a:t>
            </a:r>
            <a:r>
              <a:rPr lang="zh-CN" altLang="en-US" sz="2400" b="1" dirty="0" smtClean="0">
                <a:solidFill>
                  <a:schemeClr val="accent2"/>
                </a:solidFill>
                <a:latin typeface="Arial" panose="020B0604020202020204" pitchFamily="34" charset="0"/>
              </a:rPr>
              <a:t>每条指令执行所花的时钟周期数</a:t>
            </a:r>
            <a:endParaRPr lang="zh-CN" altLang="en-US" sz="2400" b="1" dirty="0">
              <a:solidFill>
                <a:schemeClr val="accent2"/>
              </a:solidFill>
              <a:latin typeface="Arial" panose="020B0604020202020204" pitchFamily="34" charset="0"/>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47</a:t>
            </a:fld>
            <a:endParaRPr lang="zh-CN" altLang="en-US" dirty="0"/>
          </a:p>
        </p:txBody>
      </p:sp>
      <p:sp>
        <p:nvSpPr>
          <p:cNvPr id="10" name="Rectangle 3"/>
          <p:cNvSpPr txBox="1">
            <a:spLocks noChangeArrowheads="1"/>
          </p:cNvSpPr>
          <p:nvPr/>
        </p:nvSpPr>
        <p:spPr bwMode="auto">
          <a:xfrm>
            <a:off x="524625" y="4645623"/>
            <a:ext cx="8305800" cy="152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sz="2800"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sz="2000" b="1">
                <a:solidFill>
                  <a:schemeClr val="tx1"/>
                </a:solidFill>
                <a:latin typeface="+mn-lt"/>
                <a:ea typeface="+mn-ea"/>
              </a:defRPr>
            </a:lvl3pPr>
            <a:lvl4pPr marL="1714500" indent="-342900" algn="l" rtl="0" eaLnBrk="0" fontAlgn="base" hangingPunct="0">
              <a:spcBef>
                <a:spcPct val="20000"/>
              </a:spcBef>
              <a:spcAft>
                <a:spcPct val="0"/>
              </a:spcAft>
              <a:buChar char="–"/>
              <a:defRPr sz="18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18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18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18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18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1800">
                <a:solidFill>
                  <a:schemeClr val="tx1"/>
                </a:solidFill>
                <a:latin typeface="Times New Roman" pitchFamily="18" charset="0"/>
                <a:ea typeface="+mn-ea"/>
              </a:defRPr>
            </a:lvl9pPr>
          </a:lstStyle>
          <a:p>
            <a:pPr>
              <a:spcBef>
                <a:spcPct val="30000"/>
              </a:spcBef>
              <a:buFontTx/>
              <a:buNone/>
            </a:pPr>
            <a:r>
              <a:rPr lang="en-US" altLang="zh-CN" sz="2400" kern="0" dirty="0" smtClean="0">
                <a:solidFill>
                  <a:schemeClr val="accent1"/>
                </a:solidFill>
                <a:ea typeface="黑体" panose="02010609060101010101" pitchFamily="49" charset="-122"/>
              </a:rPr>
              <a:t>CPU </a:t>
            </a:r>
            <a:r>
              <a:rPr lang="zh-CN" altLang="en-US" sz="2400" kern="0" dirty="0" smtClean="0">
                <a:solidFill>
                  <a:schemeClr val="accent1"/>
                </a:solidFill>
                <a:ea typeface="黑体" panose="02010609060101010101" pitchFamily="49" charset="-122"/>
              </a:rPr>
              <a:t>执行时间 </a:t>
            </a:r>
            <a:r>
              <a:rPr lang="en-US" altLang="zh-CN" sz="2400" kern="0" dirty="0" smtClean="0">
                <a:solidFill>
                  <a:schemeClr val="accent2"/>
                </a:solidFill>
                <a:ea typeface="黑体" panose="02010609060101010101" pitchFamily="49" charset="-122"/>
              </a:rPr>
              <a:t>=</a:t>
            </a:r>
            <a:r>
              <a:rPr lang="en-US" altLang="zh-CN" sz="2400" kern="0" dirty="0" smtClean="0">
                <a:ea typeface="黑体" panose="02010609060101010101" pitchFamily="49" charset="-122"/>
              </a:rPr>
              <a:t> CPU</a:t>
            </a:r>
            <a:r>
              <a:rPr lang="zh-CN" altLang="en-US" sz="2400" kern="0" dirty="0" smtClean="0">
                <a:ea typeface="黑体" panose="02010609060101010101" pitchFamily="49" charset="-122"/>
              </a:rPr>
              <a:t>时钟周期数 </a:t>
            </a:r>
            <a:r>
              <a:rPr lang="en-US" altLang="en-US" kern="0" dirty="0" smtClean="0"/>
              <a:t>×</a:t>
            </a:r>
            <a:r>
              <a:rPr lang="en-US" altLang="zh-CN" sz="2400" kern="0" dirty="0" smtClean="0">
                <a:ea typeface="黑体" panose="02010609060101010101" pitchFamily="49" charset="-122"/>
              </a:rPr>
              <a:t> </a:t>
            </a:r>
            <a:r>
              <a:rPr lang="zh-CN" altLang="en-US" sz="2400" kern="0" dirty="0" smtClean="0">
                <a:ea typeface="黑体" panose="02010609060101010101" pitchFamily="49" charset="-122"/>
              </a:rPr>
              <a:t>时钟周期</a:t>
            </a:r>
          </a:p>
          <a:p>
            <a:pPr>
              <a:spcBef>
                <a:spcPct val="30000"/>
              </a:spcBef>
              <a:buFontTx/>
              <a:buNone/>
            </a:pPr>
            <a:r>
              <a:rPr lang="en-US" altLang="zh-CN" sz="2400" kern="0" dirty="0" smtClean="0">
                <a:solidFill>
                  <a:schemeClr val="accent2"/>
                </a:solidFill>
                <a:ea typeface="黑体" panose="02010609060101010101" pitchFamily="49" charset="-122"/>
              </a:rPr>
              <a:t>                        =</a:t>
            </a:r>
            <a:r>
              <a:rPr lang="en-US" altLang="zh-CN" sz="2400" kern="0" dirty="0" smtClean="0">
                <a:ea typeface="黑体" panose="02010609060101010101" pitchFamily="49" charset="-122"/>
              </a:rPr>
              <a:t> CPU</a:t>
            </a:r>
            <a:r>
              <a:rPr lang="zh-CN" altLang="en-US" sz="2400" kern="0" dirty="0" smtClean="0">
                <a:ea typeface="黑体" panose="02010609060101010101" pitchFamily="49" charset="-122"/>
              </a:rPr>
              <a:t>时钟周期数 </a:t>
            </a:r>
            <a:r>
              <a:rPr lang="en-US" altLang="zh-CN" sz="2400" kern="0" dirty="0" smtClean="0">
                <a:solidFill>
                  <a:schemeClr val="accent2"/>
                </a:solidFill>
                <a:ea typeface="黑体" panose="02010609060101010101" pitchFamily="49" charset="-122"/>
              </a:rPr>
              <a:t>÷</a:t>
            </a:r>
            <a:r>
              <a:rPr lang="en-US" altLang="zh-CN" sz="2400" kern="0" dirty="0" smtClean="0">
                <a:ea typeface="黑体" panose="02010609060101010101" pitchFamily="49" charset="-122"/>
              </a:rPr>
              <a:t> </a:t>
            </a:r>
            <a:r>
              <a:rPr lang="zh-CN" altLang="en-US" sz="2400" kern="0" dirty="0" smtClean="0">
                <a:ea typeface="黑体" panose="02010609060101010101" pitchFamily="49" charset="-122"/>
              </a:rPr>
              <a:t>时钟频率</a:t>
            </a:r>
          </a:p>
          <a:p>
            <a:pPr>
              <a:spcBef>
                <a:spcPct val="30000"/>
              </a:spcBef>
              <a:buFontTx/>
              <a:buNone/>
            </a:pPr>
            <a:r>
              <a:rPr lang="en-US" altLang="zh-CN" sz="2400" kern="0" dirty="0" smtClean="0">
                <a:solidFill>
                  <a:schemeClr val="accent2"/>
                </a:solidFill>
                <a:ea typeface="黑体" panose="02010609060101010101" pitchFamily="49" charset="-122"/>
              </a:rPr>
              <a:t>                        =</a:t>
            </a:r>
            <a:r>
              <a:rPr lang="en-US" altLang="zh-CN" sz="2400" kern="0" dirty="0" smtClean="0">
                <a:ea typeface="黑体" panose="02010609060101010101" pitchFamily="49" charset="-122"/>
              </a:rPr>
              <a:t> CPI</a:t>
            </a:r>
            <a:r>
              <a:rPr lang="zh-CN" altLang="en-US" sz="2400" kern="0" dirty="0">
                <a:ea typeface="黑体" panose="02010609060101010101" pitchFamily="49" charset="-122"/>
              </a:rPr>
              <a:t> </a:t>
            </a:r>
            <a:r>
              <a:rPr lang="en-US" altLang="en-US" sz="2400" kern="0" dirty="0"/>
              <a:t>×</a:t>
            </a:r>
            <a:r>
              <a:rPr lang="zh-CN" altLang="en-US" sz="2400" kern="0" dirty="0" smtClean="0">
                <a:ea typeface="黑体" panose="02010609060101010101" pitchFamily="49" charset="-122"/>
              </a:rPr>
              <a:t>指令</a:t>
            </a:r>
            <a:r>
              <a:rPr lang="zh-CN" altLang="en-US" sz="2400" kern="0" dirty="0">
                <a:ea typeface="黑体" panose="02010609060101010101" pitchFamily="49" charset="-122"/>
              </a:rPr>
              <a:t>条</a:t>
            </a:r>
            <a:r>
              <a:rPr lang="zh-CN" altLang="en-US" sz="2400" kern="0" dirty="0" smtClean="0">
                <a:ea typeface="黑体" panose="02010609060101010101" pitchFamily="49" charset="-122"/>
              </a:rPr>
              <a:t>数 </a:t>
            </a:r>
            <a:r>
              <a:rPr lang="en-US" altLang="en-US" kern="0" dirty="0" smtClean="0"/>
              <a:t>×</a:t>
            </a:r>
            <a:r>
              <a:rPr lang="en-US" altLang="zh-CN" sz="2400" kern="0" dirty="0" smtClean="0">
                <a:solidFill>
                  <a:schemeClr val="accent2"/>
                </a:solidFill>
                <a:ea typeface="黑体" panose="02010609060101010101" pitchFamily="49" charset="-122"/>
              </a:rPr>
              <a:t> </a:t>
            </a:r>
            <a:r>
              <a:rPr lang="zh-CN" altLang="en-US" sz="2400" kern="0" dirty="0" smtClean="0">
                <a:ea typeface="黑体" panose="02010609060101010101" pitchFamily="49" charset="-122"/>
              </a:rPr>
              <a:t>时钟周期</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12" dur="500"/>
                                        <p:tgtEl>
                                          <p:spTgt spid="410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7" dur="500"/>
                                        <p:tgtEl>
                                          <p:spTgt spid="4106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22" dur="500"/>
                                        <p:tgtEl>
                                          <p:spTgt spid="4106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27" dur="500"/>
                                        <p:tgtEl>
                                          <p:spTgt spid="4106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linds(horizontal)">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blinds(horizontal)">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blinds(horizontal)">
                                      <p:cBhvr>
                                        <p:cTn id="4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274638"/>
            <a:ext cx="4198938" cy="528637"/>
          </a:xfrm>
          <a:noFill/>
        </p:spPr>
        <p:txBody>
          <a:bodyPr/>
          <a:lstStyle/>
          <a:p>
            <a:r>
              <a:rPr lang="zh-CN" altLang="en-US" sz="3600" b="0" smtClean="0"/>
              <a:t>如何计算</a:t>
            </a:r>
            <a:r>
              <a:rPr lang="en-US" altLang="zh-CN" sz="3600" b="0" smtClean="0"/>
              <a:t>CPI?</a:t>
            </a:r>
          </a:p>
        </p:txBody>
      </p:sp>
      <p:sp>
        <p:nvSpPr>
          <p:cNvPr id="98308" name="AutoShape 16"/>
          <p:cNvSpPr>
            <a:spLocks noChangeAspect="1" noChangeArrowheads="1" noTextEdit="1"/>
          </p:cNvSpPr>
          <p:nvPr/>
        </p:nvSpPr>
        <p:spPr bwMode="auto">
          <a:xfrm>
            <a:off x="4804614" y="3369210"/>
            <a:ext cx="31051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43" name="Rectangle 7"/>
          <p:cNvSpPr>
            <a:spLocks noChangeArrowheads="1"/>
          </p:cNvSpPr>
          <p:nvPr/>
        </p:nvSpPr>
        <p:spPr bwMode="auto">
          <a:xfrm>
            <a:off x="265951" y="2516723"/>
            <a:ext cx="8507413"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假定</a:t>
            </a:r>
            <a:r>
              <a:rPr lang="en-US" altLang="zh-CN" sz="2000" i="1" dirty="0"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F</a:t>
            </a:r>
            <a:r>
              <a:rPr lang="en-US" altLang="zh-CN" i="1" dirty="0" smtClean="0">
                <a:solidFill>
                  <a:schemeClr val="accent2"/>
                </a:solidFill>
                <a:ea typeface="黑体" panose="02010609060101010101" pitchFamily="49" charset="-122"/>
                <a:cs typeface="Times New Roman" panose="02020603050405020304" pitchFamily="18" charset="0"/>
              </a:rPr>
              <a:t>i</a:t>
            </a:r>
            <a:r>
              <a:rPr lang="zh-CN" altLang="en-US" sz="2000" dirty="0"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是第</a:t>
            </a:r>
            <a:r>
              <a:rPr lang="en-US" altLang="zh-CN" sz="2000" i="1" dirty="0" err="1"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i</a:t>
            </a:r>
            <a:r>
              <a:rPr lang="zh-CN" altLang="en-US" sz="2000" dirty="0"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类指令在</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程序中的</a:t>
            </a:r>
            <a:r>
              <a:rPr lang="zh-CN" altLang="en-US" sz="2000" dirty="0"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出现比例</a:t>
            </a:r>
            <a:r>
              <a:rPr lang="en-US" altLang="zh-CN" sz="2000" dirty="0"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a:t>
            </a:r>
            <a:endPar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endParaRPr>
          </a:p>
        </p:txBody>
      </p:sp>
      <p:grpSp>
        <p:nvGrpSpPr>
          <p:cNvPr id="6" name="组合 5"/>
          <p:cNvGrpSpPr/>
          <p:nvPr/>
        </p:nvGrpSpPr>
        <p:grpSpPr>
          <a:xfrm>
            <a:off x="2442915" y="3004085"/>
            <a:ext cx="2495551" cy="652462"/>
            <a:chOff x="846138" y="3949700"/>
            <a:chExt cx="2495551" cy="652462"/>
          </a:xfrm>
        </p:grpSpPr>
        <p:sp>
          <p:nvSpPr>
            <p:cNvPr id="98345" name="Rectangle 6"/>
            <p:cNvSpPr>
              <a:spLocks noChangeArrowheads="1"/>
            </p:cNvSpPr>
            <p:nvPr/>
          </p:nvSpPr>
          <p:spPr bwMode="auto">
            <a:xfrm>
              <a:off x="846138" y="3957638"/>
              <a:ext cx="1028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000" b="1">
                  <a:latin typeface="Arial" panose="020B0604020202020204" pitchFamily="34" charset="0"/>
                </a:rPr>
                <a:t>CPI  =</a:t>
              </a:r>
              <a:r>
                <a:rPr lang="en-US" altLang="zh-CN" sz="1800">
                  <a:latin typeface="Arial" panose="020B0604020202020204" pitchFamily="34" charset="0"/>
                </a:rPr>
                <a:t> </a:t>
              </a:r>
              <a:r>
                <a:rPr lang="en-US" altLang="zh-CN" sz="3600">
                  <a:latin typeface="Arial" panose="020B0604020202020204" pitchFamily="34" charset="0"/>
                </a:rPr>
                <a:t> </a:t>
              </a:r>
              <a:endParaRPr lang="en-US" altLang="zh-CN" sz="1800">
                <a:latin typeface="Arial" panose="020B0604020202020204" pitchFamily="34" charset="0"/>
              </a:endParaRPr>
            </a:p>
          </p:txBody>
        </p:sp>
        <p:grpSp>
          <p:nvGrpSpPr>
            <p:cNvPr id="98347" name="Group 61"/>
            <p:cNvGrpSpPr>
              <a:grpSpLocks/>
            </p:cNvGrpSpPr>
            <p:nvPr/>
          </p:nvGrpSpPr>
          <p:grpSpPr bwMode="auto">
            <a:xfrm>
              <a:off x="1771651" y="3949700"/>
              <a:ext cx="1570038" cy="652462"/>
              <a:chOff x="1747" y="2782"/>
              <a:chExt cx="989" cy="411"/>
            </a:xfrm>
          </p:grpSpPr>
          <p:sp>
            <p:nvSpPr>
              <p:cNvPr id="98359" name="Rectangle 48"/>
              <p:cNvSpPr>
                <a:spLocks noChangeArrowheads="1"/>
              </p:cNvSpPr>
              <p:nvPr/>
            </p:nvSpPr>
            <p:spPr bwMode="auto">
              <a:xfrm>
                <a:off x="1956" y="2813"/>
                <a:ext cx="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98360" name="Rectangle 49"/>
              <p:cNvSpPr>
                <a:spLocks noChangeArrowheads="1"/>
              </p:cNvSpPr>
              <p:nvPr/>
            </p:nvSpPr>
            <p:spPr bwMode="auto">
              <a:xfrm>
                <a:off x="1825" y="3059"/>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t>=</a:t>
                </a:r>
              </a:p>
            </p:txBody>
          </p:sp>
          <p:sp>
            <p:nvSpPr>
              <p:cNvPr id="98361" name="Rectangle 50"/>
              <p:cNvSpPr>
                <a:spLocks noChangeArrowheads="1"/>
              </p:cNvSpPr>
              <p:nvPr/>
            </p:nvSpPr>
            <p:spPr bwMode="auto">
              <a:xfrm>
                <a:off x="2446" y="2866"/>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1600" b="1" dirty="0">
                    <a:latin typeface="Tahoma" panose="020B0604030504040204" pitchFamily="34" charset="0"/>
                  </a:rPr>
                  <a:t>x</a:t>
                </a:r>
              </a:p>
            </p:txBody>
          </p:sp>
          <p:sp>
            <p:nvSpPr>
              <p:cNvPr id="98362" name="Rectangle 51"/>
              <p:cNvSpPr>
                <a:spLocks noChangeArrowheads="1"/>
              </p:cNvSpPr>
              <p:nvPr/>
            </p:nvSpPr>
            <p:spPr bwMode="auto">
              <a:xfrm>
                <a:off x="1747" y="286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rgbClr val="000000"/>
                    </a:solidFill>
                    <a:latin typeface="宋体" panose="02010600030101010101" pitchFamily="2" charset="-122"/>
                  </a:rPr>
                  <a:t>∑</a:t>
                </a:r>
                <a:endParaRPr lang="en-US" altLang="zh-CN" dirty="0">
                  <a:latin typeface="宋体" panose="02010600030101010101" pitchFamily="2" charset="-122"/>
                </a:endParaRPr>
              </a:p>
            </p:txBody>
          </p:sp>
          <p:sp>
            <p:nvSpPr>
              <p:cNvPr id="98363" name="Rectangle 52"/>
              <p:cNvSpPr>
                <a:spLocks noChangeArrowheads="1"/>
              </p:cNvSpPr>
              <p:nvPr/>
            </p:nvSpPr>
            <p:spPr bwMode="auto">
              <a:xfrm>
                <a:off x="1833" y="278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n</a:t>
                </a:r>
                <a:endParaRPr lang="en-US" altLang="zh-CN"/>
              </a:p>
            </p:txBody>
          </p:sp>
          <p:sp>
            <p:nvSpPr>
              <p:cNvPr id="98364" name="Rectangle 53"/>
              <p:cNvSpPr>
                <a:spLocks noChangeArrowheads="1"/>
              </p:cNvSpPr>
              <p:nvPr/>
            </p:nvSpPr>
            <p:spPr bwMode="auto">
              <a:xfrm>
                <a:off x="1776" y="3055"/>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65" name="Rectangle 54"/>
              <p:cNvSpPr>
                <a:spLocks noChangeArrowheads="1"/>
              </p:cNvSpPr>
              <p:nvPr/>
            </p:nvSpPr>
            <p:spPr bwMode="auto">
              <a:xfrm>
                <a:off x="2705" y="2979"/>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66" name="Rectangle 55"/>
              <p:cNvSpPr>
                <a:spLocks noChangeArrowheads="1"/>
              </p:cNvSpPr>
              <p:nvPr/>
            </p:nvSpPr>
            <p:spPr bwMode="auto">
              <a:xfrm>
                <a:off x="2356" y="2979"/>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67" name="Rectangle 56"/>
              <p:cNvSpPr>
                <a:spLocks noChangeArrowheads="1"/>
              </p:cNvSpPr>
              <p:nvPr/>
            </p:nvSpPr>
            <p:spPr bwMode="auto">
              <a:xfrm>
                <a:off x="2591" y="2860"/>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t>F</a:t>
                </a:r>
              </a:p>
            </p:txBody>
          </p:sp>
          <p:sp>
            <p:nvSpPr>
              <p:cNvPr id="98368" name="Rectangle 57"/>
              <p:cNvSpPr>
                <a:spLocks noChangeArrowheads="1"/>
              </p:cNvSpPr>
              <p:nvPr/>
            </p:nvSpPr>
            <p:spPr bwMode="auto">
              <a:xfrm>
                <a:off x="2041" y="2860"/>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solidFill>
                      <a:srgbClr val="000000"/>
                    </a:solidFill>
                  </a:rPr>
                  <a:t>CPI</a:t>
                </a:r>
                <a:endParaRPr lang="en-US" altLang="zh-CN" sz="2000" b="1"/>
              </a:p>
            </p:txBody>
          </p:sp>
          <p:sp>
            <p:nvSpPr>
              <p:cNvPr id="98369" name="Rectangle 59"/>
              <p:cNvSpPr>
                <a:spLocks noChangeArrowheads="1"/>
              </p:cNvSpPr>
              <p:nvPr/>
            </p:nvSpPr>
            <p:spPr bwMode="auto">
              <a:xfrm>
                <a:off x="1920" y="305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000000"/>
                    </a:solidFill>
                  </a:rPr>
                  <a:t>1</a:t>
                </a:r>
                <a:endParaRPr lang="en-US" altLang="zh-CN"/>
              </a:p>
            </p:txBody>
          </p:sp>
        </p:grpSp>
      </p:grpSp>
      <p:grpSp>
        <p:nvGrpSpPr>
          <p:cNvPr id="7" name="组合 6"/>
          <p:cNvGrpSpPr/>
          <p:nvPr/>
        </p:nvGrpSpPr>
        <p:grpSpPr>
          <a:xfrm>
            <a:off x="4804614" y="2283629"/>
            <a:ext cx="3048000" cy="939800"/>
            <a:chOff x="4551363" y="3814763"/>
            <a:chExt cx="3048000" cy="939800"/>
          </a:xfrm>
        </p:grpSpPr>
        <p:sp>
          <p:nvSpPr>
            <p:cNvPr id="98309" name="Rectangle 18"/>
            <p:cNvSpPr>
              <a:spLocks noChangeArrowheads="1"/>
            </p:cNvSpPr>
            <p:nvPr/>
          </p:nvSpPr>
          <p:spPr bwMode="auto">
            <a:xfrm>
              <a:off x="6602413" y="4541838"/>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98348" name="AutoShape 62"/>
            <p:cNvSpPr>
              <a:spLocks noChangeAspect="1" noChangeArrowheads="1" noTextEdit="1"/>
            </p:cNvSpPr>
            <p:nvPr/>
          </p:nvSpPr>
          <p:spPr bwMode="auto">
            <a:xfrm>
              <a:off x="4551363" y="3814763"/>
              <a:ext cx="3048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49" name="Line 64"/>
            <p:cNvSpPr>
              <a:spLocks noChangeShapeType="1"/>
            </p:cNvSpPr>
            <p:nvPr/>
          </p:nvSpPr>
          <p:spPr bwMode="auto">
            <a:xfrm>
              <a:off x="5162551" y="4217988"/>
              <a:ext cx="23780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0" name="Rectangle 65"/>
            <p:cNvSpPr>
              <a:spLocks noChangeArrowheads="1"/>
            </p:cNvSpPr>
            <p:nvPr/>
          </p:nvSpPr>
          <p:spPr bwMode="auto">
            <a:xfrm>
              <a:off x="6813551" y="4260850"/>
              <a:ext cx="7794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b="1" i="1">
                  <a:solidFill>
                    <a:srgbClr val="000000"/>
                  </a:solidFill>
                </a:rPr>
                <a:t>Count</a:t>
              </a:r>
              <a:endParaRPr lang="en-US" altLang="zh-CN" b="1"/>
            </a:p>
          </p:txBody>
        </p:sp>
        <p:sp>
          <p:nvSpPr>
            <p:cNvPr id="98351" name="Rectangle 66"/>
            <p:cNvSpPr>
              <a:spLocks noChangeArrowheads="1"/>
            </p:cNvSpPr>
            <p:nvPr/>
          </p:nvSpPr>
          <p:spPr bwMode="auto">
            <a:xfrm>
              <a:off x="6421438" y="4260850"/>
              <a:ext cx="169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b="1" i="1">
                  <a:solidFill>
                    <a:srgbClr val="000000"/>
                  </a:solidFill>
                </a:rPr>
                <a:t>n</a:t>
              </a:r>
              <a:endParaRPr lang="en-US" altLang="zh-CN" b="1"/>
            </a:p>
          </p:txBody>
        </p:sp>
        <p:sp>
          <p:nvSpPr>
            <p:cNvPr id="98352" name="Rectangle 67"/>
            <p:cNvSpPr>
              <a:spLocks noChangeArrowheads="1"/>
            </p:cNvSpPr>
            <p:nvPr/>
          </p:nvSpPr>
          <p:spPr bwMode="auto">
            <a:xfrm>
              <a:off x="5230813" y="4260850"/>
              <a:ext cx="1236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b="1" i="1">
                  <a:solidFill>
                    <a:srgbClr val="000000"/>
                  </a:solidFill>
                </a:rPr>
                <a:t>Instructio</a:t>
              </a:r>
              <a:endParaRPr lang="en-US" altLang="zh-CN" b="1"/>
            </a:p>
          </p:txBody>
        </p:sp>
        <p:sp>
          <p:nvSpPr>
            <p:cNvPr id="98353" name="Rectangle 68"/>
            <p:cNvSpPr>
              <a:spLocks noChangeArrowheads="1"/>
            </p:cNvSpPr>
            <p:nvPr/>
          </p:nvSpPr>
          <p:spPr bwMode="auto">
            <a:xfrm>
              <a:off x="6267451" y="3833813"/>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b="1" i="1">
                  <a:solidFill>
                    <a:srgbClr val="000000"/>
                  </a:solidFill>
                </a:rPr>
                <a:t>C</a:t>
              </a:r>
              <a:endParaRPr lang="en-US" altLang="zh-CN" b="1"/>
            </a:p>
          </p:txBody>
        </p:sp>
        <p:sp>
          <p:nvSpPr>
            <p:cNvPr id="98354" name="Rectangle 69"/>
            <p:cNvSpPr>
              <a:spLocks noChangeArrowheads="1"/>
            </p:cNvSpPr>
            <p:nvPr/>
          </p:nvSpPr>
          <p:spPr bwMode="auto">
            <a:xfrm>
              <a:off x="4668838" y="4024313"/>
              <a:ext cx="185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i="1">
                  <a:solidFill>
                    <a:srgbClr val="000000"/>
                  </a:solidFill>
                </a:rPr>
                <a:t>F</a:t>
              </a:r>
              <a:endParaRPr lang="en-US" altLang="zh-CN"/>
            </a:p>
          </p:txBody>
        </p:sp>
        <p:sp>
          <p:nvSpPr>
            <p:cNvPr id="98355" name="Rectangle 70"/>
            <p:cNvSpPr>
              <a:spLocks noChangeArrowheads="1"/>
            </p:cNvSpPr>
            <p:nvPr/>
          </p:nvSpPr>
          <p:spPr bwMode="auto">
            <a:xfrm>
              <a:off x="6443663" y="4019550"/>
              <a:ext cx="49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56" name="Rectangle 71"/>
            <p:cNvSpPr>
              <a:spLocks noChangeArrowheads="1"/>
            </p:cNvSpPr>
            <p:nvPr/>
          </p:nvSpPr>
          <p:spPr bwMode="auto">
            <a:xfrm>
              <a:off x="4800601" y="4211638"/>
              <a:ext cx="49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57" name="Rectangle 72"/>
            <p:cNvSpPr>
              <a:spLocks noChangeArrowheads="1"/>
            </p:cNvSpPr>
            <p:nvPr/>
          </p:nvSpPr>
          <p:spPr bwMode="auto">
            <a:xfrm>
              <a:off x="6632576" y="426085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000000"/>
                  </a:solidFill>
                </a:rPr>
                <a:t>_</a:t>
              </a:r>
              <a:endParaRPr lang="en-US" altLang="zh-CN"/>
            </a:p>
          </p:txBody>
        </p:sp>
        <p:sp>
          <p:nvSpPr>
            <p:cNvPr id="98358" name="Rectangle 73"/>
            <p:cNvSpPr>
              <a:spLocks noChangeArrowheads="1"/>
            </p:cNvSpPr>
            <p:nvPr/>
          </p:nvSpPr>
          <p:spPr bwMode="auto">
            <a:xfrm>
              <a:off x="4953001" y="4048125"/>
              <a:ext cx="204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000000"/>
                  </a:solidFill>
                  <a:latin typeface="Symbol" panose="05050102010706020507" pitchFamily="18" charset="2"/>
                </a:rPr>
                <a:t>=</a:t>
              </a:r>
              <a:endParaRPr lang="en-US" altLang="zh-CN"/>
            </a:p>
          </p:txBody>
        </p:sp>
      </p:grpSp>
      <p:sp>
        <p:nvSpPr>
          <p:cNvPr id="98316" name="Rectangle 8"/>
          <p:cNvSpPr>
            <a:spLocks noChangeArrowheads="1"/>
          </p:cNvSpPr>
          <p:nvPr/>
        </p:nvSpPr>
        <p:spPr bwMode="auto">
          <a:xfrm>
            <a:off x="8327277" y="1811873"/>
            <a:ext cx="1809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a:p>
            <a:endParaRPr lang="zh-CN" altLang="en-US">
              <a:latin typeface="Arial" panose="020B0604020202020204" pitchFamily="34" charset="0"/>
            </a:endParaRPr>
          </a:p>
          <a:p>
            <a:pPr latinLnBrk="1"/>
            <a:endParaRPr lang="zh-CN" altLang="en-US">
              <a:latin typeface="Arial" panose="020B0604020202020204" pitchFamily="34" charset="0"/>
            </a:endParaRPr>
          </a:p>
        </p:txBody>
      </p:sp>
      <p:sp>
        <p:nvSpPr>
          <p:cNvPr id="98318" name="Rectangle 15"/>
          <p:cNvSpPr>
            <a:spLocks noChangeArrowheads="1"/>
          </p:cNvSpPr>
          <p:nvPr/>
        </p:nvSpPr>
        <p:spPr bwMode="auto">
          <a:xfrm>
            <a:off x="302464" y="1287998"/>
            <a:ext cx="84709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假定</a:t>
            </a:r>
            <a:r>
              <a:rPr lang="en-US" altLang="zh-CN" sz="2000" i="1" dirty="0" err="1">
                <a:solidFill>
                  <a:schemeClr val="accent2"/>
                </a:solidFill>
                <a:latin typeface="Arial" panose="020B0604020202020204" pitchFamily="34" charset="0"/>
                <a:ea typeface="黑体" panose="02010609060101010101" pitchFamily="49" charset="-122"/>
                <a:cs typeface="Times New Roman" panose="02020603050405020304" pitchFamily="18" charset="0"/>
              </a:rPr>
              <a:t>CPI</a:t>
            </a:r>
            <a:r>
              <a:rPr lang="en-US" altLang="zh-CN" sz="2600" i="1" baseline="-25000" dirty="0" err="1">
                <a:solidFill>
                  <a:schemeClr val="accent2"/>
                </a:solidFill>
                <a:latin typeface="Arial" panose="020B0604020202020204" pitchFamily="34" charset="0"/>
                <a:ea typeface="黑体" panose="02010609060101010101" pitchFamily="49" charset="-122"/>
                <a:cs typeface="Times New Roman" panose="02020603050405020304" pitchFamily="18" charset="0"/>
              </a:rPr>
              <a:t>i</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 </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和 </a:t>
            </a:r>
            <a:r>
              <a:rPr lang="en-US" altLang="zh-CN" sz="2000" i="1"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a:t>
            </a:r>
            <a:r>
              <a:rPr lang="en-US" altLang="zh-CN" sz="2600" i="1" baseline="-25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分别为第</a:t>
            </a:r>
            <a:r>
              <a:rPr lang="en-US" altLang="zh-CN" sz="2000" i="1" dirty="0" err="1">
                <a:solidFill>
                  <a:schemeClr val="accent2"/>
                </a:solidFill>
                <a:latin typeface="Arial" panose="020B0604020202020204" pitchFamily="34" charset="0"/>
                <a:ea typeface="黑体" panose="02010609060101010101" pitchFamily="49" charset="-122"/>
                <a:cs typeface="Times New Roman" panose="02020603050405020304" pitchFamily="18" charset="0"/>
              </a:rPr>
              <a:t>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类指令的</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CPI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和指令条数，则程序的总时钟数为：</a:t>
            </a:r>
            <a:endPar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endParaRPr>
          </a:p>
        </p:txBody>
      </p:sp>
      <p:grpSp>
        <p:nvGrpSpPr>
          <p:cNvPr id="3" name="组合 2"/>
          <p:cNvGrpSpPr/>
          <p:nvPr/>
        </p:nvGrpSpPr>
        <p:grpSpPr>
          <a:xfrm>
            <a:off x="331039" y="1732498"/>
            <a:ext cx="2941638" cy="652463"/>
            <a:chOff x="341313" y="2770188"/>
            <a:chExt cx="2941638" cy="652463"/>
          </a:xfrm>
        </p:grpSpPr>
        <p:grpSp>
          <p:nvGrpSpPr>
            <p:cNvPr id="98320" name="Group 78"/>
            <p:cNvGrpSpPr>
              <a:grpSpLocks/>
            </p:cNvGrpSpPr>
            <p:nvPr/>
          </p:nvGrpSpPr>
          <p:grpSpPr bwMode="auto">
            <a:xfrm>
              <a:off x="1712913" y="2770188"/>
              <a:ext cx="1570038" cy="652463"/>
              <a:chOff x="3950" y="2830"/>
              <a:chExt cx="989" cy="411"/>
            </a:xfrm>
          </p:grpSpPr>
          <p:sp>
            <p:nvSpPr>
              <p:cNvPr id="98323" name="Rectangle 79"/>
              <p:cNvSpPr>
                <a:spLocks noChangeArrowheads="1"/>
              </p:cNvSpPr>
              <p:nvPr/>
            </p:nvSpPr>
            <p:spPr bwMode="auto">
              <a:xfrm>
                <a:off x="4028" y="3107"/>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t>=</a:t>
                </a:r>
              </a:p>
            </p:txBody>
          </p:sp>
          <p:sp>
            <p:nvSpPr>
              <p:cNvPr id="98324" name="Rectangle 80"/>
              <p:cNvSpPr>
                <a:spLocks noChangeArrowheads="1"/>
              </p:cNvSpPr>
              <p:nvPr/>
            </p:nvSpPr>
            <p:spPr bwMode="auto">
              <a:xfrm>
                <a:off x="4649" y="2914"/>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Tahoma" panose="020B0604030504040204" pitchFamily="34" charset="0"/>
                  </a:rPr>
                  <a:t>x</a:t>
                </a:r>
              </a:p>
            </p:txBody>
          </p:sp>
          <p:sp>
            <p:nvSpPr>
              <p:cNvPr id="98325" name="Rectangle 81"/>
              <p:cNvSpPr>
                <a:spLocks noChangeArrowheads="1"/>
              </p:cNvSpPr>
              <p:nvPr/>
            </p:nvSpPr>
            <p:spPr bwMode="auto">
              <a:xfrm>
                <a:off x="3950" y="291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rgbClr val="000000"/>
                    </a:solidFill>
                    <a:latin typeface="宋体" panose="02010600030101010101" pitchFamily="2" charset="-122"/>
                  </a:rPr>
                  <a:t>∑</a:t>
                </a:r>
                <a:endParaRPr lang="en-US" altLang="zh-CN" dirty="0">
                  <a:latin typeface="宋体" panose="02010600030101010101" pitchFamily="2" charset="-122"/>
                </a:endParaRPr>
              </a:p>
            </p:txBody>
          </p:sp>
          <p:sp>
            <p:nvSpPr>
              <p:cNvPr id="98326" name="Rectangle 82"/>
              <p:cNvSpPr>
                <a:spLocks noChangeArrowheads="1"/>
              </p:cNvSpPr>
              <p:nvPr/>
            </p:nvSpPr>
            <p:spPr bwMode="auto">
              <a:xfrm>
                <a:off x="4036" y="28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n</a:t>
                </a:r>
                <a:endParaRPr lang="en-US" altLang="zh-CN"/>
              </a:p>
            </p:txBody>
          </p:sp>
          <p:sp>
            <p:nvSpPr>
              <p:cNvPr id="98327" name="Rectangle 83"/>
              <p:cNvSpPr>
                <a:spLocks noChangeArrowheads="1"/>
              </p:cNvSpPr>
              <p:nvPr/>
            </p:nvSpPr>
            <p:spPr bwMode="auto">
              <a:xfrm>
                <a:off x="3979" y="3103"/>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28" name="Rectangle 84"/>
              <p:cNvSpPr>
                <a:spLocks noChangeArrowheads="1"/>
              </p:cNvSpPr>
              <p:nvPr/>
            </p:nvSpPr>
            <p:spPr bwMode="auto">
              <a:xfrm>
                <a:off x="4908"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29" name="Rectangle 85"/>
              <p:cNvSpPr>
                <a:spLocks noChangeArrowheads="1"/>
              </p:cNvSpPr>
              <p:nvPr/>
            </p:nvSpPr>
            <p:spPr bwMode="auto">
              <a:xfrm>
                <a:off x="4559"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30" name="Rectangle 86"/>
              <p:cNvSpPr>
                <a:spLocks noChangeArrowheads="1"/>
              </p:cNvSpPr>
              <p:nvPr/>
            </p:nvSpPr>
            <p:spPr bwMode="auto">
              <a:xfrm>
                <a:off x="4793" y="2908"/>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solidFill>
                      <a:srgbClr val="000000"/>
                    </a:solidFill>
                  </a:rPr>
                  <a:t>C</a:t>
                </a:r>
                <a:endParaRPr lang="en-US" altLang="zh-CN" sz="2000" b="1"/>
              </a:p>
            </p:txBody>
          </p:sp>
          <p:sp>
            <p:nvSpPr>
              <p:cNvPr id="98331" name="Rectangle 87"/>
              <p:cNvSpPr>
                <a:spLocks noChangeArrowheads="1"/>
              </p:cNvSpPr>
              <p:nvPr/>
            </p:nvSpPr>
            <p:spPr bwMode="auto">
              <a:xfrm>
                <a:off x="4244" y="2908"/>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solidFill>
                      <a:srgbClr val="000000"/>
                    </a:solidFill>
                  </a:rPr>
                  <a:t>CPI</a:t>
                </a:r>
                <a:endParaRPr lang="en-US" altLang="zh-CN" sz="2000" b="1"/>
              </a:p>
            </p:txBody>
          </p:sp>
          <p:sp>
            <p:nvSpPr>
              <p:cNvPr id="98332" name="Rectangle 88"/>
              <p:cNvSpPr>
                <a:spLocks noChangeArrowheads="1"/>
              </p:cNvSpPr>
              <p:nvPr/>
            </p:nvSpPr>
            <p:spPr bwMode="auto">
              <a:xfrm>
                <a:off x="4123" y="310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000000"/>
                    </a:solidFill>
                  </a:rPr>
                  <a:t>1</a:t>
                </a:r>
                <a:endParaRPr lang="en-US" altLang="zh-CN"/>
              </a:p>
            </p:txBody>
          </p:sp>
        </p:grpSp>
        <p:sp>
          <p:nvSpPr>
            <p:cNvPr id="98321" name="Rectangle 89"/>
            <p:cNvSpPr>
              <a:spLocks noChangeArrowheads="1"/>
            </p:cNvSpPr>
            <p:nvPr/>
          </p:nvSpPr>
          <p:spPr bwMode="auto">
            <a:xfrm>
              <a:off x="341313" y="2897188"/>
              <a:ext cx="1468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dirty="0"/>
                <a:t>总时钟数 </a:t>
              </a:r>
              <a:r>
                <a:rPr lang="en-US" altLang="zh-CN" sz="2000" b="1" dirty="0">
                  <a:latin typeface="Arial" panose="020B0604020202020204" pitchFamily="34" charset="0"/>
                </a:rPr>
                <a:t>=</a:t>
              </a:r>
            </a:p>
          </p:txBody>
        </p:sp>
      </p:grpSp>
      <p:grpSp>
        <p:nvGrpSpPr>
          <p:cNvPr id="4" name="组合 3"/>
          <p:cNvGrpSpPr/>
          <p:nvPr/>
        </p:nvGrpSpPr>
        <p:grpSpPr>
          <a:xfrm>
            <a:off x="3712414" y="1734086"/>
            <a:ext cx="4887913" cy="652463"/>
            <a:chOff x="3722688" y="2771776"/>
            <a:chExt cx="4887913" cy="652463"/>
          </a:xfrm>
        </p:grpSpPr>
        <p:sp>
          <p:nvSpPr>
            <p:cNvPr id="98317" name="Rectangle 13"/>
            <p:cNvSpPr>
              <a:spLocks noChangeArrowheads="1"/>
            </p:cNvSpPr>
            <p:nvPr/>
          </p:nvSpPr>
          <p:spPr bwMode="auto">
            <a:xfrm>
              <a:off x="4635501" y="2924176"/>
              <a:ext cx="27495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000" b="1" dirty="0">
                  <a:latin typeface="Arial" panose="020B0604020202020204" pitchFamily="34" charset="0"/>
                </a:rPr>
                <a:t>CPU</a:t>
              </a:r>
              <a:r>
                <a:rPr lang="zh-CN" altLang="en-US" sz="2000" b="1" dirty="0">
                  <a:latin typeface="Arial" panose="020B0604020202020204" pitchFamily="34" charset="0"/>
                </a:rPr>
                <a:t>时间</a:t>
              </a:r>
              <a:r>
                <a:rPr lang="en-US" altLang="zh-CN" sz="2000" b="1" dirty="0">
                  <a:latin typeface="Arial" panose="020B0604020202020204" pitchFamily="34" charset="0"/>
                </a:rPr>
                <a:t>=</a:t>
              </a:r>
              <a:r>
                <a:rPr lang="en-US" altLang="zh-CN" sz="1800" b="1" dirty="0">
                  <a:latin typeface="Arial" panose="020B0604020202020204" pitchFamily="34" charset="0"/>
                </a:rPr>
                <a:t> </a:t>
              </a:r>
              <a:r>
                <a:rPr lang="zh-CN" altLang="en-US" sz="1800" b="1" dirty="0">
                  <a:latin typeface="Arial" panose="020B0604020202020204" pitchFamily="34" charset="0"/>
                </a:rPr>
                <a:t>时钟周期 </a:t>
              </a:r>
              <a:r>
                <a:rPr lang="en-US" altLang="zh-CN" sz="1600" b="1" dirty="0">
                  <a:latin typeface="Tahoma" panose="020B0604030504040204" pitchFamily="34" charset="0"/>
                  <a:ea typeface="MS Gothic" panose="020B0609070205080204" pitchFamily="49" charset="-128"/>
                </a:rPr>
                <a:t>x</a:t>
              </a:r>
              <a:endParaRPr lang="zh-CN" altLang="en-US" sz="1600" b="1" dirty="0">
                <a:latin typeface="Tahoma" panose="020B0604030504040204" pitchFamily="34" charset="0"/>
                <a:ea typeface="MS Gothic" panose="020B0609070205080204" pitchFamily="49" charset="-128"/>
              </a:endParaRPr>
            </a:p>
          </p:txBody>
        </p:sp>
        <p:grpSp>
          <p:nvGrpSpPr>
            <p:cNvPr id="98319" name="Group 76"/>
            <p:cNvGrpSpPr>
              <a:grpSpLocks/>
            </p:cNvGrpSpPr>
            <p:nvPr/>
          </p:nvGrpSpPr>
          <p:grpSpPr bwMode="auto">
            <a:xfrm>
              <a:off x="7040563" y="2771776"/>
              <a:ext cx="1570038" cy="652463"/>
              <a:chOff x="3950" y="2830"/>
              <a:chExt cx="989" cy="411"/>
            </a:xfrm>
          </p:grpSpPr>
          <p:sp>
            <p:nvSpPr>
              <p:cNvPr id="98333" name="Rectangle 19"/>
              <p:cNvSpPr>
                <a:spLocks noChangeArrowheads="1"/>
              </p:cNvSpPr>
              <p:nvPr/>
            </p:nvSpPr>
            <p:spPr bwMode="auto">
              <a:xfrm>
                <a:off x="4028" y="3107"/>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t>=</a:t>
                </a:r>
              </a:p>
            </p:txBody>
          </p:sp>
          <p:sp>
            <p:nvSpPr>
              <p:cNvPr id="98334" name="Rectangle 20"/>
              <p:cNvSpPr>
                <a:spLocks noChangeArrowheads="1"/>
              </p:cNvSpPr>
              <p:nvPr/>
            </p:nvSpPr>
            <p:spPr bwMode="auto">
              <a:xfrm>
                <a:off x="4649" y="2914"/>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1600" b="1" dirty="0">
                    <a:latin typeface="Tahoma" panose="020B0604030504040204" pitchFamily="34" charset="0"/>
                  </a:rPr>
                  <a:t>x</a:t>
                </a:r>
              </a:p>
            </p:txBody>
          </p:sp>
          <p:sp>
            <p:nvSpPr>
              <p:cNvPr id="98335" name="Rectangle 21"/>
              <p:cNvSpPr>
                <a:spLocks noChangeArrowheads="1"/>
              </p:cNvSpPr>
              <p:nvPr/>
            </p:nvSpPr>
            <p:spPr bwMode="auto">
              <a:xfrm>
                <a:off x="3950" y="291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rgbClr val="000000"/>
                    </a:solidFill>
                    <a:latin typeface="宋体" panose="02010600030101010101" pitchFamily="2" charset="-122"/>
                  </a:rPr>
                  <a:t>∑</a:t>
                </a:r>
                <a:endParaRPr lang="en-US" altLang="zh-CN" dirty="0">
                  <a:latin typeface="宋体" panose="02010600030101010101" pitchFamily="2" charset="-122"/>
                </a:endParaRPr>
              </a:p>
            </p:txBody>
          </p:sp>
          <p:sp>
            <p:nvSpPr>
              <p:cNvPr id="98336" name="Rectangle 22"/>
              <p:cNvSpPr>
                <a:spLocks noChangeArrowheads="1"/>
              </p:cNvSpPr>
              <p:nvPr/>
            </p:nvSpPr>
            <p:spPr bwMode="auto">
              <a:xfrm>
                <a:off x="4036" y="28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n</a:t>
                </a:r>
                <a:endParaRPr lang="en-US" altLang="zh-CN"/>
              </a:p>
            </p:txBody>
          </p:sp>
          <p:sp>
            <p:nvSpPr>
              <p:cNvPr id="98337" name="Rectangle 23"/>
              <p:cNvSpPr>
                <a:spLocks noChangeArrowheads="1"/>
              </p:cNvSpPr>
              <p:nvPr/>
            </p:nvSpPr>
            <p:spPr bwMode="auto">
              <a:xfrm>
                <a:off x="3979" y="3103"/>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38" name="Rectangle 24"/>
              <p:cNvSpPr>
                <a:spLocks noChangeArrowheads="1"/>
              </p:cNvSpPr>
              <p:nvPr/>
            </p:nvSpPr>
            <p:spPr bwMode="auto">
              <a:xfrm>
                <a:off x="4908"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39" name="Rectangle 25"/>
              <p:cNvSpPr>
                <a:spLocks noChangeArrowheads="1"/>
              </p:cNvSpPr>
              <p:nvPr/>
            </p:nvSpPr>
            <p:spPr bwMode="auto">
              <a:xfrm>
                <a:off x="4559"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40" name="Rectangle 26"/>
              <p:cNvSpPr>
                <a:spLocks noChangeArrowheads="1"/>
              </p:cNvSpPr>
              <p:nvPr/>
            </p:nvSpPr>
            <p:spPr bwMode="auto">
              <a:xfrm>
                <a:off x="4793" y="2908"/>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solidFill>
                      <a:srgbClr val="000000"/>
                    </a:solidFill>
                  </a:rPr>
                  <a:t>C</a:t>
                </a:r>
                <a:endParaRPr lang="en-US" altLang="zh-CN" sz="2000" b="1"/>
              </a:p>
            </p:txBody>
          </p:sp>
          <p:sp>
            <p:nvSpPr>
              <p:cNvPr id="98341" name="Rectangle 27"/>
              <p:cNvSpPr>
                <a:spLocks noChangeArrowheads="1"/>
              </p:cNvSpPr>
              <p:nvPr/>
            </p:nvSpPr>
            <p:spPr bwMode="auto">
              <a:xfrm>
                <a:off x="4244" y="2908"/>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dirty="0">
                    <a:solidFill>
                      <a:srgbClr val="000000"/>
                    </a:solidFill>
                  </a:rPr>
                  <a:t>CPI</a:t>
                </a:r>
                <a:endParaRPr lang="en-US" altLang="zh-CN" sz="2000" b="1" dirty="0"/>
              </a:p>
            </p:txBody>
          </p:sp>
          <p:sp>
            <p:nvSpPr>
              <p:cNvPr id="98342" name="Rectangle 30"/>
              <p:cNvSpPr>
                <a:spLocks noChangeArrowheads="1"/>
              </p:cNvSpPr>
              <p:nvPr/>
            </p:nvSpPr>
            <p:spPr bwMode="auto">
              <a:xfrm>
                <a:off x="4123" y="310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000000"/>
                    </a:solidFill>
                  </a:rPr>
                  <a:t>1</a:t>
                </a:r>
                <a:endParaRPr lang="en-US" altLang="zh-CN"/>
              </a:p>
            </p:txBody>
          </p:sp>
        </p:grpSp>
        <p:sp>
          <p:nvSpPr>
            <p:cNvPr id="98322" name="Text Box 90"/>
            <p:cNvSpPr txBox="1">
              <a:spLocks noChangeArrowheads="1"/>
            </p:cNvSpPr>
            <p:nvPr/>
          </p:nvSpPr>
          <p:spPr bwMode="auto">
            <a:xfrm>
              <a:off x="3722688" y="2895601"/>
              <a:ext cx="927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1800" b="1" dirty="0">
                  <a:solidFill>
                    <a:schemeClr val="accent2"/>
                  </a:solidFill>
                </a:rPr>
                <a:t>所以，</a:t>
              </a:r>
            </a:p>
          </p:txBody>
        </p:sp>
      </p:grpSp>
      <p:sp>
        <p:nvSpPr>
          <p:cNvPr id="98314" name="Rectangle 3"/>
          <p:cNvSpPr>
            <a:spLocks noChangeArrowheads="1"/>
          </p:cNvSpPr>
          <p:nvPr/>
        </p:nvSpPr>
        <p:spPr bwMode="auto">
          <a:xfrm>
            <a:off x="600914" y="4156610"/>
            <a:ext cx="81359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2000" b="1" dirty="0">
                <a:latin typeface="Arial" panose="020B0604020202020204" pitchFamily="34" charset="0"/>
              </a:rPr>
              <a:t>CPI = (</a:t>
            </a:r>
            <a:r>
              <a:rPr lang="en-US" altLang="zh-CN" sz="2000" b="1" dirty="0">
                <a:latin typeface="Arial" panose="020B0604020202020204" pitchFamily="34" charset="0"/>
                <a:ea typeface="黑体" panose="02010609060101010101" pitchFamily="49" charset="-122"/>
              </a:rPr>
              <a:t>CPU </a:t>
            </a:r>
            <a:r>
              <a:rPr lang="zh-CN" altLang="en-US" sz="2000" b="1" dirty="0">
                <a:latin typeface="Arial" panose="020B0604020202020204" pitchFamily="34" charset="0"/>
                <a:ea typeface="黑体" panose="02010609060101010101" pitchFamily="49" charset="-122"/>
              </a:rPr>
              <a:t>时间</a:t>
            </a:r>
            <a:r>
              <a:rPr lang="en-US" altLang="zh-CN" sz="2000" b="1" dirty="0">
                <a:latin typeface="Arial" panose="020B0604020202020204" pitchFamily="34" charset="0"/>
                <a:ea typeface="黑体" panose="02010609060101010101" pitchFamily="49" charset="-122"/>
              </a:rPr>
              <a:t>×</a:t>
            </a:r>
            <a:r>
              <a:rPr lang="zh-CN" altLang="en-US" sz="2000" b="1" dirty="0">
                <a:latin typeface="Arial" panose="020B0604020202020204" pitchFamily="34" charset="0"/>
                <a:ea typeface="黑体" panose="02010609060101010101" pitchFamily="49" charset="-122"/>
              </a:rPr>
              <a:t>时钟频率</a:t>
            </a:r>
            <a:r>
              <a:rPr lang="en-US" altLang="zh-CN" sz="2000" b="1" dirty="0">
                <a:latin typeface="Arial" panose="020B0604020202020204" pitchFamily="34" charset="0"/>
                <a:ea typeface="黑体" panose="02010609060101010101" pitchFamily="49" charset="-122"/>
              </a:rPr>
              <a:t>) / </a:t>
            </a:r>
            <a:r>
              <a:rPr lang="zh-CN" altLang="en-US" sz="2000" b="1" dirty="0">
                <a:latin typeface="Arial" panose="020B0604020202020204" pitchFamily="34" charset="0"/>
                <a:ea typeface="黑体" panose="02010609060101010101" pitchFamily="49" charset="-122"/>
              </a:rPr>
              <a:t>指令条数 </a:t>
            </a:r>
            <a:r>
              <a:rPr lang="en-US" altLang="zh-CN" sz="2000" b="1" dirty="0">
                <a:latin typeface="Arial" panose="020B0604020202020204" pitchFamily="34" charset="0"/>
                <a:ea typeface="黑体" panose="02010609060101010101" pitchFamily="49" charset="-122"/>
              </a:rPr>
              <a:t> = </a:t>
            </a:r>
            <a:r>
              <a:rPr lang="zh-CN" altLang="en-US" sz="2000" b="1" dirty="0">
                <a:latin typeface="Arial" panose="020B0604020202020204" pitchFamily="34" charset="0"/>
                <a:ea typeface="黑体" panose="02010609060101010101" pitchFamily="49" charset="-122"/>
              </a:rPr>
              <a:t>总时钟周期数 </a:t>
            </a:r>
            <a:r>
              <a:rPr lang="en-US" altLang="zh-CN" sz="2000" b="1" dirty="0">
                <a:latin typeface="Arial" panose="020B0604020202020204" pitchFamily="34" charset="0"/>
                <a:ea typeface="黑体" panose="02010609060101010101" pitchFamily="49" charset="-122"/>
              </a:rPr>
              <a:t>/ </a:t>
            </a:r>
            <a:r>
              <a:rPr lang="zh-CN" altLang="en-US" sz="2000" b="1" dirty="0">
                <a:latin typeface="Arial" panose="020B0604020202020204" pitchFamily="34" charset="0"/>
                <a:ea typeface="黑体" panose="02010609060101010101" pitchFamily="49" charset="-122"/>
              </a:rPr>
              <a:t>指令条数</a:t>
            </a:r>
          </a:p>
        </p:txBody>
      </p:sp>
      <p:sp>
        <p:nvSpPr>
          <p:cNvPr id="98315" name="Rectangle 91"/>
          <p:cNvSpPr>
            <a:spLocks noChangeArrowheads="1"/>
          </p:cNvSpPr>
          <p:nvPr/>
        </p:nvSpPr>
        <p:spPr bwMode="auto">
          <a:xfrm>
            <a:off x="386601" y="3745448"/>
            <a:ext cx="82137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已知</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CPU</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时间、时钟频率、总时钟数、指令条数，则程序综合</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CPI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为</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a:t>
            </a:r>
          </a:p>
        </p:txBody>
      </p:sp>
      <p:sp>
        <p:nvSpPr>
          <p:cNvPr id="418911" name="Text Box 95"/>
          <p:cNvSpPr txBox="1">
            <a:spLocks noChangeArrowheads="1"/>
          </p:cNvSpPr>
          <p:nvPr/>
        </p:nvSpPr>
        <p:spPr bwMode="auto">
          <a:xfrm>
            <a:off x="469944" y="4651910"/>
            <a:ext cx="804703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dirty="0">
                <a:solidFill>
                  <a:srgbClr val="ED1611"/>
                </a:solidFill>
                <a:latin typeface="Arial" panose="020B0604020202020204" pitchFamily="34" charset="0"/>
                <a:ea typeface="黑体" panose="02010609060101010101" pitchFamily="49" charset="-122"/>
              </a:rPr>
              <a:t> </a:t>
            </a:r>
            <a:r>
              <a:rPr lang="zh-CN" altLang="en-US" sz="2000" b="1" dirty="0" smtClean="0">
                <a:solidFill>
                  <a:srgbClr val="ED1611"/>
                </a:solidFill>
                <a:latin typeface="Arial" panose="020B0604020202020204" pitchFamily="34" charset="0"/>
                <a:ea typeface="黑体" panose="02010609060101010101" pitchFamily="49" charset="-122"/>
              </a:rPr>
              <a:t>    指令</a:t>
            </a:r>
            <a:r>
              <a:rPr lang="zh-CN" altLang="en-US" sz="2000" b="1" dirty="0">
                <a:solidFill>
                  <a:srgbClr val="ED1611"/>
                </a:solidFill>
                <a:latin typeface="Arial" panose="020B0604020202020204" pitchFamily="34" charset="0"/>
                <a:ea typeface="黑体" panose="02010609060101010101" pitchFamily="49" charset="-122"/>
              </a:rPr>
              <a:t>的</a:t>
            </a:r>
            <a:r>
              <a:rPr lang="en-US" altLang="zh-CN" sz="2000" b="1" dirty="0">
                <a:solidFill>
                  <a:srgbClr val="ED1611"/>
                </a:solidFill>
                <a:latin typeface="Arial" panose="020B0604020202020204" pitchFamily="34" charset="0"/>
                <a:ea typeface="黑体" panose="02010609060101010101" pitchFamily="49" charset="-122"/>
              </a:rPr>
              <a:t>CPI</a:t>
            </a:r>
            <a:r>
              <a:rPr lang="zh-CN" altLang="en-US" sz="2000" b="1" dirty="0">
                <a:solidFill>
                  <a:srgbClr val="ED1611"/>
                </a:solidFill>
                <a:latin typeface="Arial" panose="020B0604020202020204" pitchFamily="34" charset="0"/>
                <a:ea typeface="黑体" panose="02010609060101010101" pitchFamily="49" charset="-122"/>
              </a:rPr>
              <a:t>、机器的</a:t>
            </a:r>
            <a:r>
              <a:rPr lang="en-US" altLang="zh-CN" sz="2000" b="1" dirty="0">
                <a:solidFill>
                  <a:srgbClr val="ED1611"/>
                </a:solidFill>
                <a:latin typeface="Arial" panose="020B0604020202020204" pitchFamily="34" charset="0"/>
                <a:ea typeface="黑体" panose="02010609060101010101" pitchFamily="49" charset="-122"/>
              </a:rPr>
              <a:t>CPI</a:t>
            </a:r>
            <a:r>
              <a:rPr lang="zh-CN" altLang="en-US" sz="2000" b="1" dirty="0">
                <a:solidFill>
                  <a:srgbClr val="ED1611"/>
                </a:solidFill>
                <a:latin typeface="Arial" panose="020B0604020202020204" pitchFamily="34" charset="0"/>
                <a:ea typeface="黑体" panose="02010609060101010101" pitchFamily="49" charset="-122"/>
              </a:rPr>
              <a:t>、程序的</a:t>
            </a:r>
            <a:r>
              <a:rPr lang="en-US" altLang="zh-CN" sz="2000" b="1" dirty="0">
                <a:solidFill>
                  <a:srgbClr val="ED1611"/>
                </a:solidFill>
                <a:latin typeface="Arial" panose="020B0604020202020204" pitchFamily="34" charset="0"/>
                <a:ea typeface="黑体" panose="02010609060101010101" pitchFamily="49" charset="-122"/>
              </a:rPr>
              <a:t>CPI</a:t>
            </a:r>
            <a:r>
              <a:rPr lang="zh-CN" altLang="en-US" sz="2000" b="1" dirty="0">
                <a:solidFill>
                  <a:srgbClr val="ED1611"/>
                </a:solidFill>
                <a:latin typeface="Arial" panose="020B0604020202020204" pitchFamily="34" charset="0"/>
                <a:ea typeface="黑体" panose="02010609060101010101" pitchFamily="49" charset="-122"/>
              </a:rPr>
              <a:t>各能反映哪方面的性能？</a:t>
            </a:r>
          </a:p>
          <a:p>
            <a:pPr>
              <a:spcBef>
                <a:spcPct val="20000"/>
              </a:spcBef>
            </a:pPr>
            <a:r>
              <a:rPr lang="zh-CN" altLang="en-US" sz="2000" b="1" dirty="0">
                <a:solidFill>
                  <a:srgbClr val="ED1611"/>
                </a:solidFill>
                <a:latin typeface="Arial" panose="020B0604020202020204" pitchFamily="34" charset="0"/>
                <a:ea typeface="黑体" panose="02010609060101010101" pitchFamily="49" charset="-122"/>
              </a:rPr>
              <a:t>          </a:t>
            </a:r>
            <a:r>
              <a:rPr lang="zh-CN" altLang="en-US" sz="2000" b="1" dirty="0">
                <a:solidFill>
                  <a:srgbClr val="008000"/>
                </a:solidFill>
                <a:latin typeface="Arial" panose="020B0604020202020204" pitchFamily="34" charset="0"/>
                <a:ea typeface="黑体" panose="02010609060101010101" pitchFamily="49" charset="-122"/>
              </a:rPr>
              <a:t>单靠</a:t>
            </a:r>
            <a:r>
              <a:rPr lang="en-US" altLang="zh-CN" sz="2000" b="1" dirty="0">
                <a:solidFill>
                  <a:srgbClr val="008000"/>
                </a:solidFill>
                <a:latin typeface="Arial" panose="020B0604020202020204" pitchFamily="34" charset="0"/>
                <a:ea typeface="黑体" panose="02010609060101010101" pitchFamily="49" charset="-122"/>
              </a:rPr>
              <a:t>CPI</a:t>
            </a:r>
            <a:r>
              <a:rPr lang="zh-CN" altLang="en-US" sz="2000" b="1" dirty="0">
                <a:solidFill>
                  <a:srgbClr val="008000"/>
                </a:solidFill>
                <a:latin typeface="Arial" panose="020B0604020202020204" pitchFamily="34" charset="0"/>
                <a:ea typeface="黑体" panose="02010609060101010101" pitchFamily="49" charset="-122"/>
              </a:rPr>
              <a:t>不能反映</a:t>
            </a:r>
            <a:r>
              <a:rPr lang="en-US" altLang="zh-CN" sz="2000" b="1" dirty="0">
                <a:solidFill>
                  <a:srgbClr val="008000"/>
                </a:solidFill>
                <a:latin typeface="Arial" panose="020B0604020202020204" pitchFamily="34" charset="0"/>
                <a:ea typeface="黑体" panose="02010609060101010101" pitchFamily="49" charset="-122"/>
              </a:rPr>
              <a:t>CPU</a:t>
            </a:r>
            <a:r>
              <a:rPr lang="zh-CN" altLang="en-US" sz="2000" b="1" dirty="0">
                <a:solidFill>
                  <a:srgbClr val="008000"/>
                </a:solidFill>
                <a:latin typeface="Arial" panose="020B0604020202020204" pitchFamily="34" charset="0"/>
                <a:ea typeface="黑体" panose="02010609060101010101" pitchFamily="49" charset="-122"/>
              </a:rPr>
              <a:t>性能！为什么？</a:t>
            </a:r>
          </a:p>
          <a:p>
            <a:pPr>
              <a:spcBef>
                <a:spcPct val="20000"/>
              </a:spcBef>
            </a:pPr>
            <a:r>
              <a:rPr lang="zh-CN" altLang="en-US" sz="2000" b="1" dirty="0">
                <a:solidFill>
                  <a:srgbClr val="008000"/>
                </a:solidFill>
                <a:latin typeface="Arial" panose="020B0604020202020204" pitchFamily="34" charset="0"/>
                <a:ea typeface="黑体" panose="02010609060101010101" pitchFamily="49" charset="-122"/>
              </a:rPr>
              <a:t>          例如，单周期处理器</a:t>
            </a:r>
            <a:r>
              <a:rPr lang="en-US" altLang="zh-CN" sz="2000" b="1" dirty="0">
                <a:solidFill>
                  <a:srgbClr val="008000"/>
                </a:solidFill>
                <a:latin typeface="Arial" panose="020B0604020202020204" pitchFamily="34" charset="0"/>
                <a:ea typeface="黑体" panose="02010609060101010101" pitchFamily="49" charset="-122"/>
              </a:rPr>
              <a:t>CPI=1</a:t>
            </a:r>
            <a:r>
              <a:rPr lang="zh-CN" altLang="en-US" sz="2000" b="1" dirty="0">
                <a:solidFill>
                  <a:srgbClr val="008000"/>
                </a:solidFill>
                <a:latin typeface="Arial" panose="020B0604020202020204" pitchFamily="34" charset="0"/>
                <a:ea typeface="黑体" panose="02010609060101010101" pitchFamily="49" charset="-122"/>
              </a:rPr>
              <a:t>，但性能差！</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48</a:t>
            </a:fld>
            <a:endParaRPr lang="zh-CN" altLang="en-US" dirty="0"/>
          </a:p>
        </p:txBody>
      </p:sp>
      <p:sp>
        <p:nvSpPr>
          <p:cNvPr id="66" name="Rectangle 7"/>
          <p:cNvSpPr>
            <a:spLocks noChangeArrowheads="1"/>
          </p:cNvSpPr>
          <p:nvPr/>
        </p:nvSpPr>
        <p:spPr bwMode="auto">
          <a:xfrm>
            <a:off x="307816" y="3175092"/>
            <a:ext cx="2198100"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smtClean="0">
                <a:solidFill>
                  <a:schemeClr val="accent2"/>
                </a:solidFill>
                <a:latin typeface="Arial" panose="020B0604020202020204" pitchFamily="34" charset="0"/>
                <a:ea typeface="黑体" panose="02010609060101010101" pitchFamily="49" charset="-122"/>
                <a:cs typeface="Times New Roman" panose="02020603050405020304" pitchFamily="18" charset="0"/>
              </a:rPr>
              <a:t>则</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程序综合</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CPI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为</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318"/>
                                        </p:tgtEl>
                                        <p:attrNameLst>
                                          <p:attrName>style.visibility</p:attrName>
                                        </p:attrNameLst>
                                      </p:cBhvr>
                                      <p:to>
                                        <p:strVal val="visible"/>
                                      </p:to>
                                    </p:set>
                                    <p:animEffect transition="in" filter="wipe(down)">
                                      <p:cBhvr>
                                        <p:cTn id="7" dur="500"/>
                                        <p:tgtEl>
                                          <p:spTgt spid="983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8343"/>
                                        </p:tgtEl>
                                        <p:attrNameLst>
                                          <p:attrName>style.visibility</p:attrName>
                                        </p:attrNameLst>
                                      </p:cBhvr>
                                      <p:to>
                                        <p:strVal val="visible"/>
                                      </p:to>
                                    </p:set>
                                    <p:animEffect transition="in" filter="wipe(down)">
                                      <p:cBhvr>
                                        <p:cTn id="22" dur="500"/>
                                        <p:tgtEl>
                                          <p:spTgt spid="98343"/>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down)">
                                      <p:cBhvr>
                                        <p:cTn id="31" dur="500"/>
                                        <p:tgtEl>
                                          <p:spTgt spid="66"/>
                                        </p:tgtEl>
                                      </p:cBhvr>
                                    </p:animEffec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98315"/>
                                        </p:tgtEl>
                                        <p:attrNameLst>
                                          <p:attrName>style.visibility</p:attrName>
                                        </p:attrNameLst>
                                      </p:cBhvr>
                                      <p:to>
                                        <p:strVal val="visible"/>
                                      </p:to>
                                    </p:set>
                                    <p:animEffect transition="in" filter="wipe(down)">
                                      <p:cBhvr>
                                        <p:cTn id="40" dur="500"/>
                                        <p:tgtEl>
                                          <p:spTgt spid="983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98314"/>
                                        </p:tgtEl>
                                        <p:attrNameLst>
                                          <p:attrName>style.visibility</p:attrName>
                                        </p:attrNameLst>
                                      </p:cBhvr>
                                      <p:to>
                                        <p:strVal val="visible"/>
                                      </p:to>
                                    </p:set>
                                    <p:animEffect transition="in" filter="wipe(down)">
                                      <p:cBhvr>
                                        <p:cTn id="45" dur="500"/>
                                        <p:tgtEl>
                                          <p:spTgt spid="9831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18911">
                                            <p:txEl>
                                              <p:pRg st="0" end="0"/>
                                            </p:txEl>
                                          </p:spTgt>
                                        </p:tgtEl>
                                        <p:attrNameLst>
                                          <p:attrName>style.visibility</p:attrName>
                                        </p:attrNameLst>
                                      </p:cBhvr>
                                      <p:to>
                                        <p:strVal val="visible"/>
                                      </p:to>
                                    </p:set>
                                    <p:animEffect transition="in" filter="blinds(horizontal)">
                                      <p:cBhvr>
                                        <p:cTn id="50" dur="500"/>
                                        <p:tgtEl>
                                          <p:spTgt spid="418911">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18911">
                                            <p:txEl>
                                              <p:pRg st="1" end="1"/>
                                            </p:txEl>
                                          </p:spTgt>
                                        </p:tgtEl>
                                        <p:attrNameLst>
                                          <p:attrName>style.visibility</p:attrName>
                                        </p:attrNameLst>
                                      </p:cBhvr>
                                      <p:to>
                                        <p:strVal val="visible"/>
                                      </p:to>
                                    </p:set>
                                    <p:animEffect transition="in" filter="blinds(horizontal)">
                                      <p:cBhvr>
                                        <p:cTn id="55" dur="500"/>
                                        <p:tgtEl>
                                          <p:spTgt spid="418911">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18911">
                                            <p:txEl>
                                              <p:pRg st="2" end="2"/>
                                            </p:txEl>
                                          </p:spTgt>
                                        </p:tgtEl>
                                        <p:attrNameLst>
                                          <p:attrName>style.visibility</p:attrName>
                                        </p:attrNameLst>
                                      </p:cBhvr>
                                      <p:to>
                                        <p:strVal val="visible"/>
                                      </p:to>
                                    </p:set>
                                    <p:animEffect transition="in" filter="blinds(horizontal)">
                                      <p:cBhvr>
                                        <p:cTn id="60" dur="500"/>
                                        <p:tgtEl>
                                          <p:spTgt spid="4189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43" grpId="0"/>
      <p:bldP spid="98318" grpId="0"/>
      <p:bldP spid="98314" grpId="0"/>
      <p:bldP spid="98315" grpId="0"/>
      <p:bldP spid="418911" grpId="0" build="allAtOnce"/>
      <p:bldP spid="6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3"/>
          <p:cNvSpPr txBox="1">
            <a:spLocks noChangeArrowheads="1"/>
          </p:cNvSpPr>
          <p:nvPr/>
        </p:nvSpPr>
        <p:spPr bwMode="auto">
          <a:xfrm>
            <a:off x="0" y="484898"/>
            <a:ext cx="917946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pPr>
            <a:r>
              <a:rPr lang="zh-CN" altLang="en-US" sz="2400" b="1" dirty="0">
                <a:solidFill>
                  <a:srgbClr val="FF0000"/>
                </a:solidFill>
              </a:rPr>
              <a:t>例</a:t>
            </a:r>
            <a:r>
              <a:rPr lang="en-US" altLang="zh-CN" sz="2400" b="1" dirty="0" smtClean="0">
                <a:solidFill>
                  <a:srgbClr val="FF0000"/>
                </a:solidFill>
              </a:rPr>
              <a:t>1 </a:t>
            </a:r>
            <a:r>
              <a:rPr lang="zh-CN" altLang="en-US" sz="2400" b="1" dirty="0" smtClean="0">
                <a:latin typeface="Arial" panose="020B0604020202020204" pitchFamily="34" charset="0"/>
                <a:ea typeface="黑体" panose="02010609060101010101" pitchFamily="49" charset="-122"/>
              </a:rPr>
              <a:t>程序</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在机器</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上运行需</a:t>
            </a:r>
            <a:r>
              <a:rPr lang="en-US" altLang="zh-CN" sz="2400" b="1" dirty="0">
                <a:latin typeface="Arial" panose="020B0604020202020204" pitchFamily="34" charset="0"/>
                <a:ea typeface="黑体" panose="02010609060101010101" pitchFamily="49" charset="-122"/>
              </a:rPr>
              <a:t>10 s</a:t>
            </a:r>
            <a:r>
              <a:rPr lang="zh-CN" altLang="en-US" sz="2400" b="1" dirty="0">
                <a:latin typeface="Arial" panose="020B0604020202020204" pitchFamily="34" charset="0"/>
                <a:ea typeface="黑体" panose="02010609060101010101" pitchFamily="49" charset="-122"/>
              </a:rPr>
              <a:t>， 机器</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的时钟频率为</a:t>
            </a:r>
            <a:r>
              <a:rPr lang="en-US" altLang="zh-CN" sz="2400" b="1" dirty="0">
                <a:latin typeface="Arial" panose="020B0604020202020204" pitchFamily="34" charset="0"/>
                <a:ea typeface="黑体" panose="02010609060101010101" pitchFamily="49" charset="-122"/>
              </a:rPr>
              <a:t>400MHz</a:t>
            </a:r>
            <a:r>
              <a:rPr lang="zh-CN" altLang="en-US" sz="2400" b="1" dirty="0">
                <a:latin typeface="Arial" panose="020B0604020202020204" pitchFamily="34" charset="0"/>
                <a:ea typeface="黑体" panose="02010609060101010101" pitchFamily="49" charset="-122"/>
              </a:rPr>
              <a:t>。 现在要设计一台机器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a:t>
            </a:r>
            <a:r>
              <a:rPr lang="zh-CN" altLang="en-US" sz="2400" b="1" dirty="0" smtClean="0">
                <a:latin typeface="Arial" panose="020B0604020202020204" pitchFamily="34" charset="0"/>
                <a:ea typeface="黑体" panose="02010609060101010101" pitchFamily="49" charset="-122"/>
              </a:rPr>
              <a:t>希望程序</a:t>
            </a:r>
            <a:r>
              <a:rPr lang="en-US" altLang="zh-CN" sz="2400" b="1" dirty="0" smtClean="0">
                <a:latin typeface="Arial" panose="020B0604020202020204" pitchFamily="34" charset="0"/>
                <a:ea typeface="黑体" panose="02010609060101010101" pitchFamily="49" charset="-122"/>
              </a:rPr>
              <a:t>P</a:t>
            </a:r>
            <a:r>
              <a:rPr lang="zh-CN" altLang="en-US" sz="2400" b="1" dirty="0" smtClean="0">
                <a:latin typeface="Arial" panose="020B0604020202020204" pitchFamily="34" charset="0"/>
                <a:ea typeface="黑体" panose="02010609060101010101" pitchFamily="49" charset="-122"/>
              </a:rPr>
              <a:t>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上运行只需</a:t>
            </a:r>
            <a:r>
              <a:rPr lang="en-US" altLang="zh-CN" sz="2400" b="1" dirty="0">
                <a:latin typeface="Arial" panose="020B0604020202020204" pitchFamily="34" charset="0"/>
                <a:ea typeface="黑体" panose="02010609060101010101" pitchFamily="49" charset="-122"/>
              </a:rPr>
              <a:t>6 </a:t>
            </a:r>
            <a:r>
              <a:rPr lang="en-US" altLang="zh-CN" sz="2400" b="1" dirty="0" smtClean="0">
                <a:latin typeface="Arial" panose="020B0604020202020204" pitchFamily="34" charset="0"/>
                <a:ea typeface="黑体" panose="02010609060101010101" pitchFamily="49" charset="-122"/>
              </a:rPr>
              <a:t>s</a:t>
            </a:r>
            <a:r>
              <a:rPr lang="zh-CN" altLang="en-US" sz="2400" b="1" dirty="0" smtClean="0">
                <a:latin typeface="Arial" panose="020B0604020202020204" pitchFamily="34" charset="0"/>
                <a:ea typeface="黑体" panose="02010609060101010101" pitchFamily="49" charset="-122"/>
              </a:rPr>
              <a:t>。可通过提高机器</a:t>
            </a:r>
            <a:r>
              <a:rPr lang="en-US" altLang="zh-CN" sz="2400" b="1" dirty="0" smtClean="0">
                <a:latin typeface="Arial" panose="020B0604020202020204" pitchFamily="34" charset="0"/>
                <a:ea typeface="黑体" panose="02010609060101010101" pitchFamily="49" charset="-122"/>
              </a:rPr>
              <a:t>B</a:t>
            </a:r>
            <a:r>
              <a:rPr lang="zh-CN" altLang="en-US" sz="2400" b="1" dirty="0" smtClean="0">
                <a:latin typeface="Arial" panose="020B0604020202020204" pitchFamily="34" charset="0"/>
                <a:ea typeface="黑体" panose="02010609060101010101" pitchFamily="49" charset="-122"/>
              </a:rPr>
              <a:t>的时钟频率来实现，但这同时会导致其</a:t>
            </a:r>
            <a:r>
              <a:rPr lang="en-US" altLang="zh-CN" sz="2400" b="1" dirty="0">
                <a:latin typeface="Arial" panose="020B0604020202020204" pitchFamily="34" charset="0"/>
                <a:ea typeface="黑体" panose="02010609060101010101" pitchFamily="49" charset="-122"/>
              </a:rPr>
              <a:t>CPI</a:t>
            </a:r>
            <a:r>
              <a:rPr lang="zh-CN" altLang="en-US" sz="2400" b="1" dirty="0">
                <a:latin typeface="Arial" panose="020B0604020202020204" pitchFamily="34" charset="0"/>
                <a:ea typeface="黑体" panose="02010609060101010101" pitchFamily="49" charset="-122"/>
              </a:rPr>
              <a:t>的增加</a:t>
            </a:r>
            <a:r>
              <a:rPr lang="zh-CN" altLang="en-US" sz="2400" b="1" dirty="0" smtClean="0">
                <a:latin typeface="Arial" panose="020B0604020202020204" pitchFamily="34" charset="0"/>
                <a:ea typeface="黑体" panose="02010609060101010101" pitchFamily="49" charset="-122"/>
              </a:rPr>
              <a:t>，假设程序</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在机器</a:t>
            </a:r>
            <a:r>
              <a:rPr lang="en-US" altLang="zh-CN" sz="2400" b="1" dirty="0">
                <a:latin typeface="Arial" panose="020B0604020202020204" pitchFamily="34" charset="0"/>
                <a:ea typeface="黑体" panose="02010609060101010101" pitchFamily="49" charset="-122"/>
              </a:rPr>
              <a:t>B</a:t>
            </a:r>
            <a:r>
              <a:rPr lang="zh-CN" altLang="en-US" sz="2400" b="1" dirty="0" smtClean="0">
                <a:latin typeface="Arial" panose="020B0604020202020204" pitchFamily="34" charset="0"/>
                <a:ea typeface="黑体" panose="02010609060101010101" pitchFamily="49" charset="-122"/>
              </a:rPr>
              <a:t>上用的时钟</a:t>
            </a:r>
            <a:r>
              <a:rPr lang="zh-CN" altLang="en-US" sz="2400" b="1" dirty="0">
                <a:latin typeface="Arial" panose="020B0604020202020204" pitchFamily="34" charset="0"/>
                <a:ea typeface="黑体" panose="02010609060101010101" pitchFamily="49" charset="-122"/>
              </a:rPr>
              <a:t>周期数是在机器</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上的</a:t>
            </a:r>
            <a:r>
              <a:rPr lang="en-US" altLang="zh-CN" sz="2400" b="1" dirty="0">
                <a:latin typeface="Arial" panose="020B0604020202020204" pitchFamily="34" charset="0"/>
                <a:ea typeface="黑体" panose="02010609060101010101" pitchFamily="49" charset="-122"/>
              </a:rPr>
              <a:t>1.2</a:t>
            </a:r>
            <a:r>
              <a:rPr lang="zh-CN" altLang="en-US" sz="2400" b="1" dirty="0">
                <a:latin typeface="Arial" panose="020B0604020202020204" pitchFamily="34" charset="0"/>
                <a:ea typeface="黑体" panose="02010609060101010101" pitchFamily="49" charset="-122"/>
              </a:rPr>
              <a:t>倍。机器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的</a:t>
            </a:r>
            <a:r>
              <a:rPr lang="zh-CN" altLang="en-US" sz="2400" b="1" dirty="0" smtClean="0">
                <a:latin typeface="Arial" panose="020B0604020202020204" pitchFamily="34" charset="0"/>
                <a:ea typeface="黑体" panose="02010609060101010101" pitchFamily="49" charset="-122"/>
              </a:rPr>
              <a:t>时钟频率是</a:t>
            </a:r>
            <a:r>
              <a:rPr lang="en-US" altLang="zh-CN" sz="2400" b="1" dirty="0" smtClean="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的多少</a:t>
            </a:r>
            <a:r>
              <a:rPr lang="zh-CN" altLang="en-US" sz="2400" b="1" dirty="0" smtClean="0">
                <a:latin typeface="Arial" panose="020B0604020202020204" pitchFamily="34" charset="0"/>
                <a:ea typeface="黑体" panose="02010609060101010101" pitchFamily="49" charset="-122"/>
              </a:rPr>
              <a:t>倍？</a:t>
            </a:r>
            <a:endParaRPr lang="zh-CN" altLang="en-US" sz="2400" b="1" dirty="0">
              <a:latin typeface="Arial" panose="020B0604020202020204" pitchFamily="34" charset="0"/>
              <a:ea typeface="黑体" panose="02010609060101010101" pitchFamily="49" charset="-122"/>
            </a:endParaRPr>
          </a:p>
        </p:txBody>
      </p:sp>
      <p:sp>
        <p:nvSpPr>
          <p:cNvPr id="420868" name="Rectangle 4"/>
          <p:cNvSpPr>
            <a:spLocks noChangeArrowheads="1"/>
          </p:cNvSpPr>
          <p:nvPr/>
        </p:nvSpPr>
        <p:spPr bwMode="auto">
          <a:xfrm>
            <a:off x="450850" y="2931931"/>
            <a:ext cx="7666038"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400" b="1" dirty="0" smtClean="0">
                <a:solidFill>
                  <a:schemeClr val="accent2"/>
                </a:solidFill>
                <a:latin typeface="Arial" panose="020B0604020202020204" pitchFamily="34" charset="0"/>
                <a:ea typeface="黑体" panose="02010609060101010101" pitchFamily="49" charset="-122"/>
              </a:rPr>
              <a:t>解</a:t>
            </a:r>
            <a:r>
              <a:rPr lang="en-US" altLang="zh-CN" sz="2400" b="1" dirty="0" smtClean="0">
                <a:solidFill>
                  <a:schemeClr val="accent2"/>
                </a:solidFill>
                <a:latin typeface="Arial" panose="020B0604020202020204" pitchFamily="34" charset="0"/>
                <a:ea typeface="黑体" panose="02010609060101010101" pitchFamily="49" charset="-122"/>
              </a:rPr>
              <a:t>:</a:t>
            </a:r>
            <a:r>
              <a:rPr lang="zh-CN" altLang="en-US" sz="2400" b="1" dirty="0" smtClean="0">
                <a:solidFill>
                  <a:schemeClr val="accent2"/>
                </a:solidFill>
                <a:latin typeface="Arial" panose="020B0604020202020204" pitchFamily="34" charset="0"/>
                <a:ea typeface="黑体" panose="02010609060101010101" pitchFamily="49" charset="-122"/>
              </a:rPr>
              <a:t>因为 </a:t>
            </a:r>
            <a:r>
              <a:rPr lang="en-US" altLang="zh-CN" sz="2400" b="1" dirty="0" smtClean="0">
                <a:solidFill>
                  <a:schemeClr val="accent2"/>
                </a:solidFill>
                <a:latin typeface="Arial" panose="020B0604020202020204" pitchFamily="34" charset="0"/>
                <a:ea typeface="黑体" panose="02010609060101010101" pitchFamily="49" charset="-122"/>
              </a:rPr>
              <a:t>CPU</a:t>
            </a:r>
            <a:r>
              <a:rPr lang="zh-CN" altLang="en-US" sz="2400" b="1" dirty="0">
                <a:solidFill>
                  <a:schemeClr val="accent2"/>
                </a:solidFill>
                <a:latin typeface="Arial" panose="020B0604020202020204" pitchFamily="34" charset="0"/>
                <a:ea typeface="黑体" panose="02010609060101010101" pitchFamily="49" charset="-122"/>
              </a:rPr>
              <a:t>时间</a:t>
            </a:r>
            <a:r>
              <a:rPr lang="en-US" altLang="zh-CN" sz="1800" b="1" dirty="0">
                <a:solidFill>
                  <a:schemeClr val="accent2"/>
                </a:solidFill>
                <a:latin typeface="Arial" panose="020B0604020202020204" pitchFamily="34" charset="0"/>
                <a:ea typeface="黑体" panose="02010609060101010101" pitchFamily="49" charset="-122"/>
              </a:rPr>
              <a:t>A</a:t>
            </a:r>
            <a:r>
              <a:rPr lang="en-US" altLang="zh-CN" sz="2400" b="1" dirty="0">
                <a:solidFill>
                  <a:schemeClr val="accent2"/>
                </a:solidFill>
                <a:latin typeface="Arial" panose="020B0604020202020204" pitchFamily="34" charset="0"/>
                <a:ea typeface="黑体" panose="02010609060101010101" pitchFamily="49" charset="-122"/>
              </a:rPr>
              <a:t> = </a:t>
            </a:r>
            <a:r>
              <a:rPr lang="zh-CN" altLang="en-US" sz="2400" b="1" dirty="0">
                <a:solidFill>
                  <a:schemeClr val="accent2"/>
                </a:solidFill>
                <a:latin typeface="Arial" panose="020B0604020202020204" pitchFamily="34" charset="0"/>
                <a:ea typeface="黑体" panose="02010609060101010101" pitchFamily="49" charset="-122"/>
              </a:rPr>
              <a:t>时钟周期数</a:t>
            </a:r>
            <a:r>
              <a:rPr lang="en-US" altLang="zh-CN" sz="1600" b="1" dirty="0">
                <a:solidFill>
                  <a:schemeClr val="accent2"/>
                </a:solidFill>
                <a:latin typeface="Arial" panose="020B0604020202020204" pitchFamily="34" charset="0"/>
                <a:ea typeface="黑体" panose="02010609060101010101" pitchFamily="49" charset="-122"/>
              </a:rPr>
              <a:t>A</a:t>
            </a:r>
            <a:r>
              <a:rPr lang="en-US" altLang="zh-CN" sz="2400" b="1" dirty="0">
                <a:solidFill>
                  <a:schemeClr val="accent2"/>
                </a:solidFill>
                <a:latin typeface="Arial" panose="020B0604020202020204" pitchFamily="34" charset="0"/>
                <a:ea typeface="黑体" panose="02010609060101010101" pitchFamily="49" charset="-122"/>
              </a:rPr>
              <a:t> / </a:t>
            </a:r>
            <a:r>
              <a:rPr lang="zh-CN" altLang="en-US" sz="2400" b="1" dirty="0">
                <a:solidFill>
                  <a:schemeClr val="accent2"/>
                </a:solidFill>
                <a:latin typeface="Arial" panose="020B0604020202020204" pitchFamily="34" charset="0"/>
                <a:ea typeface="黑体" panose="02010609060101010101" pitchFamily="49" charset="-122"/>
              </a:rPr>
              <a:t>时钟频率</a:t>
            </a:r>
            <a:r>
              <a:rPr lang="en-US" altLang="zh-CN" sz="1800" b="1" dirty="0">
                <a:solidFill>
                  <a:schemeClr val="accent2"/>
                </a:solidFill>
                <a:latin typeface="Arial" panose="020B0604020202020204" pitchFamily="34" charset="0"/>
                <a:ea typeface="黑体" panose="02010609060101010101" pitchFamily="49" charset="-122"/>
              </a:rPr>
              <a:t>A</a:t>
            </a:r>
          </a:p>
          <a:p>
            <a:pPr>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smtClean="0">
                <a:solidFill>
                  <a:schemeClr val="accent2"/>
                </a:solidFill>
                <a:latin typeface="Arial" panose="020B0604020202020204" pitchFamily="34" charset="0"/>
                <a:ea typeface="黑体" panose="02010609060101010101" pitchFamily="49" charset="-122"/>
              </a:rPr>
              <a:t>所以</a:t>
            </a:r>
            <a:r>
              <a:rPr lang="en-US" altLang="zh-CN" sz="2400" b="1" dirty="0" smtClean="0">
                <a:solidFill>
                  <a:schemeClr val="accent2"/>
                </a:solidFill>
                <a:latin typeface="Arial" panose="020B0604020202020204" pitchFamily="34" charset="0"/>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时钟周期数</a:t>
            </a:r>
            <a:r>
              <a:rPr lang="en-US" altLang="zh-CN" sz="1800" b="1" dirty="0">
                <a:solidFill>
                  <a:srgbClr val="FF0000"/>
                </a:solidFill>
                <a:latin typeface="Arial" panose="020B0604020202020204" pitchFamily="34" charset="0"/>
                <a:ea typeface="黑体" panose="02010609060101010101" pitchFamily="49" charset="-122"/>
              </a:rPr>
              <a:t>A</a:t>
            </a:r>
            <a:r>
              <a:rPr lang="en-US" altLang="zh-CN" sz="2400" b="1" dirty="0">
                <a:solidFill>
                  <a:srgbClr val="FF0000"/>
                </a:solidFill>
                <a:latin typeface="Arial" panose="020B0604020202020204" pitchFamily="34" charset="0"/>
                <a:ea typeface="黑体" panose="02010609060101010101" pitchFamily="49" charset="-122"/>
              </a:rPr>
              <a:t> </a:t>
            </a:r>
            <a:r>
              <a:rPr lang="en-US" altLang="zh-CN" sz="2400" b="1" dirty="0">
                <a:solidFill>
                  <a:schemeClr val="accent2"/>
                </a:solidFill>
                <a:latin typeface="Arial" panose="020B0604020202020204" pitchFamily="34" charset="0"/>
                <a:ea typeface="黑体" panose="02010609060101010101" pitchFamily="49" charset="-122"/>
              </a:rPr>
              <a:t>= 10 sec x 400MHz = 4000M</a:t>
            </a:r>
            <a:r>
              <a:rPr lang="zh-CN" altLang="en-US" sz="2400" b="1" dirty="0">
                <a:solidFill>
                  <a:schemeClr val="accent2"/>
                </a:solidFill>
                <a:latin typeface="Arial" panose="020B0604020202020204" pitchFamily="34" charset="0"/>
                <a:ea typeface="黑体" panose="02010609060101010101" pitchFamily="49" charset="-122"/>
              </a:rPr>
              <a:t>个</a:t>
            </a:r>
            <a:endParaRPr lang="zh-CN" altLang="en-US" sz="2400" b="1" baseline="30000" dirty="0">
              <a:solidFill>
                <a:schemeClr val="accent2"/>
              </a:solidFill>
              <a:latin typeface="Arial" panose="020B0604020202020204" pitchFamily="34" charset="0"/>
              <a:ea typeface="黑体" panose="02010609060101010101" pitchFamily="49" charset="-122"/>
            </a:endParaRPr>
          </a:p>
          <a:p>
            <a:pPr>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smtClean="0">
                <a:solidFill>
                  <a:schemeClr val="accent2"/>
                </a:solidFill>
                <a:latin typeface="Arial" panose="020B0604020202020204" pitchFamily="34" charset="0"/>
                <a:ea typeface="黑体" panose="02010609060101010101" pitchFamily="49" charset="-122"/>
              </a:rPr>
              <a:t>则    </a:t>
            </a:r>
            <a:r>
              <a:rPr lang="zh-CN" altLang="en-US" sz="2400" b="1" dirty="0" smtClean="0">
                <a:solidFill>
                  <a:srgbClr val="FF0000"/>
                </a:solidFill>
                <a:latin typeface="Arial" panose="020B0604020202020204" pitchFamily="34" charset="0"/>
                <a:ea typeface="黑体" panose="02010609060101010101" pitchFamily="49" charset="-122"/>
              </a:rPr>
              <a:t>时钟频率</a:t>
            </a:r>
            <a:r>
              <a:rPr lang="en-US" altLang="zh-CN" sz="1800" b="1" dirty="0">
                <a:solidFill>
                  <a:srgbClr val="FF0000"/>
                </a:solidFill>
                <a:latin typeface="Arial" panose="020B0604020202020204" pitchFamily="34" charset="0"/>
                <a:ea typeface="黑体" panose="02010609060101010101" pitchFamily="49" charset="-122"/>
              </a:rPr>
              <a:t>B</a:t>
            </a:r>
            <a:r>
              <a:rPr lang="en-US" altLang="zh-CN" sz="2400" b="1" dirty="0">
                <a:solidFill>
                  <a:schemeClr val="accent2"/>
                </a:solidFill>
                <a:latin typeface="Arial" panose="020B0604020202020204" pitchFamily="34" charset="0"/>
                <a:ea typeface="黑体" panose="02010609060101010101" pitchFamily="49" charset="-122"/>
              </a:rPr>
              <a:t> = </a:t>
            </a:r>
            <a:r>
              <a:rPr lang="zh-CN" altLang="en-US" sz="2400" b="1" dirty="0">
                <a:solidFill>
                  <a:schemeClr val="accent2"/>
                </a:solidFill>
                <a:latin typeface="Arial" panose="020B0604020202020204" pitchFamily="34" charset="0"/>
                <a:ea typeface="黑体" panose="02010609060101010101" pitchFamily="49" charset="-122"/>
              </a:rPr>
              <a:t>时钟周期数</a:t>
            </a:r>
            <a:r>
              <a:rPr lang="en-US" altLang="zh-CN" sz="1800" b="1" dirty="0">
                <a:solidFill>
                  <a:schemeClr val="accent2"/>
                </a:solidFill>
                <a:latin typeface="Arial" panose="020B0604020202020204" pitchFamily="34" charset="0"/>
                <a:ea typeface="黑体" panose="02010609060101010101" pitchFamily="49" charset="-122"/>
              </a:rPr>
              <a:t>B</a:t>
            </a:r>
            <a:r>
              <a:rPr lang="en-US" altLang="zh-CN" sz="2400" b="1" dirty="0">
                <a:solidFill>
                  <a:schemeClr val="accent2"/>
                </a:solidFill>
                <a:latin typeface="Arial" panose="020B0604020202020204" pitchFamily="34" charset="0"/>
                <a:ea typeface="黑体" panose="02010609060101010101" pitchFamily="49" charset="-122"/>
              </a:rPr>
              <a:t> / CPU</a:t>
            </a:r>
            <a:r>
              <a:rPr lang="zh-CN" altLang="en-US" sz="2400" b="1" dirty="0">
                <a:solidFill>
                  <a:schemeClr val="accent2"/>
                </a:solidFill>
                <a:latin typeface="Arial" panose="020B0604020202020204" pitchFamily="34" charset="0"/>
                <a:ea typeface="黑体" panose="02010609060101010101" pitchFamily="49" charset="-122"/>
              </a:rPr>
              <a:t>时间</a:t>
            </a:r>
            <a:r>
              <a:rPr lang="en-US" altLang="zh-CN" sz="1800" b="1" dirty="0">
                <a:solidFill>
                  <a:schemeClr val="accent2"/>
                </a:solidFill>
                <a:latin typeface="Arial" panose="020B0604020202020204" pitchFamily="34" charset="0"/>
                <a:ea typeface="黑体" panose="02010609060101010101" pitchFamily="49" charset="-122"/>
              </a:rPr>
              <a:t>B</a:t>
            </a:r>
            <a:r>
              <a:rPr lang="en-US" altLang="zh-CN" sz="2400" b="1" dirty="0">
                <a:solidFill>
                  <a:schemeClr val="accent2"/>
                </a:solidFill>
                <a:latin typeface="Arial" panose="020B0604020202020204" pitchFamily="34" charset="0"/>
                <a:ea typeface="黑体" panose="02010609060101010101" pitchFamily="49" charset="-122"/>
              </a:rPr>
              <a:t> </a:t>
            </a:r>
          </a:p>
          <a:p>
            <a:pPr>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a:t>
            </a:r>
            <a:r>
              <a:rPr lang="en-US" altLang="zh-CN" sz="2400" b="1" dirty="0" smtClean="0">
                <a:solidFill>
                  <a:schemeClr val="accent2"/>
                </a:solidFill>
                <a:latin typeface="Arial" panose="020B0604020202020204" pitchFamily="34" charset="0"/>
                <a:ea typeface="黑体" panose="02010609060101010101" pitchFamily="49" charset="-122"/>
              </a:rPr>
              <a:t>     = </a:t>
            </a:r>
            <a:r>
              <a:rPr lang="en-US" altLang="zh-CN" sz="2400" b="1" dirty="0">
                <a:solidFill>
                  <a:schemeClr val="accent2"/>
                </a:solidFill>
                <a:latin typeface="Arial" panose="020B0604020202020204" pitchFamily="34" charset="0"/>
                <a:ea typeface="黑体" panose="02010609060101010101" pitchFamily="49" charset="-122"/>
              </a:rPr>
              <a:t>1.2 x</a:t>
            </a:r>
            <a:r>
              <a:rPr lang="en-US" altLang="zh-CN" sz="2400" b="1" dirty="0">
                <a:latin typeface="Arial" panose="020B0604020202020204" pitchFamily="34" charset="0"/>
                <a:ea typeface="黑体" panose="02010609060101010101" pitchFamily="49" charset="-122"/>
              </a:rPr>
              <a:t> </a:t>
            </a:r>
            <a:r>
              <a:rPr lang="en-US" altLang="zh-CN" sz="2400" b="1" dirty="0">
                <a:solidFill>
                  <a:schemeClr val="accent2"/>
                </a:solidFill>
                <a:latin typeface="Arial" panose="020B0604020202020204" pitchFamily="34" charset="0"/>
                <a:ea typeface="黑体" panose="02010609060101010101" pitchFamily="49" charset="-122"/>
              </a:rPr>
              <a:t>4000M / 6 sec = 800 MHz</a:t>
            </a:r>
          </a:p>
        </p:txBody>
      </p:sp>
      <p:sp>
        <p:nvSpPr>
          <p:cNvPr id="420870" name="Text Box 6"/>
          <p:cNvSpPr txBox="1">
            <a:spLocks noChangeArrowheads="1"/>
          </p:cNvSpPr>
          <p:nvPr/>
        </p:nvSpPr>
        <p:spPr bwMode="auto">
          <a:xfrm>
            <a:off x="450850" y="5397431"/>
            <a:ext cx="83698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dirty="0">
                <a:latin typeface="Arial" panose="020B0604020202020204" pitchFamily="34" charset="0"/>
                <a:ea typeface="黑体" panose="02010609060101010101" pitchFamily="49" charset="-122"/>
              </a:rPr>
              <a:t>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的频率是</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的两倍，</a:t>
            </a:r>
            <a:r>
              <a:rPr lang="zh-CN" altLang="en-US" sz="2400" b="1" dirty="0" smtClean="0">
                <a:latin typeface="Arial" panose="020B0604020202020204" pitchFamily="34" charset="0"/>
                <a:ea typeface="黑体" panose="02010609060101010101" pitchFamily="49" charset="-122"/>
              </a:rPr>
              <a:t>但</a:t>
            </a:r>
            <a:r>
              <a:rPr lang="en-US" altLang="zh-CN" sz="2400" b="1" dirty="0" smtClean="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的</a:t>
            </a:r>
            <a:r>
              <a:rPr lang="zh-CN" altLang="en-US" sz="2400" b="1" dirty="0" smtClean="0">
                <a:latin typeface="Arial" panose="020B0604020202020204" pitchFamily="34" charset="0"/>
                <a:ea typeface="黑体" panose="02010609060101010101" pitchFamily="49" charset="-122"/>
              </a:rPr>
              <a:t>速度只是</a:t>
            </a:r>
            <a:r>
              <a:rPr lang="en-US" altLang="zh-CN" sz="2400" b="1" dirty="0">
                <a:latin typeface="Arial" panose="020B0604020202020204" pitchFamily="34" charset="0"/>
                <a:ea typeface="黑体" panose="02010609060101010101" pitchFamily="49" charset="-122"/>
              </a:rPr>
              <a:t>A</a:t>
            </a:r>
            <a:r>
              <a:rPr lang="zh-CN" altLang="en-US" sz="2400" b="1" dirty="0" smtClean="0">
                <a:latin typeface="Arial" panose="020B0604020202020204" pitchFamily="34" charset="0"/>
                <a:ea typeface="黑体" panose="02010609060101010101" pitchFamily="49" charset="-122"/>
              </a:rPr>
              <a:t>的</a:t>
            </a:r>
            <a:r>
              <a:rPr lang="en-US" altLang="zh-CN" sz="2400" b="1" dirty="0" smtClean="0">
                <a:latin typeface="Arial" panose="020B0604020202020204" pitchFamily="34" charset="0"/>
                <a:ea typeface="黑体" panose="02010609060101010101" pitchFamily="49" charset="-122"/>
              </a:rPr>
              <a:t>10/6=1.67</a:t>
            </a:r>
            <a:r>
              <a:rPr lang="zh-CN" altLang="en-US" sz="2400" b="1" dirty="0" smtClean="0">
                <a:latin typeface="Arial" panose="020B0604020202020204" pitchFamily="34" charset="0"/>
                <a:ea typeface="黑体" panose="02010609060101010101" pitchFamily="49" charset="-122"/>
              </a:rPr>
              <a:t>倍</a:t>
            </a:r>
            <a:endParaRPr lang="zh-CN" altLang="en-US" sz="2400" b="1" dirty="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49</a:t>
            </a:fld>
            <a:endParaRPr lang="zh-CN" altLang="en-US" dirty="0"/>
          </a:p>
        </p:txBody>
      </p:sp>
      <p:sp>
        <p:nvSpPr>
          <p:cNvPr id="3" name="文本框 2"/>
          <p:cNvSpPr txBox="1"/>
          <p:nvPr/>
        </p:nvSpPr>
        <p:spPr>
          <a:xfrm>
            <a:off x="1089945" y="6031208"/>
            <a:ext cx="7091680" cy="523220"/>
          </a:xfrm>
          <a:prstGeom prst="rect">
            <a:avLst/>
          </a:prstGeom>
          <a:noFill/>
        </p:spPr>
        <p:txBody>
          <a:bodyPr wrap="square" rtlCol="0">
            <a:spAutoFit/>
          </a:bodyPr>
          <a:lstStyle/>
          <a:p>
            <a:r>
              <a:rPr lang="zh-CN" altLang="en-US" sz="2800" b="1" dirty="0" smtClean="0">
                <a:solidFill>
                  <a:schemeClr val="accent1"/>
                </a:solidFill>
              </a:rPr>
              <a:t>频率的提高和速度的提</a:t>
            </a:r>
            <a:r>
              <a:rPr lang="zh-CN" altLang="en-US" sz="2800" b="1" dirty="0">
                <a:solidFill>
                  <a:schemeClr val="accent1"/>
                </a:solidFill>
              </a:rPr>
              <a:t>高</a:t>
            </a:r>
            <a:r>
              <a:rPr lang="zh-CN" altLang="en-US" sz="2800" b="1" dirty="0" smtClean="0">
                <a:solidFill>
                  <a:schemeClr val="accent1"/>
                </a:solidFill>
              </a:rPr>
              <a:t>并不是成比例的！</a:t>
            </a:r>
            <a:endParaRPr lang="zh-CN" altLang="en-US" sz="2800" b="1" dirty="0">
              <a:solidFill>
                <a:schemeClr val="accent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xEl>
                                              <p:pRg st="0" end="0"/>
                                            </p:txEl>
                                          </p:spTgt>
                                        </p:tgtEl>
                                        <p:attrNameLst>
                                          <p:attrName>style.visibility</p:attrName>
                                        </p:attrNameLst>
                                      </p:cBhvr>
                                      <p:to>
                                        <p:strVal val="visible"/>
                                      </p:to>
                                    </p:set>
                                    <p:animEffect transition="in" filter="blinds(horizontal)">
                                      <p:cBhvr>
                                        <p:cTn id="7" dur="500"/>
                                        <p:tgtEl>
                                          <p:spTgt spid="4208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68">
                                            <p:txEl>
                                              <p:pRg st="1" end="1"/>
                                            </p:txEl>
                                          </p:spTgt>
                                        </p:tgtEl>
                                        <p:attrNameLst>
                                          <p:attrName>style.visibility</p:attrName>
                                        </p:attrNameLst>
                                      </p:cBhvr>
                                      <p:to>
                                        <p:strVal val="visible"/>
                                      </p:to>
                                    </p:set>
                                    <p:animEffect transition="in" filter="blinds(horizontal)">
                                      <p:cBhvr>
                                        <p:cTn id="12" dur="500"/>
                                        <p:tgtEl>
                                          <p:spTgt spid="4208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0868">
                                            <p:txEl>
                                              <p:pRg st="2" end="2"/>
                                            </p:txEl>
                                          </p:spTgt>
                                        </p:tgtEl>
                                        <p:attrNameLst>
                                          <p:attrName>style.visibility</p:attrName>
                                        </p:attrNameLst>
                                      </p:cBhvr>
                                      <p:to>
                                        <p:strVal val="visible"/>
                                      </p:to>
                                    </p:set>
                                    <p:animEffect transition="in" filter="blinds(horizontal)">
                                      <p:cBhvr>
                                        <p:cTn id="17" dur="500"/>
                                        <p:tgtEl>
                                          <p:spTgt spid="4208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0868">
                                            <p:txEl>
                                              <p:pRg st="3" end="3"/>
                                            </p:txEl>
                                          </p:spTgt>
                                        </p:tgtEl>
                                        <p:attrNameLst>
                                          <p:attrName>style.visibility</p:attrName>
                                        </p:attrNameLst>
                                      </p:cBhvr>
                                      <p:to>
                                        <p:strVal val="visible"/>
                                      </p:to>
                                    </p:set>
                                    <p:animEffect transition="in" filter="blinds(horizontal)">
                                      <p:cBhvr>
                                        <p:cTn id="22" dur="500"/>
                                        <p:tgtEl>
                                          <p:spTgt spid="4208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0870"/>
                                        </p:tgtEl>
                                        <p:attrNameLst>
                                          <p:attrName>style.visibility</p:attrName>
                                        </p:attrNameLst>
                                      </p:cBhvr>
                                      <p:to>
                                        <p:strVal val="visible"/>
                                      </p:to>
                                    </p:set>
                                    <p:animEffect transition="in" filter="blinds(horizontal)">
                                      <p:cBhvr>
                                        <p:cTn id="27" dur="500"/>
                                        <p:tgtEl>
                                          <p:spTgt spid="42087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build="p"/>
      <p:bldP spid="420870"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1027"/>
          <p:cNvSpPr>
            <a:spLocks noGrp="1" noChangeArrowheads="1"/>
          </p:cNvSpPr>
          <p:nvPr>
            <p:ph type="body" idx="1"/>
          </p:nvPr>
        </p:nvSpPr>
        <p:spPr>
          <a:xfrm>
            <a:off x="0" y="984763"/>
            <a:ext cx="9144000" cy="728405"/>
          </a:xfrm>
        </p:spPr>
        <p:txBody>
          <a:bodyPr/>
          <a:lstStyle/>
          <a:p>
            <a:pPr marL="0" indent="0">
              <a:spcBef>
                <a:spcPts val="1200"/>
              </a:spcBef>
              <a:buNone/>
            </a:pPr>
            <a:r>
              <a:rPr lang="zh-CN" altLang="en-US" sz="2200" dirty="0" smtClean="0">
                <a:solidFill>
                  <a:schemeClr val="accent1"/>
                </a:solidFill>
                <a:latin typeface="微软雅黑" panose="020B0503020204020204" pitchFamily="34" charset="-122"/>
                <a:ea typeface="微软雅黑" panose="020B0503020204020204" pitchFamily="34" charset="-122"/>
              </a:rPr>
              <a:t>第一代计算机</a:t>
            </a:r>
            <a:r>
              <a:rPr lang="zh-CN" altLang="en-US" sz="2200" dirty="0" smtClean="0">
                <a:latin typeface="微软雅黑" panose="020B0503020204020204" pitchFamily="34" charset="-122"/>
                <a:ea typeface="微软雅黑" panose="020B0503020204020204" pitchFamily="34" charset="-122"/>
              </a:rPr>
              <a:t>：真空管</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电子管</a:t>
            </a:r>
            <a:r>
              <a:rPr lang="en-US" altLang="zh-CN" sz="2200" dirty="0" smtClean="0">
                <a:latin typeface="微软雅黑" panose="020B0503020204020204" pitchFamily="34" charset="-122"/>
                <a:ea typeface="微软雅黑" panose="020B0503020204020204" pitchFamily="34" charset="-122"/>
              </a:rPr>
              <a:t>Vacuum Tube)</a:t>
            </a:r>
            <a:r>
              <a:rPr lang="zh-CN" altLang="en-US" sz="2200" dirty="0" smtClean="0">
                <a:latin typeface="微软雅黑" panose="020B0503020204020204" pitchFamily="34" charset="-122"/>
                <a:ea typeface="微软雅黑" panose="020B0503020204020204" pitchFamily="34" charset="-122"/>
              </a:rPr>
              <a:t>计算机</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194</a:t>
            </a:r>
            <a:r>
              <a:rPr lang="en-US" altLang="zh-CN" sz="2200" dirty="0" smtClean="0">
                <a:latin typeface="微软雅黑" panose="020B0503020204020204" pitchFamily="34" charset="-122"/>
                <a:ea typeface="微软雅黑" panose="020B0503020204020204" pitchFamily="34" charset="-122"/>
              </a:rPr>
              <a:t>0</a:t>
            </a:r>
            <a:r>
              <a:rPr lang="zh-CN" altLang="en-US" sz="2200" dirty="0" smtClean="0">
                <a:latin typeface="微软雅黑" panose="020B0503020204020204" pitchFamily="34" charset="-122"/>
                <a:ea typeface="微软雅黑" panose="020B0503020204020204" pitchFamily="34" charset="-122"/>
              </a:rPr>
              <a:t>年代中期～</a:t>
            </a:r>
            <a:r>
              <a:rPr lang="en-US" altLang="zh-CN" sz="2200" dirty="0" smtClean="0">
                <a:latin typeface="微软雅黑" panose="020B0503020204020204" pitchFamily="34" charset="-122"/>
                <a:ea typeface="微软雅黑" panose="020B0503020204020204" pitchFamily="34" charset="-122"/>
              </a:rPr>
              <a:t>19</a:t>
            </a:r>
            <a:r>
              <a:rPr lang="zh-CN" altLang="en-US" sz="2200" dirty="0" smtClean="0">
                <a:latin typeface="微软雅黑" panose="020B0503020204020204" pitchFamily="34" charset="-122"/>
                <a:ea typeface="微软雅黑" panose="020B0503020204020204" pitchFamily="34" charset="-122"/>
              </a:rPr>
              <a:t>5</a:t>
            </a:r>
            <a:r>
              <a:rPr lang="en-US" altLang="zh-CN" sz="2200" dirty="0" smtClean="0">
                <a:latin typeface="微软雅黑" panose="020B0503020204020204" pitchFamily="34" charset="-122"/>
                <a:ea typeface="微软雅黑" panose="020B0503020204020204" pitchFamily="34" charset="-122"/>
              </a:rPr>
              <a:t>0</a:t>
            </a:r>
            <a:r>
              <a:rPr lang="zh-CN" altLang="en-US" sz="2200" dirty="0" smtClean="0">
                <a:latin typeface="微软雅黑" panose="020B0503020204020204" pitchFamily="34" charset="-122"/>
                <a:ea typeface="微软雅黑" panose="020B0503020204020204" pitchFamily="34" charset="-122"/>
              </a:rPr>
              <a:t>年代后期</a:t>
            </a:r>
            <a:endParaRPr lang="zh-CN" altLang="en-US" sz="2200" dirty="0" smtClean="0">
              <a:solidFill>
                <a:schemeClr val="accent2"/>
              </a:solidFill>
              <a:latin typeface="微软雅黑" panose="020B0503020204020204" pitchFamily="34" charset="-122"/>
              <a:ea typeface="微软雅黑" panose="020B0503020204020204" pitchFamily="34" charset="-122"/>
            </a:endParaRPr>
          </a:p>
        </p:txBody>
      </p:sp>
      <p:sp>
        <p:nvSpPr>
          <p:cNvPr id="16389" name="Text Box 1030">
            <a:hlinkClick r:id="rId3" action="ppaction://hlinksldjump"/>
          </p:cNvPr>
          <p:cNvSpPr txBox="1">
            <a:spLocks noChangeArrowheads="1"/>
          </p:cNvSpPr>
          <p:nvPr/>
        </p:nvSpPr>
        <p:spPr bwMode="auto">
          <a:xfrm>
            <a:off x="8115300" y="6492875"/>
            <a:ext cx="783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b="1" dirty="0">
                <a:hlinkClick r:id="rId3" action="ppaction://hlinksldjump"/>
              </a:rPr>
              <a:t>SKIP</a:t>
            </a:r>
            <a:endParaRPr lang="en-US" altLang="zh-CN" sz="1800" b="1" dirty="0"/>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5</a:t>
            </a:fld>
            <a:endParaRPr lang="zh-CN" altLang="en-US" dirty="0"/>
          </a:p>
        </p:txBody>
      </p:sp>
      <p:sp>
        <p:nvSpPr>
          <p:cNvPr id="8" name="Rectangle 1027"/>
          <p:cNvSpPr txBox="1">
            <a:spLocks noChangeArrowheads="1"/>
          </p:cNvSpPr>
          <p:nvPr/>
        </p:nvSpPr>
        <p:spPr bwMode="auto">
          <a:xfrm>
            <a:off x="0" y="4069595"/>
            <a:ext cx="9137173" cy="260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lvl="1">
              <a:spcBef>
                <a:spcPts val="1200"/>
              </a:spcBef>
            </a:pPr>
            <a:r>
              <a:rPr lang="en-US" altLang="zh-CN" sz="2200" kern="0" dirty="0" smtClean="0">
                <a:latin typeface="微软雅黑" panose="020B0503020204020204" pitchFamily="34" charset="-122"/>
                <a:ea typeface="微软雅黑" panose="020B0503020204020204" pitchFamily="34" charset="-122"/>
              </a:rPr>
              <a:t>19</a:t>
            </a:r>
            <a:r>
              <a:rPr lang="zh-CN" altLang="en-US" sz="2200" kern="0" dirty="0" smtClean="0">
                <a:latin typeface="微软雅黑" panose="020B0503020204020204" pitchFamily="34" charset="-122"/>
                <a:ea typeface="微软雅黑" panose="020B0503020204020204" pitchFamily="34" charset="-122"/>
              </a:rPr>
              <a:t>46年诞生</a:t>
            </a:r>
            <a:r>
              <a:rPr lang="zh-CN" altLang="en-US" sz="2200" kern="0" dirty="0">
                <a:latin typeface="微软雅黑" panose="020B0503020204020204" pitchFamily="34" charset="-122"/>
                <a:ea typeface="微软雅黑" panose="020B0503020204020204" pitchFamily="34" charset="-122"/>
              </a:rPr>
              <a:t>的</a:t>
            </a:r>
            <a:r>
              <a:rPr lang="zh-CN" altLang="en-US" sz="2200" kern="0" dirty="0" smtClean="0">
                <a:latin typeface="微软雅黑" panose="020B0503020204020204" pitchFamily="34" charset="-122"/>
                <a:ea typeface="微软雅黑" panose="020B0503020204020204" pitchFamily="34" charset="-122"/>
              </a:rPr>
              <a:t>第1台电子计算机 </a:t>
            </a:r>
            <a:r>
              <a:rPr lang="en-US" altLang="zh-CN" sz="2200" kern="0" dirty="0" smtClean="0">
                <a:latin typeface="微软雅黑" panose="020B0503020204020204" pitchFamily="34" charset="-122"/>
                <a:ea typeface="微软雅黑" panose="020B0503020204020204" pitchFamily="34" charset="-122"/>
                <a:hlinkClick r:id="rId4" action="ppaction://hlinksldjump"/>
              </a:rPr>
              <a:t>ENIAC</a:t>
            </a:r>
            <a:r>
              <a:rPr lang="zh-CN" altLang="en-US" sz="2200" kern="0" dirty="0" smtClean="0">
                <a:latin typeface="微软雅黑" panose="020B0503020204020204" pitchFamily="34" charset="-122"/>
                <a:ea typeface="微软雅黑" panose="020B0503020204020204" pitchFamily="34" charset="-122"/>
              </a:rPr>
              <a:t>（</a:t>
            </a:r>
            <a:r>
              <a:rPr lang="en-US" altLang="zh-CN" sz="2400" i="1" kern="0" dirty="0" smtClean="0"/>
              <a:t>Electronic Numerical Integrator And Calculator</a:t>
            </a:r>
            <a:r>
              <a:rPr lang="zh-CN" altLang="en-US" sz="2400" i="1" kern="0" dirty="0" smtClean="0"/>
              <a:t>）</a:t>
            </a:r>
            <a:endParaRPr lang="en-US" altLang="zh-CN" sz="2200" kern="0" dirty="0" smtClean="0">
              <a:latin typeface="微软雅黑" panose="020B0503020204020204" pitchFamily="34" charset="-122"/>
              <a:ea typeface="微软雅黑" panose="020B0503020204020204" pitchFamily="34" charset="-122"/>
            </a:endParaRPr>
          </a:p>
          <a:p>
            <a:pPr lvl="2">
              <a:spcBef>
                <a:spcPts val="1200"/>
              </a:spcBef>
            </a:pPr>
            <a:r>
              <a:rPr lang="zh-CN" altLang="en-US" sz="2200" kern="0" dirty="0" smtClean="0">
                <a:latin typeface="微软雅黑" panose="020B0503020204020204" pitchFamily="34" charset="-122"/>
                <a:ea typeface="微软雅黑" panose="020B0503020204020204" pitchFamily="34" charset="-122"/>
              </a:rPr>
              <a:t>体积大，重30吨，有18000多个真空管，5000次加法/</a:t>
            </a:r>
            <a:r>
              <a:rPr lang="en-US" altLang="zh-CN" sz="2200" kern="0" dirty="0" smtClean="0">
                <a:latin typeface="微软雅黑" panose="020B0503020204020204" pitchFamily="34" charset="-122"/>
                <a:ea typeface="微软雅黑" panose="020B0503020204020204" pitchFamily="34" charset="-122"/>
              </a:rPr>
              <a:t>s</a:t>
            </a:r>
          </a:p>
          <a:p>
            <a:pPr lvl="2">
              <a:spcBef>
                <a:spcPts val="1200"/>
              </a:spcBef>
            </a:pPr>
            <a:r>
              <a:rPr lang="zh-CN" altLang="en-US" sz="2200" kern="0" dirty="0" smtClean="0">
                <a:solidFill>
                  <a:srgbClr val="FF0000"/>
                </a:solidFill>
                <a:latin typeface="微软雅黑" panose="020B0503020204020204" pitchFamily="34" charset="-122"/>
                <a:ea typeface="微软雅黑" panose="020B0503020204020204" pitchFamily="34" charset="-122"/>
              </a:rPr>
              <a:t>十进制</a:t>
            </a:r>
            <a:r>
              <a:rPr lang="zh-CN" altLang="en-US" sz="2200" kern="0" dirty="0" smtClean="0">
                <a:latin typeface="微软雅黑" panose="020B0503020204020204" pitchFamily="34" charset="-122"/>
                <a:ea typeface="微软雅黑" panose="020B0503020204020204" pitchFamily="34" charset="-122"/>
              </a:rPr>
              <a:t>表示/运算，存储器由20个累加器组成，每个累加器存10位十进制数，每一位由10个真空管表示。</a:t>
            </a:r>
          </a:p>
          <a:p>
            <a:pPr lvl="2">
              <a:spcBef>
                <a:spcPts val="1200"/>
              </a:spcBef>
            </a:pPr>
            <a:r>
              <a:rPr lang="zh-CN" altLang="en-US" sz="2200" kern="0" dirty="0" smtClean="0">
                <a:latin typeface="微软雅黑" panose="020B0503020204020204" pitchFamily="34" charset="-122"/>
                <a:ea typeface="微软雅黑" panose="020B0503020204020204" pitchFamily="34" charset="-122"/>
              </a:rPr>
              <a:t>采用手动编程，通过设置开关和插拔连线来实现。</a:t>
            </a: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598" y="1817386"/>
            <a:ext cx="2197699" cy="1756512"/>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6906" y="1534257"/>
            <a:ext cx="3956403" cy="2535338"/>
          </a:xfrm>
          <a:prstGeom prst="rect">
            <a:avLst/>
          </a:prstGeom>
        </p:spPr>
      </p:pic>
      <p:sp>
        <p:nvSpPr>
          <p:cNvPr id="11" name="Rectangle 2"/>
          <p:cNvSpPr>
            <a:spLocks noGrp="1" noChangeArrowheads="1"/>
          </p:cNvSpPr>
          <p:nvPr>
            <p:ph type="title"/>
          </p:nvPr>
        </p:nvSpPr>
        <p:spPr>
          <a:xfrm>
            <a:off x="1972268" y="91446"/>
            <a:ext cx="5629275" cy="533288"/>
          </a:xfrm>
        </p:spPr>
        <p:txBody>
          <a:bodyPr/>
          <a:lstStyle/>
          <a:p>
            <a:pPr>
              <a:spcBef>
                <a:spcPct val="50000"/>
              </a:spcBef>
              <a:defRPr/>
            </a:pPr>
            <a:r>
              <a:rPr lang="en-US" altLang="zh-CN" sz="3600" dirty="0" smtClean="0">
                <a:latin typeface="黑体" panose="02010609060101010101" pitchFamily="49" charset="-122"/>
                <a:ea typeface="黑体" panose="02010609060101010101" pitchFamily="49" charset="-122"/>
              </a:rPr>
              <a:t>1.1</a:t>
            </a:r>
            <a:r>
              <a:rPr lang="zh-CN" altLang="en-US" sz="3600" dirty="0" smtClean="0">
                <a:latin typeface="黑体" panose="02010609060101010101" pitchFamily="49" charset="-122"/>
                <a:ea typeface="黑体" panose="02010609060101010101" pitchFamily="49" charset="-122"/>
              </a:rPr>
              <a:t>计算机</a:t>
            </a:r>
            <a:r>
              <a:rPr lang="zh-CN" altLang="en-US" sz="3600" dirty="0">
                <a:latin typeface="黑体" panose="02010609060101010101" pitchFamily="49" charset="-122"/>
                <a:ea typeface="黑体" panose="02010609060101010101" pitchFamily="49" charset="-122"/>
              </a:rPr>
              <a:t>的发展历程</a:t>
            </a:r>
            <a:endParaRPr lang="en-US" altLang="zh-CN" sz="3600" dirty="0">
              <a:latin typeface="黑体" panose="02010609060101010101" pitchFamily="49" charset="-122"/>
              <a:ea typeface="黑体" panose="02010609060101010101" pitchFamily="49" charset="-122"/>
            </a:endParaRPr>
          </a:p>
        </p:txBody>
      </p:sp>
    </p:spTree>
    <p:custDataLst>
      <p:tags r:id="rId1"/>
    </p:custDataLst>
  </p:cSld>
  <p:clrMapOvr>
    <a:masterClrMapping/>
  </p:clrMapOvr>
  <p:transition spd="med" advTm="278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wipe(down)">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blinds(horizontal)">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blinds(horizontal)">
                                      <p:cBhvr>
                                        <p:cTn id="29" dur="500"/>
                                        <p:tgtEl>
                                          <p:spTgt spid="8">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blinds(horizontal)">
                                      <p:cBhvr>
                                        <p:cTn id="34" dur="500"/>
                                        <p:tgtEl>
                                          <p:spTgt spid="8">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blinds(horizontal)">
                                      <p:cBhvr>
                                        <p:cTn id="39" dur="500"/>
                                        <p:tgtEl>
                                          <p:spTgt spid="8">
                                            <p:txEl>
                                              <p:pRg st="3" end="3"/>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389"/>
                                        </p:tgtEl>
                                        <p:attrNameLst>
                                          <p:attrName>style.visibility</p:attrName>
                                        </p:attrNameLst>
                                      </p:cBhvr>
                                      <p:to>
                                        <p:strVal val="visible"/>
                                      </p:to>
                                    </p:set>
                                    <p:animEffect transition="in" filter="wipe(down)">
                                      <p:cBhvr>
                                        <p:cTn id="4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P spid="1638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389380" y="244299"/>
            <a:ext cx="6973784" cy="433795"/>
          </a:xfrm>
          <a:noFill/>
        </p:spPr>
        <p:txBody>
          <a:bodyPr/>
          <a:lstStyle/>
          <a:p>
            <a:r>
              <a:rPr lang="zh-CN" altLang="en-US" sz="3200" dirty="0" smtClean="0"/>
              <a:t>指令执行速度指标</a:t>
            </a:r>
            <a:r>
              <a:rPr lang="en-US" altLang="zh-CN" sz="3200" dirty="0" smtClean="0"/>
              <a:t>MIPS</a:t>
            </a:r>
            <a:r>
              <a:rPr lang="zh-CN" altLang="en-US" sz="3200" dirty="0" smtClean="0"/>
              <a:t>和</a:t>
            </a:r>
            <a:r>
              <a:rPr lang="en-US" altLang="zh-CN" sz="3200" dirty="0" smtClean="0"/>
              <a:t>MFLOPS</a:t>
            </a:r>
            <a:endParaRPr lang="zh-CN" altLang="en-US" sz="3200" dirty="0" smtClean="0"/>
          </a:p>
        </p:txBody>
      </p:sp>
      <p:sp>
        <p:nvSpPr>
          <p:cNvPr id="439299" name="Rectangle 3"/>
          <p:cNvSpPr>
            <a:spLocks noChangeArrowheads="1"/>
          </p:cNvSpPr>
          <p:nvPr/>
        </p:nvSpPr>
        <p:spPr bwMode="auto">
          <a:xfrm>
            <a:off x="798513" y="927100"/>
            <a:ext cx="8131175" cy="509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tabLst>
                <a:tab pos="914400" algn="l"/>
                <a:tab pos="3657600" algn="l"/>
              </a:tabLst>
              <a:defRPr sz="1400">
                <a:solidFill>
                  <a:schemeClr val="tx1"/>
                </a:solidFill>
                <a:latin typeface="Times New Roman" panose="02020603050405020304" pitchFamily="18" charset="0"/>
                <a:ea typeface="宋体" panose="02010600030101010101" pitchFamily="2" charset="-122"/>
              </a:defRPr>
            </a:lvl1pPr>
            <a:lvl2pPr marL="742950" indent="-285750">
              <a:tabLst>
                <a:tab pos="914400" algn="l"/>
                <a:tab pos="3657600" algn="l"/>
              </a:tabLst>
              <a:defRPr sz="1400">
                <a:solidFill>
                  <a:schemeClr val="tx1"/>
                </a:solidFill>
                <a:latin typeface="Times New Roman" panose="02020603050405020304" pitchFamily="18" charset="0"/>
                <a:ea typeface="宋体" panose="02010600030101010101" pitchFamily="2" charset="-122"/>
              </a:defRPr>
            </a:lvl2pPr>
            <a:lvl3pPr>
              <a:tabLst>
                <a:tab pos="914400" algn="l"/>
                <a:tab pos="3657600" algn="l"/>
              </a:tabLst>
              <a:defRPr sz="1400">
                <a:solidFill>
                  <a:schemeClr val="tx1"/>
                </a:solidFill>
                <a:latin typeface="Times New Roman" panose="02020603050405020304" pitchFamily="18" charset="0"/>
                <a:ea typeface="宋体" panose="02010600030101010101" pitchFamily="2" charset="-122"/>
              </a:defRPr>
            </a:lvl3pPr>
            <a:lvl4pPr marL="1600200" indent="-228600">
              <a:tabLst>
                <a:tab pos="914400" algn="l"/>
                <a:tab pos="3657600" algn="l"/>
              </a:tabLst>
              <a:defRPr sz="1400">
                <a:solidFill>
                  <a:schemeClr val="tx1"/>
                </a:solidFill>
                <a:latin typeface="Times New Roman" panose="02020603050405020304" pitchFamily="18" charset="0"/>
                <a:ea typeface="宋体" panose="02010600030101010101" pitchFamily="2" charset="-122"/>
              </a:defRPr>
            </a:lvl4pPr>
            <a:lvl5pPr marL="2057400" indent="-228600">
              <a:tabLst>
                <a:tab pos="914400" algn="l"/>
                <a:tab pos="3657600" algn="l"/>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9pPr>
          </a:lstStyle>
          <a:p>
            <a:pPr>
              <a:lnSpc>
                <a:spcPts val="3000"/>
              </a:lnSpc>
              <a:spcBef>
                <a:spcPct val="20000"/>
              </a:spcBef>
            </a:pPr>
            <a:r>
              <a:rPr lang="en-US" altLang="zh-CN" sz="2000" b="1" dirty="0" smtClean="0">
                <a:latin typeface="Arial" panose="020B0604020202020204" pitchFamily="34" charset="0"/>
              </a:rPr>
              <a:t>MIPS</a:t>
            </a:r>
            <a:r>
              <a:rPr lang="zh-CN" altLang="en-US" sz="2000" b="1" dirty="0" smtClean="0">
                <a:latin typeface="Arial" panose="020B0604020202020204" pitchFamily="34" charset="0"/>
              </a:rPr>
              <a:t>指每秒执行多少百万条指令（定点数指令）</a:t>
            </a:r>
            <a:endParaRPr lang="en-US" altLang="zh-CN" sz="2000" b="1" baseline="30000" dirty="0" smtClean="0">
              <a:latin typeface="Arial" panose="020B0604020202020204" pitchFamily="34" charset="0"/>
            </a:endParaRPr>
          </a:p>
          <a:p>
            <a:pPr>
              <a:lnSpc>
                <a:spcPts val="3000"/>
              </a:lnSpc>
              <a:spcBef>
                <a:spcPct val="20000"/>
              </a:spcBef>
            </a:pPr>
            <a:r>
              <a:rPr lang="en-US" altLang="zh-CN" sz="2000" b="1" dirty="0" smtClean="0">
                <a:solidFill>
                  <a:schemeClr val="accent1"/>
                </a:solidFill>
                <a:latin typeface="Arial" panose="020B0604020202020204" pitchFamily="34" charset="0"/>
              </a:rPr>
              <a:t>MIPS</a:t>
            </a:r>
            <a:r>
              <a:rPr lang="en-US" altLang="zh-CN" sz="2000" b="1" dirty="0" smtClean="0">
                <a:latin typeface="Arial" panose="020B0604020202020204" pitchFamily="34" charset="0"/>
              </a:rPr>
              <a:t>= </a:t>
            </a:r>
            <a:r>
              <a:rPr lang="zh-CN" altLang="en-US" sz="2000" b="1" dirty="0" smtClean="0">
                <a:latin typeface="Arial" panose="020B0604020202020204" pitchFamily="34" charset="0"/>
              </a:rPr>
              <a:t>时钟频率</a:t>
            </a:r>
            <a:r>
              <a:rPr lang="en-US" altLang="zh-CN" sz="2000" b="1" dirty="0" smtClean="0">
                <a:latin typeface="Arial" panose="020B0604020202020204" pitchFamily="34" charset="0"/>
              </a:rPr>
              <a:t>/ </a:t>
            </a:r>
            <a:r>
              <a:rPr lang="en-US" altLang="zh-CN" sz="2000" b="1" dirty="0">
                <a:latin typeface="Arial" panose="020B0604020202020204" pitchFamily="34" charset="0"/>
              </a:rPr>
              <a:t>CPI x 1/10</a:t>
            </a:r>
            <a:r>
              <a:rPr lang="en-US" altLang="zh-CN" sz="2000" b="1" baseline="30000" dirty="0">
                <a:latin typeface="Arial" panose="020B0604020202020204" pitchFamily="34" charset="0"/>
              </a:rPr>
              <a:t>6</a:t>
            </a:r>
          </a:p>
          <a:p>
            <a:pPr>
              <a:lnSpc>
                <a:spcPts val="3000"/>
              </a:lnSpc>
              <a:spcBef>
                <a:spcPct val="20000"/>
              </a:spcBef>
            </a:pPr>
            <a:r>
              <a:rPr lang="zh-CN" altLang="en-US" sz="2000" b="1" dirty="0" smtClean="0">
                <a:solidFill>
                  <a:srgbClr val="008000"/>
                </a:solidFill>
                <a:latin typeface="黑体" panose="02010609060101010101" pitchFamily="49" charset="-122"/>
                <a:ea typeface="黑体" panose="02010609060101010101" pitchFamily="49" charset="-122"/>
              </a:rPr>
              <a:t>因为不同指令</a:t>
            </a:r>
            <a:r>
              <a:rPr lang="zh-CN" altLang="en-US" sz="2000" b="1" dirty="0">
                <a:solidFill>
                  <a:srgbClr val="008000"/>
                </a:solidFill>
                <a:latin typeface="黑体" panose="02010609060101010101" pitchFamily="49" charset="-122"/>
                <a:ea typeface="黑体" panose="02010609060101010101" pitchFamily="49" charset="-122"/>
              </a:rPr>
              <a:t>执行时间不同，</a:t>
            </a:r>
            <a:r>
              <a:rPr lang="zh-CN" altLang="en-US" sz="2000" b="1" dirty="0">
                <a:solidFill>
                  <a:srgbClr val="008000"/>
                </a:solidFill>
                <a:latin typeface="Arial" panose="020B0604020202020204" pitchFamily="34" charset="0"/>
                <a:ea typeface="黑体" panose="02010609060101010101" pitchFamily="49" charset="-122"/>
              </a:rPr>
              <a:t>所以</a:t>
            </a:r>
            <a:r>
              <a:rPr lang="en-US" altLang="zh-CN" sz="2000" b="1" dirty="0">
                <a:solidFill>
                  <a:srgbClr val="008000"/>
                </a:solidFill>
                <a:latin typeface="Arial" panose="020B0604020202020204" pitchFamily="34" charset="0"/>
                <a:ea typeface="黑体" panose="02010609060101010101" pitchFamily="49" charset="-122"/>
              </a:rPr>
              <a:t>MIPS</a:t>
            </a:r>
            <a:r>
              <a:rPr lang="zh-CN" altLang="en-US" sz="2000" b="1" dirty="0">
                <a:solidFill>
                  <a:srgbClr val="008000"/>
                </a:solidFill>
                <a:latin typeface="Arial" panose="020B0604020202020204" pitchFamily="34" charset="0"/>
                <a:ea typeface="黑体" panose="02010609060101010101" pitchFamily="49" charset="-122"/>
              </a:rPr>
              <a:t>总是</a:t>
            </a:r>
            <a:r>
              <a:rPr lang="zh-CN" altLang="en-US" sz="2000" b="1" dirty="0">
                <a:solidFill>
                  <a:srgbClr val="008000"/>
                </a:solidFill>
                <a:latin typeface="黑体" panose="02010609060101010101" pitchFamily="49" charset="-122"/>
                <a:ea typeface="黑体" panose="02010609060101010101" pitchFamily="49" charset="-122"/>
              </a:rPr>
              <a:t>一个平均值。</a:t>
            </a:r>
          </a:p>
          <a:p>
            <a:pPr>
              <a:lnSpc>
                <a:spcPts val="3000"/>
              </a:lnSpc>
              <a:spcBef>
                <a:spcPct val="30000"/>
              </a:spcBef>
              <a:buFontTx/>
              <a:buChar char="•"/>
            </a:pPr>
            <a:r>
              <a:rPr lang="zh-CN" altLang="en-US" sz="2000" b="1" dirty="0">
                <a:latin typeface="Arial" panose="020B0604020202020204" pitchFamily="34" charset="0"/>
              </a:rPr>
              <a:t> </a:t>
            </a:r>
            <a:r>
              <a:rPr lang="zh-CN" altLang="en-US" sz="2000" b="1" dirty="0">
                <a:latin typeface="Arial" panose="020B0604020202020204" pitchFamily="34" charset="0"/>
                <a:ea typeface="黑体" panose="02010609060101010101" pitchFamily="49" charset="-122"/>
              </a:rPr>
              <a:t>不同机器的指令集不同</a:t>
            </a:r>
            <a:endParaRPr lang="en-US" altLang="zh-CN" sz="2000" b="1" dirty="0">
              <a:latin typeface="Arial" panose="020B0604020202020204" pitchFamily="34" charset="0"/>
              <a:ea typeface="黑体" panose="02010609060101010101" pitchFamily="49" charset="-122"/>
            </a:endParaRPr>
          </a:p>
          <a:p>
            <a:pPr>
              <a:lnSpc>
                <a:spcPts val="3000"/>
              </a:lnSpc>
              <a:spcBef>
                <a:spcPct val="30000"/>
              </a:spcBef>
              <a:buFontTx/>
              <a:buChar char="•"/>
            </a:pPr>
            <a:r>
              <a:rPr lang="zh-CN" altLang="en-US" sz="2000" b="1" dirty="0">
                <a:latin typeface="Arial" panose="020B0604020202020204" pitchFamily="34" charset="0"/>
                <a:ea typeface="黑体" panose="02010609060101010101" pitchFamily="49" charset="-122"/>
              </a:rPr>
              <a:t> 程序由不同的指令混合而成</a:t>
            </a:r>
            <a:endParaRPr lang="en-US" altLang="zh-CN" sz="2000" b="1" dirty="0">
              <a:latin typeface="Arial" panose="020B0604020202020204" pitchFamily="34" charset="0"/>
              <a:ea typeface="黑体" panose="02010609060101010101" pitchFamily="49" charset="-122"/>
            </a:endParaRPr>
          </a:p>
          <a:p>
            <a:pPr>
              <a:lnSpc>
                <a:spcPts val="3000"/>
              </a:lnSpc>
              <a:spcBef>
                <a:spcPct val="30000"/>
              </a:spcBef>
              <a:buFontTx/>
              <a:buChar char="•"/>
            </a:pPr>
            <a:r>
              <a:rPr lang="zh-CN" altLang="en-US" sz="2000" b="1" dirty="0">
                <a:latin typeface="Arial" panose="020B0604020202020204" pitchFamily="34" charset="0"/>
                <a:ea typeface="黑体" panose="02010609060101010101" pitchFamily="49" charset="-122"/>
              </a:rPr>
              <a:t> 指令使用的</a:t>
            </a:r>
            <a:r>
              <a:rPr lang="zh-CN" altLang="en-US" sz="2000" b="1" dirty="0" smtClean="0">
                <a:latin typeface="Arial" panose="020B0604020202020204" pitchFamily="34" charset="0"/>
                <a:ea typeface="黑体" panose="02010609060101010101" pitchFamily="49" charset="-122"/>
              </a:rPr>
              <a:t>频度会动态</a:t>
            </a:r>
            <a:r>
              <a:rPr lang="zh-CN" altLang="en-US" sz="2000" b="1" dirty="0">
                <a:latin typeface="Arial" panose="020B0604020202020204" pitchFamily="34" charset="0"/>
                <a:ea typeface="黑体" panose="02010609060101010101" pitchFamily="49" charset="-122"/>
              </a:rPr>
              <a:t>变化</a:t>
            </a:r>
          </a:p>
          <a:p>
            <a:pPr>
              <a:lnSpc>
                <a:spcPts val="3000"/>
              </a:lnSpc>
              <a:spcBef>
                <a:spcPct val="30000"/>
              </a:spcBef>
              <a:buFontTx/>
              <a:buChar char="•"/>
            </a:pPr>
            <a:r>
              <a:rPr lang="en-US" altLang="zh-CN" sz="2000" b="1" dirty="0">
                <a:latin typeface="Arial" panose="020B0604020202020204" pitchFamily="34" charset="0"/>
                <a:ea typeface="黑体" panose="02010609060101010101" pitchFamily="49" charset="-122"/>
              </a:rPr>
              <a:t> </a:t>
            </a:r>
            <a:r>
              <a:rPr lang="zh-CN" altLang="en-US" sz="2000" b="1" dirty="0" smtClean="0">
                <a:latin typeface="Arial" panose="020B0604020202020204" pitchFamily="34" charset="0"/>
                <a:ea typeface="黑体" panose="02010609060101010101" pitchFamily="49" charset="-122"/>
              </a:rPr>
              <a:t>厂家给出的是峰值</a:t>
            </a:r>
            <a:r>
              <a:rPr lang="en-US" altLang="zh-CN" sz="2000" b="1" dirty="0" smtClean="0">
                <a:latin typeface="Arial" panose="020B0604020202020204" pitchFamily="34" charset="0"/>
                <a:ea typeface="黑体" panose="02010609060101010101" pitchFamily="49" charset="-122"/>
              </a:rPr>
              <a:t>MIPS</a:t>
            </a:r>
            <a:endParaRPr lang="zh-CN" altLang="en-US" sz="2000" b="1" dirty="0">
              <a:latin typeface="Arial" panose="020B0604020202020204" pitchFamily="34" charset="0"/>
              <a:ea typeface="黑体" panose="02010609060101010101" pitchFamily="49" charset="-122"/>
            </a:endParaRPr>
          </a:p>
          <a:p>
            <a:pPr>
              <a:lnSpc>
                <a:spcPts val="3000"/>
              </a:lnSpc>
              <a:spcBef>
                <a:spcPct val="50000"/>
              </a:spcBef>
            </a:pPr>
            <a:r>
              <a:rPr lang="zh-CN" altLang="en-US" sz="2000" b="1" dirty="0" smtClean="0">
                <a:solidFill>
                  <a:srgbClr val="B3110D"/>
                </a:solidFill>
                <a:latin typeface="Arial" panose="020B0604020202020204" pitchFamily="34" charset="0"/>
                <a:ea typeface="黑体" panose="02010609060101010101" pitchFamily="49" charset="-122"/>
              </a:rPr>
              <a:t>有时</a:t>
            </a:r>
            <a:r>
              <a:rPr lang="en-US" altLang="zh-CN" sz="2000" b="1" dirty="0" smtClean="0">
                <a:solidFill>
                  <a:srgbClr val="B3110D"/>
                </a:solidFill>
                <a:latin typeface="Arial" panose="020B0604020202020204" pitchFamily="34" charset="0"/>
                <a:ea typeface="黑体" panose="02010609060101010101" pitchFamily="49" charset="-122"/>
              </a:rPr>
              <a:t>MIPS</a:t>
            </a:r>
            <a:r>
              <a:rPr lang="zh-CN" altLang="en-US" sz="2000" b="1" dirty="0" smtClean="0">
                <a:solidFill>
                  <a:srgbClr val="B3110D"/>
                </a:solidFill>
                <a:latin typeface="Arial" panose="020B0604020202020204" pitchFamily="34" charset="0"/>
                <a:ea typeface="黑体" panose="02010609060101010101" pitchFamily="49" charset="-122"/>
              </a:rPr>
              <a:t>数并不能</a:t>
            </a:r>
            <a:r>
              <a:rPr lang="zh-CN" altLang="en-US" sz="2000" b="1" dirty="0">
                <a:solidFill>
                  <a:srgbClr val="B3110D"/>
                </a:solidFill>
                <a:latin typeface="Arial" panose="020B0604020202020204" pitchFamily="34" charset="0"/>
                <a:ea typeface="黑体" panose="02010609060101010101" pitchFamily="49" charset="-122"/>
              </a:rPr>
              <a:t>说明性能的好坏</a:t>
            </a:r>
            <a:r>
              <a:rPr lang="zh-CN" altLang="en-US" sz="2000" b="1" dirty="0">
                <a:solidFill>
                  <a:schemeClr val="accent2"/>
                </a:solidFill>
                <a:latin typeface="Arial" panose="020B0604020202020204" pitchFamily="34" charset="0"/>
                <a:ea typeface="黑体" panose="02010609060101010101" pitchFamily="49" charset="-122"/>
              </a:rPr>
              <a:t>（用下页中的例子来说明</a:t>
            </a:r>
            <a:r>
              <a:rPr lang="zh-CN" altLang="en-US" sz="2000" b="1" dirty="0" smtClean="0">
                <a:solidFill>
                  <a:schemeClr val="accent2"/>
                </a:solidFill>
                <a:latin typeface="Arial" panose="020B0604020202020204" pitchFamily="34" charset="0"/>
                <a:ea typeface="黑体" panose="02010609060101010101" pitchFamily="49" charset="-122"/>
              </a:rPr>
              <a:t>）</a:t>
            </a:r>
            <a:endParaRPr lang="en-US" altLang="zh-CN" sz="2000" b="1" dirty="0" smtClean="0">
              <a:solidFill>
                <a:schemeClr val="accent2"/>
              </a:solidFill>
              <a:latin typeface="Arial" panose="020B0604020202020204" pitchFamily="34" charset="0"/>
              <a:ea typeface="黑体" panose="02010609060101010101" pitchFamily="49" charset="-122"/>
            </a:endParaRPr>
          </a:p>
          <a:p>
            <a:pPr>
              <a:lnSpc>
                <a:spcPts val="3000"/>
              </a:lnSpc>
              <a:spcBef>
                <a:spcPct val="50000"/>
              </a:spcBef>
            </a:pPr>
            <a:r>
              <a:rPr lang="en-US" altLang="zh-CN" sz="2000" b="1" dirty="0" smtClean="0">
                <a:solidFill>
                  <a:schemeClr val="accent1"/>
                </a:solidFill>
                <a:latin typeface="Arial" panose="020B0604020202020204" pitchFamily="34" charset="0"/>
                <a:ea typeface="黑体" panose="02010609060101010101" pitchFamily="49" charset="-122"/>
              </a:rPr>
              <a:t>MFLOPS</a:t>
            </a:r>
            <a:r>
              <a:rPr lang="en-US" altLang="zh-CN" sz="2000" b="1" dirty="0" smtClean="0">
                <a:solidFill>
                  <a:schemeClr val="accent2"/>
                </a:solidFill>
                <a:latin typeface="Arial" panose="020B0604020202020204" pitchFamily="34" charset="0"/>
                <a:ea typeface="黑体" panose="02010609060101010101" pitchFamily="49" charset="-122"/>
              </a:rPr>
              <a:t>: </a:t>
            </a:r>
            <a:r>
              <a:rPr lang="zh-CN" altLang="en-US" sz="2000" b="1" dirty="0" smtClean="0">
                <a:solidFill>
                  <a:schemeClr val="accent2"/>
                </a:solidFill>
                <a:latin typeface="Arial" panose="020B0604020202020204" pitchFamily="34" charset="0"/>
                <a:ea typeface="黑体" panose="02010609060101010101" pitchFamily="49" charset="-122"/>
              </a:rPr>
              <a:t>每秒能执行的浮点运算有多少百万次，反映机器对浮点数处理的速度。</a:t>
            </a:r>
            <a:endParaRPr lang="en-US" altLang="zh-CN" sz="2000" b="1" dirty="0">
              <a:solidFill>
                <a:schemeClr val="accent2"/>
              </a:solidFill>
              <a:latin typeface="Arial" panose="020B0604020202020204" pitchFamily="34" charset="0"/>
              <a:ea typeface="黑体" panose="02010609060101010101" pitchFamily="49" charset="-122"/>
            </a:endParaRPr>
          </a:p>
          <a:p>
            <a:pPr>
              <a:lnSpc>
                <a:spcPts val="3000"/>
              </a:lnSpc>
              <a:spcBef>
                <a:spcPct val="5000"/>
              </a:spcBef>
            </a:pPr>
            <a:r>
              <a:rPr lang="zh-CN" altLang="en-US" sz="2000" b="1" dirty="0" smtClean="0">
                <a:solidFill>
                  <a:schemeClr val="accent1"/>
                </a:solidFill>
                <a:latin typeface="Arial" panose="020B0604020202020204" pitchFamily="34" charset="0"/>
                <a:ea typeface="黑体" panose="02010609060101010101" pitchFamily="49" charset="-122"/>
              </a:rPr>
              <a:t>注意</a:t>
            </a:r>
            <a:r>
              <a:rPr lang="zh-CN" altLang="en-US" sz="2000" b="1" dirty="0" smtClean="0">
                <a:latin typeface="Arial" panose="020B0604020202020204" pitchFamily="34" charset="0"/>
                <a:ea typeface="黑体" panose="02010609060101010101" pitchFamily="49" charset="-122"/>
              </a:rPr>
              <a:t>：</a:t>
            </a:r>
            <a:r>
              <a:rPr lang="en-US" altLang="zh-CN" sz="2000" b="1" dirty="0" smtClean="0">
                <a:latin typeface="Arial" panose="020B0604020202020204" pitchFamily="34" charset="0"/>
                <a:ea typeface="黑体" panose="02010609060101010101" pitchFamily="49" charset="-122"/>
              </a:rPr>
              <a:t>MFLOPS</a:t>
            </a:r>
            <a:r>
              <a:rPr lang="zh-CN" altLang="en-US" sz="2000" b="1" dirty="0" smtClean="0">
                <a:latin typeface="Arial" panose="020B0604020202020204" pitchFamily="34" charset="0"/>
                <a:ea typeface="黑体" panose="02010609060101010101" pitchFamily="49" charset="-122"/>
              </a:rPr>
              <a:t>不是用执行浮点数指令数来描述</a:t>
            </a:r>
            <a:endParaRPr lang="en-US" altLang="zh-CN" sz="2000" b="1" dirty="0">
              <a:latin typeface="Arial" panose="020B0604020202020204" pitchFamily="34" charset="0"/>
              <a:ea typeface="黑体" panose="02010609060101010101" pitchFamily="49" charset="-122"/>
            </a:endParaRPr>
          </a:p>
        </p:txBody>
      </p:sp>
      <p:grpSp>
        <p:nvGrpSpPr>
          <p:cNvPr id="2" name="Group 4"/>
          <p:cNvGrpSpPr>
            <a:grpSpLocks/>
          </p:cNvGrpSpPr>
          <p:nvPr/>
        </p:nvGrpSpPr>
        <p:grpSpPr bwMode="auto">
          <a:xfrm>
            <a:off x="4298634" y="2532380"/>
            <a:ext cx="4631054" cy="1427163"/>
            <a:chOff x="3855" y="1418"/>
            <a:chExt cx="2402" cy="1019"/>
          </a:xfrm>
        </p:grpSpPr>
        <p:sp>
          <p:nvSpPr>
            <p:cNvPr id="102408" name="AutoShape 5"/>
            <p:cNvSpPr>
              <a:spLocks/>
            </p:cNvSpPr>
            <p:nvPr/>
          </p:nvSpPr>
          <p:spPr bwMode="auto">
            <a:xfrm>
              <a:off x="3855" y="1418"/>
              <a:ext cx="221" cy="1019"/>
            </a:xfrm>
            <a:prstGeom prst="rightBrace">
              <a:avLst>
                <a:gd name="adj1" fmla="val 3842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chemeClr val="accent2"/>
                </a:solidFill>
                <a:latin typeface="Helvetica" panose="020B0604020202020204" pitchFamily="34" charset="0"/>
              </a:endParaRPr>
            </a:p>
          </p:txBody>
        </p:sp>
        <p:sp>
          <p:nvSpPr>
            <p:cNvPr id="56330" name="Text Box 6"/>
            <p:cNvSpPr txBox="1">
              <a:spLocks noChangeArrowheads="1"/>
            </p:cNvSpPr>
            <p:nvPr/>
          </p:nvSpPr>
          <p:spPr bwMode="auto">
            <a:xfrm>
              <a:off x="4161" y="1790"/>
              <a:ext cx="2096" cy="286"/>
            </a:xfrm>
            <a:prstGeom prst="rect">
              <a:avLst/>
            </a:prstGeom>
            <a:noFill/>
            <a:ln w="12700">
              <a:noFill/>
              <a:miter lim="800000"/>
              <a:headEnd/>
              <a:tailEnd/>
            </a:ln>
          </p:spPr>
          <p:txBody>
            <a:bodyPr wrap="square">
              <a:spAutoFit/>
            </a:bodyPr>
            <a:lstStyle/>
            <a:p>
              <a:pPr>
                <a:defRPr/>
              </a:pPr>
              <a:r>
                <a:rPr lang="zh-CN" altLang="en-US" sz="2000" b="1" dirty="0" smtClean="0">
                  <a:solidFill>
                    <a:schemeClr val="accent2"/>
                  </a:solidFill>
                  <a:latin typeface="+mn-lt"/>
                  <a:ea typeface="黑体" pitchFamily="49" charset="-122"/>
                </a:rPr>
                <a:t>所以用</a:t>
              </a:r>
              <a:r>
                <a:rPr lang="en-US" altLang="zh-CN" sz="2000" b="1" dirty="0">
                  <a:solidFill>
                    <a:schemeClr val="accent2"/>
                  </a:solidFill>
                  <a:latin typeface="+mn-lt"/>
                  <a:ea typeface="黑体" pitchFamily="49" charset="-122"/>
                </a:rPr>
                <a:t>MIPS</a:t>
              </a:r>
              <a:r>
                <a:rPr lang="zh-CN" altLang="en-US" sz="2000" b="1" dirty="0">
                  <a:solidFill>
                    <a:schemeClr val="accent2"/>
                  </a:solidFill>
                  <a:latin typeface="+mn-lt"/>
                  <a:ea typeface="黑体" pitchFamily="49" charset="-122"/>
                </a:rPr>
                <a:t>数表示</a:t>
              </a:r>
              <a:r>
                <a:rPr lang="zh-CN" altLang="en-US" sz="2000" b="1" dirty="0" smtClean="0">
                  <a:solidFill>
                    <a:schemeClr val="accent2"/>
                  </a:solidFill>
                  <a:latin typeface="+mn-lt"/>
                  <a:ea typeface="黑体" pitchFamily="49" charset="-122"/>
                </a:rPr>
                <a:t>性能有局限性</a:t>
              </a:r>
              <a:endParaRPr lang="en-US" altLang="zh-CN" sz="2000" b="1" dirty="0">
                <a:solidFill>
                  <a:schemeClr val="accent2"/>
                </a:solidFill>
                <a:latin typeface="+mn-lt"/>
                <a:ea typeface="黑体" pitchFamily="49" charset="-122"/>
              </a:endParaRPr>
            </a:p>
          </p:txBody>
        </p:sp>
      </p:grpSp>
      <p:sp>
        <p:nvSpPr>
          <p:cNvPr id="4" name="灯片编号占位符 3"/>
          <p:cNvSpPr>
            <a:spLocks noGrp="1"/>
          </p:cNvSpPr>
          <p:nvPr>
            <p:ph type="sldNum" sz="quarter" idx="4"/>
          </p:nvPr>
        </p:nvSpPr>
        <p:spPr/>
        <p:txBody>
          <a:bodyPr/>
          <a:lstStyle/>
          <a:p>
            <a:fld id="{B889F279-0C5D-4FA7-8CEA-9D3E73AA67A1}" type="slidenum">
              <a:rPr lang="zh-CN" altLang="en-US" smtClean="0"/>
              <a:pPr/>
              <a:t>50</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wipe(down)">
                                      <p:cBhvr>
                                        <p:cTn id="7" dur="500"/>
                                        <p:tgtEl>
                                          <p:spTgt spid="439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Effect transition="in" filter="wipe(down)">
                                      <p:cBhvr>
                                        <p:cTn id="12" dur="500"/>
                                        <p:tgtEl>
                                          <p:spTgt spid="439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17" dur="500"/>
                                        <p:tgtEl>
                                          <p:spTgt spid="439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22" dur="500"/>
                                        <p:tgtEl>
                                          <p:spTgt spid="439299">
                                            <p:txEl>
                                              <p:pRg st="3" end="3"/>
                                            </p:txEl>
                                          </p:spTgt>
                                        </p:tgtEl>
                                      </p:cBhvr>
                                    </p:animEffect>
                                  </p:childTnLst>
                                  <p:subTnLst>
                                    <p:animClr clrSpc="rgb" dir="cw">
                                      <p:cBhvr override="childStyle">
                                        <p:cTn dur="1" fill="hold" display="0" masterRel="nextClick" afterEffect="1"/>
                                        <p:tgtEl>
                                          <p:spTgt spid="439299">
                                            <p:txEl>
                                              <p:pRg st="3" end="3"/>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7" dur="500"/>
                                        <p:tgtEl>
                                          <p:spTgt spid="439299">
                                            <p:txEl>
                                              <p:pRg st="4" end="4"/>
                                            </p:txEl>
                                          </p:spTgt>
                                        </p:tgtEl>
                                      </p:cBhvr>
                                    </p:animEffect>
                                  </p:childTnLst>
                                  <p:subTnLst>
                                    <p:animClr clrSpc="rgb" dir="cw">
                                      <p:cBhvr override="childStyle">
                                        <p:cTn dur="1" fill="hold" display="0" masterRel="nextClick" afterEffect="1"/>
                                        <p:tgtEl>
                                          <p:spTgt spid="439299">
                                            <p:txEl>
                                              <p:pRg st="4" end="4"/>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9299">
                                            <p:txEl>
                                              <p:pRg st="5" end="5"/>
                                            </p:txEl>
                                          </p:spTgt>
                                        </p:tgtEl>
                                        <p:attrNameLst>
                                          <p:attrName>style.visibility</p:attrName>
                                        </p:attrNameLst>
                                      </p:cBhvr>
                                      <p:to>
                                        <p:strVal val="visible"/>
                                      </p:to>
                                    </p:set>
                                    <p:animEffect transition="in" filter="blinds(horizontal)">
                                      <p:cBhvr>
                                        <p:cTn id="32" dur="500"/>
                                        <p:tgtEl>
                                          <p:spTgt spid="439299">
                                            <p:txEl>
                                              <p:pRg st="5" end="5"/>
                                            </p:txEl>
                                          </p:spTgt>
                                        </p:tgtEl>
                                      </p:cBhvr>
                                    </p:animEffect>
                                  </p:childTnLst>
                                  <p:subTnLst>
                                    <p:animClr clrSpc="rgb" dir="cw">
                                      <p:cBhvr override="childStyle">
                                        <p:cTn dur="1" fill="hold" display="0" masterRel="nextClick" afterEffect="1"/>
                                        <p:tgtEl>
                                          <p:spTgt spid="439299">
                                            <p:txEl>
                                              <p:pRg st="5" end="5"/>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9299">
                                            <p:txEl>
                                              <p:pRg st="6" end="6"/>
                                            </p:txEl>
                                          </p:spTgt>
                                        </p:tgtEl>
                                        <p:attrNameLst>
                                          <p:attrName>style.visibility</p:attrName>
                                        </p:attrNameLst>
                                      </p:cBhvr>
                                      <p:to>
                                        <p:strVal val="visible"/>
                                      </p:to>
                                    </p:set>
                                    <p:animEffect transition="in" filter="blinds(horizontal)">
                                      <p:cBhvr>
                                        <p:cTn id="37" dur="500"/>
                                        <p:tgtEl>
                                          <p:spTgt spid="439299">
                                            <p:txEl>
                                              <p:pRg st="6" end="6"/>
                                            </p:txEl>
                                          </p:spTgt>
                                        </p:tgtEl>
                                      </p:cBhvr>
                                    </p:animEffect>
                                  </p:childTnLst>
                                  <p:subTnLst>
                                    <p:animClr clrSpc="rgb" dir="cw">
                                      <p:cBhvr override="childStyle">
                                        <p:cTn dur="1" fill="hold" display="0" masterRel="nextClick" afterEffect="1"/>
                                        <p:tgtEl>
                                          <p:spTgt spid="439299">
                                            <p:txEl>
                                              <p:pRg st="6" end="6"/>
                                            </p:txEl>
                                          </p:spTgt>
                                        </p:tgtEl>
                                        <p:attrNameLst>
                                          <p:attrName>ppt_c</p:attrName>
                                        </p:attrNameLst>
                                      </p:cBhvr>
                                      <p:to>
                                        <a:srgbClr val="0BB2F5"/>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39299">
                                            <p:txEl>
                                              <p:pRg st="7" end="7"/>
                                            </p:txEl>
                                          </p:spTgt>
                                        </p:tgtEl>
                                        <p:attrNameLst>
                                          <p:attrName>style.visibility</p:attrName>
                                        </p:attrNameLst>
                                      </p:cBhvr>
                                      <p:to>
                                        <p:strVal val="visible"/>
                                      </p:to>
                                    </p:set>
                                    <p:animEffect transition="in" filter="blinds(horizontal)">
                                      <p:cBhvr>
                                        <p:cTn id="47" dur="500"/>
                                        <p:tgtEl>
                                          <p:spTgt spid="43929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9299">
                                            <p:txEl>
                                              <p:pRg st="8" end="8"/>
                                            </p:txEl>
                                          </p:spTgt>
                                        </p:tgtEl>
                                        <p:attrNameLst>
                                          <p:attrName>style.visibility</p:attrName>
                                        </p:attrNameLst>
                                      </p:cBhvr>
                                      <p:to>
                                        <p:strVal val="visible"/>
                                      </p:to>
                                    </p:set>
                                    <p:animEffect transition="in" filter="blinds(horizontal)">
                                      <p:cBhvr>
                                        <p:cTn id="52" dur="500"/>
                                        <p:tgtEl>
                                          <p:spTgt spid="43929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39299">
                                            <p:txEl>
                                              <p:pRg st="9" end="9"/>
                                            </p:txEl>
                                          </p:spTgt>
                                        </p:tgtEl>
                                        <p:attrNameLst>
                                          <p:attrName>style.visibility</p:attrName>
                                        </p:attrNameLst>
                                      </p:cBhvr>
                                      <p:to>
                                        <p:strVal val="visible"/>
                                      </p:to>
                                    </p:set>
                                    <p:animEffect transition="in" filter="blinds(horizontal)">
                                      <p:cBhvr>
                                        <p:cTn id="57" dur="500"/>
                                        <p:tgtEl>
                                          <p:spTgt spid="439299">
                                            <p:txEl>
                                              <p:pRg st="9" end="9"/>
                                            </p:txEl>
                                          </p:spTgt>
                                        </p:tgtEl>
                                      </p:cBhvr>
                                    </p:animEffect>
                                  </p:childTnLst>
                                  <p:subTnLst>
                                    <p:animClr clrSpc="rgb" dir="cw">
                                      <p:cBhvr override="childStyle">
                                        <p:cTn dur="1" fill="hold" display="0" masterRel="nextClick" afterEffect="1"/>
                                        <p:tgtEl>
                                          <p:spTgt spid="439299">
                                            <p:txEl>
                                              <p:pRg st="9" end="9"/>
                                            </p:txEl>
                                          </p:spTgt>
                                        </p:tgtEl>
                                        <p:attrNameLst>
                                          <p:attrName>ppt_c</p:attrName>
                                        </p:attrNameLst>
                                      </p:cBhvr>
                                      <p:to>
                                        <a:srgbClr val="0BB2F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Text Box 3"/>
          <p:cNvSpPr txBox="1">
            <a:spLocks noChangeArrowheads="1"/>
          </p:cNvSpPr>
          <p:nvPr/>
        </p:nvSpPr>
        <p:spPr bwMode="auto">
          <a:xfrm>
            <a:off x="0" y="160863"/>
            <a:ext cx="91440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b="1" dirty="0" smtClean="0">
                <a:solidFill>
                  <a:srgbClr val="FF0000"/>
                </a:solidFill>
                <a:latin typeface="黑体" panose="02010609060101010101" pitchFamily="49" charset="-122"/>
                <a:ea typeface="黑体" panose="02010609060101010101" pitchFamily="49" charset="-122"/>
              </a:rPr>
              <a:t>例</a:t>
            </a:r>
            <a:r>
              <a:rPr lang="en-US" altLang="zh-CN" sz="2200" b="1" dirty="0">
                <a:solidFill>
                  <a:srgbClr val="FF0000"/>
                </a:solidFill>
                <a:latin typeface="黑体" panose="02010609060101010101" pitchFamily="49" charset="-122"/>
                <a:ea typeface="黑体" panose="02010609060101010101" pitchFamily="49" charset="-122"/>
              </a:rPr>
              <a:t>2</a:t>
            </a:r>
            <a:r>
              <a:rPr lang="en-US" altLang="zh-CN" sz="2200" b="1" dirty="0" smtClean="0">
                <a:solidFill>
                  <a:srgbClr val="FF0000"/>
                </a:solidFill>
                <a:latin typeface="黑体" panose="02010609060101010101" pitchFamily="49" charset="-122"/>
                <a:ea typeface="黑体" panose="02010609060101010101" pitchFamily="49" charset="-122"/>
              </a:rPr>
              <a:t>  </a:t>
            </a:r>
            <a:r>
              <a:rPr lang="zh-CN" altLang="en-US" sz="2200" b="1" dirty="0" smtClean="0">
                <a:latin typeface="黑体" panose="02010609060101010101" pitchFamily="49" charset="-122"/>
                <a:ea typeface="黑体" panose="02010609060101010101" pitchFamily="49" charset="-122"/>
              </a:rPr>
              <a:t>某程序编译后目标代码包含</a:t>
            </a:r>
            <a:r>
              <a:rPr lang="en-US" altLang="zh-CN" sz="2200" b="1" dirty="0" smtClean="0">
                <a:latin typeface="黑体" panose="02010609060101010101" pitchFamily="49" charset="-122"/>
                <a:ea typeface="黑体" panose="02010609060101010101" pitchFamily="49" charset="-122"/>
              </a:rPr>
              <a:t>4</a:t>
            </a:r>
            <a:r>
              <a:rPr lang="zh-CN" altLang="en-US" sz="2200" b="1" dirty="0" smtClean="0">
                <a:latin typeface="黑体" panose="02010609060101010101" pitchFamily="49" charset="-122"/>
                <a:ea typeface="黑体" panose="02010609060101010101" pitchFamily="49" charset="-122"/>
              </a:rPr>
              <a:t>类指令，优化前各类指令占比如下，优化后</a:t>
            </a:r>
            <a:r>
              <a:rPr lang="en-US" altLang="zh-CN" sz="2200" b="1" dirty="0" smtClean="0">
                <a:latin typeface="黑体" panose="02010609060101010101" pitchFamily="49" charset="-122"/>
                <a:ea typeface="黑体" panose="02010609060101010101" pitchFamily="49" charset="-122"/>
              </a:rPr>
              <a:t>A</a:t>
            </a:r>
            <a:r>
              <a:rPr lang="zh-CN" altLang="en-US" sz="2200" b="1" dirty="0" smtClean="0">
                <a:latin typeface="黑体" panose="02010609060101010101" pitchFamily="49" charset="-122"/>
                <a:ea typeface="黑体" panose="02010609060101010101" pitchFamily="49" charset="-122"/>
              </a:rPr>
              <a:t>类指令减少了</a:t>
            </a:r>
            <a:r>
              <a:rPr lang="en-US" altLang="zh-CN" sz="2200" b="1" dirty="0" smtClean="0">
                <a:latin typeface="黑体" panose="02010609060101010101" pitchFamily="49" charset="-122"/>
                <a:ea typeface="黑体" panose="02010609060101010101" pitchFamily="49" charset="-122"/>
              </a:rPr>
              <a:t>50%</a:t>
            </a:r>
            <a:r>
              <a:rPr lang="zh-CN" altLang="en-US" sz="2200" b="1" dirty="0" smtClean="0">
                <a:latin typeface="黑体" panose="02010609060101010101" pitchFamily="49" charset="-122"/>
                <a:ea typeface="黑体" panose="02010609060101010101" pitchFamily="49" charset="-122"/>
              </a:rPr>
              <a:t>，其他指令不变，设某运行机器主频为</a:t>
            </a:r>
            <a:r>
              <a:rPr lang="en-US" altLang="zh-CN" sz="2200" b="1" dirty="0" smtClean="0">
                <a:latin typeface="黑体" panose="02010609060101010101" pitchFamily="49" charset="-122"/>
                <a:ea typeface="黑体" panose="02010609060101010101" pitchFamily="49" charset="-122"/>
              </a:rPr>
              <a:t>50MHz</a:t>
            </a:r>
            <a:r>
              <a:rPr lang="zh-CN" altLang="en-US" sz="2200" b="1" dirty="0" smtClean="0">
                <a:latin typeface="黑体" panose="02010609060101010101" pitchFamily="49" charset="-122"/>
                <a:ea typeface="黑体" panose="02010609060101010101" pitchFamily="49" charset="-122"/>
              </a:rPr>
              <a:t>。问优化前后的</a:t>
            </a:r>
            <a:r>
              <a:rPr lang="en-US" altLang="zh-CN" sz="2200" b="1" dirty="0" smtClean="0">
                <a:latin typeface="黑体" panose="02010609060101010101" pitchFamily="49" charset="-122"/>
                <a:ea typeface="黑体" panose="02010609060101010101" pitchFamily="49" charset="-122"/>
              </a:rPr>
              <a:t>CPI</a:t>
            </a:r>
            <a:r>
              <a:rPr lang="zh-CN" altLang="en-US" sz="2200" b="1" dirty="0">
                <a:latin typeface="黑体" panose="02010609060101010101" pitchFamily="49" charset="-122"/>
                <a:ea typeface="黑体" panose="02010609060101010101" pitchFamily="49" charset="-122"/>
              </a:rPr>
              <a:t>和</a:t>
            </a:r>
            <a:r>
              <a:rPr lang="en-US" altLang="zh-CN" sz="2200" b="1" dirty="0" smtClean="0">
                <a:latin typeface="黑体" panose="02010609060101010101" pitchFamily="49" charset="-122"/>
                <a:ea typeface="黑体" panose="02010609060101010101" pitchFamily="49" charset="-122"/>
              </a:rPr>
              <a:t>MIPS</a:t>
            </a:r>
            <a:r>
              <a:rPr lang="zh-CN" altLang="en-US" sz="2200" b="1" dirty="0" smtClean="0">
                <a:latin typeface="黑体" panose="02010609060101010101" pitchFamily="49" charset="-122"/>
                <a:ea typeface="黑体" panose="02010609060101010101" pitchFamily="49" charset="-122"/>
              </a:rPr>
              <a:t>分别是多少？</a:t>
            </a:r>
            <a:endParaRPr lang="en-US" altLang="zh-CN" sz="2200" b="1" dirty="0">
              <a:latin typeface="Helvetica" panose="020B0604020202020204" pitchFamily="34" charset="0"/>
            </a:endParaRPr>
          </a:p>
        </p:txBody>
      </p:sp>
      <p:sp>
        <p:nvSpPr>
          <p:cNvPr id="441348" name="Rectangle 4"/>
          <p:cNvSpPr>
            <a:spLocks noChangeArrowheads="1"/>
          </p:cNvSpPr>
          <p:nvPr/>
        </p:nvSpPr>
        <p:spPr bwMode="auto">
          <a:xfrm>
            <a:off x="433056" y="1268859"/>
            <a:ext cx="2988238"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000" b="1" u="sng" dirty="0" smtClean="0">
                <a:latin typeface="Arial" panose="020B0604020202020204" pitchFamily="34" charset="0"/>
              </a:rPr>
              <a:t>指令</a:t>
            </a:r>
            <a:r>
              <a:rPr lang="en-US" altLang="zh-CN" sz="2000" b="1" u="sng" dirty="0" smtClean="0">
                <a:latin typeface="Arial" panose="020B0604020202020204" pitchFamily="34" charset="0"/>
              </a:rPr>
              <a:t>     </a:t>
            </a:r>
            <a:r>
              <a:rPr lang="zh-CN" altLang="en-US" sz="2000" b="1" u="sng" dirty="0" smtClean="0">
                <a:latin typeface="Arial" panose="020B0604020202020204" pitchFamily="34" charset="0"/>
              </a:rPr>
              <a:t>占比</a:t>
            </a:r>
            <a:r>
              <a:rPr lang="en-US" altLang="zh-CN" sz="2000" b="1" u="sng" dirty="0" smtClean="0">
                <a:latin typeface="Arial" panose="020B0604020202020204" pitchFamily="34" charset="0"/>
              </a:rPr>
              <a:t>    </a:t>
            </a:r>
            <a:r>
              <a:rPr lang="zh-CN" altLang="en-US" sz="2000" b="1" u="sng" dirty="0" smtClean="0">
                <a:latin typeface="Arial" panose="020B0604020202020204" pitchFamily="34" charset="0"/>
              </a:rPr>
              <a:t>时钟周期</a:t>
            </a:r>
            <a:r>
              <a:rPr lang="en-US" altLang="zh-CN" sz="2000" b="1" u="sng" dirty="0" smtClean="0">
                <a:latin typeface="Arial" panose="020B0604020202020204" pitchFamily="34" charset="0"/>
              </a:rPr>
              <a:t>  </a:t>
            </a:r>
            <a:endParaRPr lang="en-US" altLang="zh-CN" sz="2000" b="1" dirty="0">
              <a:latin typeface="Arial" panose="020B0604020202020204" pitchFamily="34" charset="0"/>
            </a:endParaRPr>
          </a:p>
          <a:p>
            <a:pPr>
              <a:spcBef>
                <a:spcPct val="30000"/>
              </a:spcBef>
            </a:pPr>
            <a:r>
              <a:rPr lang="en-US" altLang="zh-CN" sz="2000" b="1" dirty="0" smtClean="0">
                <a:latin typeface="Arial" panose="020B0604020202020204" pitchFamily="34" charset="0"/>
              </a:rPr>
              <a:t>A </a:t>
            </a:r>
            <a:r>
              <a:rPr lang="en-US" altLang="zh-CN" sz="2000" b="1" dirty="0">
                <a:latin typeface="Arial" panose="020B0604020202020204" pitchFamily="34" charset="0"/>
              </a:rPr>
              <a:t>	 43%	1 </a:t>
            </a:r>
          </a:p>
          <a:p>
            <a:pPr>
              <a:spcBef>
                <a:spcPct val="30000"/>
              </a:spcBef>
            </a:pPr>
            <a:r>
              <a:rPr lang="en-US" altLang="zh-CN" sz="2000" b="1" dirty="0" smtClean="0">
                <a:latin typeface="Arial" panose="020B0604020202020204" pitchFamily="34" charset="0"/>
              </a:rPr>
              <a:t>B</a:t>
            </a:r>
            <a:r>
              <a:rPr lang="en-US" altLang="zh-CN" sz="2000" b="1" dirty="0">
                <a:latin typeface="Arial" panose="020B0604020202020204" pitchFamily="34" charset="0"/>
              </a:rPr>
              <a:t>	 21%	2 </a:t>
            </a:r>
          </a:p>
          <a:p>
            <a:pPr>
              <a:spcBef>
                <a:spcPct val="30000"/>
              </a:spcBef>
            </a:pPr>
            <a:r>
              <a:rPr lang="en-US" altLang="zh-CN" sz="2000" b="1" dirty="0" smtClean="0">
                <a:latin typeface="Arial" panose="020B0604020202020204" pitchFamily="34" charset="0"/>
              </a:rPr>
              <a:t>C</a:t>
            </a:r>
            <a:r>
              <a:rPr lang="en-US" altLang="zh-CN" sz="2000" b="1" dirty="0">
                <a:latin typeface="Arial" panose="020B0604020202020204" pitchFamily="34" charset="0"/>
              </a:rPr>
              <a:t>	 12%	2 </a:t>
            </a:r>
          </a:p>
          <a:p>
            <a:pPr>
              <a:spcBef>
                <a:spcPct val="30000"/>
              </a:spcBef>
            </a:pPr>
            <a:r>
              <a:rPr lang="en-US" altLang="zh-CN" sz="2000" b="1" dirty="0" smtClean="0">
                <a:latin typeface="Arial" panose="020B0604020202020204" pitchFamily="34" charset="0"/>
              </a:rPr>
              <a:t>D</a:t>
            </a:r>
            <a:r>
              <a:rPr lang="en-US" altLang="zh-CN" sz="2000" b="1" dirty="0">
                <a:latin typeface="Arial" panose="020B0604020202020204" pitchFamily="34" charset="0"/>
              </a:rPr>
              <a:t>	 24%	2</a:t>
            </a:r>
            <a:endParaRPr lang="zh-CN" altLang="en-US" sz="2000" b="1" dirty="0">
              <a:latin typeface="Arial" panose="020B0604020202020204" pitchFamily="34" charset="0"/>
            </a:endParaRPr>
          </a:p>
        </p:txBody>
      </p:sp>
      <p:sp>
        <p:nvSpPr>
          <p:cNvPr id="441349" name="Rectangle 5"/>
          <p:cNvSpPr>
            <a:spLocks noChangeArrowheads="1"/>
          </p:cNvSpPr>
          <p:nvPr/>
        </p:nvSpPr>
        <p:spPr bwMode="auto">
          <a:xfrm>
            <a:off x="5684652" y="1202647"/>
            <a:ext cx="211233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000" b="1" u="sng" dirty="0">
                <a:latin typeface="Helvetica" panose="020B0604020202020204" pitchFamily="34" charset="0"/>
              </a:rPr>
              <a:t>优化编译</a:t>
            </a:r>
            <a:r>
              <a:rPr lang="zh-CN" altLang="en-US" sz="2000" b="1" u="sng" dirty="0" smtClean="0">
                <a:latin typeface="Helvetica" panose="020B0604020202020204" pitchFamily="34" charset="0"/>
              </a:rPr>
              <a:t>后</a:t>
            </a:r>
            <a:r>
              <a:rPr lang="zh-CN" altLang="en-US" sz="2000" b="1" u="sng" dirty="0" smtClean="0">
                <a:latin typeface="Arial" panose="020B0604020202020204" pitchFamily="34" charset="0"/>
              </a:rPr>
              <a:t>占比   </a:t>
            </a:r>
            <a:endParaRPr lang="en-US" altLang="zh-CN" sz="2000" b="1" u="sng" dirty="0" smtClean="0">
              <a:latin typeface="Arial" panose="020B0604020202020204" pitchFamily="34" charset="0"/>
            </a:endParaRPr>
          </a:p>
          <a:p>
            <a:pPr>
              <a:lnSpc>
                <a:spcPct val="90000"/>
              </a:lnSpc>
              <a:spcBef>
                <a:spcPct val="50000"/>
              </a:spcBef>
            </a:pPr>
            <a:r>
              <a:rPr lang="en-US" altLang="zh-CN" sz="2000" b="1" dirty="0" smtClean="0">
                <a:latin typeface="Arial" panose="020B0604020202020204" pitchFamily="34" charset="0"/>
              </a:rPr>
              <a:t>             27</a:t>
            </a:r>
            <a:r>
              <a:rPr lang="en-US" altLang="zh-CN" sz="2000" b="1" dirty="0">
                <a:latin typeface="Arial" panose="020B0604020202020204" pitchFamily="34" charset="0"/>
              </a:rPr>
              <a:t>% </a:t>
            </a:r>
          </a:p>
          <a:p>
            <a:pPr>
              <a:lnSpc>
                <a:spcPct val="90000"/>
              </a:lnSpc>
              <a:spcBef>
                <a:spcPct val="50000"/>
              </a:spcBef>
            </a:pPr>
            <a:r>
              <a:rPr lang="en-US" altLang="zh-CN" sz="2000" b="1" dirty="0">
                <a:latin typeface="Arial" panose="020B0604020202020204" pitchFamily="34" charset="0"/>
              </a:rPr>
              <a:t>     </a:t>
            </a:r>
            <a:r>
              <a:rPr lang="en-US" altLang="zh-CN" sz="2000" b="1" dirty="0" smtClean="0">
                <a:latin typeface="Arial" panose="020B0604020202020204" pitchFamily="34" charset="0"/>
              </a:rPr>
              <a:t>        27</a:t>
            </a:r>
            <a:r>
              <a:rPr lang="en-US" altLang="zh-CN" sz="2000" b="1" dirty="0">
                <a:latin typeface="Arial" panose="020B0604020202020204" pitchFamily="34" charset="0"/>
              </a:rPr>
              <a:t>% </a:t>
            </a:r>
          </a:p>
          <a:p>
            <a:pPr>
              <a:lnSpc>
                <a:spcPct val="90000"/>
              </a:lnSpc>
              <a:spcBef>
                <a:spcPct val="50000"/>
              </a:spcBef>
            </a:pPr>
            <a:r>
              <a:rPr lang="en-US" altLang="zh-CN" sz="2000" b="1" dirty="0">
                <a:latin typeface="Arial" panose="020B0604020202020204" pitchFamily="34" charset="0"/>
              </a:rPr>
              <a:t>     </a:t>
            </a:r>
            <a:r>
              <a:rPr lang="en-US" altLang="zh-CN" sz="2000" b="1" dirty="0" smtClean="0">
                <a:latin typeface="Arial" panose="020B0604020202020204" pitchFamily="34" charset="0"/>
              </a:rPr>
              <a:t>        15</a:t>
            </a:r>
            <a:r>
              <a:rPr lang="en-US" altLang="zh-CN" sz="2000" b="1" dirty="0">
                <a:latin typeface="Arial" panose="020B0604020202020204" pitchFamily="34" charset="0"/>
              </a:rPr>
              <a:t>% </a:t>
            </a:r>
          </a:p>
          <a:p>
            <a:pPr>
              <a:lnSpc>
                <a:spcPct val="90000"/>
              </a:lnSpc>
              <a:spcBef>
                <a:spcPct val="50000"/>
              </a:spcBef>
            </a:pPr>
            <a:r>
              <a:rPr lang="en-US" altLang="zh-CN" sz="2000" b="1" dirty="0">
                <a:latin typeface="Arial" panose="020B0604020202020204" pitchFamily="34" charset="0"/>
              </a:rPr>
              <a:t>    </a:t>
            </a:r>
            <a:r>
              <a:rPr lang="en-US" altLang="zh-CN" sz="2000" b="1" dirty="0" smtClean="0">
                <a:latin typeface="Arial" panose="020B0604020202020204" pitchFamily="34" charset="0"/>
              </a:rPr>
              <a:t>         </a:t>
            </a:r>
            <a:r>
              <a:rPr lang="en-US" altLang="zh-CN" sz="2000" b="1" dirty="0">
                <a:latin typeface="Arial" panose="020B0604020202020204" pitchFamily="34" charset="0"/>
              </a:rPr>
              <a:t>31%	</a:t>
            </a:r>
            <a:endParaRPr lang="zh-CN" altLang="en-US" sz="2000" b="1" dirty="0">
              <a:latin typeface="Arial" panose="020B0604020202020204" pitchFamily="34" charset="0"/>
            </a:endParaRPr>
          </a:p>
        </p:txBody>
      </p:sp>
      <p:sp>
        <p:nvSpPr>
          <p:cNvPr id="441351" name="Text Box 7"/>
          <p:cNvSpPr txBox="1">
            <a:spLocks noChangeArrowheads="1"/>
          </p:cNvSpPr>
          <p:nvPr/>
        </p:nvSpPr>
        <p:spPr bwMode="auto">
          <a:xfrm>
            <a:off x="168622" y="3681858"/>
            <a:ext cx="4783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2000" b="1" dirty="0" smtClean="0">
                <a:solidFill>
                  <a:schemeClr val="accent2"/>
                </a:solidFill>
                <a:latin typeface="Helvetica" panose="020B0604020202020204" pitchFamily="34" charset="0"/>
              </a:rPr>
              <a:t>CPI=</a:t>
            </a:r>
            <a:r>
              <a:rPr lang="en-US" altLang="zh-CN" sz="2000" b="1" dirty="0" smtClean="0">
                <a:solidFill>
                  <a:srgbClr val="00B050"/>
                </a:solidFill>
                <a:latin typeface="Helvetica" panose="020B0604020202020204" pitchFamily="34" charset="0"/>
              </a:rPr>
              <a:t>43%</a:t>
            </a:r>
            <a:r>
              <a:rPr lang="zh-CN" altLang="en-US" sz="2000" b="1" dirty="0" smtClean="0">
                <a:solidFill>
                  <a:srgbClr val="00B050"/>
                </a:solidFill>
                <a:latin typeface="Helvetica" panose="020B0604020202020204" pitchFamily="34" charset="0"/>
              </a:rPr>
              <a:t>*</a:t>
            </a:r>
            <a:r>
              <a:rPr lang="en-US" altLang="zh-CN" sz="2000" b="1" dirty="0" smtClean="0">
                <a:solidFill>
                  <a:srgbClr val="00B050"/>
                </a:solidFill>
                <a:latin typeface="Helvetica" panose="020B0604020202020204" pitchFamily="34" charset="0"/>
              </a:rPr>
              <a:t>1+</a:t>
            </a:r>
            <a:r>
              <a:rPr lang="en-US" altLang="zh-CN" sz="2000" b="1" dirty="0">
                <a:solidFill>
                  <a:srgbClr val="00B050"/>
                </a:solidFill>
                <a:latin typeface="Helvetica" panose="020B0604020202020204" pitchFamily="34" charset="0"/>
              </a:rPr>
              <a:t>(</a:t>
            </a:r>
            <a:r>
              <a:rPr lang="en-US" altLang="zh-CN" sz="2000" b="1" dirty="0" smtClean="0">
                <a:solidFill>
                  <a:srgbClr val="00B050"/>
                </a:solidFill>
                <a:latin typeface="Helvetica" panose="020B0604020202020204" pitchFamily="34" charset="0"/>
              </a:rPr>
              <a:t>21%+12%+24%)*2</a:t>
            </a:r>
            <a:r>
              <a:rPr lang="en-US" altLang="zh-CN" sz="2000" b="1" dirty="0" smtClean="0">
                <a:solidFill>
                  <a:schemeClr val="accent2"/>
                </a:solidFill>
                <a:latin typeface="Helvetica" panose="020B0604020202020204" pitchFamily="34" charset="0"/>
              </a:rPr>
              <a:t>=1.57                                                                         </a:t>
            </a:r>
          </a:p>
          <a:p>
            <a:r>
              <a:rPr lang="en-US" altLang="zh-CN" sz="2000" b="1" dirty="0" smtClean="0">
                <a:solidFill>
                  <a:schemeClr val="accent2"/>
                </a:solidFill>
                <a:latin typeface="Helvetica" panose="020B0604020202020204" pitchFamily="34" charset="0"/>
              </a:rPr>
              <a:t>MIPS=</a:t>
            </a:r>
            <a:r>
              <a:rPr lang="en-US" altLang="zh-CN" sz="2000" b="1" dirty="0" smtClean="0">
                <a:solidFill>
                  <a:srgbClr val="008000"/>
                </a:solidFill>
                <a:latin typeface="Helvetica" panose="020B0604020202020204" pitchFamily="34" charset="0"/>
              </a:rPr>
              <a:t>50M/1.57=                         </a:t>
            </a:r>
            <a:r>
              <a:rPr lang="en-US" altLang="zh-CN" sz="2000" b="1" dirty="0" smtClean="0">
                <a:solidFill>
                  <a:schemeClr val="accent2"/>
                </a:solidFill>
                <a:latin typeface="Helvetica" panose="020B0604020202020204" pitchFamily="34" charset="0"/>
              </a:rPr>
              <a:t>31.8                       </a:t>
            </a:r>
            <a:endParaRPr lang="en-US" altLang="zh-CN" sz="2400" dirty="0">
              <a:solidFill>
                <a:schemeClr val="accent2"/>
              </a:solidFill>
              <a:latin typeface="Helvetica" panose="020B0604020202020204" pitchFamily="34" charset="0"/>
            </a:endParaRPr>
          </a:p>
        </p:txBody>
      </p:sp>
      <p:sp>
        <p:nvSpPr>
          <p:cNvPr id="441352" name="Text Box 8"/>
          <p:cNvSpPr txBox="1">
            <a:spLocks noChangeArrowheads="1"/>
          </p:cNvSpPr>
          <p:nvPr/>
        </p:nvSpPr>
        <p:spPr bwMode="auto">
          <a:xfrm>
            <a:off x="168622" y="4417474"/>
            <a:ext cx="88315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dirty="0" smtClean="0">
                <a:latin typeface="Arial" panose="020B0604020202020204" pitchFamily="34" charset="0"/>
                <a:ea typeface="黑体" panose="02010609060101010101" pitchFamily="49" charset="-122"/>
              </a:rPr>
              <a:t>优化</a:t>
            </a:r>
            <a:r>
              <a:rPr lang="zh-CN" altLang="en-US" sz="2000" b="1" dirty="0">
                <a:latin typeface="Arial" panose="020B0604020202020204" pitchFamily="34" charset="0"/>
                <a:ea typeface="黑体" panose="02010609060101010101" pitchFamily="49" charset="-122"/>
              </a:rPr>
              <a:t>后减少了</a:t>
            </a:r>
            <a:r>
              <a:rPr lang="en-US" altLang="zh-CN" sz="2000" b="1" dirty="0" smtClean="0">
                <a:latin typeface="Arial" panose="020B0604020202020204" pitchFamily="34" charset="0"/>
                <a:ea typeface="黑体" panose="02010609060101010101" pitchFamily="49" charset="-122"/>
              </a:rPr>
              <a:t>A</a:t>
            </a:r>
            <a:r>
              <a:rPr lang="zh-CN" altLang="en-US" sz="2000" b="1" dirty="0" smtClean="0">
                <a:latin typeface="Arial" panose="020B0604020202020204" pitchFamily="34" charset="0"/>
                <a:ea typeface="黑体" panose="02010609060101010101" pitchFamily="49" charset="-122"/>
              </a:rPr>
              <a:t>类指令</a:t>
            </a:r>
            <a:r>
              <a:rPr lang="zh-CN" altLang="en-US" sz="2000" b="1" dirty="0">
                <a:latin typeface="Arial" panose="020B0604020202020204" pitchFamily="34" charset="0"/>
                <a:ea typeface="黑体" panose="02010609060101010101" pitchFamily="49" charset="-122"/>
              </a:rPr>
              <a:t>（其他指令数没变），所以程序执行时间一定减少了，</a:t>
            </a:r>
            <a:r>
              <a:rPr lang="zh-CN" altLang="en-US" sz="2000" b="1" dirty="0" smtClean="0">
                <a:latin typeface="Arial" panose="020B0604020202020204" pitchFamily="34" charset="0"/>
                <a:ea typeface="黑体" panose="02010609060101010101" pitchFamily="49" charset="-122"/>
              </a:rPr>
              <a:t>但优化</a:t>
            </a:r>
            <a:r>
              <a:rPr lang="zh-CN" altLang="en-US" sz="2000" b="1" dirty="0">
                <a:latin typeface="Arial" panose="020B0604020202020204" pitchFamily="34" charset="0"/>
                <a:ea typeface="黑体" panose="02010609060101010101" pitchFamily="49" charset="-122"/>
              </a:rPr>
              <a:t>后的</a:t>
            </a:r>
            <a:r>
              <a:rPr lang="en-US" altLang="zh-CN" sz="2000" b="1" dirty="0">
                <a:latin typeface="Arial" panose="020B0604020202020204" pitchFamily="34" charset="0"/>
                <a:ea typeface="黑体" panose="02010609060101010101" pitchFamily="49" charset="-122"/>
              </a:rPr>
              <a:t>MIPS</a:t>
            </a:r>
            <a:r>
              <a:rPr lang="zh-CN" altLang="en-US" sz="2000" b="1" dirty="0">
                <a:latin typeface="Arial" panose="020B0604020202020204" pitchFamily="34" charset="0"/>
                <a:ea typeface="黑体" panose="02010609060101010101" pitchFamily="49" charset="-122"/>
              </a:rPr>
              <a:t>数反而降低了。</a:t>
            </a:r>
          </a:p>
        </p:txBody>
      </p:sp>
      <p:sp>
        <p:nvSpPr>
          <p:cNvPr id="441353" name="Rectangle 9"/>
          <p:cNvSpPr>
            <a:spLocks noChangeArrowheads="1"/>
          </p:cNvSpPr>
          <p:nvPr/>
        </p:nvSpPr>
        <p:spPr bwMode="auto">
          <a:xfrm>
            <a:off x="3718283" y="1585331"/>
            <a:ext cx="3205158"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dirty="0">
                <a:solidFill>
                  <a:schemeClr val="accent2"/>
                </a:solidFill>
                <a:latin typeface="Helvetica" panose="020B0604020202020204" pitchFamily="34" charset="0"/>
              </a:rPr>
              <a:t>21.5/ (21.5+21+12+24</a:t>
            </a:r>
            <a:r>
              <a:rPr lang="en-US" altLang="zh-CN" sz="2000" b="1" dirty="0" smtClean="0">
                <a:solidFill>
                  <a:schemeClr val="accent2"/>
                </a:solidFill>
                <a:latin typeface="Helvetica" panose="020B0604020202020204" pitchFamily="34" charset="0"/>
              </a:rPr>
              <a:t>)=</a:t>
            </a:r>
            <a:endParaRPr lang="en-US" altLang="zh-CN" sz="2000" b="1" dirty="0">
              <a:solidFill>
                <a:schemeClr val="accent2"/>
              </a:solidFill>
              <a:latin typeface="Helvetica" panose="020B0604020202020204" pitchFamily="34" charset="0"/>
            </a:endParaRPr>
          </a:p>
          <a:p>
            <a:pPr>
              <a:spcBef>
                <a:spcPct val="50000"/>
              </a:spcBef>
            </a:pPr>
            <a:r>
              <a:rPr lang="en-US" altLang="zh-CN" sz="2000" b="1" dirty="0">
                <a:solidFill>
                  <a:schemeClr val="accent2"/>
                </a:solidFill>
                <a:latin typeface="Helvetica" panose="020B0604020202020204" pitchFamily="34" charset="0"/>
              </a:rPr>
              <a:t>21   / (21.5+21+12+24</a:t>
            </a:r>
            <a:r>
              <a:rPr lang="en-US" altLang="zh-CN" sz="2000" b="1" dirty="0" smtClean="0">
                <a:solidFill>
                  <a:schemeClr val="accent2"/>
                </a:solidFill>
                <a:latin typeface="Helvetica" panose="020B0604020202020204" pitchFamily="34" charset="0"/>
              </a:rPr>
              <a:t>)=</a:t>
            </a:r>
            <a:endParaRPr lang="en-US" altLang="zh-CN" sz="2000" b="1" dirty="0">
              <a:solidFill>
                <a:schemeClr val="accent2"/>
              </a:solidFill>
              <a:latin typeface="Helvetica" panose="020B0604020202020204" pitchFamily="34" charset="0"/>
            </a:endParaRPr>
          </a:p>
          <a:p>
            <a:pPr>
              <a:spcBef>
                <a:spcPct val="50000"/>
              </a:spcBef>
            </a:pPr>
            <a:r>
              <a:rPr lang="en-US" altLang="zh-CN" sz="2000" b="1" dirty="0">
                <a:solidFill>
                  <a:schemeClr val="accent2"/>
                </a:solidFill>
                <a:latin typeface="Helvetica" panose="020B0604020202020204" pitchFamily="34" charset="0"/>
              </a:rPr>
              <a:t>12   / (21.5+21+12+24</a:t>
            </a:r>
            <a:r>
              <a:rPr lang="en-US" altLang="zh-CN" sz="2000" b="1" dirty="0" smtClean="0">
                <a:solidFill>
                  <a:schemeClr val="accent2"/>
                </a:solidFill>
                <a:latin typeface="Helvetica" panose="020B0604020202020204" pitchFamily="34" charset="0"/>
              </a:rPr>
              <a:t>)=</a:t>
            </a:r>
            <a:endParaRPr lang="en-US" altLang="zh-CN" sz="2000" b="1" dirty="0">
              <a:solidFill>
                <a:schemeClr val="accent2"/>
              </a:solidFill>
              <a:latin typeface="Helvetica" panose="020B0604020202020204" pitchFamily="34" charset="0"/>
            </a:endParaRPr>
          </a:p>
          <a:p>
            <a:pPr>
              <a:spcBef>
                <a:spcPct val="50000"/>
              </a:spcBef>
            </a:pPr>
            <a:r>
              <a:rPr lang="en-US" altLang="zh-CN" sz="2000" b="1" dirty="0">
                <a:solidFill>
                  <a:schemeClr val="accent2"/>
                </a:solidFill>
                <a:latin typeface="Helvetica" panose="020B0604020202020204" pitchFamily="34" charset="0"/>
              </a:rPr>
              <a:t>24   / (21.5+21+12+24)= </a:t>
            </a:r>
          </a:p>
        </p:txBody>
      </p:sp>
      <p:sp>
        <p:nvSpPr>
          <p:cNvPr id="2" name="文本框 1"/>
          <p:cNvSpPr txBox="1"/>
          <p:nvPr/>
        </p:nvSpPr>
        <p:spPr>
          <a:xfrm>
            <a:off x="5320862" y="3686683"/>
            <a:ext cx="894080" cy="400110"/>
          </a:xfrm>
          <a:prstGeom prst="rect">
            <a:avLst/>
          </a:prstGeom>
          <a:noFill/>
        </p:spPr>
        <p:txBody>
          <a:bodyPr wrap="square" rtlCol="0">
            <a:spAutoFit/>
          </a:bodyPr>
          <a:lstStyle/>
          <a:p>
            <a:r>
              <a:rPr lang="en-US" altLang="zh-CN" sz="2000" b="1" dirty="0" smtClean="0">
                <a:solidFill>
                  <a:schemeClr val="accent2"/>
                </a:solidFill>
                <a:latin typeface="Helvetica" panose="020B0604020202020204" pitchFamily="34" charset="0"/>
              </a:rPr>
              <a:t>1.73</a:t>
            </a:r>
            <a:endParaRPr lang="en-US" altLang="zh-CN" sz="2000" b="1" dirty="0">
              <a:solidFill>
                <a:schemeClr val="accent2"/>
              </a:solidFill>
              <a:latin typeface="Helvetica" panose="020B0604020202020204" pitchFamily="34" charset="0"/>
            </a:endParaRPr>
          </a:p>
        </p:txBody>
      </p:sp>
      <p:sp>
        <p:nvSpPr>
          <p:cNvPr id="3" name="文本框 2"/>
          <p:cNvSpPr txBox="1"/>
          <p:nvPr/>
        </p:nvSpPr>
        <p:spPr>
          <a:xfrm>
            <a:off x="5320862" y="4023632"/>
            <a:ext cx="822960" cy="400110"/>
          </a:xfrm>
          <a:prstGeom prst="rect">
            <a:avLst/>
          </a:prstGeom>
          <a:noFill/>
        </p:spPr>
        <p:txBody>
          <a:bodyPr wrap="square" rtlCol="0">
            <a:spAutoFit/>
          </a:bodyPr>
          <a:lstStyle/>
          <a:p>
            <a:r>
              <a:rPr lang="en-US" altLang="zh-CN" sz="2000" b="1" dirty="0">
                <a:solidFill>
                  <a:schemeClr val="accent2"/>
                </a:solidFill>
                <a:latin typeface="Helvetica" panose="020B0604020202020204" pitchFamily="34" charset="0"/>
              </a:rPr>
              <a:t>28.9</a:t>
            </a:r>
            <a:endParaRPr lang="zh-CN" altLang="en-US" sz="2000" dirty="0"/>
          </a:p>
        </p:txBody>
      </p:sp>
      <p:sp>
        <p:nvSpPr>
          <p:cNvPr id="4" name="灯片编号占位符 3"/>
          <p:cNvSpPr>
            <a:spLocks noGrp="1"/>
          </p:cNvSpPr>
          <p:nvPr>
            <p:ph type="sldNum" sz="quarter" idx="4"/>
          </p:nvPr>
        </p:nvSpPr>
        <p:spPr/>
        <p:txBody>
          <a:bodyPr/>
          <a:lstStyle/>
          <a:p>
            <a:fld id="{B889F279-0C5D-4FA7-8CEA-9D3E73AA67A1}" type="slidenum">
              <a:rPr lang="zh-CN" altLang="en-US" smtClean="0"/>
              <a:pPr/>
              <a:t>51</a:t>
            </a:fld>
            <a:endParaRPr lang="zh-CN" altLang="en-US" dirty="0"/>
          </a:p>
        </p:txBody>
      </p:sp>
      <p:sp>
        <p:nvSpPr>
          <p:cNvPr id="5" name="文本框 4"/>
          <p:cNvSpPr txBox="1"/>
          <p:nvPr/>
        </p:nvSpPr>
        <p:spPr>
          <a:xfrm>
            <a:off x="3945323" y="3376020"/>
            <a:ext cx="914400" cy="369913"/>
          </a:xfrm>
          <a:prstGeom prst="rect">
            <a:avLst/>
          </a:prstGeom>
          <a:noFill/>
        </p:spPr>
        <p:txBody>
          <a:bodyPr wrap="square" rtlCol="0">
            <a:spAutoFit/>
          </a:bodyPr>
          <a:lstStyle/>
          <a:p>
            <a:r>
              <a:rPr lang="zh-CN" altLang="en-US" sz="1800" b="1" dirty="0" smtClean="0"/>
              <a:t>优化前 </a:t>
            </a:r>
            <a:endParaRPr lang="zh-CN" altLang="en-US" sz="1800" b="1" dirty="0"/>
          </a:p>
        </p:txBody>
      </p:sp>
      <p:sp>
        <p:nvSpPr>
          <p:cNvPr id="13" name="文本框 12"/>
          <p:cNvSpPr txBox="1"/>
          <p:nvPr/>
        </p:nvSpPr>
        <p:spPr>
          <a:xfrm>
            <a:off x="5225483" y="3376312"/>
            <a:ext cx="918339" cy="369331"/>
          </a:xfrm>
          <a:prstGeom prst="rect">
            <a:avLst/>
          </a:prstGeom>
          <a:noFill/>
        </p:spPr>
        <p:txBody>
          <a:bodyPr wrap="square" rtlCol="0">
            <a:spAutoFit/>
          </a:bodyPr>
          <a:lstStyle/>
          <a:p>
            <a:r>
              <a:rPr lang="zh-CN" altLang="en-US" sz="1800" b="1" dirty="0" smtClean="0"/>
              <a:t>优化后</a:t>
            </a:r>
            <a:endParaRPr lang="zh-CN" altLang="en-US" sz="1800" b="1" dirty="0"/>
          </a:p>
        </p:txBody>
      </p:sp>
      <p:sp>
        <p:nvSpPr>
          <p:cNvPr id="14" name="Rectangle 3"/>
          <p:cNvSpPr>
            <a:spLocks noChangeArrowheads="1"/>
          </p:cNvSpPr>
          <p:nvPr/>
        </p:nvSpPr>
        <p:spPr bwMode="auto">
          <a:xfrm>
            <a:off x="168622" y="5208739"/>
            <a:ext cx="860158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tabLst>
                <a:tab pos="914400" algn="l"/>
                <a:tab pos="3657600" algn="l"/>
              </a:tabLst>
              <a:defRPr sz="1400">
                <a:solidFill>
                  <a:schemeClr val="tx1"/>
                </a:solidFill>
                <a:latin typeface="Times New Roman" panose="02020603050405020304" pitchFamily="18" charset="0"/>
                <a:ea typeface="宋体" panose="02010600030101010101" pitchFamily="2" charset="-122"/>
              </a:defRPr>
            </a:lvl1pPr>
            <a:lvl2pPr marL="742950" indent="-285750">
              <a:tabLst>
                <a:tab pos="914400" algn="l"/>
                <a:tab pos="3657600" algn="l"/>
              </a:tabLst>
              <a:defRPr sz="1400">
                <a:solidFill>
                  <a:schemeClr val="tx1"/>
                </a:solidFill>
                <a:latin typeface="Times New Roman" panose="02020603050405020304" pitchFamily="18" charset="0"/>
                <a:ea typeface="宋体" panose="02010600030101010101" pitchFamily="2" charset="-122"/>
              </a:defRPr>
            </a:lvl2pPr>
            <a:lvl3pPr>
              <a:tabLst>
                <a:tab pos="914400" algn="l"/>
                <a:tab pos="3657600" algn="l"/>
              </a:tabLst>
              <a:defRPr sz="1400">
                <a:solidFill>
                  <a:schemeClr val="tx1"/>
                </a:solidFill>
                <a:latin typeface="Times New Roman" panose="02020603050405020304" pitchFamily="18" charset="0"/>
                <a:ea typeface="宋体" panose="02010600030101010101" pitchFamily="2" charset="-122"/>
              </a:defRPr>
            </a:lvl3pPr>
            <a:lvl4pPr marL="1600200" indent="-228600">
              <a:tabLst>
                <a:tab pos="914400" algn="l"/>
                <a:tab pos="3657600" algn="l"/>
              </a:tabLst>
              <a:defRPr sz="1400">
                <a:solidFill>
                  <a:schemeClr val="tx1"/>
                </a:solidFill>
                <a:latin typeface="Times New Roman" panose="02020603050405020304" pitchFamily="18" charset="0"/>
                <a:ea typeface="宋体" panose="02010600030101010101" pitchFamily="2" charset="-122"/>
              </a:defRPr>
            </a:lvl4pPr>
            <a:lvl5pPr marL="2057400" indent="-228600">
              <a:tabLst>
                <a:tab pos="914400" algn="l"/>
                <a:tab pos="3657600" algn="l"/>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9pPr>
          </a:lstStyle>
          <a:p>
            <a:pPr>
              <a:lnSpc>
                <a:spcPts val="2000"/>
              </a:lnSpc>
              <a:spcBef>
                <a:spcPct val="50000"/>
              </a:spcBef>
            </a:pPr>
            <a:r>
              <a:rPr lang="zh-CN" altLang="en-US" sz="2000" b="1" dirty="0">
                <a:solidFill>
                  <a:srgbClr val="B3110D"/>
                </a:solidFill>
                <a:latin typeface="Arial" panose="020B0604020202020204" pitchFamily="34" charset="0"/>
                <a:ea typeface="黑体" panose="02010609060101010101" pitchFamily="49" charset="-122"/>
              </a:rPr>
              <a:t>这个</a:t>
            </a:r>
            <a:r>
              <a:rPr lang="zh-CN" altLang="en-US" sz="2000" b="1" dirty="0" smtClean="0">
                <a:solidFill>
                  <a:srgbClr val="B3110D"/>
                </a:solidFill>
                <a:latin typeface="Arial" panose="020B0604020202020204" pitchFamily="34" charset="0"/>
                <a:ea typeface="黑体" panose="02010609060101010101" pitchFamily="49" charset="-122"/>
              </a:rPr>
              <a:t>例子说明，有些场合</a:t>
            </a:r>
            <a:r>
              <a:rPr lang="en-US" altLang="zh-CN" sz="2000" b="1" dirty="0" smtClean="0">
                <a:solidFill>
                  <a:srgbClr val="B3110D"/>
                </a:solidFill>
                <a:latin typeface="Arial" panose="020B0604020202020204" pitchFamily="34" charset="0"/>
                <a:ea typeface="黑体" panose="02010609060101010101" pitchFamily="49" charset="-122"/>
              </a:rPr>
              <a:t>CPI</a:t>
            </a:r>
            <a:r>
              <a:rPr lang="zh-CN" altLang="en-US" sz="2000" b="1" dirty="0" smtClean="0">
                <a:solidFill>
                  <a:srgbClr val="B3110D"/>
                </a:solidFill>
                <a:latin typeface="Arial" panose="020B0604020202020204" pitchFamily="34" charset="0"/>
                <a:ea typeface="黑体" panose="02010609060101010101" pitchFamily="49" charset="-122"/>
              </a:rPr>
              <a:t>和</a:t>
            </a:r>
            <a:r>
              <a:rPr lang="en-US" altLang="zh-CN" sz="2000" b="1" dirty="0" smtClean="0">
                <a:solidFill>
                  <a:srgbClr val="B3110D"/>
                </a:solidFill>
                <a:latin typeface="Arial" panose="020B0604020202020204" pitchFamily="34" charset="0"/>
                <a:ea typeface="黑体" panose="02010609060101010101" pitchFamily="49" charset="-122"/>
              </a:rPr>
              <a:t>MIPS</a:t>
            </a:r>
            <a:r>
              <a:rPr lang="zh-CN" altLang="en-US" sz="2000" b="1" dirty="0" smtClean="0">
                <a:solidFill>
                  <a:srgbClr val="B3110D"/>
                </a:solidFill>
                <a:latin typeface="Arial" panose="020B0604020202020204" pitchFamily="34" charset="0"/>
                <a:ea typeface="黑体" panose="02010609060101010101" pitchFamily="49" charset="-122"/>
              </a:rPr>
              <a:t>数并不能</a:t>
            </a:r>
            <a:r>
              <a:rPr lang="zh-CN" altLang="en-US" sz="2000" b="1" dirty="0">
                <a:solidFill>
                  <a:srgbClr val="B3110D"/>
                </a:solidFill>
                <a:latin typeface="Arial" panose="020B0604020202020204" pitchFamily="34" charset="0"/>
                <a:ea typeface="黑体" panose="02010609060101010101" pitchFamily="49" charset="-122"/>
              </a:rPr>
              <a:t>说明性能的</a:t>
            </a:r>
            <a:r>
              <a:rPr lang="zh-CN" altLang="en-US" sz="2000" b="1" dirty="0" smtClean="0">
                <a:solidFill>
                  <a:srgbClr val="B3110D"/>
                </a:solidFill>
                <a:latin typeface="Arial" panose="020B0604020202020204" pitchFamily="34" charset="0"/>
                <a:ea typeface="黑体" panose="02010609060101010101" pitchFamily="49" charset="-122"/>
              </a:rPr>
              <a:t>好坏。</a:t>
            </a:r>
            <a:endParaRPr lang="en-US" altLang="zh-CN" sz="2000" b="1" dirty="0">
              <a:solidFill>
                <a:schemeClr val="accent2"/>
              </a:solidFill>
              <a:latin typeface="Arial" panose="020B0604020202020204" pitchFamily="34" charset="0"/>
              <a:ea typeface="黑体" panose="02010609060101010101" pitchFamily="49" charset="-122"/>
            </a:endParaRPr>
          </a:p>
        </p:txBody>
      </p:sp>
      <p:sp>
        <p:nvSpPr>
          <p:cNvPr id="15" name="文本框 14"/>
          <p:cNvSpPr txBox="1"/>
          <p:nvPr/>
        </p:nvSpPr>
        <p:spPr>
          <a:xfrm>
            <a:off x="1511118" y="5598219"/>
            <a:ext cx="4828037" cy="1077218"/>
          </a:xfrm>
          <a:prstGeom prst="rect">
            <a:avLst/>
          </a:prstGeom>
          <a:noFill/>
          <a:ln w="38100">
            <a:solidFill>
              <a:schemeClr val="accent1"/>
            </a:solidFill>
          </a:ln>
        </p:spPr>
        <p:txBody>
          <a:bodyPr wrap="square" rtlCol="0">
            <a:spAutoFit/>
          </a:bodyPr>
          <a:lstStyle/>
          <a:p>
            <a:r>
              <a:rPr lang="zh-CN" altLang="en-US" sz="3200" b="1" dirty="0" smtClean="0"/>
              <a:t>对一个计算机的性能用什么方法来评价比较好呢？</a:t>
            </a:r>
            <a:endParaRPr lang="zh-CN" altLang="en-US" sz="32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par>
                          <p:cTn id="8" fill="hold" nodeType="with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41348"/>
                                        </p:tgtEl>
                                        <p:attrNameLst>
                                          <p:attrName>style.visibility</p:attrName>
                                        </p:attrNameLst>
                                      </p:cBhvr>
                                      <p:to>
                                        <p:strVal val="visible"/>
                                      </p:to>
                                    </p:set>
                                    <p:animEffect transition="in" filter="slide(fromLeft)">
                                      <p:cBhvr>
                                        <p:cTn id="11" dur="500"/>
                                        <p:tgtEl>
                                          <p:spTgt spid="441348"/>
                                        </p:tgtEl>
                                      </p:cBhvr>
                                    </p:animEffect>
                                  </p:childTnLst>
                                </p:cTn>
                              </p:par>
                            </p:childTnLst>
                          </p:cTn>
                        </p:par>
                      </p:childTnLst>
                    </p:cTn>
                  </p:par>
                  <p:par>
                    <p:cTn id="12" fill="hold">
                      <p:stCondLst>
                        <p:cond delay="indefinite"/>
                      </p:stCondLst>
                      <p:childTnLst>
                        <p:par>
                          <p:cTn id="13" fill="hold" nodeType="withGroup">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441349"/>
                                        </p:tgtEl>
                                        <p:attrNameLst>
                                          <p:attrName>style.visibility</p:attrName>
                                        </p:attrNameLst>
                                      </p:cBhvr>
                                      <p:to>
                                        <p:strVal val="visible"/>
                                      </p:to>
                                    </p:set>
                                    <p:animEffect transition="in" filter="slide(fromLeft)">
                                      <p:cBhvr>
                                        <p:cTn id="16" dur="500"/>
                                        <p:tgtEl>
                                          <p:spTgt spid="441349"/>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41353"/>
                                        </p:tgtEl>
                                        <p:attrNameLst>
                                          <p:attrName>style.visibility</p:attrName>
                                        </p:attrNameLst>
                                      </p:cBhvr>
                                      <p:to>
                                        <p:strVal val="visible"/>
                                      </p:to>
                                    </p:set>
                                    <p:animEffect transition="in" filter="blinds(horizontal)">
                                      <p:cBhvr>
                                        <p:cTn id="20" dur="500"/>
                                        <p:tgtEl>
                                          <p:spTgt spid="4413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441351">
                                            <p:txEl>
                                              <p:pRg st="0" end="0"/>
                                            </p:txEl>
                                          </p:spTgt>
                                        </p:tgtEl>
                                        <p:attrNameLst>
                                          <p:attrName>style.visibility</p:attrName>
                                        </p:attrNameLst>
                                      </p:cBhvr>
                                      <p:to>
                                        <p:strVal val="visible"/>
                                      </p:to>
                                    </p:set>
                                    <p:animEffect transition="in" filter="blinds(horizontal)">
                                      <p:cBhvr>
                                        <p:cTn id="29" dur="500"/>
                                        <p:tgtEl>
                                          <p:spTgt spid="44135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41351">
                                            <p:txEl>
                                              <p:pRg st="1" end="1"/>
                                            </p:txEl>
                                          </p:spTgt>
                                        </p:tgtEl>
                                        <p:attrNameLst>
                                          <p:attrName>style.visibility</p:attrName>
                                        </p:attrNameLst>
                                      </p:cBhvr>
                                      <p:to>
                                        <p:strVal val="visible"/>
                                      </p:to>
                                    </p:set>
                                    <p:animEffect transition="in" filter="blinds(horizontal)">
                                      <p:cBhvr>
                                        <p:cTn id="43" dur="500"/>
                                        <p:tgtEl>
                                          <p:spTgt spid="441351">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41352">
                                            <p:txEl>
                                              <p:pRg st="0" end="0"/>
                                            </p:txEl>
                                          </p:spTgt>
                                        </p:tgtEl>
                                        <p:attrNameLst>
                                          <p:attrName>style.visibility</p:attrName>
                                        </p:attrNameLst>
                                      </p:cBhvr>
                                      <p:to>
                                        <p:strVal val="visible"/>
                                      </p:to>
                                    </p:set>
                                    <p:animEffect transition="in" filter="blinds(horizontal)">
                                      <p:cBhvr>
                                        <p:cTn id="53" dur="500"/>
                                        <p:tgtEl>
                                          <p:spTgt spid="441352">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blinds(horizontal)">
                                      <p:cBhvr>
                                        <p:cTn id="58" dur="500"/>
                                        <p:tgtEl>
                                          <p:spTgt spid="14">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5"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2000"/>
                                        <p:tgtEl>
                                          <p:spTgt spid="15"/>
                                        </p:tgtEl>
                                      </p:cBhvr>
                                    </p:animEffect>
                                    <p:anim calcmode="lin" valueType="num">
                                      <p:cBhvr>
                                        <p:cTn id="64" dur="2000" fill="hold"/>
                                        <p:tgtEl>
                                          <p:spTgt spid="15"/>
                                        </p:tgtEl>
                                        <p:attrNameLst>
                                          <p:attrName>ppt_w</p:attrName>
                                        </p:attrNameLst>
                                      </p:cBhvr>
                                      <p:tavLst>
                                        <p:tav tm="0" fmla="#ppt_w*sin(2.5*pi*$)">
                                          <p:val>
                                            <p:fltVal val="0"/>
                                          </p:val>
                                        </p:tav>
                                        <p:tav tm="100000">
                                          <p:val>
                                            <p:fltVal val="1"/>
                                          </p:val>
                                        </p:tav>
                                      </p:tavLst>
                                    </p:anim>
                                    <p:anim calcmode="lin" valueType="num">
                                      <p:cBhvr>
                                        <p:cTn id="65" dur="2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autoUpdateAnimBg="0"/>
      <p:bldP spid="441353" grpId="0"/>
      <p:bldP spid="2" grpId="0"/>
      <p:bldP spid="3" grpId="0"/>
      <p:bldP spid="5" grpId="0"/>
      <p:bldP spid="13" grpId="0"/>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36293" y="217729"/>
            <a:ext cx="8160435" cy="479747"/>
          </a:xfrm>
          <a:noFill/>
        </p:spPr>
        <p:txBody>
          <a:bodyPr/>
          <a:lstStyle/>
          <a:p>
            <a:r>
              <a:rPr lang="zh-CN" altLang="en-US" sz="3200" dirty="0" smtClean="0"/>
              <a:t>性能评价程序</a:t>
            </a:r>
            <a:r>
              <a:rPr lang="en-US" altLang="zh-CN" sz="3200" dirty="0" smtClean="0"/>
              <a:t>—</a:t>
            </a:r>
            <a:r>
              <a:rPr lang="zh-CN" altLang="en-US" sz="3200" dirty="0" smtClean="0"/>
              <a:t>基准程序（</a:t>
            </a:r>
            <a:r>
              <a:rPr lang="en-US" altLang="zh-CN" sz="3200" dirty="0" smtClean="0"/>
              <a:t>Benchmarks</a:t>
            </a:r>
            <a:r>
              <a:rPr lang="zh-CN" altLang="en-US" sz="3200" dirty="0" smtClean="0"/>
              <a:t>）</a:t>
            </a:r>
          </a:p>
        </p:txBody>
      </p:sp>
      <p:sp>
        <p:nvSpPr>
          <p:cNvPr id="428035" name="Rectangle 3"/>
          <p:cNvSpPr>
            <a:spLocks noGrp="1" noChangeArrowheads="1"/>
          </p:cNvSpPr>
          <p:nvPr>
            <p:ph type="body" idx="1"/>
          </p:nvPr>
        </p:nvSpPr>
        <p:spPr>
          <a:xfrm>
            <a:off x="147727" y="898219"/>
            <a:ext cx="8810625" cy="5055743"/>
          </a:xfrm>
          <a:noFill/>
        </p:spPr>
        <p:txBody>
          <a:bodyPr/>
          <a:lstStyle/>
          <a:p>
            <a:pPr>
              <a:lnSpc>
                <a:spcPct val="105000"/>
              </a:lnSpc>
              <a:spcBef>
                <a:spcPct val="20000"/>
              </a:spcBef>
            </a:pPr>
            <a:r>
              <a:rPr lang="zh-CN" altLang="en-US" sz="2400" dirty="0" smtClean="0">
                <a:solidFill>
                  <a:schemeClr val="accent1"/>
                </a:solidFill>
                <a:ea typeface="黑体" panose="02010609060101010101" pitchFamily="49" charset="-122"/>
              </a:rPr>
              <a:t>用基准程序来评测计算机的性能</a:t>
            </a:r>
          </a:p>
          <a:p>
            <a:pPr lvl="1">
              <a:spcBef>
                <a:spcPct val="20000"/>
              </a:spcBef>
            </a:pPr>
            <a:r>
              <a:rPr lang="zh-CN" altLang="en-US" sz="2000" dirty="0" smtClean="0">
                <a:ea typeface="黑体" panose="02010609060101010101" pitchFamily="49" charset="-122"/>
              </a:rPr>
              <a:t>基准测试程序是专门用来进行性能评价的一组程序</a:t>
            </a:r>
          </a:p>
          <a:p>
            <a:pPr lvl="1">
              <a:spcBef>
                <a:spcPct val="20000"/>
              </a:spcBef>
            </a:pPr>
            <a:r>
              <a:rPr lang="zh-CN" altLang="en-US" sz="2000" dirty="0" smtClean="0">
                <a:ea typeface="黑体" panose="02010609060101010101" pitchFamily="49" charset="-122"/>
              </a:rPr>
              <a:t>不同用户使用的计算机用不同的基准程序</a:t>
            </a:r>
          </a:p>
          <a:p>
            <a:pPr lvl="1">
              <a:spcBef>
                <a:spcPct val="20000"/>
              </a:spcBef>
            </a:pPr>
            <a:r>
              <a:rPr lang="zh-CN" altLang="en-US" sz="2000" dirty="0" smtClean="0">
                <a:ea typeface="黑体" panose="02010609060101010101" pitchFamily="49" charset="-122"/>
              </a:rPr>
              <a:t>基准程序通过运行实际负载来反映计算机的性能</a:t>
            </a:r>
          </a:p>
          <a:p>
            <a:pPr lvl="1">
              <a:spcBef>
                <a:spcPct val="20000"/>
              </a:spcBef>
            </a:pPr>
            <a:r>
              <a:rPr lang="zh-CN" altLang="en-US" sz="2000" dirty="0" smtClean="0">
                <a:ea typeface="黑体" panose="02010609060101010101" pitchFamily="49" charset="-122"/>
              </a:rPr>
              <a:t>最好的基准程序是用户实际使用的程序或典型的简单程序</a:t>
            </a:r>
            <a:endParaRPr lang="en-US" altLang="zh-CN" sz="2000" dirty="0" smtClean="0">
              <a:ea typeface="黑体" panose="02010609060101010101" pitchFamily="49" charset="-122"/>
            </a:endParaRPr>
          </a:p>
          <a:p>
            <a:pPr marL="495300" lvl="1" indent="0">
              <a:spcBef>
                <a:spcPct val="20000"/>
              </a:spcBef>
              <a:buNone/>
            </a:pPr>
            <a:endParaRPr lang="zh-CN" altLang="en-US" sz="2000" dirty="0" smtClean="0">
              <a:ea typeface="黑体" panose="02010609060101010101" pitchFamily="49" charset="-122"/>
            </a:endParaRPr>
          </a:p>
          <a:p>
            <a:pPr>
              <a:lnSpc>
                <a:spcPct val="105000"/>
              </a:lnSpc>
              <a:spcBef>
                <a:spcPct val="20000"/>
              </a:spcBef>
            </a:pPr>
            <a:r>
              <a:rPr lang="zh-CN" altLang="en-US" sz="2400" dirty="0" smtClean="0">
                <a:solidFill>
                  <a:schemeClr val="accent1"/>
                </a:solidFill>
                <a:ea typeface="黑体" panose="02010609060101010101" pitchFamily="49" charset="-122"/>
              </a:rPr>
              <a:t>基准程序的缺陷</a:t>
            </a:r>
          </a:p>
          <a:p>
            <a:pPr lvl="1">
              <a:lnSpc>
                <a:spcPct val="115000"/>
              </a:lnSpc>
              <a:spcBef>
                <a:spcPct val="20000"/>
              </a:spcBef>
            </a:pPr>
            <a:r>
              <a:rPr lang="zh-CN" altLang="en-US" sz="2000" dirty="0" smtClean="0">
                <a:ea typeface="黑体" panose="02010609060101010101" pitchFamily="49" charset="-122"/>
              </a:rPr>
              <a:t>现象：基准程序的性能与某段短代码密切相关时，会被利用以得到不当的性能评测结果</a:t>
            </a:r>
          </a:p>
          <a:p>
            <a:pPr lvl="1">
              <a:lnSpc>
                <a:spcPct val="115000"/>
              </a:lnSpc>
              <a:spcBef>
                <a:spcPct val="20000"/>
              </a:spcBef>
            </a:pPr>
            <a:r>
              <a:rPr lang="zh-CN" altLang="en-US" sz="2000" dirty="0" smtClean="0">
                <a:ea typeface="黑体" panose="02010609060101010101" pitchFamily="49" charset="-122"/>
              </a:rPr>
              <a:t>手段：硬件系统设计人员或编译器开发者针对这些代码片段进行特殊的优化，使得执行这段代码的速度非常快</a:t>
            </a:r>
          </a:p>
          <a:p>
            <a:pPr lvl="2">
              <a:lnSpc>
                <a:spcPct val="115000"/>
              </a:lnSpc>
              <a:spcBef>
                <a:spcPct val="20000"/>
              </a:spcBef>
            </a:pPr>
            <a:r>
              <a:rPr lang="zh-CN" altLang="en-US" sz="2000" dirty="0" smtClean="0">
                <a:ea typeface="黑体" panose="02010609060101010101" pitchFamily="49" charset="-122"/>
              </a:rPr>
              <a:t>比如，</a:t>
            </a:r>
            <a:r>
              <a:rPr lang="en-US" altLang="zh-CN" sz="2000" dirty="0" smtClean="0">
                <a:ea typeface="黑体" panose="02010609060101010101" pitchFamily="49" charset="-122"/>
              </a:rPr>
              <a:t>Intel Pentium</a:t>
            </a:r>
            <a:r>
              <a:rPr lang="zh-CN" altLang="en-US" sz="2000" dirty="0" smtClean="0">
                <a:ea typeface="黑体" panose="02010609060101010101" pitchFamily="49" charset="-122"/>
              </a:rPr>
              <a:t>处理器运行</a:t>
            </a:r>
            <a:r>
              <a:rPr lang="en-US" altLang="zh-CN" sz="2000" dirty="0" err="1" smtClean="0">
                <a:ea typeface="黑体" panose="02010609060101010101" pitchFamily="49" charset="-122"/>
              </a:rPr>
              <a:t>SPECint</a:t>
            </a:r>
            <a:r>
              <a:rPr lang="zh-CN" altLang="en-US" sz="2000" dirty="0" smtClean="0">
                <a:ea typeface="黑体" panose="02010609060101010101" pitchFamily="49" charset="-122"/>
              </a:rPr>
              <a:t>时用了公司内部使用的特殊编译器，最后得到处理器的性能极高。</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52</a:t>
            </a:fld>
            <a:endParaRPr lang="zh-CN" altLang="en-US" dirty="0"/>
          </a:p>
        </p:txBody>
      </p:sp>
      <p:sp>
        <p:nvSpPr>
          <p:cNvPr id="3" name="文本框 2"/>
          <p:cNvSpPr txBox="1"/>
          <p:nvPr/>
        </p:nvSpPr>
        <p:spPr>
          <a:xfrm>
            <a:off x="716438" y="6023363"/>
            <a:ext cx="7091923" cy="400110"/>
          </a:xfrm>
          <a:prstGeom prst="rect">
            <a:avLst/>
          </a:prstGeom>
          <a:noFill/>
        </p:spPr>
        <p:txBody>
          <a:bodyPr wrap="square" rtlCol="0">
            <a:spAutoFit/>
          </a:bodyPr>
          <a:lstStyle/>
          <a:p>
            <a:r>
              <a:rPr lang="zh-CN" altLang="en-US" sz="2000" b="1" dirty="0" smtClean="0">
                <a:solidFill>
                  <a:srgbClr val="FF0000"/>
                </a:solidFill>
              </a:rPr>
              <a:t>基准程序中最好包含编译器，避免编译器所产生的特殊作用</a:t>
            </a:r>
            <a:r>
              <a:rPr lang="en-US" altLang="zh-CN" sz="2000" b="1" dirty="0" smtClean="0">
                <a:solidFill>
                  <a:srgbClr val="FF0000"/>
                </a:solidFill>
              </a:rPr>
              <a:t>!</a:t>
            </a:r>
            <a:endParaRPr lang="zh-CN" altLang="en-US" sz="2000" b="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Effect transition="in" filter="wipe(down)">
                                      <p:cBhvr>
                                        <p:cTn id="7" dur="500"/>
                                        <p:tgtEl>
                                          <p:spTgt spid="428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12" dur="500"/>
                                        <p:tgtEl>
                                          <p:spTgt spid="428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7" dur="500"/>
                                        <p:tgtEl>
                                          <p:spTgt spid="428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22" dur="500"/>
                                        <p:tgtEl>
                                          <p:spTgt spid="428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8035">
                                            <p:txEl>
                                              <p:pRg st="4" end="4"/>
                                            </p:txEl>
                                          </p:spTgt>
                                        </p:tgtEl>
                                        <p:attrNameLst>
                                          <p:attrName>style.visibility</p:attrName>
                                        </p:attrNameLst>
                                      </p:cBhvr>
                                      <p:to>
                                        <p:strVal val="visible"/>
                                      </p:to>
                                    </p:set>
                                    <p:animEffect transition="in" filter="blinds(horizontal)">
                                      <p:cBhvr>
                                        <p:cTn id="27" dur="500"/>
                                        <p:tgtEl>
                                          <p:spTgt spid="428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8035">
                                            <p:txEl>
                                              <p:pRg st="6" end="6"/>
                                            </p:txEl>
                                          </p:spTgt>
                                        </p:tgtEl>
                                        <p:attrNameLst>
                                          <p:attrName>style.visibility</p:attrName>
                                        </p:attrNameLst>
                                      </p:cBhvr>
                                      <p:to>
                                        <p:strVal val="visible"/>
                                      </p:to>
                                    </p:set>
                                    <p:animEffect transition="in" filter="wipe(down)">
                                      <p:cBhvr>
                                        <p:cTn id="32" dur="500"/>
                                        <p:tgtEl>
                                          <p:spTgt spid="42803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8035">
                                            <p:txEl>
                                              <p:pRg st="7" end="7"/>
                                            </p:txEl>
                                          </p:spTgt>
                                        </p:tgtEl>
                                        <p:attrNameLst>
                                          <p:attrName>style.visibility</p:attrName>
                                        </p:attrNameLst>
                                      </p:cBhvr>
                                      <p:to>
                                        <p:strVal val="visible"/>
                                      </p:to>
                                    </p:set>
                                    <p:animEffect transition="in" filter="blinds(horizontal)">
                                      <p:cBhvr>
                                        <p:cTn id="37" dur="500"/>
                                        <p:tgtEl>
                                          <p:spTgt spid="42803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8035">
                                            <p:txEl>
                                              <p:pRg st="8" end="8"/>
                                            </p:txEl>
                                          </p:spTgt>
                                        </p:tgtEl>
                                        <p:attrNameLst>
                                          <p:attrName>style.visibility</p:attrName>
                                        </p:attrNameLst>
                                      </p:cBhvr>
                                      <p:to>
                                        <p:strVal val="visible"/>
                                      </p:to>
                                    </p:set>
                                    <p:animEffect transition="in" filter="blinds(horizontal)">
                                      <p:cBhvr>
                                        <p:cTn id="42" dur="500"/>
                                        <p:tgtEl>
                                          <p:spTgt spid="42803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8035">
                                            <p:txEl>
                                              <p:pRg st="9" end="9"/>
                                            </p:txEl>
                                          </p:spTgt>
                                        </p:tgtEl>
                                        <p:attrNameLst>
                                          <p:attrName>style.visibility</p:attrName>
                                        </p:attrNameLst>
                                      </p:cBhvr>
                                      <p:to>
                                        <p:strVal val="visible"/>
                                      </p:to>
                                    </p:set>
                                    <p:animEffect transition="in" filter="blinds(horizontal)">
                                      <p:cBhvr>
                                        <p:cTn id="47" dur="500"/>
                                        <p:tgtEl>
                                          <p:spTgt spid="42803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arn(inVertical)">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B889F279-0C5D-4FA7-8CEA-9D3E73AA67A1}" type="slidenum">
              <a:rPr lang="zh-CN" altLang="en-US" smtClean="0"/>
              <a:pPr/>
              <a:t>53</a:t>
            </a:fld>
            <a:endParaRPr lang="zh-CN" altLang="en-US" dirty="0"/>
          </a:p>
        </p:txBody>
      </p:sp>
      <p:sp>
        <p:nvSpPr>
          <p:cNvPr id="6" name="Rectangle 2"/>
          <p:cNvSpPr txBox="1">
            <a:spLocks noChangeArrowheads="1"/>
          </p:cNvSpPr>
          <p:nvPr/>
        </p:nvSpPr>
        <p:spPr bwMode="auto">
          <a:xfrm>
            <a:off x="750013" y="498278"/>
            <a:ext cx="4642296" cy="37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2pPr>
            <a:lvl3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3pPr>
            <a:lvl4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4pPr>
            <a:lvl5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5pPr>
            <a:lvl6pPr marL="4572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6pPr>
            <a:lvl7pPr marL="9144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7pPr>
            <a:lvl8pPr marL="13716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8pPr>
            <a:lvl9pPr marL="18288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9pPr>
          </a:lstStyle>
          <a:p>
            <a:r>
              <a:rPr lang="zh-CN" altLang="en-US" kern="0" dirty="0" smtClean="0">
                <a:solidFill>
                  <a:schemeClr val="accent2"/>
                </a:solidFill>
              </a:rPr>
              <a:t>一个公用的基准测试程序</a:t>
            </a:r>
            <a:r>
              <a:rPr lang="en-US" altLang="zh-CN" kern="0" dirty="0" smtClean="0">
                <a:solidFill>
                  <a:schemeClr val="accent2"/>
                </a:solidFill>
              </a:rPr>
              <a:t>: </a:t>
            </a:r>
            <a:r>
              <a:rPr lang="en-US" altLang="zh-CN" kern="0" dirty="0" smtClean="0"/>
              <a:t>SPEC </a:t>
            </a:r>
          </a:p>
        </p:txBody>
      </p:sp>
      <p:sp>
        <p:nvSpPr>
          <p:cNvPr id="7" name="Rectangle 3"/>
          <p:cNvSpPr txBox="1">
            <a:spLocks noChangeArrowheads="1"/>
          </p:cNvSpPr>
          <p:nvPr/>
        </p:nvSpPr>
        <p:spPr bwMode="auto">
          <a:xfrm>
            <a:off x="657546" y="1140816"/>
            <a:ext cx="8157681" cy="171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marL="0" indent="0">
              <a:lnSpc>
                <a:spcPct val="150000"/>
              </a:lnSpc>
              <a:spcBef>
                <a:spcPct val="10000"/>
              </a:spcBef>
              <a:buFontTx/>
              <a:buNone/>
            </a:pPr>
            <a:r>
              <a:rPr lang="en-US" altLang="zh-CN" sz="2400" kern="0" dirty="0" smtClean="0">
                <a:ea typeface="黑体" panose="02010609060101010101" pitchFamily="49" charset="-122"/>
              </a:rPr>
              <a:t>1988</a:t>
            </a:r>
            <a:r>
              <a:rPr lang="zh-CN" altLang="en-US" sz="2400" kern="0" dirty="0" smtClean="0">
                <a:ea typeface="黑体" panose="02010609060101010101" pitchFamily="49" charset="-122"/>
              </a:rPr>
              <a:t>年，</a:t>
            </a:r>
            <a:r>
              <a:rPr lang="en-US" altLang="zh-CN" sz="2400" kern="0" dirty="0" smtClean="0">
                <a:ea typeface="黑体" panose="02010609060101010101" pitchFamily="49" charset="-122"/>
              </a:rPr>
              <a:t>Sun, MIPS, HP, Apollo, DEC</a:t>
            </a:r>
            <a:r>
              <a:rPr lang="zh-CN" altLang="en-US" sz="2400" kern="0" dirty="0" smtClean="0">
                <a:ea typeface="黑体" panose="02010609060101010101" pitchFamily="49" charset="-122"/>
              </a:rPr>
              <a:t> </a:t>
            </a:r>
            <a:r>
              <a:rPr lang="en-US" altLang="zh-CN" sz="2400" kern="0" dirty="0">
                <a:ea typeface="黑体" panose="02010609060101010101" pitchFamily="49" charset="-122"/>
              </a:rPr>
              <a:t>5</a:t>
            </a:r>
            <a:r>
              <a:rPr lang="zh-CN" altLang="en-US" sz="2400" kern="0" dirty="0">
                <a:ea typeface="黑体" panose="02010609060101010101" pitchFamily="49" charset="-122"/>
              </a:rPr>
              <a:t>家</a:t>
            </a:r>
            <a:r>
              <a:rPr lang="zh-CN" altLang="en-US" sz="2400" kern="0" dirty="0" smtClean="0">
                <a:ea typeface="黑体" panose="02010609060101010101" pitchFamily="49" charset="-122"/>
              </a:rPr>
              <a:t>公司联合提出了</a:t>
            </a:r>
            <a:r>
              <a:rPr lang="en-US" altLang="zh-CN" sz="2400" kern="0" dirty="0" smtClean="0">
                <a:ea typeface="黑体" panose="02010609060101010101" pitchFamily="49" charset="-122"/>
              </a:rPr>
              <a:t>SPEC</a:t>
            </a:r>
            <a:r>
              <a:rPr lang="zh-CN" altLang="en-US" sz="2400" kern="0" dirty="0" smtClean="0">
                <a:ea typeface="黑体" panose="02010609060101010101" pitchFamily="49" charset="-122"/>
              </a:rPr>
              <a:t> </a:t>
            </a:r>
            <a:r>
              <a:rPr lang="en-US" altLang="zh-CN" sz="2400" kern="0" dirty="0" smtClean="0">
                <a:ea typeface="黑体" panose="02010609060101010101" pitchFamily="49" charset="-122"/>
              </a:rPr>
              <a:t>(Systems Performance Evaluation Committee) </a:t>
            </a:r>
            <a:r>
              <a:rPr lang="zh-CN" altLang="en-US" sz="2400" kern="0" dirty="0" smtClean="0">
                <a:ea typeface="黑体" panose="02010609060101010101" pitchFamily="49" charset="-122"/>
              </a:rPr>
              <a:t>，它给出了一组标准的测试程序、标准输入和测试报告。</a:t>
            </a:r>
          </a:p>
        </p:txBody>
      </p:sp>
      <p:sp>
        <p:nvSpPr>
          <p:cNvPr id="8" name="标题 1"/>
          <p:cNvSpPr>
            <a:spLocks noGrp="1"/>
          </p:cNvSpPr>
          <p:nvPr>
            <p:ph type="title"/>
          </p:nvPr>
        </p:nvSpPr>
        <p:spPr>
          <a:xfrm>
            <a:off x="750013" y="3444411"/>
            <a:ext cx="5629275" cy="479747"/>
          </a:xfrm>
        </p:spPr>
        <p:txBody>
          <a:bodyPr/>
          <a:lstStyle/>
          <a:p>
            <a:r>
              <a:rPr lang="zh-CN" altLang="en-US" sz="3200" dirty="0" smtClean="0"/>
              <a:t>作业 ：</a:t>
            </a:r>
            <a:r>
              <a:rPr lang="en-US" altLang="zh-CN" sz="3200" dirty="0" smtClean="0"/>
              <a:t>P</a:t>
            </a:r>
            <a:r>
              <a:rPr lang="en-US" altLang="zh-CN" sz="2000" dirty="0" smtClean="0"/>
              <a:t>24</a:t>
            </a:r>
            <a:r>
              <a:rPr lang="en-US" altLang="zh-CN" sz="3200" dirty="0" smtClean="0"/>
              <a:t>   6,7,8,9</a:t>
            </a:r>
            <a:endParaRPr lang="zh-CN" altLang="en-US" sz="3200" dirty="0"/>
          </a:p>
        </p:txBody>
      </p:sp>
    </p:spTree>
    <p:extLst>
      <p:ext uri="{BB962C8B-B14F-4D97-AF65-F5344CB8AC3E}">
        <p14:creationId xmlns:p14="http://schemas.microsoft.com/office/powerpoint/2010/main" val="25116486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B889F279-0C5D-4FA7-8CEA-9D3E73AA67A1}" type="slidenum">
              <a:rPr lang="zh-CN" altLang="en-US" smtClean="0"/>
              <a:pPr/>
              <a:t>54</a:t>
            </a:fld>
            <a:endParaRPr lang="zh-CN" altLang="en-US" dirty="0"/>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8996510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026"/>
          <p:cNvSpPr>
            <a:spLocks noGrp="1" noChangeArrowheads="1"/>
          </p:cNvSpPr>
          <p:nvPr>
            <p:ph type="body" sz="half" idx="1"/>
          </p:nvPr>
        </p:nvSpPr>
        <p:spPr>
          <a:xfrm>
            <a:off x="615950" y="341313"/>
            <a:ext cx="8186738" cy="1063625"/>
          </a:xfrm>
          <a:solidFill>
            <a:srgbClr val="FFFFFF"/>
          </a:solidFill>
        </p:spPr>
        <p:txBody>
          <a:bodyPr lIns="91440" tIns="45720" rIns="91440" bIns="45720"/>
          <a:lstStyle/>
          <a:p>
            <a:pPr>
              <a:spcBef>
                <a:spcPct val="40000"/>
              </a:spcBef>
              <a:buClr>
                <a:schemeClr val="tx1"/>
              </a:buClr>
              <a:buFontTx/>
              <a:buNone/>
            </a:pPr>
            <a:r>
              <a:rPr lang="en-US" altLang="zh-CN" dirty="0" smtClean="0"/>
              <a:t>The First Generation: Vacuum Tube Computers (1946 - 1957)</a:t>
            </a:r>
          </a:p>
        </p:txBody>
      </p:sp>
      <p:pic>
        <p:nvPicPr>
          <p:cNvPr id="17411" name="Picture 1028" descr="eniac"/>
          <p:cNvPicPr>
            <a:picLocks noChangeAspect="1" noChangeArrowheads="1"/>
          </p:cNvPicPr>
          <p:nvPr/>
        </p:nvPicPr>
        <p:blipFill>
          <a:blip r:embed="rId3">
            <a:extLst>
              <a:ext uri="{28A0092B-C50C-407E-A947-70E740481C1C}">
                <a14:useLocalDpi xmlns:a14="http://schemas.microsoft.com/office/drawing/2010/main" val="0"/>
              </a:ext>
            </a:extLst>
          </a:blip>
          <a:srcRect l="16225" r="3786"/>
          <a:stretch>
            <a:fillRect/>
          </a:stretch>
        </p:blipFill>
        <p:spPr bwMode="auto">
          <a:xfrm>
            <a:off x="715963" y="1495425"/>
            <a:ext cx="7078662"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1029"/>
          <p:cNvSpPr txBox="1">
            <a:spLocks noChangeArrowheads="1"/>
          </p:cNvSpPr>
          <p:nvPr/>
        </p:nvSpPr>
        <p:spPr bwMode="auto">
          <a:xfrm>
            <a:off x="593725" y="6056313"/>
            <a:ext cx="74914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600">
                <a:latin typeface="Arial" panose="020B0604020202020204" pitchFamily="34" charset="0"/>
              </a:rPr>
              <a:t>The first </a:t>
            </a:r>
            <a:r>
              <a:rPr lang="en-US" altLang="zh-CN" sz="2600" i="1">
                <a:latin typeface="Arial" panose="020B0604020202020204" pitchFamily="34" charset="0"/>
              </a:rPr>
              <a:t>general-purpose computer  </a:t>
            </a:r>
            <a:r>
              <a:rPr lang="en-US" altLang="zh-CN" sz="2400" i="1"/>
              <a:t>-  </a:t>
            </a:r>
            <a:r>
              <a:rPr lang="en-US" altLang="zh-CN" sz="2400" b="1"/>
              <a:t>ENIAC</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6</a:t>
            </a:fld>
            <a:endParaRPr lang="zh-CN" altLang="en-US"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Eniacw"/>
          <p:cNvPicPr>
            <a:picLocks noChangeAspect="1" noChangeArrowheads="1"/>
          </p:cNvPicPr>
          <p:nvPr/>
        </p:nvPicPr>
        <p:blipFill>
          <a:blip r:embed="rId3">
            <a:extLst>
              <a:ext uri="{28A0092B-C50C-407E-A947-70E740481C1C}">
                <a14:useLocalDpi xmlns:a14="http://schemas.microsoft.com/office/drawing/2010/main" val="0"/>
              </a:ext>
            </a:extLst>
          </a:blip>
          <a:srcRect l="21893"/>
          <a:stretch>
            <a:fillRect/>
          </a:stretch>
        </p:blipFill>
        <p:spPr bwMode="auto">
          <a:xfrm>
            <a:off x="476250" y="989013"/>
            <a:ext cx="773430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4"/>
          <p:cNvSpPr>
            <a:spLocks noGrp="1" noChangeArrowheads="1"/>
          </p:cNvSpPr>
          <p:nvPr>
            <p:ph type="title"/>
          </p:nvPr>
        </p:nvSpPr>
        <p:spPr>
          <a:xfrm>
            <a:off x="622300" y="281957"/>
            <a:ext cx="8051800" cy="574324"/>
          </a:xfrm>
          <a:noFill/>
        </p:spPr>
        <p:txBody>
          <a:bodyPr lIns="91440" tIns="45720" rIns="91440" bIns="45720" anchor="ctr"/>
          <a:lstStyle/>
          <a:p>
            <a:r>
              <a:rPr lang="en-US" altLang="zh-CN" sz="3600" dirty="0" smtClean="0">
                <a:solidFill>
                  <a:srgbClr val="FF3300"/>
                </a:solidFill>
              </a:rPr>
              <a:t>ENIAC</a:t>
            </a:r>
            <a:r>
              <a:rPr lang="zh-CN" altLang="en-US" sz="3600" dirty="0" smtClean="0">
                <a:solidFill>
                  <a:srgbClr val="FF3300"/>
                </a:solidFill>
              </a:rPr>
              <a:t>计算机的编程工作</a:t>
            </a:r>
            <a:endParaRPr lang="en-US" altLang="zh-CN" sz="3600" dirty="0" smtClean="0">
              <a:solidFill>
                <a:srgbClr val="FF3300"/>
              </a:solidFill>
            </a:endParaRPr>
          </a:p>
        </p:txBody>
      </p:sp>
      <p:sp>
        <p:nvSpPr>
          <p:cNvPr id="19460" name="Text Box 5"/>
          <p:cNvSpPr txBox="1">
            <a:spLocks noChangeArrowheads="1"/>
          </p:cNvSpPr>
          <p:nvPr/>
        </p:nvSpPr>
        <p:spPr bwMode="auto">
          <a:xfrm>
            <a:off x="6365875" y="6491288"/>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b="1" dirty="0">
                <a:hlinkClick r:id="rId4" action="ppaction://hlinksldjump"/>
              </a:rPr>
              <a:t>BACK</a:t>
            </a:r>
            <a:endParaRPr lang="en-US" altLang="zh-CN" sz="1800" b="1" dirty="0"/>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7</a:t>
            </a:fld>
            <a:endParaRPr lang="zh-CN" altLang="en-US"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B889F279-0C5D-4FA7-8CEA-9D3E73AA67A1}" type="slidenum">
              <a:rPr lang="zh-CN" altLang="en-US" smtClean="0"/>
              <a:pPr/>
              <a:t>8</a:t>
            </a:fld>
            <a:endParaRPr lang="zh-CN" altLang="en-US" dirty="0"/>
          </a:p>
        </p:txBody>
      </p:sp>
      <p:sp>
        <p:nvSpPr>
          <p:cNvPr id="6" name="Rectangle 1027"/>
          <p:cNvSpPr txBox="1">
            <a:spLocks noChangeArrowheads="1"/>
          </p:cNvSpPr>
          <p:nvPr/>
        </p:nvSpPr>
        <p:spPr bwMode="auto">
          <a:xfrm>
            <a:off x="0" y="131784"/>
            <a:ext cx="8745537" cy="242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sz="2800"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sz="2000" b="1">
                <a:solidFill>
                  <a:schemeClr val="tx1"/>
                </a:solidFill>
                <a:latin typeface="+mn-lt"/>
                <a:ea typeface="+mn-ea"/>
              </a:defRPr>
            </a:lvl3pPr>
            <a:lvl4pPr marL="1714500" indent="-342900" algn="l" rtl="0" eaLnBrk="0" fontAlgn="base" hangingPunct="0">
              <a:spcBef>
                <a:spcPct val="20000"/>
              </a:spcBef>
              <a:spcAft>
                <a:spcPct val="0"/>
              </a:spcAft>
              <a:buChar char="–"/>
              <a:defRPr sz="18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18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18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18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18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1800">
                <a:solidFill>
                  <a:schemeClr val="tx1"/>
                </a:solidFill>
                <a:latin typeface="Times New Roman" pitchFamily="18" charset="0"/>
                <a:ea typeface="+mn-ea"/>
              </a:defRPr>
            </a:lvl9pPr>
          </a:lstStyle>
          <a:p>
            <a:pPr>
              <a:spcBef>
                <a:spcPts val="1200"/>
              </a:spcBef>
            </a:pPr>
            <a:r>
              <a:rPr lang="zh-CN" altLang="en-US" sz="2400" kern="0" dirty="0" smtClean="0">
                <a:latin typeface="微软雅黑" panose="020B0503020204020204" pitchFamily="34" charset="-122"/>
                <a:ea typeface="微软雅黑" panose="020B0503020204020204" pitchFamily="34" charset="-122"/>
              </a:rPr>
              <a:t>冯·诺依曼机（</a:t>
            </a:r>
            <a:r>
              <a:rPr lang="en-US" altLang="zh-CN" sz="2400" kern="0" dirty="0" smtClean="0">
                <a:latin typeface="微软雅黑" panose="020B0503020204020204" pitchFamily="34" charset="-122"/>
                <a:ea typeface="微软雅黑" panose="020B0503020204020204" pitchFamily="34" charset="-122"/>
              </a:rPr>
              <a:t>Von Neumann Machine）</a:t>
            </a:r>
          </a:p>
          <a:p>
            <a:pPr lvl="1">
              <a:spcBef>
                <a:spcPts val="1200"/>
              </a:spcBef>
            </a:pPr>
            <a:r>
              <a:rPr lang="en-US" altLang="zh-CN" sz="2200" kern="0" dirty="0" smtClean="0">
                <a:latin typeface="微软雅黑" panose="020B0503020204020204" pitchFamily="34" charset="-122"/>
                <a:ea typeface="微软雅黑" panose="020B0503020204020204" pitchFamily="34" charset="-122"/>
              </a:rPr>
              <a:t>19</a:t>
            </a:r>
            <a:r>
              <a:rPr lang="zh-CN" altLang="en-US" sz="2200" kern="0" dirty="0" smtClean="0">
                <a:latin typeface="微软雅黑" panose="020B0503020204020204" pitchFamily="34" charset="-122"/>
                <a:ea typeface="微软雅黑" panose="020B0503020204020204" pitchFamily="34" charset="-122"/>
              </a:rPr>
              <a:t>45年冯·诺依曼提出</a:t>
            </a:r>
            <a:r>
              <a:rPr lang="zh-CN" altLang="en-US" sz="2200" kern="0" dirty="0" smtClean="0">
                <a:solidFill>
                  <a:srgbClr val="FF3300"/>
                </a:solidFill>
                <a:latin typeface="微软雅黑" panose="020B0503020204020204" pitchFamily="34" charset="-122"/>
                <a:ea typeface="微软雅黑" panose="020B0503020204020204" pitchFamily="34" charset="-122"/>
              </a:rPr>
              <a:t>“存储程序(</a:t>
            </a:r>
            <a:r>
              <a:rPr lang="en-US" altLang="zh-CN" sz="2200" kern="0" dirty="0" smtClean="0">
                <a:solidFill>
                  <a:srgbClr val="FF3300"/>
                </a:solidFill>
                <a:latin typeface="微软雅黑" panose="020B0503020204020204" pitchFamily="34" charset="-122"/>
                <a:ea typeface="微软雅黑" panose="020B0503020204020204" pitchFamily="34" charset="-122"/>
              </a:rPr>
              <a:t>Stored-program)</a:t>
            </a:r>
            <a:r>
              <a:rPr lang="zh-CN" altLang="en-US" sz="2200" kern="0" dirty="0" smtClean="0">
                <a:solidFill>
                  <a:srgbClr val="FF3300"/>
                </a:solidFill>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思想，并于</a:t>
            </a:r>
            <a:r>
              <a:rPr lang="en-US" altLang="zh-CN" sz="2200" kern="0" dirty="0" smtClean="0">
                <a:latin typeface="微软雅黑" panose="020B0503020204020204" pitchFamily="34" charset="-122"/>
                <a:ea typeface="微软雅黑" panose="020B0503020204020204" pitchFamily="34" charset="-122"/>
              </a:rPr>
              <a:t>19</a:t>
            </a:r>
            <a:r>
              <a:rPr lang="zh-CN" altLang="en-US" sz="2200" kern="0" dirty="0" smtClean="0">
                <a:latin typeface="微软雅黑" panose="020B0503020204020204" pitchFamily="34" charset="-122"/>
                <a:ea typeface="微软雅黑" panose="020B0503020204020204" pitchFamily="34" charset="-122"/>
              </a:rPr>
              <a:t>46年开始设计“存储程序”计算机。</a:t>
            </a:r>
          </a:p>
          <a:p>
            <a:pPr lvl="1">
              <a:spcBef>
                <a:spcPts val="1200"/>
              </a:spcBef>
            </a:pPr>
            <a:r>
              <a:rPr lang="zh-CN" altLang="en-US" sz="2200" kern="0" dirty="0" smtClean="0">
                <a:latin typeface="微软雅黑" panose="020B0503020204020204" pitchFamily="34" charset="-122"/>
                <a:ea typeface="微软雅黑" panose="020B0503020204020204" pitchFamily="34" charset="-122"/>
              </a:rPr>
              <a:t>“</a:t>
            </a:r>
            <a:r>
              <a:rPr lang="zh-CN" altLang="en-US" sz="2200" kern="0" dirty="0" smtClean="0">
                <a:solidFill>
                  <a:schemeClr val="accent1"/>
                </a:solidFill>
                <a:latin typeface="微软雅黑" panose="020B0503020204020204" pitchFamily="34" charset="-122"/>
                <a:ea typeface="微软雅黑" panose="020B0503020204020204" pitchFamily="34" charset="-122"/>
              </a:rPr>
              <a:t>存储程序</a:t>
            </a:r>
            <a:r>
              <a:rPr lang="zh-CN" altLang="en-US" sz="2200" kern="0" dirty="0" smtClean="0">
                <a:latin typeface="微软雅黑" panose="020B0503020204020204" pitchFamily="34" charset="-122"/>
                <a:ea typeface="微软雅黑" panose="020B0503020204020204" pitchFamily="34" charset="-122"/>
              </a:rPr>
              <a:t>”思想：</a:t>
            </a:r>
            <a:r>
              <a:rPr lang="zh-CN" altLang="en-US" sz="2200" kern="0" dirty="0" smtClean="0">
                <a:solidFill>
                  <a:srgbClr val="996633"/>
                </a:solidFill>
                <a:latin typeface="微软雅黑" panose="020B0503020204020204" pitchFamily="34" charset="-122"/>
                <a:ea typeface="微软雅黑" panose="020B0503020204020204" pitchFamily="34" charset="-122"/>
              </a:rPr>
              <a:t> </a:t>
            </a:r>
            <a:r>
              <a:rPr lang="zh-CN" altLang="en-US" sz="2200" kern="0" dirty="0" smtClean="0">
                <a:solidFill>
                  <a:srgbClr val="008000"/>
                </a:solidFill>
                <a:latin typeface="微软雅黑" panose="020B0503020204020204" pitchFamily="34" charset="-122"/>
                <a:ea typeface="微软雅黑" panose="020B0503020204020204" pitchFamily="34" charset="-122"/>
              </a:rPr>
              <a:t>将事先编好的程序和原始数据送入主存中；启动执行后，在不需操作人员干预下，自动完成逐条取出指令和执行指令的任务。</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424179"/>
            <a:ext cx="1724457" cy="21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1749857" y="2621756"/>
            <a:ext cx="7394143"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sz="2800"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sz="2000" b="1">
                <a:solidFill>
                  <a:schemeClr val="tx1"/>
                </a:solidFill>
                <a:latin typeface="+mn-lt"/>
                <a:ea typeface="+mn-ea"/>
              </a:defRPr>
            </a:lvl3pPr>
            <a:lvl4pPr marL="1714500" indent="-342900" algn="l" rtl="0" eaLnBrk="0" fontAlgn="base" hangingPunct="0">
              <a:spcBef>
                <a:spcPct val="20000"/>
              </a:spcBef>
              <a:spcAft>
                <a:spcPct val="0"/>
              </a:spcAft>
              <a:buChar char="–"/>
              <a:defRPr sz="18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18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18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18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18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1800">
                <a:solidFill>
                  <a:schemeClr val="tx1"/>
                </a:solidFill>
                <a:latin typeface="Times New Roman" pitchFamily="18" charset="0"/>
                <a:ea typeface="+mn-ea"/>
              </a:defRPr>
            </a:lvl9pPr>
          </a:lstStyle>
          <a:p>
            <a:pPr>
              <a:lnSpc>
                <a:spcPts val="2800"/>
              </a:lnSpc>
              <a:spcBef>
                <a:spcPts val="1200"/>
              </a:spcBef>
            </a:pPr>
            <a:r>
              <a:rPr lang="en-US" altLang="zh-CN" sz="2200" kern="0" dirty="0" smtClean="0">
                <a:latin typeface="微软雅黑" panose="020B0503020204020204" pitchFamily="34" charset="-122"/>
                <a:ea typeface="微软雅黑" panose="020B0503020204020204" pitchFamily="34" charset="-122"/>
              </a:rPr>
              <a:t>1944</a:t>
            </a:r>
            <a:r>
              <a:rPr lang="zh-CN" altLang="en-US" sz="2200" kern="0" dirty="0" smtClean="0">
                <a:latin typeface="微软雅黑" panose="020B0503020204020204" pitchFamily="34" charset="-122"/>
                <a:ea typeface="微软雅黑" panose="020B0503020204020204" pitchFamily="34" charset="-122"/>
              </a:rPr>
              <a:t>年，冯</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诺依曼参加原子弹的研制工作，涉及到极为困难的计算。</a:t>
            </a:r>
          </a:p>
          <a:p>
            <a:pPr>
              <a:lnSpc>
                <a:spcPts val="2800"/>
              </a:lnSpc>
              <a:spcBef>
                <a:spcPts val="1200"/>
              </a:spcBef>
            </a:pPr>
            <a:r>
              <a:rPr lang="en-US" altLang="zh-CN" sz="2200" kern="0" dirty="0" smtClean="0">
                <a:latin typeface="微软雅黑" panose="020B0503020204020204" pitchFamily="34" charset="-122"/>
                <a:ea typeface="微软雅黑" panose="020B0503020204020204" pitchFamily="34" charset="-122"/>
              </a:rPr>
              <a:t>1944</a:t>
            </a:r>
            <a:r>
              <a:rPr lang="zh-CN" altLang="en-US" sz="2200" kern="0" dirty="0" smtClean="0">
                <a:latin typeface="微软雅黑" panose="020B0503020204020204" pitchFamily="34" charset="-122"/>
                <a:ea typeface="微软雅黑" panose="020B0503020204020204" pitchFamily="34" charset="-122"/>
              </a:rPr>
              <a:t>年夏的一天，诺依曼巧遇美国弹道实验室的军方负责人戈尔斯坦，他正参与</a:t>
            </a:r>
            <a:r>
              <a:rPr lang="en-US" altLang="zh-CN" sz="2200" kern="0" dirty="0" smtClean="0">
                <a:latin typeface="微软雅黑" panose="020B0503020204020204" pitchFamily="34" charset="-122"/>
                <a:ea typeface="微软雅黑" panose="020B0503020204020204" pitchFamily="34" charset="-122"/>
              </a:rPr>
              <a:t>ENIAC</a:t>
            </a:r>
            <a:r>
              <a:rPr lang="zh-CN" altLang="en-US" sz="2200" kern="0" dirty="0" smtClean="0">
                <a:latin typeface="微软雅黑" panose="020B0503020204020204" pitchFamily="34" charset="-122"/>
                <a:ea typeface="微软雅黑" panose="020B0503020204020204" pitchFamily="34" charset="-122"/>
              </a:rPr>
              <a:t>的研制工作。</a:t>
            </a:r>
          </a:p>
          <a:p>
            <a:pPr>
              <a:lnSpc>
                <a:spcPts val="2800"/>
              </a:lnSpc>
              <a:spcBef>
                <a:spcPts val="1200"/>
              </a:spcBef>
            </a:pPr>
            <a:r>
              <a:rPr lang="zh-CN" altLang="en-US" sz="2200" kern="0" dirty="0" smtClean="0">
                <a:latin typeface="微软雅黑" panose="020B0503020204020204" pitchFamily="34" charset="-122"/>
                <a:ea typeface="微软雅黑" panose="020B0503020204020204" pitchFamily="34" charset="-122"/>
              </a:rPr>
              <a:t>冯</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诺依曼被戈尔斯坦介绍加入</a:t>
            </a:r>
            <a:r>
              <a:rPr lang="en-US" altLang="zh-CN" sz="2200" kern="0" dirty="0" smtClean="0">
                <a:latin typeface="微软雅黑" panose="020B0503020204020204" pitchFamily="34" charset="-122"/>
                <a:ea typeface="微软雅黑" panose="020B0503020204020204" pitchFamily="34" charset="-122"/>
              </a:rPr>
              <a:t>ENIAC</a:t>
            </a:r>
            <a:r>
              <a:rPr lang="zh-CN" altLang="en-US" sz="2200" kern="0" dirty="0" smtClean="0">
                <a:latin typeface="微软雅黑" panose="020B0503020204020204" pitchFamily="34" charset="-122"/>
                <a:ea typeface="微软雅黑" panose="020B0503020204020204" pitchFamily="34" charset="-122"/>
              </a:rPr>
              <a:t>研制组，</a:t>
            </a:r>
            <a:r>
              <a:rPr lang="en-US" altLang="zh-CN" sz="2200" kern="0" dirty="0" smtClean="0">
                <a:latin typeface="微软雅黑" panose="020B0503020204020204" pitchFamily="34" charset="-122"/>
                <a:ea typeface="微软雅黑" panose="020B0503020204020204" pitchFamily="34" charset="-122"/>
              </a:rPr>
              <a:t>1945</a:t>
            </a:r>
            <a:r>
              <a:rPr lang="zh-CN" altLang="en-US" sz="2200" kern="0" dirty="0" smtClean="0">
                <a:latin typeface="微软雅黑" panose="020B0503020204020204" pitchFamily="34" charset="-122"/>
                <a:ea typeface="微软雅黑" panose="020B0503020204020204" pitchFamily="34" charset="-122"/>
              </a:rPr>
              <a:t>年，在共同讨论的基础上，冯</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诺依曼起草了一份“关于</a:t>
            </a:r>
            <a:r>
              <a:rPr lang="en-US" altLang="zh-CN" sz="2200" kern="0" dirty="0" smtClean="0">
                <a:latin typeface="微软雅黑" panose="020B0503020204020204" pitchFamily="34" charset="-122"/>
                <a:ea typeface="微软雅黑" panose="020B0503020204020204" pitchFamily="34" charset="-122"/>
              </a:rPr>
              <a:t>EDVAC</a:t>
            </a:r>
            <a:r>
              <a:rPr lang="zh-CN" altLang="en-US" sz="2200" kern="0" dirty="0" smtClean="0">
                <a:latin typeface="微软雅黑" panose="020B0503020204020204" pitchFamily="34" charset="-122"/>
                <a:ea typeface="微软雅黑" panose="020B0503020204020204" pitchFamily="34" charset="-122"/>
              </a:rPr>
              <a:t>的报告草案”，报告长达</a:t>
            </a:r>
            <a:r>
              <a:rPr lang="en-US" altLang="zh-CN" sz="2200" kern="0" dirty="0" smtClean="0">
                <a:latin typeface="微软雅黑" panose="020B0503020204020204" pitchFamily="34" charset="-122"/>
                <a:ea typeface="微软雅黑" panose="020B0503020204020204" pitchFamily="34" charset="-122"/>
              </a:rPr>
              <a:t>101</a:t>
            </a:r>
            <a:r>
              <a:rPr lang="zh-CN" altLang="en-US" sz="2200" kern="0" dirty="0" smtClean="0">
                <a:latin typeface="微软雅黑" panose="020B0503020204020204" pitchFamily="34" charset="-122"/>
                <a:ea typeface="微软雅黑" panose="020B0503020204020204" pitchFamily="34" charset="-122"/>
              </a:rPr>
              <a:t>页，这就是全新的“</a:t>
            </a:r>
            <a:r>
              <a:rPr lang="zh-CN" altLang="en-US" sz="2200" kern="0" dirty="0" smtClean="0">
                <a:solidFill>
                  <a:srgbClr val="FF0000"/>
                </a:solidFill>
                <a:latin typeface="微软雅黑" panose="020B0503020204020204" pitchFamily="34" charset="-122"/>
                <a:ea typeface="微软雅黑" panose="020B0503020204020204" pitchFamily="34" charset="-122"/>
              </a:rPr>
              <a:t>存储程序通用电子计算机方案</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a:t>
            </a:r>
          </a:p>
          <a:p>
            <a:pPr>
              <a:lnSpc>
                <a:spcPts val="2800"/>
              </a:lnSpc>
              <a:spcBef>
                <a:spcPts val="1200"/>
              </a:spcBef>
            </a:pPr>
            <a:r>
              <a:rPr lang="zh-CN" altLang="en-US" sz="2200" kern="0" dirty="0" smtClean="0">
                <a:latin typeface="微软雅黑" panose="020B0503020204020204" pitchFamily="34" charset="-122"/>
                <a:ea typeface="微软雅黑" panose="020B0503020204020204" pitchFamily="34" charset="-122"/>
              </a:rPr>
              <a:t>一向专搞理论研究的</a:t>
            </a:r>
            <a:r>
              <a:rPr lang="zh-CN" altLang="en-US" sz="2200" kern="0" dirty="0" smtClean="0">
                <a:solidFill>
                  <a:srgbClr val="0066CC"/>
                </a:solidFill>
                <a:latin typeface="微软雅黑" panose="020B0503020204020204" pitchFamily="34" charset="-122"/>
                <a:ea typeface="微软雅黑" panose="020B0503020204020204" pitchFamily="34" charset="-122"/>
              </a:rPr>
              <a:t>普林斯顿高等研究院</a:t>
            </a:r>
            <a:r>
              <a:rPr lang="zh-CN" altLang="en-US" sz="2200" kern="0" dirty="0" smtClean="0">
                <a:latin typeface="微软雅黑" panose="020B0503020204020204" pitchFamily="34" charset="-122"/>
                <a:ea typeface="微软雅黑" panose="020B0503020204020204" pitchFamily="34" charset="-122"/>
              </a:rPr>
              <a:t>批准让冯</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诺依曼负责建造计算机</a:t>
            </a:r>
            <a:r>
              <a:rPr lang="en-US" altLang="zh-CN" sz="2200" kern="0" dirty="0" smtClean="0">
                <a:latin typeface="微软雅黑" panose="020B0503020204020204" pitchFamily="34" charset="-122"/>
                <a:ea typeface="微软雅黑" panose="020B0503020204020204" pitchFamily="34" charset="-122"/>
              </a:rPr>
              <a:t>EDVAC</a:t>
            </a:r>
            <a:r>
              <a:rPr lang="zh-CN" altLang="en-US" sz="2200" kern="0" dirty="0" smtClean="0">
                <a:latin typeface="微软雅黑" panose="020B0503020204020204" pitchFamily="34" charset="-122"/>
                <a:ea typeface="微软雅黑" panose="020B0503020204020204" pitchFamily="34" charset="-122"/>
              </a:rPr>
              <a:t>，其依据就是这份报告。</a:t>
            </a:r>
          </a:p>
        </p:txBody>
      </p:sp>
    </p:spTree>
    <p:extLst>
      <p:ext uri="{BB962C8B-B14F-4D97-AF65-F5344CB8AC3E}">
        <p14:creationId xmlns:p14="http://schemas.microsoft.com/office/powerpoint/2010/main" val="10188819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blinds(horizontal)">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blinds(horizontal)">
                                      <p:cBhvr>
                                        <p:cTn id="35" dur="500"/>
                                        <p:tgtEl>
                                          <p:spTgt spid="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blinds(horizontal)">
                                      <p:cBhvr>
                                        <p:cTn id="4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79551" y="191303"/>
            <a:ext cx="6746875" cy="528637"/>
          </a:xfrm>
        </p:spPr>
        <p:txBody>
          <a:bodyPr/>
          <a:lstStyle/>
          <a:p>
            <a:r>
              <a:rPr lang="zh-CN" altLang="en-US" sz="3600" dirty="0" smtClean="0"/>
              <a:t>冯·诺依曼结构的主要思想</a:t>
            </a:r>
          </a:p>
        </p:txBody>
      </p:sp>
      <p:sp>
        <p:nvSpPr>
          <p:cNvPr id="312323" name="Text Box 3"/>
          <p:cNvSpPr txBox="1">
            <a:spLocks noChangeArrowheads="1"/>
          </p:cNvSpPr>
          <p:nvPr/>
        </p:nvSpPr>
        <p:spPr bwMode="auto">
          <a:xfrm>
            <a:off x="368300" y="942534"/>
            <a:ext cx="8178800" cy="58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400">
                <a:solidFill>
                  <a:schemeClr val="tx1"/>
                </a:solidFill>
                <a:latin typeface="Times New Roman" panose="02020603050405020304" pitchFamily="18" charset="0"/>
                <a:ea typeface="宋体" panose="02010600030101010101" pitchFamily="2" charset="-122"/>
              </a:defRPr>
            </a:lvl1pPr>
            <a:lvl2pPr marL="914400" indent="-45720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buFontTx/>
              <a:buAutoNum type="arabicPeriod"/>
            </a:pPr>
            <a:r>
              <a:rPr kumimoji="1" lang="zh-CN" altLang="en-US" sz="2200" b="1" dirty="0">
                <a:latin typeface="黑体" panose="02010609060101010101" pitchFamily="49" charset="-122"/>
                <a:ea typeface="黑体" panose="02010609060101010101" pitchFamily="49" charset="-122"/>
              </a:rPr>
              <a:t>计算机应由运算器、控制器、存储器、输入设备和输出设备五个基本部件组成</a:t>
            </a:r>
            <a:r>
              <a:rPr kumimoji="1" lang="zh-CN" altLang="en-US" sz="2200" b="1" dirty="0" smtClean="0">
                <a:latin typeface="黑体" panose="02010609060101010101" pitchFamily="49" charset="-122"/>
                <a:ea typeface="黑体" panose="02010609060101010101" pitchFamily="49" charset="-122"/>
              </a:rPr>
              <a:t>。</a:t>
            </a:r>
            <a:endParaRPr kumimoji="1" lang="en-US" altLang="zh-CN" sz="2200" b="1" dirty="0" smtClean="0">
              <a:latin typeface="黑体" panose="02010609060101010101" pitchFamily="49" charset="-122"/>
              <a:ea typeface="黑体" panose="02010609060101010101" pitchFamily="49" charset="-122"/>
            </a:endParaRPr>
          </a:p>
          <a:p>
            <a:pPr eaLnBrk="1" hangingPunct="1">
              <a:lnSpc>
                <a:spcPct val="110000"/>
              </a:lnSpc>
              <a:spcBef>
                <a:spcPct val="20000"/>
              </a:spcBef>
              <a:buFontTx/>
              <a:buAutoNum type="arabicPeriod"/>
            </a:pPr>
            <a:r>
              <a:rPr kumimoji="1" lang="zh-CN" altLang="en-US" sz="2200" b="1" dirty="0" smtClean="0">
                <a:latin typeface="黑体" panose="02010609060101010101" pitchFamily="49" charset="-122"/>
                <a:ea typeface="黑体" panose="02010609060101010101" pitchFamily="49" charset="-122"/>
              </a:rPr>
              <a:t>各</a:t>
            </a:r>
            <a:r>
              <a:rPr kumimoji="1" lang="zh-CN" altLang="en-US" sz="2200" b="1" dirty="0">
                <a:latin typeface="黑体" panose="02010609060101010101" pitchFamily="49" charset="-122"/>
                <a:ea typeface="黑体" panose="02010609060101010101" pitchFamily="49" charset="-122"/>
              </a:rPr>
              <a:t>基本部件的功能是：</a:t>
            </a:r>
          </a:p>
          <a:p>
            <a:pPr lvl="1" eaLnBrk="1" hangingPunct="1">
              <a:lnSpc>
                <a:spcPct val="110000"/>
              </a:lnSpc>
              <a:spcBef>
                <a:spcPct val="20000"/>
              </a:spcBef>
              <a:buClr>
                <a:schemeClr val="tx1"/>
              </a:buClr>
              <a:buSzPct val="80000"/>
              <a:buFontTx/>
              <a:buChar char="•"/>
            </a:pPr>
            <a:r>
              <a:rPr kumimoji="1" lang="zh-CN" altLang="en-US" sz="2200" b="1" dirty="0">
                <a:solidFill>
                  <a:srgbClr val="FF3300"/>
                </a:solidFill>
                <a:latin typeface="黑体" panose="02010609060101010101" pitchFamily="49" charset="-122"/>
                <a:ea typeface="黑体" panose="02010609060101010101" pitchFamily="49" charset="-122"/>
              </a:rPr>
              <a:t>存储器</a:t>
            </a:r>
            <a:r>
              <a:rPr kumimoji="1" lang="zh-CN" altLang="en-US" sz="2200" b="1" dirty="0">
                <a:latin typeface="黑体" panose="02010609060101010101" pitchFamily="49" charset="-122"/>
                <a:ea typeface="黑体" panose="02010609060101010101" pitchFamily="49" charset="-122"/>
              </a:rPr>
              <a:t>不仅能存放数据，而且也能存放指令，形式上两者没有区别，但计算机应能区分数据还是指令；</a:t>
            </a:r>
          </a:p>
          <a:p>
            <a:pPr lvl="1" eaLnBrk="1" hangingPunct="1">
              <a:lnSpc>
                <a:spcPct val="110000"/>
              </a:lnSpc>
              <a:spcBef>
                <a:spcPct val="20000"/>
              </a:spcBef>
              <a:buClr>
                <a:schemeClr val="tx1"/>
              </a:buClr>
              <a:buSzPct val="80000"/>
              <a:buFontTx/>
              <a:buChar char="•"/>
            </a:pPr>
            <a:r>
              <a:rPr kumimoji="1" lang="zh-CN" altLang="en-US" sz="2200" b="1" dirty="0">
                <a:solidFill>
                  <a:srgbClr val="FF3300"/>
                </a:solidFill>
                <a:latin typeface="黑体" panose="02010609060101010101" pitchFamily="49" charset="-122"/>
                <a:ea typeface="黑体" panose="02010609060101010101" pitchFamily="49" charset="-122"/>
              </a:rPr>
              <a:t>控制器</a:t>
            </a:r>
            <a:r>
              <a:rPr kumimoji="1" lang="zh-CN" altLang="en-US" sz="2200" b="1" dirty="0">
                <a:latin typeface="黑体" panose="02010609060101010101" pitchFamily="49" charset="-122"/>
                <a:ea typeface="黑体" panose="02010609060101010101" pitchFamily="49" charset="-122"/>
              </a:rPr>
              <a:t>应能自动执行指令；</a:t>
            </a:r>
          </a:p>
          <a:p>
            <a:pPr lvl="1" eaLnBrk="1" hangingPunct="1">
              <a:lnSpc>
                <a:spcPct val="110000"/>
              </a:lnSpc>
              <a:spcBef>
                <a:spcPct val="20000"/>
              </a:spcBef>
              <a:buClr>
                <a:schemeClr val="tx1"/>
              </a:buClr>
              <a:buSzPct val="80000"/>
              <a:buFontTx/>
              <a:buChar char="•"/>
            </a:pPr>
            <a:r>
              <a:rPr kumimoji="1" lang="zh-CN" altLang="en-US" sz="2200" b="1" dirty="0">
                <a:solidFill>
                  <a:srgbClr val="FF3300"/>
                </a:solidFill>
                <a:latin typeface="黑体" panose="02010609060101010101" pitchFamily="49" charset="-122"/>
                <a:ea typeface="黑体" panose="02010609060101010101" pitchFamily="49" charset="-122"/>
              </a:rPr>
              <a:t>运算器</a:t>
            </a:r>
            <a:r>
              <a:rPr kumimoji="1" lang="zh-CN" altLang="en-US" sz="2200" b="1" dirty="0">
                <a:latin typeface="黑体" panose="02010609060101010101" pitchFamily="49" charset="-122"/>
                <a:ea typeface="黑体" panose="02010609060101010101" pitchFamily="49" charset="-122"/>
              </a:rPr>
              <a:t>应能进行加/减/乘/除四种基本算术运算，并且也能进行一些逻辑运算和附加运算；</a:t>
            </a:r>
          </a:p>
          <a:p>
            <a:pPr lvl="1" eaLnBrk="1" hangingPunct="1">
              <a:lnSpc>
                <a:spcPct val="110000"/>
              </a:lnSpc>
              <a:spcBef>
                <a:spcPct val="20000"/>
              </a:spcBef>
              <a:buClr>
                <a:schemeClr val="tx1"/>
              </a:buClr>
              <a:buSzPct val="80000"/>
              <a:buFontTx/>
              <a:buChar char="•"/>
            </a:pPr>
            <a:r>
              <a:rPr kumimoji="1" lang="zh-CN" altLang="en-US" sz="2200" b="1" dirty="0">
                <a:latin typeface="黑体" panose="02010609060101010101" pitchFamily="49" charset="-122"/>
                <a:ea typeface="黑体" panose="02010609060101010101" pitchFamily="49" charset="-122"/>
              </a:rPr>
              <a:t>操作人员可以通过</a:t>
            </a:r>
            <a:r>
              <a:rPr kumimoji="1" lang="zh-CN" altLang="en-US" sz="2200" b="1" dirty="0" smtClean="0">
                <a:solidFill>
                  <a:srgbClr val="FF3300"/>
                </a:solidFill>
                <a:latin typeface="黑体" panose="02010609060101010101" pitchFamily="49" charset="-122"/>
                <a:ea typeface="黑体" panose="02010609060101010101" pitchFamily="49" charset="-122"/>
              </a:rPr>
              <a:t>输入设备</a:t>
            </a:r>
            <a:r>
              <a:rPr kumimoji="1" lang="zh-CN" altLang="en-US" sz="2200" b="1" dirty="0">
                <a:latin typeface="黑体" panose="02010609060101010101" pitchFamily="49" charset="-122"/>
                <a:ea typeface="黑体" panose="02010609060101010101" pitchFamily="49" charset="-122"/>
              </a:rPr>
              <a:t>和</a:t>
            </a:r>
            <a:r>
              <a:rPr kumimoji="1" lang="zh-CN" altLang="en-US" sz="2200" b="1" dirty="0" smtClean="0">
                <a:solidFill>
                  <a:srgbClr val="FF3300"/>
                </a:solidFill>
                <a:latin typeface="黑体" panose="02010609060101010101" pitchFamily="49" charset="-122"/>
                <a:ea typeface="黑体" panose="02010609060101010101" pitchFamily="49" charset="-122"/>
              </a:rPr>
              <a:t>输出设备</a:t>
            </a:r>
            <a:r>
              <a:rPr kumimoji="1" lang="zh-CN" altLang="en-US" sz="2200" b="1" dirty="0">
                <a:latin typeface="黑体" panose="02010609060101010101" pitchFamily="49" charset="-122"/>
                <a:ea typeface="黑体" panose="02010609060101010101" pitchFamily="49" charset="-122"/>
              </a:rPr>
              <a:t>与</a:t>
            </a:r>
            <a:r>
              <a:rPr kumimoji="1" lang="zh-CN" altLang="en-US" sz="2200" b="1" dirty="0" smtClean="0">
                <a:latin typeface="黑体" panose="02010609060101010101" pitchFamily="49" charset="-122"/>
                <a:ea typeface="黑体" panose="02010609060101010101" pitchFamily="49" charset="-122"/>
              </a:rPr>
              <a:t>主机</a:t>
            </a:r>
            <a:r>
              <a:rPr kumimoji="1" lang="zh-CN" altLang="en-US" sz="2200" b="1" dirty="0">
                <a:latin typeface="黑体" panose="02010609060101010101" pitchFamily="49" charset="-122"/>
                <a:ea typeface="黑体" panose="02010609060101010101" pitchFamily="49" charset="-122"/>
              </a:rPr>
              <a:t>进行通信。</a:t>
            </a:r>
          </a:p>
          <a:p>
            <a:pPr eaLnBrk="1" hangingPunct="1">
              <a:lnSpc>
                <a:spcPct val="110000"/>
              </a:lnSpc>
              <a:spcBef>
                <a:spcPct val="20000"/>
              </a:spcBef>
              <a:buFontTx/>
              <a:buAutoNum type="arabicPeriod"/>
            </a:pPr>
            <a:r>
              <a:rPr kumimoji="1" lang="zh-CN" altLang="en-US" sz="2200" b="1" dirty="0">
                <a:latin typeface="黑体" panose="02010609060101010101" pitchFamily="49" charset="-122"/>
                <a:ea typeface="黑体" panose="02010609060101010101" pitchFamily="49" charset="-122"/>
              </a:rPr>
              <a:t>内部以</a:t>
            </a:r>
            <a:r>
              <a:rPr kumimoji="1" lang="zh-CN" altLang="en-US" sz="2200" b="1" dirty="0" smtClean="0">
                <a:solidFill>
                  <a:srgbClr val="FF3300"/>
                </a:solidFill>
                <a:latin typeface="黑体" panose="02010609060101010101" pitchFamily="49" charset="-122"/>
                <a:ea typeface="黑体" panose="02010609060101010101" pitchFamily="49" charset="-122"/>
              </a:rPr>
              <a:t>二进制</a:t>
            </a:r>
            <a:r>
              <a:rPr kumimoji="1" lang="zh-CN" altLang="en-US" sz="2200" b="1" dirty="0">
                <a:solidFill>
                  <a:srgbClr val="FF3300"/>
                </a:solidFill>
                <a:latin typeface="黑体" panose="02010609060101010101" pitchFamily="49" charset="-122"/>
                <a:ea typeface="黑体" panose="02010609060101010101" pitchFamily="49" charset="-122"/>
              </a:rPr>
              <a:t>数</a:t>
            </a:r>
            <a:r>
              <a:rPr kumimoji="1" lang="zh-CN" altLang="en-US" sz="2200" b="1" dirty="0" smtClean="0">
                <a:latin typeface="黑体" panose="02010609060101010101" pitchFamily="49" charset="-122"/>
                <a:ea typeface="黑体" panose="02010609060101010101" pitchFamily="49" charset="-122"/>
              </a:rPr>
              <a:t>表示</a:t>
            </a:r>
            <a:r>
              <a:rPr kumimoji="1" lang="zh-CN" altLang="en-US" sz="2200" b="1" dirty="0">
                <a:latin typeface="黑体" panose="02010609060101010101" pitchFamily="49" charset="-122"/>
                <a:ea typeface="黑体" panose="02010609060101010101" pitchFamily="49" charset="-122"/>
              </a:rPr>
              <a:t>指令和数据</a:t>
            </a:r>
            <a:r>
              <a:rPr kumimoji="1" lang="zh-CN" altLang="en-US" sz="2200" b="1" dirty="0" smtClean="0">
                <a:latin typeface="黑体" panose="02010609060101010101" pitchFamily="49" charset="-122"/>
                <a:ea typeface="黑体" panose="02010609060101010101" pitchFamily="49" charset="-122"/>
              </a:rPr>
              <a:t>。</a:t>
            </a:r>
            <a:endParaRPr kumimoji="1" lang="en-US" altLang="zh-CN" sz="2200" b="1" dirty="0" smtClean="0">
              <a:latin typeface="黑体" panose="02010609060101010101" pitchFamily="49" charset="-122"/>
              <a:ea typeface="黑体" panose="02010609060101010101" pitchFamily="49" charset="-122"/>
            </a:endParaRPr>
          </a:p>
          <a:p>
            <a:pPr marL="800100" lvl="1" indent="-342900" eaLnBrk="1" hangingPunct="1">
              <a:lnSpc>
                <a:spcPct val="110000"/>
              </a:lnSpc>
              <a:spcBef>
                <a:spcPct val="20000"/>
              </a:spcBef>
              <a:buFont typeface="Arial" panose="020B0604020202020204" pitchFamily="34" charset="0"/>
              <a:buChar char="•"/>
            </a:pPr>
            <a:r>
              <a:rPr kumimoji="1" lang="zh-CN" altLang="en-US" sz="2200" b="1" dirty="0" smtClean="0">
                <a:latin typeface="黑体" panose="02010609060101010101" pitchFamily="49" charset="-122"/>
                <a:ea typeface="黑体" panose="02010609060101010101" pitchFamily="49" charset="-122"/>
              </a:rPr>
              <a:t>每</a:t>
            </a:r>
            <a:r>
              <a:rPr kumimoji="1" lang="zh-CN" altLang="en-US" sz="2200" b="1" dirty="0">
                <a:latin typeface="黑体" panose="02010609060101010101" pitchFamily="49" charset="-122"/>
                <a:ea typeface="黑体" panose="02010609060101010101" pitchFamily="49" charset="-122"/>
              </a:rPr>
              <a:t>条指令由操作码和地址码两部分组成。操作码指出</a:t>
            </a:r>
            <a:r>
              <a:rPr kumimoji="1" lang="zh-CN" altLang="en-US" sz="2200" b="1" dirty="0" smtClean="0">
                <a:latin typeface="黑体" panose="02010609060101010101" pitchFamily="49" charset="-122"/>
                <a:ea typeface="黑体" panose="02010609060101010101" pitchFamily="49" charset="-122"/>
              </a:rPr>
              <a:t>操作的类型</a:t>
            </a:r>
            <a:r>
              <a:rPr kumimoji="1" lang="zh-CN" altLang="en-US" sz="2200" b="1" dirty="0">
                <a:latin typeface="黑体" panose="02010609060101010101" pitchFamily="49" charset="-122"/>
                <a:ea typeface="黑体" panose="02010609060101010101" pitchFamily="49" charset="-122"/>
              </a:rPr>
              <a:t>，地址码指出操作数的地址</a:t>
            </a:r>
            <a:r>
              <a:rPr kumimoji="1" lang="zh-CN" altLang="en-US" sz="2200" b="1" dirty="0" smtClean="0">
                <a:latin typeface="黑体" panose="02010609060101010101" pitchFamily="49" charset="-122"/>
                <a:ea typeface="黑体" panose="02010609060101010101" pitchFamily="49" charset="-122"/>
              </a:rPr>
              <a:t>。</a:t>
            </a:r>
            <a:endParaRPr kumimoji="1" lang="en-US" altLang="zh-CN" sz="2200" b="1" dirty="0" smtClean="0">
              <a:latin typeface="黑体" panose="02010609060101010101" pitchFamily="49" charset="-122"/>
              <a:ea typeface="黑体" panose="02010609060101010101" pitchFamily="49" charset="-122"/>
            </a:endParaRPr>
          </a:p>
          <a:p>
            <a:pPr marL="800100" lvl="1" indent="-342900" eaLnBrk="1" hangingPunct="1">
              <a:lnSpc>
                <a:spcPct val="110000"/>
              </a:lnSpc>
              <a:spcBef>
                <a:spcPct val="20000"/>
              </a:spcBef>
              <a:buFont typeface="Arial" panose="020B0604020202020204" pitchFamily="34" charset="0"/>
              <a:buChar char="•"/>
            </a:pPr>
            <a:r>
              <a:rPr kumimoji="1" lang="zh-CN" altLang="en-US" sz="2200" b="1" dirty="0" smtClean="0">
                <a:latin typeface="黑体" panose="02010609060101010101" pitchFamily="49" charset="-122"/>
                <a:ea typeface="黑体" panose="02010609060101010101" pitchFamily="49" charset="-122"/>
              </a:rPr>
              <a:t>由</a:t>
            </a:r>
            <a:r>
              <a:rPr kumimoji="1" lang="zh-CN" altLang="en-US" sz="2200" b="1" dirty="0">
                <a:latin typeface="黑体" panose="02010609060101010101" pitchFamily="49" charset="-122"/>
                <a:ea typeface="黑体" panose="02010609060101010101" pitchFamily="49" charset="-122"/>
              </a:rPr>
              <a:t>一串指令组成程序。</a:t>
            </a:r>
          </a:p>
          <a:p>
            <a:pPr eaLnBrk="1" hangingPunct="1">
              <a:lnSpc>
                <a:spcPct val="110000"/>
              </a:lnSpc>
              <a:spcBef>
                <a:spcPct val="20000"/>
              </a:spcBef>
              <a:buFontTx/>
              <a:buAutoNum type="arabicPeriod"/>
            </a:pPr>
            <a:r>
              <a:rPr kumimoji="1" lang="zh-CN" altLang="en-US" sz="2200" b="1" dirty="0">
                <a:latin typeface="黑体" panose="02010609060101010101" pitchFamily="49" charset="-122"/>
                <a:ea typeface="黑体" panose="02010609060101010101" pitchFamily="49" charset="-122"/>
              </a:rPr>
              <a:t>采用</a:t>
            </a:r>
            <a:r>
              <a:rPr kumimoji="1" lang="zh-CN" altLang="en-US" sz="2200" b="1" dirty="0">
                <a:solidFill>
                  <a:srgbClr val="FF3300"/>
                </a:solidFill>
                <a:ea typeface="黑体" panose="02010609060101010101" pitchFamily="49" charset="-122"/>
              </a:rPr>
              <a:t>“</a:t>
            </a:r>
            <a:r>
              <a:rPr kumimoji="1" lang="zh-CN" altLang="en-US" sz="2200" b="1" dirty="0">
                <a:solidFill>
                  <a:srgbClr val="FF3300"/>
                </a:solidFill>
                <a:latin typeface="黑体" panose="02010609060101010101" pitchFamily="49" charset="-122"/>
                <a:ea typeface="黑体" panose="02010609060101010101" pitchFamily="49" charset="-122"/>
              </a:rPr>
              <a:t>存储程序</a:t>
            </a:r>
            <a:r>
              <a:rPr kumimoji="1" lang="zh-CN" altLang="en-US" sz="2200" b="1" dirty="0">
                <a:solidFill>
                  <a:srgbClr val="FF3300"/>
                </a:solidFill>
                <a:ea typeface="黑体" panose="02010609060101010101" pitchFamily="49" charset="-122"/>
              </a:rPr>
              <a:t>”</a:t>
            </a:r>
            <a:r>
              <a:rPr kumimoji="1" lang="zh-CN" altLang="en-US" sz="2200" b="1" dirty="0">
                <a:latin typeface="黑体" panose="02010609060101010101" pitchFamily="49" charset="-122"/>
                <a:ea typeface="黑体" panose="02010609060101010101" pitchFamily="49" charset="-122"/>
              </a:rPr>
              <a:t>工作方式。</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9</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7" dur="500"/>
                                        <p:tgtEl>
                                          <p:spTgt spid="312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2" dur="500"/>
                                        <p:tgtEl>
                                          <p:spTgt spid="31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17" dur="500"/>
                                        <p:tgtEl>
                                          <p:spTgt spid="312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2" dur="500"/>
                                        <p:tgtEl>
                                          <p:spTgt spid="312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27" dur="500"/>
                                        <p:tgtEl>
                                          <p:spTgt spid="312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3">
                                            <p:txEl>
                                              <p:pRg st="5" end="5"/>
                                            </p:txEl>
                                          </p:spTgt>
                                        </p:tgtEl>
                                        <p:attrNameLst>
                                          <p:attrName>style.visibility</p:attrName>
                                        </p:attrNameLst>
                                      </p:cBhvr>
                                      <p:to>
                                        <p:strVal val="visible"/>
                                      </p:to>
                                    </p:set>
                                    <p:animEffect transition="in" filter="blinds(horizontal)">
                                      <p:cBhvr>
                                        <p:cTn id="32" dur="500"/>
                                        <p:tgtEl>
                                          <p:spTgt spid="3123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37" dur="500"/>
                                        <p:tgtEl>
                                          <p:spTgt spid="3123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42" dur="500"/>
                                        <p:tgtEl>
                                          <p:spTgt spid="3123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12323">
                                            <p:txEl>
                                              <p:pRg st="8" end="8"/>
                                            </p:txEl>
                                          </p:spTgt>
                                        </p:tgtEl>
                                        <p:attrNameLst>
                                          <p:attrName>style.visibility</p:attrName>
                                        </p:attrNameLst>
                                      </p:cBhvr>
                                      <p:to>
                                        <p:strVal val="visible"/>
                                      </p:to>
                                    </p:set>
                                    <p:animEffect transition="in" filter="blinds(horizontal)">
                                      <p:cBhvr>
                                        <p:cTn id="47" dur="500"/>
                                        <p:tgtEl>
                                          <p:spTgt spid="31232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12323">
                                            <p:txEl>
                                              <p:pRg st="9" end="9"/>
                                            </p:txEl>
                                          </p:spTgt>
                                        </p:tgtEl>
                                        <p:attrNameLst>
                                          <p:attrName>style.visibility</p:attrName>
                                        </p:attrNameLst>
                                      </p:cBhvr>
                                      <p:to>
                                        <p:strVal val="visible"/>
                                      </p:to>
                                    </p:set>
                                    <p:animEffect transition="in" filter="blinds(horizontal)">
                                      <p:cBhvr>
                                        <p:cTn id="52" dur="500"/>
                                        <p:tgtEl>
                                          <p:spTgt spid="3123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7|0.4|0.4|0.6|0.2"/>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1.1|23.6|0.7|0.5|0.3|0.3|0.2"/>
</p:tagLst>
</file>

<file path=ppt/theme/theme1.xml><?xml version="1.0" encoding="utf-8"?>
<a:theme xmlns:a="http://schemas.openxmlformats.org/drawingml/2006/main" name="slides">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12A5C8"/>
      </a:hlink>
      <a:folHlink>
        <a:srgbClr val="EAEC5E"/>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46338326</TotalTime>
  <Pages>33</Pages>
  <Words>5599</Words>
  <Application>Microsoft Office PowerPoint</Application>
  <PresentationFormat>信纸(8.5x11 英寸)</PresentationFormat>
  <Paragraphs>654</Paragraphs>
  <Slides>54</Slides>
  <Notes>20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54</vt:i4>
      </vt:variant>
    </vt:vector>
  </HeadingPairs>
  <TitlesOfParts>
    <vt:vector size="74" baseType="lpstr">
      <vt:lpstr>Arial Unicode MS</vt:lpstr>
      <vt:lpstr>MS Gothic</vt:lpstr>
      <vt:lpstr>黑体</vt:lpstr>
      <vt:lpstr>华文行楷</vt:lpstr>
      <vt:lpstr>华文隶书</vt:lpstr>
      <vt:lpstr>楷体_GB2312</vt:lpstr>
      <vt:lpstr>隶书</vt:lpstr>
      <vt:lpstr>宋体</vt:lpstr>
      <vt:lpstr>微软雅黑</vt:lpstr>
      <vt:lpstr>Arial</vt:lpstr>
      <vt:lpstr>Calibri</vt:lpstr>
      <vt:lpstr>Helvetica</vt:lpstr>
      <vt:lpstr>MS Reference Sans Serif</vt:lpstr>
      <vt:lpstr>Symbol</vt:lpstr>
      <vt:lpstr>Tahoma</vt:lpstr>
      <vt:lpstr>Times New Roman</vt:lpstr>
      <vt:lpstr>Wingdings</vt:lpstr>
      <vt:lpstr>slides</vt:lpstr>
      <vt:lpstr>诗情画意</vt:lpstr>
      <vt:lpstr>Blends</vt:lpstr>
      <vt:lpstr>计算机组成原理</vt:lpstr>
      <vt:lpstr>教学安排</vt:lpstr>
      <vt:lpstr>教学安排（续）</vt:lpstr>
      <vt:lpstr>PowerPoint 演示文稿</vt:lpstr>
      <vt:lpstr>1.1计算机的发展历程</vt:lpstr>
      <vt:lpstr>PowerPoint 演示文稿</vt:lpstr>
      <vt:lpstr>ENIAC计算机的编程工作</vt:lpstr>
      <vt:lpstr>PowerPoint 演示文稿</vt:lpstr>
      <vt:lpstr>冯·诺依曼结构的主要思想</vt:lpstr>
      <vt:lpstr>PowerPoint 演示文稿</vt:lpstr>
      <vt:lpstr>PowerPoint 演示文稿</vt:lpstr>
      <vt:lpstr>PowerPoint 演示文稿</vt:lpstr>
      <vt:lpstr>IBM System/360系列计算机</vt:lpstr>
      <vt:lpstr>DEC公司的PDP-8机</vt:lpstr>
      <vt:lpstr>PDP–8计算机系统框图</vt:lpstr>
      <vt:lpstr>PowerPoint 演示文稿</vt:lpstr>
      <vt:lpstr>PC 时代: 1980年代中期-2000年代中期</vt:lpstr>
      <vt:lpstr>Server, Rack, Array</vt:lpstr>
      <vt:lpstr>PowerPoint 演示文稿</vt:lpstr>
      <vt:lpstr>PowerPoint 演示文稿</vt:lpstr>
      <vt:lpstr>计算机的基本组成与基本功能</vt:lpstr>
      <vt:lpstr>计算机硬件：打开PC来看看</vt:lpstr>
      <vt:lpstr>PC主板</vt:lpstr>
      <vt:lpstr>现代计算机的原型</vt:lpstr>
      <vt:lpstr>你认为冯·诺依曼结构是怎样的？</vt:lpstr>
      <vt:lpstr>PowerPoint 演示文稿</vt:lpstr>
      <vt:lpstr>回顾：冯·诺依曼结构的主要思想</vt:lpstr>
      <vt:lpstr>现代计算机结构模型</vt:lpstr>
      <vt:lpstr>认识计算机中最基本的部件</vt:lpstr>
      <vt:lpstr>PowerPoint 演示文稿</vt:lpstr>
      <vt:lpstr>指令和数据</vt:lpstr>
      <vt:lpstr>软件Software </vt:lpstr>
      <vt:lpstr>硬件与软件的界面 Hardware/Software  Interface</vt:lpstr>
      <vt:lpstr>PowerPoint 演示文稿</vt:lpstr>
      <vt:lpstr>计算机系统层次</vt:lpstr>
      <vt:lpstr>不同层次语言之间的等价转换</vt:lpstr>
      <vt:lpstr>早期计算机系统的层次</vt:lpstr>
      <vt:lpstr>现代（传统）计算机系统的层次</vt:lpstr>
      <vt:lpstr>计算机系统抽象层的转换</vt:lpstr>
      <vt:lpstr>计算机系统的不同用户所处的位置</vt:lpstr>
      <vt:lpstr>指令集体系结构（ISA）</vt:lpstr>
      <vt:lpstr>ISA和计算机组成（微结构）之间的关系</vt:lpstr>
      <vt:lpstr>1.4 计算机系统的性能评价</vt:lpstr>
      <vt:lpstr>计算机性能的基本评价指标</vt:lpstr>
      <vt:lpstr>计算机性能的测量</vt:lpstr>
      <vt:lpstr>PowerPoint 演示文稿</vt:lpstr>
      <vt:lpstr>PowerPoint 演示文稿</vt:lpstr>
      <vt:lpstr>如何计算CPI?</vt:lpstr>
      <vt:lpstr>PowerPoint 演示文稿</vt:lpstr>
      <vt:lpstr>指令执行速度指标MIPS和MFLOPS</vt:lpstr>
      <vt:lpstr>PowerPoint 演示文稿</vt:lpstr>
      <vt:lpstr>性能评价程序—基准程序（Benchmarks）</vt:lpstr>
      <vt:lpstr>作业 ：P24   6,7,8,9</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subject>Basic Concepts</dc:subject>
  <dc:creator>cfyuan</dc:creator>
  <cp:lastModifiedBy>Liao jianming</cp:lastModifiedBy>
  <cp:revision>813</cp:revision>
  <cp:lastPrinted>1998-05-11T16:40:26Z</cp:lastPrinted>
  <dcterms:created xsi:type="dcterms:W3CDTF">1996-09-09T11:21:30Z</dcterms:created>
  <dcterms:modified xsi:type="dcterms:W3CDTF">2020-05-11T10:24:45Z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