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423" r:id="rId2"/>
    <p:sldId id="424" r:id="rId3"/>
    <p:sldId id="615" r:id="rId4"/>
    <p:sldId id="503" r:id="rId5"/>
    <p:sldId id="504" r:id="rId6"/>
    <p:sldId id="505" r:id="rId7"/>
    <p:sldId id="588" r:id="rId8"/>
    <p:sldId id="307" r:id="rId9"/>
    <p:sldId id="308" r:id="rId10"/>
    <p:sldId id="309" r:id="rId11"/>
    <p:sldId id="479" r:id="rId12"/>
    <p:sldId id="506" r:id="rId13"/>
    <p:sldId id="507" r:id="rId14"/>
    <p:sldId id="508" r:id="rId15"/>
    <p:sldId id="480" r:id="rId16"/>
    <p:sldId id="270" r:id="rId17"/>
    <p:sldId id="509" r:id="rId18"/>
    <p:sldId id="513" r:id="rId19"/>
    <p:sldId id="514" r:id="rId20"/>
    <p:sldId id="515" r:id="rId21"/>
    <p:sldId id="516" r:id="rId22"/>
    <p:sldId id="574" r:id="rId23"/>
    <p:sldId id="277" r:id="rId24"/>
    <p:sldId id="526" r:id="rId25"/>
    <p:sldId id="527" r:id="rId26"/>
    <p:sldId id="597" r:id="rId27"/>
    <p:sldId id="625" r:id="rId28"/>
    <p:sldId id="627" r:id="rId29"/>
    <p:sldId id="602" r:id="rId30"/>
    <p:sldId id="603" r:id="rId31"/>
    <p:sldId id="604" r:id="rId32"/>
    <p:sldId id="629" r:id="rId33"/>
    <p:sldId id="630" r:id="rId34"/>
    <p:sldId id="626" r:id="rId35"/>
    <p:sldId id="628" r:id="rId36"/>
    <p:sldId id="534" r:id="rId37"/>
    <p:sldId id="530" r:id="rId38"/>
    <p:sldId id="535" r:id="rId39"/>
    <p:sldId id="316" r:id="rId40"/>
    <p:sldId id="576" r:id="rId41"/>
    <p:sldId id="531" r:id="rId42"/>
    <p:sldId id="624" r:id="rId43"/>
    <p:sldId id="373" r:id="rId44"/>
    <p:sldId id="374" r:id="rId45"/>
    <p:sldId id="558" r:id="rId46"/>
    <p:sldId id="557" r:id="rId47"/>
    <p:sldId id="497" r:id="rId48"/>
    <p:sldId id="483" r:id="rId49"/>
    <p:sldId id="488" r:id="rId50"/>
    <p:sldId id="623" r:id="rId51"/>
    <p:sldId id="632" r:id="rId52"/>
    <p:sldId id="358" r:id="rId53"/>
    <p:sldId id="359" r:id="rId54"/>
    <p:sldId id="583" r:id="rId55"/>
    <p:sldId id="492" r:id="rId56"/>
    <p:sldId id="633" r:id="rId57"/>
    <p:sldId id="617" r:id="rId58"/>
    <p:sldId id="487" r:id="rId59"/>
    <p:sldId id="620" r:id="rId60"/>
    <p:sldId id="573" r:id="rId61"/>
    <p:sldId id="586" r:id="rId62"/>
    <p:sldId id="495" r:id="rId63"/>
    <p:sldId id="621" r:id="rId64"/>
  </p:sldIdLst>
  <p:sldSz cx="9144000" cy="6858000" type="letter"/>
  <p:notesSz cx="7302500" cy="958850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0066"/>
    <a:srgbClr val="008000"/>
    <a:srgbClr val="FFFFCC"/>
    <a:srgbClr val="009900"/>
    <a:srgbClr val="66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85" autoAdjust="0"/>
  </p:normalViewPr>
  <p:slideViewPr>
    <p:cSldViewPr snapToGrid="0">
      <p:cViewPr varScale="1">
        <p:scale>
          <a:sx n="67" d="100"/>
          <a:sy n="67" d="100"/>
        </p:scale>
        <p:origin x="12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1" d="100"/>
          <a:sy n="41" d="100"/>
        </p:scale>
        <p:origin x="-1464" y="-72"/>
      </p:cViewPr>
      <p:guideLst>
        <p:guide orient="horz" pos="3020"/>
        <p:guide pos="23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676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52538" y="603250"/>
            <a:ext cx="4813300"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49275" y="4554538"/>
            <a:ext cx="6292850" cy="4314825"/>
          </a:xfrm>
          <a:prstGeom prst="rect">
            <a:avLst/>
          </a:prstGeom>
          <a:noFill/>
          <a:ln w="12700">
            <a:noFill/>
            <a:miter lim="800000"/>
            <a:headEnd/>
            <a:tailEnd/>
          </a:ln>
          <a:effectLst/>
        </p:spPr>
        <p:txBody>
          <a:bodyPr vert="horz" wrap="square" lIns="95058" tIns="46695" rIns="95058" bIns="46695" numCol="1" anchor="t" anchorCtr="0" compatLnSpc="1">
            <a:prstTxWarp prst="textNoShape">
              <a:avLst/>
            </a:prstTxWarp>
          </a:bodyPr>
          <a:lstStyle/>
          <a:p>
            <a:pPr lvl="0"/>
            <a:r>
              <a:rPr lang="en-US" altLang="zh-CN" noProof="0" smtClean="0"/>
              <a:t>We want this to be in font 11 and justify.</a:t>
            </a:r>
          </a:p>
        </p:txBody>
      </p:sp>
      <p:sp>
        <p:nvSpPr>
          <p:cNvPr id="2052" name="Rectangle 4"/>
          <p:cNvSpPr>
            <a:spLocks noChangeArrowheads="1"/>
          </p:cNvSpPr>
          <p:nvPr/>
        </p:nvSpPr>
        <p:spPr bwMode="auto">
          <a:xfrm>
            <a:off x="498475" y="4273550"/>
            <a:ext cx="6443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058" tIns="46695" rIns="95058" bIns="46695">
            <a:spAutoFit/>
          </a:bodyPr>
          <a:lstStyle>
            <a:lvl1pPr defTabSz="960438">
              <a:defRPr sz="1600" b="1">
                <a:solidFill>
                  <a:schemeClr val="tx1"/>
                </a:solidFill>
                <a:latin typeface="Times New Roman" panose="02020603050405020304" pitchFamily="18" charset="0"/>
                <a:ea typeface="宋体" panose="02010600030101010101" pitchFamily="2" charset="-122"/>
              </a:defRPr>
            </a:lvl1pPr>
            <a:lvl2pPr marL="742950" indent="-285750" defTabSz="960438">
              <a:defRPr sz="1600" b="1">
                <a:solidFill>
                  <a:schemeClr val="tx1"/>
                </a:solidFill>
                <a:latin typeface="Times New Roman" panose="02020603050405020304" pitchFamily="18" charset="0"/>
                <a:ea typeface="宋体" panose="02010600030101010101" pitchFamily="2" charset="-122"/>
              </a:defRPr>
            </a:lvl2pPr>
            <a:lvl3pPr marL="1143000" indent="-228600" defTabSz="960438">
              <a:defRPr sz="1600" b="1">
                <a:solidFill>
                  <a:schemeClr val="tx1"/>
                </a:solidFill>
                <a:latin typeface="Times New Roman" panose="02020603050405020304" pitchFamily="18" charset="0"/>
                <a:ea typeface="宋体" panose="02010600030101010101" pitchFamily="2" charset="-122"/>
              </a:defRPr>
            </a:lvl3pPr>
            <a:lvl4pPr marL="1600200" indent="-228600" defTabSz="960438">
              <a:defRPr sz="1600" b="1">
                <a:solidFill>
                  <a:schemeClr val="tx1"/>
                </a:solidFill>
                <a:latin typeface="Times New Roman" panose="02020603050405020304" pitchFamily="18" charset="0"/>
                <a:ea typeface="宋体" panose="02010600030101010101" pitchFamily="2" charset="-122"/>
              </a:defRPr>
            </a:lvl4pPr>
            <a:lvl5pPr marL="2057400" indent="-228600" defTabSz="960438">
              <a:defRPr sz="1600" b="1">
                <a:solidFill>
                  <a:schemeClr val="tx1"/>
                </a:solidFill>
                <a:latin typeface="Times New Roman" panose="02020603050405020304" pitchFamily="18" charset="0"/>
                <a:ea typeface="宋体" panose="02010600030101010101" pitchFamily="2" charset="-122"/>
              </a:defRPr>
            </a:lvl5pPr>
            <a:lvl6pPr marL="25146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defRPr/>
            </a:pPr>
            <a:r>
              <a:rPr lang="zh-CN" altLang="en-US" sz="1700" smtClean="0"/>
              <a:t>--- </a:t>
            </a:r>
            <a:r>
              <a:rPr lang="en-US" altLang="zh-CN" sz="1700" smtClean="0"/>
              <a:t>Slow Down    CWP    Slow Down    CWP    Slow Down    CWP ---</a:t>
            </a:r>
          </a:p>
        </p:txBody>
      </p:sp>
    </p:spTree>
    <p:extLst>
      <p:ext uri="{BB962C8B-B14F-4D97-AF65-F5344CB8AC3E}">
        <p14:creationId xmlns:p14="http://schemas.microsoft.com/office/powerpoint/2010/main" val="99474109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40521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smtClean="0"/>
              <a:t>求和部件的输入</a:t>
            </a:r>
            <a:r>
              <a:rPr lang="en-US" altLang="zh-CN" dirty="0" smtClean="0"/>
              <a:t>Pi</a:t>
            </a:r>
            <a:r>
              <a:rPr lang="zh-CN" altLang="en-US" dirty="0" smtClean="0"/>
              <a:t>只能使用逻辑</a:t>
            </a:r>
            <a:r>
              <a:rPr lang="en-US" altLang="zh-CN" sz="1100" dirty="0" smtClean="0">
                <a:solidFill>
                  <a:srgbClr val="CC3300"/>
                </a:solidFill>
              </a:rPr>
              <a:t>P</a:t>
            </a:r>
            <a:r>
              <a:rPr lang="en-US" altLang="zh-CN" sz="1100" baseline="-25000" dirty="0" smtClean="0">
                <a:solidFill>
                  <a:srgbClr val="CC3300"/>
                </a:solidFill>
              </a:rPr>
              <a:t>i</a:t>
            </a:r>
            <a:r>
              <a:rPr lang="en-US" altLang="zh-CN" sz="1100" dirty="0" smtClean="0">
                <a:solidFill>
                  <a:srgbClr val="CC3300"/>
                </a:solidFill>
              </a:rPr>
              <a:t>=</a:t>
            </a:r>
            <a:r>
              <a:rPr lang="en-US" altLang="zh-CN" sz="1100" dirty="0" err="1" smtClean="0">
                <a:solidFill>
                  <a:srgbClr val="CC3300"/>
                </a:solidFill>
              </a:rPr>
              <a:t>A</a:t>
            </a:r>
            <a:r>
              <a:rPr lang="en-US" altLang="zh-CN" sz="1100" baseline="-25000" dirty="0" err="1" smtClean="0">
                <a:solidFill>
                  <a:srgbClr val="CC3300"/>
                </a:solidFill>
              </a:rPr>
              <a:t>i</a:t>
            </a:r>
            <a:r>
              <a:rPr lang="en-US" altLang="zh-CN" sz="1100" dirty="0" err="1" smtClean="0">
                <a:solidFill>
                  <a:srgbClr val="CC3300"/>
                </a:solidFill>
              </a:rPr>
              <a:t>⊕B</a:t>
            </a:r>
            <a:r>
              <a:rPr lang="en-US" altLang="zh-CN" sz="1100" baseline="-25000" dirty="0" err="1" smtClean="0">
                <a:solidFill>
                  <a:srgbClr val="CC3300"/>
                </a:solidFill>
              </a:rPr>
              <a:t>i</a:t>
            </a:r>
            <a:r>
              <a:rPr lang="en-US" altLang="zh-CN" sz="1100" dirty="0" smtClean="0">
                <a:solidFill>
                  <a:srgbClr val="CC3300"/>
                </a:solidFill>
              </a:rPr>
              <a:t> </a:t>
            </a:r>
            <a:r>
              <a:rPr lang="zh-CN" altLang="en-US" sz="1100" dirty="0" smtClean="0">
                <a:solidFill>
                  <a:srgbClr val="CC3300"/>
                </a:solidFill>
              </a:rPr>
              <a:t>，因为用</a:t>
            </a:r>
            <a:r>
              <a:rPr lang="en-US" altLang="zh-CN" sz="1100" dirty="0" smtClean="0">
                <a:solidFill>
                  <a:srgbClr val="CC3300"/>
                </a:solidFill>
              </a:rPr>
              <a:t>P</a:t>
            </a:r>
            <a:r>
              <a:rPr lang="en-US" altLang="zh-CN" sz="1100" baseline="-25000" dirty="0" smtClean="0">
                <a:solidFill>
                  <a:srgbClr val="CC3300"/>
                </a:solidFill>
              </a:rPr>
              <a:t>i</a:t>
            </a:r>
            <a:r>
              <a:rPr lang="en-US" altLang="zh-CN" sz="1100" dirty="0" smtClean="0">
                <a:solidFill>
                  <a:srgbClr val="CC3300"/>
                </a:solidFill>
              </a:rPr>
              <a:t>=</a:t>
            </a:r>
            <a:r>
              <a:rPr lang="en-US" altLang="zh-CN" sz="1100" dirty="0" err="1" smtClean="0">
                <a:solidFill>
                  <a:srgbClr val="CC3300"/>
                </a:solidFill>
              </a:rPr>
              <a:t>A</a:t>
            </a:r>
            <a:r>
              <a:rPr lang="en-US" altLang="zh-CN" sz="1100" baseline="-25000" dirty="0" err="1" smtClean="0">
                <a:solidFill>
                  <a:srgbClr val="CC3300"/>
                </a:solidFill>
              </a:rPr>
              <a:t>i</a:t>
            </a:r>
            <a:r>
              <a:rPr lang="en-US" altLang="zh-CN" sz="1100" dirty="0" err="1" smtClean="0">
                <a:solidFill>
                  <a:srgbClr val="CC3300"/>
                </a:solidFill>
              </a:rPr>
              <a:t>+B</a:t>
            </a:r>
            <a:r>
              <a:rPr lang="en-US" altLang="zh-CN" sz="1100" baseline="-25000" dirty="0" err="1" smtClean="0">
                <a:solidFill>
                  <a:srgbClr val="CC3300"/>
                </a:solidFill>
              </a:rPr>
              <a:t>i</a:t>
            </a:r>
            <a:r>
              <a:rPr lang="zh-CN" altLang="en-US" sz="1100" dirty="0" smtClean="0">
                <a:solidFill>
                  <a:srgbClr val="CC3300"/>
                </a:solidFill>
              </a:rPr>
              <a:t>就不能满足逻辑关系</a:t>
            </a:r>
            <a:r>
              <a:rPr lang="en-US" altLang="en-US" sz="1100" dirty="0" smtClean="0">
                <a:effectLst>
                  <a:outerShdw blurRad="38100" dist="38100" dir="2700000" algn="tl">
                    <a:srgbClr val="C0C0C0"/>
                  </a:outerShdw>
                </a:effectLst>
                <a:ea typeface="黑体" pitchFamily="2" charset="-122"/>
              </a:rPr>
              <a:t>S</a:t>
            </a:r>
            <a:r>
              <a:rPr lang="en-US" altLang="en-US" sz="1100" baseline="-1000" dirty="0" smtClean="0">
                <a:effectLst>
                  <a:outerShdw blurRad="38100" dist="38100" dir="2700000" algn="tl">
                    <a:srgbClr val="C0C0C0"/>
                  </a:outerShdw>
                </a:effectLst>
                <a:ea typeface="黑体" pitchFamily="2" charset="-122"/>
              </a:rPr>
              <a:t>i</a:t>
            </a:r>
            <a:r>
              <a:rPr lang="en-US" altLang="en-US" sz="1100" dirty="0" smtClean="0">
                <a:effectLst>
                  <a:outerShdw blurRad="38100" dist="38100" dir="2700000" algn="tl">
                    <a:srgbClr val="C0C0C0"/>
                  </a:outerShdw>
                </a:effectLst>
                <a:ea typeface="黑体" pitchFamily="2" charset="-122"/>
              </a:rPr>
              <a:t>=</a:t>
            </a:r>
            <a:r>
              <a:rPr lang="en-US" altLang="en-US" sz="1100" dirty="0" err="1" smtClean="0">
                <a:effectLst>
                  <a:outerShdw blurRad="38100" dist="38100" dir="2700000" algn="tl">
                    <a:srgbClr val="C0C0C0"/>
                  </a:outerShdw>
                </a:effectLst>
                <a:ea typeface="黑体" pitchFamily="2" charset="-122"/>
              </a:rPr>
              <a:t>P</a:t>
            </a:r>
            <a:r>
              <a:rPr lang="en-US" altLang="en-US" sz="1100" baseline="-1000" dirty="0" err="1" smtClean="0">
                <a:effectLst>
                  <a:outerShdw blurRad="38100" dist="38100" dir="2700000" algn="tl">
                    <a:srgbClr val="C0C0C0"/>
                  </a:outerShdw>
                </a:effectLst>
                <a:ea typeface="黑体" pitchFamily="2" charset="-122"/>
              </a:rPr>
              <a:t>i</a:t>
            </a:r>
            <a:r>
              <a:rPr lang="en-US" altLang="zh-CN" sz="1100" dirty="0" err="1" smtClean="0">
                <a:effectLst>
                  <a:outerShdw blurRad="38100" dist="38100" dir="2700000" algn="tl">
                    <a:srgbClr val="C0C0C0"/>
                  </a:outerShdw>
                </a:effectLst>
                <a:ea typeface="黑体" pitchFamily="2" charset="-122"/>
              </a:rPr>
              <a:t>⊕C</a:t>
            </a:r>
            <a:r>
              <a:rPr lang="en-US" altLang="en-US" sz="1100" baseline="-1000" dirty="0" err="1" smtClean="0">
                <a:effectLst>
                  <a:outerShdw blurRad="38100" dist="38100" dir="2700000" algn="tl">
                    <a:srgbClr val="C0C0C0"/>
                  </a:outerShdw>
                </a:effectLst>
                <a:ea typeface="黑体" pitchFamily="2" charset="-122"/>
              </a:rPr>
              <a:t>i</a:t>
            </a:r>
            <a:r>
              <a:rPr lang="zh-CN" altLang="en-US" sz="1100" dirty="0" smtClean="0">
                <a:solidFill>
                  <a:srgbClr val="CC3300"/>
                </a:solidFill>
              </a:rPr>
              <a:t>，因此和的总延迟就不是</a:t>
            </a:r>
            <a:r>
              <a:rPr lang="en-US" altLang="zh-CN" sz="1100" dirty="0" smtClean="0">
                <a:solidFill>
                  <a:srgbClr val="CC3300"/>
                </a:solidFill>
              </a:rPr>
              <a:t>1+2+3=6ty</a:t>
            </a:r>
            <a:r>
              <a:rPr lang="zh-CN" altLang="en-US" sz="1100" dirty="0" smtClean="0">
                <a:solidFill>
                  <a:srgbClr val="CC3300"/>
                </a:solidFill>
              </a:rPr>
              <a:t>，而是</a:t>
            </a:r>
            <a:r>
              <a:rPr lang="en-US" altLang="zh-CN" sz="1100" dirty="0" smtClean="0">
                <a:solidFill>
                  <a:srgbClr val="CC3300"/>
                </a:solidFill>
              </a:rPr>
              <a:t>3+2+3=8ty</a:t>
            </a:r>
            <a:r>
              <a:rPr lang="zh-CN" altLang="en-US" sz="1100" dirty="0" smtClean="0">
                <a:solidFill>
                  <a:srgbClr val="CC3300"/>
                </a:solidFill>
              </a:rPr>
              <a:t>。</a:t>
            </a:r>
            <a:endParaRPr lang="zh-CN" altLang="en-US" dirty="0"/>
          </a:p>
        </p:txBody>
      </p:sp>
    </p:spTree>
    <p:extLst>
      <p:ext uri="{BB962C8B-B14F-4D97-AF65-F5344CB8AC3E}">
        <p14:creationId xmlns:p14="http://schemas.microsoft.com/office/powerpoint/2010/main" val="3708319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smtClean="0"/>
              <a:t>“所有和数产生的延迟”其实就是最高的</a:t>
            </a:r>
            <a:r>
              <a:rPr lang="en-US" altLang="zh-CN" dirty="0" smtClean="0"/>
              <a:t>8</a:t>
            </a:r>
            <a:r>
              <a:rPr lang="zh-CN" altLang="en-US" dirty="0" smtClean="0"/>
              <a:t>位和的延迟，它包括：</a:t>
            </a:r>
            <a:r>
              <a:rPr lang="en-US" altLang="zh-CN" dirty="0" smtClean="0"/>
              <a:t>C8</a:t>
            </a:r>
            <a:r>
              <a:rPr lang="zh-CN" altLang="en-US" dirty="0" smtClean="0"/>
              <a:t>产生的延迟为</a:t>
            </a:r>
            <a:r>
              <a:rPr lang="en-US" altLang="zh-CN" dirty="0" smtClean="0"/>
              <a:t>3ty</a:t>
            </a:r>
            <a:r>
              <a:rPr lang="zh-CN" altLang="en-US" dirty="0" smtClean="0"/>
              <a:t>，从</a:t>
            </a:r>
            <a:r>
              <a:rPr lang="en-US" altLang="zh-CN" dirty="0" smtClean="0"/>
              <a:t>C8</a:t>
            </a:r>
            <a:r>
              <a:rPr lang="zh-CN" altLang="en-US" dirty="0" smtClean="0"/>
              <a:t>到</a:t>
            </a:r>
            <a:r>
              <a:rPr lang="en-US" altLang="zh-CN" dirty="0" smtClean="0"/>
              <a:t>C16</a:t>
            </a:r>
            <a:r>
              <a:rPr lang="zh-CN" altLang="en-US" dirty="0" smtClean="0"/>
              <a:t>延迟为</a:t>
            </a:r>
            <a:r>
              <a:rPr lang="en-US" altLang="zh-CN" dirty="0" smtClean="0"/>
              <a:t>2ty</a:t>
            </a:r>
            <a:r>
              <a:rPr lang="zh-CN" altLang="en-US" dirty="0" smtClean="0"/>
              <a:t>（不需要考虑进位生成</a:t>
            </a:r>
            <a:r>
              <a:rPr lang="en-US" altLang="zh-CN" dirty="0" smtClean="0"/>
              <a:t>/</a:t>
            </a:r>
            <a:r>
              <a:rPr lang="zh-CN" altLang="en-US" dirty="0" smtClean="0"/>
              <a:t>传递部件的</a:t>
            </a:r>
            <a:r>
              <a:rPr lang="en-US" altLang="zh-CN" dirty="0" smtClean="0"/>
              <a:t>1ty</a:t>
            </a:r>
            <a:r>
              <a:rPr lang="zh-CN" altLang="en-US" dirty="0" smtClean="0"/>
              <a:t>，因为</a:t>
            </a:r>
            <a:r>
              <a:rPr lang="en-US" altLang="zh-CN" dirty="0" smtClean="0"/>
              <a:t>C8</a:t>
            </a:r>
            <a:r>
              <a:rPr lang="zh-CN" altLang="en-US" dirty="0" smtClean="0"/>
              <a:t>产生的延迟大于</a:t>
            </a:r>
            <a:r>
              <a:rPr lang="en-US" altLang="zh-CN" dirty="0" smtClean="0"/>
              <a:t>1ty</a:t>
            </a:r>
            <a:r>
              <a:rPr lang="zh-CN" altLang="en-US" dirty="0" smtClean="0"/>
              <a:t>），从</a:t>
            </a:r>
            <a:r>
              <a:rPr lang="en-US" altLang="zh-CN" dirty="0" smtClean="0"/>
              <a:t>C16</a:t>
            </a:r>
            <a:r>
              <a:rPr lang="zh-CN" altLang="en-US" dirty="0" smtClean="0"/>
              <a:t>到</a:t>
            </a:r>
            <a:r>
              <a:rPr lang="en-US" altLang="zh-CN" dirty="0" smtClean="0"/>
              <a:t>C24</a:t>
            </a:r>
            <a:r>
              <a:rPr lang="zh-CN" altLang="en-US" dirty="0" smtClean="0"/>
              <a:t>延迟</a:t>
            </a:r>
            <a:r>
              <a:rPr lang="en-US" altLang="zh-CN" dirty="0" smtClean="0"/>
              <a:t>2ty</a:t>
            </a:r>
            <a:r>
              <a:rPr lang="zh-CN" altLang="en-US" dirty="0" smtClean="0"/>
              <a:t>，从</a:t>
            </a:r>
            <a:r>
              <a:rPr lang="en-US" altLang="zh-CN" dirty="0" smtClean="0"/>
              <a:t>C24</a:t>
            </a:r>
            <a:r>
              <a:rPr lang="zh-CN" altLang="en-US" dirty="0" smtClean="0"/>
              <a:t>到和</a:t>
            </a:r>
            <a:r>
              <a:rPr lang="en-US" altLang="zh-CN" dirty="0" smtClean="0"/>
              <a:t>[31:24]</a:t>
            </a:r>
            <a:r>
              <a:rPr lang="zh-CN" altLang="en-US" dirty="0" smtClean="0"/>
              <a:t>延迟</a:t>
            </a:r>
            <a:r>
              <a:rPr lang="en-US" altLang="zh-CN" dirty="0" smtClean="0"/>
              <a:t>5ty</a:t>
            </a:r>
            <a:r>
              <a:rPr lang="zh-CN" altLang="en-US" dirty="0" smtClean="0"/>
              <a:t>（</a:t>
            </a:r>
            <a:r>
              <a:rPr lang="en-US" altLang="zh-CN" dirty="0" smtClean="0"/>
              <a:t>CLA</a:t>
            </a:r>
            <a:r>
              <a:rPr lang="zh-CN" altLang="en-US" dirty="0" smtClean="0"/>
              <a:t>部件</a:t>
            </a:r>
            <a:r>
              <a:rPr lang="en-US" altLang="zh-CN" dirty="0" smtClean="0"/>
              <a:t>2ty+</a:t>
            </a:r>
            <a:r>
              <a:rPr lang="zh-CN" altLang="en-US" dirty="0" smtClean="0"/>
              <a:t>求和部件</a:t>
            </a:r>
            <a:r>
              <a:rPr lang="en-US" altLang="zh-CN" dirty="0" smtClean="0"/>
              <a:t>3ty</a:t>
            </a:r>
            <a:r>
              <a:rPr lang="zh-CN" altLang="en-US" dirty="0" smtClean="0"/>
              <a:t>）</a:t>
            </a:r>
            <a:endParaRPr lang="zh-CN" altLang="en-US" dirty="0"/>
          </a:p>
        </p:txBody>
      </p:sp>
    </p:spTree>
    <p:extLst>
      <p:ext uri="{BB962C8B-B14F-4D97-AF65-F5344CB8AC3E}">
        <p14:creationId xmlns:p14="http://schemas.microsoft.com/office/powerpoint/2010/main" val="2868795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关键路径长度</a:t>
            </a:r>
            <a:r>
              <a:rPr lang="en-US" altLang="zh-CN" dirty="0" smtClean="0"/>
              <a:t>=5+2+3</a:t>
            </a:r>
            <a:r>
              <a:rPr lang="zh-CN" altLang="en-US" dirty="0" smtClean="0"/>
              <a:t>的说明</a:t>
            </a:r>
            <a:r>
              <a:rPr lang="zh-CN" altLang="en-US" dirty="0" smtClean="0">
                <a:sym typeface="Wingdings" panose="05000000000000000000" pitchFamily="2" charset="2"/>
              </a:rPr>
              <a:t>：（参见</a:t>
            </a:r>
            <a:r>
              <a:rPr lang="en-US" altLang="zh-CN" dirty="0" smtClean="0">
                <a:sym typeface="Wingdings" panose="05000000000000000000" pitchFamily="2" charset="2"/>
              </a:rPr>
              <a:t>P19</a:t>
            </a:r>
            <a:r>
              <a:rPr lang="zh-CN" altLang="en-US" dirty="0" smtClean="0">
                <a:sym typeface="Wingdings" panose="05000000000000000000" pitchFamily="2" charset="2"/>
              </a:rPr>
              <a:t>中图“</a:t>
            </a:r>
            <a:r>
              <a:rPr lang="zh-CN" altLang="en-US" dirty="0" smtClean="0">
                <a:ea typeface="+mn-ea"/>
              </a:rPr>
              <a:t>8位全先行进位加法器”</a:t>
            </a:r>
            <a:r>
              <a:rPr lang="en-US" altLang="zh-CN" dirty="0" smtClean="0">
                <a:sym typeface="Wingdings" panose="05000000000000000000" pitchFamily="2" charset="2"/>
              </a:rPr>
              <a:t>)</a:t>
            </a:r>
            <a:r>
              <a:rPr lang="zh-CN" altLang="en-US" dirty="0" smtClean="0"/>
              <a:t>第</a:t>
            </a:r>
            <a:r>
              <a:rPr lang="en-US" altLang="zh-CN" dirty="0" smtClean="0"/>
              <a:t>1</a:t>
            </a:r>
            <a:r>
              <a:rPr lang="zh-CN" altLang="en-US" dirty="0" smtClean="0"/>
              <a:t>个</a:t>
            </a:r>
            <a:r>
              <a:rPr lang="en-US" altLang="zh-CN" dirty="0" smtClean="0"/>
              <a:t>5ty=</a:t>
            </a:r>
            <a:r>
              <a:rPr lang="zh-CN" altLang="en-US" dirty="0" smtClean="0"/>
              <a:t>“</a:t>
            </a:r>
            <a:r>
              <a:rPr lang="en-US" altLang="zh-CN" dirty="0" smtClean="0"/>
              <a:t>4</a:t>
            </a:r>
            <a:r>
              <a:rPr lang="zh-CN" altLang="en-US" dirty="0" smtClean="0"/>
              <a:t>位</a:t>
            </a:r>
            <a:r>
              <a:rPr lang="en-US" altLang="zh-CN" dirty="0" smtClean="0"/>
              <a:t>CLA</a:t>
            </a:r>
            <a:r>
              <a:rPr lang="zh-CN" altLang="en-US" dirty="0" smtClean="0"/>
              <a:t>加法器”中的</a:t>
            </a:r>
            <a:r>
              <a:rPr lang="zh-CN" altLang="en-US" sz="1100" dirty="0" smtClean="0">
                <a:solidFill>
                  <a:srgbClr val="0033CC"/>
                </a:solidFill>
                <a:latin typeface="黑体" panose="02010609060101010101" pitchFamily="49" charset="-122"/>
                <a:ea typeface="黑体" panose="02010609060101010101" pitchFamily="49" charset="-122"/>
              </a:rPr>
              <a:t>进位生成/传递部件</a:t>
            </a:r>
            <a:r>
              <a:rPr lang="en-US" altLang="zh-CN" sz="1100" dirty="0" smtClean="0">
                <a:solidFill>
                  <a:srgbClr val="0033CC"/>
                </a:solidFill>
                <a:latin typeface="黑体" panose="02010609060101010101" pitchFamily="49" charset="-122"/>
                <a:ea typeface="黑体" panose="02010609060101010101" pitchFamily="49" charset="-122"/>
              </a:rPr>
              <a:t>3ty</a:t>
            </a:r>
            <a:r>
              <a:rPr lang="zh-CN" altLang="en-US" sz="1100" dirty="0" smtClean="0">
                <a:solidFill>
                  <a:srgbClr val="0033CC"/>
                </a:solidFill>
                <a:latin typeface="黑体" panose="02010609060101010101" pitchFamily="49" charset="-122"/>
                <a:ea typeface="黑体" panose="02010609060101010101" pitchFamily="49" charset="-122"/>
              </a:rPr>
              <a:t>和</a:t>
            </a:r>
            <a:r>
              <a:rPr lang="en-US" altLang="zh-CN" sz="1100" dirty="0" smtClean="0">
                <a:solidFill>
                  <a:srgbClr val="0033CC"/>
                </a:solidFill>
                <a:latin typeface="黑体" panose="02010609060101010101" pitchFamily="49" charset="-122"/>
                <a:ea typeface="黑体" panose="02010609060101010101" pitchFamily="49" charset="-122"/>
              </a:rPr>
              <a:t>CLA</a:t>
            </a:r>
            <a:r>
              <a:rPr lang="zh-CN" altLang="en-US" sz="1100" dirty="0" smtClean="0">
                <a:solidFill>
                  <a:srgbClr val="0033CC"/>
                </a:solidFill>
                <a:latin typeface="黑体" panose="02010609060101010101" pitchFamily="49" charset="-122"/>
                <a:ea typeface="黑体" panose="02010609060101010101" pitchFamily="49" charset="-122"/>
              </a:rPr>
              <a:t>的</a:t>
            </a:r>
            <a:r>
              <a:rPr lang="en-US" altLang="zh-CN" sz="1100" dirty="0" smtClean="0">
                <a:solidFill>
                  <a:srgbClr val="0033CC"/>
                </a:solidFill>
                <a:latin typeface="黑体" panose="02010609060101010101" pitchFamily="49" charset="-122"/>
                <a:ea typeface="黑体" panose="02010609060101010101" pitchFamily="49" charset="-122"/>
              </a:rPr>
              <a:t>2ty</a:t>
            </a:r>
            <a:r>
              <a:rPr lang="zh-CN" altLang="en-US" sz="1100" dirty="0" smtClean="0">
                <a:solidFill>
                  <a:srgbClr val="0033CC"/>
                </a:solidFill>
                <a:latin typeface="黑体" panose="02010609060101010101" pitchFamily="49" charset="-122"/>
                <a:ea typeface="黑体" panose="02010609060101010101" pitchFamily="49" charset="-122"/>
              </a:rPr>
              <a:t>；第</a:t>
            </a:r>
            <a:r>
              <a:rPr lang="en-US" altLang="zh-CN" sz="1100" dirty="0" smtClean="0">
                <a:solidFill>
                  <a:srgbClr val="0033CC"/>
                </a:solidFill>
                <a:latin typeface="黑体" panose="02010609060101010101" pitchFamily="49" charset="-122"/>
                <a:ea typeface="黑体" panose="02010609060101010101" pitchFamily="49" charset="-122"/>
              </a:rPr>
              <a:t>2</a:t>
            </a:r>
            <a:r>
              <a:rPr lang="zh-CN" altLang="en-US" sz="1100" dirty="0" smtClean="0">
                <a:solidFill>
                  <a:srgbClr val="0033CC"/>
                </a:solidFill>
                <a:latin typeface="黑体" panose="02010609060101010101" pitchFamily="49" charset="-122"/>
                <a:ea typeface="黑体" panose="02010609060101010101" pitchFamily="49" charset="-122"/>
              </a:rPr>
              <a:t>个</a:t>
            </a:r>
            <a:r>
              <a:rPr lang="en-US" altLang="zh-CN" sz="1100" dirty="0" smtClean="0">
                <a:solidFill>
                  <a:srgbClr val="0033CC"/>
                </a:solidFill>
                <a:latin typeface="黑体" panose="02010609060101010101" pitchFamily="49" charset="-122"/>
                <a:ea typeface="黑体" panose="02010609060101010101" pitchFamily="49" charset="-122"/>
              </a:rPr>
              <a:t>2ty</a:t>
            </a:r>
            <a:r>
              <a:rPr lang="zh-CN" altLang="en-US" sz="1100" dirty="0" smtClean="0">
                <a:solidFill>
                  <a:srgbClr val="0033CC"/>
                </a:solidFill>
                <a:latin typeface="黑体" panose="02010609060101010101" pitchFamily="49" charset="-122"/>
                <a:ea typeface="黑体" panose="02010609060101010101" pitchFamily="49" charset="-122"/>
              </a:rPr>
              <a:t>是“</a:t>
            </a:r>
            <a:r>
              <a:rPr lang="en-US" altLang="zh-CN" sz="1100" dirty="0" smtClean="0">
                <a:solidFill>
                  <a:srgbClr val="0033CC"/>
                </a:solidFill>
                <a:latin typeface="黑体" panose="02010609060101010101" pitchFamily="49" charset="-122"/>
                <a:ea typeface="黑体" panose="02010609060101010101" pitchFamily="49" charset="-122"/>
              </a:rPr>
              <a:t>4</a:t>
            </a:r>
            <a:r>
              <a:rPr lang="zh-CN" altLang="en-US" sz="1100" dirty="0" smtClean="0">
                <a:solidFill>
                  <a:srgbClr val="0033CC"/>
                </a:solidFill>
                <a:latin typeface="黑体" panose="02010609060101010101" pitchFamily="49" charset="-122"/>
                <a:ea typeface="黑体" panose="02010609060101010101" pitchFamily="49" charset="-122"/>
              </a:rPr>
              <a:t>位</a:t>
            </a:r>
            <a:r>
              <a:rPr lang="en-US" altLang="zh-CN" sz="1100" dirty="0" smtClean="0">
                <a:solidFill>
                  <a:srgbClr val="0033CC"/>
                </a:solidFill>
                <a:latin typeface="黑体" panose="02010609060101010101" pitchFamily="49" charset="-122"/>
                <a:ea typeface="黑体" panose="02010609060101010101" pitchFamily="49" charset="-122"/>
              </a:rPr>
              <a:t>BCLA</a:t>
            </a:r>
            <a:r>
              <a:rPr lang="zh-CN" altLang="en-US" sz="1100" dirty="0" smtClean="0">
                <a:solidFill>
                  <a:srgbClr val="0033CC"/>
                </a:solidFill>
                <a:latin typeface="黑体" panose="02010609060101010101" pitchFamily="49" charset="-122"/>
                <a:ea typeface="黑体" panose="02010609060101010101" pitchFamily="49" charset="-122"/>
              </a:rPr>
              <a:t>部件”产生的；第</a:t>
            </a:r>
            <a:r>
              <a:rPr lang="en-US" altLang="zh-CN" sz="1100" dirty="0" smtClean="0">
                <a:solidFill>
                  <a:srgbClr val="0033CC"/>
                </a:solidFill>
                <a:latin typeface="黑体" panose="02010609060101010101" pitchFamily="49" charset="-122"/>
                <a:ea typeface="黑体" panose="02010609060101010101" pitchFamily="49" charset="-122"/>
              </a:rPr>
              <a:t>3</a:t>
            </a:r>
            <a:r>
              <a:rPr lang="zh-CN" altLang="en-US" sz="1100" dirty="0" smtClean="0">
                <a:solidFill>
                  <a:srgbClr val="0033CC"/>
                </a:solidFill>
                <a:latin typeface="黑体" panose="02010609060101010101" pitchFamily="49" charset="-122"/>
                <a:ea typeface="黑体" panose="02010609060101010101" pitchFamily="49" charset="-122"/>
              </a:rPr>
              <a:t>个</a:t>
            </a:r>
            <a:r>
              <a:rPr lang="en-US" altLang="zh-CN" sz="1100" dirty="0" smtClean="0">
                <a:solidFill>
                  <a:srgbClr val="0033CC"/>
                </a:solidFill>
                <a:latin typeface="黑体" panose="02010609060101010101" pitchFamily="49" charset="-122"/>
                <a:ea typeface="黑体" panose="02010609060101010101" pitchFamily="49" charset="-122"/>
              </a:rPr>
              <a:t>3ty</a:t>
            </a:r>
            <a:r>
              <a:rPr lang="zh-CN" altLang="en-US" sz="1100" dirty="0" smtClean="0">
                <a:solidFill>
                  <a:srgbClr val="0033CC"/>
                </a:solidFill>
                <a:latin typeface="黑体" panose="02010609060101010101" pitchFamily="49" charset="-122"/>
                <a:ea typeface="黑体" panose="02010609060101010101" pitchFamily="49" charset="-122"/>
              </a:rPr>
              <a:t>是“</a:t>
            </a:r>
            <a:r>
              <a:rPr lang="en-US" altLang="zh-CN" sz="1100" dirty="0" smtClean="0">
                <a:solidFill>
                  <a:srgbClr val="0033CC"/>
                </a:solidFill>
                <a:latin typeface="黑体" panose="02010609060101010101" pitchFamily="49" charset="-122"/>
                <a:ea typeface="黑体" panose="02010609060101010101" pitchFamily="49" charset="-122"/>
              </a:rPr>
              <a:t>4</a:t>
            </a:r>
            <a:r>
              <a:rPr lang="zh-CN" altLang="en-US" sz="1100" dirty="0" smtClean="0">
                <a:solidFill>
                  <a:srgbClr val="0033CC"/>
                </a:solidFill>
                <a:latin typeface="黑体" panose="02010609060101010101" pitchFamily="49" charset="-122"/>
                <a:ea typeface="黑体" panose="02010609060101010101" pitchFamily="49" charset="-122"/>
              </a:rPr>
              <a:t>位</a:t>
            </a:r>
            <a:r>
              <a:rPr lang="en-US" altLang="zh-CN" sz="1100" dirty="0" smtClean="0">
                <a:solidFill>
                  <a:srgbClr val="0033CC"/>
                </a:solidFill>
                <a:latin typeface="黑体" panose="02010609060101010101" pitchFamily="49" charset="-122"/>
                <a:ea typeface="黑体" panose="02010609060101010101" pitchFamily="49" charset="-122"/>
              </a:rPr>
              <a:t>CLA</a:t>
            </a:r>
            <a:r>
              <a:rPr lang="zh-CN" altLang="en-US" sz="1100" dirty="0" smtClean="0">
                <a:solidFill>
                  <a:srgbClr val="0033CC"/>
                </a:solidFill>
                <a:latin typeface="黑体" panose="02010609060101010101" pitchFamily="49" charset="-122"/>
                <a:ea typeface="黑体" panose="02010609060101010101" pitchFamily="49" charset="-122"/>
              </a:rPr>
              <a:t>加法器”的“求和部件”产生的。</a:t>
            </a:r>
          </a:p>
          <a:p>
            <a:endParaRPr lang="zh-CN" altLang="en-US" dirty="0"/>
          </a:p>
        </p:txBody>
      </p:sp>
    </p:spTree>
    <p:extLst>
      <p:ext uri="{BB962C8B-B14F-4D97-AF65-F5344CB8AC3E}">
        <p14:creationId xmlns:p14="http://schemas.microsoft.com/office/powerpoint/2010/main" val="211741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Now that I have shown you how to build a 1-bit full adder, we have all the major components needed for this 1-bit ALU.</a:t>
            </a:r>
          </a:p>
          <a:p>
            <a:r>
              <a:rPr lang="en-US" altLang="zh-CN" dirty="0" smtClean="0">
                <a:latin typeface="Arial" panose="020B0604020202020204" pitchFamily="34" charset="0"/>
              </a:rPr>
              <a:t>In order to build a 4-bit ALU, we simply connect four 1-bit ALUs in series to feed the </a:t>
            </a:r>
            <a:r>
              <a:rPr lang="en-US" altLang="zh-CN" dirty="0" err="1" smtClean="0">
                <a:latin typeface="Arial" panose="020B0604020202020204" pitchFamily="34" charset="0"/>
              </a:rPr>
              <a:t>CarryOut</a:t>
            </a:r>
            <a:r>
              <a:rPr lang="en-US" altLang="zh-CN" dirty="0" smtClean="0">
                <a:latin typeface="Arial" panose="020B0604020202020204" pitchFamily="34" charset="0"/>
              </a:rPr>
              <a:t> of one ALU to the </a:t>
            </a:r>
            <a:r>
              <a:rPr lang="en-US" altLang="zh-CN" dirty="0" err="1" smtClean="0">
                <a:latin typeface="Arial" panose="020B0604020202020204" pitchFamily="34" charset="0"/>
              </a:rPr>
              <a:t>CarryIn</a:t>
            </a:r>
            <a:r>
              <a:rPr lang="en-US" altLang="zh-CN" dirty="0" smtClean="0">
                <a:latin typeface="Arial" panose="020B0604020202020204" pitchFamily="34" charset="0"/>
              </a:rPr>
              <a:t> of the next ALU.</a:t>
            </a:r>
          </a:p>
          <a:p>
            <a:r>
              <a:rPr lang="en-US" altLang="zh-CN" dirty="0" smtClean="0">
                <a:latin typeface="Arial" panose="020B0604020202020204" pitchFamily="34" charset="0"/>
              </a:rPr>
              <a:t>Even though I called this an ALU, I actually lied a little.  There is something missing about this ALU.  This  ALU can NOT perform the subtract operation.</a:t>
            </a:r>
          </a:p>
          <a:p>
            <a:r>
              <a:rPr lang="en-US" altLang="zh-CN" dirty="0" smtClean="0">
                <a:latin typeface="Arial" panose="020B0604020202020204" pitchFamily="34" charset="0"/>
              </a:rPr>
              <a:t>Let’s see how can we fix this problem.</a:t>
            </a:r>
          </a:p>
          <a:p>
            <a:endParaRPr lang="en-US" altLang="zh-CN" dirty="0" smtClean="0">
              <a:latin typeface="Arial" panose="020B0604020202020204" pitchFamily="34" charset="0"/>
            </a:endParaRPr>
          </a:p>
        </p:txBody>
      </p:sp>
      <p:sp>
        <p:nvSpPr>
          <p:cNvPr id="30723" name="Rectangle 3"/>
          <p:cNvSpPr>
            <a:spLocks noGrp="1" noRot="1" noChangeAspect="1" noChangeArrowheads="1" noTextEdit="1"/>
          </p:cNvSpPr>
          <p:nvPr>
            <p:ph type="sldImg"/>
          </p:nvPr>
        </p:nvSpPr>
        <p:spPr>
          <a:xfrm>
            <a:off x="1254125" y="603250"/>
            <a:ext cx="4810125" cy="3608388"/>
          </a:xfrm>
        </p:spPr>
      </p:sp>
    </p:spTree>
    <p:extLst>
      <p:ext uri="{BB962C8B-B14F-4D97-AF65-F5344CB8AC3E}">
        <p14:creationId xmlns:p14="http://schemas.microsoft.com/office/powerpoint/2010/main" val="4984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012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dirty="0" smtClean="0">
                <a:latin typeface="Arial" panose="020B0604020202020204" pitchFamily="34" charset="0"/>
              </a:rPr>
              <a:t>Besides detecting overflow, our ALU also needs to indicate if the result is zero.</a:t>
            </a:r>
          </a:p>
          <a:p>
            <a:r>
              <a:rPr lang="en-US" altLang="zh-CN" dirty="0" smtClean="0">
                <a:latin typeface="Arial" panose="020B0604020202020204" pitchFamily="34" charset="0"/>
              </a:rPr>
              <a:t>This is easy to do.  All we need is a BIG NOR gate.</a:t>
            </a:r>
          </a:p>
          <a:p>
            <a:r>
              <a:rPr lang="en-US" altLang="zh-CN" dirty="0" smtClean="0">
                <a:latin typeface="Arial" panose="020B0604020202020204" pitchFamily="34" charset="0"/>
              </a:rPr>
              <a:t>Then if any of the Result bit is not zero, then the output of the NOR gate will be low.</a:t>
            </a:r>
          </a:p>
          <a:p>
            <a:r>
              <a:rPr lang="en-US" altLang="zh-CN" dirty="0" smtClean="0">
                <a:latin typeface="Arial" panose="020B0604020202020204" pitchFamily="34" charset="0"/>
              </a:rPr>
              <a:t>The only time the output of the NOR gate is high is when all the result bits are zeroes.</a:t>
            </a:r>
          </a:p>
          <a:p>
            <a:endParaRPr lang="en-US" altLang="zh-CN" dirty="0" smtClean="0">
              <a:latin typeface="Arial" panose="020B0604020202020204" pitchFamily="34" charset="0"/>
            </a:endParaRPr>
          </a:p>
          <a:p>
            <a:endParaRPr lang="en-US" altLang="zh-CN" b="1" dirty="0" smtClean="0">
              <a:latin typeface="Arial" panose="020B0604020202020204" pitchFamily="34" charset="0"/>
            </a:endParaRPr>
          </a:p>
          <a:p>
            <a:r>
              <a:rPr lang="en-US" altLang="zh-CN" b="1" dirty="0" smtClean="0">
                <a:latin typeface="Arial" panose="020B0604020202020204" pitchFamily="34" charset="0"/>
              </a:rPr>
              <a:t>Supplement: </a:t>
            </a:r>
            <a:r>
              <a:rPr lang="en-US" altLang="zh-CN" dirty="0" smtClean="0">
                <a:latin typeface="Arial" panose="020B0604020202020204" pitchFamily="34" charset="0"/>
              </a:rPr>
              <a:t>why do we need to check if the result is zero? For instructions such as </a:t>
            </a:r>
            <a:r>
              <a:rPr lang="en-US" altLang="zh-CN" dirty="0" err="1" smtClean="0">
                <a:latin typeface="Arial" panose="020B0604020202020204" pitchFamily="34" charset="0"/>
              </a:rPr>
              <a:t>bne</a:t>
            </a:r>
            <a:r>
              <a:rPr lang="en-US" altLang="zh-CN" dirty="0" smtClean="0">
                <a:latin typeface="Arial" panose="020B0604020202020204" pitchFamily="34" charset="0"/>
              </a:rPr>
              <a:t>, </a:t>
            </a:r>
            <a:r>
              <a:rPr lang="en-US" altLang="zh-CN" dirty="0" err="1" smtClean="0">
                <a:latin typeface="Arial" panose="020B0604020202020204" pitchFamily="34" charset="0"/>
              </a:rPr>
              <a:t>beq</a:t>
            </a:r>
            <a:r>
              <a:rPr lang="en-US" altLang="zh-CN" dirty="0" smtClean="0">
                <a:latin typeface="Arial" panose="020B0604020202020204" pitchFamily="34" charset="0"/>
              </a:rPr>
              <a:t>, </a:t>
            </a:r>
            <a:r>
              <a:rPr lang="en-US" altLang="zh-CN" dirty="0" err="1" smtClean="0">
                <a:latin typeface="Arial" panose="020B0604020202020204" pitchFamily="34" charset="0"/>
              </a:rPr>
              <a:t>slt</a:t>
            </a:r>
            <a:r>
              <a:rPr lang="en-US" altLang="zh-CN" dirty="0" smtClean="0">
                <a:latin typeface="Arial" panose="020B0604020202020204" pitchFamily="34" charset="0"/>
              </a:rPr>
              <a:t>, …</a:t>
            </a:r>
          </a:p>
        </p:txBody>
      </p:sp>
      <p:sp>
        <p:nvSpPr>
          <p:cNvPr id="41987" name="Rectangle 3"/>
          <p:cNvSpPr>
            <a:spLocks noGrp="1" noRot="1" noChangeAspect="1" noChangeArrowheads="1" noTextEdit="1"/>
          </p:cNvSpPr>
          <p:nvPr>
            <p:ph type="sldImg"/>
          </p:nvPr>
        </p:nvSpPr>
        <p:spPr>
          <a:xfrm>
            <a:off x="1141413" y="574675"/>
            <a:ext cx="4589462" cy="3441700"/>
          </a:xfrm>
        </p:spPr>
      </p:sp>
    </p:spTree>
    <p:extLst>
      <p:ext uri="{BB962C8B-B14F-4D97-AF65-F5344CB8AC3E}">
        <p14:creationId xmlns:p14="http://schemas.microsoft.com/office/powerpoint/2010/main" val="409565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dirty="0" smtClean="0">
                <a:latin typeface="Arial" panose="020B0604020202020204" pitchFamily="34" charset="0"/>
              </a:rPr>
              <a:t>Besides detecting overflow, our ALU also needs to indicate if the result is zero.</a:t>
            </a:r>
          </a:p>
          <a:p>
            <a:r>
              <a:rPr lang="en-US" altLang="zh-CN" dirty="0" smtClean="0">
                <a:latin typeface="Arial" panose="020B0604020202020204" pitchFamily="34" charset="0"/>
              </a:rPr>
              <a:t>This is easy to do.  All we need is a BIG NOR gate.</a:t>
            </a:r>
          </a:p>
          <a:p>
            <a:r>
              <a:rPr lang="en-US" altLang="zh-CN" dirty="0" smtClean="0">
                <a:latin typeface="Arial" panose="020B0604020202020204" pitchFamily="34" charset="0"/>
              </a:rPr>
              <a:t>Then if any of the Result bit is not zero, then the output of the NOR gate will be low.</a:t>
            </a:r>
          </a:p>
          <a:p>
            <a:r>
              <a:rPr lang="en-US" altLang="zh-CN" dirty="0" smtClean="0">
                <a:latin typeface="Arial" panose="020B0604020202020204" pitchFamily="34" charset="0"/>
              </a:rPr>
              <a:t>The only time the output of the NOR gate is high is when all the result bits are zeroes.</a:t>
            </a:r>
          </a:p>
          <a:p>
            <a:endParaRPr lang="en-US" altLang="zh-CN" b="1" dirty="0" smtClean="0">
              <a:latin typeface="Arial" panose="020B0604020202020204" pitchFamily="34" charset="0"/>
            </a:endParaRPr>
          </a:p>
          <a:p>
            <a:r>
              <a:rPr lang="en-US" altLang="zh-CN" b="1" dirty="0" smtClean="0">
                <a:latin typeface="Arial" panose="020B0604020202020204" pitchFamily="34" charset="0"/>
              </a:rPr>
              <a:t>Supplement: </a:t>
            </a:r>
            <a:r>
              <a:rPr lang="en-US" altLang="zh-CN" dirty="0" smtClean="0">
                <a:latin typeface="Arial" panose="020B0604020202020204" pitchFamily="34" charset="0"/>
              </a:rPr>
              <a:t>why do we need to check if the result is zero? For instructions such as </a:t>
            </a:r>
            <a:r>
              <a:rPr lang="en-US" altLang="zh-CN" dirty="0" err="1" smtClean="0">
                <a:latin typeface="Arial" panose="020B0604020202020204" pitchFamily="34" charset="0"/>
              </a:rPr>
              <a:t>bne</a:t>
            </a:r>
            <a:r>
              <a:rPr lang="en-US" altLang="zh-CN" dirty="0" smtClean="0">
                <a:latin typeface="Arial" panose="020B0604020202020204" pitchFamily="34" charset="0"/>
              </a:rPr>
              <a:t>, </a:t>
            </a:r>
            <a:r>
              <a:rPr lang="en-US" altLang="zh-CN" dirty="0" err="1" smtClean="0">
                <a:latin typeface="Arial" panose="020B0604020202020204" pitchFamily="34" charset="0"/>
              </a:rPr>
              <a:t>beq</a:t>
            </a:r>
            <a:r>
              <a:rPr lang="en-US" altLang="zh-CN" dirty="0" smtClean="0">
                <a:latin typeface="Arial" panose="020B0604020202020204" pitchFamily="34" charset="0"/>
              </a:rPr>
              <a:t>, </a:t>
            </a:r>
            <a:r>
              <a:rPr lang="en-US" altLang="zh-CN" dirty="0" err="1" smtClean="0">
                <a:latin typeface="Arial" panose="020B0604020202020204" pitchFamily="34" charset="0"/>
              </a:rPr>
              <a:t>slt</a:t>
            </a:r>
            <a:r>
              <a:rPr lang="en-US" altLang="zh-CN" dirty="0" smtClean="0">
                <a:latin typeface="Arial" panose="020B0604020202020204" pitchFamily="34" charset="0"/>
              </a:rPr>
              <a:t>, …</a:t>
            </a:r>
          </a:p>
        </p:txBody>
      </p:sp>
      <p:sp>
        <p:nvSpPr>
          <p:cNvPr id="45059" name="Rectangle 3"/>
          <p:cNvSpPr>
            <a:spLocks noGrp="1" noRot="1" noChangeAspect="1" noChangeArrowheads="1" noTextEdit="1"/>
          </p:cNvSpPr>
          <p:nvPr>
            <p:ph type="sldImg"/>
          </p:nvPr>
        </p:nvSpPr>
        <p:spPr>
          <a:xfrm>
            <a:off x="1141413" y="574675"/>
            <a:ext cx="4589462" cy="3441700"/>
          </a:xfrm>
        </p:spPr>
      </p:sp>
    </p:spTree>
    <p:extLst>
      <p:ext uri="{BB962C8B-B14F-4D97-AF65-F5344CB8AC3E}">
        <p14:creationId xmlns:p14="http://schemas.microsoft.com/office/powerpoint/2010/main" val="115665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mtClean="0">
                <a:latin typeface="Arial" panose="020B0604020202020204" pitchFamily="34" charset="0"/>
              </a:rPr>
              <a:t>Besides detecting overflow, our ALU also needs to indicate if the result is zero.</a:t>
            </a:r>
          </a:p>
          <a:p>
            <a:r>
              <a:rPr lang="en-US" altLang="zh-CN" smtClean="0">
                <a:latin typeface="Arial" panose="020B0604020202020204" pitchFamily="34" charset="0"/>
              </a:rPr>
              <a:t>This is easy to do.  All we need is a BIG NOR gate.</a:t>
            </a:r>
          </a:p>
          <a:p>
            <a:r>
              <a:rPr lang="en-US" altLang="zh-CN" smtClean="0">
                <a:latin typeface="Arial" panose="020B0604020202020204" pitchFamily="34" charset="0"/>
              </a:rPr>
              <a:t>Then if any of the Result bit is not zero, then the output of the NOR gate will be low.</a:t>
            </a:r>
          </a:p>
          <a:p>
            <a:r>
              <a:rPr lang="en-US" altLang="zh-CN" smtClean="0">
                <a:latin typeface="Arial" panose="020B0604020202020204" pitchFamily="34" charset="0"/>
              </a:rPr>
              <a:t>The only time the output of the NOR gate is high is when all the result bits are zeroes.</a:t>
            </a:r>
          </a:p>
          <a:p>
            <a:endParaRPr lang="en-US" altLang="zh-CN" smtClean="0">
              <a:latin typeface="Arial" panose="020B0604020202020204" pitchFamily="34" charset="0"/>
            </a:endParaRPr>
          </a:p>
          <a:p>
            <a:r>
              <a:rPr lang="en-US" altLang="zh-CN" smtClean="0">
                <a:latin typeface="Arial" panose="020B0604020202020204" pitchFamily="34" charset="0"/>
              </a:rPr>
              <a:t>+1 = 43 min. (Y:23)</a:t>
            </a:r>
          </a:p>
          <a:p>
            <a:endParaRPr lang="en-US" altLang="zh-CN" b="1" smtClean="0">
              <a:latin typeface="Arial" panose="020B0604020202020204" pitchFamily="34" charset="0"/>
            </a:endParaRPr>
          </a:p>
          <a:p>
            <a:r>
              <a:rPr lang="en-US" altLang="zh-CN" b="1" smtClean="0">
                <a:latin typeface="Arial" panose="020B0604020202020204" pitchFamily="34" charset="0"/>
              </a:rPr>
              <a:t>Supplement: </a:t>
            </a:r>
            <a:r>
              <a:rPr lang="en-US" altLang="zh-CN" smtClean="0">
                <a:latin typeface="Arial" panose="020B0604020202020204" pitchFamily="34" charset="0"/>
              </a:rPr>
              <a:t>why do we need to check if the result is zero? For instructions such as bne, beq, slt, …</a:t>
            </a:r>
          </a:p>
        </p:txBody>
      </p:sp>
      <p:sp>
        <p:nvSpPr>
          <p:cNvPr id="37891" name="Rectangle 3"/>
          <p:cNvSpPr>
            <a:spLocks noGrp="1" noRot="1" noChangeAspect="1" noChangeArrowheads="1" noTextEdit="1"/>
          </p:cNvSpPr>
          <p:nvPr>
            <p:ph type="sldImg"/>
          </p:nvPr>
        </p:nvSpPr>
        <p:spPr>
          <a:xfrm>
            <a:off x="1141413" y="574675"/>
            <a:ext cx="4589462" cy="3441700"/>
          </a:xfrm>
        </p:spPr>
      </p:sp>
    </p:spTree>
    <p:extLst>
      <p:ext uri="{BB962C8B-B14F-4D97-AF65-F5344CB8AC3E}">
        <p14:creationId xmlns:p14="http://schemas.microsoft.com/office/powerpoint/2010/main" val="2066897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求差的情况分析：由于使用的是补码加法器（补码的变减为加规则），</a:t>
            </a:r>
            <a:r>
              <a:rPr lang="en-US" altLang="zh-CN" sz="1100"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CF=</a:t>
            </a:r>
            <a:r>
              <a:rPr lang="en-US" altLang="zh-CN" sz="1100"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Cout</a:t>
            </a:r>
            <a:r>
              <a:rPr lang="en-US" altLang="zh-CN" sz="1100" dirty="0" err="1" smtClean="0">
                <a:solidFill>
                  <a:srgbClr val="0033CC"/>
                </a:solidFill>
                <a:latin typeface="微软雅黑" panose="020B0503020204020204" pitchFamily="34" charset="-122"/>
                <a:ea typeface="微软雅黑" panose="020B0503020204020204" pitchFamily="34" charset="-122"/>
              </a:rPr>
              <a:t>SUB</a:t>
            </a:r>
            <a:r>
              <a:rPr lang="zh-CN" altLang="en-US" sz="1100" dirty="0" smtClean="0">
                <a:solidFill>
                  <a:srgbClr val="0033CC"/>
                </a:solidFill>
                <a:latin typeface="微软雅黑" panose="020B0503020204020204" pitchFamily="34" charset="-122"/>
                <a:ea typeface="微软雅黑" panose="020B0503020204020204" pitchFamily="34" charset="-122"/>
              </a:rPr>
              <a:t>，即有</a:t>
            </a:r>
            <a:r>
              <a:rPr lang="en-US" altLang="zh-CN" sz="1100" dirty="0" smtClean="0">
                <a:solidFill>
                  <a:srgbClr val="0033CC"/>
                </a:solidFill>
                <a:latin typeface="微软雅黑" panose="020B0503020204020204" pitchFamily="34" charset="-122"/>
                <a:ea typeface="微软雅黑" panose="020B0503020204020204" pitchFamily="34" charset="-122"/>
              </a:rPr>
              <a:t>a</a:t>
            </a:r>
            <a:r>
              <a:rPr lang="zh-CN" altLang="en-US" sz="1100" dirty="0" smtClean="0">
                <a:solidFill>
                  <a:srgbClr val="0033CC"/>
                </a:solidFill>
                <a:latin typeface="微软雅黑" panose="020B0503020204020204" pitchFamily="34" charset="-122"/>
                <a:ea typeface="微软雅黑" panose="020B0503020204020204" pitchFamily="34" charset="-122"/>
              </a:rPr>
              <a:t>）进位</a:t>
            </a:r>
            <a:r>
              <a:rPr lang="en-US" altLang="zh-CN" sz="1100"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Cout</a:t>
            </a:r>
            <a:r>
              <a:rPr lang="en-US" altLang="zh-CN" sz="1100" dirty="0" smtClean="0">
                <a:solidFill>
                  <a:srgbClr val="0033CC"/>
                </a:solidFill>
                <a:latin typeface="微软雅黑" panose="020B0503020204020204" pitchFamily="34" charset="-122"/>
                <a:ea typeface="微软雅黑" panose="020B0503020204020204" pitchFamily="34" charset="-122"/>
              </a:rPr>
              <a:t>=1</a:t>
            </a:r>
            <a:r>
              <a:rPr lang="zh-CN" altLang="en-US" sz="1100" dirty="0" smtClean="0">
                <a:solidFill>
                  <a:srgbClr val="0033CC"/>
                </a:solidFill>
                <a:latin typeface="微软雅黑" panose="020B0503020204020204" pitchFamily="34" charset="-122"/>
                <a:ea typeface="微软雅黑" panose="020B0503020204020204" pitchFamily="34" charset="-122"/>
              </a:rPr>
              <a:t>表示无借位</a:t>
            </a:r>
            <a:r>
              <a:rPr lang="en-US" altLang="zh-CN" sz="1100" dirty="0" smtClean="0">
                <a:solidFill>
                  <a:srgbClr val="0033CC"/>
                </a:solidFill>
                <a:latin typeface="微软雅黑" panose="020B0503020204020204" pitchFamily="34" charset="-122"/>
                <a:ea typeface="微软雅黑" panose="020B0503020204020204" pitchFamily="34" charset="-122"/>
              </a:rPr>
              <a:t>CF=0</a:t>
            </a:r>
            <a:r>
              <a:rPr lang="zh-CN" altLang="en-US" sz="1100" dirty="0" smtClean="0">
                <a:solidFill>
                  <a:srgbClr val="0033CC"/>
                </a:solidFill>
                <a:latin typeface="微软雅黑" panose="020B0503020204020204" pitchFamily="34" charset="-122"/>
                <a:ea typeface="微软雅黑" panose="020B0503020204020204" pitchFamily="34" charset="-122"/>
              </a:rPr>
              <a:t>“够减”，结果就是“差”的数值部分；</a:t>
            </a:r>
            <a:r>
              <a:rPr lang="en-US" altLang="zh-CN" sz="1100" dirty="0" smtClean="0">
                <a:solidFill>
                  <a:srgbClr val="0033CC"/>
                </a:solidFill>
                <a:latin typeface="微软雅黑" panose="020B0503020204020204" pitchFamily="34" charset="-122"/>
                <a:ea typeface="微软雅黑" panose="020B0503020204020204" pitchFamily="34" charset="-122"/>
              </a:rPr>
              <a:t>b</a:t>
            </a:r>
            <a:r>
              <a:rPr lang="zh-CN" altLang="en-US" sz="1100" dirty="0" smtClean="0">
                <a:solidFill>
                  <a:srgbClr val="0033CC"/>
                </a:solidFill>
                <a:latin typeface="微软雅黑" panose="020B0503020204020204" pitchFamily="34" charset="-122"/>
                <a:ea typeface="微软雅黑" panose="020B0503020204020204" pitchFamily="34" charset="-122"/>
              </a:rPr>
              <a:t>）进位</a:t>
            </a:r>
            <a:r>
              <a:rPr lang="en-US" altLang="zh-CN" sz="1100"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Cout</a:t>
            </a:r>
            <a:r>
              <a:rPr lang="en-US" altLang="zh-CN" sz="1100" dirty="0" smtClean="0">
                <a:solidFill>
                  <a:srgbClr val="0033CC"/>
                </a:solidFill>
                <a:latin typeface="微软雅黑" panose="020B0503020204020204" pitchFamily="34" charset="-122"/>
                <a:ea typeface="微软雅黑" panose="020B0503020204020204" pitchFamily="34" charset="-122"/>
              </a:rPr>
              <a:t>=0</a:t>
            </a:r>
            <a:r>
              <a:rPr lang="zh-CN" altLang="en-US" sz="1100" dirty="0" smtClean="0">
                <a:solidFill>
                  <a:srgbClr val="0033CC"/>
                </a:solidFill>
                <a:latin typeface="微软雅黑" panose="020B0503020204020204" pitchFamily="34" charset="-122"/>
                <a:ea typeface="微软雅黑" panose="020B0503020204020204" pitchFamily="34" charset="-122"/>
              </a:rPr>
              <a:t>表示有借位</a:t>
            </a:r>
            <a:r>
              <a:rPr lang="en-US" altLang="zh-CN" sz="1100" dirty="0" smtClean="0">
                <a:solidFill>
                  <a:srgbClr val="0033CC"/>
                </a:solidFill>
                <a:latin typeface="微软雅黑" panose="020B0503020204020204" pitchFamily="34" charset="-122"/>
                <a:ea typeface="微软雅黑" panose="020B0503020204020204" pitchFamily="34" charset="-122"/>
              </a:rPr>
              <a:t>CF=1</a:t>
            </a:r>
            <a:r>
              <a:rPr lang="zh-CN" altLang="en-US" sz="1100" dirty="0" smtClean="0">
                <a:solidFill>
                  <a:srgbClr val="0033CC"/>
                </a:solidFill>
                <a:latin typeface="微软雅黑" panose="020B0503020204020204" pitchFamily="34" charset="-122"/>
                <a:ea typeface="微软雅黑" panose="020B0503020204020204" pitchFamily="34" charset="-122"/>
              </a:rPr>
              <a:t>“不够减”，即小数减大数，结果为负，负数的补码形式求补后得到原码形式。</a:t>
            </a:r>
            <a:endParaRPr lang="zh-CN" altLang="en-US" dirty="0" smtClean="0"/>
          </a:p>
          <a:p>
            <a:endParaRPr lang="zh-CN" altLang="en-US" dirty="0"/>
          </a:p>
        </p:txBody>
      </p:sp>
    </p:spTree>
    <p:extLst>
      <p:ext uri="{BB962C8B-B14F-4D97-AF65-F5344CB8AC3E}">
        <p14:creationId xmlns:p14="http://schemas.microsoft.com/office/powerpoint/2010/main" val="1290742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smtClean="0"/>
              <a:t>溢出判断的依据：移码相加后得到的是和的补码，补码的符号位与移码相反，</a:t>
            </a:r>
            <a:r>
              <a:rPr lang="zh-CN" altLang="en-US" smtClean="0"/>
              <a:t>故说明结果的符号与参加运算的两个数符号相反，即发生了溢出。</a:t>
            </a:r>
            <a:endParaRPr lang="zh-CN" altLang="en-US"/>
          </a:p>
        </p:txBody>
      </p:sp>
    </p:spTree>
    <p:extLst>
      <p:ext uri="{BB962C8B-B14F-4D97-AF65-F5344CB8AC3E}">
        <p14:creationId xmlns:p14="http://schemas.microsoft.com/office/powerpoint/2010/main" val="8099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336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headEnd/>
            <a:tailEnd/>
          </a:ln>
        </p:spPr>
      </p:sp>
      <p:sp>
        <p:nvSpPr>
          <p:cNvPr id="70659" name="Rectangle 3"/>
          <p:cNvSpPr>
            <a:spLocks noGrp="1" noChangeArrowheads="1"/>
          </p:cNvSpPr>
          <p:nvPr>
            <p:ph type="body" idx="1"/>
          </p:nvPr>
        </p:nvSpPr>
        <p:spPr>
          <a:solidFill>
            <a:srgbClr val="FFFFFF"/>
          </a:solidFill>
          <a:ln>
            <a:solidFill>
              <a:srgbClr val="000000"/>
            </a:solidFill>
          </a:ln>
        </p:spPr>
        <p:txBody>
          <a:bodyPr/>
          <a:lstStyle/>
          <a:p>
            <a:r>
              <a:rPr lang="en-US" altLang="zh-CN" smtClean="0">
                <a:latin typeface="Arial" panose="020B0604020202020204" pitchFamily="34" charset="0"/>
              </a:rPr>
              <a:t>We begin with the basics of multiplication.</a:t>
            </a:r>
          </a:p>
          <a:p>
            <a:r>
              <a:rPr lang="en-US" altLang="zh-CN" smtClean="0">
                <a:latin typeface="Arial" panose="020B0604020202020204" pitchFamily="34" charset="0"/>
              </a:rPr>
              <a:t>We then follow 3 generations of multiply hardware and algorithm which help us gain a better understanding of multiplication.</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4026148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54125" y="603250"/>
            <a:ext cx="4811713" cy="3608388"/>
          </a:xfrm>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We begin with the basics of multiplication.</a:t>
            </a:r>
          </a:p>
          <a:p>
            <a:r>
              <a:rPr lang="en-US" altLang="zh-CN" smtClean="0">
                <a:latin typeface="Arial" panose="020B0604020202020204" pitchFamily="34" charset="0"/>
              </a:rPr>
              <a:t>We then follow 3 generations of multiply hardware and algorithm which help us gain a better understanding of multiplication.</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266307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smtClean="0"/>
              <a:t>IEEE754 SP</a:t>
            </a:r>
            <a:r>
              <a:rPr lang="zh-CN" altLang="en-US" dirty="0" smtClean="0"/>
              <a:t>的最大指数</a:t>
            </a:r>
            <a:r>
              <a:rPr lang="en-US" altLang="zh-CN" dirty="0" smtClean="0"/>
              <a:t>128</a:t>
            </a:r>
            <a:r>
              <a:rPr lang="zh-CN" altLang="en-US" dirty="0" smtClean="0"/>
              <a:t>（全</a:t>
            </a:r>
            <a:r>
              <a:rPr lang="en-US" altLang="zh-CN" dirty="0" smtClean="0"/>
              <a:t>1</a:t>
            </a:r>
            <a:r>
              <a:rPr lang="zh-CN" altLang="en-US" dirty="0" smtClean="0"/>
              <a:t>）被用来表示特殊数据了，所以阶码上溢是指大于</a:t>
            </a:r>
            <a:r>
              <a:rPr lang="en-US" altLang="zh-CN" dirty="0" smtClean="0"/>
              <a:t>127</a:t>
            </a:r>
            <a:r>
              <a:rPr lang="zh-CN" altLang="en-US" dirty="0" smtClean="0"/>
              <a:t>，不是大于</a:t>
            </a:r>
            <a:r>
              <a:rPr lang="en-US" altLang="zh-CN" dirty="0" smtClean="0"/>
              <a:t>128</a:t>
            </a:r>
          </a:p>
          <a:p>
            <a:r>
              <a:rPr lang="en-US" altLang="zh-CN" dirty="0" smtClean="0"/>
              <a:t>IEEE754 SP</a:t>
            </a:r>
            <a:r>
              <a:rPr lang="zh-CN" altLang="en-US" dirty="0" smtClean="0"/>
              <a:t>的最小指数</a:t>
            </a:r>
            <a:r>
              <a:rPr lang="en-US" altLang="zh-CN" dirty="0" smtClean="0"/>
              <a:t>-127</a:t>
            </a:r>
            <a:r>
              <a:rPr lang="zh-CN" altLang="en-US" dirty="0" smtClean="0"/>
              <a:t>（全</a:t>
            </a:r>
            <a:r>
              <a:rPr lang="en-US" altLang="zh-CN" dirty="0" smtClean="0"/>
              <a:t>0</a:t>
            </a:r>
            <a:r>
              <a:rPr lang="zh-CN" altLang="en-US" dirty="0" smtClean="0"/>
              <a:t>）被用来表示特殊数了，所以阶码小于</a:t>
            </a:r>
            <a:r>
              <a:rPr lang="en-US" altLang="zh-CN" dirty="0" smtClean="0"/>
              <a:t>-126</a:t>
            </a:r>
            <a:r>
              <a:rPr lang="zh-CN" altLang="en-US" dirty="0" smtClean="0"/>
              <a:t>就是下溢。</a:t>
            </a:r>
            <a:endParaRPr lang="zh-CN" altLang="en-US" dirty="0"/>
          </a:p>
        </p:txBody>
      </p:sp>
    </p:spTree>
    <p:extLst>
      <p:ext uri="{BB962C8B-B14F-4D97-AF65-F5344CB8AC3E}">
        <p14:creationId xmlns:p14="http://schemas.microsoft.com/office/powerpoint/2010/main" val="3569969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smtClean="0"/>
              <a:t>4</a:t>
            </a:r>
            <a:r>
              <a:rPr lang="zh-CN" altLang="en-US" dirty="0" smtClean="0"/>
              <a:t>位标准移码：</a:t>
            </a:r>
            <a:r>
              <a:rPr lang="en-US" altLang="zh-CN" dirty="0" smtClean="0"/>
              <a:t>7</a:t>
            </a:r>
            <a:r>
              <a:rPr lang="zh-CN" altLang="en-US" dirty="0" smtClean="0"/>
              <a:t>的移码</a:t>
            </a:r>
            <a:r>
              <a:rPr lang="en-US" altLang="zh-CN" dirty="0" smtClean="0"/>
              <a:t>=1111</a:t>
            </a:r>
            <a:r>
              <a:rPr lang="zh-CN" altLang="en-US" dirty="0" smtClean="0"/>
              <a:t>，</a:t>
            </a:r>
            <a:r>
              <a:rPr lang="en-US" altLang="zh-CN" dirty="0" smtClean="0"/>
              <a:t>-7</a:t>
            </a:r>
            <a:r>
              <a:rPr lang="zh-CN" altLang="en-US" dirty="0" smtClean="0"/>
              <a:t>的移码</a:t>
            </a:r>
            <a:r>
              <a:rPr lang="en-US" altLang="zh-CN" dirty="0" smtClean="0"/>
              <a:t>=0001</a:t>
            </a:r>
            <a:r>
              <a:rPr lang="zh-CN" altLang="en-US" dirty="0" smtClean="0"/>
              <a:t>，</a:t>
            </a:r>
            <a:r>
              <a:rPr lang="en-US" altLang="zh-CN" dirty="0" smtClean="0"/>
              <a:t>-7</a:t>
            </a:r>
            <a:r>
              <a:rPr lang="zh-CN" altLang="en-US" dirty="0" smtClean="0"/>
              <a:t>的移码求补</a:t>
            </a:r>
            <a:r>
              <a:rPr lang="en-US" altLang="zh-CN" dirty="0" smtClean="0"/>
              <a:t>=1111</a:t>
            </a:r>
            <a:endParaRPr lang="zh-CN" altLang="en-US" dirty="0"/>
          </a:p>
        </p:txBody>
      </p:sp>
    </p:spTree>
    <p:extLst>
      <p:ext uri="{BB962C8B-B14F-4D97-AF65-F5344CB8AC3E}">
        <p14:creationId xmlns:p14="http://schemas.microsoft.com/office/powerpoint/2010/main" val="334121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smtClean="0"/>
              <a:t>因为</a:t>
            </a:r>
            <a:r>
              <a:rPr lang="en-US" altLang="zh-CN" dirty="0" smtClean="0"/>
              <a:t>[Z-1]</a:t>
            </a:r>
            <a:r>
              <a:rPr lang="zh-CN" altLang="en-US" dirty="0" smtClean="0"/>
              <a:t>移</a:t>
            </a:r>
            <a:r>
              <a:rPr lang="en-US" altLang="zh-CN" dirty="0" smtClean="0"/>
              <a:t>=127+Z-1=Z</a:t>
            </a:r>
            <a:r>
              <a:rPr lang="zh-CN" altLang="en-US" sz="200" dirty="0" smtClean="0"/>
              <a:t>移</a:t>
            </a:r>
            <a:r>
              <a:rPr lang="en-US" altLang="zh-CN" dirty="0" smtClean="0"/>
              <a:t>-1=Z</a:t>
            </a:r>
            <a:r>
              <a:rPr lang="zh-CN" altLang="en-US" dirty="0" smtClean="0"/>
              <a:t>移</a:t>
            </a:r>
            <a:r>
              <a:rPr lang="en-US" altLang="zh-CN" dirty="0" smtClean="0"/>
              <a:t>+[-1]</a:t>
            </a:r>
            <a:r>
              <a:rPr lang="zh-CN" altLang="en-US" dirty="0" smtClean="0"/>
              <a:t>补，</a:t>
            </a:r>
            <a:r>
              <a:rPr lang="en-US" altLang="zh-CN" dirty="0" smtClean="0"/>
              <a:t>[-1]</a:t>
            </a:r>
            <a:r>
              <a:rPr lang="zh-CN" altLang="en-US" dirty="0" smtClean="0"/>
              <a:t>补就是</a:t>
            </a:r>
            <a:r>
              <a:rPr lang="en-US" altLang="zh-CN" dirty="0" smtClean="0"/>
              <a:t>11111111</a:t>
            </a:r>
            <a:r>
              <a:rPr lang="zh-CN" altLang="en-US" dirty="0" smtClean="0"/>
              <a:t>。</a:t>
            </a:r>
            <a:endParaRPr lang="zh-CN" altLang="en-US" dirty="0"/>
          </a:p>
        </p:txBody>
      </p:sp>
    </p:spTree>
    <p:extLst>
      <p:ext uri="{BB962C8B-B14F-4D97-AF65-F5344CB8AC3E}">
        <p14:creationId xmlns:p14="http://schemas.microsoft.com/office/powerpoint/2010/main" val="395048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headEnd/>
            <a:tailEnd/>
          </a:ln>
        </p:spPr>
      </p:sp>
      <p:sp>
        <p:nvSpPr>
          <p:cNvPr id="11267" name="Rectangle 1027"/>
          <p:cNvSpPr>
            <a:spLocks noGrp="1" noChangeArrowheads="1"/>
          </p:cNvSpPr>
          <p:nvPr>
            <p:ph type="body" idx="1"/>
          </p:nvPr>
        </p:nvSpPr>
        <p:spPr>
          <a:solidFill>
            <a:srgbClr val="FFFFFF"/>
          </a:solidFill>
          <a:ln>
            <a:solidFill>
              <a:srgbClr val="000000"/>
            </a:solidFill>
          </a:ln>
        </p:spPr>
        <p:txBody>
          <a:bodyPr/>
          <a:lstStyle/>
          <a:p>
            <a:r>
              <a:rPr lang="en-US" altLang="zh-CN" dirty="0" smtClean="0">
                <a:latin typeface="Arial" panose="020B0604020202020204" pitchFamily="34" charset="0"/>
              </a:rPr>
              <a:t>We use black color to indicate the instructions that can be supported by ALU discussed in last lecture.</a:t>
            </a:r>
          </a:p>
          <a:p>
            <a:r>
              <a:rPr lang="en-US" altLang="zh-CN" dirty="0" smtClean="0">
                <a:latin typeface="Arial" panose="020B0604020202020204" pitchFamily="34" charset="0"/>
              </a:rPr>
              <a:t>We use red color to indicate the instructions that cannot be supported by ALU discussed in last lecture and need new functions added to the ALU.</a:t>
            </a:r>
          </a:p>
          <a:p>
            <a:r>
              <a:rPr lang="en-US" altLang="zh-CN" dirty="0" smtClean="0">
                <a:latin typeface="Arial" panose="020B0604020202020204" pitchFamily="34" charset="0"/>
              </a:rPr>
              <a:t>.</a:t>
            </a:r>
          </a:p>
          <a:p>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0553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headEnd/>
            <a:tailEnd/>
          </a:ln>
        </p:spPr>
      </p:sp>
      <p:sp>
        <p:nvSpPr>
          <p:cNvPr id="13315" name="Rectangle 3"/>
          <p:cNvSpPr>
            <a:spLocks noGrp="1" noChangeArrowheads="1"/>
          </p:cNvSpPr>
          <p:nvPr>
            <p:ph type="body" idx="1"/>
          </p:nvPr>
        </p:nvSpPr>
        <p:spPr>
          <a:solidFill>
            <a:srgbClr val="FFFFFF"/>
          </a:solidFill>
          <a:ln>
            <a:solidFill>
              <a:srgbClr val="000000"/>
            </a:solidFill>
          </a:ln>
        </p:spPr>
        <p:txBody>
          <a:bodyPr/>
          <a:lstStyle/>
          <a:p>
            <a:r>
              <a:rPr lang="en-US" altLang="zh-CN" smtClean="0">
                <a:latin typeface="Arial" panose="020B0604020202020204" pitchFamily="34" charset="0"/>
              </a:rPr>
              <a:t>Logical instructions are  bit wise. </a:t>
            </a:r>
          </a:p>
          <a:p>
            <a:r>
              <a:rPr lang="en-US" altLang="zh-CN" smtClean="0">
                <a:latin typeface="Arial" panose="020B0604020202020204" pitchFamily="34" charset="0"/>
              </a:rPr>
              <a:t>There is only shift right arithmetic, but not shift left arithmetic.</a:t>
            </a:r>
          </a:p>
        </p:txBody>
      </p:sp>
    </p:spTree>
    <p:extLst>
      <p:ext uri="{BB962C8B-B14F-4D97-AF65-F5344CB8AC3E}">
        <p14:creationId xmlns:p14="http://schemas.microsoft.com/office/powerpoint/2010/main" val="248149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headEnd/>
            <a:tailEnd/>
          </a:ln>
        </p:spPr>
      </p:sp>
      <p:sp>
        <p:nvSpPr>
          <p:cNvPr id="15363" name="Rectangle 3"/>
          <p:cNvSpPr>
            <a:spLocks noGrp="1" noChangeArrowheads="1"/>
          </p:cNvSpPr>
          <p:nvPr>
            <p:ph type="body" idx="1"/>
          </p:nvPr>
        </p:nvSpPr>
        <p:spPr>
          <a:solidFill>
            <a:srgbClr val="FFFFFF"/>
          </a:solidFill>
          <a:ln>
            <a:solidFill>
              <a:srgbClr val="000000"/>
            </a:solidFill>
          </a:ln>
        </p:spPr>
        <p:txBody>
          <a:bodyPr/>
          <a:lstStyle/>
          <a:p>
            <a:r>
              <a:rPr lang="en-US" altLang="zh-CN" smtClean="0">
                <a:latin typeface="Arial" panose="020B0604020202020204" pitchFamily="34" charset="0"/>
              </a:rPr>
              <a:t>Here, we only list the true instructions which are implemented by hardware. Those pseudoinstructions are not listed such as </a:t>
            </a:r>
          </a:p>
          <a:p>
            <a:r>
              <a:rPr lang="en-US" altLang="zh-CN" smtClean="0">
                <a:latin typeface="Arial" panose="020B0604020202020204" pitchFamily="34" charset="0"/>
              </a:rPr>
              <a:t>bge, bgeu</a:t>
            </a:r>
          </a:p>
          <a:p>
            <a:r>
              <a:rPr lang="en-US" altLang="zh-CN" smtClean="0">
                <a:latin typeface="Arial" panose="020B0604020202020204" pitchFamily="34" charset="0"/>
              </a:rPr>
              <a:t>bgt, bgtu</a:t>
            </a:r>
          </a:p>
          <a:p>
            <a:r>
              <a:rPr lang="en-US" altLang="zh-CN" smtClean="0">
                <a:latin typeface="Arial" panose="020B0604020202020204" pitchFamily="34" charset="0"/>
              </a:rPr>
              <a:t>ble, bleu</a:t>
            </a:r>
          </a:p>
          <a:p>
            <a:r>
              <a:rPr lang="en-US" altLang="zh-CN" smtClean="0">
                <a:latin typeface="Arial" panose="020B0604020202020204" pitchFamily="34" charset="0"/>
              </a:rPr>
              <a:t>blt,bltu</a:t>
            </a:r>
          </a:p>
          <a:p>
            <a:r>
              <a:rPr lang="en-US" altLang="zh-CN" smtClean="0">
                <a:latin typeface="Arial" panose="020B0604020202020204" pitchFamily="34" charset="0"/>
              </a:rPr>
              <a:t>----------------</a:t>
            </a:r>
          </a:p>
          <a:p>
            <a:r>
              <a:rPr lang="en-US" altLang="zh-CN" smtClean="0">
                <a:latin typeface="Arial" panose="020B0604020202020204" pitchFamily="34" charset="0"/>
              </a:rPr>
              <a:t>beqz</a:t>
            </a:r>
          </a:p>
          <a:p>
            <a:r>
              <a:rPr lang="en-US" altLang="zh-CN" smtClean="0">
                <a:latin typeface="Arial" panose="020B0604020202020204" pitchFamily="34" charset="0"/>
              </a:rPr>
              <a:t>bnez</a:t>
            </a:r>
          </a:p>
          <a:p>
            <a:endParaRPr lang="en-US" altLang="zh-CN" smtClean="0">
              <a:latin typeface="Arial" panose="020B0604020202020204" pitchFamily="34" charset="0"/>
            </a:endParaRPr>
          </a:p>
          <a:p>
            <a:r>
              <a:rPr lang="en-US" altLang="zh-CN" smtClean="0">
                <a:latin typeface="Arial" panose="020B0604020202020204" pitchFamily="34" charset="0"/>
              </a:rPr>
              <a:t>What is the meaning of red colore?</a:t>
            </a:r>
          </a:p>
          <a:p>
            <a:r>
              <a:rPr lang="en-US" altLang="zh-CN" smtClean="0">
                <a:latin typeface="Arial" panose="020B0604020202020204" pitchFamily="34" charset="0"/>
              </a:rPr>
              <a:t>What is the meaning of BLT? It should be BLTZ</a:t>
            </a:r>
          </a:p>
        </p:txBody>
      </p:sp>
    </p:spTree>
    <p:extLst>
      <p:ext uri="{BB962C8B-B14F-4D97-AF65-F5344CB8AC3E}">
        <p14:creationId xmlns:p14="http://schemas.microsoft.com/office/powerpoint/2010/main" val="24425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err="1" smtClean="0"/>
              <a:t>lhu:</a:t>
            </a:r>
            <a:r>
              <a:rPr lang="en-US" altLang="zh-CN" sz="1100" b="0" i="0" u="none" strike="noStrike" kern="1200" baseline="0" dirty="0" err="1" smtClean="0">
                <a:solidFill>
                  <a:schemeClr val="tx1"/>
                </a:solidFill>
                <a:latin typeface="Arial" charset="0"/>
                <a:ea typeface="+mn-ea"/>
                <a:cs typeface="+mn-cs"/>
              </a:rPr>
              <a:t>The</a:t>
            </a:r>
            <a:r>
              <a:rPr lang="en-US" altLang="zh-CN" sz="1100" b="0" i="0" u="none" strike="noStrike" kern="1200" baseline="0" dirty="0" smtClean="0">
                <a:solidFill>
                  <a:schemeClr val="tx1"/>
                </a:solidFill>
                <a:latin typeface="Arial" charset="0"/>
                <a:ea typeface="+mn-ea"/>
                <a:cs typeface="+mn-cs"/>
              </a:rPr>
              <a:t> 16-bit offset is sign extended and added to </a:t>
            </a:r>
            <a:r>
              <a:rPr lang="en-US" altLang="zh-CN" sz="1100" b="0" i="0" u="none" strike="noStrike" kern="1200" baseline="0" dirty="0" err="1" smtClean="0">
                <a:solidFill>
                  <a:schemeClr val="tx1"/>
                </a:solidFill>
                <a:latin typeface="Arial" charset="0"/>
                <a:ea typeface="+mn-ea"/>
                <a:cs typeface="+mn-cs"/>
              </a:rPr>
              <a:t>Reg.File</a:t>
            </a:r>
            <a:r>
              <a:rPr lang="en-US" altLang="zh-CN" sz="1100" b="0" i="0" u="none" strike="noStrike" kern="1200" baseline="0" dirty="0" smtClean="0">
                <a:solidFill>
                  <a:schemeClr val="tx1"/>
                </a:solidFill>
                <a:latin typeface="Arial" charset="0"/>
                <a:ea typeface="+mn-ea"/>
                <a:cs typeface="+mn-cs"/>
              </a:rPr>
              <a:t>[</a:t>
            </a:r>
            <a:r>
              <a:rPr lang="en-US" altLang="zh-CN" sz="1100" b="0" i="0" u="none" strike="noStrike" kern="1200" baseline="0" dirty="0" err="1" smtClean="0">
                <a:solidFill>
                  <a:schemeClr val="tx1"/>
                </a:solidFill>
                <a:latin typeface="Arial" charset="0"/>
                <a:ea typeface="+mn-ea"/>
                <a:cs typeface="+mn-cs"/>
              </a:rPr>
              <a:t>Rs</a:t>
            </a:r>
            <a:r>
              <a:rPr lang="en-US" altLang="zh-CN" sz="1100" b="0" i="0" u="none" strike="noStrike" kern="1200" baseline="0" dirty="0" smtClean="0">
                <a:solidFill>
                  <a:schemeClr val="tx1"/>
                </a:solidFill>
                <a:latin typeface="Arial" charset="0"/>
                <a:ea typeface="+mn-ea"/>
                <a:cs typeface="+mn-cs"/>
              </a:rPr>
              <a:t>] to form an effective address. A 16-bit half word is read from memory at the effective address, zero extended and loaded into </a:t>
            </a:r>
            <a:r>
              <a:rPr lang="en-US" altLang="zh-CN" sz="1100" b="0" i="0" u="none" strike="noStrike" kern="1200" baseline="0" dirty="0" err="1" smtClean="0">
                <a:solidFill>
                  <a:schemeClr val="tx1"/>
                </a:solidFill>
                <a:latin typeface="Arial" charset="0"/>
                <a:ea typeface="+mn-ea"/>
                <a:cs typeface="+mn-cs"/>
              </a:rPr>
              <a:t>Reg.File</a:t>
            </a:r>
            <a:r>
              <a:rPr lang="en-US" altLang="zh-CN" sz="1100" b="0" i="0" u="none" strike="noStrike" kern="1200" baseline="0" dirty="0" smtClean="0">
                <a:solidFill>
                  <a:schemeClr val="tx1"/>
                </a:solidFill>
                <a:latin typeface="Arial" charset="0"/>
                <a:ea typeface="+mn-ea"/>
                <a:cs typeface="+mn-cs"/>
              </a:rPr>
              <a:t>[</a:t>
            </a:r>
            <a:r>
              <a:rPr lang="en-US" altLang="zh-CN" sz="1100" b="0" i="0" u="none" strike="noStrike" kern="1200" baseline="0" dirty="0" err="1" smtClean="0">
                <a:solidFill>
                  <a:schemeClr val="tx1"/>
                </a:solidFill>
                <a:latin typeface="Arial" charset="0"/>
                <a:ea typeface="+mn-ea"/>
                <a:cs typeface="+mn-cs"/>
              </a:rPr>
              <a:t>Rt</a:t>
            </a:r>
            <a:r>
              <a:rPr lang="en-US" altLang="zh-CN" sz="1100" b="0" i="0" u="none" strike="noStrike" kern="1200" baseline="0" dirty="0" smtClean="0">
                <a:solidFill>
                  <a:schemeClr val="tx1"/>
                </a:solidFill>
                <a:latin typeface="Arial" charset="0"/>
                <a:ea typeface="+mn-ea"/>
                <a:cs typeface="+mn-cs"/>
              </a:rPr>
              <a:t>]. If the effective address is an odd number, an address error exception occurs.</a:t>
            </a:r>
          </a:p>
          <a:p>
            <a:r>
              <a:rPr lang="en-US" altLang="zh-CN" sz="1100" b="0" i="0" u="none" strike="noStrike" kern="1200" baseline="0" dirty="0" err="1" smtClean="0">
                <a:solidFill>
                  <a:schemeClr val="tx1"/>
                </a:solidFill>
                <a:latin typeface="Arial" charset="0"/>
                <a:ea typeface="+mn-ea"/>
                <a:cs typeface="+mn-cs"/>
              </a:rPr>
              <a:t>lbu:The</a:t>
            </a:r>
            <a:r>
              <a:rPr lang="en-US" altLang="zh-CN" sz="1100" b="0" i="0" u="none" strike="noStrike" kern="1200" baseline="0" dirty="0" smtClean="0">
                <a:solidFill>
                  <a:schemeClr val="tx1"/>
                </a:solidFill>
                <a:latin typeface="Arial" charset="0"/>
                <a:ea typeface="+mn-ea"/>
                <a:cs typeface="+mn-cs"/>
              </a:rPr>
              <a:t> 16-bit offset is sign extended and added to </a:t>
            </a:r>
            <a:r>
              <a:rPr lang="en-US" altLang="zh-CN" sz="1100" b="0" i="0" u="none" strike="noStrike" kern="1200" baseline="0" dirty="0" err="1" smtClean="0">
                <a:solidFill>
                  <a:schemeClr val="tx1"/>
                </a:solidFill>
                <a:latin typeface="Arial" charset="0"/>
                <a:ea typeface="+mn-ea"/>
                <a:cs typeface="+mn-cs"/>
              </a:rPr>
              <a:t>Reg.File</a:t>
            </a:r>
            <a:r>
              <a:rPr lang="en-US" altLang="zh-CN" sz="1100" b="0" i="0" u="none" strike="noStrike" kern="1200" baseline="0" dirty="0" smtClean="0">
                <a:solidFill>
                  <a:schemeClr val="tx1"/>
                </a:solidFill>
                <a:latin typeface="Arial" charset="0"/>
                <a:ea typeface="+mn-ea"/>
                <a:cs typeface="+mn-cs"/>
              </a:rPr>
              <a:t>[</a:t>
            </a:r>
            <a:r>
              <a:rPr lang="en-US" altLang="zh-CN" sz="1100" b="0" i="0" u="none" strike="noStrike" kern="1200" baseline="0" dirty="0" err="1" smtClean="0">
                <a:solidFill>
                  <a:schemeClr val="tx1"/>
                </a:solidFill>
                <a:latin typeface="Arial" charset="0"/>
                <a:ea typeface="+mn-ea"/>
                <a:cs typeface="+mn-cs"/>
              </a:rPr>
              <a:t>Rs</a:t>
            </a:r>
            <a:r>
              <a:rPr lang="en-US" altLang="zh-CN" sz="1100" b="0" i="0" u="none" strike="noStrike" kern="1200" baseline="0" dirty="0" smtClean="0">
                <a:solidFill>
                  <a:schemeClr val="tx1"/>
                </a:solidFill>
                <a:latin typeface="Arial" charset="0"/>
                <a:ea typeface="+mn-ea"/>
                <a:cs typeface="+mn-cs"/>
              </a:rPr>
              <a:t>] to form an effective address. An 8-bit byte is read from memory at the effective address, zero extended and loaded into </a:t>
            </a:r>
            <a:r>
              <a:rPr lang="en-US" altLang="zh-CN" sz="1100" b="0" i="0" u="none" strike="noStrike" kern="1200" baseline="0" dirty="0" err="1" smtClean="0">
                <a:solidFill>
                  <a:schemeClr val="tx1"/>
                </a:solidFill>
                <a:latin typeface="Arial" charset="0"/>
                <a:ea typeface="+mn-ea"/>
                <a:cs typeface="+mn-cs"/>
              </a:rPr>
              <a:t>Reg.File</a:t>
            </a:r>
            <a:r>
              <a:rPr lang="en-US" altLang="zh-CN" sz="1100" b="0" i="0" u="none" strike="noStrike" kern="1200" baseline="0" dirty="0" smtClean="0">
                <a:solidFill>
                  <a:schemeClr val="tx1"/>
                </a:solidFill>
                <a:latin typeface="Arial" charset="0"/>
                <a:ea typeface="+mn-ea"/>
                <a:cs typeface="+mn-cs"/>
              </a:rPr>
              <a:t>[</a:t>
            </a:r>
            <a:r>
              <a:rPr lang="en-US" altLang="zh-CN" sz="1100" b="0" i="0" u="none" strike="noStrike" kern="1200" baseline="0" dirty="0" err="1" smtClean="0">
                <a:solidFill>
                  <a:schemeClr val="tx1"/>
                </a:solidFill>
                <a:latin typeface="Arial" charset="0"/>
                <a:ea typeface="+mn-ea"/>
                <a:cs typeface="+mn-cs"/>
              </a:rPr>
              <a:t>Rt</a:t>
            </a:r>
            <a:r>
              <a:rPr lang="en-US" altLang="zh-CN" sz="1100" b="0" i="0" u="none" strike="noStrike" kern="1200" baseline="0" dirty="0" smtClean="0">
                <a:solidFill>
                  <a:schemeClr val="tx1"/>
                </a:solidFill>
                <a:latin typeface="Arial" charset="0"/>
                <a:ea typeface="+mn-ea"/>
                <a:cs typeface="+mn-cs"/>
              </a:rPr>
              <a:t>].</a:t>
            </a:r>
            <a:endParaRPr lang="zh-CN" altLang="en-US" dirty="0"/>
          </a:p>
        </p:txBody>
      </p:sp>
    </p:spTree>
    <p:extLst>
      <p:ext uri="{BB962C8B-B14F-4D97-AF65-F5344CB8AC3E}">
        <p14:creationId xmlns:p14="http://schemas.microsoft.com/office/powerpoint/2010/main" val="244894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Now you remember what binary numbers are, let’s design an Arithmetic Logic Unit that can perform bitwise AND, bitwise OR, binary add, binary subtract, and “set-on-less-than.”</a:t>
            </a:r>
          </a:p>
          <a:p>
            <a:r>
              <a:rPr lang="en-US" altLang="zh-CN" dirty="0" smtClean="0">
                <a:latin typeface="Arial" panose="020B0604020202020204" pitchFamily="34" charset="0"/>
              </a:rPr>
              <a:t>The type of operation the ALU perform will be selected by the </a:t>
            </a:r>
            <a:r>
              <a:rPr lang="en-US" altLang="zh-CN" dirty="0" err="1" smtClean="0">
                <a:latin typeface="Arial" panose="020B0604020202020204" pitchFamily="34" charset="0"/>
              </a:rPr>
              <a:t>ALUop</a:t>
            </a:r>
            <a:r>
              <a:rPr lang="en-US" altLang="zh-CN" dirty="0" smtClean="0">
                <a:latin typeface="Arial" panose="020B0604020202020204" pitchFamily="34" charset="0"/>
              </a:rPr>
              <a:t> bits.</a:t>
            </a:r>
          </a:p>
          <a:p>
            <a:r>
              <a:rPr lang="en-US" altLang="zh-CN" dirty="0" smtClean="0">
                <a:latin typeface="Arial" panose="020B0604020202020204" pitchFamily="34" charset="0"/>
              </a:rPr>
              <a:t>The ALU I am going to show you in class is 4 bits wide (N = 4).  </a:t>
            </a:r>
          </a:p>
          <a:p>
            <a:r>
              <a:rPr lang="en-US" altLang="zh-CN" dirty="0" smtClean="0">
                <a:latin typeface="Arial" panose="020B0604020202020204" pitchFamily="34" charset="0"/>
              </a:rPr>
              <a:t>I will show you how to implement all these operations except the last one, which is left as your homework assignment.</a:t>
            </a:r>
          </a:p>
          <a:p>
            <a:endParaRPr lang="en-US" altLang="zh-CN" dirty="0" smtClean="0">
              <a:latin typeface="Arial" panose="020B0604020202020204" pitchFamily="34" charset="0"/>
            </a:endParaRPr>
          </a:p>
        </p:txBody>
      </p:sp>
      <p:sp>
        <p:nvSpPr>
          <p:cNvPr id="22531" name="Rectangle 3"/>
          <p:cNvSpPr>
            <a:spLocks noGrp="1" noRot="1" noChangeAspect="1" noChangeArrowheads="1" noTextEdit="1"/>
          </p:cNvSpPr>
          <p:nvPr>
            <p:ph type="sldImg"/>
          </p:nvPr>
        </p:nvSpPr>
        <p:spPr>
          <a:xfrm>
            <a:off x="1254125" y="603250"/>
            <a:ext cx="4810125" cy="3608388"/>
          </a:xfrm>
        </p:spPr>
      </p:sp>
    </p:spTree>
    <p:extLst>
      <p:ext uri="{BB962C8B-B14F-4D97-AF65-F5344CB8AC3E}">
        <p14:creationId xmlns:p14="http://schemas.microsoft.com/office/powerpoint/2010/main" val="36174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smtClean="0"/>
              <a:t>ty</a:t>
            </a:r>
            <a:r>
              <a:rPr lang="zh-CN" altLang="en-US" dirty="0" smtClean="0"/>
              <a:t>：平均传输延迟时间</a:t>
            </a:r>
            <a:endParaRPr lang="zh-CN" altLang="en-US" dirty="0"/>
          </a:p>
        </p:txBody>
      </p:sp>
    </p:spTree>
    <p:extLst>
      <p:ext uri="{BB962C8B-B14F-4D97-AF65-F5344CB8AC3E}">
        <p14:creationId xmlns:p14="http://schemas.microsoft.com/office/powerpoint/2010/main" val="1225449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207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pPr/>
              <a:t>‹#›</a:t>
            </a:fld>
            <a:endParaRPr lang="zh-CN" altLang="en-US" dirty="0"/>
          </a:p>
        </p:txBody>
      </p:sp>
    </p:spTree>
    <p:extLst>
      <p:ext uri="{BB962C8B-B14F-4D97-AF65-F5344CB8AC3E}">
        <p14:creationId xmlns:p14="http://schemas.microsoft.com/office/powerpoint/2010/main" val="38388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pPr/>
              <a:t>‹#›</a:t>
            </a:fld>
            <a:endParaRPr lang="zh-CN" altLang="en-US" dirty="0"/>
          </a:p>
        </p:txBody>
      </p:sp>
    </p:spTree>
    <p:extLst>
      <p:ext uri="{BB962C8B-B14F-4D97-AF65-F5344CB8AC3E}">
        <p14:creationId xmlns:p14="http://schemas.microsoft.com/office/powerpoint/2010/main" val="163414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pPr/>
              <a:t>‹#›</a:t>
            </a:fld>
            <a:endParaRPr lang="zh-CN" altLang="en-US" dirty="0"/>
          </a:p>
        </p:txBody>
      </p:sp>
    </p:spTree>
    <p:extLst>
      <p:ext uri="{BB962C8B-B14F-4D97-AF65-F5344CB8AC3E}">
        <p14:creationId xmlns:p14="http://schemas.microsoft.com/office/powerpoint/2010/main" val="31596241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8" name="Rectangle 5"/>
          <p:cNvSpPr>
            <a:spLocks noGrp="1" noChangeArrowheads="1"/>
          </p:cNvSpPr>
          <p:nvPr>
            <p:ph type="body" idx="1"/>
          </p:nvPr>
        </p:nvSpPr>
        <p:spPr bwMode="auto">
          <a:xfrm>
            <a:off x="444500" y="889000"/>
            <a:ext cx="81915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9" name="Line 6"/>
          <p:cNvSpPr>
            <a:spLocks noChangeShapeType="1"/>
          </p:cNvSpPr>
          <p:nvPr/>
        </p:nvSpPr>
        <p:spPr bwMode="auto">
          <a:xfrm>
            <a:off x="317500" y="673100"/>
            <a:ext cx="84582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p:titleStyle>
    <p:body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slide" Target="slide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ctrTitle"/>
          </p:nvPr>
        </p:nvSpPr>
        <p:spPr>
          <a:xfrm>
            <a:off x="955040" y="2708675"/>
            <a:ext cx="7641273" cy="1602490"/>
          </a:xfrm>
        </p:spPr>
        <p:txBody>
          <a:bodyPr/>
          <a:lstStyle/>
          <a:p>
            <a:pPr>
              <a:lnSpc>
                <a:spcPct val="120000"/>
              </a:lnSpc>
              <a:defRPr/>
            </a:pPr>
            <a:r>
              <a:rPr lang="zh-CN" altLang="en-US" sz="2800" dirty="0" smtClean="0">
                <a:solidFill>
                  <a:schemeClr val="tx1"/>
                </a:solidFill>
                <a:latin typeface="+mn-lt"/>
                <a:ea typeface="黑体" pitchFamily="49" charset="-122"/>
                <a:cs typeface="Arial" charset="0"/>
              </a:rPr>
              <a:t>第一讲 </a:t>
            </a:r>
            <a:r>
              <a:rPr lang="en-US" altLang="zh-CN" sz="2800" dirty="0" smtClean="0">
                <a:solidFill>
                  <a:schemeClr val="tx1"/>
                </a:solidFill>
                <a:latin typeface="+mn-lt"/>
                <a:ea typeface="黑体" pitchFamily="49" charset="-122"/>
                <a:cs typeface="Arial" charset="0"/>
              </a:rPr>
              <a:t> </a:t>
            </a:r>
            <a:r>
              <a:rPr lang="zh-CN" altLang="en-US" sz="2800" dirty="0" smtClean="0">
                <a:solidFill>
                  <a:schemeClr val="tx1"/>
                </a:solidFill>
                <a:latin typeface="+mn-lt"/>
                <a:ea typeface="黑体" pitchFamily="49" charset="-122"/>
                <a:cs typeface="Arial" charset="0"/>
              </a:rPr>
              <a:t>高级语言与机器语言涉及的运算及</a:t>
            </a:r>
            <a:r>
              <a:rPr lang="en-US" altLang="zh-CN" sz="2800" dirty="0" smtClean="0">
                <a:solidFill>
                  <a:schemeClr val="tx1"/>
                </a:solidFill>
                <a:latin typeface="+mn-lt"/>
                <a:ea typeface="黑体" pitchFamily="49" charset="-122"/>
                <a:cs typeface="Arial" charset="0"/>
              </a:rPr>
              <a:t>ALU</a:t>
            </a:r>
            <a:br>
              <a:rPr lang="en-US" altLang="zh-CN" sz="2800" dirty="0" smtClean="0">
                <a:solidFill>
                  <a:schemeClr val="tx1"/>
                </a:solidFill>
                <a:latin typeface="+mn-lt"/>
                <a:ea typeface="黑体" pitchFamily="49" charset="-122"/>
                <a:cs typeface="Arial" charset="0"/>
              </a:rPr>
            </a:br>
            <a:r>
              <a:rPr lang="zh-CN" altLang="en-US" sz="2800" dirty="0" smtClean="0">
                <a:solidFill>
                  <a:schemeClr val="tx1"/>
                </a:solidFill>
                <a:latin typeface="+mn-lt"/>
                <a:ea typeface="黑体" pitchFamily="49" charset="-122"/>
                <a:cs typeface="Arial" charset="0"/>
              </a:rPr>
              <a:t>第二讲  定点数运算及其运算部件</a:t>
            </a:r>
            <a:br>
              <a:rPr lang="zh-CN" altLang="en-US" sz="2800" dirty="0" smtClean="0">
                <a:solidFill>
                  <a:schemeClr val="tx1"/>
                </a:solidFill>
                <a:latin typeface="+mn-lt"/>
                <a:ea typeface="黑体" pitchFamily="49" charset="-122"/>
                <a:cs typeface="Arial" charset="0"/>
              </a:rPr>
            </a:br>
            <a:r>
              <a:rPr lang="zh-CN" altLang="en-US" sz="2800" dirty="0" smtClean="0">
                <a:solidFill>
                  <a:schemeClr val="tx1"/>
                </a:solidFill>
                <a:latin typeface="+mn-lt"/>
                <a:ea typeface="黑体" pitchFamily="49" charset="-122"/>
                <a:cs typeface="Arial" charset="0"/>
              </a:rPr>
              <a:t>第三讲  浮点数运算及其运算部件</a:t>
            </a:r>
            <a:endParaRPr lang="en-US" altLang="zh-CN" sz="2800" dirty="0" smtClean="0">
              <a:solidFill>
                <a:schemeClr val="tx1"/>
              </a:solidFill>
              <a:latin typeface="+mn-lt"/>
              <a:ea typeface="黑体" pitchFamily="49" charset="-122"/>
              <a:cs typeface="Arial" charset="0"/>
            </a:endParaRPr>
          </a:p>
        </p:txBody>
      </p:sp>
      <p:sp>
        <p:nvSpPr>
          <p:cNvPr id="3075" name="Rectangle 3"/>
          <p:cNvSpPr>
            <a:spLocks noChangeArrowheads="1"/>
          </p:cNvSpPr>
          <p:nvPr/>
        </p:nvSpPr>
        <p:spPr bwMode="auto">
          <a:xfrm>
            <a:off x="242888" y="1357313"/>
            <a:ext cx="8353425" cy="78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120000"/>
              </a:lnSpc>
            </a:pPr>
            <a:r>
              <a:rPr lang="zh-CN" altLang="en-US" sz="4000" dirty="0" smtClean="0">
                <a:solidFill>
                  <a:srgbClr val="3333FF"/>
                </a:solidFill>
                <a:latin typeface="黑体" panose="02010609060101010101" pitchFamily="49" charset="-122"/>
                <a:ea typeface="黑体" panose="02010609060101010101" pitchFamily="49" charset="-122"/>
                <a:cs typeface="Arial" panose="020B0604020202020204" pitchFamily="34" charset="0"/>
              </a:rPr>
              <a:t>第</a:t>
            </a:r>
            <a:r>
              <a:rPr lang="en-US" altLang="zh-CN" sz="4000" dirty="0">
                <a:solidFill>
                  <a:srgbClr val="3333FF"/>
                </a:solidFill>
                <a:latin typeface="黑体" panose="02010609060101010101" pitchFamily="49" charset="-122"/>
                <a:ea typeface="黑体" panose="02010609060101010101" pitchFamily="49" charset="-122"/>
                <a:cs typeface="Arial" panose="020B0604020202020204" pitchFamily="34" charset="0"/>
              </a:rPr>
              <a:t>3</a:t>
            </a:r>
            <a:r>
              <a:rPr lang="zh-CN" altLang="en-US" sz="4000" dirty="0" smtClean="0">
                <a:solidFill>
                  <a:srgbClr val="3333FF"/>
                </a:solidFill>
                <a:latin typeface="黑体" panose="02010609060101010101" pitchFamily="49" charset="-122"/>
                <a:ea typeface="黑体" panose="02010609060101010101" pitchFamily="49" charset="-122"/>
                <a:cs typeface="Arial" panose="020B0604020202020204" pitchFamily="34" charset="0"/>
              </a:rPr>
              <a:t>章 运算</a:t>
            </a:r>
            <a:r>
              <a:rPr lang="zh-CN" altLang="en-US" sz="4000" dirty="0">
                <a:solidFill>
                  <a:srgbClr val="3333FF"/>
                </a:solidFill>
                <a:latin typeface="黑体" panose="02010609060101010101" pitchFamily="49" charset="-122"/>
                <a:ea typeface="黑体" panose="02010609060101010101" pitchFamily="49" charset="-122"/>
                <a:cs typeface="Arial" panose="020B0604020202020204" pitchFamily="34" charset="0"/>
              </a:rPr>
              <a:t>方法和运算</a:t>
            </a:r>
            <a:r>
              <a:rPr lang="zh-CN" altLang="en-US" sz="4000" dirty="0" smtClean="0">
                <a:solidFill>
                  <a:srgbClr val="3333FF"/>
                </a:solidFill>
                <a:latin typeface="黑体" panose="02010609060101010101" pitchFamily="49" charset="-122"/>
                <a:ea typeface="黑体" panose="02010609060101010101" pitchFamily="49" charset="-122"/>
                <a:cs typeface="Arial" panose="020B0604020202020204" pitchFamily="34" charset="0"/>
              </a:rPr>
              <a:t>部件</a:t>
            </a:r>
            <a:endParaRPr lang="zh-CN" altLang="en-US" sz="4000" dirty="0">
              <a:solidFill>
                <a:srgbClr val="3333FF"/>
              </a:solidFill>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190500"/>
            <a:ext cx="7481888" cy="474663"/>
          </a:xfrm>
          <a:noFill/>
        </p:spPr>
        <p:txBody>
          <a:bodyPr/>
          <a:lstStyle/>
          <a:p>
            <a:r>
              <a:rPr lang="en-US" altLang="zh-CN" smtClean="0">
                <a:ea typeface="宋体" panose="02010600030101010101" pitchFamily="2" charset="-122"/>
              </a:rPr>
              <a:t>MIPS</a:t>
            </a:r>
            <a:r>
              <a:rPr lang="zh-CN" altLang="en-US" smtClean="0">
                <a:ea typeface="宋体" panose="02010600030101010101" pitchFamily="2" charset="-122"/>
              </a:rPr>
              <a:t>定点比较和分支指令</a:t>
            </a:r>
          </a:p>
        </p:txBody>
      </p:sp>
      <p:graphicFrame>
        <p:nvGraphicFramePr>
          <p:cNvPr id="14339" name="Object 5"/>
          <p:cNvGraphicFramePr>
            <a:graphicFrameLocks noGrp="1" noChangeAspect="1"/>
          </p:cNvGraphicFramePr>
          <p:nvPr>
            <p:ph idx="1"/>
          </p:nvPr>
        </p:nvGraphicFramePr>
        <p:xfrm>
          <a:off x="161925" y="820738"/>
          <a:ext cx="8982075" cy="4313237"/>
        </p:xfrm>
        <a:graphic>
          <a:graphicData uri="http://schemas.openxmlformats.org/presentationml/2006/ole">
            <mc:AlternateContent xmlns:mc="http://schemas.openxmlformats.org/markup-compatibility/2006">
              <mc:Choice xmlns:v="urn:schemas-microsoft-com:vml" Requires="v">
                <p:oleObj spid="_x0000_s14663" name="位图图像" r:id="rId4" imgW="7895238" imgH="3315163" progId="Paint.Picture">
                  <p:embed/>
                </p:oleObj>
              </mc:Choice>
              <mc:Fallback>
                <p:oleObj name="位图图像" r:id="rId4" imgW="7895238" imgH="3315163"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 y="820738"/>
                        <a:ext cx="898207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4" name="Text Box 8"/>
          <p:cNvSpPr txBox="1">
            <a:spLocks noChangeArrowheads="1"/>
          </p:cNvSpPr>
          <p:nvPr/>
        </p:nvSpPr>
        <p:spPr bwMode="auto">
          <a:xfrm>
            <a:off x="939800" y="5399088"/>
            <a:ext cx="72993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 无符号数，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带符号数</a:t>
            </a:r>
          </a:p>
          <a:p>
            <a:pPr>
              <a:spcBef>
                <a:spcPct val="3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涉及到的操作：大小比较和相等比较（有符号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无符号）</a:t>
            </a:r>
          </a:p>
        </p:txBody>
      </p:sp>
      <p:sp>
        <p:nvSpPr>
          <p:cNvPr id="116745" name="Text Box 9"/>
          <p:cNvSpPr txBox="1">
            <a:spLocks noChangeArrowheads="1"/>
          </p:cNvSpPr>
          <p:nvPr/>
        </p:nvSpPr>
        <p:spPr bwMode="auto">
          <a:xfrm>
            <a:off x="1039813" y="6264275"/>
            <a:ext cx="4416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CC0000"/>
                </a:solidFill>
                <a:latin typeface="黑体" panose="02010609060101010101" pitchFamily="49" charset="-122"/>
                <a:ea typeface="黑体" panose="02010609060101010101" pitchFamily="49" charset="-122"/>
              </a:rPr>
              <a:t>通过减法运算实现</a:t>
            </a:r>
            <a:r>
              <a:rPr lang="zh-CN" altLang="en-US" sz="2200">
                <a:solidFill>
                  <a:srgbClr val="CC0000"/>
                </a:solidFill>
                <a:ea typeface="黑体" panose="02010609060101010101" pitchFamily="49" charset="-122"/>
              </a:rPr>
              <a:t>“</a:t>
            </a:r>
            <a:r>
              <a:rPr lang="zh-CN" altLang="en-US" sz="2200">
                <a:solidFill>
                  <a:srgbClr val="CC0000"/>
                </a:solidFill>
                <a:latin typeface="黑体" panose="02010609060101010101" pitchFamily="49" charset="-122"/>
                <a:ea typeface="黑体" panose="02010609060101010101" pitchFamily="49" charset="-122"/>
              </a:rPr>
              <a:t>比较</a:t>
            </a:r>
            <a:r>
              <a:rPr lang="zh-CN" altLang="en-US" sz="2200">
                <a:solidFill>
                  <a:srgbClr val="CC0000"/>
                </a:solidFill>
                <a:ea typeface="黑体" panose="02010609060101010101" pitchFamily="49" charset="-122"/>
              </a:rPr>
              <a:t>”</a:t>
            </a:r>
            <a:r>
              <a:rPr lang="zh-CN" altLang="en-US" sz="2200">
                <a:solidFill>
                  <a:srgbClr val="CC0000"/>
                </a:solidFill>
                <a:latin typeface="黑体" panose="02010609060101010101" pitchFamily="49" charset="-122"/>
                <a:ea typeface="黑体" panose="02010609060101010101" pitchFamily="49" charset="-122"/>
              </a:rPr>
              <a:t>操作</a:t>
            </a:r>
            <a:r>
              <a:rPr lang="en-US" altLang="zh-CN" sz="2200">
                <a:solidFill>
                  <a:srgbClr val="CC0000"/>
                </a:solidFill>
                <a:latin typeface="黑体" panose="02010609060101010101" pitchFamily="49" charset="-122"/>
                <a:ea typeface="黑体" panose="02010609060101010101" pitchFamily="49" charset="-122"/>
              </a:rPr>
              <a:t>!</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10</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44">
                                            <p:txEl>
                                              <p:pRg st="0" end="0"/>
                                            </p:txEl>
                                          </p:spTgt>
                                        </p:tgtEl>
                                        <p:attrNameLst>
                                          <p:attrName>style.visibility</p:attrName>
                                        </p:attrNameLst>
                                      </p:cBhvr>
                                      <p:to>
                                        <p:strVal val="visible"/>
                                      </p:to>
                                    </p:set>
                                    <p:animEffect transition="in" filter="blinds(horizontal)">
                                      <p:cBhvr>
                                        <p:cTn id="7" dur="500"/>
                                        <p:tgtEl>
                                          <p:spTgt spid="1167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44">
                                            <p:txEl>
                                              <p:pRg st="1" end="1"/>
                                            </p:txEl>
                                          </p:spTgt>
                                        </p:tgtEl>
                                        <p:attrNameLst>
                                          <p:attrName>style.visibility</p:attrName>
                                        </p:attrNameLst>
                                      </p:cBhvr>
                                      <p:to>
                                        <p:strVal val="visible"/>
                                      </p:to>
                                    </p:set>
                                    <p:animEffect transition="in" filter="blinds(horizontal)">
                                      <p:cBhvr>
                                        <p:cTn id="12" dur="500"/>
                                        <p:tgtEl>
                                          <p:spTgt spid="1167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745"/>
                                        </p:tgtEl>
                                        <p:attrNameLst>
                                          <p:attrName>style.visibility</p:attrName>
                                        </p:attrNameLst>
                                      </p:cBhvr>
                                      <p:to>
                                        <p:strVal val="visible"/>
                                      </p:to>
                                    </p:set>
                                    <p:animEffect transition="in" filter="blinds(horizontal)">
                                      <p:cBhvr>
                                        <p:cTn id="17" dur="500"/>
                                        <p:tgtEl>
                                          <p:spTgt spid="11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定点数据传送指令</a:t>
            </a:r>
            <a:endParaRPr lang="en-US" altLang="zh-CN" smtClean="0">
              <a:ea typeface="宋体" panose="02010600030101010101" pitchFamily="2" charset="-122"/>
            </a:endParaRPr>
          </a:p>
        </p:txBody>
      </p:sp>
      <p:sp>
        <p:nvSpPr>
          <p:cNvPr id="361483" name="Text Box 11"/>
          <p:cNvSpPr txBox="1">
            <a:spLocks noChangeArrowheads="1"/>
          </p:cNvSpPr>
          <p:nvPr/>
        </p:nvSpPr>
        <p:spPr bwMode="auto">
          <a:xfrm>
            <a:off x="298450" y="4516438"/>
            <a:ext cx="7494588"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带符号数（偏移量可以是负数）</a:t>
            </a:r>
            <a:endPar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5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涉及到的操作：加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减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符号扩展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0</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扩展 </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11</a:t>
            </a:fld>
            <a:endParaRPr lang="zh-CN" altLang="en-US" dirty="0"/>
          </a:p>
        </p:txBody>
      </p:sp>
      <p:pic>
        <p:nvPicPr>
          <p:cNvPr id="4" name="图片 3"/>
          <p:cNvPicPr>
            <a:picLocks noChangeAspect="1"/>
          </p:cNvPicPr>
          <p:nvPr/>
        </p:nvPicPr>
        <p:blipFill>
          <a:blip r:embed="rId3"/>
          <a:stretch>
            <a:fillRect/>
          </a:stretch>
        </p:blipFill>
        <p:spPr>
          <a:xfrm>
            <a:off x="206375" y="771207"/>
            <a:ext cx="8629650" cy="3324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1483">
                                            <p:txEl>
                                              <p:pRg st="0" end="0"/>
                                            </p:txEl>
                                          </p:spTgt>
                                        </p:tgtEl>
                                        <p:attrNameLst>
                                          <p:attrName>style.visibility</p:attrName>
                                        </p:attrNameLst>
                                      </p:cBhvr>
                                      <p:to>
                                        <p:strVal val="visible"/>
                                      </p:to>
                                    </p:set>
                                    <p:animEffect transition="in" filter="blinds(horizontal)">
                                      <p:cBhvr>
                                        <p:cTn id="7" dur="500"/>
                                        <p:tgtEl>
                                          <p:spTgt spid="361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1483">
                                            <p:txEl>
                                              <p:pRg st="1" end="1"/>
                                            </p:txEl>
                                          </p:spTgt>
                                        </p:tgtEl>
                                        <p:attrNameLst>
                                          <p:attrName>style.visibility</p:attrName>
                                        </p:attrNameLst>
                                      </p:cBhvr>
                                      <p:to>
                                        <p:strVal val="visible"/>
                                      </p:to>
                                    </p:set>
                                    <p:animEffect transition="in" filter="blinds(horizontal)">
                                      <p:cBhvr>
                                        <p:cTn id="12" dur="500"/>
                                        <p:tgtEl>
                                          <p:spTgt spid="361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中的浮点算术运算指令</a:t>
            </a:r>
          </a:p>
        </p:txBody>
      </p:sp>
      <p:graphicFrame>
        <p:nvGraphicFramePr>
          <p:cNvPr id="17411" name="Object 3"/>
          <p:cNvGraphicFramePr>
            <a:graphicFrameLocks noGrp="1" noChangeAspect="1"/>
          </p:cNvGraphicFramePr>
          <p:nvPr>
            <p:ph idx="1"/>
          </p:nvPr>
        </p:nvGraphicFramePr>
        <p:xfrm>
          <a:off x="382588" y="792163"/>
          <a:ext cx="8761412" cy="3641725"/>
        </p:xfrm>
        <a:graphic>
          <a:graphicData uri="http://schemas.openxmlformats.org/presentationml/2006/ole">
            <mc:AlternateContent xmlns:mc="http://schemas.openxmlformats.org/markup-compatibility/2006">
              <mc:Choice xmlns:v="urn:schemas-microsoft-com:vml" Requires="v">
                <p:oleObj spid="_x0000_s17735" name="位图图像" r:id="rId3" imgW="7849696" imgH="2600000" progId="Paint.Picture">
                  <p:embed/>
                </p:oleObj>
              </mc:Choice>
              <mc:Fallback>
                <p:oleObj name="位图图像" r:id="rId3" imgW="7849696" imgH="260000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792163"/>
                        <a:ext cx="8761412"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7316" name="Text Box 4"/>
          <p:cNvSpPr txBox="1">
            <a:spLocks noChangeArrowheads="1"/>
          </p:cNvSpPr>
          <p:nvPr/>
        </p:nvSpPr>
        <p:spPr bwMode="auto">
          <a:xfrm>
            <a:off x="800100" y="5795963"/>
            <a:ext cx="736758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4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位单精度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64</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位双精度浮点数</a:t>
            </a:r>
            <a:endPar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4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涉及到的浮点操作：加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减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乘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除 </a:t>
            </a:r>
          </a:p>
        </p:txBody>
      </p:sp>
      <p:sp>
        <p:nvSpPr>
          <p:cNvPr id="397317" name="Text Box 5"/>
          <p:cNvSpPr txBox="1">
            <a:spLocks noChangeArrowheads="1"/>
          </p:cNvSpPr>
          <p:nvPr/>
        </p:nvSpPr>
        <p:spPr bwMode="auto">
          <a:xfrm>
            <a:off x="269875" y="4541838"/>
            <a:ext cx="85502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1800">
                <a:latin typeface="Arial" panose="020B0604020202020204" pitchFamily="34" charset="0"/>
                <a:cs typeface="Arial" panose="020B0604020202020204" pitchFamily="34" charset="0"/>
              </a:rPr>
              <a:t>   </a:t>
            </a:r>
            <a:r>
              <a:rPr lang="en-US" altLang="zh-CN" sz="2200">
                <a:solidFill>
                  <a:srgbClr val="CC0000"/>
                </a:solidFill>
                <a:latin typeface="Arial" panose="020B0604020202020204" pitchFamily="34" charset="0"/>
                <a:ea typeface="黑体" panose="02010609060101010101" pitchFamily="49" charset="-122"/>
                <a:cs typeface="Arial" panose="020B0604020202020204" pitchFamily="34" charset="0"/>
              </a:rPr>
              <a:t>MIPS</a:t>
            </a:r>
            <a:r>
              <a:rPr lang="zh-CN" altLang="en-US" sz="2200">
                <a:solidFill>
                  <a:srgbClr val="CC0000"/>
                </a:solidFill>
                <a:latin typeface="Arial" panose="020B0604020202020204" pitchFamily="34" charset="0"/>
                <a:ea typeface="黑体" panose="02010609060101010101" pitchFamily="49" charset="-122"/>
                <a:cs typeface="Arial" panose="020B0604020202020204" pitchFamily="34" charset="0"/>
              </a:rPr>
              <a:t>提供专门的浮点数寄存器：</a:t>
            </a:r>
          </a:p>
          <a:p>
            <a:pPr lvl="1">
              <a:spcBef>
                <a:spcPct val="20000"/>
              </a:spcBef>
              <a:buFontTx/>
              <a:buChar char="•"/>
            </a:pPr>
            <a:r>
              <a:rPr lang="en-US" altLang="zh-CN" sz="2200">
                <a:latin typeface="Arial" panose="020B0604020202020204" pitchFamily="34" charset="0"/>
                <a:ea typeface="黑体" panose="02010609060101010101" pitchFamily="49" charset="-122"/>
                <a:cs typeface="Arial" panose="020B0604020202020204" pitchFamily="34" charset="0"/>
              </a:rPr>
              <a:t> 32</a:t>
            </a:r>
            <a:r>
              <a:rPr lang="zh-CN" altLang="en-US" sz="2200">
                <a:latin typeface="Arial" panose="020B0604020202020204" pitchFamily="34" charset="0"/>
                <a:ea typeface="黑体" panose="02010609060101010101" pitchFamily="49" charset="-122"/>
                <a:cs typeface="Arial" panose="020B0604020202020204" pitchFamily="34" charset="0"/>
              </a:rPr>
              <a:t>个</a:t>
            </a:r>
            <a:r>
              <a:rPr lang="en-US" altLang="zh-CN" sz="2200">
                <a:latin typeface="Arial" panose="020B0604020202020204" pitchFamily="34" charset="0"/>
                <a:ea typeface="黑体" panose="02010609060101010101" pitchFamily="49" charset="-122"/>
                <a:cs typeface="Arial" panose="020B0604020202020204" pitchFamily="34" charset="0"/>
              </a:rPr>
              <a:t>32</a:t>
            </a:r>
            <a:r>
              <a:rPr lang="zh-CN" altLang="en-US" sz="2200">
                <a:latin typeface="Arial" panose="020B0604020202020204" pitchFamily="34" charset="0"/>
                <a:ea typeface="黑体" panose="02010609060101010101" pitchFamily="49" charset="-122"/>
                <a:cs typeface="Arial" panose="020B0604020202020204" pitchFamily="34" charset="0"/>
              </a:rPr>
              <a:t>位单精度浮点数寄存器：</a:t>
            </a:r>
            <a:r>
              <a:rPr lang="en-US" altLang="zh-CN" sz="2200">
                <a:latin typeface="Arial" panose="020B0604020202020204" pitchFamily="34" charset="0"/>
                <a:ea typeface="黑体" panose="02010609060101010101" pitchFamily="49" charset="-122"/>
                <a:cs typeface="Arial" panose="020B0604020202020204" pitchFamily="34" charset="0"/>
              </a:rPr>
              <a:t>$f0, $f1, ……, $f31</a:t>
            </a:r>
            <a:endParaRPr lang="zh-CN" altLang="en-US" sz="2200">
              <a:latin typeface="Arial" panose="020B0604020202020204" pitchFamily="34" charset="0"/>
              <a:ea typeface="黑体" panose="02010609060101010101" pitchFamily="49" charset="-122"/>
              <a:cs typeface="Arial" panose="020B0604020202020204" pitchFamily="34" charset="0"/>
            </a:endParaRPr>
          </a:p>
          <a:p>
            <a:pPr lvl="1">
              <a:spcBef>
                <a:spcPct val="20000"/>
              </a:spcBef>
              <a:buFontTx/>
              <a:buChar char="•"/>
            </a:pPr>
            <a:r>
              <a:rPr lang="zh-CN" altLang="en-US" sz="2200">
                <a:latin typeface="Arial" panose="020B0604020202020204" pitchFamily="34" charset="0"/>
                <a:ea typeface="黑体" panose="02010609060101010101" pitchFamily="49" charset="-122"/>
              </a:rPr>
              <a:t> 连续两个寄存器（一偶一奇）存放一个双精度浮点数</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7">
                                            <p:txEl>
                                              <p:pRg st="0" end="0"/>
                                            </p:txEl>
                                          </p:spTgt>
                                        </p:tgtEl>
                                        <p:attrNameLst>
                                          <p:attrName>style.visibility</p:attrName>
                                        </p:attrNameLst>
                                      </p:cBhvr>
                                      <p:to>
                                        <p:strVal val="visible"/>
                                      </p:to>
                                    </p:set>
                                    <p:animEffect transition="in" filter="blinds(horizontal)">
                                      <p:cBhvr>
                                        <p:cTn id="7" dur="500"/>
                                        <p:tgtEl>
                                          <p:spTgt spid="397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7">
                                            <p:txEl>
                                              <p:pRg st="1" end="1"/>
                                            </p:txEl>
                                          </p:spTgt>
                                        </p:tgtEl>
                                        <p:attrNameLst>
                                          <p:attrName>style.visibility</p:attrName>
                                        </p:attrNameLst>
                                      </p:cBhvr>
                                      <p:to>
                                        <p:strVal val="visible"/>
                                      </p:to>
                                    </p:set>
                                    <p:animEffect transition="in" filter="blinds(horizontal)">
                                      <p:cBhvr>
                                        <p:cTn id="12" dur="500"/>
                                        <p:tgtEl>
                                          <p:spTgt spid="397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7">
                                            <p:txEl>
                                              <p:pRg st="2" end="2"/>
                                            </p:txEl>
                                          </p:spTgt>
                                        </p:tgtEl>
                                        <p:attrNameLst>
                                          <p:attrName>style.visibility</p:attrName>
                                        </p:attrNameLst>
                                      </p:cBhvr>
                                      <p:to>
                                        <p:strVal val="visible"/>
                                      </p:to>
                                    </p:set>
                                    <p:animEffect transition="in" filter="blinds(horizontal)">
                                      <p:cBhvr>
                                        <p:cTn id="17" dur="500"/>
                                        <p:tgtEl>
                                          <p:spTgt spid="397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6">
                                            <p:txEl>
                                              <p:pRg st="0" end="0"/>
                                            </p:txEl>
                                          </p:spTgt>
                                        </p:tgtEl>
                                        <p:attrNameLst>
                                          <p:attrName>style.visibility</p:attrName>
                                        </p:attrNameLst>
                                      </p:cBhvr>
                                      <p:to>
                                        <p:strVal val="visible"/>
                                      </p:to>
                                    </p:set>
                                    <p:animEffect transition="in" filter="blinds(horizontal)">
                                      <p:cBhvr>
                                        <p:cTn id="22" dur="500"/>
                                        <p:tgtEl>
                                          <p:spTgt spid="3973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6">
                                            <p:txEl>
                                              <p:pRg st="1" end="1"/>
                                            </p:txEl>
                                          </p:spTgt>
                                        </p:tgtEl>
                                        <p:attrNameLst>
                                          <p:attrName>style.visibility</p:attrName>
                                        </p:attrNameLst>
                                      </p:cBhvr>
                                      <p:to>
                                        <p:strVal val="visible"/>
                                      </p:to>
                                    </p:set>
                                    <p:animEffect transition="in" filter="blinds(horizontal)">
                                      <p:cBhvr>
                                        <p:cTn id="27" dur="500"/>
                                        <p:tgtEl>
                                          <p:spTgt spid="397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中的浮点数传送指令</a:t>
            </a:r>
          </a:p>
        </p:txBody>
      </p:sp>
      <p:graphicFrame>
        <p:nvGraphicFramePr>
          <p:cNvPr id="18435" name="Object 3"/>
          <p:cNvGraphicFramePr>
            <a:graphicFrameLocks noGrp="1" noChangeAspect="1"/>
          </p:cNvGraphicFramePr>
          <p:nvPr>
            <p:ph idx="1"/>
          </p:nvPr>
        </p:nvGraphicFramePr>
        <p:xfrm>
          <a:off x="438150" y="962025"/>
          <a:ext cx="7856538" cy="1490663"/>
        </p:xfrm>
        <a:graphic>
          <a:graphicData uri="http://schemas.openxmlformats.org/presentationml/2006/ole">
            <mc:AlternateContent xmlns:mc="http://schemas.openxmlformats.org/markup-compatibility/2006">
              <mc:Choice xmlns:v="urn:schemas-microsoft-com:vml" Requires="v">
                <p:oleObj spid="_x0000_s18760" name="位图图像" r:id="rId3" imgW="7857143" imgH="685714" progId="Paint.Picture">
                  <p:embed/>
                </p:oleObj>
              </mc:Choice>
              <mc:Fallback>
                <p:oleObj name="位图图像" r:id="rId3" imgW="7857143" imgH="68571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962025"/>
                        <a:ext cx="7856538"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8340" name="Text Box 4"/>
          <p:cNvSpPr txBox="1">
            <a:spLocks noChangeArrowheads="1"/>
          </p:cNvSpPr>
          <p:nvPr/>
        </p:nvSpPr>
        <p:spPr bwMode="auto">
          <a:xfrm>
            <a:off x="785813" y="2693988"/>
            <a:ext cx="74723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涉及到的浮点操作数：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32</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位单精度浮点数</a:t>
            </a:r>
          </a:p>
          <a:p>
            <a:pPr>
              <a:spcBef>
                <a:spcPct val="3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涉及到的浮点操作：传送操作（与定点传送一样）</a:t>
            </a:r>
          </a:p>
          <a:p>
            <a:pPr>
              <a:spcBef>
                <a:spcPct val="30000"/>
              </a:spcBef>
            </a:pPr>
            <a:r>
              <a:rPr lang="zh-CN" altLang="en-US" sz="2400">
                <a:solidFill>
                  <a:srgbClr val="006600"/>
                </a:solidFill>
                <a:latin typeface="Arial" panose="020B0604020202020204" pitchFamily="34" charset="0"/>
                <a:ea typeface="黑体" panose="02010609060101010101" pitchFamily="49" charset="-122"/>
                <a:cs typeface="Arial" panose="020B0604020202020204" pitchFamily="34" charset="0"/>
              </a:rPr>
              <a:t>还涉及到定点操作：加 </a:t>
            </a:r>
            <a:r>
              <a:rPr lang="en-US" altLang="zh-CN" sz="2400">
                <a:solidFill>
                  <a:srgbClr val="006600"/>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rgbClr val="006600"/>
                </a:solidFill>
                <a:latin typeface="Arial" panose="020B0604020202020204" pitchFamily="34" charset="0"/>
                <a:ea typeface="黑体" panose="02010609060101010101" pitchFamily="49" charset="-122"/>
                <a:cs typeface="Arial" panose="020B0604020202020204" pitchFamily="34" charset="0"/>
              </a:rPr>
              <a:t>减（用于地址运算） </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8340">
                                            <p:txEl>
                                              <p:pRg st="0" end="0"/>
                                            </p:txEl>
                                          </p:spTgt>
                                        </p:tgtEl>
                                        <p:attrNameLst>
                                          <p:attrName>style.visibility</p:attrName>
                                        </p:attrNameLst>
                                      </p:cBhvr>
                                      <p:to>
                                        <p:strVal val="visible"/>
                                      </p:to>
                                    </p:set>
                                    <p:animEffect transition="in" filter="blinds(horizontal)">
                                      <p:cBhvr>
                                        <p:cTn id="7" dur="500"/>
                                        <p:tgtEl>
                                          <p:spTgt spid="398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8340">
                                            <p:txEl>
                                              <p:pRg st="1" end="1"/>
                                            </p:txEl>
                                          </p:spTgt>
                                        </p:tgtEl>
                                        <p:attrNameLst>
                                          <p:attrName>style.visibility</p:attrName>
                                        </p:attrNameLst>
                                      </p:cBhvr>
                                      <p:to>
                                        <p:strVal val="visible"/>
                                      </p:to>
                                    </p:set>
                                    <p:animEffect transition="in" filter="blinds(horizontal)">
                                      <p:cBhvr>
                                        <p:cTn id="12" dur="500"/>
                                        <p:tgtEl>
                                          <p:spTgt spid="3983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8340">
                                            <p:txEl>
                                              <p:pRg st="2" end="2"/>
                                            </p:txEl>
                                          </p:spTgt>
                                        </p:tgtEl>
                                        <p:attrNameLst>
                                          <p:attrName>style.visibility</p:attrName>
                                        </p:attrNameLst>
                                      </p:cBhvr>
                                      <p:to>
                                        <p:strVal val="visible"/>
                                      </p:to>
                                    </p:set>
                                    <p:animEffect transition="in" filter="blinds(horizontal)">
                                      <p:cBhvr>
                                        <p:cTn id="17" dur="500"/>
                                        <p:tgtEl>
                                          <p:spTgt spid="398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中的浮点数比较和分支指令</a:t>
            </a:r>
          </a:p>
        </p:txBody>
      </p:sp>
      <p:graphicFrame>
        <p:nvGraphicFramePr>
          <p:cNvPr id="19459" name="Object 3"/>
          <p:cNvGraphicFramePr>
            <a:graphicFrameLocks noGrp="1" noChangeAspect="1"/>
          </p:cNvGraphicFramePr>
          <p:nvPr>
            <p:ph idx="1"/>
          </p:nvPr>
        </p:nvGraphicFramePr>
        <p:xfrm>
          <a:off x="165100" y="873125"/>
          <a:ext cx="8850313" cy="3317875"/>
        </p:xfrm>
        <a:graphic>
          <a:graphicData uri="http://schemas.openxmlformats.org/presentationml/2006/ole">
            <mc:AlternateContent xmlns:mc="http://schemas.openxmlformats.org/markup-compatibility/2006">
              <mc:Choice xmlns:v="urn:schemas-microsoft-com:vml" Requires="v">
                <p:oleObj spid="_x0000_s19784" name="位图图像" r:id="rId3" imgW="7857143" imgH="1790476" progId="Paint.Picture">
                  <p:embed/>
                </p:oleObj>
              </mc:Choice>
              <mc:Fallback>
                <p:oleObj name="位图图像" r:id="rId3" imgW="7857143" imgH="179047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873125"/>
                        <a:ext cx="8850313"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646113" y="4478338"/>
            <a:ext cx="81073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涉及到的浮点操作数： </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32</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位单精度浮点数</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/64</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位双精度浮点数</a:t>
            </a:r>
            <a:endPar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a:spcBef>
                <a:spcPct val="50000"/>
              </a:spcBef>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涉及到的浮点操作：比较操作</a:t>
            </a:r>
            <a:r>
              <a:rPr lang="zh-CN" altLang="en-US" sz="2200">
                <a:solidFill>
                  <a:srgbClr val="CC0000"/>
                </a:solidFill>
                <a:latin typeface="黑体" panose="02010609060101010101" pitchFamily="49" charset="-122"/>
                <a:ea typeface="黑体" panose="02010609060101010101" pitchFamily="49" charset="-122"/>
                <a:cs typeface="Arial" panose="020B0604020202020204" pitchFamily="34" charset="0"/>
              </a:rPr>
              <a:t>（用</a:t>
            </a:r>
            <a:r>
              <a:rPr lang="en-US" altLang="zh-CN" sz="2200">
                <a:solidFill>
                  <a:srgbClr val="CC0000"/>
                </a:solidFill>
                <a:latin typeface="黑体" panose="02010609060101010101" pitchFamily="49" charset="-122"/>
                <a:ea typeface="黑体" panose="02010609060101010101" pitchFamily="49" charset="-122"/>
                <a:cs typeface="Arial" panose="020B0604020202020204" pitchFamily="34" charset="0"/>
              </a:rPr>
              <a:t> </a:t>
            </a:r>
            <a:r>
              <a:rPr lang="zh-CN" altLang="en-US" sz="2200">
                <a:solidFill>
                  <a:srgbClr val="CC0000"/>
                </a:solidFill>
                <a:latin typeface="黑体" panose="02010609060101010101" pitchFamily="49" charset="-122"/>
                <a:ea typeface="黑体" panose="02010609060101010101" pitchFamily="49" charset="-122"/>
                <a:cs typeface="Arial" panose="020B0604020202020204" pitchFamily="34" charset="0"/>
              </a:rPr>
              <a:t>减法来实现比较）</a:t>
            </a:r>
            <a:endPar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a:spcBef>
                <a:spcPct val="50000"/>
              </a:spcBef>
            </a:pPr>
            <a:r>
              <a:rPr lang="zh-CN" altLang="en-US" sz="2200">
                <a:solidFill>
                  <a:srgbClr val="006600"/>
                </a:solidFill>
                <a:latin typeface="黑体" panose="02010609060101010101" pitchFamily="49" charset="-122"/>
                <a:ea typeface="黑体" panose="02010609060101010101" pitchFamily="49" charset="-122"/>
                <a:cs typeface="Arial" panose="020B0604020202020204" pitchFamily="34" charset="0"/>
              </a:rPr>
              <a:t>还涉及到的定点操作：加 </a:t>
            </a:r>
            <a:r>
              <a:rPr lang="en-US" altLang="zh-CN" sz="2200">
                <a:solidFill>
                  <a:srgbClr val="006600"/>
                </a:solidFill>
                <a:latin typeface="黑体" panose="02010609060101010101" pitchFamily="49" charset="-122"/>
                <a:ea typeface="黑体" panose="02010609060101010101" pitchFamily="49" charset="-122"/>
                <a:cs typeface="Arial" panose="020B0604020202020204" pitchFamily="34" charset="0"/>
              </a:rPr>
              <a:t>/ </a:t>
            </a:r>
            <a:r>
              <a:rPr lang="zh-CN" altLang="en-US" sz="2200">
                <a:solidFill>
                  <a:srgbClr val="006600"/>
                </a:solidFill>
                <a:latin typeface="黑体" panose="02010609060101010101" pitchFamily="49" charset="-122"/>
                <a:ea typeface="黑体" panose="02010609060101010101" pitchFamily="49" charset="-122"/>
                <a:cs typeface="Arial" panose="020B0604020202020204" pitchFamily="34" charset="0"/>
              </a:rPr>
              <a:t>减（用于地址运算）</a:t>
            </a:r>
            <a:r>
              <a:rPr lang="zh-CN" altLang="en-US" sz="2200">
                <a:latin typeface="黑体" panose="02010609060101010101" pitchFamily="49" charset="-122"/>
                <a:ea typeface="黑体" panose="02010609060101010101" pitchFamily="49" charset="-122"/>
                <a:cs typeface="Arial" panose="020B0604020202020204" pitchFamily="34" charset="0"/>
              </a:rPr>
              <a:t> </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指令考察的结果</a:t>
            </a:r>
          </a:p>
        </p:txBody>
      </p:sp>
      <p:sp>
        <p:nvSpPr>
          <p:cNvPr id="365571" name="Rectangle 3"/>
          <p:cNvSpPr>
            <a:spLocks noGrp="1" noChangeArrowheads="1"/>
          </p:cNvSpPr>
          <p:nvPr>
            <p:ph type="body" idx="1"/>
          </p:nvPr>
        </p:nvSpPr>
        <p:spPr>
          <a:xfrm>
            <a:off x="176213" y="720875"/>
            <a:ext cx="8672512" cy="4160837"/>
          </a:xfrm>
        </p:spPr>
        <p:txBody>
          <a:bodyPr/>
          <a:lstStyle/>
          <a:p>
            <a:pPr>
              <a:lnSpc>
                <a:spcPct val="100000"/>
              </a:lnSpc>
            </a:pPr>
            <a:r>
              <a:rPr lang="zh-CN" altLang="en-US" sz="2000" smtClean="0">
                <a:ea typeface="黑体" panose="02010609060101010101" pitchFamily="49" charset="-122"/>
              </a:rPr>
              <a:t>涉及到的操作数：</a:t>
            </a:r>
          </a:p>
          <a:p>
            <a:pPr lvl="1">
              <a:lnSpc>
                <a:spcPct val="100000"/>
              </a:lnSpc>
            </a:pPr>
            <a:r>
              <a:rPr lang="zh-CN" altLang="en-US" smtClean="0">
                <a:ea typeface="黑体" panose="02010609060101010101" pitchFamily="49" charset="-122"/>
              </a:rPr>
              <a:t>无符号整数、带符号整数</a:t>
            </a:r>
          </a:p>
          <a:p>
            <a:pPr lvl="1">
              <a:lnSpc>
                <a:spcPct val="100000"/>
              </a:lnSpc>
            </a:pPr>
            <a:r>
              <a:rPr lang="zh-CN" altLang="en-US" smtClean="0">
                <a:ea typeface="黑体" panose="02010609060101010101" pitchFamily="49" charset="-122"/>
              </a:rPr>
              <a:t>逻辑数（位串）</a:t>
            </a:r>
          </a:p>
          <a:p>
            <a:pPr lvl="1">
              <a:lnSpc>
                <a:spcPct val="100000"/>
              </a:lnSpc>
            </a:pPr>
            <a:r>
              <a:rPr lang="zh-CN" altLang="en-US" smtClean="0">
                <a:ea typeface="黑体" panose="02010609060101010101" pitchFamily="49" charset="-122"/>
              </a:rPr>
              <a:t>浮点数</a:t>
            </a:r>
          </a:p>
          <a:p>
            <a:pPr>
              <a:lnSpc>
                <a:spcPct val="100000"/>
              </a:lnSpc>
            </a:pPr>
            <a:r>
              <a:rPr lang="zh-CN" altLang="en-US" sz="2000" smtClean="0">
                <a:ea typeface="黑体" panose="02010609060101010101" pitchFamily="49" charset="-122"/>
              </a:rPr>
              <a:t>涉及到的运算</a:t>
            </a:r>
          </a:p>
          <a:p>
            <a:pPr lvl="1">
              <a:lnSpc>
                <a:spcPct val="100000"/>
              </a:lnSpc>
              <a:spcBef>
                <a:spcPct val="10000"/>
              </a:spcBef>
            </a:pPr>
            <a:r>
              <a:rPr lang="zh-CN" altLang="en-US" smtClean="0">
                <a:ea typeface="黑体" panose="02010609060101010101" pitchFamily="49" charset="-122"/>
              </a:rPr>
              <a:t>定点数运算</a:t>
            </a:r>
          </a:p>
          <a:p>
            <a:pPr lvl="2">
              <a:lnSpc>
                <a:spcPct val="100000"/>
              </a:lnSpc>
              <a:spcBef>
                <a:spcPct val="10000"/>
              </a:spcBef>
              <a:buFontTx/>
              <a:buChar char="•"/>
            </a:pPr>
            <a:r>
              <a:rPr lang="zh-CN" altLang="en-US" sz="2000" smtClean="0">
                <a:solidFill>
                  <a:srgbClr val="006600"/>
                </a:solidFill>
                <a:ea typeface="黑体" panose="02010609060101010101" pitchFamily="49" charset="-122"/>
              </a:rPr>
              <a:t>带符号整数运算：</a:t>
            </a:r>
            <a:r>
              <a:rPr lang="zh-CN" altLang="en-US" sz="2000" smtClean="0">
                <a:solidFill>
                  <a:srgbClr val="CC0000"/>
                </a:solidFill>
                <a:ea typeface="黑体" panose="02010609060101010101" pitchFamily="49" charset="-122"/>
              </a:rPr>
              <a:t>取负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符号扩展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加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减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乘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除 </a:t>
            </a:r>
            <a:r>
              <a:rPr lang="en-US" altLang="zh-CN" sz="2000" smtClean="0">
                <a:solidFill>
                  <a:srgbClr val="CC0000"/>
                </a:solidFill>
                <a:ea typeface="黑体" panose="02010609060101010101" pitchFamily="49" charset="-122"/>
              </a:rPr>
              <a:t> / </a:t>
            </a:r>
            <a:r>
              <a:rPr lang="zh-CN" altLang="en-US" sz="2000" smtClean="0">
                <a:solidFill>
                  <a:srgbClr val="CC0000"/>
                </a:solidFill>
                <a:ea typeface="黑体" panose="02010609060101010101" pitchFamily="49" charset="-122"/>
              </a:rPr>
              <a:t>算术移位</a:t>
            </a:r>
          </a:p>
          <a:p>
            <a:pPr lvl="2">
              <a:lnSpc>
                <a:spcPct val="100000"/>
              </a:lnSpc>
              <a:spcBef>
                <a:spcPct val="10000"/>
              </a:spcBef>
              <a:buFontTx/>
              <a:buChar char="•"/>
            </a:pPr>
            <a:r>
              <a:rPr lang="zh-CN" altLang="en-US" sz="2000" smtClean="0">
                <a:solidFill>
                  <a:srgbClr val="006600"/>
                </a:solidFill>
                <a:ea typeface="黑体" panose="02010609060101010101" pitchFamily="49" charset="-122"/>
              </a:rPr>
              <a:t>无符号数运算：</a:t>
            </a:r>
            <a:r>
              <a:rPr lang="en-US" altLang="zh-CN" sz="2000" smtClean="0">
                <a:solidFill>
                  <a:srgbClr val="CC0000"/>
                </a:solidFill>
                <a:ea typeface="黑体" panose="02010609060101010101" pitchFamily="49" charset="-122"/>
              </a:rPr>
              <a:t>0</a:t>
            </a:r>
            <a:r>
              <a:rPr lang="zh-CN" altLang="en-US" sz="2000" smtClean="0">
                <a:solidFill>
                  <a:srgbClr val="CC0000"/>
                </a:solidFill>
                <a:ea typeface="黑体" panose="02010609060101010101" pitchFamily="49" charset="-122"/>
              </a:rPr>
              <a:t>扩展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加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减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乘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除 </a:t>
            </a:r>
          </a:p>
          <a:p>
            <a:pPr lvl="1">
              <a:lnSpc>
                <a:spcPct val="100000"/>
              </a:lnSpc>
              <a:spcBef>
                <a:spcPct val="10000"/>
              </a:spcBef>
            </a:pPr>
            <a:r>
              <a:rPr lang="zh-CN" altLang="en-US" smtClean="0">
                <a:ea typeface="黑体" panose="02010609060101010101" pitchFamily="49" charset="-122"/>
              </a:rPr>
              <a:t>逻辑运算</a:t>
            </a:r>
          </a:p>
          <a:p>
            <a:pPr lvl="2">
              <a:lnSpc>
                <a:spcPct val="100000"/>
              </a:lnSpc>
              <a:spcBef>
                <a:spcPct val="10000"/>
              </a:spcBef>
              <a:buFontTx/>
              <a:buChar char="•"/>
            </a:pPr>
            <a:r>
              <a:rPr lang="zh-CN" altLang="en-US" sz="2000" smtClean="0">
                <a:solidFill>
                  <a:srgbClr val="006600"/>
                </a:solidFill>
                <a:ea typeface="黑体" panose="02010609060101010101" pitchFamily="49" charset="-122"/>
              </a:rPr>
              <a:t>逻辑操作：</a:t>
            </a:r>
            <a:r>
              <a:rPr lang="zh-CN" altLang="en-US" sz="2000" smtClean="0">
                <a:solidFill>
                  <a:srgbClr val="CC0000"/>
                </a:solidFill>
                <a:ea typeface="黑体" panose="02010609060101010101" pitchFamily="49" charset="-122"/>
              </a:rPr>
              <a:t>与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或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非 </a:t>
            </a:r>
            <a:r>
              <a:rPr lang="en-US" altLang="zh-CN" sz="2000" smtClean="0">
                <a:solidFill>
                  <a:srgbClr val="CC0000"/>
                </a:solidFill>
                <a:ea typeface="黑体" panose="02010609060101010101" pitchFamily="49" charset="-122"/>
              </a:rPr>
              <a:t>/ …</a:t>
            </a:r>
            <a:endParaRPr lang="zh-CN" altLang="en-US" sz="2000" smtClean="0">
              <a:solidFill>
                <a:srgbClr val="CC0000"/>
              </a:solidFill>
              <a:ea typeface="黑体" panose="02010609060101010101" pitchFamily="49" charset="-122"/>
            </a:endParaRPr>
          </a:p>
          <a:p>
            <a:pPr lvl="2">
              <a:lnSpc>
                <a:spcPct val="100000"/>
              </a:lnSpc>
              <a:spcBef>
                <a:spcPct val="10000"/>
              </a:spcBef>
              <a:buFontTx/>
              <a:buChar char="•"/>
            </a:pPr>
            <a:r>
              <a:rPr lang="zh-CN" altLang="en-US" sz="2000" smtClean="0">
                <a:solidFill>
                  <a:srgbClr val="006600"/>
                </a:solidFill>
                <a:ea typeface="黑体" panose="02010609060101010101" pitchFamily="49" charset="-122"/>
              </a:rPr>
              <a:t>移位操作：</a:t>
            </a:r>
            <a:r>
              <a:rPr lang="zh-CN" altLang="en-US" sz="2000" smtClean="0">
                <a:solidFill>
                  <a:srgbClr val="CC0000"/>
                </a:solidFill>
                <a:ea typeface="黑体" panose="02010609060101010101" pitchFamily="49" charset="-122"/>
              </a:rPr>
              <a:t>逻辑左移 </a:t>
            </a:r>
            <a:r>
              <a:rPr lang="en-US" altLang="zh-CN" sz="2000" smtClean="0">
                <a:solidFill>
                  <a:srgbClr val="CC0000"/>
                </a:solidFill>
                <a:ea typeface="黑体" panose="02010609060101010101" pitchFamily="49" charset="-122"/>
              </a:rPr>
              <a:t>/ </a:t>
            </a:r>
            <a:r>
              <a:rPr lang="zh-CN" altLang="en-US" sz="2000" smtClean="0">
                <a:solidFill>
                  <a:srgbClr val="CC0000"/>
                </a:solidFill>
                <a:ea typeface="黑体" panose="02010609060101010101" pitchFamily="49" charset="-122"/>
              </a:rPr>
              <a:t>逻辑右移</a:t>
            </a:r>
          </a:p>
          <a:p>
            <a:pPr lvl="1">
              <a:lnSpc>
                <a:spcPct val="100000"/>
              </a:lnSpc>
              <a:spcBef>
                <a:spcPct val="10000"/>
              </a:spcBef>
            </a:pPr>
            <a:r>
              <a:rPr lang="zh-CN" altLang="en-US" smtClean="0">
                <a:ea typeface="黑体" panose="02010609060101010101" pitchFamily="49" charset="-122"/>
              </a:rPr>
              <a:t>浮点数运算：加、减、乘、除</a:t>
            </a:r>
          </a:p>
        </p:txBody>
      </p:sp>
      <p:sp>
        <p:nvSpPr>
          <p:cNvPr id="365573" name="Text Box 5"/>
          <p:cNvSpPr txBox="1">
            <a:spLocks noChangeArrowheads="1"/>
          </p:cNvSpPr>
          <p:nvPr/>
        </p:nvSpPr>
        <p:spPr bwMode="auto">
          <a:xfrm>
            <a:off x="176213" y="5018088"/>
            <a:ext cx="8891587" cy="10699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a:latin typeface="Arial" panose="020B0604020202020204" pitchFamily="34" charset="0"/>
                <a:ea typeface="黑体" panose="02010609060101010101" pitchFamily="49" charset="-122"/>
                <a:cs typeface="Arial" panose="020B0604020202020204" pitchFamily="34" charset="0"/>
              </a:rPr>
              <a:t>实现</a:t>
            </a:r>
            <a:r>
              <a:rPr lang="en-US" altLang="zh-CN" sz="2000">
                <a:latin typeface="Arial" panose="020B0604020202020204" pitchFamily="34" charset="0"/>
                <a:ea typeface="黑体" panose="02010609060101010101" pitchFamily="49" charset="-122"/>
                <a:cs typeface="Arial" panose="020B0604020202020204" pitchFamily="34" charset="0"/>
              </a:rPr>
              <a:t>MIPS</a:t>
            </a:r>
            <a:r>
              <a:rPr lang="zh-CN" altLang="en-US" sz="2000">
                <a:latin typeface="Arial" panose="020B0604020202020204" pitchFamily="34" charset="0"/>
                <a:ea typeface="黑体" panose="02010609060101010101" pitchFamily="49" charset="-122"/>
                <a:cs typeface="Arial" panose="020B0604020202020204" pitchFamily="34" charset="0"/>
              </a:rPr>
              <a:t>定点和浮点运算指令的思路：</a:t>
            </a:r>
          </a:p>
          <a:p>
            <a:pPr>
              <a:spcBef>
                <a:spcPct val="20000"/>
              </a:spcBef>
            </a:pPr>
            <a:r>
              <a:rPr lang="zh-CN" altLang="en-US" sz="2000">
                <a:solidFill>
                  <a:srgbClr val="3333FF"/>
                </a:solidFill>
                <a:latin typeface="Arial" panose="020B0604020202020204" pitchFamily="34" charset="0"/>
                <a:ea typeface="黑体" panose="02010609060101010101" pitchFamily="49" charset="-122"/>
                <a:cs typeface="Arial" panose="020B0604020202020204" pitchFamily="34" charset="0"/>
              </a:rPr>
              <a:t>先实现一个能进行基本算术运算（加</a:t>
            </a:r>
            <a:r>
              <a:rPr lang="en-US" altLang="zh-CN" sz="2000">
                <a:solidFill>
                  <a:srgbClr val="3333FF"/>
                </a:solidFill>
                <a:latin typeface="Arial" panose="020B0604020202020204" pitchFamily="34" charset="0"/>
                <a:ea typeface="黑体" panose="02010609060101010101" pitchFamily="49" charset="-122"/>
                <a:cs typeface="Arial" panose="020B0604020202020204" pitchFamily="34" charset="0"/>
              </a:rPr>
              <a:t>/</a:t>
            </a:r>
            <a:r>
              <a:rPr lang="zh-CN" altLang="en-US" sz="2000">
                <a:solidFill>
                  <a:srgbClr val="3333FF"/>
                </a:solidFill>
                <a:latin typeface="Arial" panose="020B0604020202020204" pitchFamily="34" charset="0"/>
                <a:ea typeface="黑体" panose="02010609060101010101" pitchFamily="49" charset="-122"/>
                <a:cs typeface="Arial" panose="020B0604020202020204" pitchFamily="34" charset="0"/>
              </a:rPr>
              <a:t>减）和基本逻辑运算，并生成基本条件码（</a:t>
            </a:r>
            <a:r>
              <a:rPr lang="en-US" altLang="zh-CN" sz="2000">
                <a:solidFill>
                  <a:srgbClr val="3333FF"/>
                </a:solidFill>
                <a:latin typeface="Arial" panose="020B0604020202020204" pitchFamily="34" charset="0"/>
                <a:ea typeface="黑体" panose="02010609060101010101" pitchFamily="49" charset="-122"/>
                <a:cs typeface="Arial" panose="020B0604020202020204" pitchFamily="34" charset="0"/>
              </a:rPr>
              <a:t>ZF/OF/CF/NF</a:t>
            </a:r>
            <a:r>
              <a:rPr lang="zh-CN" altLang="en-US" sz="2000">
                <a:solidFill>
                  <a:srgbClr val="3333FF"/>
                </a:solidFill>
                <a:latin typeface="Arial" panose="020B0604020202020204" pitchFamily="34" charset="0"/>
                <a:ea typeface="黑体" panose="02010609060101010101" pitchFamily="49" charset="-122"/>
                <a:cs typeface="Arial" panose="020B0604020202020204" pitchFamily="34" charset="0"/>
              </a:rPr>
              <a:t>）的</a:t>
            </a:r>
            <a:r>
              <a:rPr lang="en-US" altLang="zh-CN" sz="2000">
                <a:solidFill>
                  <a:srgbClr val="3333FF"/>
                </a:solidFill>
                <a:latin typeface="Arial" panose="020B0604020202020204" pitchFamily="34" charset="0"/>
                <a:ea typeface="黑体" panose="02010609060101010101" pitchFamily="49" charset="-122"/>
                <a:cs typeface="Arial" panose="020B0604020202020204" pitchFamily="34" charset="0"/>
              </a:rPr>
              <a:t>ALU</a:t>
            </a:r>
            <a:r>
              <a:rPr lang="zh-CN" altLang="en-US" sz="2000">
                <a:solidFill>
                  <a:srgbClr val="3333FF"/>
                </a:solidFill>
                <a:latin typeface="Arial" panose="020B0604020202020204" pitchFamily="34" charset="0"/>
                <a:ea typeface="黑体" panose="02010609060101010101" pitchFamily="49" charset="-122"/>
                <a:cs typeface="Arial" panose="020B0604020202020204" pitchFamily="34" charset="0"/>
              </a:rPr>
              <a:t>，再由</a:t>
            </a:r>
            <a:r>
              <a:rPr lang="en-US" altLang="zh-CN" sz="2000">
                <a:solidFill>
                  <a:srgbClr val="3333FF"/>
                </a:solidFill>
                <a:latin typeface="Arial" panose="020B0604020202020204" pitchFamily="34" charset="0"/>
                <a:ea typeface="黑体" panose="02010609060101010101" pitchFamily="49" charset="-122"/>
                <a:cs typeface="Arial" panose="020B0604020202020204" pitchFamily="34" charset="0"/>
              </a:rPr>
              <a:t>ALU</a:t>
            </a:r>
            <a:r>
              <a:rPr lang="zh-CN" altLang="en-US" sz="2000">
                <a:solidFill>
                  <a:srgbClr val="3333FF"/>
                </a:solidFill>
                <a:latin typeface="Arial" panose="020B0604020202020204" pitchFamily="34" charset="0"/>
                <a:ea typeface="黑体" panose="02010609060101010101" pitchFamily="49" charset="-122"/>
                <a:cs typeface="Arial" panose="020B0604020202020204" pitchFamily="34" charset="0"/>
              </a:rPr>
              <a:t>和移位器实现乘、除、浮点运算器。</a:t>
            </a:r>
            <a:endParaRPr lang="en-US" altLang="zh-CN" sz="2000">
              <a:solidFill>
                <a:srgbClr val="3333FF"/>
              </a:solidFill>
              <a:latin typeface="Arial" panose="020B0604020202020204" pitchFamily="34" charset="0"/>
              <a:ea typeface="黑体" panose="02010609060101010101" pitchFamily="49" charset="-122"/>
              <a:cs typeface="Arial" panose="020B0604020202020204" pitchFamily="34" charset="0"/>
            </a:endParaRPr>
          </a:p>
        </p:txBody>
      </p:sp>
      <p:sp>
        <p:nvSpPr>
          <p:cNvPr id="365574" name="Text Box 6"/>
          <p:cNvSpPr txBox="1">
            <a:spLocks noChangeArrowheads="1"/>
          </p:cNvSpPr>
          <p:nvPr/>
        </p:nvSpPr>
        <p:spPr bwMode="auto">
          <a:xfrm>
            <a:off x="628650" y="6219825"/>
            <a:ext cx="677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FF0066"/>
                </a:solidFill>
                <a:ea typeface="黑体" panose="02010609060101010101" pitchFamily="49" charset="-122"/>
              </a:rPr>
              <a:t>ALU</a:t>
            </a:r>
            <a:r>
              <a:rPr lang="zh-CN" altLang="en-US" sz="2400">
                <a:solidFill>
                  <a:srgbClr val="FF0066"/>
                </a:solidFill>
                <a:ea typeface="黑体" panose="02010609060101010101" pitchFamily="49" charset="-122"/>
              </a:rPr>
              <a:t>是运算部件的核心！以下介绍</a:t>
            </a:r>
            <a:r>
              <a:rPr lang="en-US" altLang="zh-CN" sz="2400">
                <a:solidFill>
                  <a:srgbClr val="FF0066"/>
                </a:solidFill>
                <a:ea typeface="黑体" panose="02010609060101010101" pitchFamily="49" charset="-122"/>
              </a:rPr>
              <a:t>ALU</a:t>
            </a:r>
            <a:r>
              <a:rPr lang="zh-CN" altLang="en-US" sz="2400">
                <a:solidFill>
                  <a:srgbClr val="FF0066"/>
                </a:solidFill>
                <a:ea typeface="黑体" panose="02010609060101010101" pitchFamily="49" charset="-122"/>
              </a:rPr>
              <a:t>的实现。</a:t>
            </a:r>
          </a:p>
        </p:txBody>
      </p:sp>
      <p:sp>
        <p:nvSpPr>
          <p:cNvPr id="365575" name="Text Box 7"/>
          <p:cNvSpPr txBox="1">
            <a:spLocks noChangeArrowheads="1"/>
          </p:cNvSpPr>
          <p:nvPr/>
        </p:nvSpPr>
        <p:spPr bwMode="auto">
          <a:xfrm>
            <a:off x="5127625" y="604838"/>
            <a:ext cx="3257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FF0066"/>
                </a:solidFill>
                <a:latin typeface="黑体" panose="02010609060101010101" pitchFamily="49" charset="-122"/>
                <a:ea typeface="黑体" panose="02010609060101010101" pitchFamily="49" charset="-122"/>
              </a:rPr>
              <a:t>完全能够支持高级语言对运算的需求！！</a:t>
            </a:r>
          </a:p>
        </p:txBody>
      </p:sp>
      <p:sp>
        <p:nvSpPr>
          <p:cNvPr id="18440" name="Text Box 8"/>
          <p:cNvSpPr txBox="1">
            <a:spLocks noChangeArrowheads="1"/>
          </p:cNvSpPr>
          <p:nvPr/>
        </p:nvSpPr>
        <p:spPr bwMode="auto">
          <a:xfrm>
            <a:off x="4161466" y="1682396"/>
            <a:ext cx="4891087" cy="8617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ea typeface="微软雅黑" panose="020B0503020204020204" pitchFamily="34" charset="-122"/>
              </a:rPr>
              <a:t>问题：</a:t>
            </a:r>
          </a:p>
          <a:p>
            <a:pPr>
              <a:spcBef>
                <a:spcPct val="50000"/>
              </a:spcBef>
            </a:pPr>
            <a:r>
              <a:rPr lang="zh-CN" altLang="en-US" sz="2000" dirty="0" smtClean="0">
                <a:ea typeface="微软雅黑" panose="020B0503020204020204" pitchFamily="34" charset="-122"/>
              </a:rPr>
              <a:t>计算机</a:t>
            </a:r>
            <a:r>
              <a:rPr lang="zh-CN" altLang="en-US" sz="2000" dirty="0">
                <a:ea typeface="微软雅黑" panose="020B0503020204020204" pitchFamily="34" charset="-122"/>
              </a:rPr>
              <a:t>硬件</a:t>
            </a:r>
            <a:r>
              <a:rPr lang="zh-CN" altLang="en-US" sz="2000" dirty="0" smtClean="0">
                <a:ea typeface="微软雅黑" panose="020B0503020204020204" pitchFamily="34" charset="-122"/>
              </a:rPr>
              <a:t>是</a:t>
            </a:r>
            <a:r>
              <a:rPr lang="zh-CN" altLang="en-US" sz="2000" dirty="0">
                <a:ea typeface="微软雅黑" panose="020B0503020204020204" pitchFamily="34" charset="-122"/>
              </a:rPr>
              <a:t>如何实现各种运算功能的？</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7" dur="500"/>
                                        <p:tgtEl>
                                          <p:spTgt spid="365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2" dur="500"/>
                                        <p:tgtEl>
                                          <p:spTgt spid="3655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17" dur="500"/>
                                        <p:tgtEl>
                                          <p:spTgt spid="3655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5571">
                                            <p:txEl>
                                              <p:pRg st="5" end="5"/>
                                            </p:txEl>
                                          </p:spTgt>
                                        </p:tgtEl>
                                        <p:attrNameLst>
                                          <p:attrName>style.visibility</p:attrName>
                                        </p:attrNameLst>
                                      </p:cBhvr>
                                      <p:to>
                                        <p:strVal val="visible"/>
                                      </p:to>
                                    </p:set>
                                    <p:animEffect transition="in" filter="blinds(horizontal)">
                                      <p:cBhvr>
                                        <p:cTn id="22" dur="500"/>
                                        <p:tgtEl>
                                          <p:spTgt spid="3655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5571">
                                            <p:txEl>
                                              <p:pRg st="6" end="6"/>
                                            </p:txEl>
                                          </p:spTgt>
                                        </p:tgtEl>
                                        <p:attrNameLst>
                                          <p:attrName>style.visibility</p:attrName>
                                        </p:attrNameLst>
                                      </p:cBhvr>
                                      <p:to>
                                        <p:strVal val="visible"/>
                                      </p:to>
                                    </p:set>
                                    <p:animEffect transition="in" filter="blinds(horizontal)">
                                      <p:cBhvr>
                                        <p:cTn id="27" dur="500"/>
                                        <p:tgtEl>
                                          <p:spTgt spid="3655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5571">
                                            <p:txEl>
                                              <p:pRg st="7" end="7"/>
                                            </p:txEl>
                                          </p:spTgt>
                                        </p:tgtEl>
                                        <p:attrNameLst>
                                          <p:attrName>style.visibility</p:attrName>
                                        </p:attrNameLst>
                                      </p:cBhvr>
                                      <p:to>
                                        <p:strVal val="visible"/>
                                      </p:to>
                                    </p:set>
                                    <p:animEffect transition="in" filter="blinds(horizontal)">
                                      <p:cBhvr>
                                        <p:cTn id="32" dur="500"/>
                                        <p:tgtEl>
                                          <p:spTgt spid="36557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5571">
                                            <p:txEl>
                                              <p:pRg st="8" end="8"/>
                                            </p:txEl>
                                          </p:spTgt>
                                        </p:tgtEl>
                                        <p:attrNameLst>
                                          <p:attrName>style.visibility</p:attrName>
                                        </p:attrNameLst>
                                      </p:cBhvr>
                                      <p:to>
                                        <p:strVal val="visible"/>
                                      </p:to>
                                    </p:set>
                                    <p:animEffect transition="in" filter="blinds(horizontal)">
                                      <p:cBhvr>
                                        <p:cTn id="37" dur="500"/>
                                        <p:tgtEl>
                                          <p:spTgt spid="36557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5571">
                                            <p:txEl>
                                              <p:pRg st="9" end="9"/>
                                            </p:txEl>
                                          </p:spTgt>
                                        </p:tgtEl>
                                        <p:attrNameLst>
                                          <p:attrName>style.visibility</p:attrName>
                                        </p:attrNameLst>
                                      </p:cBhvr>
                                      <p:to>
                                        <p:strVal val="visible"/>
                                      </p:to>
                                    </p:set>
                                    <p:animEffect transition="in" filter="blinds(horizontal)">
                                      <p:cBhvr>
                                        <p:cTn id="42" dur="500"/>
                                        <p:tgtEl>
                                          <p:spTgt spid="36557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65571">
                                            <p:txEl>
                                              <p:pRg st="10" end="10"/>
                                            </p:txEl>
                                          </p:spTgt>
                                        </p:tgtEl>
                                        <p:attrNameLst>
                                          <p:attrName>style.visibility</p:attrName>
                                        </p:attrNameLst>
                                      </p:cBhvr>
                                      <p:to>
                                        <p:strVal val="visible"/>
                                      </p:to>
                                    </p:set>
                                    <p:animEffect transition="in" filter="blinds(horizontal)">
                                      <p:cBhvr>
                                        <p:cTn id="47" dur="500"/>
                                        <p:tgtEl>
                                          <p:spTgt spid="365571">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65571">
                                            <p:txEl>
                                              <p:pRg st="11" end="11"/>
                                            </p:txEl>
                                          </p:spTgt>
                                        </p:tgtEl>
                                        <p:attrNameLst>
                                          <p:attrName>style.visibility</p:attrName>
                                        </p:attrNameLst>
                                      </p:cBhvr>
                                      <p:to>
                                        <p:strVal val="visible"/>
                                      </p:to>
                                    </p:set>
                                    <p:animEffect transition="in" filter="blinds(horizontal)">
                                      <p:cBhvr>
                                        <p:cTn id="52" dur="500"/>
                                        <p:tgtEl>
                                          <p:spTgt spid="365571">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5575"/>
                                        </p:tgtEl>
                                        <p:attrNameLst>
                                          <p:attrName>style.visibility</p:attrName>
                                        </p:attrNameLst>
                                      </p:cBhvr>
                                      <p:to>
                                        <p:strVal val="visible"/>
                                      </p:to>
                                    </p:set>
                                    <p:animEffect transition="in" filter="blinds(horizontal)">
                                      <p:cBhvr>
                                        <p:cTn id="57" dur="500"/>
                                        <p:tgtEl>
                                          <p:spTgt spid="3655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440"/>
                                        </p:tgtEl>
                                        <p:attrNameLst>
                                          <p:attrName>style.visibility</p:attrName>
                                        </p:attrNameLst>
                                      </p:cBhvr>
                                      <p:to>
                                        <p:strVal val="visible"/>
                                      </p:to>
                                    </p:set>
                                    <p:animEffect transition="in" filter="blinds(horizontal)">
                                      <p:cBhvr>
                                        <p:cTn id="62" dur="500"/>
                                        <p:tgtEl>
                                          <p:spTgt spid="1844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5573"/>
                                        </p:tgtEl>
                                        <p:attrNameLst>
                                          <p:attrName>style.visibility</p:attrName>
                                        </p:attrNameLst>
                                      </p:cBhvr>
                                      <p:to>
                                        <p:strVal val="visible"/>
                                      </p:to>
                                    </p:set>
                                    <p:animEffect transition="in" filter="blinds(horizontal)">
                                      <p:cBhvr>
                                        <p:cTn id="67" dur="500"/>
                                        <p:tgtEl>
                                          <p:spTgt spid="36557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5574">
                                            <p:txEl>
                                              <p:pRg st="0" end="0"/>
                                            </p:txEl>
                                          </p:spTgt>
                                        </p:tgtEl>
                                        <p:attrNameLst>
                                          <p:attrName>style.visibility</p:attrName>
                                        </p:attrNameLst>
                                      </p:cBhvr>
                                      <p:to>
                                        <p:strVal val="visible"/>
                                      </p:to>
                                    </p:set>
                                    <p:animEffect transition="in" filter="blinds(horizontal)">
                                      <p:cBhvr>
                                        <p:cTn id="72" dur="500"/>
                                        <p:tgtEl>
                                          <p:spTgt spid="3655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animBg="1"/>
      <p:bldP spid="365575" grpId="0"/>
      <p:bldP spid="184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0100" y="198438"/>
            <a:ext cx="4932363" cy="474662"/>
          </a:xfrm>
          <a:noFill/>
        </p:spPr>
        <p:txBody>
          <a:bodyPr/>
          <a:lstStyle/>
          <a:p>
            <a:r>
              <a:rPr lang="en-US" altLang="zh-CN" smtClean="0">
                <a:ea typeface="宋体" panose="02010600030101010101" pitchFamily="2" charset="-122"/>
              </a:rPr>
              <a:t>ALU</a:t>
            </a:r>
            <a:r>
              <a:rPr lang="zh-CN" altLang="en-US" smtClean="0">
                <a:ea typeface="宋体" panose="02010600030101010101" pitchFamily="2" charset="-122"/>
              </a:rPr>
              <a:t>的功能说明</a:t>
            </a:r>
          </a:p>
        </p:txBody>
      </p:sp>
      <p:sp>
        <p:nvSpPr>
          <p:cNvPr id="21507" name="Rectangle 3"/>
          <p:cNvSpPr>
            <a:spLocks noGrp="1" noChangeArrowheads="1"/>
          </p:cNvSpPr>
          <p:nvPr>
            <p:ph type="body" idx="1"/>
          </p:nvPr>
        </p:nvSpPr>
        <p:spPr>
          <a:xfrm>
            <a:off x="127000" y="3986213"/>
            <a:ext cx="5972175" cy="2362200"/>
          </a:xfrm>
          <a:noFill/>
        </p:spPr>
        <p:txBody>
          <a:bodyPr/>
          <a:lstStyle/>
          <a:p>
            <a:r>
              <a:rPr lang="en-US" altLang="zh-CN" sz="2000" dirty="0" smtClean="0">
                <a:latin typeface="Times New Roman" panose="02020603050405020304" pitchFamily="18" charset="0"/>
              </a:rPr>
              <a:t>ALU Control Lines (</a:t>
            </a:r>
            <a:r>
              <a:rPr lang="en-US" altLang="zh-CN" sz="2000" dirty="0" err="1" smtClean="0">
                <a:latin typeface="Times New Roman" panose="02020603050405020304" pitchFamily="18" charset="0"/>
              </a:rPr>
              <a:t>ALUop</a:t>
            </a:r>
            <a:r>
              <a:rPr lang="en-US" altLang="zh-CN" sz="2000" dirty="0" smtClean="0">
                <a:latin typeface="Times New Roman" panose="02020603050405020304" pitchFamily="18" charset="0"/>
              </a:rPr>
              <a:t>)     Function</a:t>
            </a:r>
          </a:p>
          <a:p>
            <a:pPr lvl="1"/>
            <a:r>
              <a:rPr lang="en-US" altLang="zh-CN" dirty="0" smtClean="0">
                <a:solidFill>
                  <a:schemeClr val="tx1"/>
                </a:solidFill>
                <a:latin typeface="Times New Roman" panose="02020603050405020304" pitchFamily="18" charset="0"/>
              </a:rPr>
              <a:t>000			    And</a:t>
            </a:r>
          </a:p>
          <a:p>
            <a:pPr lvl="1"/>
            <a:r>
              <a:rPr lang="en-US" altLang="zh-CN" dirty="0" smtClean="0">
                <a:solidFill>
                  <a:schemeClr val="tx1"/>
                </a:solidFill>
                <a:latin typeface="Times New Roman" panose="02020603050405020304" pitchFamily="18" charset="0"/>
              </a:rPr>
              <a:t>001			      Or</a:t>
            </a:r>
          </a:p>
          <a:p>
            <a:pPr lvl="1"/>
            <a:r>
              <a:rPr lang="en-US" altLang="zh-CN" dirty="0" smtClean="0">
                <a:solidFill>
                  <a:schemeClr val="tx1"/>
                </a:solidFill>
                <a:latin typeface="Times New Roman" panose="02020603050405020304" pitchFamily="18" charset="0"/>
              </a:rPr>
              <a:t>010			     Add</a:t>
            </a:r>
          </a:p>
          <a:p>
            <a:pPr lvl="1"/>
            <a:r>
              <a:rPr lang="en-US" altLang="zh-CN" dirty="0" smtClean="0">
                <a:solidFill>
                  <a:schemeClr val="tx1"/>
                </a:solidFill>
                <a:latin typeface="Times New Roman" panose="02020603050405020304" pitchFamily="18" charset="0"/>
              </a:rPr>
              <a:t>110			  Subtract</a:t>
            </a:r>
          </a:p>
          <a:p>
            <a:pPr lvl="1"/>
            <a:r>
              <a:rPr lang="en-US" altLang="zh-CN" dirty="0" smtClean="0">
                <a:solidFill>
                  <a:schemeClr val="tx1"/>
                </a:solidFill>
                <a:latin typeface="Times New Roman" panose="02020603050405020304" pitchFamily="18" charset="0"/>
              </a:rPr>
              <a:t>111			Set-on-less-than</a:t>
            </a:r>
          </a:p>
        </p:txBody>
      </p:sp>
      <p:sp>
        <p:nvSpPr>
          <p:cNvPr id="21508" name="Line 4"/>
          <p:cNvSpPr>
            <a:spLocks noChangeShapeType="1"/>
          </p:cNvSpPr>
          <p:nvPr/>
        </p:nvSpPr>
        <p:spPr bwMode="auto">
          <a:xfrm flipH="1">
            <a:off x="1803400" y="1447800"/>
            <a:ext cx="927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9" name="Line 5"/>
          <p:cNvSpPr>
            <a:spLocks noChangeShapeType="1"/>
          </p:cNvSpPr>
          <p:nvPr/>
        </p:nvSpPr>
        <p:spPr bwMode="auto">
          <a:xfrm flipH="1">
            <a:off x="2711450" y="1231900"/>
            <a:ext cx="12700" cy="455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p:cNvSpPr>
            <a:spLocks noChangeShapeType="1"/>
          </p:cNvSpPr>
          <p:nvPr/>
        </p:nvSpPr>
        <p:spPr bwMode="auto">
          <a:xfrm>
            <a:off x="2736850" y="1231900"/>
            <a:ext cx="773113"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p:cNvSpPr>
            <a:spLocks noChangeShapeType="1"/>
          </p:cNvSpPr>
          <p:nvPr/>
        </p:nvSpPr>
        <p:spPr bwMode="auto">
          <a:xfrm>
            <a:off x="2701925" y="1665288"/>
            <a:ext cx="350838" cy="188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p:cNvSpPr>
            <a:spLocks noChangeShapeType="1"/>
          </p:cNvSpPr>
          <p:nvPr/>
        </p:nvSpPr>
        <p:spPr bwMode="auto">
          <a:xfrm>
            <a:off x="3028950" y="18415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9"/>
          <p:cNvSpPr>
            <a:spLocks noChangeShapeType="1"/>
          </p:cNvSpPr>
          <p:nvPr/>
        </p:nvSpPr>
        <p:spPr bwMode="auto">
          <a:xfrm>
            <a:off x="3486150" y="1612900"/>
            <a:ext cx="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14" name="Group 16"/>
          <p:cNvGrpSpPr>
            <a:grpSpLocks/>
          </p:cNvGrpSpPr>
          <p:nvPr/>
        </p:nvGrpSpPr>
        <p:grpSpPr bwMode="auto">
          <a:xfrm>
            <a:off x="2724150" y="2120900"/>
            <a:ext cx="762000" cy="939800"/>
            <a:chOff x="1920" y="1336"/>
            <a:chExt cx="480" cy="592"/>
          </a:xfrm>
        </p:grpSpPr>
        <p:sp>
          <p:nvSpPr>
            <p:cNvPr id="21538" name="Line 11"/>
            <p:cNvSpPr>
              <a:spLocks noChangeShapeType="1"/>
            </p:cNvSpPr>
            <p:nvPr/>
          </p:nvSpPr>
          <p:spPr bwMode="auto">
            <a:xfrm flipV="1">
              <a:off x="1920" y="1624"/>
              <a:ext cx="0"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12"/>
            <p:cNvSpPr>
              <a:spLocks noChangeShapeType="1"/>
            </p:cNvSpPr>
            <p:nvPr/>
          </p:nvSpPr>
          <p:spPr bwMode="auto">
            <a:xfrm flipV="1">
              <a:off x="1928" y="1672"/>
              <a:ext cx="464" cy="2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13"/>
            <p:cNvSpPr>
              <a:spLocks noChangeShapeType="1"/>
            </p:cNvSpPr>
            <p:nvPr/>
          </p:nvSpPr>
          <p:spPr bwMode="auto">
            <a:xfrm flipV="1">
              <a:off x="1928" y="1528"/>
              <a:ext cx="176"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14"/>
            <p:cNvSpPr>
              <a:spLocks noChangeShapeType="1"/>
            </p:cNvSpPr>
            <p:nvPr/>
          </p:nvSpPr>
          <p:spPr bwMode="auto">
            <a:xfrm flipV="1">
              <a:off x="2112" y="1336"/>
              <a:ext cx="0" cy="2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15"/>
            <p:cNvSpPr>
              <a:spLocks noChangeShapeType="1"/>
            </p:cNvSpPr>
            <p:nvPr/>
          </p:nvSpPr>
          <p:spPr bwMode="auto">
            <a:xfrm flipV="1">
              <a:off x="2400" y="1336"/>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5" name="Line 17"/>
          <p:cNvSpPr>
            <a:spLocks noChangeShapeType="1"/>
          </p:cNvSpPr>
          <p:nvPr/>
        </p:nvSpPr>
        <p:spPr bwMode="auto">
          <a:xfrm>
            <a:off x="3492500" y="2133600"/>
            <a:ext cx="1130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8"/>
          <p:cNvSpPr>
            <a:spLocks noChangeShapeType="1"/>
          </p:cNvSpPr>
          <p:nvPr/>
        </p:nvSpPr>
        <p:spPr bwMode="auto">
          <a:xfrm flipH="1">
            <a:off x="1803400" y="2819400"/>
            <a:ext cx="927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Rectangle 19"/>
          <p:cNvSpPr>
            <a:spLocks noChangeArrowheads="1"/>
          </p:cNvSpPr>
          <p:nvPr/>
        </p:nvSpPr>
        <p:spPr bwMode="auto">
          <a:xfrm rot="5400000">
            <a:off x="2851944" y="2007394"/>
            <a:ext cx="719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ALU</a:t>
            </a:r>
          </a:p>
        </p:txBody>
      </p:sp>
      <p:sp>
        <p:nvSpPr>
          <p:cNvPr id="21518" name="Line 20"/>
          <p:cNvSpPr>
            <a:spLocks noChangeShapeType="1"/>
          </p:cNvSpPr>
          <p:nvPr/>
        </p:nvSpPr>
        <p:spPr bwMode="auto">
          <a:xfrm flipH="1">
            <a:off x="2108200" y="2749550"/>
            <a:ext cx="1651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21"/>
          <p:cNvSpPr>
            <a:spLocks noChangeShapeType="1"/>
          </p:cNvSpPr>
          <p:nvPr/>
        </p:nvSpPr>
        <p:spPr bwMode="auto">
          <a:xfrm flipH="1">
            <a:off x="2108200" y="1377950"/>
            <a:ext cx="1651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22"/>
          <p:cNvSpPr>
            <a:spLocks noChangeShapeType="1"/>
          </p:cNvSpPr>
          <p:nvPr/>
        </p:nvSpPr>
        <p:spPr bwMode="auto">
          <a:xfrm flipH="1">
            <a:off x="4013200" y="2063750"/>
            <a:ext cx="16510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23"/>
          <p:cNvSpPr>
            <a:spLocks noChangeArrowheads="1"/>
          </p:cNvSpPr>
          <p:nvPr/>
        </p:nvSpPr>
        <p:spPr bwMode="auto">
          <a:xfrm>
            <a:off x="1871663" y="14478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p>
        </p:txBody>
      </p:sp>
      <p:sp>
        <p:nvSpPr>
          <p:cNvPr id="21522" name="Rectangle 24"/>
          <p:cNvSpPr>
            <a:spLocks noChangeArrowheads="1"/>
          </p:cNvSpPr>
          <p:nvPr/>
        </p:nvSpPr>
        <p:spPr bwMode="auto">
          <a:xfrm>
            <a:off x="1871663" y="28194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p>
        </p:txBody>
      </p:sp>
      <p:sp>
        <p:nvSpPr>
          <p:cNvPr id="21523" name="Rectangle 25"/>
          <p:cNvSpPr>
            <a:spLocks noChangeArrowheads="1"/>
          </p:cNvSpPr>
          <p:nvPr/>
        </p:nvSpPr>
        <p:spPr bwMode="auto">
          <a:xfrm>
            <a:off x="3776663" y="21336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p>
        </p:txBody>
      </p:sp>
      <p:sp>
        <p:nvSpPr>
          <p:cNvPr id="21524" name="Rectangle 26"/>
          <p:cNvSpPr>
            <a:spLocks noChangeArrowheads="1"/>
          </p:cNvSpPr>
          <p:nvPr/>
        </p:nvSpPr>
        <p:spPr bwMode="auto">
          <a:xfrm>
            <a:off x="1490663" y="12954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a:t>
            </a:r>
          </a:p>
        </p:txBody>
      </p:sp>
      <p:sp>
        <p:nvSpPr>
          <p:cNvPr id="21525" name="Rectangle 27"/>
          <p:cNvSpPr>
            <a:spLocks noChangeArrowheads="1"/>
          </p:cNvSpPr>
          <p:nvPr/>
        </p:nvSpPr>
        <p:spPr bwMode="auto">
          <a:xfrm>
            <a:off x="1490663" y="2667000"/>
            <a:ext cx="3508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B</a:t>
            </a:r>
          </a:p>
        </p:txBody>
      </p:sp>
      <p:sp>
        <p:nvSpPr>
          <p:cNvPr id="21526" name="Rectangle 28"/>
          <p:cNvSpPr>
            <a:spLocks noChangeArrowheads="1"/>
          </p:cNvSpPr>
          <p:nvPr/>
        </p:nvSpPr>
        <p:spPr bwMode="auto">
          <a:xfrm>
            <a:off x="4614863" y="1981200"/>
            <a:ext cx="871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Result</a:t>
            </a:r>
          </a:p>
        </p:txBody>
      </p:sp>
      <p:sp>
        <p:nvSpPr>
          <p:cNvPr id="21527" name="Line 29"/>
          <p:cNvSpPr>
            <a:spLocks noChangeShapeType="1"/>
          </p:cNvSpPr>
          <p:nvPr/>
        </p:nvSpPr>
        <p:spPr bwMode="auto">
          <a:xfrm>
            <a:off x="3492500" y="1752600"/>
            <a:ext cx="749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30"/>
          <p:cNvSpPr>
            <a:spLocks noChangeShapeType="1"/>
          </p:cNvSpPr>
          <p:nvPr/>
        </p:nvSpPr>
        <p:spPr bwMode="auto">
          <a:xfrm>
            <a:off x="3492500" y="2590800"/>
            <a:ext cx="749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Rectangle 31"/>
          <p:cNvSpPr>
            <a:spLocks noChangeArrowheads="1"/>
          </p:cNvSpPr>
          <p:nvPr/>
        </p:nvSpPr>
        <p:spPr bwMode="auto">
          <a:xfrm>
            <a:off x="4233863" y="2438400"/>
            <a:ext cx="1195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Overflow</a:t>
            </a:r>
          </a:p>
        </p:txBody>
      </p:sp>
      <p:sp>
        <p:nvSpPr>
          <p:cNvPr id="21530" name="Rectangle 32"/>
          <p:cNvSpPr>
            <a:spLocks noChangeArrowheads="1"/>
          </p:cNvSpPr>
          <p:nvPr/>
        </p:nvSpPr>
        <p:spPr bwMode="auto">
          <a:xfrm>
            <a:off x="4233863" y="1600200"/>
            <a:ext cx="703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Zero</a:t>
            </a:r>
          </a:p>
        </p:txBody>
      </p:sp>
      <p:sp>
        <p:nvSpPr>
          <p:cNvPr id="21531" name="Line 33"/>
          <p:cNvSpPr>
            <a:spLocks noChangeShapeType="1"/>
          </p:cNvSpPr>
          <p:nvPr/>
        </p:nvSpPr>
        <p:spPr bwMode="auto">
          <a:xfrm>
            <a:off x="3181350" y="844550"/>
            <a:ext cx="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34"/>
          <p:cNvSpPr>
            <a:spLocks noChangeShapeType="1"/>
          </p:cNvSpPr>
          <p:nvPr/>
        </p:nvSpPr>
        <p:spPr bwMode="auto">
          <a:xfrm flipV="1">
            <a:off x="3111500" y="984250"/>
            <a:ext cx="139700" cy="165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35"/>
          <p:cNvSpPr>
            <a:spLocks noChangeArrowheads="1"/>
          </p:cNvSpPr>
          <p:nvPr/>
        </p:nvSpPr>
        <p:spPr bwMode="auto">
          <a:xfrm>
            <a:off x="3243263" y="914400"/>
            <a:ext cx="30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t>3</a:t>
            </a:r>
          </a:p>
        </p:txBody>
      </p:sp>
      <p:sp>
        <p:nvSpPr>
          <p:cNvPr id="21534" name="Rectangle 36"/>
          <p:cNvSpPr>
            <a:spLocks noChangeArrowheads="1"/>
          </p:cNvSpPr>
          <p:nvPr/>
        </p:nvSpPr>
        <p:spPr bwMode="auto">
          <a:xfrm>
            <a:off x="2138363" y="723900"/>
            <a:ext cx="987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ALUop</a:t>
            </a:r>
          </a:p>
        </p:txBody>
      </p:sp>
      <p:sp>
        <p:nvSpPr>
          <p:cNvPr id="21535" name="Line 37"/>
          <p:cNvSpPr>
            <a:spLocks noChangeShapeType="1"/>
          </p:cNvSpPr>
          <p:nvPr/>
        </p:nvSpPr>
        <p:spPr bwMode="auto">
          <a:xfrm>
            <a:off x="3181350" y="2825750"/>
            <a:ext cx="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Rectangle 38"/>
          <p:cNvSpPr>
            <a:spLocks noChangeArrowheads="1"/>
          </p:cNvSpPr>
          <p:nvPr/>
        </p:nvSpPr>
        <p:spPr bwMode="auto">
          <a:xfrm>
            <a:off x="3243263" y="3124200"/>
            <a:ext cx="1266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CarryOut</a:t>
            </a:r>
          </a:p>
        </p:txBody>
      </p:sp>
      <p:sp>
        <p:nvSpPr>
          <p:cNvPr id="32808" name="Text Box 40"/>
          <p:cNvSpPr txBox="1">
            <a:spLocks noChangeArrowheads="1"/>
          </p:cNvSpPr>
          <p:nvPr/>
        </p:nvSpPr>
        <p:spPr bwMode="auto">
          <a:xfrm>
            <a:off x="5419725" y="2809875"/>
            <a:ext cx="3724275" cy="270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20000"/>
              </a:spcBef>
            </a:pPr>
            <a:r>
              <a:rPr lang="en-US" altLang="zh-CN" sz="2200" dirty="0">
                <a:solidFill>
                  <a:schemeClr val="accent2"/>
                </a:solidFill>
                <a:latin typeface="Arial" panose="020B0604020202020204" pitchFamily="34" charset="0"/>
                <a:ea typeface="黑体" panose="02010609060101010101" pitchFamily="49" charset="-122"/>
              </a:rPr>
              <a:t>ALU</a:t>
            </a:r>
            <a:r>
              <a:rPr lang="zh-CN" altLang="en-US" sz="2200" dirty="0">
                <a:solidFill>
                  <a:schemeClr val="accent2"/>
                </a:solidFill>
                <a:latin typeface="Arial" panose="020B0604020202020204" pitchFamily="34" charset="0"/>
                <a:ea typeface="黑体" panose="02010609060101010101" pitchFamily="49" charset="-122"/>
              </a:rPr>
              <a:t>可进行基本的加</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减算术运算和逻辑运算。</a:t>
            </a:r>
            <a:r>
              <a:rPr lang="zh-CN" altLang="en-US" sz="2200" dirty="0">
                <a:solidFill>
                  <a:srgbClr val="FF0066"/>
                </a:solidFill>
                <a:latin typeface="Arial" panose="020B0604020202020204" pitchFamily="34" charset="0"/>
                <a:ea typeface="黑体" panose="02010609060101010101" pitchFamily="49" charset="-122"/>
              </a:rPr>
              <a:t>其核心部件是加法器。</a:t>
            </a:r>
          </a:p>
          <a:p>
            <a:pPr>
              <a:lnSpc>
                <a:spcPct val="115000"/>
              </a:lnSpc>
              <a:spcBef>
                <a:spcPct val="20000"/>
              </a:spcBef>
            </a:pPr>
            <a:endParaRPr lang="zh-CN" altLang="en-US" sz="10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solidFill>
                  <a:srgbClr val="CC3300"/>
                </a:solidFill>
                <a:ea typeface="黑体" panose="02010609060101010101" pitchFamily="49" charset="-122"/>
              </a:rPr>
              <a:t>有关串行加法器和并行加法器的原理在数字逻辑电路课已讲过，在此仅简单回顾。</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16</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down)">
                                      <p:cBhvr>
                                        <p:cTn id="10" dur="500"/>
                                        <p:tgtEl>
                                          <p:spTgt spid="2150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wipe(down)">
                                      <p:cBhvr>
                                        <p:cTn id="13" dur="500"/>
                                        <p:tgtEl>
                                          <p:spTgt spid="2150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wipe(down)">
                                      <p:cBhvr>
                                        <p:cTn id="16" dur="500"/>
                                        <p:tgtEl>
                                          <p:spTgt spid="2150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wipe(down)">
                                      <p:cBhvr>
                                        <p:cTn id="19" dur="500"/>
                                        <p:tgtEl>
                                          <p:spTgt spid="2150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wipe(down)">
                                      <p:cBhvr>
                                        <p:cTn id="22" dur="500"/>
                                        <p:tgtEl>
                                          <p:spTgt spid="2150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808"/>
                                        </p:tgtEl>
                                        <p:attrNameLst>
                                          <p:attrName>style.visibility</p:attrName>
                                        </p:attrNameLst>
                                      </p:cBhvr>
                                      <p:to>
                                        <p:strVal val="visible"/>
                                      </p:to>
                                    </p:set>
                                    <p:animEffect transition="in" filter="blinds(horizontal)">
                                      <p:cBhvr>
                                        <p:cTn id="27" dur="500"/>
                                        <p:tgtEl>
                                          <p:spTgt spid="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328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回顾：</a:t>
            </a:r>
            <a:r>
              <a:rPr lang="en-US" altLang="zh-CN" dirty="0" smtClean="0">
                <a:ea typeface="宋体" panose="02010600030101010101" pitchFamily="2" charset="-122"/>
              </a:rPr>
              <a:t>1.</a:t>
            </a:r>
            <a:r>
              <a:rPr lang="zh-CN" altLang="en-US" dirty="0" smtClean="0">
                <a:ea typeface="宋体" panose="02010600030101010101" pitchFamily="2" charset="-122"/>
              </a:rPr>
              <a:t>串行进位加法器</a:t>
            </a:r>
          </a:p>
        </p:txBody>
      </p:sp>
      <p:pic>
        <p:nvPicPr>
          <p:cNvPr id="23555" name="Picture 3" descr="全加器逻辑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749300"/>
            <a:ext cx="445135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89" name="Text Box 5"/>
          <p:cNvSpPr txBox="1">
            <a:spLocks noChangeArrowheads="1"/>
          </p:cNvSpPr>
          <p:nvPr/>
        </p:nvSpPr>
        <p:spPr bwMode="auto">
          <a:xfrm>
            <a:off x="200025" y="5518818"/>
            <a:ext cx="4518025"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假定与</a:t>
            </a:r>
            <a:r>
              <a:rPr lang="en-US" altLang="zh-CN" sz="2000" dirty="0">
                <a:solidFill>
                  <a:schemeClr val="accent2"/>
                </a:solidFill>
                <a:latin typeface="Arial" panose="020B0604020202020204" pitchFamily="34" charset="0"/>
                <a:ea typeface="黑体" panose="02010609060101010101" pitchFamily="49" charset="-122"/>
              </a:rPr>
              <a:t>/</a:t>
            </a:r>
            <a:r>
              <a:rPr lang="zh-CN" altLang="en-US" sz="2000" dirty="0">
                <a:solidFill>
                  <a:schemeClr val="accent2"/>
                </a:solidFill>
                <a:latin typeface="Arial" panose="020B0604020202020204" pitchFamily="34" charset="0"/>
                <a:ea typeface="黑体" panose="02010609060101010101" pitchFamily="49" charset="-122"/>
              </a:rPr>
              <a:t>或门延迟为1</a:t>
            </a:r>
            <a:r>
              <a:rPr lang="en-US" altLang="zh-CN" sz="2000" dirty="0">
                <a:solidFill>
                  <a:schemeClr val="accent2"/>
                </a:solidFill>
                <a:latin typeface="Arial" panose="020B0604020202020204" pitchFamily="34" charset="0"/>
                <a:ea typeface="黑体" panose="02010609060101010101" pitchFamily="49" charset="-122"/>
              </a:rPr>
              <a:t>ty，</a:t>
            </a:r>
            <a:r>
              <a:rPr lang="zh-CN" altLang="en-US" sz="2000" dirty="0">
                <a:solidFill>
                  <a:schemeClr val="accent2"/>
                </a:solidFill>
                <a:latin typeface="Arial" panose="020B0604020202020204" pitchFamily="34" charset="0"/>
                <a:ea typeface="黑体" panose="02010609060101010101" pitchFamily="49" charset="-122"/>
              </a:rPr>
              <a:t>异或门</a:t>
            </a:r>
            <a:r>
              <a:rPr lang="en-US" altLang="zh-CN" sz="2000" dirty="0">
                <a:solidFill>
                  <a:schemeClr val="accent2"/>
                </a:solidFill>
                <a:latin typeface="Arial" panose="020B0604020202020204" pitchFamily="34" charset="0"/>
                <a:ea typeface="黑体" panose="02010609060101010101" pitchFamily="49" charset="-122"/>
              </a:rPr>
              <a:t>3ty</a:t>
            </a:r>
            <a:r>
              <a:rPr lang="zh-CN" altLang="en-US" sz="2000" dirty="0">
                <a:solidFill>
                  <a:schemeClr val="accent2"/>
                </a:solidFill>
                <a:latin typeface="Arial" panose="020B0604020202020204" pitchFamily="34" charset="0"/>
                <a:ea typeface="黑体" panose="02010609060101010101" pitchFamily="49" charset="-122"/>
              </a:rPr>
              <a:t>，</a:t>
            </a:r>
            <a:r>
              <a:rPr lang="zh-CN" altLang="en-US" sz="2000" dirty="0" smtClean="0">
                <a:solidFill>
                  <a:schemeClr val="accent2"/>
                </a:solidFill>
                <a:latin typeface="Arial" panose="020B0604020202020204" pitchFamily="34" charset="0"/>
                <a:ea typeface="黑体" panose="02010609060101010101" pitchFamily="49" charset="-122"/>
              </a:rPr>
              <a:t>则 “进位”</a:t>
            </a:r>
            <a:r>
              <a:rPr lang="zh-CN" altLang="en-US" sz="2000" dirty="0">
                <a:solidFill>
                  <a:schemeClr val="accent2"/>
                </a:solidFill>
                <a:latin typeface="Arial" panose="020B0604020202020204" pitchFamily="34" charset="0"/>
                <a:ea typeface="黑体" panose="02010609060101010101" pitchFamily="49" charset="-122"/>
              </a:rPr>
              <a:t>与</a:t>
            </a:r>
            <a:r>
              <a:rPr lang="zh-CN" altLang="en-US" sz="2000" dirty="0" smtClean="0">
                <a:solidFill>
                  <a:schemeClr val="accent2"/>
                </a:solidFill>
                <a:latin typeface="Arial" panose="020B0604020202020204" pitchFamily="34" charset="0"/>
                <a:ea typeface="黑体" panose="02010609060101010101" pitchFamily="49" charset="-122"/>
              </a:rPr>
              <a:t>“和”的</a:t>
            </a:r>
            <a:r>
              <a:rPr lang="zh-CN" altLang="en-US" sz="2000" dirty="0">
                <a:solidFill>
                  <a:schemeClr val="accent2"/>
                </a:solidFill>
                <a:latin typeface="Arial" panose="020B0604020202020204" pitchFamily="34" charset="0"/>
                <a:ea typeface="黑体" panose="02010609060101010101" pitchFamily="49" charset="-122"/>
              </a:rPr>
              <a:t>延迟为多少？</a:t>
            </a:r>
          </a:p>
        </p:txBody>
      </p:sp>
      <p:sp>
        <p:nvSpPr>
          <p:cNvPr id="400421" name="Text Box 37"/>
          <p:cNvSpPr txBox="1">
            <a:spLocks noChangeArrowheads="1"/>
          </p:cNvSpPr>
          <p:nvPr/>
        </p:nvSpPr>
        <p:spPr bwMode="auto">
          <a:xfrm>
            <a:off x="4486275" y="3969984"/>
            <a:ext cx="384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a:ea typeface="黑体" panose="02010609060101010101" pitchFamily="49" charset="-122"/>
              </a:rPr>
              <a:t>串行加法器的缺点：</a:t>
            </a:r>
          </a:p>
          <a:p>
            <a:pPr>
              <a:spcBef>
                <a:spcPct val="20000"/>
              </a:spcBef>
            </a:pPr>
            <a:r>
              <a:rPr lang="zh-CN" altLang="en-US" sz="2000">
                <a:solidFill>
                  <a:srgbClr val="FF0066"/>
                </a:solidFill>
                <a:ea typeface="黑体" panose="02010609060101010101" pitchFamily="49" charset="-122"/>
              </a:rPr>
              <a:t>进位按串行方式传递，速度慢！</a:t>
            </a:r>
          </a:p>
        </p:txBody>
      </p:sp>
      <p:sp>
        <p:nvSpPr>
          <p:cNvPr id="400423" name="Text Box 39"/>
          <p:cNvSpPr txBox="1">
            <a:spLocks noChangeArrowheads="1"/>
          </p:cNvSpPr>
          <p:nvPr/>
        </p:nvSpPr>
        <p:spPr bwMode="auto">
          <a:xfrm>
            <a:off x="4400550" y="4751034"/>
            <a:ext cx="4267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ea typeface="黑体" panose="02010609060101010101" pitchFamily="49" charset="-122"/>
              </a:rPr>
              <a:t>问题：</a:t>
            </a:r>
            <a:r>
              <a:rPr lang="en-US" altLang="zh-CN" sz="2000" dirty="0">
                <a:solidFill>
                  <a:schemeClr val="accent2"/>
                </a:solidFill>
                <a:ea typeface="黑体" panose="02010609060101010101" pitchFamily="49" charset="-122"/>
              </a:rPr>
              <a:t>n</a:t>
            </a:r>
            <a:r>
              <a:rPr lang="zh-CN" altLang="en-US" sz="2000" dirty="0">
                <a:solidFill>
                  <a:schemeClr val="accent2"/>
                </a:solidFill>
                <a:ea typeface="黑体" panose="02010609060101010101" pitchFamily="49" charset="-122"/>
              </a:rPr>
              <a:t>位串行加法器从</a:t>
            </a:r>
            <a:r>
              <a:rPr lang="en-US" altLang="zh-CN" sz="2000" dirty="0">
                <a:solidFill>
                  <a:schemeClr val="accent2"/>
                </a:solidFill>
                <a:ea typeface="黑体" panose="02010609060101010101" pitchFamily="49" charset="-122"/>
              </a:rPr>
              <a:t>C0</a:t>
            </a:r>
            <a:r>
              <a:rPr lang="zh-CN" altLang="en-US" sz="2000" dirty="0">
                <a:solidFill>
                  <a:schemeClr val="accent2"/>
                </a:solidFill>
                <a:ea typeface="黑体" panose="02010609060101010101" pitchFamily="49" charset="-122"/>
              </a:rPr>
              <a:t>到</a:t>
            </a:r>
            <a:r>
              <a:rPr lang="en-US" altLang="zh-CN" sz="2000" dirty="0">
                <a:solidFill>
                  <a:schemeClr val="accent2"/>
                </a:solidFill>
                <a:ea typeface="黑体" panose="02010609060101010101" pitchFamily="49" charset="-122"/>
              </a:rPr>
              <a:t>Cn</a:t>
            </a:r>
            <a:r>
              <a:rPr lang="zh-CN" altLang="en-US" sz="2000" dirty="0">
                <a:solidFill>
                  <a:schemeClr val="accent2"/>
                </a:solidFill>
                <a:ea typeface="黑体" panose="02010609060101010101" pitchFamily="49" charset="-122"/>
              </a:rPr>
              <a:t>的延迟时间为多少？</a:t>
            </a:r>
          </a:p>
          <a:p>
            <a:pPr>
              <a:spcBef>
                <a:spcPct val="50000"/>
              </a:spcBef>
            </a:pPr>
            <a:r>
              <a:rPr lang="zh-CN" altLang="en-US" sz="2000" dirty="0">
                <a:solidFill>
                  <a:schemeClr val="accent2"/>
                </a:solidFill>
                <a:ea typeface="黑体" panose="02010609060101010101" pitchFamily="49" charset="-122"/>
              </a:rPr>
              <a:t>最后一位和数的延迟时间为多少？</a:t>
            </a:r>
          </a:p>
        </p:txBody>
      </p:sp>
      <p:sp>
        <p:nvSpPr>
          <p:cNvPr id="400424" name="Rectangle 40"/>
          <p:cNvSpPr>
            <a:spLocks noChangeArrowheads="1"/>
          </p:cNvSpPr>
          <p:nvPr/>
        </p:nvSpPr>
        <p:spPr bwMode="auto">
          <a:xfrm>
            <a:off x="4910759" y="5865915"/>
            <a:ext cx="35141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smtClean="0">
                <a:solidFill>
                  <a:srgbClr val="FF0066"/>
                </a:solidFill>
                <a:latin typeface="Arial" panose="020B0604020202020204" pitchFamily="34" charset="0"/>
                <a:ea typeface="黑体" panose="02010609060101010101" pitchFamily="49" charset="-122"/>
              </a:rPr>
              <a:t>2(n-1)+3=2n+1</a:t>
            </a:r>
            <a:r>
              <a:rPr lang="zh-CN" altLang="en-US" sz="2200" dirty="0">
                <a:solidFill>
                  <a:srgbClr val="FF0066"/>
                </a:solidFill>
                <a:latin typeface="Arial" panose="020B0604020202020204" pitchFamily="34" charset="0"/>
                <a:ea typeface="黑体" panose="02010609060101010101" pitchFamily="49" charset="-122"/>
              </a:rPr>
              <a:t>级门延迟！</a:t>
            </a:r>
          </a:p>
        </p:txBody>
      </p:sp>
      <p:sp>
        <p:nvSpPr>
          <p:cNvPr id="400425" name="Rectangle 41"/>
          <p:cNvSpPr>
            <a:spLocks noChangeArrowheads="1"/>
          </p:cNvSpPr>
          <p:nvPr/>
        </p:nvSpPr>
        <p:spPr bwMode="auto">
          <a:xfrm>
            <a:off x="6610350" y="5066947"/>
            <a:ext cx="1916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a:solidFill>
                  <a:srgbClr val="FF0066"/>
                </a:solidFill>
                <a:latin typeface="Arial" panose="020B0604020202020204" pitchFamily="34" charset="0"/>
                <a:ea typeface="黑体" panose="02010609060101010101" pitchFamily="49" charset="-122"/>
              </a:rPr>
              <a:t>2n</a:t>
            </a:r>
            <a:r>
              <a:rPr lang="zh-CN" altLang="en-US" sz="2200">
                <a:solidFill>
                  <a:srgbClr val="FF0066"/>
                </a:solidFill>
                <a:latin typeface="Arial" panose="020B0604020202020204" pitchFamily="34" charset="0"/>
                <a:ea typeface="黑体" panose="02010609060101010101" pitchFamily="49" charset="-122"/>
              </a:rPr>
              <a:t>级门延迟！</a:t>
            </a:r>
          </a:p>
        </p:txBody>
      </p:sp>
      <p:sp>
        <p:nvSpPr>
          <p:cNvPr id="400431" name="Text Box 47"/>
          <p:cNvSpPr txBox="1">
            <a:spLocks noChangeArrowheads="1"/>
          </p:cNvSpPr>
          <p:nvPr/>
        </p:nvSpPr>
        <p:spPr bwMode="auto">
          <a:xfrm>
            <a:off x="230271" y="6160080"/>
            <a:ext cx="248290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smtClean="0">
                <a:solidFill>
                  <a:srgbClr val="FF0066"/>
                </a:solidFill>
                <a:latin typeface="Arial" panose="020B0604020202020204" pitchFamily="34" charset="0"/>
                <a:ea typeface="黑体" panose="02010609060101010101" pitchFamily="49" charset="-122"/>
              </a:rPr>
              <a:t>Carryout</a:t>
            </a:r>
            <a:r>
              <a:rPr lang="zh-CN" altLang="en-US" sz="2000" dirty="0">
                <a:solidFill>
                  <a:srgbClr val="FF0066"/>
                </a:solidFill>
                <a:latin typeface="Arial" panose="020B0604020202020204" pitchFamily="34" charset="0"/>
                <a:ea typeface="黑体" panose="02010609060101010101" pitchFamily="49" charset="-122"/>
              </a:rPr>
              <a:t>延迟为</a:t>
            </a:r>
            <a:r>
              <a:rPr lang="en-US" altLang="zh-CN" sz="2000" dirty="0" smtClean="0">
                <a:solidFill>
                  <a:srgbClr val="FF0066"/>
                </a:solidFill>
                <a:latin typeface="Arial" panose="020B0604020202020204" pitchFamily="34" charset="0"/>
                <a:ea typeface="黑体" panose="02010609060101010101" pitchFamily="49" charset="-122"/>
              </a:rPr>
              <a:t>2ty</a:t>
            </a:r>
            <a:endParaRPr lang="zh-CN" altLang="en-US" sz="2000" dirty="0">
              <a:solidFill>
                <a:srgbClr val="FF0066"/>
              </a:solidFill>
              <a:latin typeface="Arial" panose="020B0604020202020204" pitchFamily="34" charset="0"/>
              <a:ea typeface="黑体" panose="02010609060101010101" pitchFamily="49" charset="-122"/>
            </a:endParaRPr>
          </a:p>
        </p:txBody>
      </p:sp>
      <p:grpSp>
        <p:nvGrpSpPr>
          <p:cNvPr id="4" name="Group 50"/>
          <p:cNvGrpSpPr>
            <a:grpSpLocks/>
          </p:cNvGrpSpPr>
          <p:nvPr/>
        </p:nvGrpSpPr>
        <p:grpSpPr bwMode="auto">
          <a:xfrm>
            <a:off x="4098925" y="2055812"/>
            <a:ext cx="4889500" cy="1773238"/>
            <a:chOff x="2584" y="1409"/>
            <a:chExt cx="3080" cy="1117"/>
          </a:xfrm>
        </p:grpSpPr>
        <p:sp>
          <p:nvSpPr>
            <p:cNvPr id="23564" name="Rectangle 17"/>
            <p:cNvSpPr>
              <a:spLocks noChangeArrowheads="1"/>
            </p:cNvSpPr>
            <p:nvPr/>
          </p:nvSpPr>
          <p:spPr bwMode="auto">
            <a:xfrm>
              <a:off x="3593" y="1953"/>
              <a:ext cx="353" cy="275"/>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p>
          </p:txBody>
        </p:sp>
        <p:sp>
          <p:nvSpPr>
            <p:cNvPr id="23565" name="Line 18"/>
            <p:cNvSpPr>
              <a:spLocks noChangeShapeType="1"/>
            </p:cNvSpPr>
            <p:nvPr/>
          </p:nvSpPr>
          <p:spPr bwMode="auto">
            <a:xfrm>
              <a:off x="3744" y="1672"/>
              <a:ext cx="0" cy="286"/>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9"/>
            <p:cNvSpPr>
              <a:spLocks noChangeShapeType="1"/>
            </p:cNvSpPr>
            <p:nvPr/>
          </p:nvSpPr>
          <p:spPr bwMode="auto">
            <a:xfrm>
              <a:off x="3708" y="2218"/>
              <a:ext cx="0" cy="285"/>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20"/>
            <p:cNvSpPr>
              <a:spLocks noChangeShapeType="1"/>
            </p:cNvSpPr>
            <p:nvPr/>
          </p:nvSpPr>
          <p:spPr bwMode="auto">
            <a:xfrm>
              <a:off x="3799" y="2218"/>
              <a:ext cx="0" cy="285"/>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Rectangle 22"/>
            <p:cNvSpPr>
              <a:spLocks noChangeArrowheads="1"/>
            </p:cNvSpPr>
            <p:nvPr/>
          </p:nvSpPr>
          <p:spPr bwMode="auto">
            <a:xfrm>
              <a:off x="4962" y="1957"/>
              <a:ext cx="347" cy="275"/>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p>
          </p:txBody>
        </p:sp>
        <p:sp>
          <p:nvSpPr>
            <p:cNvPr id="23569" name="Line 23"/>
            <p:cNvSpPr>
              <a:spLocks noChangeShapeType="1"/>
            </p:cNvSpPr>
            <p:nvPr/>
          </p:nvSpPr>
          <p:spPr bwMode="auto">
            <a:xfrm>
              <a:off x="5127" y="1680"/>
              <a:ext cx="0" cy="285"/>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Freeform 24"/>
            <p:cNvSpPr>
              <a:spLocks/>
            </p:cNvSpPr>
            <p:nvPr/>
          </p:nvSpPr>
          <p:spPr bwMode="auto">
            <a:xfrm>
              <a:off x="5087" y="2232"/>
              <a:ext cx="4" cy="294"/>
            </a:xfrm>
            <a:custGeom>
              <a:avLst/>
              <a:gdLst>
                <a:gd name="T0" fmla="*/ 1 w 6"/>
                <a:gd name="T1" fmla="*/ 0 h 485"/>
                <a:gd name="T2" fmla="*/ 0 w 6"/>
                <a:gd name="T3" fmla="*/ 24 h 485"/>
                <a:gd name="T4" fmla="*/ 0 60000 65536"/>
                <a:gd name="T5" fmla="*/ 0 60000 65536"/>
                <a:gd name="T6" fmla="*/ 0 w 6"/>
                <a:gd name="T7" fmla="*/ 0 h 485"/>
                <a:gd name="T8" fmla="*/ 6 w 6"/>
                <a:gd name="T9" fmla="*/ 485 h 485"/>
              </a:gdLst>
              <a:ahLst/>
              <a:cxnLst>
                <a:cxn ang="T4">
                  <a:pos x="T0" y="T1"/>
                </a:cxn>
                <a:cxn ang="T5">
                  <a:pos x="T2" y="T3"/>
                </a:cxn>
              </a:cxnLst>
              <a:rect l="T6" t="T7" r="T8" b="T9"/>
              <a:pathLst>
                <a:path w="6" h="485">
                  <a:moveTo>
                    <a:pt x="6" y="0"/>
                  </a:moveTo>
                  <a:lnTo>
                    <a:pt x="0" y="485"/>
                  </a:lnTo>
                </a:path>
              </a:pathLst>
            </a:custGeom>
            <a:noFill/>
            <a:ln w="19050" cmpd="sng">
              <a:solidFill>
                <a:srgbClr val="000000"/>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1" name="Line 25"/>
            <p:cNvSpPr>
              <a:spLocks noChangeShapeType="1"/>
            </p:cNvSpPr>
            <p:nvPr/>
          </p:nvSpPr>
          <p:spPr bwMode="auto">
            <a:xfrm>
              <a:off x="5169" y="2232"/>
              <a:ext cx="0" cy="286"/>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Rectangle 28"/>
            <p:cNvSpPr>
              <a:spLocks noChangeArrowheads="1"/>
            </p:cNvSpPr>
            <p:nvPr/>
          </p:nvSpPr>
          <p:spPr bwMode="auto">
            <a:xfrm>
              <a:off x="2970" y="1938"/>
              <a:ext cx="347" cy="275"/>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p>
          </p:txBody>
        </p:sp>
        <p:sp>
          <p:nvSpPr>
            <p:cNvPr id="23573" name="Line 29"/>
            <p:cNvSpPr>
              <a:spLocks noChangeShapeType="1"/>
            </p:cNvSpPr>
            <p:nvPr/>
          </p:nvSpPr>
          <p:spPr bwMode="auto">
            <a:xfrm>
              <a:off x="3130" y="1665"/>
              <a:ext cx="0" cy="285"/>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30"/>
            <p:cNvSpPr>
              <a:spLocks noChangeShapeType="1"/>
            </p:cNvSpPr>
            <p:nvPr/>
          </p:nvSpPr>
          <p:spPr bwMode="auto">
            <a:xfrm>
              <a:off x="3089" y="2210"/>
              <a:ext cx="0" cy="286"/>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31"/>
            <p:cNvSpPr>
              <a:spLocks noChangeShapeType="1"/>
            </p:cNvSpPr>
            <p:nvPr/>
          </p:nvSpPr>
          <p:spPr bwMode="auto">
            <a:xfrm>
              <a:off x="3175" y="2210"/>
              <a:ext cx="0" cy="286"/>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Line 34"/>
            <p:cNvSpPr>
              <a:spLocks noChangeShapeType="1"/>
            </p:cNvSpPr>
            <p:nvPr/>
          </p:nvSpPr>
          <p:spPr bwMode="auto">
            <a:xfrm>
              <a:off x="4311" y="2096"/>
              <a:ext cx="244"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Text Box 35"/>
            <p:cNvSpPr txBox="1">
              <a:spLocks noChangeArrowheads="1"/>
            </p:cNvSpPr>
            <p:nvPr/>
          </p:nvSpPr>
          <p:spPr bwMode="auto">
            <a:xfrm>
              <a:off x="2710" y="1409"/>
              <a:ext cx="1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ea typeface="黑体" panose="02010609060101010101" pitchFamily="49" charset="-122"/>
                </a:rPr>
                <a:t>n</a:t>
              </a:r>
              <a:r>
                <a:rPr lang="zh-CN" altLang="en-US" sz="2000" dirty="0">
                  <a:ea typeface="黑体" panose="02010609060101010101" pitchFamily="49" charset="-122"/>
                </a:rPr>
                <a:t>位串行</a:t>
              </a:r>
              <a:r>
                <a:rPr lang="en-US" altLang="zh-CN" sz="2000" dirty="0">
                  <a:ea typeface="黑体" panose="02010609060101010101" pitchFamily="49" charset="-122"/>
                </a:rPr>
                <a:t>(</a:t>
              </a:r>
              <a:r>
                <a:rPr lang="zh-CN" altLang="en-US" sz="2000" dirty="0">
                  <a:ea typeface="黑体" panose="02010609060101010101" pitchFamily="49" charset="-122"/>
                </a:rPr>
                <a:t>行波</a:t>
              </a:r>
              <a:r>
                <a:rPr lang="en-US" altLang="zh-CN" sz="2000" dirty="0">
                  <a:ea typeface="黑体" panose="02010609060101010101" pitchFamily="49" charset="-122"/>
                </a:rPr>
                <a:t>)</a:t>
              </a:r>
              <a:r>
                <a:rPr lang="zh-CN" altLang="en-US" sz="2000" dirty="0">
                  <a:ea typeface="黑体" panose="02010609060101010101" pitchFamily="49" charset="-122"/>
                </a:rPr>
                <a:t>加法器：</a:t>
              </a:r>
              <a:endParaRPr lang="en-US" altLang="zh-CN" sz="2000" dirty="0">
                <a:ea typeface="黑体" panose="02010609060101010101" pitchFamily="49" charset="-122"/>
              </a:endParaRPr>
            </a:p>
          </p:txBody>
        </p:sp>
        <p:sp>
          <p:nvSpPr>
            <p:cNvPr id="23578" name="Line 42"/>
            <p:cNvSpPr>
              <a:spLocks noChangeShapeType="1"/>
            </p:cNvSpPr>
            <p:nvPr/>
          </p:nvSpPr>
          <p:spPr bwMode="auto">
            <a:xfrm flipH="1">
              <a:off x="3942" y="2082"/>
              <a:ext cx="2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9" name="Line 43"/>
            <p:cNvSpPr>
              <a:spLocks noChangeShapeType="1"/>
            </p:cNvSpPr>
            <p:nvPr/>
          </p:nvSpPr>
          <p:spPr bwMode="auto">
            <a:xfrm flipH="1">
              <a:off x="3316" y="2068"/>
              <a:ext cx="2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0" name="Line 44"/>
            <p:cNvSpPr>
              <a:spLocks noChangeShapeType="1"/>
            </p:cNvSpPr>
            <p:nvPr/>
          </p:nvSpPr>
          <p:spPr bwMode="auto">
            <a:xfrm flipH="1">
              <a:off x="2710" y="2074"/>
              <a:ext cx="2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1" name="Line 45"/>
            <p:cNvSpPr>
              <a:spLocks noChangeShapeType="1"/>
            </p:cNvSpPr>
            <p:nvPr/>
          </p:nvSpPr>
          <p:spPr bwMode="auto">
            <a:xfrm flipH="1">
              <a:off x="4678" y="2086"/>
              <a:ext cx="2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2" name="Line 46"/>
            <p:cNvSpPr>
              <a:spLocks noChangeShapeType="1"/>
            </p:cNvSpPr>
            <p:nvPr/>
          </p:nvSpPr>
          <p:spPr bwMode="auto">
            <a:xfrm flipH="1">
              <a:off x="5302" y="2080"/>
              <a:ext cx="2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3" name="Text Box 48"/>
            <p:cNvSpPr txBox="1">
              <a:spLocks noChangeArrowheads="1"/>
            </p:cNvSpPr>
            <p:nvPr/>
          </p:nvSpPr>
          <p:spPr bwMode="auto">
            <a:xfrm>
              <a:off x="5310" y="2088"/>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C0</a:t>
              </a:r>
            </a:p>
          </p:txBody>
        </p:sp>
        <p:sp>
          <p:nvSpPr>
            <p:cNvPr id="23584" name="Text Box 49"/>
            <p:cNvSpPr txBox="1">
              <a:spLocks noChangeArrowheads="1"/>
            </p:cNvSpPr>
            <p:nvPr/>
          </p:nvSpPr>
          <p:spPr bwMode="auto">
            <a:xfrm>
              <a:off x="2584" y="206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Cn</a:t>
              </a:r>
            </a:p>
          </p:txBody>
        </p:sp>
      </p:grpSp>
      <p:sp>
        <p:nvSpPr>
          <p:cNvPr id="3" name="灯片编号占位符 2"/>
          <p:cNvSpPr>
            <a:spLocks noGrp="1"/>
          </p:cNvSpPr>
          <p:nvPr>
            <p:ph type="sldNum" sz="quarter" idx="4"/>
          </p:nvPr>
        </p:nvSpPr>
        <p:spPr>
          <a:xfrm>
            <a:off x="7077471" y="6484407"/>
            <a:ext cx="2057400" cy="365125"/>
          </a:xfrm>
        </p:spPr>
        <p:txBody>
          <a:bodyPr/>
          <a:lstStyle/>
          <a:p>
            <a:fld id="{D0070DC2-13D2-458E-BB34-05914CC0C23C}" type="slidenum">
              <a:rPr lang="zh-CN" altLang="en-US" smtClean="0"/>
              <a:pPr/>
              <a:t>17</a:t>
            </a:fld>
            <a:endParaRPr lang="zh-CN" altLang="en-US" dirty="0"/>
          </a:p>
        </p:txBody>
      </p:sp>
      <p:cxnSp>
        <p:nvCxnSpPr>
          <p:cNvPr id="6" name="直接连接符 5"/>
          <p:cNvCxnSpPr/>
          <p:nvPr/>
        </p:nvCxnSpPr>
        <p:spPr bwMode="auto">
          <a:xfrm>
            <a:off x="5037138" y="6296802"/>
            <a:ext cx="740568" cy="0"/>
          </a:xfrm>
          <a:prstGeom prst="line">
            <a:avLst/>
          </a:prstGeom>
          <a:noFill/>
          <a:ln w="12700" cap="flat" cmpd="sng" algn="ctr">
            <a:solidFill>
              <a:srgbClr val="000000"/>
            </a:solidFill>
            <a:prstDash val="solid"/>
            <a:round/>
            <a:headEnd type="none" w="med" len="med"/>
            <a:tailEnd type="none" w="med" len="med"/>
          </a:ln>
          <a:effectLst/>
        </p:spPr>
      </p:cxnSp>
      <p:sp>
        <p:nvSpPr>
          <p:cNvPr id="7" name="文本框 6"/>
          <p:cNvSpPr txBox="1"/>
          <p:nvPr/>
        </p:nvSpPr>
        <p:spPr>
          <a:xfrm>
            <a:off x="4802075" y="6364416"/>
            <a:ext cx="1263649" cy="338554"/>
          </a:xfrm>
          <a:prstGeom prst="rect">
            <a:avLst/>
          </a:prstGeom>
          <a:noFill/>
        </p:spPr>
        <p:txBody>
          <a:bodyPr wrap="square" rtlCol="0">
            <a:spAutoFit/>
          </a:bodyPr>
          <a:lstStyle/>
          <a:p>
            <a:r>
              <a:rPr lang="en-US" altLang="zh-CN" dirty="0" smtClean="0"/>
              <a:t>Cn-1</a:t>
            </a:r>
            <a:r>
              <a:rPr lang="zh-CN" altLang="en-US" dirty="0" smtClean="0"/>
              <a:t>的延迟</a:t>
            </a:r>
            <a:endParaRPr lang="zh-CN" altLang="en-US" dirty="0"/>
          </a:p>
        </p:txBody>
      </p:sp>
      <p:sp>
        <p:nvSpPr>
          <p:cNvPr id="8" name="文本框 7"/>
          <p:cNvSpPr txBox="1"/>
          <p:nvPr/>
        </p:nvSpPr>
        <p:spPr>
          <a:xfrm>
            <a:off x="5925927" y="6369183"/>
            <a:ext cx="1739900" cy="338554"/>
          </a:xfrm>
          <a:prstGeom prst="rect">
            <a:avLst/>
          </a:prstGeom>
          <a:noFill/>
        </p:spPr>
        <p:txBody>
          <a:bodyPr wrap="square" rtlCol="0">
            <a:spAutoFit/>
          </a:bodyPr>
          <a:lstStyle/>
          <a:p>
            <a:r>
              <a:rPr lang="zh-CN" altLang="en-US" dirty="0" smtClean="0"/>
              <a:t>最后一个异或门</a:t>
            </a:r>
            <a:endParaRPr lang="zh-CN" altLang="en-US" dirty="0"/>
          </a:p>
        </p:txBody>
      </p:sp>
      <p:cxnSp>
        <p:nvCxnSpPr>
          <p:cNvPr id="10" name="直接箭头连接符 9"/>
          <p:cNvCxnSpPr/>
          <p:nvPr/>
        </p:nvCxnSpPr>
        <p:spPr bwMode="auto">
          <a:xfrm flipH="1" flipV="1">
            <a:off x="6027738" y="6146800"/>
            <a:ext cx="227012" cy="328258"/>
          </a:xfrm>
          <a:prstGeom prst="straightConnector1">
            <a:avLst/>
          </a:prstGeom>
          <a:noFill/>
          <a:ln w="12700" cap="flat" cmpd="sng" algn="ctr">
            <a:solidFill>
              <a:srgbClr val="000000"/>
            </a:solidFill>
            <a:prstDash val="solid"/>
            <a:round/>
            <a:headEnd type="none" w="med" len="med"/>
            <a:tailEnd type="triangle"/>
          </a:ln>
          <a:effectLst/>
        </p:spPr>
      </p:cxnSp>
      <p:grpSp>
        <p:nvGrpSpPr>
          <p:cNvPr id="12" name="组合 11"/>
          <p:cNvGrpSpPr/>
          <p:nvPr/>
        </p:nvGrpSpPr>
        <p:grpSpPr>
          <a:xfrm>
            <a:off x="6027738" y="665163"/>
            <a:ext cx="3043149" cy="1750395"/>
            <a:chOff x="6027738" y="665163"/>
            <a:chExt cx="3043149" cy="1750395"/>
          </a:xfrm>
        </p:grpSpPr>
        <p:grpSp>
          <p:nvGrpSpPr>
            <p:cNvPr id="2" name="Group 15"/>
            <p:cNvGrpSpPr>
              <a:grpSpLocks/>
            </p:cNvGrpSpPr>
            <p:nvPr/>
          </p:nvGrpSpPr>
          <p:grpSpPr bwMode="auto">
            <a:xfrm>
              <a:off x="6027738" y="790576"/>
              <a:ext cx="2678112" cy="1356078"/>
              <a:chOff x="3768" y="600"/>
              <a:chExt cx="1716" cy="1002"/>
            </a:xfrm>
          </p:grpSpPr>
          <p:grpSp>
            <p:nvGrpSpPr>
              <p:cNvPr id="23585" name="Group 6"/>
              <p:cNvGrpSpPr>
                <a:grpSpLocks/>
              </p:cNvGrpSpPr>
              <p:nvPr/>
            </p:nvGrpSpPr>
            <p:grpSpPr bwMode="auto">
              <a:xfrm>
                <a:off x="4258" y="637"/>
                <a:ext cx="1226" cy="965"/>
                <a:chOff x="9022" y="9188"/>
                <a:chExt cx="1506" cy="1399"/>
              </a:xfrm>
            </p:grpSpPr>
            <p:sp>
              <p:nvSpPr>
                <p:cNvPr id="23587" name="Rectangle 7"/>
                <p:cNvSpPr>
                  <a:spLocks noChangeArrowheads="1"/>
                </p:cNvSpPr>
                <p:nvPr/>
              </p:nvSpPr>
              <p:spPr bwMode="auto">
                <a:xfrm>
                  <a:off x="9489" y="9643"/>
                  <a:ext cx="567" cy="45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黑体" panose="02010609060101010101" pitchFamily="49" charset="-122"/>
                    </a:rPr>
                    <a:t>FA</a:t>
                  </a:r>
                </a:p>
              </p:txBody>
            </p:sp>
            <p:sp>
              <p:nvSpPr>
                <p:cNvPr id="23588" name="Line 8"/>
                <p:cNvSpPr>
                  <a:spLocks noChangeShapeType="1"/>
                </p:cNvSpPr>
                <p:nvPr/>
              </p:nvSpPr>
              <p:spPr bwMode="auto">
                <a:xfrm>
                  <a:off x="9786" y="9188"/>
                  <a:ext cx="0" cy="468"/>
                </a:xfrm>
                <a:prstGeom prst="line">
                  <a:avLst/>
                </a:prstGeom>
                <a:noFill/>
                <a:ln w="9525">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9"/>
                <p:cNvSpPr>
                  <a:spLocks noChangeShapeType="1"/>
                </p:cNvSpPr>
                <p:nvPr/>
              </p:nvSpPr>
              <p:spPr bwMode="auto">
                <a:xfrm>
                  <a:off x="9696" y="10116"/>
                  <a:ext cx="0" cy="471"/>
                </a:xfrm>
                <a:prstGeom prst="line">
                  <a:avLst/>
                </a:prstGeom>
                <a:noFill/>
                <a:ln w="9525">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Line 10"/>
                <p:cNvSpPr>
                  <a:spLocks noChangeShapeType="1"/>
                </p:cNvSpPr>
                <p:nvPr/>
              </p:nvSpPr>
              <p:spPr bwMode="auto">
                <a:xfrm>
                  <a:off x="9879" y="10116"/>
                  <a:ext cx="0" cy="471"/>
                </a:xfrm>
                <a:prstGeom prst="line">
                  <a:avLst/>
                </a:prstGeom>
                <a:noFill/>
                <a:ln w="9525">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Freeform 11"/>
                <p:cNvSpPr>
                  <a:spLocks/>
                </p:cNvSpPr>
                <p:nvPr/>
              </p:nvSpPr>
              <p:spPr bwMode="auto">
                <a:xfrm>
                  <a:off x="10057" y="9855"/>
                  <a:ext cx="471" cy="1"/>
                </a:xfrm>
                <a:custGeom>
                  <a:avLst/>
                  <a:gdLst>
                    <a:gd name="T0" fmla="*/ 104 w 636"/>
                    <a:gd name="T1" fmla="*/ 0 h 1"/>
                    <a:gd name="T2" fmla="*/ 0 w 636"/>
                    <a:gd name="T3" fmla="*/ 1 h 1"/>
                    <a:gd name="T4" fmla="*/ 0 60000 65536"/>
                    <a:gd name="T5" fmla="*/ 0 60000 65536"/>
                    <a:gd name="T6" fmla="*/ 0 w 636"/>
                    <a:gd name="T7" fmla="*/ 0 h 1"/>
                    <a:gd name="T8" fmla="*/ 636 w 636"/>
                    <a:gd name="T9" fmla="*/ 1 h 1"/>
                  </a:gdLst>
                  <a:ahLst/>
                  <a:cxnLst>
                    <a:cxn ang="T4">
                      <a:pos x="T0" y="T1"/>
                    </a:cxn>
                    <a:cxn ang="T5">
                      <a:pos x="T2" y="T3"/>
                    </a:cxn>
                  </a:cxnLst>
                  <a:rect l="T6" t="T7" r="T8" b="T9"/>
                  <a:pathLst>
                    <a:path w="636" h="1">
                      <a:moveTo>
                        <a:pt x="636" y="0"/>
                      </a:moveTo>
                      <a:lnTo>
                        <a:pt x="0" y="1"/>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2" name="Freeform 12"/>
                <p:cNvSpPr>
                  <a:spLocks/>
                </p:cNvSpPr>
                <p:nvPr/>
              </p:nvSpPr>
              <p:spPr bwMode="auto">
                <a:xfrm>
                  <a:off x="9022" y="9844"/>
                  <a:ext cx="471" cy="1"/>
                </a:xfrm>
                <a:custGeom>
                  <a:avLst/>
                  <a:gdLst>
                    <a:gd name="T0" fmla="*/ 183 w 569"/>
                    <a:gd name="T1" fmla="*/ 0 h 3"/>
                    <a:gd name="T2" fmla="*/ 0 w 569"/>
                    <a:gd name="T3" fmla="*/ 0 h 3"/>
                    <a:gd name="T4" fmla="*/ 0 60000 65536"/>
                    <a:gd name="T5" fmla="*/ 0 60000 65536"/>
                    <a:gd name="T6" fmla="*/ 0 w 569"/>
                    <a:gd name="T7" fmla="*/ 0 h 3"/>
                    <a:gd name="T8" fmla="*/ 569 w 569"/>
                    <a:gd name="T9" fmla="*/ 3 h 3"/>
                  </a:gdLst>
                  <a:ahLst/>
                  <a:cxnLst>
                    <a:cxn ang="T4">
                      <a:pos x="T0" y="T1"/>
                    </a:cxn>
                    <a:cxn ang="T5">
                      <a:pos x="T2" y="T3"/>
                    </a:cxn>
                  </a:cxnLst>
                  <a:rect l="T6" t="T7" r="T8" b="T9"/>
                  <a:pathLst>
                    <a:path w="569" h="3">
                      <a:moveTo>
                        <a:pt x="569" y="3"/>
                      </a:moveTo>
                      <a:lnTo>
                        <a:pt x="0"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86" name="Text Box 13"/>
              <p:cNvSpPr txBox="1">
                <a:spLocks noChangeArrowheads="1"/>
              </p:cNvSpPr>
              <p:nvPr/>
            </p:nvSpPr>
            <p:spPr bwMode="auto">
              <a:xfrm>
                <a:off x="3768" y="600"/>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ea typeface="黑体" panose="02010609060101010101" pitchFamily="49" charset="-122"/>
                  </a:rPr>
                  <a:t>全加器符号：</a:t>
                </a:r>
              </a:p>
            </p:txBody>
          </p:sp>
        </p:grpSp>
        <p:sp>
          <p:nvSpPr>
            <p:cNvPr id="5" name="文本框 4"/>
            <p:cNvSpPr txBox="1"/>
            <p:nvPr/>
          </p:nvSpPr>
          <p:spPr>
            <a:xfrm>
              <a:off x="7489825" y="2077004"/>
              <a:ext cx="712788" cy="338554"/>
            </a:xfrm>
            <a:prstGeom prst="rect">
              <a:avLst/>
            </a:prstGeom>
            <a:noFill/>
          </p:spPr>
          <p:txBody>
            <a:bodyPr wrap="square" rtlCol="0">
              <a:spAutoFit/>
            </a:bodyPr>
            <a:lstStyle/>
            <a:p>
              <a:r>
                <a:rPr lang="en-US" altLang="zh-CN" dirty="0" smtClean="0"/>
                <a:t>A  B</a:t>
              </a:r>
              <a:endParaRPr lang="zh-CN" altLang="en-US" dirty="0"/>
            </a:p>
          </p:txBody>
        </p:sp>
        <p:sp>
          <p:nvSpPr>
            <p:cNvPr id="9" name="文本框 8"/>
            <p:cNvSpPr txBox="1"/>
            <p:nvPr/>
          </p:nvSpPr>
          <p:spPr>
            <a:xfrm>
              <a:off x="8129500" y="1130514"/>
              <a:ext cx="941387" cy="338554"/>
            </a:xfrm>
            <a:prstGeom prst="rect">
              <a:avLst/>
            </a:prstGeom>
            <a:noFill/>
          </p:spPr>
          <p:txBody>
            <a:bodyPr wrap="square" rtlCol="0">
              <a:spAutoFit/>
            </a:bodyPr>
            <a:lstStyle/>
            <a:p>
              <a:r>
                <a:rPr lang="en-US" altLang="zh-CN" dirty="0" err="1" smtClean="0"/>
                <a:t>CarryIn</a:t>
              </a:r>
              <a:endParaRPr lang="zh-CN" altLang="en-US" dirty="0"/>
            </a:p>
          </p:txBody>
        </p:sp>
        <p:sp>
          <p:nvSpPr>
            <p:cNvPr id="48" name="文本框 47"/>
            <p:cNvSpPr txBox="1"/>
            <p:nvPr/>
          </p:nvSpPr>
          <p:spPr>
            <a:xfrm>
              <a:off x="6324859" y="1093018"/>
              <a:ext cx="1095239" cy="338554"/>
            </a:xfrm>
            <a:prstGeom prst="rect">
              <a:avLst/>
            </a:prstGeom>
            <a:noFill/>
          </p:spPr>
          <p:txBody>
            <a:bodyPr wrap="square" rtlCol="0">
              <a:spAutoFit/>
            </a:bodyPr>
            <a:lstStyle/>
            <a:p>
              <a:r>
                <a:rPr lang="en-US" altLang="zh-CN" dirty="0" err="1" smtClean="0"/>
                <a:t>CarryOut</a:t>
              </a:r>
              <a:endParaRPr lang="zh-CN" altLang="en-US" dirty="0"/>
            </a:p>
          </p:txBody>
        </p:sp>
        <p:sp>
          <p:nvSpPr>
            <p:cNvPr id="11" name="文本框 10"/>
            <p:cNvSpPr txBox="1"/>
            <p:nvPr/>
          </p:nvSpPr>
          <p:spPr>
            <a:xfrm>
              <a:off x="7900544" y="665163"/>
              <a:ext cx="625919" cy="338554"/>
            </a:xfrm>
            <a:prstGeom prst="rect">
              <a:avLst/>
            </a:prstGeom>
            <a:noFill/>
          </p:spPr>
          <p:txBody>
            <a:bodyPr wrap="square" rtlCol="0">
              <a:spAutoFit/>
            </a:bodyPr>
            <a:lstStyle/>
            <a:p>
              <a:r>
                <a:rPr lang="en-US" altLang="zh-CN" dirty="0" smtClean="0"/>
                <a:t>Sum</a:t>
              </a:r>
              <a:endParaRPr lang="zh-CN" altLang="en-US" dirty="0"/>
            </a:p>
          </p:txBody>
        </p:sp>
      </p:grpSp>
      <p:sp>
        <p:nvSpPr>
          <p:cNvPr id="13" name="文本框 12"/>
          <p:cNvSpPr txBox="1"/>
          <p:nvPr/>
        </p:nvSpPr>
        <p:spPr>
          <a:xfrm>
            <a:off x="414633" y="5063101"/>
            <a:ext cx="3517555" cy="400110"/>
          </a:xfrm>
          <a:prstGeom prst="rect">
            <a:avLst/>
          </a:prstGeom>
          <a:noFill/>
        </p:spPr>
        <p:txBody>
          <a:bodyPr wrap="square" rtlCol="0">
            <a:spAutoFit/>
          </a:bodyPr>
          <a:lstStyle/>
          <a:p>
            <a:r>
              <a:rPr lang="zh-CN" altLang="en-US" sz="2000" dirty="0" smtClean="0">
                <a:solidFill>
                  <a:srgbClr val="FF0000"/>
                </a:solidFill>
              </a:rPr>
              <a:t>两个逻辑电路就构成了全加器</a:t>
            </a:r>
            <a:endParaRPr lang="zh-CN" altLang="en-US" sz="2000" dirty="0">
              <a:solidFill>
                <a:srgbClr val="FF0000"/>
              </a:solidFill>
            </a:endParaRPr>
          </a:p>
        </p:txBody>
      </p:sp>
      <p:sp>
        <p:nvSpPr>
          <p:cNvPr id="52" name="Text Box 47"/>
          <p:cNvSpPr txBox="1">
            <a:spLocks noChangeArrowheads="1"/>
          </p:cNvSpPr>
          <p:nvPr/>
        </p:nvSpPr>
        <p:spPr bwMode="auto">
          <a:xfrm>
            <a:off x="2673828" y="6160080"/>
            <a:ext cx="2173741"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FF0066"/>
                </a:solidFill>
                <a:latin typeface="Arial" panose="020B0604020202020204" pitchFamily="34" charset="0"/>
                <a:ea typeface="黑体" panose="02010609060101010101" pitchFamily="49" charset="-122"/>
              </a:rPr>
              <a:t>Sum</a:t>
            </a:r>
            <a:r>
              <a:rPr lang="zh-CN" altLang="en-US" sz="2000" dirty="0">
                <a:solidFill>
                  <a:srgbClr val="FF0066"/>
                </a:solidFill>
                <a:latin typeface="Arial" panose="020B0604020202020204" pitchFamily="34" charset="0"/>
                <a:ea typeface="黑体" panose="02010609060101010101" pitchFamily="49" charset="-122"/>
              </a:rPr>
              <a:t>延迟为6</a:t>
            </a:r>
            <a:r>
              <a:rPr lang="en-US" altLang="zh-CN" sz="2000" dirty="0" smtClean="0">
                <a:solidFill>
                  <a:srgbClr val="FF0066"/>
                </a:solidFill>
                <a:latin typeface="Arial" panose="020B0604020202020204" pitchFamily="34" charset="0"/>
                <a:ea typeface="黑体" panose="02010609060101010101" pitchFamily="49" charset="-122"/>
              </a:rPr>
              <a:t>ty</a:t>
            </a:r>
            <a:endParaRPr lang="zh-CN" altLang="en-US" sz="2000" dirty="0">
              <a:solidFill>
                <a:srgbClr val="FF0066"/>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0389"/>
                                        </p:tgtEl>
                                        <p:attrNameLst>
                                          <p:attrName>style.visibility</p:attrName>
                                        </p:attrNameLst>
                                      </p:cBhvr>
                                      <p:to>
                                        <p:strVal val="visible"/>
                                      </p:to>
                                    </p:set>
                                    <p:animEffect transition="in" filter="blinds(horizontal)">
                                      <p:cBhvr>
                                        <p:cTn id="22" dur="500"/>
                                        <p:tgtEl>
                                          <p:spTgt spid="40038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0431"/>
                                        </p:tgtEl>
                                        <p:attrNameLst>
                                          <p:attrName>style.visibility</p:attrName>
                                        </p:attrNameLst>
                                      </p:cBhvr>
                                      <p:to>
                                        <p:strVal val="visible"/>
                                      </p:to>
                                    </p:set>
                                    <p:animEffect transition="in" filter="blinds(horizontal)">
                                      <p:cBhvr>
                                        <p:cTn id="27" dur="500"/>
                                        <p:tgtEl>
                                          <p:spTgt spid="4004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0421"/>
                                        </p:tgtEl>
                                        <p:attrNameLst>
                                          <p:attrName>style.visibility</p:attrName>
                                        </p:attrNameLst>
                                      </p:cBhvr>
                                      <p:to>
                                        <p:strVal val="visible"/>
                                      </p:to>
                                    </p:set>
                                    <p:animEffect transition="in" filter="blinds(horizontal)">
                                      <p:cBhvr>
                                        <p:cTn id="42" dur="500"/>
                                        <p:tgtEl>
                                          <p:spTgt spid="4004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0423">
                                            <p:txEl>
                                              <p:pRg st="0" end="0"/>
                                            </p:txEl>
                                          </p:spTgt>
                                        </p:tgtEl>
                                        <p:attrNameLst>
                                          <p:attrName>style.visibility</p:attrName>
                                        </p:attrNameLst>
                                      </p:cBhvr>
                                      <p:to>
                                        <p:strVal val="visible"/>
                                      </p:to>
                                    </p:set>
                                    <p:animEffect transition="in" filter="blinds(horizontal)">
                                      <p:cBhvr>
                                        <p:cTn id="47" dur="500"/>
                                        <p:tgtEl>
                                          <p:spTgt spid="40042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0425"/>
                                        </p:tgtEl>
                                        <p:attrNameLst>
                                          <p:attrName>style.visibility</p:attrName>
                                        </p:attrNameLst>
                                      </p:cBhvr>
                                      <p:to>
                                        <p:strVal val="visible"/>
                                      </p:to>
                                    </p:set>
                                    <p:animEffect transition="in" filter="blinds(horizontal)">
                                      <p:cBhvr>
                                        <p:cTn id="52" dur="500"/>
                                        <p:tgtEl>
                                          <p:spTgt spid="4004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0423">
                                            <p:txEl>
                                              <p:pRg st="1" end="1"/>
                                            </p:txEl>
                                          </p:spTgt>
                                        </p:tgtEl>
                                        <p:attrNameLst>
                                          <p:attrName>style.visibility</p:attrName>
                                        </p:attrNameLst>
                                      </p:cBhvr>
                                      <p:to>
                                        <p:strVal val="visible"/>
                                      </p:to>
                                    </p:set>
                                    <p:animEffect transition="in" filter="blinds(horizontal)">
                                      <p:cBhvr>
                                        <p:cTn id="57" dur="500"/>
                                        <p:tgtEl>
                                          <p:spTgt spid="40042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0424"/>
                                        </p:tgtEl>
                                        <p:attrNameLst>
                                          <p:attrName>style.visibility</p:attrName>
                                        </p:attrNameLst>
                                      </p:cBhvr>
                                      <p:to>
                                        <p:strVal val="visible"/>
                                      </p:to>
                                    </p:set>
                                    <p:animEffect transition="in" filter="blinds(horizontal)">
                                      <p:cBhvr>
                                        <p:cTn id="62" dur="500"/>
                                        <p:tgtEl>
                                          <p:spTgt spid="4004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animBg="1"/>
      <p:bldP spid="400421" grpId="0"/>
      <p:bldP spid="400424" grpId="0"/>
      <p:bldP spid="400425" grpId="0"/>
      <p:bldP spid="400431" grpId="0" animBg="1"/>
      <p:bldP spid="7" grpId="0"/>
      <p:bldP spid="8" grpId="0"/>
      <p:bldP spid="13" grpId="0"/>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162558"/>
            <a:ext cx="7616825" cy="479747"/>
          </a:xfrm>
          <a:noFill/>
        </p:spPr>
        <p:txBody>
          <a:bodyPr anchor="ctr"/>
          <a:lstStyle/>
          <a:p>
            <a:r>
              <a:rPr lang="zh-CN" altLang="en-US" dirty="0" smtClean="0">
                <a:ea typeface="宋体" panose="02010600030101010101" pitchFamily="2" charset="-122"/>
              </a:rPr>
              <a:t>回顾：</a:t>
            </a:r>
            <a:r>
              <a:rPr lang="en-US" altLang="zh-CN" dirty="0" smtClean="0">
                <a:ea typeface="宋体" panose="02010600030101010101" pitchFamily="2" charset="-122"/>
              </a:rPr>
              <a:t>2. </a:t>
            </a:r>
            <a:r>
              <a:rPr lang="zh-CN" altLang="en-US" dirty="0" smtClean="0">
                <a:ea typeface="宋体" panose="02010600030101010101" pitchFamily="2" charset="-122"/>
              </a:rPr>
              <a:t>并行进位加法器（</a:t>
            </a:r>
            <a:r>
              <a:rPr lang="en-US" altLang="zh-CN" dirty="0" smtClean="0">
                <a:ea typeface="宋体" panose="02010600030101010101" pitchFamily="2" charset="-122"/>
              </a:rPr>
              <a:t>CLA</a:t>
            </a:r>
            <a:r>
              <a:rPr lang="zh-CN" altLang="en-US" dirty="0" smtClean="0">
                <a:ea typeface="宋体" panose="02010600030101010101" pitchFamily="2" charset="-122"/>
              </a:rPr>
              <a:t>加法器）</a:t>
            </a:r>
            <a:endParaRPr lang="en-US" altLang="zh-CN" dirty="0" smtClean="0">
              <a:ea typeface="宋体" panose="02010600030101010101" pitchFamily="2" charset="-122"/>
            </a:endParaRPr>
          </a:p>
        </p:txBody>
      </p:sp>
      <p:sp>
        <p:nvSpPr>
          <p:cNvPr id="404483" name="Rectangle 3"/>
          <p:cNvSpPr>
            <a:spLocks noGrp="1" noChangeArrowheads="1"/>
          </p:cNvSpPr>
          <p:nvPr>
            <p:ph type="body" idx="1"/>
          </p:nvPr>
        </p:nvSpPr>
        <p:spPr>
          <a:xfrm>
            <a:off x="241300" y="714375"/>
            <a:ext cx="8902700" cy="6108700"/>
          </a:xfrm>
        </p:spPr>
        <p:txBody>
          <a:bodyPr/>
          <a:lstStyle/>
          <a:p>
            <a:pPr>
              <a:lnSpc>
                <a:spcPct val="95000"/>
              </a:lnSpc>
              <a:spcBef>
                <a:spcPct val="15000"/>
              </a:spcBef>
              <a:defRPr/>
            </a:pPr>
            <a:r>
              <a:rPr lang="zh-CN" altLang="en-US" sz="2000" dirty="0" smtClean="0">
                <a:solidFill>
                  <a:srgbClr val="0033CC"/>
                </a:solidFill>
                <a:ea typeface="黑体" pitchFamily="2" charset="-122"/>
              </a:rPr>
              <a:t>为什么用先行进位方式？</a:t>
            </a:r>
          </a:p>
          <a:p>
            <a:pPr>
              <a:lnSpc>
                <a:spcPct val="95000"/>
              </a:lnSpc>
              <a:spcBef>
                <a:spcPct val="15000"/>
              </a:spcBef>
              <a:buFont typeface="Wingdings" pitchFamily="2" charset="2"/>
              <a:buNone/>
              <a:defRPr/>
            </a:pPr>
            <a:r>
              <a:rPr lang="zh-CN" altLang="en-US" sz="2000" dirty="0" smtClean="0">
                <a:ea typeface="黑体" pitchFamily="2" charset="-122"/>
              </a:rPr>
              <a:t>    串行进位加法器采用</a:t>
            </a:r>
            <a:r>
              <a:rPr lang="zh-CN" altLang="en-US" sz="2000" dirty="0" smtClean="0">
                <a:solidFill>
                  <a:schemeClr val="accent2"/>
                </a:solidFill>
                <a:ea typeface="黑体" pitchFamily="2" charset="-122"/>
              </a:rPr>
              <a:t>串行逐级传递进位</a:t>
            </a:r>
            <a:r>
              <a:rPr lang="zh-CN" altLang="en-US" sz="2000" dirty="0" smtClean="0">
                <a:ea typeface="黑体" pitchFamily="2" charset="-122"/>
              </a:rPr>
              <a:t>，电路延迟与位数成正比关系</a:t>
            </a:r>
            <a:r>
              <a:rPr lang="zh-CN" altLang="en-US" sz="2000" dirty="0" smtClean="0">
                <a:effectLst>
                  <a:outerShdw blurRad="38100" dist="38100" dir="2700000" algn="tl">
                    <a:srgbClr val="C0C0C0"/>
                  </a:outerShdw>
                </a:effectLst>
                <a:ea typeface="黑体" pitchFamily="2" charset="-122"/>
              </a:rPr>
              <a:t>。</a:t>
            </a:r>
          </a:p>
          <a:p>
            <a:pPr>
              <a:lnSpc>
                <a:spcPct val="95000"/>
              </a:lnSpc>
              <a:spcBef>
                <a:spcPct val="15000"/>
              </a:spcBef>
              <a:buFont typeface="Wingdings" pitchFamily="2" charset="2"/>
              <a:buNone/>
              <a:defRPr/>
            </a:pPr>
            <a:r>
              <a:rPr lang="zh-CN" altLang="en-US" sz="2000" dirty="0" smtClean="0">
                <a:effectLst>
                  <a:outerShdw blurRad="38100" dist="38100" dir="2700000" algn="tl">
                    <a:srgbClr val="C0C0C0"/>
                  </a:outerShdw>
                </a:effectLst>
                <a:ea typeface="黑体" pitchFamily="2" charset="-122"/>
              </a:rPr>
              <a:t>    </a:t>
            </a:r>
            <a:r>
              <a:rPr lang="zh-CN" altLang="en-US" sz="2000" dirty="0" smtClean="0">
                <a:ea typeface="黑体" pitchFamily="2" charset="-122"/>
              </a:rPr>
              <a:t>因此，现代计算机采用一种</a:t>
            </a:r>
            <a:r>
              <a:rPr lang="zh-CN" altLang="en-US" sz="2000" dirty="0" smtClean="0">
                <a:solidFill>
                  <a:schemeClr val="accent2"/>
                </a:solidFill>
                <a:ea typeface="黑体" pitchFamily="2" charset="-122"/>
              </a:rPr>
              <a:t>先行进位(</a:t>
            </a:r>
            <a:r>
              <a:rPr lang="en-US" altLang="zh-CN" sz="2000" dirty="0" smtClean="0">
                <a:solidFill>
                  <a:schemeClr val="accent2"/>
                </a:solidFill>
                <a:ea typeface="黑体" pitchFamily="2" charset="-122"/>
              </a:rPr>
              <a:t>Carry look ahead)</a:t>
            </a:r>
            <a:r>
              <a:rPr lang="zh-CN" altLang="en-US" sz="2000" dirty="0" smtClean="0">
                <a:solidFill>
                  <a:schemeClr val="accent2"/>
                </a:solidFill>
                <a:ea typeface="黑体" pitchFamily="2" charset="-122"/>
              </a:rPr>
              <a:t>方式</a:t>
            </a:r>
            <a:r>
              <a:rPr lang="zh-CN" altLang="en-US" sz="2000" dirty="0" smtClean="0">
                <a:ea typeface="黑体" pitchFamily="2" charset="-122"/>
              </a:rPr>
              <a:t>。</a:t>
            </a:r>
          </a:p>
          <a:p>
            <a:pPr>
              <a:lnSpc>
                <a:spcPct val="95000"/>
              </a:lnSpc>
              <a:spcBef>
                <a:spcPct val="15000"/>
              </a:spcBef>
              <a:defRPr/>
            </a:pPr>
            <a:r>
              <a:rPr lang="zh-CN" altLang="en-US" sz="2000" dirty="0" smtClean="0">
                <a:solidFill>
                  <a:srgbClr val="0033CC"/>
                </a:solidFill>
                <a:ea typeface="黑体" pitchFamily="2" charset="-122"/>
              </a:rPr>
              <a:t>如何产生先行进位？</a:t>
            </a:r>
          </a:p>
          <a:p>
            <a:pPr>
              <a:lnSpc>
                <a:spcPct val="95000"/>
              </a:lnSpc>
              <a:spcBef>
                <a:spcPct val="15000"/>
              </a:spcBef>
              <a:buFont typeface="Wingdings" pitchFamily="2" charset="2"/>
              <a:buNone/>
              <a:defRPr/>
            </a:pPr>
            <a:r>
              <a:rPr lang="zh-CN" altLang="zh-CN" sz="2000" dirty="0" smtClean="0">
                <a:ea typeface="黑体" pitchFamily="2" charset="-122"/>
              </a:rPr>
              <a:t>    定义辅助函数：</a:t>
            </a:r>
            <a:r>
              <a:rPr lang="en-US" altLang="zh-CN" sz="2000" dirty="0" err="1" smtClean="0">
                <a:ea typeface="黑体" pitchFamily="2" charset="-122"/>
              </a:rPr>
              <a:t>G</a:t>
            </a:r>
            <a:r>
              <a:rPr lang="en-US" altLang="zh-CN" sz="2000" baseline="-1000" dirty="0" err="1" smtClean="0">
                <a:ea typeface="黑体" pitchFamily="2" charset="-122"/>
              </a:rPr>
              <a:t>i</a:t>
            </a:r>
            <a:r>
              <a:rPr lang="en-US" altLang="zh-CN" sz="2000" dirty="0" smtClean="0">
                <a:ea typeface="黑体" pitchFamily="2" charset="-122"/>
              </a:rPr>
              <a:t>=</a:t>
            </a:r>
            <a:r>
              <a:rPr lang="en-US" altLang="zh-CN" sz="2000" dirty="0" err="1" smtClean="0">
                <a:ea typeface="黑体" pitchFamily="2" charset="-122"/>
              </a:rPr>
              <a:t>A</a:t>
            </a:r>
            <a:r>
              <a:rPr lang="en-US" altLang="zh-CN" sz="2000" baseline="-2000" dirty="0" err="1" smtClean="0">
                <a:ea typeface="黑体" pitchFamily="2" charset="-122"/>
              </a:rPr>
              <a:t>i</a:t>
            </a:r>
            <a:r>
              <a:rPr lang="en-US" altLang="zh-CN" sz="2000" dirty="0" err="1" smtClean="0">
                <a:ea typeface="黑体" pitchFamily="2" charset="-122"/>
              </a:rPr>
              <a:t>B</a:t>
            </a:r>
            <a:r>
              <a:rPr lang="en-US" altLang="zh-CN" sz="2000" baseline="-1000" dirty="0" err="1" smtClean="0">
                <a:ea typeface="黑体" pitchFamily="2" charset="-122"/>
              </a:rPr>
              <a:t>i</a:t>
            </a:r>
            <a:r>
              <a:rPr lang="en-US" altLang="zh-CN" sz="2000" dirty="0" smtClean="0">
                <a:ea typeface="黑体" pitchFamily="2" charset="-122"/>
              </a:rPr>
              <a:t>…</a:t>
            </a:r>
            <a:r>
              <a:rPr lang="zh-CN" altLang="en-US" sz="2000" dirty="0" smtClean="0">
                <a:ea typeface="黑体" pitchFamily="2" charset="-122"/>
              </a:rPr>
              <a:t>进位生成函数</a:t>
            </a:r>
            <a:endParaRPr lang="en-US" altLang="zh-CN" sz="2000" dirty="0" smtClean="0">
              <a:ea typeface="黑体" pitchFamily="2" charset="-122"/>
            </a:endParaRPr>
          </a:p>
          <a:p>
            <a:pPr>
              <a:lnSpc>
                <a:spcPct val="95000"/>
              </a:lnSpc>
              <a:spcBef>
                <a:spcPct val="15000"/>
              </a:spcBef>
              <a:buFont typeface="Wingdings" pitchFamily="2" charset="2"/>
              <a:buNone/>
              <a:defRPr/>
            </a:pPr>
            <a:r>
              <a:rPr lang="en-US" altLang="zh-CN" sz="2000" dirty="0" smtClean="0">
                <a:ea typeface="黑体" pitchFamily="2" charset="-122"/>
              </a:rPr>
              <a:t>                              P</a:t>
            </a:r>
            <a:r>
              <a:rPr lang="en-US" altLang="zh-CN" sz="2000" baseline="-1000" dirty="0" smtClean="0">
                <a:ea typeface="黑体" pitchFamily="2" charset="-122"/>
              </a:rPr>
              <a:t>i</a:t>
            </a:r>
            <a:r>
              <a:rPr lang="en-US" altLang="zh-CN" sz="2000" dirty="0" smtClean="0">
                <a:ea typeface="黑体" pitchFamily="2" charset="-122"/>
              </a:rPr>
              <a:t>=</a:t>
            </a:r>
            <a:r>
              <a:rPr lang="en-US" altLang="zh-CN" sz="2000" dirty="0" err="1" smtClean="0">
                <a:ea typeface="黑体" pitchFamily="2" charset="-122"/>
              </a:rPr>
              <a:t>A</a:t>
            </a:r>
            <a:r>
              <a:rPr lang="en-US" altLang="zh-CN" sz="2000" baseline="-2000" dirty="0" err="1" smtClean="0">
                <a:ea typeface="黑体" pitchFamily="2" charset="-122"/>
              </a:rPr>
              <a:t>i</a:t>
            </a:r>
            <a:r>
              <a:rPr lang="en-US" altLang="zh-CN" sz="2000" dirty="0" err="1" smtClean="0">
                <a:ea typeface="黑体" pitchFamily="2" charset="-122"/>
              </a:rPr>
              <a:t>+B</a:t>
            </a:r>
            <a:r>
              <a:rPr lang="en-US" altLang="zh-CN" sz="2000" baseline="-2000" dirty="0" err="1" smtClean="0">
                <a:ea typeface="黑体" pitchFamily="2" charset="-122"/>
              </a:rPr>
              <a:t>i</a:t>
            </a:r>
            <a:r>
              <a:rPr lang="en-US" altLang="zh-CN" sz="2000" dirty="0" smtClean="0">
                <a:ea typeface="黑体" pitchFamily="2" charset="-122"/>
              </a:rPr>
              <a:t>…</a:t>
            </a:r>
            <a:r>
              <a:rPr lang="zh-CN" altLang="en-US" sz="2000" dirty="0" smtClean="0">
                <a:ea typeface="黑体" pitchFamily="2" charset="-122"/>
              </a:rPr>
              <a:t>进位传递函数（或 </a:t>
            </a:r>
            <a:r>
              <a:rPr lang="en-US" altLang="zh-CN" sz="2000" dirty="0" smtClean="0">
                <a:ea typeface="黑体" pitchFamily="2" charset="-122"/>
              </a:rPr>
              <a:t>P</a:t>
            </a:r>
            <a:r>
              <a:rPr lang="en-US" altLang="zh-CN" sz="2000" baseline="-1000" dirty="0" smtClean="0">
                <a:ea typeface="黑体" pitchFamily="2" charset="-122"/>
              </a:rPr>
              <a:t>i</a:t>
            </a:r>
            <a:r>
              <a:rPr lang="en-US" altLang="zh-CN" sz="2000" dirty="0" smtClean="0">
                <a:ea typeface="黑体" pitchFamily="2" charset="-122"/>
              </a:rPr>
              <a:t>=</a:t>
            </a:r>
            <a:r>
              <a:rPr lang="en-US" altLang="zh-CN" sz="2000" dirty="0" err="1" smtClean="0">
                <a:ea typeface="黑体" pitchFamily="2" charset="-122"/>
              </a:rPr>
              <a:t>A</a:t>
            </a:r>
            <a:r>
              <a:rPr lang="en-US" altLang="zh-CN" sz="2000" baseline="-2000" dirty="0" err="1" smtClean="0">
                <a:ea typeface="黑体" pitchFamily="2" charset="-122"/>
              </a:rPr>
              <a:t>i</a:t>
            </a:r>
            <a:r>
              <a:rPr lang="en-US" altLang="zh-CN" sz="2000" dirty="0" err="1" smtClean="0">
                <a:ea typeface="黑体" pitchFamily="2" charset="-122"/>
              </a:rPr>
              <a:t>⊕B</a:t>
            </a:r>
            <a:r>
              <a:rPr lang="en-US" altLang="zh-CN" sz="2000" baseline="-2000" dirty="0" err="1" smtClean="0">
                <a:ea typeface="黑体" pitchFamily="2" charset="-122"/>
              </a:rPr>
              <a:t>i</a:t>
            </a:r>
            <a:r>
              <a:rPr lang="en-US" altLang="zh-CN" sz="2000" baseline="-2000" dirty="0" smtClean="0">
                <a:ea typeface="黑体" pitchFamily="2" charset="-122"/>
              </a:rPr>
              <a:t> </a:t>
            </a:r>
            <a:r>
              <a:rPr lang="zh-CN" altLang="en-US" sz="2000" dirty="0" smtClean="0">
                <a:ea typeface="黑体" pitchFamily="2" charset="-122"/>
              </a:rPr>
              <a:t>）</a:t>
            </a:r>
            <a:endParaRPr lang="zh-CN" altLang="en-US" sz="2000" baseline="-2000" dirty="0" smtClean="0">
              <a:ea typeface="黑体" pitchFamily="2" charset="-122"/>
            </a:endParaRPr>
          </a:p>
          <a:p>
            <a:pPr>
              <a:lnSpc>
                <a:spcPct val="95000"/>
              </a:lnSpc>
              <a:spcBef>
                <a:spcPct val="15000"/>
              </a:spcBef>
              <a:buFont typeface="Wingdings" pitchFamily="2" charset="2"/>
              <a:buNone/>
              <a:defRPr/>
            </a:pPr>
            <a:r>
              <a:rPr lang="en-US" altLang="zh-CN" sz="2000" baseline="-2000" dirty="0" smtClean="0">
                <a:ea typeface="黑体" pitchFamily="2" charset="-122"/>
              </a:rPr>
              <a:t>    </a:t>
            </a:r>
            <a:r>
              <a:rPr lang="en-US" altLang="en-US" sz="2000" dirty="0" smtClean="0">
                <a:ea typeface="黑体" pitchFamily="2" charset="-122"/>
              </a:rPr>
              <a:t> </a:t>
            </a:r>
            <a:r>
              <a:rPr lang="zh-CN" altLang="en-US" sz="2000" dirty="0" smtClean="0">
                <a:solidFill>
                  <a:srgbClr val="0033CC"/>
                </a:solidFill>
                <a:ea typeface="黑体" pitchFamily="2" charset="-122"/>
              </a:rPr>
              <a:t>通常把实现上述逻辑的电路称为</a:t>
            </a:r>
            <a:r>
              <a:rPr lang="zh-CN" altLang="en-US" sz="2000" dirty="0" smtClean="0">
                <a:solidFill>
                  <a:srgbClr val="CC0000"/>
                </a:solidFill>
                <a:ea typeface="黑体" pitchFamily="2" charset="-122"/>
              </a:rPr>
              <a:t>进位生成/传递部件</a:t>
            </a:r>
            <a:endParaRPr lang="en-US" altLang="en-US" sz="2000" dirty="0" smtClean="0">
              <a:solidFill>
                <a:srgbClr val="CC0000"/>
              </a:solidFill>
              <a:ea typeface="黑体" pitchFamily="2" charset="-122"/>
            </a:endParaRPr>
          </a:p>
          <a:p>
            <a:pPr>
              <a:lnSpc>
                <a:spcPct val="95000"/>
              </a:lnSpc>
              <a:spcBef>
                <a:spcPct val="15000"/>
              </a:spcBef>
              <a:buNone/>
              <a:defRPr/>
            </a:pPr>
            <a:r>
              <a:rPr lang="en-US" altLang="zh-CN" sz="2000" baseline="-2000" dirty="0" smtClean="0">
                <a:ea typeface="黑体" pitchFamily="2" charset="-122"/>
              </a:rPr>
              <a:t>   </a:t>
            </a:r>
            <a:r>
              <a:rPr lang="zh-CN" altLang="en-US" sz="2000" dirty="0" smtClean="0">
                <a:ea typeface="黑体" pitchFamily="2" charset="-122"/>
              </a:rPr>
              <a:t>全加逻辑方程：</a:t>
            </a:r>
            <a:r>
              <a:rPr lang="en-US" altLang="en-US" sz="2000" dirty="0" smtClean="0">
                <a:ea typeface="黑体" pitchFamily="2" charset="-122"/>
              </a:rPr>
              <a:t>S</a:t>
            </a:r>
            <a:r>
              <a:rPr lang="en-US" altLang="en-US" sz="2000" baseline="-1000" dirty="0" smtClean="0">
                <a:ea typeface="黑体" pitchFamily="2" charset="-122"/>
              </a:rPr>
              <a:t>i</a:t>
            </a:r>
            <a:r>
              <a:rPr lang="en-US" altLang="en-US" sz="2000" dirty="0" smtClean="0">
                <a:ea typeface="黑体" pitchFamily="2" charset="-122"/>
              </a:rPr>
              <a:t>=</a:t>
            </a:r>
            <a:r>
              <a:rPr lang="en-US" altLang="en-US" sz="2000" dirty="0" err="1" smtClean="0">
                <a:ea typeface="黑体" pitchFamily="2" charset="-122"/>
              </a:rPr>
              <a:t>P</a:t>
            </a:r>
            <a:r>
              <a:rPr lang="en-US" altLang="en-US" sz="2000" baseline="-1000" dirty="0" err="1" smtClean="0">
                <a:ea typeface="黑体" pitchFamily="2" charset="-122"/>
              </a:rPr>
              <a:t>i</a:t>
            </a:r>
            <a:r>
              <a:rPr lang="en-US" altLang="zh-CN" sz="2000" dirty="0" err="1" smtClean="0">
                <a:ea typeface="黑体" pitchFamily="2" charset="-122"/>
              </a:rPr>
              <a:t>⊕C</a:t>
            </a:r>
            <a:r>
              <a:rPr lang="en-US" altLang="en-US" sz="2000" baseline="-1000" dirty="0" err="1" smtClean="0">
                <a:ea typeface="黑体" pitchFamily="2" charset="-122"/>
              </a:rPr>
              <a:t>i</a:t>
            </a:r>
            <a:r>
              <a:rPr lang="en-US" altLang="zh-CN" sz="2000" dirty="0" smtClean="0">
                <a:ea typeface="黑体" pitchFamily="2" charset="-122"/>
              </a:rPr>
              <a:t> (</a:t>
            </a:r>
            <a:r>
              <a:rPr lang="zh-CN" altLang="en-US" sz="2000" dirty="0" smtClean="0">
                <a:solidFill>
                  <a:srgbClr val="FF0000"/>
                </a:solidFill>
                <a:ea typeface="黑体" pitchFamily="2" charset="-122"/>
              </a:rPr>
              <a:t>仅</a:t>
            </a:r>
            <a:r>
              <a:rPr lang="en-US" altLang="zh-CN" sz="2000" dirty="0">
                <a:solidFill>
                  <a:srgbClr val="FF0000"/>
                </a:solidFill>
                <a:ea typeface="黑体" pitchFamily="2" charset="-122"/>
              </a:rPr>
              <a:t>Pi=</a:t>
            </a:r>
            <a:r>
              <a:rPr lang="en-US" altLang="zh-CN" sz="2000" dirty="0" err="1">
                <a:solidFill>
                  <a:srgbClr val="FF0000"/>
                </a:solidFill>
                <a:ea typeface="黑体" pitchFamily="2" charset="-122"/>
              </a:rPr>
              <a:t>A</a:t>
            </a:r>
            <a:r>
              <a:rPr lang="en-US" altLang="zh-CN" sz="2000" baseline="-2000" dirty="0" err="1">
                <a:solidFill>
                  <a:srgbClr val="FF0000"/>
                </a:solidFill>
                <a:ea typeface="黑体" pitchFamily="2" charset="-122"/>
              </a:rPr>
              <a:t>i</a:t>
            </a:r>
            <a:r>
              <a:rPr lang="en-US" altLang="zh-CN" sz="2000" dirty="0" err="1">
                <a:solidFill>
                  <a:srgbClr val="FF0000"/>
                </a:solidFill>
                <a:ea typeface="黑体" pitchFamily="2" charset="-122"/>
              </a:rPr>
              <a:t>⊕B</a:t>
            </a:r>
            <a:r>
              <a:rPr lang="en-US" altLang="zh-CN" sz="2000" baseline="-2000" dirty="0" err="1">
                <a:solidFill>
                  <a:srgbClr val="FF0000"/>
                </a:solidFill>
                <a:ea typeface="黑体" pitchFamily="2" charset="-122"/>
              </a:rPr>
              <a:t>i</a:t>
            </a:r>
            <a:r>
              <a:rPr lang="en-US" altLang="zh-CN" sz="2000" baseline="-2000" dirty="0">
                <a:solidFill>
                  <a:srgbClr val="FF0000"/>
                </a:solidFill>
                <a:ea typeface="黑体" pitchFamily="2" charset="-122"/>
              </a:rPr>
              <a:t> </a:t>
            </a:r>
            <a:r>
              <a:rPr lang="en-US" altLang="zh-CN" sz="2000" dirty="0" smtClean="0">
                <a:ea typeface="黑体" pitchFamily="2" charset="-122"/>
              </a:rPr>
              <a:t>)  C</a:t>
            </a:r>
            <a:r>
              <a:rPr lang="en-US" altLang="en-US" sz="2000" baseline="-1000" dirty="0" smtClean="0">
                <a:ea typeface="黑体" pitchFamily="2" charset="-122"/>
              </a:rPr>
              <a:t>i+1</a:t>
            </a:r>
            <a:r>
              <a:rPr lang="en-US" altLang="zh-CN" sz="2000" dirty="0" smtClean="0">
                <a:ea typeface="黑体" pitchFamily="2" charset="-122"/>
              </a:rPr>
              <a:t>=</a:t>
            </a:r>
            <a:r>
              <a:rPr lang="en-US" altLang="zh-CN" sz="2000" dirty="0" err="1" smtClean="0">
                <a:ea typeface="黑体" pitchFamily="2" charset="-122"/>
              </a:rPr>
              <a:t>G</a:t>
            </a:r>
            <a:r>
              <a:rPr lang="en-US" altLang="en-US" sz="2000" baseline="-1000" dirty="0" err="1" smtClean="0">
                <a:ea typeface="黑体" pitchFamily="2" charset="-122"/>
              </a:rPr>
              <a:t>i</a:t>
            </a:r>
            <a:r>
              <a:rPr lang="en-US" altLang="zh-CN" sz="2000" dirty="0" err="1" smtClean="0">
                <a:ea typeface="黑体" pitchFamily="2" charset="-122"/>
              </a:rPr>
              <a:t>+P</a:t>
            </a:r>
            <a:r>
              <a:rPr lang="en-US" altLang="en-US" sz="2000" baseline="-1000" dirty="0" err="1" smtClean="0">
                <a:ea typeface="黑体" pitchFamily="2" charset="-122"/>
              </a:rPr>
              <a:t>i</a:t>
            </a:r>
            <a:r>
              <a:rPr lang="en-US" altLang="zh-CN" sz="2000" dirty="0" err="1" smtClean="0">
                <a:ea typeface="黑体" pitchFamily="2" charset="-122"/>
              </a:rPr>
              <a:t>C</a:t>
            </a:r>
            <a:r>
              <a:rPr lang="en-US" altLang="en-US" sz="2000" baseline="-1000" dirty="0" err="1" smtClean="0">
                <a:ea typeface="黑体" pitchFamily="2" charset="-122"/>
              </a:rPr>
              <a:t>i</a:t>
            </a:r>
            <a:r>
              <a:rPr lang="en-US" altLang="en-US" sz="2000" baseline="-1000" dirty="0" smtClean="0">
                <a:ea typeface="黑体" pitchFamily="2" charset="-122"/>
              </a:rPr>
              <a:t> </a:t>
            </a:r>
            <a:r>
              <a:rPr lang="en-US" altLang="en-US" sz="2000" dirty="0" smtClean="0">
                <a:ea typeface="黑体" pitchFamily="2" charset="-122"/>
              </a:rPr>
              <a:t>(</a:t>
            </a:r>
            <a:r>
              <a:rPr lang="en-US" altLang="en-US" sz="2000" dirty="0" err="1" smtClean="0">
                <a:ea typeface="黑体" pitchFamily="2" charset="-122"/>
              </a:rPr>
              <a:t>i</a:t>
            </a:r>
            <a:r>
              <a:rPr lang="en-US" altLang="en-US" sz="2000" dirty="0" smtClean="0">
                <a:ea typeface="黑体" pitchFamily="2" charset="-122"/>
              </a:rPr>
              <a:t>=0,1,…n)</a:t>
            </a:r>
            <a:endParaRPr lang="zh-CN" altLang="zh-CN" sz="2000" dirty="0" smtClean="0">
              <a:ea typeface="黑体" pitchFamily="2" charset="-122"/>
            </a:endParaRPr>
          </a:p>
          <a:p>
            <a:pPr>
              <a:lnSpc>
                <a:spcPct val="95000"/>
              </a:lnSpc>
              <a:spcBef>
                <a:spcPct val="15000"/>
              </a:spcBef>
              <a:buFont typeface="Wingdings" pitchFamily="2" charset="2"/>
              <a:buNone/>
              <a:defRPr/>
            </a:pPr>
            <a:r>
              <a:rPr lang="en-US" altLang="zh-CN" sz="2000" dirty="0" smtClean="0">
                <a:ea typeface="黑体" pitchFamily="2" charset="-122"/>
              </a:rPr>
              <a:t>    </a:t>
            </a:r>
            <a:r>
              <a:rPr lang="zh-CN" altLang="en-US" sz="2000" dirty="0" smtClean="0">
                <a:ea typeface="黑体" pitchFamily="2" charset="-122"/>
              </a:rPr>
              <a:t>设</a:t>
            </a:r>
            <a:r>
              <a:rPr lang="en-US" altLang="en-US" sz="2000" dirty="0" smtClean="0">
                <a:ea typeface="黑体" pitchFamily="2" charset="-122"/>
              </a:rPr>
              <a:t>n=4,</a:t>
            </a:r>
            <a:r>
              <a:rPr lang="zh-CN" altLang="en-US" sz="2000" dirty="0" smtClean="0">
                <a:ea typeface="黑体" pitchFamily="2" charset="-122"/>
              </a:rPr>
              <a:t>则：</a:t>
            </a:r>
            <a:r>
              <a:rPr lang="en-US" altLang="zh-CN" sz="2000" dirty="0" smtClean="0">
                <a:ea typeface="黑体" pitchFamily="2" charset="-122"/>
              </a:rPr>
              <a:t>C</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 </a:t>
            </a:r>
            <a:endParaRPr lang="en-US" altLang="zh-CN" sz="2000" dirty="0" smtClean="0">
              <a:ea typeface="黑体" pitchFamily="2" charset="-122"/>
            </a:endParaRPr>
          </a:p>
          <a:p>
            <a:pPr>
              <a:lnSpc>
                <a:spcPct val="95000"/>
              </a:lnSpc>
              <a:spcBef>
                <a:spcPct val="15000"/>
              </a:spcBef>
              <a:buFont typeface="Wingdings" pitchFamily="2" charset="2"/>
              <a:buNone/>
              <a:defRPr/>
            </a:pPr>
            <a:r>
              <a:rPr lang="en-US" altLang="zh-CN" sz="2000" dirty="0" smtClean="0">
                <a:ea typeface="黑体" pitchFamily="2" charset="-122"/>
              </a:rPr>
              <a:t>　　　　 　    C</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C</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p>
          <a:p>
            <a:pPr>
              <a:lnSpc>
                <a:spcPct val="95000"/>
              </a:lnSpc>
              <a:spcBef>
                <a:spcPct val="15000"/>
              </a:spcBef>
              <a:buFont typeface="Wingdings" pitchFamily="2" charset="2"/>
              <a:buNone/>
              <a:defRPr/>
            </a:pPr>
            <a:r>
              <a:rPr lang="en-US" altLang="zh-CN" sz="2000" baseline="-1000" dirty="0" smtClean="0">
                <a:ea typeface="黑体" pitchFamily="2" charset="-122"/>
              </a:rPr>
              <a:t>                                  </a:t>
            </a:r>
            <a:r>
              <a:rPr lang="en-US" altLang="zh-CN" sz="2000" dirty="0" smtClean="0">
                <a:ea typeface="黑体" pitchFamily="2" charset="-122"/>
              </a:rPr>
              <a:t>C</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C</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r>
              <a:rPr lang="en-US" altLang="zh-CN" sz="2000" dirty="0" smtClean="0">
                <a:ea typeface="黑体" pitchFamily="2" charset="-122"/>
              </a:rPr>
              <a:t> </a:t>
            </a:r>
          </a:p>
          <a:p>
            <a:pPr>
              <a:lnSpc>
                <a:spcPct val="95000"/>
              </a:lnSpc>
              <a:spcBef>
                <a:spcPct val="15000"/>
              </a:spcBef>
              <a:buFont typeface="Wingdings" pitchFamily="2" charset="2"/>
              <a:buNone/>
              <a:defRPr/>
            </a:pPr>
            <a:r>
              <a:rPr lang="en-US" altLang="zh-CN" sz="2000" dirty="0" smtClean="0">
                <a:ea typeface="黑体" pitchFamily="2" charset="-122"/>
              </a:rPr>
              <a:t>                       C</a:t>
            </a:r>
            <a:r>
              <a:rPr lang="en-US" altLang="en-US" sz="2000" baseline="-1000" dirty="0" smtClean="0">
                <a:ea typeface="黑体" pitchFamily="2" charset="-122"/>
              </a:rPr>
              <a:t>4</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C</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p>
          <a:p>
            <a:pPr>
              <a:lnSpc>
                <a:spcPct val="95000"/>
              </a:lnSpc>
              <a:spcBef>
                <a:spcPct val="15000"/>
              </a:spcBef>
              <a:buFont typeface="Wingdings" pitchFamily="2" charset="2"/>
              <a:buNone/>
              <a:defRPr/>
            </a:pPr>
            <a:r>
              <a:rPr lang="zh-CN" altLang="en-US" sz="2000" dirty="0" smtClean="0">
                <a:effectLst>
                  <a:outerShdw blurRad="38100" dist="38100" dir="2700000" algn="tl">
                    <a:srgbClr val="C0C0C0"/>
                  </a:outerShdw>
                </a:effectLst>
                <a:ea typeface="黑体" pitchFamily="2" charset="-122"/>
              </a:rPr>
              <a:t>   由上式可知:各进位之间无等待，相互独立并同时产生。</a:t>
            </a:r>
          </a:p>
          <a:p>
            <a:pPr>
              <a:lnSpc>
                <a:spcPct val="95000"/>
              </a:lnSpc>
              <a:spcBef>
                <a:spcPct val="15000"/>
              </a:spcBef>
              <a:buFont typeface="Wingdings" pitchFamily="2" charset="2"/>
              <a:buNone/>
              <a:defRPr/>
            </a:pPr>
            <a:r>
              <a:rPr lang="zh-CN" altLang="en-US" sz="2000" dirty="0" smtClean="0">
                <a:solidFill>
                  <a:srgbClr val="0033CC"/>
                </a:solidFill>
                <a:ea typeface="黑体" pitchFamily="2" charset="-122"/>
              </a:rPr>
              <a:t>        通常把实现上述逻辑的电路称为</a:t>
            </a:r>
            <a:r>
              <a:rPr lang="zh-CN" altLang="en-US" sz="2000" dirty="0" smtClean="0">
                <a:solidFill>
                  <a:srgbClr val="CC0000"/>
                </a:solidFill>
                <a:ea typeface="黑体" pitchFamily="2" charset="-122"/>
              </a:rPr>
              <a:t>4位</a:t>
            </a:r>
            <a:r>
              <a:rPr lang="en-US" altLang="zh-CN" sz="2000" dirty="0" smtClean="0">
                <a:solidFill>
                  <a:srgbClr val="CC0000"/>
                </a:solidFill>
                <a:ea typeface="黑体" pitchFamily="2" charset="-122"/>
              </a:rPr>
              <a:t>CLA</a:t>
            </a:r>
            <a:r>
              <a:rPr lang="zh-CN" altLang="en-US" sz="2000" dirty="0" smtClean="0">
                <a:solidFill>
                  <a:srgbClr val="CC0000"/>
                </a:solidFill>
                <a:ea typeface="黑体" pitchFamily="2" charset="-122"/>
              </a:rPr>
              <a:t>部件</a:t>
            </a:r>
          </a:p>
          <a:p>
            <a:pPr>
              <a:lnSpc>
                <a:spcPct val="95000"/>
              </a:lnSpc>
              <a:spcBef>
                <a:spcPct val="15000"/>
              </a:spcBef>
              <a:buFont typeface="Wingdings" pitchFamily="2" charset="2"/>
              <a:buNone/>
              <a:defRPr/>
            </a:pPr>
            <a:r>
              <a:rPr lang="zh-CN" altLang="en-US" sz="2000" dirty="0" smtClean="0">
                <a:effectLst>
                  <a:outerShdw blurRad="38100" dist="38100" dir="2700000" algn="tl">
                    <a:srgbClr val="C0C0C0"/>
                  </a:outerShdw>
                </a:effectLst>
                <a:ea typeface="黑体" pitchFamily="2" charset="-122"/>
              </a:rPr>
              <a:t>      由此，根据</a:t>
            </a:r>
            <a:r>
              <a:rPr lang="en-US" altLang="en-US" sz="2000" dirty="0" smtClean="0">
                <a:effectLst>
                  <a:outerShdw blurRad="38100" dist="38100" dir="2700000" algn="tl">
                    <a:srgbClr val="C0C0C0"/>
                  </a:outerShdw>
                </a:effectLst>
                <a:ea typeface="黑体" pitchFamily="2" charset="-122"/>
              </a:rPr>
              <a:t>S</a:t>
            </a:r>
            <a:r>
              <a:rPr lang="en-US" altLang="en-US" sz="2000" baseline="-1000" dirty="0" smtClean="0">
                <a:effectLst>
                  <a:outerShdw blurRad="38100" dist="38100" dir="2700000" algn="tl">
                    <a:srgbClr val="C0C0C0"/>
                  </a:outerShdw>
                </a:effectLst>
                <a:ea typeface="黑体" pitchFamily="2" charset="-122"/>
              </a:rPr>
              <a:t>i</a:t>
            </a:r>
            <a:r>
              <a:rPr lang="en-US" altLang="en-US" sz="2000" dirty="0" smtClean="0">
                <a:effectLst>
                  <a:outerShdw blurRad="38100" dist="38100" dir="2700000" algn="tl">
                    <a:srgbClr val="C0C0C0"/>
                  </a:outerShdw>
                </a:effectLst>
                <a:ea typeface="黑体" pitchFamily="2" charset="-122"/>
              </a:rPr>
              <a:t>=</a:t>
            </a:r>
            <a:r>
              <a:rPr lang="en-US" altLang="en-US" sz="2000" dirty="0" err="1" smtClean="0">
                <a:effectLst>
                  <a:outerShdw blurRad="38100" dist="38100" dir="2700000" algn="tl">
                    <a:srgbClr val="C0C0C0"/>
                  </a:outerShdw>
                </a:effectLst>
                <a:ea typeface="黑体" pitchFamily="2" charset="-122"/>
              </a:rPr>
              <a:t>P</a:t>
            </a:r>
            <a:r>
              <a:rPr lang="en-US" altLang="en-US" sz="2000" baseline="-1000" dirty="0" err="1" smtClean="0">
                <a:effectLst>
                  <a:outerShdw blurRad="38100" dist="38100" dir="2700000" algn="tl">
                    <a:srgbClr val="C0C0C0"/>
                  </a:outerShdw>
                </a:effectLst>
                <a:ea typeface="黑体" pitchFamily="2" charset="-122"/>
              </a:rPr>
              <a:t>i</a:t>
            </a:r>
            <a:r>
              <a:rPr lang="en-US" altLang="zh-CN" sz="2000" dirty="0" err="1" smtClean="0">
                <a:effectLst>
                  <a:outerShdw blurRad="38100" dist="38100" dir="2700000" algn="tl">
                    <a:srgbClr val="C0C0C0"/>
                  </a:outerShdw>
                </a:effectLst>
                <a:ea typeface="黑体" pitchFamily="2" charset="-122"/>
              </a:rPr>
              <a:t>⊕C</a:t>
            </a:r>
            <a:r>
              <a:rPr lang="en-US" altLang="en-US" sz="2000" baseline="-1000" dirty="0" err="1" smtClean="0">
                <a:effectLst>
                  <a:outerShdw blurRad="38100" dist="38100" dir="2700000" algn="tl">
                    <a:srgbClr val="C0C0C0"/>
                  </a:outerShdw>
                </a:effectLst>
                <a:ea typeface="黑体" pitchFamily="2" charset="-122"/>
              </a:rPr>
              <a:t>i</a:t>
            </a:r>
            <a:r>
              <a:rPr lang="en-US" altLang="zh-CN" sz="2000" dirty="0" smtClean="0">
                <a:effectLst>
                  <a:outerShdw blurRad="38100" dist="38100" dir="2700000" algn="tl">
                    <a:srgbClr val="C0C0C0"/>
                  </a:outerShdw>
                </a:effectLst>
                <a:ea typeface="黑体" pitchFamily="2" charset="-122"/>
              </a:rPr>
              <a:t> ，</a:t>
            </a:r>
            <a:r>
              <a:rPr lang="zh-CN" altLang="en-US" sz="2000" dirty="0" smtClean="0">
                <a:effectLst>
                  <a:outerShdw blurRad="38100" dist="38100" dir="2700000" algn="tl">
                    <a:srgbClr val="C0C0C0"/>
                  </a:outerShdw>
                </a:effectLst>
                <a:ea typeface="黑体" pitchFamily="2" charset="-122"/>
              </a:rPr>
              <a:t>可并行求出各位和。</a:t>
            </a:r>
          </a:p>
          <a:p>
            <a:pPr>
              <a:lnSpc>
                <a:spcPct val="95000"/>
              </a:lnSpc>
              <a:spcBef>
                <a:spcPct val="15000"/>
              </a:spcBef>
              <a:buFont typeface="Wingdings" pitchFamily="2" charset="2"/>
              <a:buNone/>
              <a:defRPr/>
            </a:pPr>
            <a:r>
              <a:rPr lang="zh-CN" altLang="en-US" sz="2000" dirty="0" smtClean="0">
                <a:solidFill>
                  <a:srgbClr val="0033CC"/>
                </a:solidFill>
                <a:ea typeface="黑体" pitchFamily="2" charset="-122"/>
              </a:rPr>
              <a:t>        通常把实现</a:t>
            </a:r>
            <a:r>
              <a:rPr lang="en-US" altLang="en-US" sz="2000" dirty="0" smtClean="0">
                <a:solidFill>
                  <a:srgbClr val="0033CC"/>
                </a:solidFill>
                <a:ea typeface="黑体" pitchFamily="2" charset="-122"/>
              </a:rPr>
              <a:t>Si=</a:t>
            </a:r>
            <a:r>
              <a:rPr lang="en-US" altLang="en-US" sz="2000" dirty="0" err="1" smtClean="0">
                <a:solidFill>
                  <a:srgbClr val="0033CC"/>
                </a:solidFill>
                <a:ea typeface="黑体" pitchFamily="2" charset="-122"/>
              </a:rPr>
              <a:t>Pi</a:t>
            </a:r>
            <a:r>
              <a:rPr lang="en-US" altLang="zh-CN" sz="2000" dirty="0" err="1" smtClean="0">
                <a:solidFill>
                  <a:srgbClr val="0033CC"/>
                </a:solidFill>
                <a:ea typeface="黑体" pitchFamily="2" charset="-122"/>
              </a:rPr>
              <a:t>⊕C</a:t>
            </a:r>
            <a:r>
              <a:rPr lang="en-US" altLang="en-US" sz="2000" dirty="0" err="1" smtClean="0">
                <a:solidFill>
                  <a:srgbClr val="0033CC"/>
                </a:solidFill>
                <a:ea typeface="黑体" pitchFamily="2" charset="-122"/>
              </a:rPr>
              <a:t>i</a:t>
            </a:r>
            <a:r>
              <a:rPr lang="zh-CN" altLang="en-US" sz="2000" dirty="0" smtClean="0">
                <a:solidFill>
                  <a:srgbClr val="0033CC"/>
                </a:solidFill>
                <a:ea typeface="黑体" pitchFamily="2" charset="-122"/>
              </a:rPr>
              <a:t>的电路称为</a:t>
            </a:r>
            <a:r>
              <a:rPr lang="zh-CN" altLang="en-US" sz="2000" dirty="0" smtClean="0">
                <a:solidFill>
                  <a:srgbClr val="CC0000"/>
                </a:solidFill>
                <a:ea typeface="黑体" pitchFamily="2" charset="-122"/>
              </a:rPr>
              <a:t>求和部件</a:t>
            </a:r>
          </a:p>
          <a:p>
            <a:pPr>
              <a:lnSpc>
                <a:spcPct val="135000"/>
              </a:lnSpc>
              <a:spcBef>
                <a:spcPct val="15000"/>
              </a:spcBef>
              <a:buFont typeface="Wingdings" pitchFamily="2" charset="2"/>
              <a:buNone/>
              <a:defRPr/>
            </a:pPr>
            <a:r>
              <a:rPr lang="en-US" altLang="zh-CN" sz="2000" dirty="0" smtClean="0">
                <a:solidFill>
                  <a:srgbClr val="663300"/>
                </a:solidFill>
                <a:ea typeface="黑体" pitchFamily="2" charset="-122"/>
              </a:rPr>
              <a:t>  CLA</a:t>
            </a:r>
            <a:r>
              <a:rPr lang="zh-CN" altLang="en-US" sz="2000" dirty="0" smtClean="0">
                <a:solidFill>
                  <a:srgbClr val="663300"/>
                </a:solidFill>
                <a:ea typeface="黑体" pitchFamily="2" charset="-122"/>
              </a:rPr>
              <a:t>加法器由</a:t>
            </a:r>
            <a:r>
              <a:rPr lang="zh-CN" altLang="en-US" sz="2000" dirty="0" smtClean="0">
                <a:solidFill>
                  <a:srgbClr val="CC0000"/>
                </a:solidFill>
                <a:ea typeface="黑体" pitchFamily="2" charset="-122"/>
              </a:rPr>
              <a:t>“进位生成/传递部件”、“</a:t>
            </a:r>
            <a:r>
              <a:rPr lang="en-US" altLang="zh-CN" sz="2000" dirty="0" smtClean="0">
                <a:solidFill>
                  <a:srgbClr val="CC0000"/>
                </a:solidFill>
                <a:ea typeface="黑体" pitchFamily="2" charset="-122"/>
              </a:rPr>
              <a:t>CLA</a:t>
            </a:r>
            <a:r>
              <a:rPr lang="zh-CN" altLang="en-US" sz="2000" dirty="0" smtClean="0">
                <a:solidFill>
                  <a:srgbClr val="CC0000"/>
                </a:solidFill>
                <a:ea typeface="黑体" pitchFamily="2" charset="-122"/>
              </a:rPr>
              <a:t>部件”</a:t>
            </a:r>
            <a:r>
              <a:rPr lang="zh-CN" altLang="en-US" sz="2000" dirty="0" smtClean="0">
                <a:solidFill>
                  <a:srgbClr val="663300"/>
                </a:solidFill>
                <a:ea typeface="黑体" pitchFamily="2" charset="-122"/>
              </a:rPr>
              <a:t>和</a:t>
            </a:r>
            <a:r>
              <a:rPr lang="zh-CN" altLang="en-US" sz="2000" dirty="0" smtClean="0">
                <a:solidFill>
                  <a:srgbClr val="CC0000"/>
                </a:solidFill>
                <a:ea typeface="黑体" pitchFamily="2" charset="-122"/>
              </a:rPr>
              <a:t>“求和部件”</a:t>
            </a:r>
            <a:r>
              <a:rPr lang="zh-CN" altLang="en-US" sz="2000" dirty="0" smtClean="0">
                <a:solidFill>
                  <a:srgbClr val="663300"/>
                </a:solidFill>
                <a:ea typeface="黑体" pitchFamily="2" charset="-122"/>
              </a:rPr>
              <a:t>构成。</a:t>
            </a:r>
            <a:endParaRPr lang="en-US" altLang="en-US" sz="2000" dirty="0" smtClean="0">
              <a:solidFill>
                <a:schemeClr val="accent2"/>
              </a:solidFill>
              <a:ea typeface="黑体" pitchFamily="2" charset="-122"/>
            </a:endParaRPr>
          </a:p>
          <a:p>
            <a:pPr>
              <a:lnSpc>
                <a:spcPct val="95000"/>
              </a:lnSpc>
              <a:spcBef>
                <a:spcPct val="15000"/>
              </a:spcBef>
              <a:buFont typeface="Wingdings" pitchFamily="2" charset="2"/>
              <a:buNone/>
              <a:defRPr/>
            </a:pPr>
            <a:r>
              <a:rPr lang="en-US" altLang="en-US" sz="2000" baseline="-1000" dirty="0" smtClean="0">
                <a:ea typeface="黑体" pitchFamily="2" charset="-122"/>
              </a:rPr>
              <a:t> </a:t>
            </a:r>
            <a:endParaRPr lang="zh-CN" altLang="en-US" sz="2000" baseline="-1000" dirty="0" smtClean="0">
              <a:ea typeface="黑体" pitchFamily="2"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5" dur="500"/>
                                        <p:tgtEl>
                                          <p:spTgt spid="404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4483">
                                            <p:txEl>
                                              <p:pRg st="3" end="3"/>
                                            </p:txEl>
                                          </p:spTgt>
                                        </p:tgtEl>
                                        <p:attrNameLst>
                                          <p:attrName>style.visibility</p:attrName>
                                        </p:attrNameLst>
                                      </p:cBhvr>
                                      <p:to>
                                        <p:strVal val="visible"/>
                                      </p:to>
                                    </p:set>
                                    <p:animEffect transition="in" filter="wipe(down)">
                                      <p:cBhvr>
                                        <p:cTn id="20" dur="500"/>
                                        <p:tgtEl>
                                          <p:spTgt spid="404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5" dur="500"/>
                                        <p:tgtEl>
                                          <p:spTgt spid="40448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0" dur="500"/>
                                        <p:tgtEl>
                                          <p:spTgt spid="40448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04483">
                                            <p:txEl>
                                              <p:pRg st="6" end="6"/>
                                            </p:txEl>
                                          </p:spTgt>
                                        </p:tgtEl>
                                        <p:attrNameLst>
                                          <p:attrName>style.visibility</p:attrName>
                                        </p:attrNameLst>
                                      </p:cBhvr>
                                      <p:to>
                                        <p:strVal val="visible"/>
                                      </p:to>
                                    </p:set>
                                    <p:animEffect transition="in" filter="blinds(horizontal)">
                                      <p:cBhvr>
                                        <p:cTn id="33" dur="500"/>
                                        <p:tgtEl>
                                          <p:spTgt spid="40448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38" dur="500"/>
                                        <p:tgtEl>
                                          <p:spTgt spid="40448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43" dur="500"/>
                                        <p:tgtEl>
                                          <p:spTgt spid="404483">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04483">
                                            <p:txEl>
                                              <p:pRg st="9" end="9"/>
                                            </p:txEl>
                                          </p:spTgt>
                                        </p:tgtEl>
                                        <p:attrNameLst>
                                          <p:attrName>style.visibility</p:attrName>
                                        </p:attrNameLst>
                                      </p:cBhvr>
                                      <p:to>
                                        <p:strVal val="visible"/>
                                      </p:to>
                                    </p:set>
                                    <p:animEffect transition="in" filter="blinds(horizontal)">
                                      <p:cBhvr>
                                        <p:cTn id="46" dur="500"/>
                                        <p:tgtEl>
                                          <p:spTgt spid="404483">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04483">
                                            <p:txEl>
                                              <p:pRg st="10" end="10"/>
                                            </p:txEl>
                                          </p:spTgt>
                                        </p:tgtEl>
                                        <p:attrNameLst>
                                          <p:attrName>style.visibility</p:attrName>
                                        </p:attrNameLst>
                                      </p:cBhvr>
                                      <p:to>
                                        <p:strVal val="visible"/>
                                      </p:to>
                                    </p:set>
                                    <p:animEffect transition="in" filter="blinds(horizontal)">
                                      <p:cBhvr>
                                        <p:cTn id="49" dur="500"/>
                                        <p:tgtEl>
                                          <p:spTgt spid="404483">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04483">
                                            <p:txEl>
                                              <p:pRg st="11" end="11"/>
                                            </p:txEl>
                                          </p:spTgt>
                                        </p:tgtEl>
                                        <p:attrNameLst>
                                          <p:attrName>style.visibility</p:attrName>
                                        </p:attrNameLst>
                                      </p:cBhvr>
                                      <p:to>
                                        <p:strVal val="visible"/>
                                      </p:to>
                                    </p:set>
                                    <p:animEffect transition="in" filter="blinds(horizontal)">
                                      <p:cBhvr>
                                        <p:cTn id="52" dur="500"/>
                                        <p:tgtEl>
                                          <p:spTgt spid="40448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4483">
                                            <p:txEl>
                                              <p:pRg st="12" end="12"/>
                                            </p:txEl>
                                          </p:spTgt>
                                        </p:tgtEl>
                                        <p:attrNameLst>
                                          <p:attrName>style.visibility</p:attrName>
                                        </p:attrNameLst>
                                      </p:cBhvr>
                                      <p:to>
                                        <p:strVal val="visible"/>
                                      </p:to>
                                    </p:set>
                                    <p:animEffect transition="in" filter="blinds(horizontal)">
                                      <p:cBhvr>
                                        <p:cTn id="57" dur="500"/>
                                        <p:tgtEl>
                                          <p:spTgt spid="404483">
                                            <p:txEl>
                                              <p:pRg st="12" end="1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04483">
                                            <p:txEl>
                                              <p:pRg st="13" end="13"/>
                                            </p:txEl>
                                          </p:spTgt>
                                        </p:tgtEl>
                                        <p:attrNameLst>
                                          <p:attrName>style.visibility</p:attrName>
                                        </p:attrNameLst>
                                      </p:cBhvr>
                                      <p:to>
                                        <p:strVal val="visible"/>
                                      </p:to>
                                    </p:set>
                                    <p:animEffect transition="in" filter="blinds(horizontal)">
                                      <p:cBhvr>
                                        <p:cTn id="60" dur="500"/>
                                        <p:tgtEl>
                                          <p:spTgt spid="40448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04483">
                                            <p:txEl>
                                              <p:pRg st="14" end="14"/>
                                            </p:txEl>
                                          </p:spTgt>
                                        </p:tgtEl>
                                        <p:attrNameLst>
                                          <p:attrName>style.visibility</p:attrName>
                                        </p:attrNameLst>
                                      </p:cBhvr>
                                      <p:to>
                                        <p:strVal val="visible"/>
                                      </p:to>
                                    </p:set>
                                    <p:animEffect transition="in" filter="blinds(horizontal)">
                                      <p:cBhvr>
                                        <p:cTn id="65" dur="500"/>
                                        <p:tgtEl>
                                          <p:spTgt spid="404483">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04483">
                                            <p:txEl>
                                              <p:pRg st="15" end="15"/>
                                            </p:txEl>
                                          </p:spTgt>
                                        </p:tgtEl>
                                        <p:attrNameLst>
                                          <p:attrName>style.visibility</p:attrName>
                                        </p:attrNameLst>
                                      </p:cBhvr>
                                      <p:to>
                                        <p:strVal val="visible"/>
                                      </p:to>
                                    </p:set>
                                    <p:animEffect transition="in" filter="blinds(horizontal)">
                                      <p:cBhvr>
                                        <p:cTn id="70" dur="500"/>
                                        <p:tgtEl>
                                          <p:spTgt spid="404483">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04483">
                                            <p:txEl>
                                              <p:pRg st="16" end="16"/>
                                            </p:txEl>
                                          </p:spTgt>
                                        </p:tgtEl>
                                        <p:attrNameLst>
                                          <p:attrName>style.visibility</p:attrName>
                                        </p:attrNameLst>
                                      </p:cBhvr>
                                      <p:to>
                                        <p:strVal val="visible"/>
                                      </p:to>
                                    </p:set>
                                    <p:animEffect transition="in" filter="blinds(horizontal)">
                                      <p:cBhvr>
                                        <p:cTn id="75" dur="500"/>
                                        <p:tgtEl>
                                          <p:spTgt spid="40448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4933" y="12008"/>
            <a:ext cx="6073775" cy="426142"/>
          </a:xfrm>
        </p:spPr>
        <p:txBody>
          <a:bodyPr/>
          <a:lstStyle/>
          <a:p>
            <a:r>
              <a:rPr lang="zh-CN" altLang="en-US" sz="2800" dirty="0" smtClean="0">
                <a:ea typeface="宋体" panose="02010600030101010101" pitchFamily="2" charset="-122"/>
              </a:rPr>
              <a:t>回顾： （</a:t>
            </a:r>
            <a:r>
              <a:rPr lang="en-US" altLang="zh-CN" sz="2800" dirty="0" smtClean="0">
                <a:ea typeface="宋体" panose="02010600030101010101" pitchFamily="2" charset="-122"/>
              </a:rPr>
              <a:t>1</a:t>
            </a:r>
            <a:r>
              <a:rPr lang="zh-CN" altLang="en-US" sz="2800" dirty="0" smtClean="0">
                <a:ea typeface="宋体" panose="02010600030101010101" pitchFamily="2" charset="-122"/>
              </a:rPr>
              <a:t>）全先行进位加法器</a:t>
            </a:r>
          </a:p>
        </p:txBody>
      </p:sp>
      <p:sp>
        <p:nvSpPr>
          <p:cNvPr id="25603" name="Text Box 3"/>
          <p:cNvSpPr txBox="1">
            <a:spLocks noChangeArrowheads="1"/>
          </p:cNvSpPr>
          <p:nvPr/>
        </p:nvSpPr>
        <p:spPr bwMode="auto">
          <a:xfrm>
            <a:off x="1663700" y="1562100"/>
            <a:ext cx="52451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dirty="0">
                <a:solidFill>
                  <a:srgbClr val="0033CC"/>
                </a:solidFill>
                <a:latin typeface="黑体" panose="02010609060101010101" pitchFamily="49" charset="-122"/>
                <a:ea typeface="黑体" panose="02010609060101010101" pitchFamily="49" charset="-122"/>
              </a:rPr>
              <a:t>进位生成/传递部件</a:t>
            </a:r>
          </a:p>
        </p:txBody>
      </p:sp>
      <p:sp>
        <p:nvSpPr>
          <p:cNvPr id="25604" name="Line 4"/>
          <p:cNvSpPr>
            <a:spLocks noChangeShapeType="1"/>
          </p:cNvSpPr>
          <p:nvPr/>
        </p:nvSpPr>
        <p:spPr bwMode="auto">
          <a:xfrm>
            <a:off x="2146300" y="1219200"/>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Line 5"/>
          <p:cNvSpPr>
            <a:spLocks noChangeShapeType="1"/>
          </p:cNvSpPr>
          <p:nvPr/>
        </p:nvSpPr>
        <p:spPr bwMode="auto">
          <a:xfrm flipV="1">
            <a:off x="2374900" y="1323975"/>
            <a:ext cx="762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6" name="Line 6"/>
          <p:cNvSpPr>
            <a:spLocks noChangeShapeType="1"/>
          </p:cNvSpPr>
          <p:nvPr/>
        </p:nvSpPr>
        <p:spPr bwMode="auto">
          <a:xfrm>
            <a:off x="3403600" y="1219200"/>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7" name="Text Box 7"/>
          <p:cNvSpPr txBox="1">
            <a:spLocks noChangeArrowheads="1"/>
          </p:cNvSpPr>
          <p:nvPr/>
        </p:nvSpPr>
        <p:spPr bwMode="auto">
          <a:xfrm>
            <a:off x="1854200" y="800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A</a:t>
            </a:r>
            <a:r>
              <a:rPr lang="en-US" altLang="zh-CN" sz="2400" baseline="-2000"/>
              <a:t>7</a:t>
            </a:r>
          </a:p>
        </p:txBody>
      </p:sp>
      <p:sp>
        <p:nvSpPr>
          <p:cNvPr id="25608" name="Text Box 8"/>
          <p:cNvSpPr txBox="1">
            <a:spLocks noChangeArrowheads="1"/>
          </p:cNvSpPr>
          <p:nvPr/>
        </p:nvSpPr>
        <p:spPr bwMode="auto">
          <a:xfrm>
            <a:off x="3136900" y="7874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A</a:t>
            </a:r>
            <a:r>
              <a:rPr lang="en-US" altLang="zh-CN" sz="2400" baseline="-2000"/>
              <a:t>0</a:t>
            </a:r>
          </a:p>
        </p:txBody>
      </p:sp>
      <p:sp>
        <p:nvSpPr>
          <p:cNvPr id="25609" name="Line 9"/>
          <p:cNvSpPr>
            <a:spLocks noChangeShapeType="1"/>
          </p:cNvSpPr>
          <p:nvPr/>
        </p:nvSpPr>
        <p:spPr bwMode="auto">
          <a:xfrm>
            <a:off x="4953000" y="1219200"/>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0"/>
          <p:cNvSpPr>
            <a:spLocks noChangeShapeType="1"/>
          </p:cNvSpPr>
          <p:nvPr/>
        </p:nvSpPr>
        <p:spPr bwMode="auto">
          <a:xfrm flipV="1">
            <a:off x="5191125" y="1333500"/>
            <a:ext cx="762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11"/>
          <p:cNvSpPr>
            <a:spLocks noChangeShapeType="1"/>
          </p:cNvSpPr>
          <p:nvPr/>
        </p:nvSpPr>
        <p:spPr bwMode="auto">
          <a:xfrm>
            <a:off x="6210300" y="1219200"/>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Text Box 12"/>
          <p:cNvSpPr txBox="1">
            <a:spLocks noChangeArrowheads="1"/>
          </p:cNvSpPr>
          <p:nvPr/>
        </p:nvSpPr>
        <p:spPr bwMode="auto">
          <a:xfrm>
            <a:off x="4660900" y="800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r>
              <a:rPr lang="en-US" altLang="zh-CN" sz="2400" baseline="-2000"/>
              <a:t>7</a:t>
            </a:r>
          </a:p>
        </p:txBody>
      </p:sp>
      <p:sp>
        <p:nvSpPr>
          <p:cNvPr id="25613" name="Text Box 13"/>
          <p:cNvSpPr txBox="1">
            <a:spLocks noChangeArrowheads="1"/>
          </p:cNvSpPr>
          <p:nvPr/>
        </p:nvSpPr>
        <p:spPr bwMode="auto">
          <a:xfrm>
            <a:off x="5943600" y="7874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r>
              <a:rPr lang="en-US" altLang="zh-CN" sz="2400" baseline="-2000"/>
              <a:t>0</a:t>
            </a:r>
          </a:p>
        </p:txBody>
      </p:sp>
      <p:sp>
        <p:nvSpPr>
          <p:cNvPr id="25614" name="Line 14"/>
          <p:cNvSpPr>
            <a:spLocks noChangeShapeType="1"/>
          </p:cNvSpPr>
          <p:nvPr/>
        </p:nvSpPr>
        <p:spPr bwMode="auto">
          <a:xfrm flipH="1">
            <a:off x="1917700" y="2032000"/>
            <a:ext cx="0" cy="138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5"/>
          <p:cNvSpPr>
            <a:spLocks noChangeShapeType="1"/>
          </p:cNvSpPr>
          <p:nvPr/>
        </p:nvSpPr>
        <p:spPr bwMode="auto">
          <a:xfrm flipV="1">
            <a:off x="2165350" y="2670175"/>
            <a:ext cx="762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16"/>
          <p:cNvSpPr>
            <a:spLocks noChangeShapeType="1"/>
          </p:cNvSpPr>
          <p:nvPr/>
        </p:nvSpPr>
        <p:spPr bwMode="auto">
          <a:xfrm>
            <a:off x="3098800" y="2032000"/>
            <a:ext cx="0" cy="138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Text Box 17"/>
          <p:cNvSpPr txBox="1">
            <a:spLocks noChangeArrowheads="1"/>
          </p:cNvSpPr>
          <p:nvPr/>
        </p:nvSpPr>
        <p:spPr bwMode="auto">
          <a:xfrm>
            <a:off x="18796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7</a:t>
            </a:r>
          </a:p>
        </p:txBody>
      </p:sp>
      <p:sp>
        <p:nvSpPr>
          <p:cNvPr id="25618" name="Text Box 18"/>
          <p:cNvSpPr txBox="1">
            <a:spLocks noChangeArrowheads="1"/>
          </p:cNvSpPr>
          <p:nvPr/>
        </p:nvSpPr>
        <p:spPr bwMode="auto">
          <a:xfrm>
            <a:off x="3060700" y="2082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1</a:t>
            </a:r>
          </a:p>
        </p:txBody>
      </p:sp>
      <p:sp>
        <p:nvSpPr>
          <p:cNvPr id="25619" name="Line 19"/>
          <p:cNvSpPr>
            <a:spLocks noChangeShapeType="1"/>
          </p:cNvSpPr>
          <p:nvPr/>
        </p:nvSpPr>
        <p:spPr bwMode="auto">
          <a:xfrm flipH="1">
            <a:off x="3568700" y="2032000"/>
            <a:ext cx="0" cy="139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Text Box 20"/>
          <p:cNvSpPr txBox="1">
            <a:spLocks noChangeArrowheads="1"/>
          </p:cNvSpPr>
          <p:nvPr/>
        </p:nvSpPr>
        <p:spPr bwMode="auto">
          <a:xfrm>
            <a:off x="3530600" y="2082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0</a:t>
            </a:r>
          </a:p>
        </p:txBody>
      </p:sp>
      <p:sp>
        <p:nvSpPr>
          <p:cNvPr id="25621" name="Line 21"/>
          <p:cNvSpPr>
            <a:spLocks noChangeShapeType="1"/>
          </p:cNvSpPr>
          <p:nvPr/>
        </p:nvSpPr>
        <p:spPr bwMode="auto">
          <a:xfrm flipH="1">
            <a:off x="4762500" y="2044700"/>
            <a:ext cx="0" cy="138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22"/>
          <p:cNvSpPr>
            <a:spLocks noChangeShapeType="1"/>
          </p:cNvSpPr>
          <p:nvPr/>
        </p:nvSpPr>
        <p:spPr bwMode="auto">
          <a:xfrm flipV="1">
            <a:off x="5032375" y="2686050"/>
            <a:ext cx="762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Line 23"/>
          <p:cNvSpPr>
            <a:spLocks noChangeShapeType="1"/>
          </p:cNvSpPr>
          <p:nvPr/>
        </p:nvSpPr>
        <p:spPr bwMode="auto">
          <a:xfrm>
            <a:off x="6019800" y="2044700"/>
            <a:ext cx="0" cy="139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Text Box 24"/>
          <p:cNvSpPr txBox="1">
            <a:spLocks noChangeArrowheads="1"/>
          </p:cNvSpPr>
          <p:nvPr/>
        </p:nvSpPr>
        <p:spPr bwMode="auto">
          <a:xfrm>
            <a:off x="4800600" y="2108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7</a:t>
            </a:r>
          </a:p>
        </p:txBody>
      </p:sp>
      <p:sp>
        <p:nvSpPr>
          <p:cNvPr id="25625" name="Text Box 25"/>
          <p:cNvSpPr txBox="1">
            <a:spLocks noChangeArrowheads="1"/>
          </p:cNvSpPr>
          <p:nvPr/>
        </p:nvSpPr>
        <p:spPr bwMode="auto">
          <a:xfrm>
            <a:off x="59817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1</a:t>
            </a:r>
          </a:p>
        </p:txBody>
      </p:sp>
      <p:sp>
        <p:nvSpPr>
          <p:cNvPr id="25626" name="Line 26"/>
          <p:cNvSpPr>
            <a:spLocks noChangeShapeType="1"/>
          </p:cNvSpPr>
          <p:nvPr/>
        </p:nvSpPr>
        <p:spPr bwMode="auto">
          <a:xfrm>
            <a:off x="6489700" y="2044700"/>
            <a:ext cx="0" cy="139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Text Box 27"/>
          <p:cNvSpPr txBox="1">
            <a:spLocks noChangeArrowheads="1"/>
          </p:cNvSpPr>
          <p:nvPr/>
        </p:nvSpPr>
        <p:spPr bwMode="auto">
          <a:xfrm>
            <a:off x="64516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0</a:t>
            </a:r>
          </a:p>
        </p:txBody>
      </p:sp>
      <p:sp>
        <p:nvSpPr>
          <p:cNvPr id="25628" name="Text Box 28"/>
          <p:cNvSpPr txBox="1">
            <a:spLocks noChangeArrowheads="1"/>
          </p:cNvSpPr>
          <p:nvPr/>
        </p:nvSpPr>
        <p:spPr bwMode="auto">
          <a:xfrm>
            <a:off x="1651000" y="3429000"/>
            <a:ext cx="52451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0033CC"/>
                </a:solidFill>
                <a:latin typeface="Arial" panose="020B0604020202020204" pitchFamily="34" charset="0"/>
                <a:ea typeface="黑体" panose="02010609060101010101" pitchFamily="49" charset="-122"/>
              </a:rPr>
              <a:t>8位 </a:t>
            </a:r>
            <a:r>
              <a:rPr lang="en-US" altLang="zh-CN" sz="2400">
                <a:solidFill>
                  <a:srgbClr val="0033CC"/>
                </a:solidFill>
                <a:latin typeface="Arial" panose="020B0604020202020204" pitchFamily="34" charset="0"/>
                <a:ea typeface="黑体" panose="02010609060101010101" pitchFamily="49" charset="-122"/>
              </a:rPr>
              <a:t>CLA</a:t>
            </a:r>
            <a:r>
              <a:rPr lang="zh-CN" altLang="en-US" sz="2400">
                <a:solidFill>
                  <a:srgbClr val="0033CC"/>
                </a:solidFill>
                <a:latin typeface="Arial" panose="020B0604020202020204" pitchFamily="34" charset="0"/>
                <a:ea typeface="黑体" panose="02010609060101010101" pitchFamily="49" charset="-122"/>
              </a:rPr>
              <a:t>部件</a:t>
            </a:r>
          </a:p>
        </p:txBody>
      </p:sp>
      <p:sp>
        <p:nvSpPr>
          <p:cNvPr id="25629" name="Line 29"/>
          <p:cNvSpPr>
            <a:spLocks noChangeShapeType="1"/>
          </p:cNvSpPr>
          <p:nvPr/>
        </p:nvSpPr>
        <p:spPr bwMode="auto">
          <a:xfrm flipH="1">
            <a:off x="6896100" y="3644900"/>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Text Box 30"/>
          <p:cNvSpPr txBox="1">
            <a:spLocks noChangeArrowheads="1"/>
          </p:cNvSpPr>
          <p:nvPr/>
        </p:nvSpPr>
        <p:spPr bwMode="auto">
          <a:xfrm>
            <a:off x="7353300" y="3594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chemeClr val="accent2"/>
                </a:solidFill>
              </a:rPr>
              <a:t>C</a:t>
            </a:r>
            <a:r>
              <a:rPr lang="en-US" altLang="zh-CN" sz="2400" baseline="-2000">
                <a:solidFill>
                  <a:schemeClr val="accent2"/>
                </a:solidFill>
              </a:rPr>
              <a:t>0</a:t>
            </a:r>
          </a:p>
        </p:txBody>
      </p:sp>
      <p:sp>
        <p:nvSpPr>
          <p:cNvPr id="25631" name="Text Box 31"/>
          <p:cNvSpPr txBox="1">
            <a:spLocks noChangeArrowheads="1"/>
          </p:cNvSpPr>
          <p:nvPr/>
        </p:nvSpPr>
        <p:spPr bwMode="auto">
          <a:xfrm>
            <a:off x="1714500" y="4724400"/>
            <a:ext cx="52451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0033CC"/>
                </a:solidFill>
                <a:latin typeface="黑体" panose="02010609060101010101" pitchFamily="49" charset="-122"/>
                <a:ea typeface="黑体" panose="02010609060101010101" pitchFamily="49" charset="-122"/>
              </a:rPr>
              <a:t>求和部件</a:t>
            </a:r>
          </a:p>
        </p:txBody>
      </p:sp>
      <p:sp>
        <p:nvSpPr>
          <p:cNvPr id="25632" name="Line 32"/>
          <p:cNvSpPr>
            <a:spLocks noChangeShapeType="1"/>
          </p:cNvSpPr>
          <p:nvPr/>
        </p:nvSpPr>
        <p:spPr bwMode="auto">
          <a:xfrm>
            <a:off x="2603500" y="38989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33"/>
          <p:cNvSpPr txBox="1">
            <a:spLocks noChangeArrowheads="1"/>
          </p:cNvSpPr>
          <p:nvPr/>
        </p:nvSpPr>
        <p:spPr bwMode="auto">
          <a:xfrm>
            <a:off x="20828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7</a:t>
            </a:r>
          </a:p>
        </p:txBody>
      </p:sp>
      <p:sp>
        <p:nvSpPr>
          <p:cNvPr id="25634" name="Text Box 34"/>
          <p:cNvSpPr txBox="1">
            <a:spLocks noChangeArrowheads="1"/>
          </p:cNvSpPr>
          <p:nvPr/>
        </p:nvSpPr>
        <p:spPr bwMode="auto">
          <a:xfrm>
            <a:off x="52451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1</a:t>
            </a:r>
          </a:p>
        </p:txBody>
      </p:sp>
      <p:sp>
        <p:nvSpPr>
          <p:cNvPr id="25635" name="Text Box 35"/>
          <p:cNvSpPr txBox="1">
            <a:spLocks noChangeArrowheads="1"/>
          </p:cNvSpPr>
          <p:nvPr/>
        </p:nvSpPr>
        <p:spPr bwMode="auto">
          <a:xfrm>
            <a:off x="6096000" y="43053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0</a:t>
            </a:r>
          </a:p>
        </p:txBody>
      </p:sp>
      <p:sp>
        <p:nvSpPr>
          <p:cNvPr id="25636" name="Text Box 36"/>
          <p:cNvSpPr txBox="1">
            <a:spLocks noChangeArrowheads="1"/>
          </p:cNvSpPr>
          <p:nvPr/>
        </p:nvSpPr>
        <p:spPr bwMode="auto">
          <a:xfrm>
            <a:off x="65278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0</a:t>
            </a:r>
          </a:p>
        </p:txBody>
      </p:sp>
      <p:sp>
        <p:nvSpPr>
          <p:cNvPr id="25637" name="Text Box 37"/>
          <p:cNvSpPr txBox="1">
            <a:spLocks noChangeArrowheads="1"/>
          </p:cNvSpPr>
          <p:nvPr/>
        </p:nvSpPr>
        <p:spPr bwMode="auto">
          <a:xfrm>
            <a:off x="56769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1</a:t>
            </a:r>
          </a:p>
        </p:txBody>
      </p:sp>
      <p:sp>
        <p:nvSpPr>
          <p:cNvPr id="25638" name="Line 38"/>
          <p:cNvSpPr>
            <a:spLocks noChangeShapeType="1"/>
          </p:cNvSpPr>
          <p:nvPr/>
        </p:nvSpPr>
        <p:spPr bwMode="auto">
          <a:xfrm>
            <a:off x="5740400" y="3911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Line 39"/>
          <p:cNvSpPr>
            <a:spLocks noChangeShapeType="1"/>
          </p:cNvSpPr>
          <p:nvPr/>
        </p:nvSpPr>
        <p:spPr bwMode="auto">
          <a:xfrm flipH="1">
            <a:off x="7264400" y="3644900"/>
            <a:ext cx="0" cy="55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0" name="Line 40"/>
          <p:cNvSpPr>
            <a:spLocks noChangeShapeType="1"/>
          </p:cNvSpPr>
          <p:nvPr/>
        </p:nvSpPr>
        <p:spPr bwMode="auto">
          <a:xfrm>
            <a:off x="6565900" y="4191000"/>
            <a:ext cx="71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1" name="Line 41"/>
          <p:cNvSpPr>
            <a:spLocks noChangeShapeType="1"/>
          </p:cNvSpPr>
          <p:nvPr/>
        </p:nvSpPr>
        <p:spPr bwMode="auto">
          <a:xfrm>
            <a:off x="6565900" y="4203700"/>
            <a:ext cx="0" cy="520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Line 42"/>
          <p:cNvSpPr>
            <a:spLocks noChangeShapeType="1"/>
          </p:cNvSpPr>
          <p:nvPr/>
        </p:nvSpPr>
        <p:spPr bwMode="auto">
          <a:xfrm flipH="1">
            <a:off x="1460500" y="3073400"/>
            <a:ext cx="210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3" name="Line 43"/>
          <p:cNvSpPr>
            <a:spLocks noChangeShapeType="1"/>
          </p:cNvSpPr>
          <p:nvPr/>
        </p:nvSpPr>
        <p:spPr bwMode="auto">
          <a:xfrm>
            <a:off x="1473200" y="3073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4" name="Line 44"/>
          <p:cNvSpPr>
            <a:spLocks noChangeShapeType="1"/>
          </p:cNvSpPr>
          <p:nvPr/>
        </p:nvSpPr>
        <p:spPr bwMode="auto">
          <a:xfrm>
            <a:off x="1473200" y="4191000"/>
            <a:ext cx="469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5" name="Line 45"/>
          <p:cNvSpPr>
            <a:spLocks noChangeShapeType="1"/>
          </p:cNvSpPr>
          <p:nvPr/>
        </p:nvSpPr>
        <p:spPr bwMode="auto">
          <a:xfrm>
            <a:off x="6172200" y="4191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6" name="Oval 46"/>
          <p:cNvSpPr>
            <a:spLocks noChangeArrowheads="1"/>
          </p:cNvSpPr>
          <p:nvPr/>
        </p:nvSpPr>
        <p:spPr bwMode="auto">
          <a:xfrm>
            <a:off x="3530600" y="3035300"/>
            <a:ext cx="63500" cy="63500"/>
          </a:xfrm>
          <a:prstGeom prst="ellipse">
            <a:avLst/>
          </a:prstGeom>
          <a:solidFill>
            <a:schemeClr val="tx1"/>
          </a:solidFill>
          <a:ln w="9525">
            <a:solidFill>
              <a:schemeClr val="tx1"/>
            </a:solidFill>
            <a:round/>
            <a:headEnd/>
            <a:tailE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47" name="Oval 47"/>
          <p:cNvSpPr>
            <a:spLocks noChangeArrowheads="1"/>
          </p:cNvSpPr>
          <p:nvPr/>
        </p:nvSpPr>
        <p:spPr bwMode="auto">
          <a:xfrm>
            <a:off x="7239000" y="3606800"/>
            <a:ext cx="63500" cy="63500"/>
          </a:xfrm>
          <a:prstGeom prst="ellipse">
            <a:avLst/>
          </a:prstGeom>
          <a:solidFill>
            <a:schemeClr val="tx1"/>
          </a:solidFill>
          <a:ln w="9525">
            <a:solidFill>
              <a:schemeClr val="tx1"/>
            </a:solidFill>
            <a:round/>
            <a:headEnd/>
            <a:tailE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48" name="Line 48"/>
          <p:cNvSpPr>
            <a:spLocks noChangeShapeType="1"/>
          </p:cNvSpPr>
          <p:nvPr/>
        </p:nvSpPr>
        <p:spPr bwMode="auto">
          <a:xfrm flipH="1" flipV="1">
            <a:off x="1219200" y="2908300"/>
            <a:ext cx="187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9" name="Oval 49"/>
          <p:cNvSpPr>
            <a:spLocks noChangeArrowheads="1"/>
          </p:cNvSpPr>
          <p:nvPr/>
        </p:nvSpPr>
        <p:spPr bwMode="auto">
          <a:xfrm>
            <a:off x="3073400" y="2870200"/>
            <a:ext cx="63500" cy="63500"/>
          </a:xfrm>
          <a:prstGeom prst="ellipse">
            <a:avLst/>
          </a:prstGeom>
          <a:solidFill>
            <a:schemeClr val="tx1"/>
          </a:solidFill>
          <a:ln w="9525">
            <a:solidFill>
              <a:schemeClr val="tx1"/>
            </a:solidFill>
            <a:round/>
            <a:headEnd/>
            <a:tailE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50" name="Line 50"/>
          <p:cNvSpPr>
            <a:spLocks noChangeShapeType="1"/>
          </p:cNvSpPr>
          <p:nvPr/>
        </p:nvSpPr>
        <p:spPr bwMode="auto">
          <a:xfrm flipH="1">
            <a:off x="1231900" y="2908300"/>
            <a:ext cx="0" cy="146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51"/>
          <p:cNvSpPr>
            <a:spLocks noChangeShapeType="1"/>
          </p:cNvSpPr>
          <p:nvPr/>
        </p:nvSpPr>
        <p:spPr bwMode="auto">
          <a:xfrm>
            <a:off x="1231900" y="4368800"/>
            <a:ext cx="406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52"/>
          <p:cNvSpPr>
            <a:spLocks noChangeShapeType="1"/>
          </p:cNvSpPr>
          <p:nvPr/>
        </p:nvSpPr>
        <p:spPr bwMode="auto">
          <a:xfrm>
            <a:off x="5283200" y="4368800"/>
            <a:ext cx="0" cy="35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53"/>
          <p:cNvSpPr>
            <a:spLocks noChangeShapeType="1"/>
          </p:cNvSpPr>
          <p:nvPr/>
        </p:nvSpPr>
        <p:spPr bwMode="auto">
          <a:xfrm flipH="1">
            <a:off x="1016000" y="2667000"/>
            <a:ext cx="901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4"/>
          <p:cNvSpPr>
            <a:spLocks noChangeShapeType="1"/>
          </p:cNvSpPr>
          <p:nvPr/>
        </p:nvSpPr>
        <p:spPr bwMode="auto">
          <a:xfrm>
            <a:off x="1028700" y="2667000"/>
            <a:ext cx="0" cy="185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5"/>
          <p:cNvSpPr>
            <a:spLocks noChangeShapeType="1"/>
          </p:cNvSpPr>
          <p:nvPr/>
        </p:nvSpPr>
        <p:spPr bwMode="auto">
          <a:xfrm>
            <a:off x="1028700" y="4521200"/>
            <a:ext cx="109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Line 56"/>
          <p:cNvSpPr>
            <a:spLocks noChangeShapeType="1"/>
          </p:cNvSpPr>
          <p:nvPr/>
        </p:nvSpPr>
        <p:spPr bwMode="auto">
          <a:xfrm>
            <a:off x="2108200" y="45212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7" name="Oval 57"/>
          <p:cNvSpPr>
            <a:spLocks noChangeArrowheads="1"/>
          </p:cNvSpPr>
          <p:nvPr/>
        </p:nvSpPr>
        <p:spPr bwMode="auto">
          <a:xfrm>
            <a:off x="1892300" y="2641600"/>
            <a:ext cx="63500" cy="63500"/>
          </a:xfrm>
          <a:prstGeom prst="ellipse">
            <a:avLst/>
          </a:prstGeom>
          <a:solidFill>
            <a:schemeClr val="tx1"/>
          </a:solidFill>
          <a:ln w="9525">
            <a:solidFill>
              <a:schemeClr val="tx1"/>
            </a:solidFill>
            <a:round/>
            <a:headEnd/>
            <a:tailE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58" name="Text Box 58"/>
          <p:cNvSpPr txBox="1">
            <a:spLocks noChangeArrowheads="1"/>
          </p:cNvSpPr>
          <p:nvPr/>
        </p:nvSpPr>
        <p:spPr bwMode="auto">
          <a:xfrm>
            <a:off x="25654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7</a:t>
            </a:r>
          </a:p>
        </p:txBody>
      </p:sp>
      <p:sp>
        <p:nvSpPr>
          <p:cNvPr id="25659" name="Line 59"/>
          <p:cNvSpPr>
            <a:spLocks noChangeShapeType="1"/>
          </p:cNvSpPr>
          <p:nvPr/>
        </p:nvSpPr>
        <p:spPr bwMode="auto">
          <a:xfrm>
            <a:off x="1905000" y="3898900"/>
            <a:ext cx="0"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0" name="Line 60"/>
          <p:cNvSpPr>
            <a:spLocks noChangeShapeType="1"/>
          </p:cNvSpPr>
          <p:nvPr/>
        </p:nvSpPr>
        <p:spPr bwMode="auto">
          <a:xfrm flipH="1">
            <a:off x="749300" y="4051300"/>
            <a:ext cx="1155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Text Box 61"/>
          <p:cNvSpPr txBox="1">
            <a:spLocks noChangeArrowheads="1"/>
          </p:cNvSpPr>
          <p:nvPr/>
        </p:nvSpPr>
        <p:spPr bwMode="auto">
          <a:xfrm>
            <a:off x="342900" y="3987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chemeClr val="accent2"/>
                </a:solidFill>
              </a:rPr>
              <a:t>C</a:t>
            </a:r>
            <a:r>
              <a:rPr lang="en-US" altLang="zh-CN" sz="2400" baseline="-2000">
                <a:solidFill>
                  <a:schemeClr val="accent2"/>
                </a:solidFill>
              </a:rPr>
              <a:t>8</a:t>
            </a:r>
          </a:p>
        </p:txBody>
      </p:sp>
      <p:sp>
        <p:nvSpPr>
          <p:cNvPr id="25662" name="Line 62"/>
          <p:cNvSpPr>
            <a:spLocks noChangeShapeType="1"/>
          </p:cNvSpPr>
          <p:nvPr/>
        </p:nvSpPr>
        <p:spPr bwMode="auto">
          <a:xfrm>
            <a:off x="6426200" y="5194300"/>
            <a:ext cx="0" cy="40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3" name="Line 63"/>
          <p:cNvSpPr>
            <a:spLocks noChangeShapeType="1"/>
          </p:cNvSpPr>
          <p:nvPr/>
        </p:nvSpPr>
        <p:spPr bwMode="auto">
          <a:xfrm>
            <a:off x="5524500" y="5194300"/>
            <a:ext cx="0" cy="40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4" name="Line 64"/>
          <p:cNvSpPr>
            <a:spLocks noChangeShapeType="1"/>
          </p:cNvSpPr>
          <p:nvPr/>
        </p:nvSpPr>
        <p:spPr bwMode="auto">
          <a:xfrm>
            <a:off x="2400300" y="5194300"/>
            <a:ext cx="0" cy="40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Text Box 65"/>
          <p:cNvSpPr txBox="1">
            <a:spLocks noChangeArrowheads="1"/>
          </p:cNvSpPr>
          <p:nvPr/>
        </p:nvSpPr>
        <p:spPr bwMode="auto">
          <a:xfrm>
            <a:off x="21590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7</a:t>
            </a:r>
          </a:p>
        </p:txBody>
      </p:sp>
      <p:sp>
        <p:nvSpPr>
          <p:cNvPr id="25666" name="Text Box 66"/>
          <p:cNvSpPr txBox="1">
            <a:spLocks noChangeArrowheads="1"/>
          </p:cNvSpPr>
          <p:nvPr/>
        </p:nvSpPr>
        <p:spPr bwMode="auto">
          <a:xfrm>
            <a:off x="61976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0</a:t>
            </a:r>
          </a:p>
        </p:txBody>
      </p:sp>
      <p:sp>
        <p:nvSpPr>
          <p:cNvPr id="25667" name="Text Box 67"/>
          <p:cNvSpPr txBox="1">
            <a:spLocks noChangeArrowheads="1"/>
          </p:cNvSpPr>
          <p:nvPr/>
        </p:nvSpPr>
        <p:spPr bwMode="auto">
          <a:xfrm>
            <a:off x="52705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1</a:t>
            </a:r>
          </a:p>
        </p:txBody>
      </p:sp>
      <p:sp>
        <p:nvSpPr>
          <p:cNvPr id="25668" name="Line 68"/>
          <p:cNvSpPr>
            <a:spLocks noChangeShapeType="1"/>
          </p:cNvSpPr>
          <p:nvPr/>
        </p:nvSpPr>
        <p:spPr bwMode="auto">
          <a:xfrm flipV="1">
            <a:off x="3616325" y="5457825"/>
            <a:ext cx="76200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Text Box 70"/>
          <p:cNvSpPr txBox="1">
            <a:spLocks noChangeArrowheads="1"/>
          </p:cNvSpPr>
          <p:nvPr/>
        </p:nvSpPr>
        <p:spPr bwMode="auto">
          <a:xfrm>
            <a:off x="7188200" y="16478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1ty (</a:t>
            </a:r>
            <a:r>
              <a:rPr lang="zh-CN" altLang="en-US" sz="2400">
                <a:solidFill>
                  <a:srgbClr val="CC3300"/>
                </a:solidFill>
              </a:rPr>
              <a:t>或</a:t>
            </a:r>
            <a:r>
              <a:rPr lang="en-US" altLang="zh-CN" sz="2400">
                <a:solidFill>
                  <a:srgbClr val="CC3300"/>
                </a:solidFill>
              </a:rPr>
              <a:t>3ty)</a:t>
            </a:r>
            <a:endParaRPr lang="en-US" altLang="zh-CN" sz="2400" baseline="-2000">
              <a:solidFill>
                <a:srgbClr val="CC3300"/>
              </a:solidFill>
            </a:endParaRPr>
          </a:p>
        </p:txBody>
      </p:sp>
      <p:sp>
        <p:nvSpPr>
          <p:cNvPr id="25670" name="Text Box 71"/>
          <p:cNvSpPr txBox="1">
            <a:spLocks noChangeArrowheads="1"/>
          </p:cNvSpPr>
          <p:nvPr/>
        </p:nvSpPr>
        <p:spPr bwMode="auto">
          <a:xfrm>
            <a:off x="8245475" y="3606800"/>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2ty</a:t>
            </a:r>
            <a:endParaRPr lang="en-US" altLang="zh-CN" sz="2400" baseline="-2000">
              <a:solidFill>
                <a:srgbClr val="CC3300"/>
              </a:solidFill>
            </a:endParaRPr>
          </a:p>
        </p:txBody>
      </p:sp>
      <p:sp>
        <p:nvSpPr>
          <p:cNvPr id="25671" name="Line 72"/>
          <p:cNvSpPr>
            <a:spLocks noChangeShapeType="1"/>
          </p:cNvSpPr>
          <p:nvPr/>
        </p:nvSpPr>
        <p:spPr bwMode="auto">
          <a:xfrm>
            <a:off x="7239000" y="3644900"/>
            <a:ext cx="12827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2" name="Text Box 74"/>
          <p:cNvSpPr txBox="1">
            <a:spLocks noChangeArrowheads="1"/>
          </p:cNvSpPr>
          <p:nvPr/>
        </p:nvSpPr>
        <p:spPr bwMode="auto">
          <a:xfrm>
            <a:off x="8229600" y="4711700"/>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3ty</a:t>
            </a:r>
            <a:endParaRPr lang="en-US" altLang="zh-CN" sz="2400" baseline="-2000">
              <a:solidFill>
                <a:srgbClr val="CC3300"/>
              </a:solidFill>
            </a:endParaRPr>
          </a:p>
        </p:txBody>
      </p:sp>
      <p:sp>
        <p:nvSpPr>
          <p:cNvPr id="405579" name="Text Box 75"/>
          <p:cNvSpPr txBox="1">
            <a:spLocks noChangeArrowheads="1"/>
          </p:cNvSpPr>
          <p:nvPr/>
        </p:nvSpPr>
        <p:spPr bwMode="auto">
          <a:xfrm>
            <a:off x="841375" y="5921375"/>
            <a:ext cx="715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chemeClr val="accent2"/>
                </a:solidFill>
                <a:latin typeface="Arial" panose="020B0604020202020204" pitchFamily="34" charset="0"/>
                <a:ea typeface="黑体" panose="02010609060101010101" pitchFamily="49" charset="-122"/>
              </a:rPr>
              <a:t>和的总延迟多少？进位</a:t>
            </a:r>
            <a:r>
              <a:rPr lang="en-US" altLang="zh-CN" sz="2400">
                <a:solidFill>
                  <a:schemeClr val="accent2"/>
                </a:solidFill>
                <a:latin typeface="Arial" panose="020B0604020202020204" pitchFamily="34" charset="0"/>
                <a:ea typeface="黑体" panose="02010609060101010101" pitchFamily="49" charset="-122"/>
              </a:rPr>
              <a:t>C</a:t>
            </a:r>
            <a:r>
              <a:rPr lang="en-US" altLang="zh-CN" sz="2400" baseline="-25000">
                <a:solidFill>
                  <a:schemeClr val="accent2"/>
                </a:solidFill>
                <a:latin typeface="Arial" panose="020B0604020202020204" pitchFamily="34" charset="0"/>
                <a:ea typeface="黑体" panose="02010609060101010101" pitchFamily="49" charset="-122"/>
              </a:rPr>
              <a:t>8</a:t>
            </a:r>
            <a:r>
              <a:rPr lang="zh-CN" altLang="en-US" sz="2400">
                <a:solidFill>
                  <a:schemeClr val="accent2"/>
                </a:solidFill>
                <a:latin typeface="Arial" panose="020B0604020202020204" pitchFamily="34" charset="0"/>
                <a:ea typeface="黑体" panose="02010609060101010101" pitchFamily="49" charset="-122"/>
              </a:rPr>
              <a:t>的延迟多少？</a:t>
            </a:r>
            <a:endParaRPr lang="en-US" altLang="zh-CN" sz="2400">
              <a:solidFill>
                <a:schemeClr val="accent2"/>
              </a:solidFill>
              <a:latin typeface="Arial" panose="020B0604020202020204" pitchFamily="34" charset="0"/>
              <a:ea typeface="黑体" panose="02010609060101010101" pitchFamily="49" charset="-122"/>
            </a:endParaRPr>
          </a:p>
        </p:txBody>
      </p:sp>
      <p:sp>
        <p:nvSpPr>
          <p:cNvPr id="405580" name="Text Box 76"/>
          <p:cNvSpPr txBox="1">
            <a:spLocks noChangeArrowheads="1"/>
          </p:cNvSpPr>
          <p:nvPr/>
        </p:nvSpPr>
        <p:spPr bwMode="auto">
          <a:xfrm>
            <a:off x="19049" y="6311900"/>
            <a:ext cx="898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009900"/>
                </a:solidFill>
                <a:latin typeface="Arial" panose="020B0604020202020204" pitchFamily="34" charset="0"/>
                <a:ea typeface="黑体" panose="02010609060101010101" pitchFamily="49" charset="-122"/>
              </a:rPr>
              <a:t>和的总延迟</a:t>
            </a:r>
            <a:r>
              <a:rPr lang="zh-CN" altLang="en-US" sz="2400" dirty="0" smtClean="0">
                <a:solidFill>
                  <a:srgbClr val="009900"/>
                </a:solidFill>
                <a:latin typeface="Arial" panose="020B0604020202020204" pitchFamily="34" charset="0"/>
                <a:ea typeface="黑体" panose="02010609060101010101" pitchFamily="49" charset="-122"/>
              </a:rPr>
              <a:t>：</a:t>
            </a:r>
            <a:r>
              <a:rPr lang="en-US" altLang="zh-CN" sz="2400" dirty="0" smtClean="0">
                <a:solidFill>
                  <a:srgbClr val="009900"/>
                </a:solidFill>
                <a:latin typeface="Arial" panose="020B0604020202020204" pitchFamily="34" charset="0"/>
                <a:ea typeface="黑体" panose="02010609060101010101" pitchFamily="49" charset="-122"/>
              </a:rPr>
              <a:t>3+2+3=8ty</a:t>
            </a:r>
            <a:r>
              <a:rPr lang="en-US" altLang="zh-CN" sz="2400" dirty="0">
                <a:solidFill>
                  <a:srgbClr val="009900"/>
                </a:solidFill>
                <a:latin typeface="Arial" panose="020B0604020202020204" pitchFamily="34" charset="0"/>
                <a:ea typeface="黑体" panose="02010609060101010101" pitchFamily="49" charset="-122"/>
              </a:rPr>
              <a:t>；</a:t>
            </a:r>
            <a:r>
              <a:rPr lang="zh-CN" altLang="en-US" sz="2400" dirty="0">
                <a:solidFill>
                  <a:srgbClr val="009900"/>
                </a:solidFill>
                <a:latin typeface="Arial" panose="020B0604020202020204" pitchFamily="34" charset="0"/>
                <a:ea typeface="黑体" panose="02010609060101010101" pitchFamily="49" charset="-122"/>
              </a:rPr>
              <a:t>进位</a:t>
            </a:r>
            <a:r>
              <a:rPr lang="en-US" altLang="zh-CN" sz="2400" dirty="0">
                <a:solidFill>
                  <a:srgbClr val="009900"/>
                </a:solidFill>
                <a:latin typeface="Arial" panose="020B0604020202020204" pitchFamily="34" charset="0"/>
                <a:ea typeface="黑体" panose="02010609060101010101" pitchFamily="49" charset="-122"/>
              </a:rPr>
              <a:t>C</a:t>
            </a:r>
            <a:r>
              <a:rPr lang="en-US" altLang="zh-CN" sz="2400" baseline="-25000" dirty="0">
                <a:solidFill>
                  <a:srgbClr val="009900"/>
                </a:solidFill>
                <a:latin typeface="Arial" panose="020B0604020202020204" pitchFamily="34" charset="0"/>
                <a:ea typeface="黑体" panose="02010609060101010101" pitchFamily="49" charset="-122"/>
              </a:rPr>
              <a:t>8</a:t>
            </a:r>
            <a:r>
              <a:rPr lang="zh-CN" altLang="en-US" sz="2400" dirty="0">
                <a:solidFill>
                  <a:srgbClr val="009900"/>
                </a:solidFill>
                <a:latin typeface="Arial" panose="020B0604020202020204" pitchFamily="34" charset="0"/>
                <a:ea typeface="黑体" panose="02010609060101010101" pitchFamily="49" charset="-122"/>
              </a:rPr>
              <a:t>的延迟：</a:t>
            </a:r>
            <a:r>
              <a:rPr lang="en-US" altLang="zh-CN" sz="2400" dirty="0" smtClean="0">
                <a:solidFill>
                  <a:srgbClr val="009900"/>
                </a:solidFill>
                <a:latin typeface="Arial" panose="020B0604020202020204" pitchFamily="34" charset="0"/>
                <a:ea typeface="黑体" panose="02010609060101010101" pitchFamily="49" charset="-122"/>
              </a:rPr>
              <a:t>1+2=3ty</a:t>
            </a:r>
            <a:r>
              <a:rPr lang="zh-CN" altLang="en-US" sz="2400" dirty="0" smtClean="0">
                <a:solidFill>
                  <a:srgbClr val="009900"/>
                </a:solidFill>
                <a:latin typeface="Arial" panose="020B0604020202020204" pitchFamily="34" charset="0"/>
                <a:ea typeface="黑体" panose="02010609060101010101" pitchFamily="49" charset="-122"/>
              </a:rPr>
              <a:t>或</a:t>
            </a:r>
            <a:r>
              <a:rPr lang="en-US" altLang="zh-CN" sz="2400" dirty="0" smtClean="0">
                <a:solidFill>
                  <a:srgbClr val="009900"/>
                </a:solidFill>
                <a:latin typeface="Arial" panose="020B0604020202020204" pitchFamily="34" charset="0"/>
                <a:ea typeface="黑体" panose="02010609060101010101" pitchFamily="49" charset="-122"/>
              </a:rPr>
              <a:t>3+2=5ty</a:t>
            </a:r>
            <a:endParaRPr lang="en-US" altLang="zh-CN" sz="2400" dirty="0">
              <a:solidFill>
                <a:srgbClr val="009900"/>
              </a:solidFill>
              <a:latin typeface="Arial" panose="020B0604020202020204" pitchFamily="34" charset="0"/>
              <a:ea typeface="黑体" panose="02010609060101010101" pitchFamily="49" charset="-122"/>
            </a:endParaRPr>
          </a:p>
        </p:txBody>
      </p:sp>
      <p:sp>
        <p:nvSpPr>
          <p:cNvPr id="25675" name="Rectangle 77"/>
          <p:cNvSpPr>
            <a:spLocks noChangeArrowheads="1"/>
          </p:cNvSpPr>
          <p:nvPr/>
        </p:nvSpPr>
        <p:spPr bwMode="auto">
          <a:xfrm>
            <a:off x="6900863" y="723900"/>
            <a:ext cx="21066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5000"/>
              </a:lnSpc>
              <a:spcBef>
                <a:spcPct val="15000"/>
              </a:spcBef>
              <a:buClr>
                <a:schemeClr val="tx1"/>
              </a:buClr>
              <a:buSzPct val="60000"/>
              <a:buFont typeface="Wingdings" panose="05000000000000000000" pitchFamily="2" charset="2"/>
              <a:buNone/>
            </a:pPr>
            <a:r>
              <a:rPr lang="en-US" altLang="zh-CN" sz="2000" dirty="0">
                <a:solidFill>
                  <a:srgbClr val="CC3300"/>
                </a:solidFill>
              </a:rPr>
              <a:t>P</a:t>
            </a:r>
            <a:r>
              <a:rPr lang="en-US" altLang="zh-CN" sz="2000" baseline="-25000" dirty="0">
                <a:solidFill>
                  <a:srgbClr val="CC3300"/>
                </a:solidFill>
              </a:rPr>
              <a:t>i</a:t>
            </a:r>
            <a:r>
              <a:rPr lang="en-US" altLang="zh-CN" sz="2000" dirty="0">
                <a:solidFill>
                  <a:srgbClr val="CC3300"/>
                </a:solidFill>
              </a:rPr>
              <a:t>=</a:t>
            </a:r>
            <a:r>
              <a:rPr lang="en-US" altLang="zh-CN" sz="2000" dirty="0" err="1">
                <a:solidFill>
                  <a:srgbClr val="CC3300"/>
                </a:solidFill>
              </a:rPr>
              <a:t>A</a:t>
            </a:r>
            <a:r>
              <a:rPr lang="en-US" altLang="zh-CN" sz="2000" baseline="-25000" dirty="0" err="1">
                <a:solidFill>
                  <a:srgbClr val="CC3300"/>
                </a:solidFill>
              </a:rPr>
              <a:t>i</a:t>
            </a:r>
            <a:r>
              <a:rPr lang="en-US" altLang="zh-CN" sz="2000" dirty="0" err="1">
                <a:solidFill>
                  <a:srgbClr val="CC3300"/>
                </a:solidFill>
              </a:rPr>
              <a:t>+B</a:t>
            </a:r>
            <a:r>
              <a:rPr lang="en-US" altLang="zh-CN" sz="2000" baseline="-25000" dirty="0" err="1">
                <a:solidFill>
                  <a:srgbClr val="CC3300"/>
                </a:solidFill>
              </a:rPr>
              <a:t>i</a:t>
            </a:r>
            <a:r>
              <a:rPr lang="en-US" altLang="zh-CN" sz="2000" dirty="0">
                <a:solidFill>
                  <a:srgbClr val="CC3300"/>
                </a:solidFill>
              </a:rPr>
              <a:t>------1ty</a:t>
            </a:r>
            <a:r>
              <a:rPr lang="zh-CN" altLang="en-US" sz="2000" dirty="0">
                <a:solidFill>
                  <a:srgbClr val="CC3300"/>
                </a:solidFill>
              </a:rPr>
              <a:t>   </a:t>
            </a:r>
          </a:p>
          <a:p>
            <a:pPr>
              <a:lnSpc>
                <a:spcPct val="95000"/>
              </a:lnSpc>
              <a:spcBef>
                <a:spcPct val="15000"/>
              </a:spcBef>
              <a:buClr>
                <a:schemeClr val="tx1"/>
              </a:buClr>
              <a:buSzPct val="60000"/>
              <a:buFont typeface="Wingdings" panose="05000000000000000000" pitchFamily="2" charset="2"/>
              <a:buNone/>
            </a:pPr>
            <a:r>
              <a:rPr lang="en-US" altLang="zh-CN" sz="2000" dirty="0">
                <a:solidFill>
                  <a:srgbClr val="CC3300"/>
                </a:solidFill>
              </a:rPr>
              <a:t>P</a:t>
            </a:r>
            <a:r>
              <a:rPr lang="en-US" altLang="zh-CN" sz="2000" baseline="-25000" dirty="0">
                <a:solidFill>
                  <a:srgbClr val="CC3300"/>
                </a:solidFill>
              </a:rPr>
              <a:t>i</a:t>
            </a:r>
            <a:r>
              <a:rPr lang="en-US" altLang="zh-CN" sz="2000" dirty="0">
                <a:solidFill>
                  <a:srgbClr val="CC3300"/>
                </a:solidFill>
              </a:rPr>
              <a:t>=</a:t>
            </a:r>
            <a:r>
              <a:rPr lang="en-US" altLang="zh-CN" sz="2000" dirty="0" err="1">
                <a:solidFill>
                  <a:srgbClr val="CC3300"/>
                </a:solidFill>
              </a:rPr>
              <a:t>A</a:t>
            </a:r>
            <a:r>
              <a:rPr lang="en-US" altLang="zh-CN" sz="2000" baseline="-25000" dirty="0" err="1">
                <a:solidFill>
                  <a:srgbClr val="CC3300"/>
                </a:solidFill>
              </a:rPr>
              <a:t>i</a:t>
            </a:r>
            <a:r>
              <a:rPr lang="en-US" altLang="zh-CN" sz="2000" dirty="0" err="1">
                <a:solidFill>
                  <a:srgbClr val="CC3300"/>
                </a:solidFill>
              </a:rPr>
              <a:t>⊕B</a:t>
            </a:r>
            <a:r>
              <a:rPr lang="en-US" altLang="zh-CN" sz="2000" baseline="-25000" dirty="0" err="1">
                <a:solidFill>
                  <a:srgbClr val="CC3300"/>
                </a:solidFill>
              </a:rPr>
              <a:t>i</a:t>
            </a:r>
            <a:r>
              <a:rPr lang="en-US" altLang="zh-CN" sz="2000" dirty="0">
                <a:solidFill>
                  <a:srgbClr val="CC3300"/>
                </a:solidFill>
              </a:rPr>
              <a:t> ----3ty</a:t>
            </a:r>
            <a:endParaRPr lang="zh-CN" altLang="en-US" sz="2000" dirty="0">
              <a:solidFill>
                <a:srgbClr val="CC3300"/>
              </a:solidFill>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19</a:t>
            </a:fld>
            <a:endParaRPr lang="zh-CN" altLang="en-US" dirty="0"/>
          </a:p>
        </p:txBody>
      </p:sp>
      <p:sp>
        <p:nvSpPr>
          <p:cNvPr id="3" name="文本框 2"/>
          <p:cNvSpPr txBox="1"/>
          <p:nvPr/>
        </p:nvSpPr>
        <p:spPr>
          <a:xfrm>
            <a:off x="2776615" y="511175"/>
            <a:ext cx="2687664" cy="369332"/>
          </a:xfrm>
          <a:prstGeom prst="rect">
            <a:avLst/>
          </a:prstGeom>
          <a:noFill/>
        </p:spPr>
        <p:txBody>
          <a:bodyPr wrap="square" rtlCol="0">
            <a:spAutoFit/>
          </a:bodyPr>
          <a:lstStyle/>
          <a:p>
            <a:r>
              <a:rPr lang="en-US" altLang="zh-CN" sz="1800" dirty="0" smtClean="0"/>
              <a:t>8</a:t>
            </a:r>
            <a:r>
              <a:rPr lang="zh-CN" altLang="en-US" sz="1800" dirty="0" smtClean="0"/>
              <a:t>位全先行进位加法器</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79"/>
                                        </p:tgtEl>
                                        <p:attrNameLst>
                                          <p:attrName>style.visibility</p:attrName>
                                        </p:attrNameLst>
                                      </p:cBhvr>
                                      <p:to>
                                        <p:strVal val="visible"/>
                                      </p:to>
                                    </p:set>
                                    <p:animEffect transition="in" filter="blinds(horizontal)">
                                      <p:cBhvr>
                                        <p:cTn id="7" dur="500"/>
                                        <p:tgtEl>
                                          <p:spTgt spid="405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80"/>
                                        </p:tgtEl>
                                        <p:attrNameLst>
                                          <p:attrName>style.visibility</p:attrName>
                                        </p:attrNameLst>
                                      </p:cBhvr>
                                      <p:to>
                                        <p:strVal val="visible"/>
                                      </p:to>
                                    </p:set>
                                    <p:animEffect transition="in" filter="blinds(horizontal)">
                                      <p:cBhvr>
                                        <p:cTn id="12" dur="500"/>
                                        <p:tgtEl>
                                          <p:spTgt spid="405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79" grpId="0"/>
      <p:bldP spid="4055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5760" y="190501"/>
            <a:ext cx="8686800" cy="479747"/>
          </a:xfrm>
        </p:spPr>
        <p:txBody>
          <a:bodyPr/>
          <a:lstStyle/>
          <a:p>
            <a:r>
              <a:rPr lang="zh-CN" altLang="en-US" dirty="0" smtClean="0">
                <a:latin typeface="黑体" panose="02010609060101010101" pitchFamily="49" charset="-122"/>
                <a:ea typeface="黑体" panose="02010609060101010101" pitchFamily="49" charset="-122"/>
              </a:rPr>
              <a:t>第一讲：</a:t>
            </a:r>
            <a:r>
              <a:rPr lang="zh-CN" altLang="en-US" dirty="0">
                <a:solidFill>
                  <a:srgbClr val="C00000"/>
                </a:solidFill>
                <a:ea typeface="黑体" pitchFamily="49" charset="-122"/>
                <a:cs typeface="Arial" charset="0"/>
              </a:rPr>
              <a:t>高级语言与机器语言涉及</a:t>
            </a:r>
            <a:r>
              <a:rPr lang="zh-CN" altLang="en-US" dirty="0" smtClean="0">
                <a:latin typeface="黑体" panose="02010609060101010101" pitchFamily="49" charset="-122"/>
                <a:ea typeface="黑体" panose="02010609060101010101" pitchFamily="49" charset="-122"/>
                <a:cs typeface="Arial" panose="020B0604020202020204" pitchFamily="34" charset="0"/>
              </a:rPr>
              <a:t>的运算及</a:t>
            </a:r>
            <a:r>
              <a:rPr lang="en-US" altLang="zh-CN" dirty="0" smtClean="0">
                <a:latin typeface="黑体" panose="02010609060101010101" pitchFamily="49" charset="-122"/>
                <a:ea typeface="黑体" panose="02010609060101010101" pitchFamily="49" charset="-122"/>
                <a:cs typeface="Arial" panose="020B0604020202020204" pitchFamily="34" charset="0"/>
              </a:rPr>
              <a:t>ALU</a:t>
            </a:r>
            <a:endParaRPr lang="zh-CN" altLang="en-US" dirty="0" smtClean="0">
              <a:latin typeface="黑体" panose="02010609060101010101" pitchFamily="49" charset="-122"/>
              <a:ea typeface="黑体" panose="02010609060101010101" pitchFamily="49" charset="-122"/>
              <a:cs typeface="Arial" panose="020B0604020202020204" pitchFamily="34" charset="0"/>
            </a:endParaRPr>
          </a:p>
        </p:txBody>
      </p:sp>
      <p:sp>
        <p:nvSpPr>
          <p:cNvPr id="265219" name="Rectangle 3"/>
          <p:cNvSpPr>
            <a:spLocks noGrp="1" noChangeArrowheads="1"/>
          </p:cNvSpPr>
          <p:nvPr>
            <p:ph type="body" idx="1"/>
          </p:nvPr>
        </p:nvSpPr>
        <p:spPr>
          <a:xfrm>
            <a:off x="61913" y="746125"/>
            <a:ext cx="8713787" cy="5707063"/>
          </a:xfrm>
        </p:spPr>
        <p:txBody>
          <a:bodyPr/>
          <a:lstStyle/>
          <a:p>
            <a:pPr marL="342900" indent="-342900" algn="ctr">
              <a:spcBef>
                <a:spcPct val="10000"/>
              </a:spcBef>
              <a:buFont typeface="Wingdings" pitchFamily="2" charset="2"/>
              <a:buNone/>
            </a:pPr>
            <a:r>
              <a:rPr lang="zh-CN" altLang="en-US" sz="2600" dirty="0" smtClean="0">
                <a:solidFill>
                  <a:srgbClr val="CC0000"/>
                </a:solidFill>
                <a:latin typeface="黑体" panose="02010609060101010101" pitchFamily="49" charset="-122"/>
                <a:ea typeface="黑体" panose="02010609060101010101" pitchFamily="49" charset="-122"/>
              </a:rPr>
              <a:t>主    要   内    容</a:t>
            </a:r>
          </a:p>
          <a:p>
            <a:pPr marL="342900" indent="-342900"/>
            <a:r>
              <a:rPr lang="zh-CN" altLang="en-US" dirty="0" smtClean="0">
                <a:ea typeface="黑体" panose="02010609060101010101" pitchFamily="49" charset="-122"/>
              </a:rPr>
              <a:t>高级语言程序中涉及的运算（以</a:t>
            </a:r>
            <a:r>
              <a:rPr lang="en-US" altLang="zh-CN" dirty="0" smtClean="0">
                <a:ea typeface="黑体" panose="02010609060101010101" pitchFamily="49" charset="-122"/>
              </a:rPr>
              <a:t>C</a:t>
            </a:r>
            <a:r>
              <a:rPr lang="zh-CN" altLang="en-US" dirty="0" smtClean="0">
                <a:ea typeface="黑体" panose="02010609060101010101" pitchFamily="49" charset="-122"/>
              </a:rPr>
              <a:t>语言为例）</a:t>
            </a:r>
          </a:p>
          <a:p>
            <a:pPr marL="742950" lvl="1" indent="-285750">
              <a:buClr>
                <a:srgbClr val="3333FF"/>
              </a:buClr>
            </a:pPr>
            <a:r>
              <a:rPr lang="zh-CN" altLang="en-US" dirty="0" smtClean="0">
                <a:ea typeface="黑体" panose="02010609060101010101" pitchFamily="49" charset="-122"/>
              </a:rPr>
              <a:t>整数算术运算、浮点数算术运算</a:t>
            </a:r>
          </a:p>
          <a:p>
            <a:pPr marL="742950" lvl="1" indent="-285750">
              <a:buClr>
                <a:srgbClr val="3333FF"/>
              </a:buClr>
            </a:pPr>
            <a:r>
              <a:rPr lang="zh-CN" altLang="en-US" dirty="0" smtClean="0">
                <a:ea typeface="黑体" panose="02010609060101010101" pitchFamily="49" charset="-122"/>
              </a:rPr>
              <a:t>按位、逻辑、移位、位扩展和位截断</a:t>
            </a:r>
          </a:p>
          <a:p>
            <a:pPr marL="342900" indent="-342900"/>
            <a:r>
              <a:rPr lang="zh-CN" altLang="en-US" dirty="0" smtClean="0">
                <a:ea typeface="黑体" panose="02010609060101010101" pitchFamily="49" charset="-122"/>
              </a:rPr>
              <a:t>指令集中涉及到的运算（ 以</a:t>
            </a:r>
            <a:r>
              <a:rPr lang="en-US" altLang="zh-CN" dirty="0" smtClean="0">
                <a:ea typeface="黑体" panose="02010609060101010101" pitchFamily="49" charset="-122"/>
              </a:rPr>
              <a:t>MIPS</a:t>
            </a:r>
            <a:r>
              <a:rPr lang="zh-CN" altLang="en-US" dirty="0" smtClean="0">
                <a:ea typeface="黑体" panose="02010609060101010101" pitchFamily="49" charset="-122"/>
              </a:rPr>
              <a:t>为例 ）</a:t>
            </a:r>
          </a:p>
          <a:p>
            <a:pPr marL="742950" lvl="1" indent="-285750"/>
            <a:r>
              <a:rPr lang="zh-CN" altLang="en-US" dirty="0" smtClean="0">
                <a:ea typeface="黑体" panose="02010609060101010101" pitchFamily="49" charset="-122"/>
              </a:rPr>
              <a:t>涉及到的定点数运算</a:t>
            </a:r>
          </a:p>
          <a:p>
            <a:pPr marL="1143000" lvl="2" indent="-228600"/>
            <a:r>
              <a:rPr lang="zh-CN" altLang="en-US" dirty="0" smtClean="0">
                <a:ea typeface="黑体" panose="02010609060101010101" pitchFamily="49" charset="-122"/>
              </a:rPr>
              <a:t>算术运算</a:t>
            </a:r>
          </a:p>
          <a:p>
            <a:pPr marL="1600200" lvl="3" indent="-228600">
              <a:lnSpc>
                <a:spcPct val="110000"/>
              </a:lnSpc>
              <a:buFontTx/>
              <a:buChar char="•"/>
            </a:pPr>
            <a:r>
              <a:rPr lang="zh-CN" altLang="en-US" b="1" dirty="0" smtClean="0">
                <a:solidFill>
                  <a:srgbClr val="006600"/>
                </a:solidFill>
                <a:latin typeface="Arial" panose="020B0604020202020204" pitchFamily="34" charset="0"/>
                <a:ea typeface="黑体" panose="02010609060101010101" pitchFamily="49" charset="-122"/>
              </a:rPr>
              <a:t>带符号整数运算：</a:t>
            </a:r>
            <a:r>
              <a:rPr lang="zh-CN" altLang="en-US" b="1" dirty="0" smtClean="0">
                <a:solidFill>
                  <a:srgbClr val="CC0000"/>
                </a:solidFill>
                <a:latin typeface="Arial" panose="020B0604020202020204" pitchFamily="34" charset="0"/>
                <a:ea typeface="黑体" panose="02010609060101010101" pitchFamily="49" charset="-122"/>
              </a:rPr>
              <a:t>取负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符号扩展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加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减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乘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除 </a:t>
            </a:r>
            <a:r>
              <a:rPr lang="en-US" altLang="zh-CN" b="1" dirty="0" smtClean="0">
                <a:solidFill>
                  <a:srgbClr val="CC0000"/>
                </a:solidFill>
                <a:latin typeface="Arial" panose="020B0604020202020204" pitchFamily="34" charset="0"/>
                <a:ea typeface="黑体" panose="02010609060101010101" pitchFamily="49" charset="-122"/>
              </a:rPr>
              <a:t> / </a:t>
            </a:r>
            <a:r>
              <a:rPr lang="zh-CN" altLang="en-US" b="1" dirty="0" smtClean="0">
                <a:solidFill>
                  <a:srgbClr val="CC0000"/>
                </a:solidFill>
                <a:latin typeface="Arial" panose="020B0604020202020204" pitchFamily="34" charset="0"/>
                <a:ea typeface="黑体" panose="02010609060101010101" pitchFamily="49" charset="-122"/>
              </a:rPr>
              <a:t>算术移位</a:t>
            </a:r>
          </a:p>
          <a:p>
            <a:pPr marL="1600200" lvl="3" indent="-228600">
              <a:lnSpc>
                <a:spcPct val="110000"/>
              </a:lnSpc>
              <a:buFontTx/>
              <a:buChar char="•"/>
            </a:pPr>
            <a:r>
              <a:rPr lang="zh-CN" altLang="en-US" b="1" dirty="0" smtClean="0">
                <a:solidFill>
                  <a:srgbClr val="006600"/>
                </a:solidFill>
                <a:latin typeface="Arial" panose="020B0604020202020204" pitchFamily="34" charset="0"/>
                <a:ea typeface="黑体" panose="02010609060101010101" pitchFamily="49" charset="-122"/>
              </a:rPr>
              <a:t>无符号整数运算：</a:t>
            </a:r>
            <a:r>
              <a:rPr lang="en-US" altLang="zh-CN" b="1" dirty="0" smtClean="0">
                <a:solidFill>
                  <a:srgbClr val="CC0000"/>
                </a:solidFill>
                <a:latin typeface="Arial" panose="020B0604020202020204" pitchFamily="34" charset="0"/>
                <a:ea typeface="黑体" panose="02010609060101010101" pitchFamily="49" charset="-122"/>
              </a:rPr>
              <a:t>0</a:t>
            </a:r>
            <a:r>
              <a:rPr lang="zh-CN" altLang="en-US" b="1" dirty="0" smtClean="0">
                <a:solidFill>
                  <a:srgbClr val="CC0000"/>
                </a:solidFill>
                <a:latin typeface="Arial" panose="020B0604020202020204" pitchFamily="34" charset="0"/>
                <a:ea typeface="黑体" panose="02010609060101010101" pitchFamily="49" charset="-122"/>
              </a:rPr>
              <a:t>扩展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加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减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乘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除 </a:t>
            </a:r>
          </a:p>
          <a:p>
            <a:pPr marL="1143000" lvl="2" indent="-228600"/>
            <a:r>
              <a:rPr lang="zh-CN" altLang="en-US" sz="2000" dirty="0" smtClean="0">
                <a:ea typeface="黑体" panose="02010609060101010101" pitchFamily="49" charset="-122"/>
              </a:rPr>
              <a:t>逻辑运算</a:t>
            </a:r>
          </a:p>
          <a:p>
            <a:pPr marL="1600200" lvl="3" indent="-228600">
              <a:lnSpc>
                <a:spcPct val="110000"/>
              </a:lnSpc>
              <a:buFontTx/>
              <a:buChar char="•"/>
            </a:pPr>
            <a:r>
              <a:rPr lang="zh-CN" altLang="en-US" b="1" dirty="0" smtClean="0">
                <a:solidFill>
                  <a:srgbClr val="006600"/>
                </a:solidFill>
                <a:latin typeface="Arial" panose="020B0604020202020204" pitchFamily="34" charset="0"/>
                <a:ea typeface="黑体" panose="02010609060101010101" pitchFamily="49" charset="-122"/>
              </a:rPr>
              <a:t>逻辑操作：</a:t>
            </a:r>
            <a:r>
              <a:rPr lang="zh-CN" altLang="en-US" b="1" dirty="0" smtClean="0">
                <a:solidFill>
                  <a:srgbClr val="CC0000"/>
                </a:solidFill>
                <a:latin typeface="Arial" panose="020B0604020202020204" pitchFamily="34" charset="0"/>
                <a:ea typeface="黑体" panose="02010609060101010101" pitchFamily="49" charset="-122"/>
              </a:rPr>
              <a:t>与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或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非 </a:t>
            </a:r>
            <a:r>
              <a:rPr lang="en-US" altLang="zh-CN" b="1" dirty="0" smtClean="0">
                <a:solidFill>
                  <a:srgbClr val="CC0000"/>
                </a:solidFill>
                <a:latin typeface="Arial" panose="020B0604020202020204" pitchFamily="34" charset="0"/>
                <a:ea typeface="黑体" panose="02010609060101010101" pitchFamily="49" charset="-122"/>
              </a:rPr>
              <a:t>/ …</a:t>
            </a:r>
            <a:endParaRPr lang="zh-CN" altLang="en-US" b="1" dirty="0" smtClean="0">
              <a:solidFill>
                <a:srgbClr val="CC0000"/>
              </a:solidFill>
              <a:latin typeface="Arial" panose="020B0604020202020204" pitchFamily="34" charset="0"/>
              <a:ea typeface="黑体" panose="02010609060101010101" pitchFamily="49" charset="-122"/>
            </a:endParaRPr>
          </a:p>
          <a:p>
            <a:pPr marL="1600200" lvl="3" indent="-228600">
              <a:lnSpc>
                <a:spcPct val="110000"/>
              </a:lnSpc>
              <a:buFontTx/>
              <a:buChar char="•"/>
            </a:pPr>
            <a:r>
              <a:rPr lang="zh-CN" altLang="en-US" b="1" dirty="0" smtClean="0">
                <a:solidFill>
                  <a:srgbClr val="006600"/>
                </a:solidFill>
                <a:latin typeface="Arial" panose="020B0604020202020204" pitchFamily="34" charset="0"/>
                <a:ea typeface="黑体" panose="02010609060101010101" pitchFamily="49" charset="-122"/>
              </a:rPr>
              <a:t>移位操作：</a:t>
            </a:r>
            <a:r>
              <a:rPr lang="zh-CN" altLang="en-US" b="1" dirty="0" smtClean="0">
                <a:solidFill>
                  <a:srgbClr val="CC0000"/>
                </a:solidFill>
                <a:latin typeface="Arial" panose="020B0604020202020204" pitchFamily="34" charset="0"/>
                <a:ea typeface="黑体" panose="02010609060101010101" pitchFamily="49" charset="-122"/>
              </a:rPr>
              <a:t>逻辑左移 </a:t>
            </a:r>
            <a:r>
              <a:rPr lang="en-US" altLang="zh-CN" b="1" dirty="0" smtClean="0">
                <a:solidFill>
                  <a:srgbClr val="CC0000"/>
                </a:solidFill>
                <a:latin typeface="Arial" panose="020B0604020202020204" pitchFamily="34" charset="0"/>
                <a:ea typeface="黑体" panose="02010609060101010101" pitchFamily="49" charset="-122"/>
              </a:rPr>
              <a:t>/ </a:t>
            </a:r>
            <a:r>
              <a:rPr lang="zh-CN" altLang="en-US" b="1" dirty="0" smtClean="0">
                <a:solidFill>
                  <a:srgbClr val="CC0000"/>
                </a:solidFill>
                <a:latin typeface="Arial" panose="020B0604020202020204" pitchFamily="34" charset="0"/>
                <a:ea typeface="黑体" panose="02010609060101010101" pitchFamily="49" charset="-122"/>
              </a:rPr>
              <a:t>逻辑右移</a:t>
            </a:r>
          </a:p>
          <a:p>
            <a:pPr marL="742950" lvl="1" indent="-285750"/>
            <a:r>
              <a:rPr lang="zh-CN" altLang="en-US" dirty="0" smtClean="0">
                <a:ea typeface="黑体" panose="02010609060101010101" pitchFamily="49" charset="-122"/>
              </a:rPr>
              <a:t>涉及到的浮点数运算：加、减、乘、除</a:t>
            </a:r>
            <a:endParaRPr lang="zh-CN" altLang="en-US" b="0" dirty="0" smtClean="0">
              <a:solidFill>
                <a:srgbClr val="CC0000"/>
              </a:solidFill>
              <a:ea typeface="黑体" panose="02010609060101010101" pitchFamily="49" charset="-122"/>
            </a:endParaRPr>
          </a:p>
          <a:p>
            <a:pPr marL="342900" indent="-342900"/>
            <a:r>
              <a:rPr lang="zh-CN" altLang="en-US" dirty="0" smtClean="0">
                <a:ea typeface="黑体" panose="02010609060101010101" pitchFamily="49" charset="-122"/>
              </a:rPr>
              <a:t>基本运算部件</a:t>
            </a:r>
            <a:r>
              <a:rPr lang="en-US" altLang="zh-CN" dirty="0" smtClean="0">
                <a:ea typeface="黑体" panose="02010609060101010101" pitchFamily="49" charset="-122"/>
              </a:rPr>
              <a:t>ALU</a:t>
            </a:r>
            <a:r>
              <a:rPr lang="zh-CN" altLang="en-US" dirty="0" smtClean="0">
                <a:ea typeface="黑体" panose="02010609060101010101" pitchFamily="49" charset="-122"/>
              </a:rPr>
              <a:t>的设计</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blinds(horizontal)">
                                      <p:cBhvr>
                                        <p:cTn id="7" dur="500"/>
                                        <p:tgtEl>
                                          <p:spTgt spid="265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0" dur="500"/>
                                        <p:tgtEl>
                                          <p:spTgt spid="265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3" dur="500"/>
                                        <p:tgtEl>
                                          <p:spTgt spid="26521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6" dur="500"/>
                                        <p:tgtEl>
                                          <p:spTgt spid="26521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19" dur="500"/>
                                        <p:tgtEl>
                                          <p:spTgt spid="26521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2" dur="500"/>
                                        <p:tgtEl>
                                          <p:spTgt spid="26521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5" dur="500"/>
                                        <p:tgtEl>
                                          <p:spTgt spid="26521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28" dur="500"/>
                                        <p:tgtEl>
                                          <p:spTgt spid="26521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1" dur="500"/>
                                        <p:tgtEl>
                                          <p:spTgt spid="26521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4" dur="500"/>
                                        <p:tgtEl>
                                          <p:spTgt spid="26521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37" dur="500"/>
                                        <p:tgtEl>
                                          <p:spTgt spid="265219">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0" dur="500"/>
                                        <p:tgtEl>
                                          <p:spTgt spid="26521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65219">
                                            <p:txEl>
                                              <p:pRg st="12" end="12"/>
                                            </p:txEl>
                                          </p:spTgt>
                                        </p:tgtEl>
                                        <p:attrNameLst>
                                          <p:attrName>style.visibility</p:attrName>
                                        </p:attrNameLst>
                                      </p:cBhvr>
                                      <p:to>
                                        <p:strVal val="visible"/>
                                      </p:to>
                                    </p:set>
                                    <p:animEffect transition="in" filter="blinds(horizontal)">
                                      <p:cBhvr>
                                        <p:cTn id="43" dur="500"/>
                                        <p:tgtEl>
                                          <p:spTgt spid="265219">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5219">
                                            <p:txEl>
                                              <p:pRg st="13" end="13"/>
                                            </p:txEl>
                                          </p:spTgt>
                                        </p:tgtEl>
                                        <p:attrNameLst>
                                          <p:attrName>style.visibility</p:attrName>
                                        </p:attrNameLst>
                                      </p:cBhvr>
                                      <p:to>
                                        <p:strVal val="visible"/>
                                      </p:to>
                                    </p:set>
                                    <p:animEffect transition="in" filter="blinds(horizontal)">
                                      <p:cBhvr>
                                        <p:cTn id="46" dur="500"/>
                                        <p:tgtEl>
                                          <p:spTgt spid="265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21429" y="79025"/>
            <a:ext cx="6565171" cy="479747"/>
          </a:xfrm>
        </p:spPr>
        <p:txBody>
          <a:bodyPr/>
          <a:lstStyle/>
          <a:p>
            <a:r>
              <a:rPr lang="zh-CN" altLang="en-US" dirty="0" smtClean="0">
                <a:ea typeface="宋体" panose="02010600030101010101" pitchFamily="2" charset="-122"/>
              </a:rPr>
              <a:t>回顾：（</a:t>
            </a:r>
            <a:r>
              <a:rPr lang="en-US" altLang="zh-CN" dirty="0" smtClean="0">
                <a:ea typeface="宋体" panose="02010600030101010101" pitchFamily="2" charset="-122"/>
              </a:rPr>
              <a:t>2</a:t>
            </a:r>
            <a:r>
              <a:rPr lang="zh-CN" altLang="en-US" dirty="0" smtClean="0">
                <a:ea typeface="宋体" panose="02010600030101010101" pitchFamily="2" charset="-122"/>
              </a:rPr>
              <a:t>）局部先行进位加法器</a:t>
            </a:r>
          </a:p>
        </p:txBody>
      </p:sp>
      <p:sp>
        <p:nvSpPr>
          <p:cNvPr id="406532" name="Text Box 4"/>
          <p:cNvSpPr txBox="1">
            <a:spLocks noChangeArrowheads="1"/>
          </p:cNvSpPr>
          <p:nvPr/>
        </p:nvSpPr>
        <p:spPr bwMode="auto">
          <a:xfrm>
            <a:off x="508000" y="6396037"/>
            <a:ext cx="5067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ea typeface="黑体" panose="02010609060101010101" pitchFamily="49" charset="-122"/>
              </a:rPr>
              <a:t>问题：所有和数产生的延迟为多少？</a:t>
            </a:r>
          </a:p>
        </p:txBody>
      </p:sp>
      <p:sp>
        <p:nvSpPr>
          <p:cNvPr id="406533" name="Text Box 5"/>
          <p:cNvSpPr txBox="1">
            <a:spLocks noChangeArrowheads="1"/>
          </p:cNvSpPr>
          <p:nvPr/>
        </p:nvSpPr>
        <p:spPr bwMode="auto">
          <a:xfrm>
            <a:off x="800100" y="1107991"/>
            <a:ext cx="5067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也</a:t>
            </a:r>
            <a:r>
              <a:rPr lang="zh-CN" altLang="en-US" sz="2200" dirty="0" smtClean="0">
                <a:solidFill>
                  <a:schemeClr val="accent2"/>
                </a:solidFill>
                <a:latin typeface="黑体" panose="02010609060101010101" pitchFamily="49" charset="-122"/>
                <a:ea typeface="黑体" panose="02010609060101010101" pitchFamily="49" charset="-122"/>
              </a:rPr>
              <a:t>称为</a:t>
            </a:r>
            <a:r>
              <a:rPr lang="zh-CN" altLang="en-US" sz="2200" dirty="0" smtClean="0">
                <a:solidFill>
                  <a:srgbClr val="FF0000"/>
                </a:solidFill>
                <a:latin typeface="黑体" panose="02010609060101010101" pitchFamily="49" charset="-122"/>
                <a:ea typeface="黑体" panose="02010609060101010101" pitchFamily="49" charset="-122"/>
              </a:rPr>
              <a:t>单</a:t>
            </a:r>
            <a:r>
              <a:rPr lang="zh-CN" altLang="en-US" sz="2200" dirty="0">
                <a:solidFill>
                  <a:srgbClr val="FF0000"/>
                </a:solidFill>
                <a:latin typeface="黑体" panose="02010609060101010101" pitchFamily="49" charset="-122"/>
                <a:ea typeface="黑体" panose="02010609060101010101" pitchFamily="49" charset="-122"/>
              </a:rPr>
              <a:t>级先行进位加法器</a:t>
            </a:r>
          </a:p>
        </p:txBody>
      </p:sp>
      <p:sp>
        <p:nvSpPr>
          <p:cNvPr id="406534" name="Text Box 6"/>
          <p:cNvSpPr txBox="1">
            <a:spLocks noChangeArrowheads="1"/>
          </p:cNvSpPr>
          <p:nvPr/>
        </p:nvSpPr>
        <p:spPr bwMode="auto">
          <a:xfrm>
            <a:off x="5286375" y="6396037"/>
            <a:ext cx="2533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CC0000"/>
                </a:solidFill>
                <a:latin typeface="Arial" panose="020B0604020202020204" pitchFamily="34" charset="0"/>
                <a:ea typeface="黑体" panose="02010609060101010101" pitchFamily="49" charset="-122"/>
              </a:rPr>
              <a:t>3+2+2+5=12ty</a:t>
            </a:r>
          </a:p>
        </p:txBody>
      </p:sp>
      <p:pic>
        <p:nvPicPr>
          <p:cNvPr id="2" name="图片 1"/>
          <p:cNvPicPr>
            <a:picLocks noChangeAspect="1"/>
          </p:cNvPicPr>
          <p:nvPr/>
        </p:nvPicPr>
        <p:blipFill>
          <a:blip r:embed="rId3"/>
          <a:stretch>
            <a:fillRect/>
          </a:stretch>
        </p:blipFill>
        <p:spPr>
          <a:xfrm>
            <a:off x="295275" y="714376"/>
            <a:ext cx="8029575" cy="419100"/>
          </a:xfrm>
          <a:prstGeom prst="rect">
            <a:avLst/>
          </a:prstGeom>
        </p:spPr>
      </p:pic>
      <p:sp>
        <p:nvSpPr>
          <p:cNvPr id="4" name="文本框 3"/>
          <p:cNvSpPr txBox="1"/>
          <p:nvPr/>
        </p:nvSpPr>
        <p:spPr>
          <a:xfrm>
            <a:off x="812800" y="1530171"/>
            <a:ext cx="4762500" cy="400110"/>
          </a:xfrm>
          <a:prstGeom prst="rect">
            <a:avLst/>
          </a:prstGeom>
          <a:noFill/>
        </p:spPr>
        <p:txBody>
          <a:bodyPr wrap="square" rtlCol="0">
            <a:spAutoFit/>
          </a:bodyPr>
          <a:lstStyle/>
          <a:p>
            <a:r>
              <a:rPr lang="zh-CN" altLang="en-US" sz="2000" dirty="0" smtClean="0">
                <a:solidFill>
                  <a:schemeClr val="accent2"/>
                </a:solidFill>
              </a:rPr>
              <a:t>实现一个全先行进位加法器的成本太高</a:t>
            </a:r>
            <a:endParaRPr lang="zh-CN" altLang="en-US" sz="2000" dirty="0">
              <a:solidFill>
                <a:schemeClr val="accent2"/>
              </a:solidFill>
            </a:endParaRPr>
          </a:p>
        </p:txBody>
      </p:sp>
      <p:sp>
        <p:nvSpPr>
          <p:cNvPr id="5" name="文本框 4"/>
          <p:cNvSpPr txBox="1"/>
          <p:nvPr/>
        </p:nvSpPr>
        <p:spPr>
          <a:xfrm>
            <a:off x="812800" y="1971303"/>
            <a:ext cx="8343900" cy="400110"/>
          </a:xfrm>
          <a:prstGeom prst="rect">
            <a:avLst/>
          </a:prstGeom>
          <a:noFill/>
        </p:spPr>
        <p:txBody>
          <a:bodyPr wrap="square" rtlCol="0">
            <a:spAutoFit/>
          </a:bodyPr>
          <a:lstStyle/>
          <a:p>
            <a:r>
              <a:rPr lang="zh-CN" altLang="en-US" sz="2000" dirty="0" smtClean="0"/>
              <a:t>我们可以想象一下，</a:t>
            </a:r>
            <a:r>
              <a:rPr lang="en-US" altLang="zh-CN" sz="2000" dirty="0" smtClean="0"/>
              <a:t>32</a:t>
            </a:r>
            <a:r>
              <a:rPr lang="zh-CN" altLang="en-US" sz="2000" dirty="0" smtClean="0"/>
              <a:t>位加法器的最高位进位</a:t>
            </a:r>
            <a:r>
              <a:rPr lang="en-US" altLang="zh-CN" sz="2000" dirty="0" smtClean="0"/>
              <a:t>C32</a:t>
            </a:r>
            <a:r>
              <a:rPr lang="zh-CN" altLang="en-US" sz="2000" dirty="0" smtClean="0"/>
              <a:t>的逻辑表达式的长度？</a:t>
            </a:r>
            <a:endParaRPr lang="zh-CN" altLang="en-US" sz="2000" dirty="0"/>
          </a:p>
        </p:txBody>
      </p:sp>
      <p:pic>
        <p:nvPicPr>
          <p:cNvPr id="8" name="图片 7"/>
          <p:cNvPicPr>
            <a:picLocks noChangeAspect="1"/>
          </p:cNvPicPr>
          <p:nvPr/>
        </p:nvPicPr>
        <p:blipFill>
          <a:blip r:embed="rId4"/>
          <a:stretch>
            <a:fillRect/>
          </a:stretch>
        </p:blipFill>
        <p:spPr>
          <a:xfrm>
            <a:off x="800100" y="3595509"/>
            <a:ext cx="7562850" cy="2657475"/>
          </a:xfrm>
          <a:prstGeom prst="rect">
            <a:avLst/>
          </a:prstGeom>
        </p:spPr>
      </p:pic>
      <p:sp>
        <p:nvSpPr>
          <p:cNvPr id="3" name="灯片编号占位符 2"/>
          <p:cNvSpPr>
            <a:spLocks noGrp="1"/>
          </p:cNvSpPr>
          <p:nvPr>
            <p:ph type="sldNum" sz="quarter" idx="4"/>
          </p:nvPr>
        </p:nvSpPr>
        <p:spPr/>
        <p:txBody>
          <a:bodyPr/>
          <a:lstStyle/>
          <a:p>
            <a:fld id="{D0070DC2-13D2-458E-BB34-05914CC0C23C}" type="slidenum">
              <a:rPr lang="zh-CN" altLang="en-US" smtClean="0"/>
              <a:pPr/>
              <a:t>20</a:t>
            </a:fld>
            <a:endParaRPr lang="zh-CN" altLang="en-US" dirty="0"/>
          </a:p>
        </p:txBody>
      </p:sp>
      <p:sp>
        <p:nvSpPr>
          <p:cNvPr id="6" name="文本框 5"/>
          <p:cNvSpPr txBox="1"/>
          <p:nvPr/>
        </p:nvSpPr>
        <p:spPr>
          <a:xfrm>
            <a:off x="800100" y="2398594"/>
            <a:ext cx="8204752" cy="1015663"/>
          </a:xfrm>
          <a:prstGeom prst="rect">
            <a:avLst/>
          </a:prstGeom>
          <a:noFill/>
        </p:spPr>
        <p:txBody>
          <a:bodyPr wrap="square" rtlCol="0">
            <a:spAutoFit/>
          </a:bodyPr>
          <a:lstStyle/>
          <a:p>
            <a:pPr>
              <a:lnSpc>
                <a:spcPct val="150000"/>
              </a:lnSpc>
            </a:pPr>
            <a:r>
              <a:rPr lang="zh-CN" altLang="en-US" sz="2000" dirty="0" smtClean="0">
                <a:solidFill>
                  <a:srgbClr val="FF0000"/>
                </a:solidFill>
              </a:rPr>
              <a:t>较好的实现方法</a:t>
            </a:r>
            <a:r>
              <a:rPr lang="zh-CN" altLang="en-US" sz="2000" dirty="0" smtClean="0"/>
              <a:t>是用多个</a:t>
            </a:r>
            <a:r>
              <a:rPr lang="zh-CN" altLang="en-US" sz="2000" dirty="0" smtClean="0">
                <a:solidFill>
                  <a:srgbClr val="FF0000"/>
                </a:solidFill>
              </a:rPr>
              <a:t>位数较少</a:t>
            </a:r>
            <a:r>
              <a:rPr lang="zh-CN" altLang="en-US" sz="2000" dirty="0" smtClean="0"/>
              <a:t>的</a:t>
            </a:r>
            <a:r>
              <a:rPr lang="en-US" altLang="zh-CN" sz="2000" dirty="0" smtClean="0">
                <a:solidFill>
                  <a:srgbClr val="FF0000"/>
                </a:solidFill>
              </a:rPr>
              <a:t>n</a:t>
            </a:r>
            <a:r>
              <a:rPr lang="zh-CN" altLang="en-US" sz="2000" dirty="0" smtClean="0">
                <a:solidFill>
                  <a:srgbClr val="FF0000"/>
                </a:solidFill>
              </a:rPr>
              <a:t>位全先行进位加法器</a:t>
            </a:r>
            <a:r>
              <a:rPr lang="zh-CN" altLang="en-US" sz="2000" dirty="0" smtClean="0"/>
              <a:t>进行串联</a:t>
            </a:r>
            <a:endParaRPr lang="en-US" altLang="zh-CN" sz="2000" dirty="0" smtClean="0"/>
          </a:p>
          <a:p>
            <a:pPr>
              <a:lnSpc>
                <a:spcPct val="150000"/>
              </a:lnSpc>
            </a:pPr>
            <a:r>
              <a:rPr lang="zh-CN" altLang="en-US" sz="2000" dirty="0" smtClean="0"/>
              <a:t>例如，连接</a:t>
            </a:r>
            <a:r>
              <a:rPr lang="en-US" altLang="zh-CN" sz="2000" dirty="0" smtClean="0"/>
              <a:t>4</a:t>
            </a:r>
            <a:r>
              <a:rPr lang="zh-CN" altLang="en-US" sz="2000" dirty="0" smtClean="0"/>
              <a:t>个</a:t>
            </a:r>
            <a:r>
              <a:rPr lang="en-US" altLang="zh-CN" sz="2000" dirty="0" smtClean="0"/>
              <a:t>8</a:t>
            </a:r>
            <a:r>
              <a:rPr lang="zh-CN" altLang="en-US" sz="2000" dirty="0" smtClean="0"/>
              <a:t>位先行进位加法器，形成一个</a:t>
            </a:r>
            <a:r>
              <a:rPr lang="en-US" altLang="zh-CN" sz="2000" dirty="0" smtClean="0"/>
              <a:t>32</a:t>
            </a:r>
            <a:r>
              <a:rPr lang="zh-CN" altLang="en-US" sz="2000" dirty="0" smtClean="0"/>
              <a:t>位局部先行进位加法器</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6533"/>
                                        </p:tgtEl>
                                        <p:attrNameLst>
                                          <p:attrName>style.visibility</p:attrName>
                                        </p:attrNameLst>
                                      </p:cBhvr>
                                      <p:to>
                                        <p:strVal val="visible"/>
                                      </p:to>
                                    </p:set>
                                    <p:animEffect transition="in" filter="blinds(horizontal)">
                                      <p:cBhvr>
                                        <p:cTn id="12" dur="500"/>
                                        <p:tgtEl>
                                          <p:spTgt spid="406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6532"/>
                                        </p:tgtEl>
                                        <p:attrNameLst>
                                          <p:attrName>style.visibility</p:attrName>
                                        </p:attrNameLst>
                                      </p:cBhvr>
                                      <p:to>
                                        <p:strVal val="visible"/>
                                      </p:to>
                                    </p:set>
                                    <p:animEffect transition="in" filter="blinds(horizontal)">
                                      <p:cBhvr>
                                        <p:cTn id="41" dur="500"/>
                                        <p:tgtEl>
                                          <p:spTgt spid="4065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6534"/>
                                        </p:tgtEl>
                                        <p:attrNameLst>
                                          <p:attrName>style.visibility</p:attrName>
                                        </p:attrNameLst>
                                      </p:cBhvr>
                                      <p:to>
                                        <p:strVal val="visible"/>
                                      </p:to>
                                    </p:set>
                                    <p:animEffect transition="in" filter="blinds(horizontal)">
                                      <p:cBhvr>
                                        <p:cTn id="46" dur="500"/>
                                        <p:tgtEl>
                                          <p:spTgt spid="40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 grpId="0"/>
      <p:bldP spid="5" grpId="0"/>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body" idx="1"/>
          </p:nvPr>
        </p:nvSpPr>
        <p:spPr>
          <a:xfrm>
            <a:off x="240058" y="665163"/>
            <a:ext cx="8655050" cy="6114494"/>
          </a:xfrm>
        </p:spPr>
        <p:txBody>
          <a:bodyPr/>
          <a:lstStyle/>
          <a:p>
            <a:pPr>
              <a:lnSpc>
                <a:spcPct val="115000"/>
              </a:lnSpc>
              <a:spcBef>
                <a:spcPct val="30000"/>
              </a:spcBef>
              <a:buFont typeface="Wingdings" pitchFamily="2" charset="2"/>
              <a:buNone/>
              <a:defRPr/>
            </a:pPr>
            <a:r>
              <a:rPr lang="en-US" altLang="zh-CN" sz="2000" dirty="0" smtClean="0">
                <a:solidFill>
                  <a:srgbClr val="0033CC"/>
                </a:solidFill>
                <a:ea typeface="黑体" pitchFamily="2" charset="-122"/>
              </a:rPr>
              <a:t>      </a:t>
            </a:r>
            <a:r>
              <a:rPr lang="zh-CN" altLang="en-US" sz="2000" dirty="0" smtClean="0">
                <a:solidFill>
                  <a:srgbClr val="0033CC"/>
                </a:solidFill>
                <a:ea typeface="黑体" pitchFamily="2" charset="-122"/>
              </a:rPr>
              <a:t>多级先行进位加法器</a:t>
            </a:r>
          </a:p>
          <a:p>
            <a:pPr lvl="1">
              <a:lnSpc>
                <a:spcPct val="115000"/>
              </a:lnSpc>
              <a:spcBef>
                <a:spcPct val="30000"/>
              </a:spcBef>
              <a:defRPr/>
            </a:pPr>
            <a:r>
              <a:rPr lang="zh-CN" altLang="en-US" dirty="0" smtClean="0">
                <a:solidFill>
                  <a:srgbClr val="008000"/>
                </a:solidFill>
                <a:ea typeface="黑体" pitchFamily="2" charset="-122"/>
              </a:rPr>
              <a:t>单级(局部)先行进位加法器的进位生成方式：</a:t>
            </a:r>
          </a:p>
          <a:p>
            <a:pPr lvl="1">
              <a:lnSpc>
                <a:spcPct val="115000"/>
              </a:lnSpc>
              <a:spcBef>
                <a:spcPct val="30000"/>
              </a:spcBef>
              <a:buFontTx/>
              <a:buNone/>
              <a:defRPr/>
            </a:pPr>
            <a:r>
              <a:rPr lang="zh-CN" altLang="en-US" dirty="0" smtClean="0">
                <a:solidFill>
                  <a:srgbClr val="CC0000"/>
                </a:solidFill>
                <a:ea typeface="黑体" pitchFamily="2" charset="-122"/>
              </a:rPr>
              <a:t>     “组内并行、组间串行”</a:t>
            </a:r>
          </a:p>
          <a:p>
            <a:pPr lvl="1">
              <a:lnSpc>
                <a:spcPct val="115000"/>
              </a:lnSpc>
              <a:spcBef>
                <a:spcPct val="30000"/>
              </a:spcBef>
              <a:defRPr/>
            </a:pPr>
            <a:r>
              <a:rPr lang="zh-CN" altLang="en-US" dirty="0" smtClean="0">
                <a:solidFill>
                  <a:srgbClr val="008000"/>
                </a:solidFill>
                <a:ea typeface="黑体" pitchFamily="2" charset="-122"/>
              </a:rPr>
              <a:t>单级先行进位加法器虽然比行波加法器延迟时间短，但高位组进位依赖低位组进位，故仍有较长的时间延迟</a:t>
            </a:r>
          </a:p>
          <a:p>
            <a:pPr lvl="1">
              <a:lnSpc>
                <a:spcPct val="115000"/>
              </a:lnSpc>
              <a:spcBef>
                <a:spcPct val="30000"/>
              </a:spcBef>
              <a:defRPr/>
            </a:pPr>
            <a:r>
              <a:rPr lang="zh-CN" altLang="en-US" dirty="0" smtClean="0">
                <a:solidFill>
                  <a:srgbClr val="008000"/>
                </a:solidFill>
                <a:ea typeface="黑体" pitchFamily="2" charset="-122"/>
              </a:rPr>
              <a:t>通过引入组进位生成/传递函数实现</a:t>
            </a:r>
            <a:r>
              <a:rPr lang="zh-CN" altLang="en-US" dirty="0" smtClean="0">
                <a:solidFill>
                  <a:srgbClr val="CC0000"/>
                </a:solidFill>
                <a:ea typeface="黑体" pitchFamily="2" charset="-122"/>
              </a:rPr>
              <a:t>“组内并行、组间并行”</a:t>
            </a:r>
            <a:r>
              <a:rPr lang="zh-CN" altLang="en-US" dirty="0" smtClean="0">
                <a:solidFill>
                  <a:srgbClr val="008000"/>
                </a:solidFill>
                <a:ea typeface="黑体" pitchFamily="2" charset="-122"/>
              </a:rPr>
              <a:t>进位方式</a:t>
            </a:r>
          </a:p>
          <a:p>
            <a:pPr lvl="1">
              <a:lnSpc>
                <a:spcPct val="115000"/>
              </a:lnSpc>
              <a:spcBef>
                <a:spcPct val="30000"/>
              </a:spcBef>
              <a:buFontTx/>
              <a:buNone/>
              <a:defRPr/>
            </a:pPr>
            <a:r>
              <a:rPr lang="zh-CN" altLang="en-US" dirty="0" smtClean="0">
                <a:ea typeface="黑体" pitchFamily="2" charset="-122"/>
              </a:rPr>
              <a:t>  设</a:t>
            </a:r>
            <a:r>
              <a:rPr lang="en-US" altLang="en-US" dirty="0" smtClean="0">
                <a:ea typeface="黑体" pitchFamily="2" charset="-122"/>
              </a:rPr>
              <a:t>n=4,</a:t>
            </a:r>
            <a:r>
              <a:rPr lang="zh-CN" altLang="en-US" dirty="0" smtClean="0">
                <a:ea typeface="黑体" pitchFamily="2" charset="-122"/>
              </a:rPr>
              <a:t>则：</a:t>
            </a:r>
            <a:r>
              <a:rPr lang="en-US" altLang="zh-CN" dirty="0" smtClean="0">
                <a:solidFill>
                  <a:schemeClr val="tx1"/>
                </a:solidFill>
                <a:ea typeface="黑体" pitchFamily="2" charset="-122"/>
              </a:rPr>
              <a:t>C</a:t>
            </a:r>
            <a:r>
              <a:rPr lang="en-US" altLang="en-US" baseline="-1000" dirty="0" smtClean="0">
                <a:solidFill>
                  <a:schemeClr val="tx1"/>
                </a:solidFill>
                <a:ea typeface="黑体" pitchFamily="2" charset="-122"/>
              </a:rPr>
              <a:t>1</a:t>
            </a:r>
            <a:r>
              <a:rPr lang="en-US" altLang="zh-CN" dirty="0" smtClean="0">
                <a:solidFill>
                  <a:schemeClr val="tx1"/>
                </a:solidFill>
                <a:ea typeface="黑体" pitchFamily="2" charset="-122"/>
              </a:rPr>
              <a:t>=G</a:t>
            </a:r>
            <a:r>
              <a:rPr lang="en-US" altLang="en-US" baseline="-1000" dirty="0" smtClean="0">
                <a:solidFill>
                  <a:schemeClr val="tx1"/>
                </a:solidFill>
                <a:ea typeface="黑体" pitchFamily="2" charset="-122"/>
              </a:rPr>
              <a:t>0</a:t>
            </a:r>
            <a:r>
              <a:rPr lang="en-US" altLang="zh-CN" dirty="0" smtClean="0">
                <a:solidFill>
                  <a:schemeClr val="tx1"/>
                </a:solidFill>
                <a:ea typeface="黑体" pitchFamily="2" charset="-122"/>
              </a:rPr>
              <a:t>+P</a:t>
            </a:r>
            <a:r>
              <a:rPr lang="en-US" altLang="en-US" baseline="-1000" dirty="0" smtClean="0">
                <a:solidFill>
                  <a:schemeClr val="tx1"/>
                </a:solidFill>
                <a:ea typeface="黑体" pitchFamily="2" charset="-122"/>
              </a:rPr>
              <a:t>0</a:t>
            </a:r>
            <a:r>
              <a:rPr lang="en-US" altLang="zh-CN" dirty="0" smtClean="0">
                <a:solidFill>
                  <a:schemeClr val="tx1"/>
                </a:solidFill>
                <a:ea typeface="黑体" pitchFamily="2" charset="-122"/>
              </a:rPr>
              <a:t>C</a:t>
            </a:r>
            <a:r>
              <a:rPr lang="en-US" altLang="en-US" baseline="-1000" dirty="0" smtClean="0">
                <a:solidFill>
                  <a:schemeClr val="tx1"/>
                </a:solidFill>
                <a:ea typeface="黑体" pitchFamily="2" charset="-122"/>
              </a:rPr>
              <a:t>0 </a:t>
            </a:r>
            <a:endParaRPr lang="en-US" altLang="zh-CN" dirty="0" smtClean="0">
              <a:solidFill>
                <a:schemeClr val="tx1"/>
              </a:solidFill>
              <a:ea typeface="黑体" pitchFamily="2" charset="-122"/>
            </a:endParaRPr>
          </a:p>
          <a:p>
            <a:pPr>
              <a:lnSpc>
                <a:spcPct val="115000"/>
              </a:lnSpc>
              <a:spcBef>
                <a:spcPct val="30000"/>
              </a:spcBef>
              <a:buFont typeface="Wingdings" pitchFamily="2" charset="2"/>
              <a:buNone/>
              <a:defRPr/>
            </a:pPr>
            <a:r>
              <a:rPr lang="en-US" altLang="zh-CN" sz="2000" dirty="0" smtClean="0">
                <a:ea typeface="黑体" pitchFamily="2" charset="-122"/>
              </a:rPr>
              <a:t>　　　　 　         C</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C</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p>
          <a:p>
            <a:pPr>
              <a:lnSpc>
                <a:spcPct val="115000"/>
              </a:lnSpc>
              <a:spcBef>
                <a:spcPct val="30000"/>
              </a:spcBef>
              <a:buFont typeface="Wingdings" pitchFamily="2" charset="2"/>
              <a:buNone/>
              <a:defRPr/>
            </a:pPr>
            <a:r>
              <a:rPr lang="en-US" altLang="zh-CN" sz="2000" baseline="-1000" dirty="0" smtClean="0">
                <a:ea typeface="黑体" pitchFamily="2" charset="-122"/>
              </a:rPr>
              <a:t>                                          </a:t>
            </a:r>
            <a:r>
              <a:rPr lang="en-US" altLang="zh-CN" sz="2000" dirty="0" smtClean="0">
                <a:ea typeface="黑体" pitchFamily="2" charset="-122"/>
              </a:rPr>
              <a:t>C</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C</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r>
              <a:rPr lang="en-US" altLang="zh-CN" sz="2000" dirty="0" smtClean="0">
                <a:ea typeface="黑体" pitchFamily="2" charset="-122"/>
              </a:rPr>
              <a:t> </a:t>
            </a:r>
          </a:p>
          <a:p>
            <a:pPr>
              <a:lnSpc>
                <a:spcPct val="115000"/>
              </a:lnSpc>
              <a:spcBef>
                <a:spcPct val="30000"/>
              </a:spcBef>
              <a:buNone/>
              <a:defRPr/>
            </a:pPr>
            <a:r>
              <a:rPr lang="en-US" altLang="zh-CN" sz="2000" dirty="0" smtClean="0">
                <a:ea typeface="黑体" pitchFamily="2" charset="-122"/>
              </a:rPr>
              <a:t>                             C</a:t>
            </a:r>
            <a:r>
              <a:rPr lang="en-US" altLang="en-US" sz="2000" baseline="-1000" dirty="0" smtClean="0">
                <a:ea typeface="黑体" pitchFamily="2" charset="-122"/>
              </a:rPr>
              <a:t>4</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C</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r>
              <a:rPr lang="en-US" altLang="zh-CN" sz="2000" dirty="0" smtClean="0">
                <a:ea typeface="黑体" pitchFamily="2" charset="-122"/>
              </a:rPr>
              <a:t>C</a:t>
            </a:r>
            <a:r>
              <a:rPr lang="en-US" altLang="en-US" sz="2000" baseline="-1000" dirty="0" smtClean="0">
                <a:ea typeface="黑体" pitchFamily="2" charset="-122"/>
              </a:rPr>
              <a:t>0</a:t>
            </a:r>
            <a:endParaRPr lang="en-US" altLang="zh-CN" sz="2000" dirty="0" smtClean="0">
              <a:ea typeface="黑体" pitchFamily="2" charset="-122"/>
            </a:endParaRPr>
          </a:p>
          <a:p>
            <a:pPr>
              <a:lnSpc>
                <a:spcPct val="115000"/>
              </a:lnSpc>
              <a:spcBef>
                <a:spcPct val="30000"/>
              </a:spcBef>
              <a:buFont typeface="Wingdings" pitchFamily="2" charset="2"/>
              <a:buNone/>
              <a:defRPr/>
            </a:pPr>
            <a:r>
              <a:rPr lang="en-US" altLang="zh-CN" sz="2000" dirty="0" smtClean="0">
                <a:ea typeface="黑体" pitchFamily="2" charset="-122"/>
              </a:rPr>
              <a:t>                      </a:t>
            </a:r>
            <a:r>
              <a:rPr lang="zh-CN" altLang="en-US" sz="2000" dirty="0" smtClean="0">
                <a:ea typeface="黑体" pitchFamily="2" charset="-122"/>
              </a:rPr>
              <a:t>设   </a:t>
            </a:r>
            <a:r>
              <a:rPr lang="en-US" altLang="zh-CN" sz="2000" dirty="0" smtClean="0">
                <a:ea typeface="黑体" pitchFamily="2" charset="-122"/>
              </a:rPr>
              <a:t>G</a:t>
            </a:r>
            <a:r>
              <a:rPr lang="en-US" altLang="en-US" sz="2000" baseline="-1000" dirty="0" smtClean="0">
                <a:ea typeface="黑体" pitchFamily="2" charset="-122"/>
              </a:rPr>
              <a:t>3</a:t>
            </a:r>
            <a:r>
              <a:rPr lang="en-US" altLang="en-US" sz="2000" baseline="30000" dirty="0" smtClean="0">
                <a:ea typeface="黑体" pitchFamily="2" charset="-122"/>
              </a:rPr>
              <a:t>*</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C</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G</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G</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G</a:t>
            </a:r>
            <a:r>
              <a:rPr lang="en-US" altLang="en-US" sz="2000" baseline="-1000" dirty="0" smtClean="0">
                <a:ea typeface="黑体" pitchFamily="2" charset="-122"/>
              </a:rPr>
              <a:t>0</a:t>
            </a:r>
          </a:p>
          <a:p>
            <a:pPr>
              <a:lnSpc>
                <a:spcPct val="115000"/>
              </a:lnSpc>
              <a:spcBef>
                <a:spcPct val="30000"/>
              </a:spcBef>
              <a:buFont typeface="Wingdings" pitchFamily="2" charset="2"/>
              <a:buNone/>
              <a:defRPr/>
            </a:pPr>
            <a:r>
              <a:rPr lang="en-US" altLang="zh-CN" sz="2000" baseline="-1000" dirty="0" smtClean="0">
                <a:ea typeface="黑体" pitchFamily="2" charset="-122"/>
              </a:rPr>
              <a:t>                                           </a:t>
            </a:r>
            <a:r>
              <a:rPr lang="en-US" altLang="zh-CN" sz="2000" dirty="0" smtClean="0">
                <a:ea typeface="黑体" pitchFamily="2" charset="-122"/>
              </a:rPr>
              <a:t>P</a:t>
            </a:r>
            <a:r>
              <a:rPr lang="en-US" altLang="en-US" sz="2000" baseline="-1000" dirty="0" smtClean="0">
                <a:ea typeface="黑体" pitchFamily="2" charset="-122"/>
              </a:rPr>
              <a:t>3</a:t>
            </a:r>
            <a:r>
              <a:rPr lang="en-US" altLang="en-US" sz="2000" baseline="30000" dirty="0" smtClean="0">
                <a:ea typeface="黑体" pitchFamily="2" charset="-122"/>
              </a:rPr>
              <a:t>*</a:t>
            </a:r>
            <a:r>
              <a:rPr lang="en-US" altLang="zh-CN" sz="2000" dirty="0" smtClean="0">
                <a:ea typeface="黑体" pitchFamily="2" charset="-122"/>
              </a:rPr>
              <a:t>=P</a:t>
            </a:r>
            <a:r>
              <a:rPr lang="en-US" altLang="en-US" sz="2000" baseline="-1000" dirty="0" smtClean="0">
                <a:ea typeface="黑体" pitchFamily="2" charset="-122"/>
              </a:rPr>
              <a:t>3</a:t>
            </a:r>
            <a:r>
              <a:rPr lang="en-US" altLang="zh-CN" sz="2000" dirty="0" smtClean="0">
                <a:ea typeface="黑体" pitchFamily="2" charset="-122"/>
              </a:rPr>
              <a:t>P</a:t>
            </a:r>
            <a:r>
              <a:rPr lang="en-US" altLang="en-US" sz="2000" baseline="-1000" dirty="0" smtClean="0">
                <a:ea typeface="黑体" pitchFamily="2" charset="-122"/>
              </a:rPr>
              <a:t>2</a:t>
            </a:r>
            <a:r>
              <a:rPr lang="en-US" altLang="zh-CN" sz="2000" dirty="0" smtClean="0">
                <a:ea typeface="黑体" pitchFamily="2" charset="-122"/>
              </a:rPr>
              <a:t>P</a:t>
            </a:r>
            <a:r>
              <a:rPr lang="en-US" altLang="en-US" sz="2000" baseline="-1000" dirty="0" smtClean="0">
                <a:ea typeface="黑体" pitchFamily="2" charset="-122"/>
              </a:rPr>
              <a:t>1</a:t>
            </a:r>
            <a:r>
              <a:rPr lang="en-US" altLang="zh-CN" sz="2000" dirty="0" smtClean="0">
                <a:ea typeface="黑体" pitchFamily="2" charset="-122"/>
              </a:rPr>
              <a:t>P</a:t>
            </a:r>
            <a:r>
              <a:rPr lang="en-US" altLang="en-US" sz="2000" baseline="-1000" dirty="0" smtClean="0">
                <a:ea typeface="黑体" pitchFamily="2" charset="-122"/>
              </a:rPr>
              <a:t>0</a:t>
            </a:r>
          </a:p>
          <a:p>
            <a:pPr>
              <a:lnSpc>
                <a:spcPct val="115000"/>
              </a:lnSpc>
              <a:spcBef>
                <a:spcPct val="30000"/>
              </a:spcBef>
              <a:buFont typeface="Wingdings" pitchFamily="2" charset="2"/>
              <a:buNone/>
              <a:defRPr/>
            </a:pPr>
            <a:r>
              <a:rPr lang="zh-CN" altLang="en-US" sz="2000" dirty="0" smtClean="0">
                <a:effectLst>
                  <a:outerShdw blurRad="38100" dist="38100" dir="2700000" algn="tl">
                    <a:srgbClr val="C0C0C0"/>
                  </a:outerShdw>
                </a:effectLst>
                <a:ea typeface="黑体" pitchFamily="2" charset="-122"/>
              </a:rPr>
              <a:t>                 则 </a:t>
            </a:r>
            <a:r>
              <a:rPr lang="zh-CN" altLang="en-US" sz="2000" b="0" dirty="0" smtClean="0">
                <a:effectLst>
                  <a:outerShdw blurRad="38100" dist="38100" dir="2700000" algn="tl">
                    <a:srgbClr val="C0C0C0"/>
                  </a:outerShdw>
                </a:effectLst>
                <a:ea typeface="黑体" pitchFamily="2" charset="-122"/>
              </a:rPr>
              <a:t>组进位</a:t>
            </a:r>
            <a:r>
              <a:rPr lang="en-US" altLang="zh-CN" sz="2000" dirty="0" smtClean="0">
                <a:ea typeface="黑体" pitchFamily="2" charset="-122"/>
              </a:rPr>
              <a:t>C</a:t>
            </a:r>
            <a:r>
              <a:rPr lang="en-US" altLang="en-US" sz="2000" baseline="-1000" dirty="0" smtClean="0">
                <a:ea typeface="黑体" pitchFamily="2" charset="-122"/>
              </a:rPr>
              <a:t>4 </a:t>
            </a:r>
            <a:r>
              <a:rPr lang="en-US" altLang="zh-CN" sz="2000" dirty="0" smtClean="0">
                <a:ea typeface="黑体" pitchFamily="2" charset="-122"/>
              </a:rPr>
              <a:t>=G</a:t>
            </a:r>
            <a:r>
              <a:rPr lang="en-US" altLang="en-US" sz="2000" baseline="-1000" dirty="0" smtClean="0">
                <a:ea typeface="黑体" pitchFamily="2" charset="-122"/>
              </a:rPr>
              <a:t>3</a:t>
            </a:r>
            <a:r>
              <a:rPr lang="en-US" altLang="en-US" sz="2000" baseline="30000" dirty="0" smtClean="0">
                <a:ea typeface="黑体" pitchFamily="2" charset="-122"/>
              </a:rPr>
              <a:t>*</a:t>
            </a:r>
            <a:r>
              <a:rPr lang="en-US" altLang="zh-CN" sz="2000" dirty="0" smtClean="0">
                <a:ea typeface="黑体" pitchFamily="2" charset="-122"/>
              </a:rPr>
              <a:t>+P</a:t>
            </a:r>
            <a:r>
              <a:rPr lang="en-US" altLang="en-US" sz="2000" baseline="-1000" dirty="0" smtClean="0">
                <a:ea typeface="黑体" pitchFamily="2" charset="-122"/>
              </a:rPr>
              <a:t>3</a:t>
            </a:r>
            <a:r>
              <a:rPr lang="en-US" altLang="en-US" sz="2000" baseline="30000" dirty="0" smtClean="0">
                <a:ea typeface="黑体" pitchFamily="2" charset="-122"/>
              </a:rPr>
              <a:t>*</a:t>
            </a:r>
            <a:r>
              <a:rPr lang="en-US" altLang="zh-CN" sz="2000" dirty="0" smtClean="0">
                <a:ea typeface="黑体" pitchFamily="2" charset="-122"/>
              </a:rPr>
              <a:t>C</a:t>
            </a:r>
            <a:r>
              <a:rPr lang="en-US" altLang="en-US" sz="2000" baseline="-1000" dirty="0" smtClean="0">
                <a:ea typeface="黑体" pitchFamily="2" charset="-122"/>
              </a:rPr>
              <a:t>0</a:t>
            </a:r>
            <a:r>
              <a:rPr lang="en-US" altLang="zh-CN" sz="2000" baseline="-1000" dirty="0" smtClean="0">
                <a:ea typeface="黑体" pitchFamily="2" charset="-122"/>
              </a:rPr>
              <a:t>。</a:t>
            </a:r>
          </a:p>
          <a:p>
            <a:pPr>
              <a:lnSpc>
                <a:spcPct val="115000"/>
              </a:lnSpc>
              <a:spcBef>
                <a:spcPct val="30000"/>
              </a:spcBef>
              <a:buFont typeface="Wingdings" pitchFamily="2" charset="2"/>
              <a:buNone/>
              <a:defRPr/>
            </a:pPr>
            <a:r>
              <a:rPr lang="zh-CN" altLang="en-US" sz="2000" dirty="0" smtClean="0">
                <a:solidFill>
                  <a:srgbClr val="0033CC"/>
                </a:solidFill>
                <a:ea typeface="黑体" pitchFamily="2" charset="-122"/>
              </a:rPr>
              <a:t>把实现上述逻辑的电路称为</a:t>
            </a:r>
            <a:r>
              <a:rPr lang="zh-CN" altLang="en-US" sz="2000" dirty="0" smtClean="0">
                <a:solidFill>
                  <a:srgbClr val="CC0000"/>
                </a:solidFill>
                <a:ea typeface="黑体" pitchFamily="2" charset="-122"/>
              </a:rPr>
              <a:t>4位</a:t>
            </a:r>
            <a:r>
              <a:rPr lang="en-US" altLang="zh-CN" sz="2000" dirty="0" smtClean="0">
                <a:solidFill>
                  <a:srgbClr val="CC0000"/>
                </a:solidFill>
                <a:ea typeface="黑体" pitchFamily="2" charset="-122"/>
              </a:rPr>
              <a:t>BCLA</a:t>
            </a:r>
            <a:r>
              <a:rPr lang="zh-CN" altLang="en-US" sz="2000" dirty="0" smtClean="0">
                <a:solidFill>
                  <a:srgbClr val="CC0000"/>
                </a:solidFill>
                <a:ea typeface="黑体" pitchFamily="2" charset="-122"/>
              </a:rPr>
              <a:t>部件。</a:t>
            </a:r>
          </a:p>
        </p:txBody>
      </p:sp>
      <p:sp>
        <p:nvSpPr>
          <p:cNvPr id="27651" name="Rectangle 3"/>
          <p:cNvSpPr>
            <a:spLocks noChangeArrowheads="1"/>
          </p:cNvSpPr>
          <p:nvPr/>
        </p:nvSpPr>
        <p:spPr bwMode="auto">
          <a:xfrm>
            <a:off x="774700" y="10795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2400" b="0">
              <a:solidFill>
                <a:srgbClr val="DE2916"/>
              </a:solidFill>
              <a:ea typeface="方正舒体" panose="02010601030101010101" pitchFamily="2" charset="-122"/>
            </a:endParaRPr>
          </a:p>
        </p:txBody>
      </p:sp>
      <p:sp>
        <p:nvSpPr>
          <p:cNvPr id="27652" name="Rectangle 4"/>
          <p:cNvSpPr>
            <a:spLocks noGrp="1" noChangeArrowheads="1"/>
          </p:cNvSpPr>
          <p:nvPr>
            <p:ph type="title"/>
          </p:nvPr>
        </p:nvSpPr>
        <p:spPr>
          <a:xfrm>
            <a:off x="1171851" y="185416"/>
            <a:ext cx="6073775" cy="479747"/>
          </a:xfrm>
          <a:noFill/>
        </p:spPr>
        <p:txBody>
          <a:bodyPr anchor="ctr"/>
          <a:lstStyle/>
          <a:p>
            <a:r>
              <a:rPr lang="zh-CN" altLang="en-US" dirty="0" smtClean="0">
                <a:ea typeface="宋体" panose="02010600030101010101" pitchFamily="2" charset="-122"/>
              </a:rPr>
              <a:t>回顾</a:t>
            </a:r>
            <a:r>
              <a:rPr lang="zh-CN" altLang="en-US" dirty="0">
                <a:ea typeface="宋体" panose="02010600030101010101" pitchFamily="2" charset="-122"/>
                <a:sym typeface="Wingdings" panose="05000000000000000000" pitchFamily="2" charset="2"/>
              </a:rPr>
              <a:t>（</a:t>
            </a:r>
            <a:r>
              <a:rPr lang="en-US" altLang="zh-CN" dirty="0" smtClean="0">
                <a:ea typeface="宋体" panose="02010600030101010101" pitchFamily="2" charset="-122"/>
                <a:sym typeface="Wingdings" panose="05000000000000000000" pitchFamily="2" charset="2"/>
              </a:rPr>
              <a:t>3</a:t>
            </a:r>
            <a:r>
              <a:rPr lang="zh-CN" altLang="en-US" dirty="0" smtClean="0">
                <a:ea typeface="宋体" panose="02010600030101010101" pitchFamily="2" charset="-122"/>
                <a:sym typeface="Wingdings" panose="05000000000000000000" pitchFamily="2" charset="2"/>
              </a:rPr>
              <a:t>）</a:t>
            </a:r>
            <a:r>
              <a:rPr lang="zh-CN" altLang="en-US" dirty="0" smtClean="0">
                <a:latin typeface="宋体" panose="02010600030101010101" pitchFamily="2" charset="-122"/>
                <a:ea typeface="宋体" panose="02010600030101010101" pitchFamily="2" charset="-122"/>
              </a:rPr>
              <a:t>多级先行进位</a:t>
            </a:r>
            <a:r>
              <a:rPr lang="en-US" altLang="zh-CN" dirty="0" err="1" smtClean="0">
                <a:latin typeface="宋体" panose="02010600030101010101" pitchFamily="2" charset="-122"/>
                <a:ea typeface="宋体" panose="02010600030101010101" pitchFamily="2" charset="-122"/>
              </a:rPr>
              <a:t>加法器</a:t>
            </a:r>
            <a:endParaRPr lang="zh-CN" altLang="en-US" dirty="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21</a:t>
            </a:fld>
            <a:endParaRPr lang="zh-CN" altLang="en-US" dirty="0"/>
          </a:p>
        </p:txBody>
      </p:sp>
      <p:cxnSp>
        <p:nvCxnSpPr>
          <p:cNvPr id="4" name="直接连接符 3"/>
          <p:cNvCxnSpPr/>
          <p:nvPr/>
        </p:nvCxnSpPr>
        <p:spPr bwMode="auto">
          <a:xfrm>
            <a:off x="3836987" y="4899991"/>
            <a:ext cx="3249613" cy="0"/>
          </a:xfrm>
          <a:prstGeom prst="line">
            <a:avLst/>
          </a:prstGeom>
          <a:noFill/>
          <a:ln w="28575"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7245626" y="4899991"/>
            <a:ext cx="1014119"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7554">
                                            <p:txEl>
                                              <p:pRg st="0" end="0"/>
                                            </p:txEl>
                                          </p:spTgt>
                                        </p:tgtEl>
                                        <p:attrNameLst>
                                          <p:attrName>style.visibility</p:attrName>
                                        </p:attrNameLst>
                                      </p:cBhvr>
                                      <p:to>
                                        <p:strVal val="visible"/>
                                      </p:to>
                                    </p:set>
                                    <p:animEffect transition="in" filter="wipe(down)">
                                      <p:cBhvr>
                                        <p:cTn id="7" dur="500"/>
                                        <p:tgtEl>
                                          <p:spTgt spid="407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7554">
                                            <p:txEl>
                                              <p:pRg st="1" end="1"/>
                                            </p:txEl>
                                          </p:spTgt>
                                        </p:tgtEl>
                                        <p:attrNameLst>
                                          <p:attrName>style.visibility</p:attrName>
                                        </p:attrNameLst>
                                      </p:cBhvr>
                                      <p:to>
                                        <p:strVal val="visible"/>
                                      </p:to>
                                    </p:set>
                                    <p:animEffect transition="in" filter="wipe(down)">
                                      <p:cBhvr>
                                        <p:cTn id="12" dur="500"/>
                                        <p:tgtEl>
                                          <p:spTgt spid="40755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7554">
                                            <p:txEl>
                                              <p:pRg st="2" end="2"/>
                                            </p:txEl>
                                          </p:spTgt>
                                        </p:tgtEl>
                                        <p:attrNameLst>
                                          <p:attrName>style.visibility</p:attrName>
                                        </p:attrNameLst>
                                      </p:cBhvr>
                                      <p:to>
                                        <p:strVal val="visible"/>
                                      </p:to>
                                    </p:set>
                                    <p:animEffect transition="in" filter="wipe(down)">
                                      <p:cBhvr>
                                        <p:cTn id="15" dur="500"/>
                                        <p:tgtEl>
                                          <p:spTgt spid="40755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7554">
                                            <p:txEl>
                                              <p:pRg st="3" end="3"/>
                                            </p:txEl>
                                          </p:spTgt>
                                        </p:tgtEl>
                                        <p:attrNameLst>
                                          <p:attrName>style.visibility</p:attrName>
                                        </p:attrNameLst>
                                      </p:cBhvr>
                                      <p:to>
                                        <p:strVal val="visible"/>
                                      </p:to>
                                    </p:set>
                                    <p:animEffect transition="in" filter="wipe(down)">
                                      <p:cBhvr>
                                        <p:cTn id="20" dur="500"/>
                                        <p:tgtEl>
                                          <p:spTgt spid="40755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07554">
                                            <p:txEl>
                                              <p:pRg st="4" end="4"/>
                                            </p:txEl>
                                          </p:spTgt>
                                        </p:tgtEl>
                                        <p:attrNameLst>
                                          <p:attrName>style.visibility</p:attrName>
                                        </p:attrNameLst>
                                      </p:cBhvr>
                                      <p:to>
                                        <p:strVal val="visible"/>
                                      </p:to>
                                    </p:set>
                                    <p:animEffect transition="in" filter="wipe(down)">
                                      <p:cBhvr>
                                        <p:cTn id="25" dur="500"/>
                                        <p:tgtEl>
                                          <p:spTgt spid="40755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07554">
                                            <p:txEl>
                                              <p:pRg st="5" end="5"/>
                                            </p:txEl>
                                          </p:spTgt>
                                        </p:tgtEl>
                                        <p:attrNameLst>
                                          <p:attrName>style.visibility</p:attrName>
                                        </p:attrNameLst>
                                      </p:cBhvr>
                                      <p:to>
                                        <p:strVal val="visible"/>
                                      </p:to>
                                    </p:set>
                                    <p:animEffect transition="in" filter="wipe(down)">
                                      <p:cBhvr>
                                        <p:cTn id="30" dur="500"/>
                                        <p:tgtEl>
                                          <p:spTgt spid="40755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07554">
                                            <p:txEl>
                                              <p:pRg st="6" end="6"/>
                                            </p:txEl>
                                          </p:spTgt>
                                        </p:tgtEl>
                                        <p:attrNameLst>
                                          <p:attrName>style.visibility</p:attrName>
                                        </p:attrNameLst>
                                      </p:cBhvr>
                                      <p:to>
                                        <p:strVal val="visible"/>
                                      </p:to>
                                    </p:set>
                                    <p:animEffect transition="in" filter="wipe(down)">
                                      <p:cBhvr>
                                        <p:cTn id="35" dur="500"/>
                                        <p:tgtEl>
                                          <p:spTgt spid="407554">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07554">
                                            <p:txEl>
                                              <p:pRg st="7" end="7"/>
                                            </p:txEl>
                                          </p:spTgt>
                                        </p:tgtEl>
                                        <p:attrNameLst>
                                          <p:attrName>style.visibility</p:attrName>
                                        </p:attrNameLst>
                                      </p:cBhvr>
                                      <p:to>
                                        <p:strVal val="visible"/>
                                      </p:to>
                                    </p:set>
                                    <p:animEffect transition="in" filter="wipe(down)">
                                      <p:cBhvr>
                                        <p:cTn id="38" dur="500"/>
                                        <p:tgtEl>
                                          <p:spTgt spid="407554">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07554">
                                            <p:txEl>
                                              <p:pRg st="8" end="8"/>
                                            </p:txEl>
                                          </p:spTgt>
                                        </p:tgtEl>
                                        <p:attrNameLst>
                                          <p:attrName>style.visibility</p:attrName>
                                        </p:attrNameLst>
                                      </p:cBhvr>
                                      <p:to>
                                        <p:strVal val="visible"/>
                                      </p:to>
                                    </p:set>
                                    <p:animEffect transition="in" filter="wipe(down)">
                                      <p:cBhvr>
                                        <p:cTn id="41" dur="500"/>
                                        <p:tgtEl>
                                          <p:spTgt spid="40755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07554">
                                            <p:txEl>
                                              <p:pRg st="9" end="9"/>
                                            </p:txEl>
                                          </p:spTgt>
                                        </p:tgtEl>
                                        <p:attrNameLst>
                                          <p:attrName>style.visibility</p:attrName>
                                        </p:attrNameLst>
                                      </p:cBhvr>
                                      <p:to>
                                        <p:strVal val="visible"/>
                                      </p:to>
                                    </p:set>
                                    <p:animEffect transition="in" filter="wipe(down)">
                                      <p:cBhvr>
                                        <p:cTn id="46" dur="500"/>
                                        <p:tgtEl>
                                          <p:spTgt spid="407554">
                                            <p:txEl>
                                              <p:pRg st="9" end="9"/>
                                            </p:txEl>
                                          </p:spTgt>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7554">
                                            <p:txEl>
                                              <p:pRg st="10" end="10"/>
                                            </p:txEl>
                                          </p:spTgt>
                                        </p:tgtEl>
                                        <p:attrNameLst>
                                          <p:attrName>style.visibility</p:attrName>
                                        </p:attrNameLst>
                                      </p:cBhvr>
                                      <p:to>
                                        <p:strVal val="visible"/>
                                      </p:to>
                                    </p:set>
                                    <p:animEffect transition="in" filter="wipe(down)">
                                      <p:cBhvr>
                                        <p:cTn id="55" dur="500"/>
                                        <p:tgtEl>
                                          <p:spTgt spid="407554">
                                            <p:txEl>
                                              <p:pRg st="10" end="10"/>
                                            </p:txEl>
                                          </p:spTgt>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07554">
                                            <p:txEl>
                                              <p:pRg st="11" end="11"/>
                                            </p:txEl>
                                          </p:spTgt>
                                        </p:tgtEl>
                                        <p:attrNameLst>
                                          <p:attrName>style.visibility</p:attrName>
                                        </p:attrNameLst>
                                      </p:cBhvr>
                                      <p:to>
                                        <p:strVal val="visible"/>
                                      </p:to>
                                    </p:set>
                                    <p:animEffect transition="in" filter="wipe(down)">
                                      <p:cBhvr>
                                        <p:cTn id="64" dur="500"/>
                                        <p:tgtEl>
                                          <p:spTgt spid="407554">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07554">
                                            <p:txEl>
                                              <p:pRg st="12" end="12"/>
                                            </p:txEl>
                                          </p:spTgt>
                                        </p:tgtEl>
                                        <p:attrNameLst>
                                          <p:attrName>style.visibility</p:attrName>
                                        </p:attrNameLst>
                                      </p:cBhvr>
                                      <p:to>
                                        <p:strVal val="visible"/>
                                      </p:to>
                                    </p:set>
                                    <p:animEffect transition="in" filter="wipe(down)">
                                      <p:cBhvr>
                                        <p:cTn id="69" dur="500"/>
                                        <p:tgtEl>
                                          <p:spTgt spid="4075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774700" y="10795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2400" b="0">
              <a:solidFill>
                <a:srgbClr val="DE2916"/>
              </a:solidFill>
              <a:ea typeface="方正舒体" panose="02010601030101010101" pitchFamily="2" charset="-122"/>
            </a:endParaRPr>
          </a:p>
        </p:txBody>
      </p:sp>
      <p:sp>
        <p:nvSpPr>
          <p:cNvPr id="479237" name="Rectangle 5"/>
          <p:cNvSpPr>
            <a:spLocks noChangeArrowheads="1"/>
          </p:cNvSpPr>
          <p:nvPr/>
        </p:nvSpPr>
        <p:spPr bwMode="auto">
          <a:xfrm>
            <a:off x="929742" y="4833191"/>
            <a:ext cx="3344862"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CC0000"/>
                </a:solidFill>
                <a:ea typeface="黑体" panose="02010609060101010101" pitchFamily="49" charset="-122"/>
              </a:rPr>
              <a:t>关键路径长度为多少？</a:t>
            </a:r>
          </a:p>
          <a:p>
            <a:endParaRPr lang="zh-CN" altLang="en-US" sz="2200" dirty="0">
              <a:solidFill>
                <a:srgbClr val="CC0000"/>
              </a:solidFill>
              <a:ea typeface="黑体" panose="02010609060101010101" pitchFamily="49" charset="-122"/>
            </a:endParaRPr>
          </a:p>
          <a:p>
            <a:r>
              <a:rPr lang="zh-CN" altLang="en-US" sz="2200" dirty="0">
                <a:solidFill>
                  <a:srgbClr val="CC0000"/>
                </a:solidFill>
                <a:ea typeface="黑体" panose="02010609060101010101" pitchFamily="49" charset="-122"/>
              </a:rPr>
              <a:t>最终进位的延迟为多少？</a:t>
            </a:r>
          </a:p>
        </p:txBody>
      </p:sp>
      <p:grpSp>
        <p:nvGrpSpPr>
          <p:cNvPr id="28677" name="Group 7"/>
          <p:cNvGrpSpPr>
            <a:grpSpLocks/>
          </p:cNvGrpSpPr>
          <p:nvPr/>
        </p:nvGrpSpPr>
        <p:grpSpPr bwMode="auto">
          <a:xfrm>
            <a:off x="342900" y="1725613"/>
            <a:ext cx="6372225" cy="2460625"/>
            <a:chOff x="1449" y="5463"/>
            <a:chExt cx="7981" cy="2101"/>
          </a:xfrm>
        </p:grpSpPr>
        <p:grpSp>
          <p:nvGrpSpPr>
            <p:cNvPr id="28718" name="Group 8"/>
            <p:cNvGrpSpPr>
              <a:grpSpLocks/>
            </p:cNvGrpSpPr>
            <p:nvPr/>
          </p:nvGrpSpPr>
          <p:grpSpPr bwMode="auto">
            <a:xfrm>
              <a:off x="2532" y="7222"/>
              <a:ext cx="5840" cy="342"/>
              <a:chOff x="2798" y="9063"/>
              <a:chExt cx="5840" cy="468"/>
            </a:xfrm>
          </p:grpSpPr>
          <p:sp>
            <p:nvSpPr>
              <p:cNvPr id="28749" name="AutoShape 9"/>
              <p:cNvSpPr>
                <a:spLocks noChangeArrowheads="1"/>
              </p:cNvSpPr>
              <p:nvPr/>
            </p:nvSpPr>
            <p:spPr bwMode="auto">
              <a:xfrm>
                <a:off x="2798"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0" name="AutoShape 10"/>
              <p:cNvSpPr>
                <a:spLocks noChangeArrowheads="1"/>
              </p:cNvSpPr>
              <p:nvPr/>
            </p:nvSpPr>
            <p:spPr bwMode="auto">
              <a:xfrm>
                <a:off x="3323"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1" name="AutoShape 11"/>
              <p:cNvSpPr>
                <a:spLocks noChangeArrowheads="1"/>
              </p:cNvSpPr>
              <p:nvPr/>
            </p:nvSpPr>
            <p:spPr bwMode="auto">
              <a:xfrm>
                <a:off x="4583"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2" name="AutoShape 12"/>
              <p:cNvSpPr>
                <a:spLocks noChangeArrowheads="1"/>
              </p:cNvSpPr>
              <p:nvPr/>
            </p:nvSpPr>
            <p:spPr bwMode="auto">
              <a:xfrm>
                <a:off x="5108"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3" name="AutoShape 13"/>
              <p:cNvSpPr>
                <a:spLocks noChangeArrowheads="1"/>
              </p:cNvSpPr>
              <p:nvPr/>
            </p:nvSpPr>
            <p:spPr bwMode="auto">
              <a:xfrm>
                <a:off x="6263"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4" name="AutoShape 14"/>
              <p:cNvSpPr>
                <a:spLocks noChangeArrowheads="1"/>
              </p:cNvSpPr>
              <p:nvPr/>
            </p:nvSpPr>
            <p:spPr bwMode="auto">
              <a:xfrm>
                <a:off x="6788"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5" name="AutoShape 15"/>
              <p:cNvSpPr>
                <a:spLocks noChangeArrowheads="1"/>
              </p:cNvSpPr>
              <p:nvPr/>
            </p:nvSpPr>
            <p:spPr bwMode="auto">
              <a:xfrm>
                <a:off x="7943"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6" name="AutoShape 16"/>
              <p:cNvSpPr>
                <a:spLocks noChangeArrowheads="1"/>
              </p:cNvSpPr>
              <p:nvPr/>
            </p:nvSpPr>
            <p:spPr bwMode="auto">
              <a:xfrm>
                <a:off x="8468" y="9063"/>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19" name="Group 17"/>
            <p:cNvGrpSpPr>
              <a:grpSpLocks/>
            </p:cNvGrpSpPr>
            <p:nvPr/>
          </p:nvGrpSpPr>
          <p:grpSpPr bwMode="auto">
            <a:xfrm>
              <a:off x="1449" y="5463"/>
              <a:ext cx="7981" cy="1740"/>
              <a:chOff x="1715" y="10090"/>
              <a:chExt cx="7981" cy="1740"/>
            </a:xfrm>
          </p:grpSpPr>
          <p:sp>
            <p:nvSpPr>
              <p:cNvPr id="28720" name="Freeform 18"/>
              <p:cNvSpPr>
                <a:spLocks/>
              </p:cNvSpPr>
              <p:nvPr/>
            </p:nvSpPr>
            <p:spPr bwMode="auto">
              <a:xfrm>
                <a:off x="8885" y="11493"/>
                <a:ext cx="811" cy="5"/>
              </a:xfrm>
              <a:custGeom>
                <a:avLst/>
                <a:gdLst>
                  <a:gd name="T0" fmla="*/ 811 w 811"/>
                  <a:gd name="T1" fmla="*/ 0 h 5"/>
                  <a:gd name="T2" fmla="*/ 0 w 811"/>
                  <a:gd name="T3" fmla="*/ 5 h 5"/>
                  <a:gd name="T4" fmla="*/ 0 60000 65536"/>
                  <a:gd name="T5" fmla="*/ 0 60000 65536"/>
                  <a:gd name="T6" fmla="*/ 0 w 811"/>
                  <a:gd name="T7" fmla="*/ 0 h 5"/>
                  <a:gd name="T8" fmla="*/ 811 w 811"/>
                  <a:gd name="T9" fmla="*/ 5 h 5"/>
                </a:gdLst>
                <a:ahLst/>
                <a:cxnLst>
                  <a:cxn ang="T4">
                    <a:pos x="T0" y="T1"/>
                  </a:cxn>
                  <a:cxn ang="T5">
                    <a:pos x="T2" y="T3"/>
                  </a:cxn>
                </a:cxnLst>
                <a:rect l="T6" t="T7" r="T8" b="T9"/>
                <a:pathLst>
                  <a:path w="811" h="5">
                    <a:moveTo>
                      <a:pt x="811" y="0"/>
                    </a:moveTo>
                    <a:lnTo>
                      <a:pt x="0" y="5"/>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21" name="Freeform 19"/>
              <p:cNvSpPr>
                <a:spLocks/>
              </p:cNvSpPr>
              <p:nvPr/>
            </p:nvSpPr>
            <p:spPr bwMode="auto">
              <a:xfrm>
                <a:off x="3744" y="11489"/>
                <a:ext cx="386" cy="3"/>
              </a:xfrm>
              <a:custGeom>
                <a:avLst/>
                <a:gdLst>
                  <a:gd name="T0" fmla="*/ 386 w 386"/>
                  <a:gd name="T1" fmla="*/ 0 h 3"/>
                  <a:gd name="T2" fmla="*/ 0 w 386"/>
                  <a:gd name="T3" fmla="*/ 3 h 3"/>
                  <a:gd name="T4" fmla="*/ 0 60000 65536"/>
                  <a:gd name="T5" fmla="*/ 0 60000 65536"/>
                  <a:gd name="T6" fmla="*/ 0 w 386"/>
                  <a:gd name="T7" fmla="*/ 0 h 3"/>
                  <a:gd name="T8" fmla="*/ 386 w 386"/>
                  <a:gd name="T9" fmla="*/ 3 h 3"/>
                </a:gdLst>
                <a:ahLst/>
                <a:cxnLst>
                  <a:cxn ang="T4">
                    <a:pos x="T0" y="T1"/>
                  </a:cxn>
                  <a:cxn ang="T5">
                    <a:pos x="T2" y="T3"/>
                  </a:cxn>
                </a:cxnLst>
                <a:rect l="T6" t="T7" r="T8" b="T9"/>
                <a:pathLst>
                  <a:path w="386" h="3">
                    <a:moveTo>
                      <a:pt x="386" y="0"/>
                    </a:moveTo>
                    <a:lnTo>
                      <a:pt x="0" y="3"/>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22" name="Line 20"/>
              <p:cNvSpPr>
                <a:spLocks noChangeShapeType="1"/>
              </p:cNvSpPr>
              <p:nvPr/>
            </p:nvSpPr>
            <p:spPr bwMode="auto">
              <a:xfrm flipH="1">
                <a:off x="1715" y="11465"/>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28723" name="AutoShape 21"/>
              <p:cNvSpPr>
                <a:spLocks noChangeArrowheads="1"/>
              </p:cNvSpPr>
              <p:nvPr/>
            </p:nvSpPr>
            <p:spPr bwMode="auto">
              <a:xfrm>
                <a:off x="2765" y="10850"/>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4" name="AutoShape 22"/>
              <p:cNvSpPr>
                <a:spLocks noChangeArrowheads="1"/>
              </p:cNvSpPr>
              <p:nvPr/>
            </p:nvSpPr>
            <p:spPr bwMode="auto">
              <a:xfrm>
                <a:off x="7910" y="10850"/>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5" name="AutoShape 23"/>
              <p:cNvSpPr>
                <a:spLocks noChangeArrowheads="1"/>
              </p:cNvSpPr>
              <p:nvPr/>
            </p:nvSpPr>
            <p:spPr bwMode="auto">
              <a:xfrm>
                <a:off x="6230" y="10850"/>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6" name="AutoShape 24"/>
              <p:cNvSpPr>
                <a:spLocks noChangeArrowheads="1"/>
              </p:cNvSpPr>
              <p:nvPr/>
            </p:nvSpPr>
            <p:spPr bwMode="auto">
              <a:xfrm>
                <a:off x="4550" y="10850"/>
                <a:ext cx="170" cy="468"/>
              </a:xfrm>
              <a:prstGeom prst="upArrow">
                <a:avLst>
                  <a:gd name="adj1" fmla="val 50000"/>
                  <a:gd name="adj2" fmla="val 68824"/>
                </a:avLst>
              </a:prstGeom>
              <a:solidFill>
                <a:srgbClr val="FFFFFF"/>
              </a:solidFill>
              <a:ln w="9525">
                <a:solidFill>
                  <a:srgbClr val="000000"/>
                </a:solidFill>
                <a:miter lim="800000"/>
                <a:headEnd/>
                <a:tailE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7" name="Rectangle 25"/>
              <p:cNvSpPr>
                <a:spLocks noChangeArrowheads="1"/>
              </p:cNvSpPr>
              <p:nvPr/>
            </p:nvSpPr>
            <p:spPr bwMode="auto">
              <a:xfrm>
                <a:off x="2450" y="10090"/>
                <a:ext cx="6930" cy="45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200" b="0" dirty="0">
                    <a:solidFill>
                      <a:srgbClr val="3333FF"/>
                    </a:solidFill>
                    <a:latin typeface="Arial" panose="020B0604020202020204" pitchFamily="34" charset="0"/>
                    <a:ea typeface="黑体" panose="02010609060101010101" pitchFamily="49" charset="-122"/>
                  </a:rPr>
                  <a:t>4</a:t>
                </a:r>
                <a:r>
                  <a:rPr lang="zh-CN" altLang="en-US" sz="2200" b="0" dirty="0">
                    <a:solidFill>
                      <a:srgbClr val="3333FF"/>
                    </a:solidFill>
                    <a:latin typeface="Arial" panose="020B0604020202020204" pitchFamily="34" charset="0"/>
                    <a:ea typeface="黑体" panose="02010609060101010101" pitchFamily="49" charset="-122"/>
                  </a:rPr>
                  <a:t>位成组先行进位部件（</a:t>
                </a:r>
                <a:r>
                  <a:rPr lang="en-US" altLang="zh-CN" sz="2200" b="0" dirty="0">
                    <a:solidFill>
                      <a:srgbClr val="3333FF"/>
                    </a:solidFill>
                    <a:latin typeface="Arial" panose="020B0604020202020204" pitchFamily="34" charset="0"/>
                    <a:ea typeface="黑体" panose="02010609060101010101" pitchFamily="49" charset="-122"/>
                  </a:rPr>
                  <a:t>4</a:t>
                </a:r>
                <a:r>
                  <a:rPr lang="zh-CN" altLang="en-US" sz="2200" b="0" dirty="0">
                    <a:solidFill>
                      <a:srgbClr val="3333FF"/>
                    </a:solidFill>
                    <a:latin typeface="Arial" panose="020B0604020202020204" pitchFamily="34" charset="0"/>
                    <a:ea typeface="黑体" panose="02010609060101010101" pitchFamily="49" charset="-122"/>
                  </a:rPr>
                  <a:t>位</a:t>
                </a:r>
                <a:r>
                  <a:rPr lang="en-US" altLang="zh-CN" sz="2200" b="0" dirty="0">
                    <a:solidFill>
                      <a:srgbClr val="3333FF"/>
                    </a:solidFill>
                    <a:latin typeface="Arial" panose="020B0604020202020204" pitchFamily="34" charset="0"/>
                    <a:ea typeface="黑体" panose="02010609060101010101" pitchFamily="49" charset="-122"/>
                  </a:rPr>
                  <a:t>BCLA</a:t>
                </a:r>
                <a:r>
                  <a:rPr lang="zh-CN" altLang="en-US" sz="2200" b="0" dirty="0">
                    <a:solidFill>
                      <a:srgbClr val="3333FF"/>
                    </a:solidFill>
                    <a:latin typeface="Arial" panose="020B0604020202020204" pitchFamily="34" charset="0"/>
                    <a:ea typeface="黑体" panose="02010609060101010101" pitchFamily="49" charset="-122"/>
                  </a:rPr>
                  <a:t>部件）</a:t>
                </a:r>
                <a:endParaRPr lang="zh-CN" altLang="en-US" sz="2200" dirty="0">
                  <a:solidFill>
                    <a:srgbClr val="3333FF"/>
                  </a:solidFill>
                  <a:latin typeface="Arial" panose="020B0604020202020204" pitchFamily="34" charset="0"/>
                  <a:ea typeface="黑体" panose="02010609060101010101" pitchFamily="49" charset="-122"/>
                </a:endParaRPr>
              </a:p>
            </p:txBody>
          </p:sp>
          <p:sp>
            <p:nvSpPr>
              <p:cNvPr id="28728" name="Freeform 26"/>
              <p:cNvSpPr>
                <a:spLocks/>
              </p:cNvSpPr>
              <p:nvPr/>
            </p:nvSpPr>
            <p:spPr bwMode="auto">
              <a:xfrm>
                <a:off x="3290" y="10550"/>
                <a:ext cx="2" cy="925"/>
              </a:xfrm>
              <a:custGeom>
                <a:avLst/>
                <a:gdLst>
                  <a:gd name="T0" fmla="*/ 2 w 2"/>
                  <a:gd name="T1" fmla="*/ 2470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Freeform 27"/>
              <p:cNvSpPr>
                <a:spLocks/>
              </p:cNvSpPr>
              <p:nvPr/>
            </p:nvSpPr>
            <p:spPr bwMode="auto">
              <a:xfrm>
                <a:off x="3457" y="10538"/>
                <a:ext cx="1" cy="940"/>
              </a:xfrm>
              <a:custGeom>
                <a:avLst/>
                <a:gdLst>
                  <a:gd name="T0" fmla="*/ 0 w 1"/>
                  <a:gd name="T1" fmla="*/ 2516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0" name="Freeform 28"/>
              <p:cNvSpPr>
                <a:spLocks/>
              </p:cNvSpPr>
              <p:nvPr/>
            </p:nvSpPr>
            <p:spPr bwMode="auto">
              <a:xfrm>
                <a:off x="5075" y="10550"/>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Freeform 29"/>
              <p:cNvSpPr>
                <a:spLocks/>
              </p:cNvSpPr>
              <p:nvPr/>
            </p:nvSpPr>
            <p:spPr bwMode="auto">
              <a:xfrm>
                <a:off x="5242"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2" name="Freeform 30"/>
              <p:cNvSpPr>
                <a:spLocks/>
              </p:cNvSpPr>
              <p:nvPr/>
            </p:nvSpPr>
            <p:spPr bwMode="auto">
              <a:xfrm>
                <a:off x="6755" y="10538"/>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3" name="Freeform 31"/>
              <p:cNvSpPr>
                <a:spLocks/>
              </p:cNvSpPr>
              <p:nvPr/>
            </p:nvSpPr>
            <p:spPr bwMode="auto">
              <a:xfrm>
                <a:off x="6965"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4" name="Freeform 32"/>
              <p:cNvSpPr>
                <a:spLocks/>
              </p:cNvSpPr>
              <p:nvPr/>
            </p:nvSpPr>
            <p:spPr bwMode="auto">
              <a:xfrm>
                <a:off x="8373" y="10550"/>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5" name="Freeform 33"/>
              <p:cNvSpPr>
                <a:spLocks/>
              </p:cNvSpPr>
              <p:nvPr/>
            </p:nvSpPr>
            <p:spPr bwMode="auto">
              <a:xfrm>
                <a:off x="8540"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6" name="Freeform 34"/>
              <p:cNvSpPr>
                <a:spLocks/>
              </p:cNvSpPr>
              <p:nvPr/>
            </p:nvSpPr>
            <p:spPr bwMode="auto">
              <a:xfrm>
                <a:off x="4128" y="10536"/>
                <a:ext cx="2" cy="977"/>
              </a:xfrm>
              <a:custGeom>
                <a:avLst/>
                <a:gdLst>
                  <a:gd name="T0" fmla="*/ 2 w 2"/>
                  <a:gd name="T1" fmla="*/ 0 h 977"/>
                  <a:gd name="T2" fmla="*/ 0 w 2"/>
                  <a:gd name="T3" fmla="*/ 977 h 977"/>
                  <a:gd name="T4" fmla="*/ 0 60000 65536"/>
                  <a:gd name="T5" fmla="*/ 0 60000 65536"/>
                  <a:gd name="T6" fmla="*/ 0 w 2"/>
                  <a:gd name="T7" fmla="*/ 0 h 977"/>
                  <a:gd name="T8" fmla="*/ 2 w 2"/>
                  <a:gd name="T9" fmla="*/ 977 h 977"/>
                </a:gdLst>
                <a:ahLst/>
                <a:cxnLst>
                  <a:cxn ang="T4">
                    <a:pos x="T0" y="T1"/>
                  </a:cxn>
                  <a:cxn ang="T5">
                    <a:pos x="T2" y="T3"/>
                  </a:cxn>
                </a:cxnLst>
                <a:rect l="T6" t="T7" r="T8" b="T9"/>
                <a:pathLst>
                  <a:path w="2" h="977">
                    <a:moveTo>
                      <a:pt x="2" y="0"/>
                    </a:moveTo>
                    <a:lnTo>
                      <a:pt x="0" y="97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37" name="Rectangle 35"/>
              <p:cNvSpPr>
                <a:spLocks noChangeArrowheads="1"/>
              </p:cNvSpPr>
              <p:nvPr/>
            </p:nvSpPr>
            <p:spPr bwMode="auto">
              <a:xfrm>
                <a:off x="2555" y="11206"/>
                <a:ext cx="1191" cy="62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p>
            </p:txBody>
          </p:sp>
          <p:sp>
            <p:nvSpPr>
              <p:cNvPr id="28738" name="Rectangle 36"/>
              <p:cNvSpPr>
                <a:spLocks noChangeArrowheads="1"/>
              </p:cNvSpPr>
              <p:nvPr/>
            </p:nvSpPr>
            <p:spPr bwMode="auto">
              <a:xfrm>
                <a:off x="4327" y="11206"/>
                <a:ext cx="1191" cy="62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p>
            </p:txBody>
          </p:sp>
          <p:sp>
            <p:nvSpPr>
              <p:cNvPr id="28739" name="Rectangle 37"/>
              <p:cNvSpPr>
                <a:spLocks noChangeArrowheads="1"/>
              </p:cNvSpPr>
              <p:nvPr/>
            </p:nvSpPr>
            <p:spPr bwMode="auto">
              <a:xfrm>
                <a:off x="6023" y="11206"/>
                <a:ext cx="1191" cy="62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p>
            </p:txBody>
          </p:sp>
          <p:sp>
            <p:nvSpPr>
              <p:cNvPr id="28740" name="Rectangle 38"/>
              <p:cNvSpPr>
                <a:spLocks noChangeArrowheads="1"/>
              </p:cNvSpPr>
              <p:nvPr/>
            </p:nvSpPr>
            <p:spPr bwMode="auto">
              <a:xfrm>
                <a:off x="7703" y="11206"/>
                <a:ext cx="1191" cy="624"/>
              </a:xfrm>
              <a:prstGeom prst="rect">
                <a:avLst/>
              </a:prstGeom>
              <a:solidFill>
                <a:srgbClr val="FFFFFF"/>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p>
            </p:txBody>
          </p:sp>
          <p:sp>
            <p:nvSpPr>
              <p:cNvPr id="28741" name="Freeform 39"/>
              <p:cNvSpPr>
                <a:spLocks/>
              </p:cNvSpPr>
              <p:nvPr/>
            </p:nvSpPr>
            <p:spPr bwMode="auto">
              <a:xfrm>
                <a:off x="5520" y="11489"/>
                <a:ext cx="395" cy="3"/>
              </a:xfrm>
              <a:custGeom>
                <a:avLst/>
                <a:gdLst>
                  <a:gd name="T0" fmla="*/ 395 w 395"/>
                  <a:gd name="T1" fmla="*/ 0 h 3"/>
                  <a:gd name="T2" fmla="*/ 0 w 395"/>
                  <a:gd name="T3" fmla="*/ 3 h 3"/>
                  <a:gd name="T4" fmla="*/ 0 60000 65536"/>
                  <a:gd name="T5" fmla="*/ 0 60000 65536"/>
                  <a:gd name="T6" fmla="*/ 0 w 395"/>
                  <a:gd name="T7" fmla="*/ 0 h 3"/>
                  <a:gd name="T8" fmla="*/ 395 w 395"/>
                  <a:gd name="T9" fmla="*/ 3 h 3"/>
                </a:gdLst>
                <a:ahLst/>
                <a:cxnLst>
                  <a:cxn ang="T4">
                    <a:pos x="T0" y="T1"/>
                  </a:cxn>
                  <a:cxn ang="T5">
                    <a:pos x="T2" y="T3"/>
                  </a:cxn>
                </a:cxnLst>
                <a:rect l="T6" t="T7" r="T8" b="T9"/>
                <a:pathLst>
                  <a:path w="395" h="3">
                    <a:moveTo>
                      <a:pt x="395" y="0"/>
                    </a:moveTo>
                    <a:lnTo>
                      <a:pt x="0" y="3"/>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2" name="Line 40"/>
              <p:cNvSpPr>
                <a:spLocks noChangeShapeType="1"/>
              </p:cNvSpPr>
              <p:nvPr/>
            </p:nvSpPr>
            <p:spPr bwMode="auto">
              <a:xfrm>
                <a:off x="5915" y="10544"/>
                <a:ext cx="0" cy="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p>
            </p:txBody>
          </p:sp>
          <p:sp>
            <p:nvSpPr>
              <p:cNvPr id="28743" name="Freeform 41"/>
              <p:cNvSpPr>
                <a:spLocks/>
              </p:cNvSpPr>
              <p:nvPr/>
            </p:nvSpPr>
            <p:spPr bwMode="auto">
              <a:xfrm>
                <a:off x="7212" y="11489"/>
                <a:ext cx="383" cy="3"/>
              </a:xfrm>
              <a:custGeom>
                <a:avLst/>
                <a:gdLst>
                  <a:gd name="T0" fmla="*/ 383 w 383"/>
                  <a:gd name="T1" fmla="*/ 0 h 3"/>
                  <a:gd name="T2" fmla="*/ 0 w 383"/>
                  <a:gd name="T3" fmla="*/ 3 h 3"/>
                  <a:gd name="T4" fmla="*/ 0 60000 65536"/>
                  <a:gd name="T5" fmla="*/ 0 60000 65536"/>
                  <a:gd name="T6" fmla="*/ 0 w 383"/>
                  <a:gd name="T7" fmla="*/ 0 h 3"/>
                  <a:gd name="T8" fmla="*/ 383 w 383"/>
                  <a:gd name="T9" fmla="*/ 3 h 3"/>
                </a:gdLst>
                <a:ahLst/>
                <a:cxnLst>
                  <a:cxn ang="T4">
                    <a:pos x="T0" y="T1"/>
                  </a:cxn>
                  <a:cxn ang="T5">
                    <a:pos x="T2" y="T3"/>
                  </a:cxn>
                </a:cxnLst>
                <a:rect l="T6" t="T7" r="T8" b="T9"/>
                <a:pathLst>
                  <a:path w="383" h="3">
                    <a:moveTo>
                      <a:pt x="383" y="0"/>
                    </a:moveTo>
                    <a:lnTo>
                      <a:pt x="0" y="3"/>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4" name="Line 42"/>
              <p:cNvSpPr>
                <a:spLocks noChangeShapeType="1"/>
              </p:cNvSpPr>
              <p:nvPr/>
            </p:nvSpPr>
            <p:spPr bwMode="auto">
              <a:xfrm>
                <a:off x="7595" y="10544"/>
                <a:ext cx="0" cy="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p>
            </p:txBody>
          </p:sp>
          <p:sp>
            <p:nvSpPr>
              <p:cNvPr id="28745" name="Freeform 43"/>
              <p:cNvSpPr>
                <a:spLocks/>
              </p:cNvSpPr>
              <p:nvPr/>
            </p:nvSpPr>
            <p:spPr bwMode="auto">
              <a:xfrm>
                <a:off x="9695" y="10276"/>
                <a:ext cx="1" cy="1237"/>
              </a:xfrm>
              <a:custGeom>
                <a:avLst/>
                <a:gdLst>
                  <a:gd name="T0" fmla="*/ 0 w 1"/>
                  <a:gd name="T1" fmla="*/ 0 h 1237"/>
                  <a:gd name="T2" fmla="*/ 1 w 1"/>
                  <a:gd name="T3" fmla="*/ 1237 h 1237"/>
                  <a:gd name="T4" fmla="*/ 0 60000 65536"/>
                  <a:gd name="T5" fmla="*/ 0 60000 65536"/>
                  <a:gd name="T6" fmla="*/ 0 w 1"/>
                  <a:gd name="T7" fmla="*/ 0 h 1237"/>
                  <a:gd name="T8" fmla="*/ 1 w 1"/>
                  <a:gd name="T9" fmla="*/ 1237 h 1237"/>
                </a:gdLst>
                <a:ahLst/>
                <a:cxnLst>
                  <a:cxn ang="T4">
                    <a:pos x="T0" y="T1"/>
                  </a:cxn>
                  <a:cxn ang="T5">
                    <a:pos x="T2" y="T3"/>
                  </a:cxn>
                </a:cxnLst>
                <a:rect l="T6" t="T7" r="T8" b="T9"/>
                <a:pathLst>
                  <a:path w="1" h="1237">
                    <a:moveTo>
                      <a:pt x="0" y="0"/>
                    </a:moveTo>
                    <a:lnTo>
                      <a:pt x="1" y="12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6" name="Line 44"/>
              <p:cNvSpPr>
                <a:spLocks noChangeShapeType="1"/>
              </p:cNvSpPr>
              <p:nvPr/>
            </p:nvSpPr>
            <p:spPr bwMode="auto">
              <a:xfrm flipH="1">
                <a:off x="9380" y="10279"/>
                <a:ext cx="31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28747" name="Freeform 45"/>
              <p:cNvSpPr>
                <a:spLocks/>
              </p:cNvSpPr>
              <p:nvPr/>
            </p:nvSpPr>
            <p:spPr bwMode="auto">
              <a:xfrm>
                <a:off x="2135" y="10276"/>
                <a:ext cx="1" cy="1189"/>
              </a:xfrm>
              <a:custGeom>
                <a:avLst/>
                <a:gdLst>
                  <a:gd name="T0" fmla="*/ 0 w 1"/>
                  <a:gd name="T1" fmla="*/ 0 h 1189"/>
                  <a:gd name="T2" fmla="*/ 1 w 1"/>
                  <a:gd name="T3" fmla="*/ 1189 h 1189"/>
                  <a:gd name="T4" fmla="*/ 0 60000 65536"/>
                  <a:gd name="T5" fmla="*/ 0 60000 65536"/>
                  <a:gd name="T6" fmla="*/ 0 w 1"/>
                  <a:gd name="T7" fmla="*/ 0 h 1189"/>
                  <a:gd name="T8" fmla="*/ 1 w 1"/>
                  <a:gd name="T9" fmla="*/ 1189 h 1189"/>
                </a:gdLst>
                <a:ahLst/>
                <a:cxnLst>
                  <a:cxn ang="T4">
                    <a:pos x="T0" y="T1"/>
                  </a:cxn>
                  <a:cxn ang="T5">
                    <a:pos x="T2" y="T3"/>
                  </a:cxn>
                </a:cxnLst>
                <a:rect l="T6" t="T7" r="T8" b="T9"/>
                <a:pathLst>
                  <a:path w="1" h="1189">
                    <a:moveTo>
                      <a:pt x="0" y="0"/>
                    </a:moveTo>
                    <a:lnTo>
                      <a:pt x="1" y="118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8" name="Line 46"/>
              <p:cNvSpPr>
                <a:spLocks noChangeShapeType="1"/>
              </p:cNvSpPr>
              <p:nvPr/>
            </p:nvSpPr>
            <p:spPr bwMode="auto">
              <a:xfrm>
                <a:off x="2135" y="10276"/>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p>
            </p:txBody>
          </p:sp>
        </p:grpSp>
      </p:grpSp>
      <p:sp>
        <p:nvSpPr>
          <p:cNvPr id="28678" name="Text Box 47"/>
          <p:cNvSpPr txBox="1">
            <a:spLocks noChangeArrowheads="1"/>
          </p:cNvSpPr>
          <p:nvPr/>
        </p:nvSpPr>
        <p:spPr bwMode="auto">
          <a:xfrm>
            <a:off x="929742" y="867350"/>
            <a:ext cx="5580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smtClean="0">
                <a:latin typeface="黑体" panose="02010609060101010101" pitchFamily="49" charset="-122"/>
                <a:ea typeface="黑体" panose="02010609060101010101" pitchFamily="49" charset="-122"/>
              </a:rPr>
              <a:t>例如，</a:t>
            </a:r>
            <a:r>
              <a:rPr lang="en-US" altLang="zh-CN" sz="2400" dirty="0" smtClean="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位两级先行进位</a:t>
            </a:r>
            <a:r>
              <a:rPr lang="zh-CN" altLang="en-US" sz="2400" dirty="0" smtClean="0">
                <a:latin typeface="黑体" panose="02010609060101010101" pitchFamily="49" charset="-122"/>
                <a:ea typeface="黑体" panose="02010609060101010101" pitchFamily="49" charset="-122"/>
              </a:rPr>
              <a:t>加法器的构成</a:t>
            </a:r>
            <a:endParaRPr lang="zh-CN" altLang="en-US" sz="2400" dirty="0">
              <a:latin typeface="黑体" panose="02010609060101010101" pitchFamily="49" charset="-122"/>
              <a:ea typeface="黑体" panose="02010609060101010101" pitchFamily="49" charset="-122"/>
            </a:endParaRPr>
          </a:p>
        </p:txBody>
      </p:sp>
      <p:grpSp>
        <p:nvGrpSpPr>
          <p:cNvPr id="5" name="Group 48"/>
          <p:cNvGrpSpPr>
            <a:grpSpLocks/>
          </p:cNvGrpSpPr>
          <p:nvPr/>
        </p:nvGrpSpPr>
        <p:grpSpPr bwMode="auto">
          <a:xfrm>
            <a:off x="1282700" y="3784600"/>
            <a:ext cx="4521200" cy="520700"/>
            <a:chOff x="794" y="3770"/>
            <a:chExt cx="2848" cy="328"/>
          </a:xfrm>
        </p:grpSpPr>
        <p:sp>
          <p:nvSpPr>
            <p:cNvPr id="28710" name="Line 49"/>
            <p:cNvSpPr>
              <a:spLocks noChangeShapeType="1"/>
            </p:cNvSpPr>
            <p:nvPr/>
          </p:nvSpPr>
          <p:spPr bwMode="auto">
            <a:xfrm flipV="1">
              <a:off x="3636" y="3822"/>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Line 50"/>
            <p:cNvSpPr>
              <a:spLocks noChangeShapeType="1"/>
            </p:cNvSpPr>
            <p:nvPr/>
          </p:nvSpPr>
          <p:spPr bwMode="auto">
            <a:xfrm flipV="1">
              <a:off x="3382" y="3814"/>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51"/>
            <p:cNvSpPr>
              <a:spLocks noChangeShapeType="1"/>
            </p:cNvSpPr>
            <p:nvPr/>
          </p:nvSpPr>
          <p:spPr bwMode="auto">
            <a:xfrm flipV="1">
              <a:off x="2794" y="3784"/>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3" name="Line 52"/>
            <p:cNvSpPr>
              <a:spLocks noChangeShapeType="1"/>
            </p:cNvSpPr>
            <p:nvPr/>
          </p:nvSpPr>
          <p:spPr bwMode="auto">
            <a:xfrm flipV="1">
              <a:off x="2540" y="3776"/>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53"/>
            <p:cNvSpPr>
              <a:spLocks noChangeShapeType="1"/>
            </p:cNvSpPr>
            <p:nvPr/>
          </p:nvSpPr>
          <p:spPr bwMode="auto">
            <a:xfrm flipV="1">
              <a:off x="1954" y="3778"/>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Line 54"/>
            <p:cNvSpPr>
              <a:spLocks noChangeShapeType="1"/>
            </p:cNvSpPr>
            <p:nvPr/>
          </p:nvSpPr>
          <p:spPr bwMode="auto">
            <a:xfrm flipV="1">
              <a:off x="1700" y="3770"/>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6" name="Line 55"/>
            <p:cNvSpPr>
              <a:spLocks noChangeShapeType="1"/>
            </p:cNvSpPr>
            <p:nvPr/>
          </p:nvSpPr>
          <p:spPr bwMode="auto">
            <a:xfrm flipV="1">
              <a:off x="1048" y="3784"/>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7" name="Line 56"/>
            <p:cNvSpPr>
              <a:spLocks noChangeShapeType="1"/>
            </p:cNvSpPr>
            <p:nvPr/>
          </p:nvSpPr>
          <p:spPr bwMode="auto">
            <a:xfrm flipV="1">
              <a:off x="794" y="3776"/>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7"/>
          <p:cNvGrpSpPr>
            <a:grpSpLocks/>
          </p:cNvGrpSpPr>
          <p:nvPr/>
        </p:nvGrpSpPr>
        <p:grpSpPr bwMode="auto">
          <a:xfrm>
            <a:off x="3013075" y="2270125"/>
            <a:ext cx="2778125" cy="781050"/>
            <a:chOff x="1884" y="3254"/>
            <a:chExt cx="1750" cy="288"/>
          </a:xfrm>
        </p:grpSpPr>
        <p:grpSp>
          <p:nvGrpSpPr>
            <p:cNvPr id="28701" name="Group 58"/>
            <p:cNvGrpSpPr>
              <a:grpSpLocks/>
            </p:cNvGrpSpPr>
            <p:nvPr/>
          </p:nvGrpSpPr>
          <p:grpSpPr bwMode="auto">
            <a:xfrm>
              <a:off x="3536" y="3254"/>
              <a:ext cx="98" cy="284"/>
              <a:chOff x="3518" y="3950"/>
              <a:chExt cx="260" cy="284"/>
            </a:xfrm>
          </p:grpSpPr>
          <p:sp>
            <p:nvSpPr>
              <p:cNvPr id="28708" name="Line 59"/>
              <p:cNvSpPr>
                <a:spLocks noChangeShapeType="1"/>
              </p:cNvSpPr>
              <p:nvPr/>
            </p:nvSpPr>
            <p:spPr bwMode="auto">
              <a:xfrm flipV="1">
                <a:off x="3772" y="3958"/>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Line 60"/>
              <p:cNvSpPr>
                <a:spLocks noChangeShapeType="1"/>
              </p:cNvSpPr>
              <p:nvPr/>
            </p:nvSpPr>
            <p:spPr bwMode="auto">
              <a:xfrm flipV="1">
                <a:off x="3518" y="3950"/>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702" name="Group 61"/>
            <p:cNvGrpSpPr>
              <a:grpSpLocks/>
            </p:cNvGrpSpPr>
            <p:nvPr/>
          </p:nvGrpSpPr>
          <p:grpSpPr bwMode="auto">
            <a:xfrm>
              <a:off x="2742" y="3258"/>
              <a:ext cx="98" cy="284"/>
              <a:chOff x="3518" y="3950"/>
              <a:chExt cx="260" cy="284"/>
            </a:xfrm>
          </p:grpSpPr>
          <p:sp>
            <p:nvSpPr>
              <p:cNvPr id="28706" name="Line 62"/>
              <p:cNvSpPr>
                <a:spLocks noChangeShapeType="1"/>
              </p:cNvSpPr>
              <p:nvPr/>
            </p:nvSpPr>
            <p:spPr bwMode="auto">
              <a:xfrm flipV="1">
                <a:off x="3772" y="3958"/>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Line 63"/>
              <p:cNvSpPr>
                <a:spLocks noChangeShapeType="1"/>
              </p:cNvSpPr>
              <p:nvPr/>
            </p:nvSpPr>
            <p:spPr bwMode="auto">
              <a:xfrm flipV="1">
                <a:off x="3518" y="3950"/>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703" name="Group 64"/>
            <p:cNvGrpSpPr>
              <a:grpSpLocks/>
            </p:cNvGrpSpPr>
            <p:nvPr/>
          </p:nvGrpSpPr>
          <p:grpSpPr bwMode="auto">
            <a:xfrm>
              <a:off x="1884" y="3258"/>
              <a:ext cx="98" cy="284"/>
              <a:chOff x="3518" y="3950"/>
              <a:chExt cx="260" cy="284"/>
            </a:xfrm>
          </p:grpSpPr>
          <p:sp>
            <p:nvSpPr>
              <p:cNvPr id="28704" name="Line 65"/>
              <p:cNvSpPr>
                <a:spLocks noChangeShapeType="1"/>
              </p:cNvSpPr>
              <p:nvPr/>
            </p:nvSpPr>
            <p:spPr bwMode="auto">
              <a:xfrm flipV="1">
                <a:off x="3772" y="3958"/>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66"/>
              <p:cNvSpPr>
                <a:spLocks noChangeShapeType="1"/>
              </p:cNvSpPr>
              <p:nvPr/>
            </p:nvSpPr>
            <p:spPr bwMode="auto">
              <a:xfrm flipV="1">
                <a:off x="3518" y="3950"/>
                <a:ext cx="6" cy="2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 name="Group 67"/>
          <p:cNvGrpSpPr>
            <a:grpSpLocks/>
          </p:cNvGrpSpPr>
          <p:nvPr/>
        </p:nvGrpSpPr>
        <p:grpSpPr bwMode="auto">
          <a:xfrm>
            <a:off x="1939925" y="2247900"/>
            <a:ext cx="4845050" cy="1174750"/>
            <a:chOff x="1208" y="3234"/>
            <a:chExt cx="3052" cy="506"/>
          </a:xfrm>
        </p:grpSpPr>
        <p:grpSp>
          <p:nvGrpSpPr>
            <p:cNvPr id="28689" name="Group 68"/>
            <p:cNvGrpSpPr>
              <a:grpSpLocks/>
            </p:cNvGrpSpPr>
            <p:nvPr/>
          </p:nvGrpSpPr>
          <p:grpSpPr bwMode="auto">
            <a:xfrm>
              <a:off x="3816" y="3234"/>
              <a:ext cx="444" cy="486"/>
              <a:chOff x="3816" y="3234"/>
              <a:chExt cx="444" cy="486"/>
            </a:xfrm>
          </p:grpSpPr>
          <p:sp>
            <p:nvSpPr>
              <p:cNvPr id="28699" name="Line 69"/>
              <p:cNvSpPr>
                <a:spLocks noChangeShapeType="1"/>
              </p:cNvSpPr>
              <p:nvPr/>
            </p:nvSpPr>
            <p:spPr bwMode="auto">
              <a:xfrm flipH="1">
                <a:off x="3816" y="3708"/>
                <a:ext cx="444" cy="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70"/>
              <p:cNvSpPr>
                <a:spLocks noChangeShapeType="1"/>
              </p:cNvSpPr>
              <p:nvPr/>
            </p:nvSpPr>
            <p:spPr bwMode="auto">
              <a:xfrm>
                <a:off x="4218" y="3234"/>
                <a:ext cx="0" cy="46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0" name="Group 71"/>
            <p:cNvGrpSpPr>
              <a:grpSpLocks/>
            </p:cNvGrpSpPr>
            <p:nvPr/>
          </p:nvGrpSpPr>
          <p:grpSpPr bwMode="auto">
            <a:xfrm>
              <a:off x="2956" y="3250"/>
              <a:ext cx="204" cy="486"/>
              <a:chOff x="3816" y="3234"/>
              <a:chExt cx="444" cy="486"/>
            </a:xfrm>
          </p:grpSpPr>
          <p:sp>
            <p:nvSpPr>
              <p:cNvPr id="28697" name="Line 72"/>
              <p:cNvSpPr>
                <a:spLocks noChangeShapeType="1"/>
              </p:cNvSpPr>
              <p:nvPr/>
            </p:nvSpPr>
            <p:spPr bwMode="auto">
              <a:xfrm flipH="1">
                <a:off x="3816" y="3708"/>
                <a:ext cx="444" cy="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73"/>
              <p:cNvSpPr>
                <a:spLocks noChangeShapeType="1"/>
              </p:cNvSpPr>
              <p:nvPr/>
            </p:nvSpPr>
            <p:spPr bwMode="auto">
              <a:xfrm>
                <a:off x="4218" y="3234"/>
                <a:ext cx="0" cy="46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1" name="Group 74"/>
            <p:cNvGrpSpPr>
              <a:grpSpLocks/>
            </p:cNvGrpSpPr>
            <p:nvPr/>
          </p:nvGrpSpPr>
          <p:grpSpPr bwMode="auto">
            <a:xfrm>
              <a:off x="2114" y="3254"/>
              <a:ext cx="204" cy="486"/>
              <a:chOff x="3816" y="3234"/>
              <a:chExt cx="444" cy="486"/>
            </a:xfrm>
          </p:grpSpPr>
          <p:sp>
            <p:nvSpPr>
              <p:cNvPr id="28695" name="Line 75"/>
              <p:cNvSpPr>
                <a:spLocks noChangeShapeType="1"/>
              </p:cNvSpPr>
              <p:nvPr/>
            </p:nvSpPr>
            <p:spPr bwMode="auto">
              <a:xfrm flipH="1">
                <a:off x="3816" y="3708"/>
                <a:ext cx="444" cy="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76"/>
              <p:cNvSpPr>
                <a:spLocks noChangeShapeType="1"/>
              </p:cNvSpPr>
              <p:nvPr/>
            </p:nvSpPr>
            <p:spPr bwMode="auto">
              <a:xfrm>
                <a:off x="4218" y="3234"/>
                <a:ext cx="0" cy="46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2" name="Group 77"/>
            <p:cNvGrpSpPr>
              <a:grpSpLocks/>
            </p:cNvGrpSpPr>
            <p:nvPr/>
          </p:nvGrpSpPr>
          <p:grpSpPr bwMode="auto">
            <a:xfrm>
              <a:off x="1208" y="3248"/>
              <a:ext cx="204" cy="486"/>
              <a:chOff x="3816" y="3234"/>
              <a:chExt cx="444" cy="486"/>
            </a:xfrm>
          </p:grpSpPr>
          <p:sp>
            <p:nvSpPr>
              <p:cNvPr id="28693" name="Line 78"/>
              <p:cNvSpPr>
                <a:spLocks noChangeShapeType="1"/>
              </p:cNvSpPr>
              <p:nvPr/>
            </p:nvSpPr>
            <p:spPr bwMode="auto">
              <a:xfrm flipH="1">
                <a:off x="3816" y="3708"/>
                <a:ext cx="444" cy="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79"/>
              <p:cNvSpPr>
                <a:spLocks noChangeShapeType="1"/>
              </p:cNvSpPr>
              <p:nvPr/>
            </p:nvSpPr>
            <p:spPr bwMode="auto">
              <a:xfrm>
                <a:off x="4218" y="3234"/>
                <a:ext cx="0" cy="46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80"/>
          <p:cNvGrpSpPr>
            <a:grpSpLocks/>
          </p:cNvGrpSpPr>
          <p:nvPr/>
        </p:nvGrpSpPr>
        <p:grpSpPr bwMode="auto">
          <a:xfrm>
            <a:off x="1193800" y="2651125"/>
            <a:ext cx="4222750" cy="374650"/>
            <a:chOff x="738" y="3398"/>
            <a:chExt cx="2660" cy="182"/>
          </a:xfrm>
        </p:grpSpPr>
        <p:sp>
          <p:nvSpPr>
            <p:cNvPr id="28685" name="AutoShape 81"/>
            <p:cNvSpPr>
              <a:spLocks noChangeArrowheads="1"/>
            </p:cNvSpPr>
            <p:nvPr/>
          </p:nvSpPr>
          <p:spPr bwMode="auto">
            <a:xfrm>
              <a:off x="738" y="3408"/>
              <a:ext cx="78" cy="168"/>
            </a:xfrm>
            <a:prstGeom prst="upArrow">
              <a:avLst>
                <a:gd name="adj1" fmla="val 50000"/>
                <a:gd name="adj2" fmla="val 53846"/>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6" name="AutoShape 82"/>
            <p:cNvSpPr>
              <a:spLocks noChangeArrowheads="1"/>
            </p:cNvSpPr>
            <p:nvPr/>
          </p:nvSpPr>
          <p:spPr bwMode="auto">
            <a:xfrm>
              <a:off x="1630" y="3400"/>
              <a:ext cx="78" cy="168"/>
            </a:xfrm>
            <a:prstGeom prst="upArrow">
              <a:avLst>
                <a:gd name="adj1" fmla="val 50000"/>
                <a:gd name="adj2" fmla="val 53846"/>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7" name="AutoShape 83"/>
            <p:cNvSpPr>
              <a:spLocks noChangeArrowheads="1"/>
            </p:cNvSpPr>
            <p:nvPr/>
          </p:nvSpPr>
          <p:spPr bwMode="auto">
            <a:xfrm>
              <a:off x="2470" y="3412"/>
              <a:ext cx="78" cy="168"/>
            </a:xfrm>
            <a:prstGeom prst="upArrow">
              <a:avLst>
                <a:gd name="adj1" fmla="val 50000"/>
                <a:gd name="adj2" fmla="val 53846"/>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8" name="AutoShape 84"/>
            <p:cNvSpPr>
              <a:spLocks noChangeArrowheads="1"/>
            </p:cNvSpPr>
            <p:nvPr/>
          </p:nvSpPr>
          <p:spPr bwMode="auto">
            <a:xfrm>
              <a:off x="3320" y="3398"/>
              <a:ext cx="78" cy="168"/>
            </a:xfrm>
            <a:prstGeom prst="upArrow">
              <a:avLst>
                <a:gd name="adj1" fmla="val 50000"/>
                <a:gd name="adj2" fmla="val 53846"/>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79317" name="Rectangle 85"/>
          <p:cNvSpPr>
            <a:spLocks noChangeArrowheads="1"/>
          </p:cNvSpPr>
          <p:nvPr/>
        </p:nvSpPr>
        <p:spPr bwMode="auto">
          <a:xfrm>
            <a:off x="4202113" y="4819650"/>
            <a:ext cx="2024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smtClean="0">
                <a:solidFill>
                  <a:srgbClr val="FF0066"/>
                </a:solidFill>
                <a:latin typeface="Arial" panose="020B0604020202020204" pitchFamily="34" charset="0"/>
              </a:rPr>
              <a:t>5+2+3 </a:t>
            </a:r>
            <a:r>
              <a:rPr lang="en-US" altLang="zh-CN" sz="2400" dirty="0">
                <a:solidFill>
                  <a:srgbClr val="FF0066"/>
                </a:solidFill>
                <a:latin typeface="Arial" panose="020B0604020202020204" pitchFamily="34" charset="0"/>
              </a:rPr>
              <a:t>= </a:t>
            </a:r>
            <a:r>
              <a:rPr lang="en-US" altLang="zh-CN" sz="2400" dirty="0" smtClean="0">
                <a:solidFill>
                  <a:srgbClr val="FF0066"/>
                </a:solidFill>
                <a:latin typeface="Arial" panose="020B0604020202020204" pitchFamily="34" charset="0"/>
              </a:rPr>
              <a:t>10ty</a:t>
            </a:r>
            <a:endParaRPr lang="zh-CN" altLang="en-US" sz="2400" dirty="0">
              <a:solidFill>
                <a:srgbClr val="FF0066"/>
              </a:solidFill>
              <a:latin typeface="Arial" panose="020B0604020202020204" pitchFamily="34" charset="0"/>
            </a:endParaRPr>
          </a:p>
        </p:txBody>
      </p:sp>
      <p:sp>
        <p:nvSpPr>
          <p:cNvPr id="479318" name="Rectangle 86"/>
          <p:cNvSpPr>
            <a:spLocks noChangeArrowheads="1"/>
          </p:cNvSpPr>
          <p:nvPr/>
        </p:nvSpPr>
        <p:spPr bwMode="auto">
          <a:xfrm>
            <a:off x="4405313" y="5486400"/>
            <a:ext cx="132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a:solidFill>
                  <a:srgbClr val="FF0066"/>
                </a:solidFill>
                <a:latin typeface="Arial" panose="020B0604020202020204" pitchFamily="34" charset="0"/>
              </a:rPr>
              <a:t>3+2=5ty</a:t>
            </a:r>
          </a:p>
        </p:txBody>
      </p:sp>
      <p:cxnSp>
        <p:nvCxnSpPr>
          <p:cNvPr id="3" name="直接连接符 2"/>
          <p:cNvCxnSpPr>
            <a:stCxn id="28746" idx="0"/>
          </p:cNvCxnSpPr>
          <p:nvPr/>
        </p:nvCxnSpPr>
        <p:spPr bwMode="auto">
          <a:xfrm flipV="1">
            <a:off x="6714327" y="1943450"/>
            <a:ext cx="159548" cy="3514"/>
          </a:xfrm>
          <a:prstGeom prst="line">
            <a:avLst/>
          </a:prstGeom>
          <a:noFill/>
          <a:ln w="12700" cap="flat" cmpd="sng" algn="ctr">
            <a:solidFill>
              <a:srgbClr val="000000"/>
            </a:solidFill>
            <a:prstDash val="solid"/>
            <a:round/>
            <a:headEnd type="none" w="med" len="med"/>
            <a:tailEnd type="none" w="med" len="med"/>
          </a:ln>
          <a:effectLst/>
        </p:spPr>
      </p:cxnSp>
      <p:sp>
        <p:nvSpPr>
          <p:cNvPr id="4" name="文本框 3"/>
          <p:cNvSpPr txBox="1"/>
          <p:nvPr/>
        </p:nvSpPr>
        <p:spPr>
          <a:xfrm>
            <a:off x="6917481" y="1774173"/>
            <a:ext cx="466725" cy="338554"/>
          </a:xfrm>
          <a:prstGeom prst="rect">
            <a:avLst/>
          </a:prstGeom>
          <a:noFill/>
        </p:spPr>
        <p:txBody>
          <a:bodyPr wrap="square" rtlCol="0">
            <a:spAutoFit/>
          </a:bodyPr>
          <a:lstStyle/>
          <a:p>
            <a:r>
              <a:rPr lang="en-US" altLang="zh-CN" dirty="0" smtClean="0"/>
              <a:t>C0</a:t>
            </a:r>
            <a:endParaRPr lang="zh-CN" altLang="en-US" dirty="0"/>
          </a:p>
        </p:txBody>
      </p:sp>
      <p:sp>
        <p:nvSpPr>
          <p:cNvPr id="7" name="文本框 6"/>
          <p:cNvSpPr txBox="1"/>
          <p:nvPr/>
        </p:nvSpPr>
        <p:spPr>
          <a:xfrm>
            <a:off x="57588" y="2996956"/>
            <a:ext cx="556471" cy="338554"/>
          </a:xfrm>
          <a:prstGeom prst="rect">
            <a:avLst/>
          </a:prstGeom>
          <a:noFill/>
        </p:spPr>
        <p:txBody>
          <a:bodyPr wrap="square" rtlCol="0">
            <a:spAutoFit/>
          </a:bodyPr>
          <a:lstStyle/>
          <a:p>
            <a:r>
              <a:rPr lang="en-US" altLang="zh-CN" dirty="0" smtClean="0"/>
              <a:t>C16</a:t>
            </a:r>
            <a:endParaRPr lang="zh-CN" altLang="en-US" dirty="0"/>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22</a:t>
            </a:fld>
            <a:endParaRPr lang="zh-CN" altLang="en-US" dirty="0"/>
          </a:p>
        </p:txBody>
      </p:sp>
      <p:sp>
        <p:nvSpPr>
          <p:cNvPr id="8" name="文本框 7"/>
          <p:cNvSpPr txBox="1"/>
          <p:nvPr/>
        </p:nvSpPr>
        <p:spPr>
          <a:xfrm>
            <a:off x="5559996" y="2248354"/>
            <a:ext cx="301625" cy="338554"/>
          </a:xfrm>
          <a:prstGeom prst="rect">
            <a:avLst/>
          </a:prstGeom>
          <a:noFill/>
        </p:spPr>
        <p:txBody>
          <a:bodyPr wrap="square" rtlCol="0">
            <a:spAutoFit/>
          </a:bodyPr>
          <a:lstStyle/>
          <a:p>
            <a:r>
              <a:rPr lang="en-US" altLang="zh-CN" dirty="0" smtClean="0"/>
              <a:t>…</a:t>
            </a:r>
            <a:endParaRPr lang="zh-CN" altLang="en-US" dirty="0"/>
          </a:p>
        </p:txBody>
      </p:sp>
      <p:sp>
        <p:nvSpPr>
          <p:cNvPr id="90" name="文本框 89"/>
          <p:cNvSpPr txBox="1"/>
          <p:nvPr/>
        </p:nvSpPr>
        <p:spPr>
          <a:xfrm>
            <a:off x="4302488" y="2260070"/>
            <a:ext cx="301625" cy="338554"/>
          </a:xfrm>
          <a:prstGeom prst="rect">
            <a:avLst/>
          </a:prstGeom>
          <a:noFill/>
        </p:spPr>
        <p:txBody>
          <a:bodyPr wrap="square" rtlCol="0">
            <a:spAutoFit/>
          </a:bodyPr>
          <a:lstStyle/>
          <a:p>
            <a:r>
              <a:rPr lang="en-US" altLang="zh-CN" dirty="0" smtClean="0"/>
              <a:t>…</a:t>
            </a:r>
            <a:endParaRPr lang="zh-CN" altLang="en-US" dirty="0"/>
          </a:p>
        </p:txBody>
      </p:sp>
      <p:sp>
        <p:nvSpPr>
          <p:cNvPr id="91" name="文本框 90"/>
          <p:cNvSpPr txBox="1"/>
          <p:nvPr/>
        </p:nvSpPr>
        <p:spPr>
          <a:xfrm>
            <a:off x="2924884" y="2250142"/>
            <a:ext cx="301625" cy="338554"/>
          </a:xfrm>
          <a:prstGeom prst="rect">
            <a:avLst/>
          </a:prstGeom>
          <a:noFill/>
        </p:spPr>
        <p:txBody>
          <a:bodyPr wrap="square" rtlCol="0">
            <a:spAutoFit/>
          </a:bodyPr>
          <a:lstStyle/>
          <a:p>
            <a:r>
              <a:rPr lang="en-US" altLang="zh-CN" dirty="0" smtClean="0"/>
              <a:t>…</a:t>
            </a:r>
            <a:endParaRPr lang="zh-CN" altLang="en-US" dirty="0"/>
          </a:p>
        </p:txBody>
      </p:sp>
      <p:sp>
        <p:nvSpPr>
          <p:cNvPr id="92" name="文本框 91"/>
          <p:cNvSpPr txBox="1"/>
          <p:nvPr/>
        </p:nvSpPr>
        <p:spPr>
          <a:xfrm>
            <a:off x="1512495" y="2302869"/>
            <a:ext cx="301625" cy="338554"/>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79237">
                                            <p:txEl>
                                              <p:pRg st="0" end="0"/>
                                            </p:txEl>
                                          </p:spTgt>
                                        </p:tgtEl>
                                        <p:attrNameLst>
                                          <p:attrName>style.visibility</p:attrName>
                                        </p:attrNameLst>
                                      </p:cBhvr>
                                      <p:to>
                                        <p:strVal val="visible"/>
                                      </p:to>
                                    </p:set>
                                    <p:animEffect transition="in" filter="wipe(down)">
                                      <p:cBhvr>
                                        <p:cTn id="7" dur="500"/>
                                        <p:tgtEl>
                                          <p:spTgt spid="479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9317"/>
                                        </p:tgtEl>
                                        <p:attrNameLst>
                                          <p:attrName>style.visibility</p:attrName>
                                        </p:attrNameLst>
                                      </p:cBhvr>
                                      <p:to>
                                        <p:strVal val="visible"/>
                                      </p:to>
                                    </p:set>
                                    <p:animEffect transition="in" filter="blinds(horizontal)">
                                      <p:cBhvr>
                                        <p:cTn id="32" dur="500"/>
                                        <p:tgtEl>
                                          <p:spTgt spid="4793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9237">
                                            <p:txEl>
                                              <p:pRg st="2" end="2"/>
                                            </p:txEl>
                                          </p:spTgt>
                                        </p:tgtEl>
                                        <p:attrNameLst>
                                          <p:attrName>style.visibility</p:attrName>
                                        </p:attrNameLst>
                                      </p:cBhvr>
                                      <p:to>
                                        <p:strVal val="visible"/>
                                      </p:to>
                                    </p:set>
                                    <p:animEffect transition="in" filter="wipe(down)">
                                      <p:cBhvr>
                                        <p:cTn id="37" dur="500"/>
                                        <p:tgtEl>
                                          <p:spTgt spid="47923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9318"/>
                                        </p:tgtEl>
                                        <p:attrNameLst>
                                          <p:attrName>style.visibility</p:attrName>
                                        </p:attrNameLst>
                                      </p:cBhvr>
                                      <p:to>
                                        <p:strVal val="visible"/>
                                      </p:to>
                                    </p:set>
                                    <p:animEffect transition="in" filter="blinds(horizontal)">
                                      <p:cBhvr>
                                        <p:cTn id="42" dur="500"/>
                                        <p:tgtEl>
                                          <p:spTgt spid="47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317" grpId="0"/>
      <p:bldP spid="4793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198438"/>
            <a:ext cx="1949252" cy="479747"/>
          </a:xfrm>
          <a:noFill/>
        </p:spPr>
        <p:txBody>
          <a:bodyPr wrap="none"/>
          <a:lstStyle/>
          <a:p>
            <a:r>
              <a:rPr lang="en-US" altLang="zh-CN" dirty="0" smtClean="0">
                <a:ea typeface="宋体" panose="02010600030101010101" pitchFamily="2" charset="-122"/>
              </a:rPr>
              <a:t>4-bit ALU</a:t>
            </a:r>
          </a:p>
        </p:txBody>
      </p:sp>
      <p:sp>
        <p:nvSpPr>
          <p:cNvPr id="29699" name="Rectangle 3"/>
          <p:cNvSpPr>
            <a:spLocks noGrp="1" noChangeArrowheads="1"/>
          </p:cNvSpPr>
          <p:nvPr>
            <p:ph type="body" idx="1"/>
          </p:nvPr>
        </p:nvSpPr>
        <p:spPr>
          <a:xfrm>
            <a:off x="646113" y="785813"/>
            <a:ext cx="2959894" cy="423706"/>
          </a:xfrm>
          <a:noFill/>
        </p:spPr>
        <p:txBody>
          <a:bodyPr/>
          <a:lstStyle/>
          <a:p>
            <a:pPr>
              <a:buFont typeface="Wingdings" pitchFamily="2" charset="2"/>
              <a:buNone/>
            </a:pPr>
            <a:r>
              <a:rPr lang="zh-CN" altLang="en-US" dirty="0" smtClean="0"/>
              <a:t>         </a:t>
            </a:r>
            <a:r>
              <a:rPr lang="zh-CN" altLang="en-US" dirty="0" smtClean="0">
                <a:solidFill>
                  <a:schemeClr val="accent2"/>
                </a:solidFill>
              </a:rPr>
              <a:t>1-</a:t>
            </a:r>
            <a:r>
              <a:rPr lang="en-US" altLang="zh-CN" dirty="0" smtClean="0">
                <a:solidFill>
                  <a:schemeClr val="accent2"/>
                </a:solidFill>
              </a:rPr>
              <a:t>bit</a:t>
            </a:r>
            <a:r>
              <a:rPr lang="zh-CN" altLang="en-US" dirty="0" smtClean="0">
                <a:solidFill>
                  <a:schemeClr val="accent2"/>
                </a:solidFill>
              </a:rPr>
              <a:t>基本</a:t>
            </a:r>
            <a:r>
              <a:rPr lang="en-US" altLang="zh-CN" dirty="0" smtClean="0">
                <a:solidFill>
                  <a:schemeClr val="accent2"/>
                </a:solidFill>
              </a:rPr>
              <a:t> ALU	</a:t>
            </a:r>
          </a:p>
        </p:txBody>
      </p:sp>
      <p:grpSp>
        <p:nvGrpSpPr>
          <p:cNvPr id="29700" name="Group 9"/>
          <p:cNvGrpSpPr>
            <a:grpSpLocks/>
          </p:cNvGrpSpPr>
          <p:nvPr/>
        </p:nvGrpSpPr>
        <p:grpSpPr bwMode="auto">
          <a:xfrm>
            <a:off x="1999457" y="1790909"/>
            <a:ext cx="776288" cy="611188"/>
            <a:chOff x="1384" y="1584"/>
            <a:chExt cx="489" cy="385"/>
          </a:xfrm>
        </p:grpSpPr>
        <p:sp>
          <p:nvSpPr>
            <p:cNvPr id="29785" name="Arc 4"/>
            <p:cNvSpPr>
              <a:spLocks/>
            </p:cNvSpPr>
            <p:nvPr/>
          </p:nvSpPr>
          <p:spPr bwMode="auto">
            <a:xfrm>
              <a:off x="1672" y="1593"/>
              <a:ext cx="192"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86" name="Arc 5"/>
            <p:cNvSpPr>
              <a:spLocks/>
            </p:cNvSpPr>
            <p:nvPr/>
          </p:nvSpPr>
          <p:spPr bwMode="auto">
            <a:xfrm rot="10800000">
              <a:off x="1681" y="1785"/>
              <a:ext cx="192"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87" name="Line 6"/>
            <p:cNvSpPr>
              <a:spLocks noChangeShapeType="1"/>
            </p:cNvSpPr>
            <p:nvPr/>
          </p:nvSpPr>
          <p:spPr bwMode="auto">
            <a:xfrm flipH="1">
              <a:off x="1384" y="1584"/>
              <a:ext cx="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8" name="Line 7"/>
            <p:cNvSpPr>
              <a:spLocks noChangeShapeType="1"/>
            </p:cNvSpPr>
            <p:nvPr/>
          </p:nvSpPr>
          <p:spPr bwMode="auto">
            <a:xfrm>
              <a:off x="1392" y="1592"/>
              <a:ext cx="0" cy="3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9" name="Line 8"/>
            <p:cNvSpPr>
              <a:spLocks noChangeShapeType="1"/>
            </p:cNvSpPr>
            <p:nvPr/>
          </p:nvSpPr>
          <p:spPr bwMode="auto">
            <a:xfrm flipH="1">
              <a:off x="1384" y="1968"/>
              <a:ext cx="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01" name="Line 10"/>
          <p:cNvSpPr>
            <a:spLocks noChangeShapeType="1"/>
          </p:cNvSpPr>
          <p:nvPr/>
        </p:nvSpPr>
        <p:spPr bwMode="auto">
          <a:xfrm flipH="1">
            <a:off x="786607" y="1943309"/>
            <a:ext cx="123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11"/>
          <p:cNvSpPr>
            <a:spLocks noChangeShapeType="1"/>
          </p:cNvSpPr>
          <p:nvPr/>
        </p:nvSpPr>
        <p:spPr bwMode="auto">
          <a:xfrm flipH="1">
            <a:off x="1624807" y="2248109"/>
            <a:ext cx="393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12"/>
          <p:cNvSpPr>
            <a:spLocks noChangeShapeType="1"/>
          </p:cNvSpPr>
          <p:nvPr/>
        </p:nvSpPr>
        <p:spPr bwMode="auto">
          <a:xfrm>
            <a:off x="2780507" y="2095709"/>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Rectangle 13"/>
          <p:cNvSpPr>
            <a:spLocks noChangeArrowheads="1"/>
          </p:cNvSpPr>
          <p:nvPr/>
        </p:nvSpPr>
        <p:spPr bwMode="auto">
          <a:xfrm>
            <a:off x="473870" y="1790909"/>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a:t>A</a:t>
            </a:r>
          </a:p>
        </p:txBody>
      </p:sp>
      <p:sp>
        <p:nvSpPr>
          <p:cNvPr id="29705" name="Arc 14"/>
          <p:cNvSpPr>
            <a:spLocks/>
          </p:cNvSpPr>
          <p:nvPr/>
        </p:nvSpPr>
        <p:spPr bwMode="auto">
          <a:xfrm>
            <a:off x="2077245" y="2871997"/>
            <a:ext cx="633412" cy="292100"/>
          </a:xfrm>
          <a:custGeom>
            <a:avLst/>
            <a:gdLst>
              <a:gd name="T0" fmla="*/ 0 w 21654"/>
              <a:gd name="T1" fmla="*/ 0 h 21600"/>
              <a:gd name="T2" fmla="*/ 2147483646 w 21654"/>
              <a:gd name="T3" fmla="*/ 2147483646 h 21600"/>
              <a:gd name="T4" fmla="*/ 2147483646 w 21654"/>
              <a:gd name="T5" fmla="*/ 2147483646 h 21600"/>
              <a:gd name="T6" fmla="*/ 0 60000 65536"/>
              <a:gd name="T7" fmla="*/ 0 60000 65536"/>
              <a:gd name="T8" fmla="*/ 0 60000 65536"/>
              <a:gd name="T9" fmla="*/ 0 w 21654"/>
              <a:gd name="T10" fmla="*/ 0 h 21600"/>
              <a:gd name="T11" fmla="*/ 21654 w 21654"/>
              <a:gd name="T12" fmla="*/ 21600 h 21600"/>
            </a:gdLst>
            <a:ahLst/>
            <a:cxnLst>
              <a:cxn ang="T6">
                <a:pos x="T0" y="T1"/>
              </a:cxn>
              <a:cxn ang="T7">
                <a:pos x="T2" y="T3"/>
              </a:cxn>
              <a:cxn ang="T8">
                <a:pos x="T4" y="T5"/>
              </a:cxn>
            </a:cxnLst>
            <a:rect l="T9" t="T10" r="T11" b="T12"/>
            <a:pathLst>
              <a:path w="21654" h="21600" fill="none" extrusionOk="0">
                <a:moveTo>
                  <a:pt x="0" y="0"/>
                </a:moveTo>
                <a:cubicBezTo>
                  <a:pt x="18" y="0"/>
                  <a:pt x="36" y="-1"/>
                  <a:pt x="54" y="0"/>
                </a:cubicBezTo>
                <a:cubicBezTo>
                  <a:pt x="11983" y="0"/>
                  <a:pt x="21654" y="9670"/>
                  <a:pt x="21654" y="21600"/>
                </a:cubicBezTo>
              </a:path>
              <a:path w="21654" h="21600" stroke="0" extrusionOk="0">
                <a:moveTo>
                  <a:pt x="0" y="0"/>
                </a:moveTo>
                <a:cubicBezTo>
                  <a:pt x="18" y="0"/>
                  <a:pt x="36" y="-1"/>
                  <a:pt x="54" y="0"/>
                </a:cubicBezTo>
                <a:cubicBezTo>
                  <a:pt x="11983" y="0"/>
                  <a:pt x="21654" y="9670"/>
                  <a:pt x="21654" y="21600"/>
                </a:cubicBezTo>
                <a:lnTo>
                  <a:pt x="54" y="21600"/>
                </a:ln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6" name="Arc 15"/>
          <p:cNvSpPr>
            <a:spLocks/>
          </p:cNvSpPr>
          <p:nvPr/>
        </p:nvSpPr>
        <p:spPr bwMode="auto">
          <a:xfrm rot="10800000">
            <a:off x="2089945" y="3176797"/>
            <a:ext cx="633412" cy="2921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7" name="Arc 16"/>
          <p:cNvSpPr>
            <a:spLocks/>
          </p:cNvSpPr>
          <p:nvPr/>
        </p:nvSpPr>
        <p:spPr bwMode="auto">
          <a:xfrm>
            <a:off x="2012157" y="2871997"/>
            <a:ext cx="180975" cy="2921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8" name="Arc 17"/>
          <p:cNvSpPr>
            <a:spLocks/>
          </p:cNvSpPr>
          <p:nvPr/>
        </p:nvSpPr>
        <p:spPr bwMode="auto">
          <a:xfrm rot="10800000">
            <a:off x="2026445" y="3176797"/>
            <a:ext cx="180975" cy="292100"/>
          </a:xfrm>
          <a:custGeom>
            <a:avLst/>
            <a:gdLst>
              <a:gd name="T0" fmla="*/ 0 w 21600"/>
              <a:gd name="T1" fmla="*/ 2147483646 h 21599"/>
              <a:gd name="T2" fmla="*/ 2147483646 w 21600"/>
              <a:gd name="T3" fmla="*/ 0 h 21599"/>
              <a:gd name="T4" fmla="*/ 2147483646 w 21600"/>
              <a:gd name="T5" fmla="*/ 214748364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43"/>
                  <a:pt x="9555" y="103"/>
                  <a:pt x="21410" y="-1"/>
                </a:cubicBezTo>
              </a:path>
              <a:path w="21600" h="21599" stroke="0" extrusionOk="0">
                <a:moveTo>
                  <a:pt x="0" y="21599"/>
                </a:moveTo>
                <a:cubicBezTo>
                  <a:pt x="0" y="9743"/>
                  <a:pt x="9555" y="103"/>
                  <a:pt x="21410" y="-1"/>
                </a:cubicBezTo>
                <a:lnTo>
                  <a:pt x="21600" y="21599"/>
                </a:lnTo>
                <a:lnTo>
                  <a:pt x="0"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9" name="Line 18"/>
          <p:cNvSpPr>
            <a:spLocks noChangeShapeType="1"/>
          </p:cNvSpPr>
          <p:nvPr/>
        </p:nvSpPr>
        <p:spPr bwMode="auto">
          <a:xfrm>
            <a:off x="2704307" y="3162509"/>
            <a:ext cx="901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9"/>
          <p:cNvSpPr>
            <a:spLocks noChangeShapeType="1"/>
          </p:cNvSpPr>
          <p:nvPr/>
        </p:nvSpPr>
        <p:spPr bwMode="auto">
          <a:xfrm flipH="1">
            <a:off x="1320007" y="3010109"/>
            <a:ext cx="850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20"/>
          <p:cNvSpPr>
            <a:spLocks noChangeShapeType="1"/>
          </p:cNvSpPr>
          <p:nvPr/>
        </p:nvSpPr>
        <p:spPr bwMode="auto">
          <a:xfrm flipH="1">
            <a:off x="1624807" y="3314909"/>
            <a:ext cx="546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Rectangle 21"/>
          <p:cNvSpPr>
            <a:spLocks noChangeArrowheads="1"/>
          </p:cNvSpPr>
          <p:nvPr/>
        </p:nvSpPr>
        <p:spPr bwMode="auto">
          <a:xfrm>
            <a:off x="473870" y="4457909"/>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a:t>B</a:t>
            </a:r>
          </a:p>
        </p:txBody>
      </p:sp>
      <p:sp>
        <p:nvSpPr>
          <p:cNvPr id="29713" name="Rectangle 22"/>
          <p:cNvSpPr>
            <a:spLocks noChangeArrowheads="1"/>
          </p:cNvSpPr>
          <p:nvPr/>
        </p:nvSpPr>
        <p:spPr bwMode="auto">
          <a:xfrm>
            <a:off x="2177257" y="3918159"/>
            <a:ext cx="965200"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14" name="Rectangle 23"/>
          <p:cNvSpPr>
            <a:spLocks noChangeArrowheads="1"/>
          </p:cNvSpPr>
          <p:nvPr/>
        </p:nvSpPr>
        <p:spPr bwMode="auto">
          <a:xfrm>
            <a:off x="2350295" y="4134059"/>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p>
        </p:txBody>
      </p:sp>
      <p:sp>
        <p:nvSpPr>
          <p:cNvPr id="29715" name="Line 25"/>
          <p:cNvSpPr>
            <a:spLocks noChangeShapeType="1"/>
          </p:cNvSpPr>
          <p:nvPr/>
        </p:nvSpPr>
        <p:spPr bwMode="auto">
          <a:xfrm>
            <a:off x="799307" y="4610309"/>
            <a:ext cx="1358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26"/>
          <p:cNvSpPr>
            <a:spLocks noChangeShapeType="1"/>
          </p:cNvSpPr>
          <p:nvPr/>
        </p:nvSpPr>
        <p:spPr bwMode="auto">
          <a:xfrm>
            <a:off x="1631157" y="2254459"/>
            <a:ext cx="0" cy="2349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7"/>
          <p:cNvSpPr>
            <a:spLocks noChangeShapeType="1"/>
          </p:cNvSpPr>
          <p:nvPr/>
        </p:nvSpPr>
        <p:spPr bwMode="auto">
          <a:xfrm>
            <a:off x="1326357" y="1949659"/>
            <a:ext cx="0" cy="2197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8"/>
          <p:cNvSpPr>
            <a:spLocks noChangeShapeType="1"/>
          </p:cNvSpPr>
          <p:nvPr/>
        </p:nvSpPr>
        <p:spPr bwMode="auto">
          <a:xfrm>
            <a:off x="1332707" y="4153109"/>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29"/>
          <p:cNvSpPr>
            <a:spLocks noChangeShapeType="1"/>
          </p:cNvSpPr>
          <p:nvPr/>
        </p:nvSpPr>
        <p:spPr bwMode="auto">
          <a:xfrm>
            <a:off x="2850357" y="1492459"/>
            <a:ext cx="0" cy="2425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0"/>
          <p:cNvSpPr>
            <a:spLocks noChangeShapeType="1"/>
          </p:cNvSpPr>
          <p:nvPr/>
        </p:nvSpPr>
        <p:spPr bwMode="auto">
          <a:xfrm>
            <a:off x="2697957" y="4845259"/>
            <a:ext cx="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Rectangle 31"/>
          <p:cNvSpPr>
            <a:spLocks noChangeArrowheads="1"/>
          </p:cNvSpPr>
          <p:nvPr/>
        </p:nvSpPr>
        <p:spPr bwMode="auto">
          <a:xfrm>
            <a:off x="2759870" y="5067509"/>
            <a:ext cx="1171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cs typeface="Arial" panose="020B0604020202020204" pitchFamily="34" charset="0"/>
              </a:rPr>
              <a:t>CarryOut</a:t>
            </a:r>
          </a:p>
        </p:txBody>
      </p:sp>
      <p:sp>
        <p:nvSpPr>
          <p:cNvPr id="29722" name="Line 32"/>
          <p:cNvSpPr>
            <a:spLocks noChangeShapeType="1"/>
          </p:cNvSpPr>
          <p:nvPr/>
        </p:nvSpPr>
        <p:spPr bwMode="auto">
          <a:xfrm>
            <a:off x="3612357" y="1803609"/>
            <a:ext cx="0" cy="3046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3"/>
          <p:cNvSpPr>
            <a:spLocks noChangeShapeType="1"/>
          </p:cNvSpPr>
          <p:nvPr/>
        </p:nvSpPr>
        <p:spPr bwMode="auto">
          <a:xfrm>
            <a:off x="3625057" y="1803609"/>
            <a:ext cx="444500" cy="239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4"/>
          <p:cNvSpPr>
            <a:spLocks noChangeShapeType="1"/>
          </p:cNvSpPr>
          <p:nvPr/>
        </p:nvSpPr>
        <p:spPr bwMode="auto">
          <a:xfrm>
            <a:off x="4069557" y="2032209"/>
            <a:ext cx="0" cy="256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Rectangle 35"/>
          <p:cNvSpPr>
            <a:spLocks noChangeArrowheads="1"/>
          </p:cNvSpPr>
          <p:nvPr/>
        </p:nvSpPr>
        <p:spPr bwMode="auto">
          <a:xfrm rot="5400000">
            <a:off x="3251201" y="3327761"/>
            <a:ext cx="1168400"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smtClean="0">
                <a:latin typeface="Arial" panose="020B0604020202020204" pitchFamily="34" charset="0"/>
                <a:cs typeface="Arial" panose="020B0604020202020204" pitchFamily="34" charset="0"/>
              </a:rPr>
              <a:t>MUX</a:t>
            </a:r>
            <a:endParaRPr lang="zh-CN" altLang="en-US" sz="2200" dirty="0">
              <a:latin typeface="Arial" panose="020B0604020202020204" pitchFamily="34" charset="0"/>
              <a:cs typeface="Arial" panose="020B0604020202020204" pitchFamily="34" charset="0"/>
            </a:endParaRPr>
          </a:p>
        </p:txBody>
      </p:sp>
      <p:sp>
        <p:nvSpPr>
          <p:cNvPr id="29726" name="Line 36"/>
          <p:cNvSpPr>
            <a:spLocks noChangeShapeType="1"/>
          </p:cNvSpPr>
          <p:nvPr/>
        </p:nvSpPr>
        <p:spPr bwMode="auto">
          <a:xfrm flipV="1">
            <a:off x="3612357" y="4561097"/>
            <a:ext cx="457200" cy="2778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37"/>
          <p:cNvSpPr>
            <a:spLocks noChangeShapeType="1"/>
          </p:cNvSpPr>
          <p:nvPr/>
        </p:nvSpPr>
        <p:spPr bwMode="auto">
          <a:xfrm>
            <a:off x="3161507" y="4381709"/>
            <a:ext cx="444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Line 38"/>
          <p:cNvSpPr>
            <a:spLocks noChangeShapeType="1"/>
          </p:cNvSpPr>
          <p:nvPr/>
        </p:nvSpPr>
        <p:spPr bwMode="auto">
          <a:xfrm>
            <a:off x="4075907" y="3162509"/>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9" name="Rectangle 39"/>
          <p:cNvSpPr>
            <a:spLocks noChangeArrowheads="1"/>
          </p:cNvSpPr>
          <p:nvPr/>
        </p:nvSpPr>
        <p:spPr bwMode="auto">
          <a:xfrm>
            <a:off x="2074070" y="1236872"/>
            <a:ext cx="1069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CarryIn</a:t>
            </a:r>
          </a:p>
        </p:txBody>
      </p:sp>
      <p:sp>
        <p:nvSpPr>
          <p:cNvPr id="29730" name="Rectangle 40"/>
          <p:cNvSpPr>
            <a:spLocks noChangeArrowheads="1"/>
          </p:cNvSpPr>
          <p:nvPr/>
        </p:nvSpPr>
        <p:spPr bwMode="auto">
          <a:xfrm>
            <a:off x="4064795" y="2762459"/>
            <a:ext cx="957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Result</a:t>
            </a:r>
          </a:p>
        </p:txBody>
      </p:sp>
      <p:grpSp>
        <p:nvGrpSpPr>
          <p:cNvPr id="3" name="Group 90"/>
          <p:cNvGrpSpPr>
            <a:grpSpLocks/>
          </p:cNvGrpSpPr>
          <p:nvPr/>
        </p:nvGrpSpPr>
        <p:grpSpPr bwMode="auto">
          <a:xfrm>
            <a:off x="5581650" y="1328738"/>
            <a:ext cx="3276600" cy="4727575"/>
            <a:chOff x="3516" y="1011"/>
            <a:chExt cx="2064" cy="2721"/>
          </a:xfrm>
        </p:grpSpPr>
        <p:sp>
          <p:nvSpPr>
            <p:cNvPr id="29738" name="Rectangle 42"/>
            <p:cNvSpPr>
              <a:spLocks noChangeArrowheads="1"/>
            </p:cNvSpPr>
            <p:nvPr/>
          </p:nvSpPr>
          <p:spPr bwMode="auto">
            <a:xfrm>
              <a:off x="3516" y="133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A0</a:t>
              </a:r>
            </a:p>
          </p:txBody>
        </p:sp>
        <p:sp>
          <p:nvSpPr>
            <p:cNvPr id="29739" name="Rectangle 43"/>
            <p:cNvSpPr>
              <a:spLocks noChangeArrowheads="1"/>
            </p:cNvSpPr>
            <p:nvPr/>
          </p:nvSpPr>
          <p:spPr bwMode="auto">
            <a:xfrm>
              <a:off x="3516" y="157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B0</a:t>
              </a:r>
            </a:p>
          </p:txBody>
        </p:sp>
        <p:sp>
          <p:nvSpPr>
            <p:cNvPr id="29740" name="Rectangle 44"/>
            <p:cNvSpPr>
              <a:spLocks noChangeArrowheads="1"/>
            </p:cNvSpPr>
            <p:nvPr/>
          </p:nvSpPr>
          <p:spPr bwMode="auto">
            <a:xfrm>
              <a:off x="4061" y="1388"/>
              <a:ext cx="656"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41" name="Rectangle 45"/>
            <p:cNvSpPr>
              <a:spLocks noChangeArrowheads="1"/>
            </p:cNvSpPr>
            <p:nvPr/>
          </p:nvSpPr>
          <p:spPr bwMode="auto">
            <a:xfrm>
              <a:off x="4158" y="1380"/>
              <a:ext cx="52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dirty="0"/>
                <a:t>1-</a:t>
              </a:r>
              <a:r>
                <a:rPr lang="en-US" altLang="zh-CN" dirty="0"/>
                <a:t>bit</a:t>
              </a:r>
            </a:p>
            <a:p>
              <a:pPr algn="ctr"/>
              <a:r>
                <a:rPr lang="en-US" altLang="zh-CN" dirty="0"/>
                <a:t>ALU</a:t>
              </a:r>
            </a:p>
          </p:txBody>
        </p:sp>
        <p:sp>
          <p:nvSpPr>
            <p:cNvPr id="29742" name="Line 46"/>
            <p:cNvSpPr>
              <a:spLocks noChangeShapeType="1"/>
            </p:cNvSpPr>
            <p:nvPr/>
          </p:nvSpPr>
          <p:spPr bwMode="auto">
            <a:xfrm>
              <a:off x="4729" y="1524"/>
              <a:ext cx="2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Line 47"/>
            <p:cNvSpPr>
              <a:spLocks noChangeShapeType="1"/>
            </p:cNvSpPr>
            <p:nvPr/>
          </p:nvSpPr>
          <p:spPr bwMode="auto">
            <a:xfrm>
              <a:off x="3721" y="1476"/>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48"/>
            <p:cNvSpPr>
              <a:spLocks noChangeShapeType="1"/>
            </p:cNvSpPr>
            <p:nvPr/>
          </p:nvSpPr>
          <p:spPr bwMode="auto">
            <a:xfrm>
              <a:off x="3721" y="1620"/>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Rectangle 49"/>
            <p:cNvSpPr>
              <a:spLocks noChangeArrowheads="1"/>
            </p:cNvSpPr>
            <p:nvPr/>
          </p:nvSpPr>
          <p:spPr bwMode="auto">
            <a:xfrm>
              <a:off x="5004" y="142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Result0</a:t>
              </a:r>
            </a:p>
          </p:txBody>
        </p:sp>
        <p:sp>
          <p:nvSpPr>
            <p:cNvPr id="29746" name="Line 50"/>
            <p:cNvSpPr>
              <a:spLocks noChangeShapeType="1"/>
            </p:cNvSpPr>
            <p:nvPr/>
          </p:nvSpPr>
          <p:spPr bwMode="auto">
            <a:xfrm>
              <a:off x="4389" y="1144"/>
              <a:ext cx="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Rectangle 51"/>
            <p:cNvSpPr>
              <a:spLocks noChangeArrowheads="1"/>
            </p:cNvSpPr>
            <p:nvPr/>
          </p:nvSpPr>
          <p:spPr bwMode="auto">
            <a:xfrm>
              <a:off x="3789" y="1011"/>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CarryIn0</a:t>
              </a:r>
            </a:p>
          </p:txBody>
        </p:sp>
        <p:sp>
          <p:nvSpPr>
            <p:cNvPr id="29748" name="Rectangle 52"/>
            <p:cNvSpPr>
              <a:spLocks noChangeArrowheads="1"/>
            </p:cNvSpPr>
            <p:nvPr/>
          </p:nvSpPr>
          <p:spPr bwMode="auto">
            <a:xfrm>
              <a:off x="4428" y="1716"/>
              <a:ext cx="7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CarryOut0</a:t>
              </a:r>
            </a:p>
          </p:txBody>
        </p:sp>
        <p:grpSp>
          <p:nvGrpSpPr>
            <p:cNvPr id="29749" name="Group 64"/>
            <p:cNvGrpSpPr>
              <a:grpSpLocks/>
            </p:cNvGrpSpPr>
            <p:nvPr/>
          </p:nvGrpSpPr>
          <p:grpSpPr bwMode="auto">
            <a:xfrm>
              <a:off x="3516" y="1720"/>
              <a:ext cx="2064" cy="763"/>
              <a:chOff x="3543" y="1828"/>
              <a:chExt cx="2064" cy="763"/>
            </a:xfrm>
          </p:grpSpPr>
          <p:sp>
            <p:nvSpPr>
              <p:cNvPr id="29774" name="Rectangle 53"/>
              <p:cNvSpPr>
                <a:spLocks noChangeArrowheads="1"/>
              </p:cNvSpPr>
              <p:nvPr/>
            </p:nvSpPr>
            <p:spPr bwMode="auto">
              <a:xfrm>
                <a:off x="3543" y="2016"/>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A1</a:t>
                </a:r>
              </a:p>
            </p:txBody>
          </p:sp>
          <p:sp>
            <p:nvSpPr>
              <p:cNvPr id="29775" name="Rectangle 54"/>
              <p:cNvSpPr>
                <a:spLocks noChangeArrowheads="1"/>
              </p:cNvSpPr>
              <p:nvPr/>
            </p:nvSpPr>
            <p:spPr bwMode="auto">
              <a:xfrm>
                <a:off x="3543" y="2256"/>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B1</a:t>
                </a:r>
              </a:p>
            </p:txBody>
          </p:sp>
          <p:sp>
            <p:nvSpPr>
              <p:cNvPr id="29776" name="Rectangle 55"/>
              <p:cNvSpPr>
                <a:spLocks noChangeArrowheads="1"/>
              </p:cNvSpPr>
              <p:nvPr/>
            </p:nvSpPr>
            <p:spPr bwMode="auto">
              <a:xfrm>
                <a:off x="4088" y="2072"/>
                <a:ext cx="656"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77" name="Rectangle 56"/>
              <p:cNvSpPr>
                <a:spLocks noChangeArrowheads="1"/>
              </p:cNvSpPr>
              <p:nvPr/>
            </p:nvSpPr>
            <p:spPr bwMode="auto">
              <a:xfrm>
                <a:off x="4216" y="2064"/>
                <a:ext cx="383"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p>
              <a:p>
                <a:pPr algn="ctr"/>
                <a:r>
                  <a:rPr lang="en-US" altLang="zh-CN"/>
                  <a:t>ALU</a:t>
                </a:r>
              </a:p>
            </p:txBody>
          </p:sp>
          <p:sp>
            <p:nvSpPr>
              <p:cNvPr id="29778" name="Line 57"/>
              <p:cNvSpPr>
                <a:spLocks noChangeShapeType="1"/>
              </p:cNvSpPr>
              <p:nvPr/>
            </p:nvSpPr>
            <p:spPr bwMode="auto">
              <a:xfrm>
                <a:off x="4756" y="2208"/>
                <a:ext cx="2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9" name="Line 58"/>
              <p:cNvSpPr>
                <a:spLocks noChangeShapeType="1"/>
              </p:cNvSpPr>
              <p:nvPr/>
            </p:nvSpPr>
            <p:spPr bwMode="auto">
              <a:xfrm>
                <a:off x="3748" y="2160"/>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0" name="Line 59"/>
              <p:cNvSpPr>
                <a:spLocks noChangeShapeType="1"/>
              </p:cNvSpPr>
              <p:nvPr/>
            </p:nvSpPr>
            <p:spPr bwMode="auto">
              <a:xfrm>
                <a:off x="3748" y="2304"/>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1" name="Rectangle 60"/>
              <p:cNvSpPr>
                <a:spLocks noChangeArrowheads="1"/>
              </p:cNvSpPr>
              <p:nvPr/>
            </p:nvSpPr>
            <p:spPr bwMode="auto">
              <a:xfrm>
                <a:off x="5031"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Result1</a:t>
                </a:r>
              </a:p>
            </p:txBody>
          </p:sp>
          <p:sp>
            <p:nvSpPr>
              <p:cNvPr id="29782" name="Line 61"/>
              <p:cNvSpPr>
                <a:spLocks noChangeShapeType="1"/>
              </p:cNvSpPr>
              <p:nvPr/>
            </p:nvSpPr>
            <p:spPr bwMode="auto">
              <a:xfrm>
                <a:off x="4416" y="1828"/>
                <a:ext cx="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3" name="Rectangle 62"/>
              <p:cNvSpPr>
                <a:spLocks noChangeArrowheads="1"/>
              </p:cNvSpPr>
              <p:nvPr/>
            </p:nvSpPr>
            <p:spPr bwMode="auto">
              <a:xfrm>
                <a:off x="3831" y="1872"/>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CarryIn1</a:t>
                </a:r>
              </a:p>
            </p:txBody>
          </p:sp>
          <p:sp>
            <p:nvSpPr>
              <p:cNvPr id="29784" name="Rectangle 63"/>
              <p:cNvSpPr>
                <a:spLocks noChangeArrowheads="1"/>
              </p:cNvSpPr>
              <p:nvPr/>
            </p:nvSpPr>
            <p:spPr bwMode="auto">
              <a:xfrm>
                <a:off x="4455" y="2400"/>
                <a:ext cx="7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CarryOut1</a:t>
                </a:r>
              </a:p>
            </p:txBody>
          </p:sp>
        </p:grpSp>
        <p:grpSp>
          <p:nvGrpSpPr>
            <p:cNvPr id="29750" name="Group 76"/>
            <p:cNvGrpSpPr>
              <a:grpSpLocks/>
            </p:cNvGrpSpPr>
            <p:nvPr/>
          </p:nvGrpSpPr>
          <p:grpSpPr bwMode="auto">
            <a:xfrm>
              <a:off x="3516" y="2296"/>
              <a:ext cx="2064" cy="763"/>
              <a:chOff x="3543" y="2404"/>
              <a:chExt cx="2064" cy="763"/>
            </a:xfrm>
          </p:grpSpPr>
          <p:sp>
            <p:nvSpPr>
              <p:cNvPr id="29763" name="Rectangle 65"/>
              <p:cNvSpPr>
                <a:spLocks noChangeArrowheads="1"/>
              </p:cNvSpPr>
              <p:nvPr/>
            </p:nvSpPr>
            <p:spPr bwMode="auto">
              <a:xfrm>
                <a:off x="3543" y="259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A2</a:t>
                </a:r>
              </a:p>
            </p:txBody>
          </p:sp>
          <p:sp>
            <p:nvSpPr>
              <p:cNvPr id="29764" name="Rectangle 66"/>
              <p:cNvSpPr>
                <a:spLocks noChangeArrowheads="1"/>
              </p:cNvSpPr>
              <p:nvPr/>
            </p:nvSpPr>
            <p:spPr bwMode="auto">
              <a:xfrm>
                <a:off x="3543" y="283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B2</a:t>
                </a:r>
              </a:p>
            </p:txBody>
          </p:sp>
          <p:sp>
            <p:nvSpPr>
              <p:cNvPr id="29765" name="Rectangle 67"/>
              <p:cNvSpPr>
                <a:spLocks noChangeArrowheads="1"/>
              </p:cNvSpPr>
              <p:nvPr/>
            </p:nvSpPr>
            <p:spPr bwMode="auto">
              <a:xfrm>
                <a:off x="4088" y="2648"/>
                <a:ext cx="656"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66" name="Rectangle 68"/>
              <p:cNvSpPr>
                <a:spLocks noChangeArrowheads="1"/>
              </p:cNvSpPr>
              <p:nvPr/>
            </p:nvSpPr>
            <p:spPr bwMode="auto">
              <a:xfrm>
                <a:off x="4216" y="2640"/>
                <a:ext cx="383"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p>
              <a:p>
                <a:pPr algn="ctr"/>
                <a:r>
                  <a:rPr lang="en-US" altLang="zh-CN"/>
                  <a:t>ALU</a:t>
                </a:r>
              </a:p>
            </p:txBody>
          </p:sp>
          <p:sp>
            <p:nvSpPr>
              <p:cNvPr id="29767" name="Line 69"/>
              <p:cNvSpPr>
                <a:spLocks noChangeShapeType="1"/>
              </p:cNvSpPr>
              <p:nvPr/>
            </p:nvSpPr>
            <p:spPr bwMode="auto">
              <a:xfrm>
                <a:off x="4756" y="2784"/>
                <a:ext cx="2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8" name="Line 70"/>
              <p:cNvSpPr>
                <a:spLocks noChangeShapeType="1"/>
              </p:cNvSpPr>
              <p:nvPr/>
            </p:nvSpPr>
            <p:spPr bwMode="auto">
              <a:xfrm>
                <a:off x="3748" y="2736"/>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9" name="Line 71"/>
              <p:cNvSpPr>
                <a:spLocks noChangeShapeType="1"/>
              </p:cNvSpPr>
              <p:nvPr/>
            </p:nvSpPr>
            <p:spPr bwMode="auto">
              <a:xfrm>
                <a:off x="3748" y="2880"/>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0" name="Rectangle 72"/>
              <p:cNvSpPr>
                <a:spLocks noChangeArrowheads="1"/>
              </p:cNvSpPr>
              <p:nvPr/>
            </p:nvSpPr>
            <p:spPr bwMode="auto">
              <a:xfrm>
                <a:off x="5031" y="268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Result2</a:t>
                </a:r>
              </a:p>
            </p:txBody>
          </p:sp>
          <p:sp>
            <p:nvSpPr>
              <p:cNvPr id="29771" name="Line 73"/>
              <p:cNvSpPr>
                <a:spLocks noChangeShapeType="1"/>
              </p:cNvSpPr>
              <p:nvPr/>
            </p:nvSpPr>
            <p:spPr bwMode="auto">
              <a:xfrm>
                <a:off x="4416" y="2404"/>
                <a:ext cx="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2" name="Rectangle 74"/>
              <p:cNvSpPr>
                <a:spLocks noChangeArrowheads="1"/>
              </p:cNvSpPr>
              <p:nvPr/>
            </p:nvSpPr>
            <p:spPr bwMode="auto">
              <a:xfrm>
                <a:off x="3831" y="2448"/>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CarryIn2</a:t>
                </a:r>
              </a:p>
            </p:txBody>
          </p:sp>
          <p:sp>
            <p:nvSpPr>
              <p:cNvPr id="29773" name="Rectangle 75"/>
              <p:cNvSpPr>
                <a:spLocks noChangeArrowheads="1"/>
              </p:cNvSpPr>
              <p:nvPr/>
            </p:nvSpPr>
            <p:spPr bwMode="auto">
              <a:xfrm>
                <a:off x="4455" y="2976"/>
                <a:ext cx="7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a:latin typeface="Arial" panose="020B0604020202020204" pitchFamily="34" charset="0"/>
                    <a:cs typeface="Arial" panose="020B0604020202020204" pitchFamily="34" charset="0"/>
                  </a:rPr>
                  <a:t>CarryOut2</a:t>
                </a:r>
              </a:p>
            </p:txBody>
          </p:sp>
        </p:grpSp>
        <p:sp>
          <p:nvSpPr>
            <p:cNvPr id="29751" name="Rectangle 77"/>
            <p:cNvSpPr>
              <a:spLocks noChangeArrowheads="1"/>
            </p:cNvSpPr>
            <p:nvPr/>
          </p:nvSpPr>
          <p:spPr bwMode="auto">
            <a:xfrm>
              <a:off x="3516" y="3060"/>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A3</a:t>
              </a:r>
            </a:p>
          </p:txBody>
        </p:sp>
        <p:sp>
          <p:nvSpPr>
            <p:cNvPr id="29752" name="Rectangle 78"/>
            <p:cNvSpPr>
              <a:spLocks noChangeArrowheads="1"/>
            </p:cNvSpPr>
            <p:nvPr/>
          </p:nvSpPr>
          <p:spPr bwMode="auto">
            <a:xfrm>
              <a:off x="3516" y="3300"/>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B3</a:t>
              </a:r>
            </a:p>
          </p:txBody>
        </p:sp>
        <p:sp>
          <p:nvSpPr>
            <p:cNvPr id="29753" name="Rectangle 79"/>
            <p:cNvSpPr>
              <a:spLocks noChangeArrowheads="1"/>
            </p:cNvSpPr>
            <p:nvPr/>
          </p:nvSpPr>
          <p:spPr bwMode="auto">
            <a:xfrm>
              <a:off x="4061" y="3116"/>
              <a:ext cx="656"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54" name="Rectangle 80"/>
            <p:cNvSpPr>
              <a:spLocks noChangeArrowheads="1"/>
            </p:cNvSpPr>
            <p:nvPr/>
          </p:nvSpPr>
          <p:spPr bwMode="auto">
            <a:xfrm>
              <a:off x="4189" y="3108"/>
              <a:ext cx="38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p>
            <a:p>
              <a:pPr algn="ctr"/>
              <a:r>
                <a:rPr lang="en-US" altLang="zh-CN"/>
                <a:t>ALU</a:t>
              </a:r>
            </a:p>
          </p:txBody>
        </p:sp>
        <p:sp>
          <p:nvSpPr>
            <p:cNvPr id="29755" name="Line 81"/>
            <p:cNvSpPr>
              <a:spLocks noChangeShapeType="1"/>
            </p:cNvSpPr>
            <p:nvPr/>
          </p:nvSpPr>
          <p:spPr bwMode="auto">
            <a:xfrm>
              <a:off x="4729" y="3252"/>
              <a:ext cx="2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Line 82"/>
            <p:cNvSpPr>
              <a:spLocks noChangeShapeType="1"/>
            </p:cNvSpPr>
            <p:nvPr/>
          </p:nvSpPr>
          <p:spPr bwMode="auto">
            <a:xfrm>
              <a:off x="3721" y="3204"/>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7" name="Line 83"/>
            <p:cNvSpPr>
              <a:spLocks noChangeShapeType="1"/>
            </p:cNvSpPr>
            <p:nvPr/>
          </p:nvSpPr>
          <p:spPr bwMode="auto">
            <a:xfrm>
              <a:off x="3721" y="3348"/>
              <a:ext cx="3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Rectangle 84"/>
            <p:cNvSpPr>
              <a:spLocks noChangeArrowheads="1"/>
            </p:cNvSpPr>
            <p:nvPr/>
          </p:nvSpPr>
          <p:spPr bwMode="auto">
            <a:xfrm>
              <a:off x="5004" y="3156"/>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Result3</a:t>
              </a:r>
            </a:p>
          </p:txBody>
        </p:sp>
        <p:sp>
          <p:nvSpPr>
            <p:cNvPr id="29759" name="Line 85"/>
            <p:cNvSpPr>
              <a:spLocks noChangeShapeType="1"/>
            </p:cNvSpPr>
            <p:nvPr/>
          </p:nvSpPr>
          <p:spPr bwMode="auto">
            <a:xfrm>
              <a:off x="4389" y="2872"/>
              <a:ext cx="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0" name="Rectangle 86"/>
            <p:cNvSpPr>
              <a:spLocks noChangeArrowheads="1"/>
            </p:cNvSpPr>
            <p:nvPr/>
          </p:nvSpPr>
          <p:spPr bwMode="auto">
            <a:xfrm>
              <a:off x="3777" y="2907"/>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CarryIn3</a:t>
              </a:r>
            </a:p>
          </p:txBody>
        </p:sp>
        <p:sp>
          <p:nvSpPr>
            <p:cNvPr id="29761" name="Rectangle 87"/>
            <p:cNvSpPr>
              <a:spLocks noChangeArrowheads="1"/>
            </p:cNvSpPr>
            <p:nvPr/>
          </p:nvSpPr>
          <p:spPr bwMode="auto">
            <a:xfrm>
              <a:off x="4380" y="3540"/>
              <a:ext cx="7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CarryOut3</a:t>
              </a:r>
            </a:p>
          </p:txBody>
        </p:sp>
        <p:sp>
          <p:nvSpPr>
            <p:cNvPr id="29762" name="Line 88"/>
            <p:cNvSpPr>
              <a:spLocks noChangeShapeType="1"/>
            </p:cNvSpPr>
            <p:nvPr/>
          </p:nvSpPr>
          <p:spPr bwMode="auto">
            <a:xfrm>
              <a:off x="4389" y="3448"/>
              <a:ext cx="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93" name="Text Box 89"/>
          <p:cNvSpPr txBox="1">
            <a:spLocks noChangeArrowheads="1"/>
          </p:cNvSpPr>
          <p:nvPr/>
        </p:nvSpPr>
        <p:spPr bwMode="auto">
          <a:xfrm>
            <a:off x="3967561" y="1495108"/>
            <a:ext cx="1673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rPr>
              <a:t>MUX</a:t>
            </a:r>
            <a:r>
              <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rPr>
              <a:t>是什么</a:t>
            </a:r>
            <a:r>
              <a:rPr lang="zh-CN" altLang="en-US" sz="1800" dirty="0" smtClean="0">
                <a:solidFill>
                  <a:srgbClr val="CC0000"/>
                </a:solidFill>
                <a:latin typeface="Arial" panose="020B0604020202020204" pitchFamily="34" charset="0"/>
                <a:ea typeface="黑体" panose="02010609060101010101" pitchFamily="49" charset="-122"/>
                <a:cs typeface="Arial" panose="020B0604020202020204" pitchFamily="34" charset="0"/>
              </a:rPr>
              <a:t>？</a:t>
            </a:r>
            <a:endPar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
        <p:nvSpPr>
          <p:cNvPr id="47195" name="Text Box 91"/>
          <p:cNvSpPr txBox="1">
            <a:spLocks noChangeArrowheads="1"/>
          </p:cNvSpPr>
          <p:nvPr/>
        </p:nvSpPr>
        <p:spPr bwMode="auto">
          <a:xfrm>
            <a:off x="5022057" y="6047998"/>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latin typeface="Arial" panose="020B0604020202020204" pitchFamily="34" charset="0"/>
                <a:ea typeface="黑体" panose="02010609060101010101" pitchFamily="49" charset="-122"/>
              </a:rPr>
              <a:t>关键路径延迟长，速度慢！</a:t>
            </a:r>
          </a:p>
        </p:txBody>
      </p:sp>
      <p:sp>
        <p:nvSpPr>
          <p:cNvPr id="29734" name="Line 91"/>
          <p:cNvSpPr>
            <a:spLocks noChangeShapeType="1"/>
          </p:cNvSpPr>
          <p:nvPr/>
        </p:nvSpPr>
        <p:spPr bwMode="auto">
          <a:xfrm>
            <a:off x="3842545" y="1054309"/>
            <a:ext cx="0" cy="846138"/>
          </a:xfrm>
          <a:prstGeom prst="line">
            <a:avLst/>
          </a:prstGeom>
          <a:noFill/>
          <a:ln w="12700">
            <a:solidFill>
              <a:srgbClr val="00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92"/>
          <p:cNvSpPr>
            <a:spLocks noChangeShapeType="1"/>
          </p:cNvSpPr>
          <p:nvPr/>
        </p:nvSpPr>
        <p:spPr bwMode="auto">
          <a:xfrm>
            <a:off x="3748882" y="1281322"/>
            <a:ext cx="204788" cy="1635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Rectangle 13"/>
          <p:cNvSpPr>
            <a:spLocks noChangeArrowheads="1"/>
          </p:cNvSpPr>
          <p:nvPr/>
        </p:nvSpPr>
        <p:spPr bwMode="auto">
          <a:xfrm>
            <a:off x="3869532" y="106542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dirty="0"/>
              <a:t>2</a:t>
            </a:r>
          </a:p>
        </p:txBody>
      </p:sp>
      <p:sp>
        <p:nvSpPr>
          <p:cNvPr id="29737" name="Rectangle 39"/>
          <p:cNvSpPr>
            <a:spLocks noChangeArrowheads="1"/>
          </p:cNvSpPr>
          <p:nvPr/>
        </p:nvSpPr>
        <p:spPr bwMode="auto">
          <a:xfrm>
            <a:off x="3382170" y="620922"/>
            <a:ext cx="1016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ALUop</a:t>
            </a:r>
          </a:p>
        </p:txBody>
      </p:sp>
      <p:sp>
        <p:nvSpPr>
          <p:cNvPr id="2" name="文本框 1"/>
          <p:cNvSpPr txBox="1"/>
          <p:nvPr/>
        </p:nvSpPr>
        <p:spPr>
          <a:xfrm>
            <a:off x="140097" y="5569704"/>
            <a:ext cx="4736307" cy="1015663"/>
          </a:xfrm>
          <a:prstGeom prst="rect">
            <a:avLst/>
          </a:prstGeom>
          <a:noFill/>
        </p:spPr>
        <p:txBody>
          <a:bodyPr wrap="square" rtlCol="0">
            <a:spAutoFit/>
          </a:bodyPr>
          <a:lstStyle/>
          <a:p>
            <a:r>
              <a:rPr lang="zh-CN" altLang="en-US" sz="2000" dirty="0" smtClean="0"/>
              <a:t>通过</a:t>
            </a:r>
            <a:r>
              <a:rPr lang="en-US" altLang="zh-CN" sz="2000" dirty="0" smtClean="0"/>
              <a:t>MUX</a:t>
            </a:r>
            <a:r>
              <a:rPr lang="zh-CN" altLang="en-US" sz="2000" dirty="0" smtClean="0"/>
              <a:t>可以实现与、或和加的操作，其他运算操作也可以通过增加逻辑电路来实现。</a:t>
            </a:r>
            <a:endParaRPr lang="zh-CN" altLang="en-US" sz="2000" dirty="0"/>
          </a:p>
        </p:txBody>
      </p:sp>
      <p:sp>
        <p:nvSpPr>
          <p:cNvPr id="4" name="灯片编号占位符 3"/>
          <p:cNvSpPr>
            <a:spLocks noGrp="1"/>
          </p:cNvSpPr>
          <p:nvPr>
            <p:ph type="sldNum" sz="quarter" idx="4"/>
          </p:nvPr>
        </p:nvSpPr>
        <p:spPr/>
        <p:txBody>
          <a:bodyPr/>
          <a:lstStyle/>
          <a:p>
            <a:fld id="{D0070DC2-13D2-458E-BB34-05914CC0C23C}" type="slidenum">
              <a:rPr lang="zh-CN" altLang="en-US" smtClean="0"/>
              <a:pPr/>
              <a:t>23</a:t>
            </a:fld>
            <a:endParaRPr lang="zh-CN" altLang="en-US" dirty="0"/>
          </a:p>
        </p:txBody>
      </p:sp>
      <p:sp>
        <p:nvSpPr>
          <p:cNvPr id="96" name="Rectangle 3"/>
          <p:cNvSpPr txBox="1">
            <a:spLocks noChangeArrowheads="1"/>
          </p:cNvSpPr>
          <p:nvPr/>
        </p:nvSpPr>
        <p:spPr bwMode="auto">
          <a:xfrm>
            <a:off x="5755068" y="809228"/>
            <a:ext cx="2141935" cy="42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buFont typeface="Wingdings" pitchFamily="2" charset="2"/>
              <a:buNone/>
            </a:pPr>
            <a:r>
              <a:rPr lang="en-US" altLang="zh-CN" kern="0" dirty="0" smtClean="0">
                <a:solidFill>
                  <a:schemeClr val="accent2"/>
                </a:solidFill>
              </a:rPr>
              <a:t> 4-bit</a:t>
            </a:r>
            <a:r>
              <a:rPr lang="zh-CN" altLang="en-US" kern="0" dirty="0" smtClean="0">
                <a:solidFill>
                  <a:schemeClr val="accent2"/>
                </a:solidFill>
              </a:rPr>
              <a:t>串行 </a:t>
            </a:r>
            <a:r>
              <a:rPr lang="en-US" altLang="zh-CN" kern="0" dirty="0" smtClean="0">
                <a:solidFill>
                  <a:schemeClr val="accent2"/>
                </a:solidFill>
              </a:rPr>
              <a:t>ALU</a:t>
            </a:r>
          </a:p>
        </p:txBody>
      </p:sp>
      <p:sp>
        <p:nvSpPr>
          <p:cNvPr id="97" name="Text Box 91"/>
          <p:cNvSpPr txBox="1">
            <a:spLocks noChangeArrowheads="1"/>
          </p:cNvSpPr>
          <p:nvPr/>
        </p:nvSpPr>
        <p:spPr bwMode="auto">
          <a:xfrm>
            <a:off x="4196557" y="6435502"/>
            <a:ext cx="455555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solidFill>
                  <a:srgbClr val="FF0000"/>
                </a:solidFill>
                <a:latin typeface="Arial" panose="020B0604020202020204" pitchFamily="34" charset="0"/>
                <a:ea typeface="黑体" panose="02010609060101010101" pitchFamily="49" charset="-122"/>
              </a:rPr>
              <a:t>改进：</a:t>
            </a:r>
            <a:r>
              <a:rPr lang="zh-CN" altLang="en-US" sz="2200" dirty="0" smtClean="0">
                <a:solidFill>
                  <a:schemeClr val="accent2"/>
                </a:solidFill>
                <a:latin typeface="Arial" panose="020B0604020202020204" pitchFamily="34" charset="0"/>
                <a:ea typeface="黑体" panose="02010609060101010101" pitchFamily="49" charset="-122"/>
              </a:rPr>
              <a:t>使用并行加法器来构建</a:t>
            </a:r>
            <a:r>
              <a:rPr lang="en-US" altLang="zh-CN" sz="2200" dirty="0" smtClean="0">
                <a:solidFill>
                  <a:schemeClr val="accent2"/>
                </a:solidFill>
                <a:latin typeface="Arial" panose="020B0604020202020204" pitchFamily="34" charset="0"/>
                <a:ea typeface="黑体" panose="02010609060101010101" pitchFamily="49" charset="-122"/>
              </a:rPr>
              <a:t>ALU</a:t>
            </a:r>
            <a:endParaRPr lang="zh-CN" altLang="en-US" sz="2200" dirty="0">
              <a:solidFill>
                <a:schemeClr val="accent2"/>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wipe(down)">
                                      <p:cBhvr>
                                        <p:cTn id="10" dur="500"/>
                                        <p:tgtEl>
                                          <p:spTgt spid="2970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wipe(down)">
                                      <p:cBhvr>
                                        <p:cTn id="13" dur="500"/>
                                        <p:tgtEl>
                                          <p:spTgt spid="2970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9702"/>
                                        </p:tgtEl>
                                        <p:attrNameLst>
                                          <p:attrName>style.visibility</p:attrName>
                                        </p:attrNameLst>
                                      </p:cBhvr>
                                      <p:to>
                                        <p:strVal val="visible"/>
                                      </p:to>
                                    </p:set>
                                    <p:animEffect transition="in" filter="wipe(down)">
                                      <p:cBhvr>
                                        <p:cTn id="16" dur="500"/>
                                        <p:tgtEl>
                                          <p:spTgt spid="2970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703"/>
                                        </p:tgtEl>
                                        <p:attrNameLst>
                                          <p:attrName>style.visibility</p:attrName>
                                        </p:attrNameLst>
                                      </p:cBhvr>
                                      <p:to>
                                        <p:strVal val="visible"/>
                                      </p:to>
                                    </p:set>
                                    <p:animEffect transition="in" filter="wipe(down)">
                                      <p:cBhvr>
                                        <p:cTn id="19" dur="500"/>
                                        <p:tgtEl>
                                          <p:spTgt spid="2970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down)">
                                      <p:cBhvr>
                                        <p:cTn id="22" dur="500"/>
                                        <p:tgtEl>
                                          <p:spTgt spid="2970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9705"/>
                                        </p:tgtEl>
                                        <p:attrNameLst>
                                          <p:attrName>style.visibility</p:attrName>
                                        </p:attrNameLst>
                                      </p:cBhvr>
                                      <p:to>
                                        <p:strVal val="visible"/>
                                      </p:to>
                                    </p:set>
                                    <p:animEffect transition="in" filter="wipe(down)">
                                      <p:cBhvr>
                                        <p:cTn id="25" dur="500"/>
                                        <p:tgtEl>
                                          <p:spTgt spid="2970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706"/>
                                        </p:tgtEl>
                                        <p:attrNameLst>
                                          <p:attrName>style.visibility</p:attrName>
                                        </p:attrNameLst>
                                      </p:cBhvr>
                                      <p:to>
                                        <p:strVal val="visible"/>
                                      </p:to>
                                    </p:set>
                                    <p:animEffect transition="in" filter="wipe(down)">
                                      <p:cBhvr>
                                        <p:cTn id="28" dur="500"/>
                                        <p:tgtEl>
                                          <p:spTgt spid="2970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9707"/>
                                        </p:tgtEl>
                                        <p:attrNameLst>
                                          <p:attrName>style.visibility</p:attrName>
                                        </p:attrNameLst>
                                      </p:cBhvr>
                                      <p:to>
                                        <p:strVal val="visible"/>
                                      </p:to>
                                    </p:set>
                                    <p:animEffect transition="in" filter="wipe(down)">
                                      <p:cBhvr>
                                        <p:cTn id="31" dur="500"/>
                                        <p:tgtEl>
                                          <p:spTgt spid="2970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9708"/>
                                        </p:tgtEl>
                                        <p:attrNameLst>
                                          <p:attrName>style.visibility</p:attrName>
                                        </p:attrNameLst>
                                      </p:cBhvr>
                                      <p:to>
                                        <p:strVal val="visible"/>
                                      </p:to>
                                    </p:set>
                                    <p:animEffect transition="in" filter="wipe(down)">
                                      <p:cBhvr>
                                        <p:cTn id="34" dur="500"/>
                                        <p:tgtEl>
                                          <p:spTgt spid="2970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709"/>
                                        </p:tgtEl>
                                        <p:attrNameLst>
                                          <p:attrName>style.visibility</p:attrName>
                                        </p:attrNameLst>
                                      </p:cBhvr>
                                      <p:to>
                                        <p:strVal val="visible"/>
                                      </p:to>
                                    </p:set>
                                    <p:animEffect transition="in" filter="wipe(down)">
                                      <p:cBhvr>
                                        <p:cTn id="37" dur="500"/>
                                        <p:tgtEl>
                                          <p:spTgt spid="2970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710"/>
                                        </p:tgtEl>
                                        <p:attrNameLst>
                                          <p:attrName>style.visibility</p:attrName>
                                        </p:attrNameLst>
                                      </p:cBhvr>
                                      <p:to>
                                        <p:strVal val="visible"/>
                                      </p:to>
                                    </p:set>
                                    <p:animEffect transition="in" filter="wipe(down)">
                                      <p:cBhvr>
                                        <p:cTn id="40" dur="500"/>
                                        <p:tgtEl>
                                          <p:spTgt spid="297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9711"/>
                                        </p:tgtEl>
                                        <p:attrNameLst>
                                          <p:attrName>style.visibility</p:attrName>
                                        </p:attrNameLst>
                                      </p:cBhvr>
                                      <p:to>
                                        <p:strVal val="visible"/>
                                      </p:to>
                                    </p:set>
                                    <p:animEffect transition="in" filter="wipe(down)">
                                      <p:cBhvr>
                                        <p:cTn id="43" dur="500"/>
                                        <p:tgtEl>
                                          <p:spTgt spid="2971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9712"/>
                                        </p:tgtEl>
                                        <p:attrNameLst>
                                          <p:attrName>style.visibility</p:attrName>
                                        </p:attrNameLst>
                                      </p:cBhvr>
                                      <p:to>
                                        <p:strVal val="visible"/>
                                      </p:to>
                                    </p:set>
                                    <p:animEffect transition="in" filter="wipe(down)">
                                      <p:cBhvr>
                                        <p:cTn id="46" dur="500"/>
                                        <p:tgtEl>
                                          <p:spTgt spid="297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713"/>
                                        </p:tgtEl>
                                        <p:attrNameLst>
                                          <p:attrName>style.visibility</p:attrName>
                                        </p:attrNameLst>
                                      </p:cBhvr>
                                      <p:to>
                                        <p:strVal val="visible"/>
                                      </p:to>
                                    </p:set>
                                    <p:animEffect transition="in" filter="wipe(down)">
                                      <p:cBhvr>
                                        <p:cTn id="49" dur="500"/>
                                        <p:tgtEl>
                                          <p:spTgt spid="2971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9714"/>
                                        </p:tgtEl>
                                        <p:attrNameLst>
                                          <p:attrName>style.visibility</p:attrName>
                                        </p:attrNameLst>
                                      </p:cBhvr>
                                      <p:to>
                                        <p:strVal val="visible"/>
                                      </p:to>
                                    </p:set>
                                    <p:animEffect transition="in" filter="wipe(down)">
                                      <p:cBhvr>
                                        <p:cTn id="52" dur="500"/>
                                        <p:tgtEl>
                                          <p:spTgt spid="2971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715"/>
                                        </p:tgtEl>
                                        <p:attrNameLst>
                                          <p:attrName>style.visibility</p:attrName>
                                        </p:attrNameLst>
                                      </p:cBhvr>
                                      <p:to>
                                        <p:strVal val="visible"/>
                                      </p:to>
                                    </p:set>
                                    <p:animEffect transition="in" filter="wipe(down)">
                                      <p:cBhvr>
                                        <p:cTn id="55" dur="500"/>
                                        <p:tgtEl>
                                          <p:spTgt spid="297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9716"/>
                                        </p:tgtEl>
                                        <p:attrNameLst>
                                          <p:attrName>style.visibility</p:attrName>
                                        </p:attrNameLst>
                                      </p:cBhvr>
                                      <p:to>
                                        <p:strVal val="visible"/>
                                      </p:to>
                                    </p:set>
                                    <p:animEffect transition="in" filter="wipe(down)">
                                      <p:cBhvr>
                                        <p:cTn id="58" dur="500"/>
                                        <p:tgtEl>
                                          <p:spTgt spid="2971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717"/>
                                        </p:tgtEl>
                                        <p:attrNameLst>
                                          <p:attrName>style.visibility</p:attrName>
                                        </p:attrNameLst>
                                      </p:cBhvr>
                                      <p:to>
                                        <p:strVal val="visible"/>
                                      </p:to>
                                    </p:set>
                                    <p:animEffect transition="in" filter="wipe(down)">
                                      <p:cBhvr>
                                        <p:cTn id="61" dur="500"/>
                                        <p:tgtEl>
                                          <p:spTgt spid="297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9718"/>
                                        </p:tgtEl>
                                        <p:attrNameLst>
                                          <p:attrName>style.visibility</p:attrName>
                                        </p:attrNameLst>
                                      </p:cBhvr>
                                      <p:to>
                                        <p:strVal val="visible"/>
                                      </p:to>
                                    </p:set>
                                    <p:animEffect transition="in" filter="wipe(down)">
                                      <p:cBhvr>
                                        <p:cTn id="64" dur="500"/>
                                        <p:tgtEl>
                                          <p:spTgt spid="2971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719"/>
                                        </p:tgtEl>
                                        <p:attrNameLst>
                                          <p:attrName>style.visibility</p:attrName>
                                        </p:attrNameLst>
                                      </p:cBhvr>
                                      <p:to>
                                        <p:strVal val="visible"/>
                                      </p:to>
                                    </p:set>
                                    <p:animEffect transition="in" filter="wipe(down)">
                                      <p:cBhvr>
                                        <p:cTn id="67" dur="500"/>
                                        <p:tgtEl>
                                          <p:spTgt spid="2971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720"/>
                                        </p:tgtEl>
                                        <p:attrNameLst>
                                          <p:attrName>style.visibility</p:attrName>
                                        </p:attrNameLst>
                                      </p:cBhvr>
                                      <p:to>
                                        <p:strVal val="visible"/>
                                      </p:to>
                                    </p:set>
                                    <p:animEffect transition="in" filter="wipe(down)">
                                      <p:cBhvr>
                                        <p:cTn id="70" dur="500"/>
                                        <p:tgtEl>
                                          <p:spTgt spid="2972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721"/>
                                        </p:tgtEl>
                                        <p:attrNameLst>
                                          <p:attrName>style.visibility</p:attrName>
                                        </p:attrNameLst>
                                      </p:cBhvr>
                                      <p:to>
                                        <p:strVal val="visible"/>
                                      </p:to>
                                    </p:set>
                                    <p:animEffect transition="in" filter="wipe(down)">
                                      <p:cBhvr>
                                        <p:cTn id="73" dur="500"/>
                                        <p:tgtEl>
                                          <p:spTgt spid="2972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9722"/>
                                        </p:tgtEl>
                                        <p:attrNameLst>
                                          <p:attrName>style.visibility</p:attrName>
                                        </p:attrNameLst>
                                      </p:cBhvr>
                                      <p:to>
                                        <p:strVal val="visible"/>
                                      </p:to>
                                    </p:set>
                                    <p:animEffect transition="in" filter="wipe(down)">
                                      <p:cBhvr>
                                        <p:cTn id="76" dur="500"/>
                                        <p:tgtEl>
                                          <p:spTgt spid="2972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723"/>
                                        </p:tgtEl>
                                        <p:attrNameLst>
                                          <p:attrName>style.visibility</p:attrName>
                                        </p:attrNameLst>
                                      </p:cBhvr>
                                      <p:to>
                                        <p:strVal val="visible"/>
                                      </p:to>
                                    </p:set>
                                    <p:animEffect transition="in" filter="wipe(down)">
                                      <p:cBhvr>
                                        <p:cTn id="79" dur="500"/>
                                        <p:tgtEl>
                                          <p:spTgt spid="297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724"/>
                                        </p:tgtEl>
                                        <p:attrNameLst>
                                          <p:attrName>style.visibility</p:attrName>
                                        </p:attrNameLst>
                                      </p:cBhvr>
                                      <p:to>
                                        <p:strVal val="visible"/>
                                      </p:to>
                                    </p:set>
                                    <p:animEffect transition="in" filter="wipe(down)">
                                      <p:cBhvr>
                                        <p:cTn id="82" dur="500"/>
                                        <p:tgtEl>
                                          <p:spTgt spid="2972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9725"/>
                                        </p:tgtEl>
                                        <p:attrNameLst>
                                          <p:attrName>style.visibility</p:attrName>
                                        </p:attrNameLst>
                                      </p:cBhvr>
                                      <p:to>
                                        <p:strVal val="visible"/>
                                      </p:to>
                                    </p:set>
                                    <p:animEffect transition="in" filter="wipe(down)">
                                      <p:cBhvr>
                                        <p:cTn id="85" dur="500"/>
                                        <p:tgtEl>
                                          <p:spTgt spid="297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9726"/>
                                        </p:tgtEl>
                                        <p:attrNameLst>
                                          <p:attrName>style.visibility</p:attrName>
                                        </p:attrNameLst>
                                      </p:cBhvr>
                                      <p:to>
                                        <p:strVal val="visible"/>
                                      </p:to>
                                    </p:set>
                                    <p:animEffect transition="in" filter="wipe(down)">
                                      <p:cBhvr>
                                        <p:cTn id="88" dur="500"/>
                                        <p:tgtEl>
                                          <p:spTgt spid="297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9727"/>
                                        </p:tgtEl>
                                        <p:attrNameLst>
                                          <p:attrName>style.visibility</p:attrName>
                                        </p:attrNameLst>
                                      </p:cBhvr>
                                      <p:to>
                                        <p:strVal val="visible"/>
                                      </p:to>
                                    </p:set>
                                    <p:animEffect transition="in" filter="wipe(down)">
                                      <p:cBhvr>
                                        <p:cTn id="91" dur="500"/>
                                        <p:tgtEl>
                                          <p:spTgt spid="2972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9728"/>
                                        </p:tgtEl>
                                        <p:attrNameLst>
                                          <p:attrName>style.visibility</p:attrName>
                                        </p:attrNameLst>
                                      </p:cBhvr>
                                      <p:to>
                                        <p:strVal val="visible"/>
                                      </p:to>
                                    </p:set>
                                    <p:animEffect transition="in" filter="wipe(down)">
                                      <p:cBhvr>
                                        <p:cTn id="94" dur="500"/>
                                        <p:tgtEl>
                                          <p:spTgt spid="2972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9729"/>
                                        </p:tgtEl>
                                        <p:attrNameLst>
                                          <p:attrName>style.visibility</p:attrName>
                                        </p:attrNameLst>
                                      </p:cBhvr>
                                      <p:to>
                                        <p:strVal val="visible"/>
                                      </p:to>
                                    </p:set>
                                    <p:animEffect transition="in" filter="wipe(down)">
                                      <p:cBhvr>
                                        <p:cTn id="97" dur="500"/>
                                        <p:tgtEl>
                                          <p:spTgt spid="2972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9730"/>
                                        </p:tgtEl>
                                        <p:attrNameLst>
                                          <p:attrName>style.visibility</p:attrName>
                                        </p:attrNameLst>
                                      </p:cBhvr>
                                      <p:to>
                                        <p:strVal val="visible"/>
                                      </p:to>
                                    </p:set>
                                    <p:animEffect transition="in" filter="wipe(down)">
                                      <p:cBhvr>
                                        <p:cTn id="100" dur="500"/>
                                        <p:tgtEl>
                                          <p:spTgt spid="2973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9734"/>
                                        </p:tgtEl>
                                        <p:attrNameLst>
                                          <p:attrName>style.visibility</p:attrName>
                                        </p:attrNameLst>
                                      </p:cBhvr>
                                      <p:to>
                                        <p:strVal val="visible"/>
                                      </p:to>
                                    </p:set>
                                    <p:animEffect transition="in" filter="wipe(down)">
                                      <p:cBhvr>
                                        <p:cTn id="103" dur="500"/>
                                        <p:tgtEl>
                                          <p:spTgt spid="29734"/>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9735"/>
                                        </p:tgtEl>
                                        <p:attrNameLst>
                                          <p:attrName>style.visibility</p:attrName>
                                        </p:attrNameLst>
                                      </p:cBhvr>
                                      <p:to>
                                        <p:strVal val="visible"/>
                                      </p:to>
                                    </p:set>
                                    <p:animEffect transition="in" filter="wipe(down)">
                                      <p:cBhvr>
                                        <p:cTn id="106" dur="500"/>
                                        <p:tgtEl>
                                          <p:spTgt spid="29735"/>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29736"/>
                                        </p:tgtEl>
                                        <p:attrNameLst>
                                          <p:attrName>style.visibility</p:attrName>
                                        </p:attrNameLst>
                                      </p:cBhvr>
                                      <p:to>
                                        <p:strVal val="visible"/>
                                      </p:to>
                                    </p:set>
                                    <p:animEffect transition="in" filter="wipe(down)">
                                      <p:cBhvr>
                                        <p:cTn id="109" dur="500"/>
                                        <p:tgtEl>
                                          <p:spTgt spid="2973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9737"/>
                                        </p:tgtEl>
                                        <p:attrNameLst>
                                          <p:attrName>style.visibility</p:attrName>
                                        </p:attrNameLst>
                                      </p:cBhvr>
                                      <p:to>
                                        <p:strVal val="visible"/>
                                      </p:to>
                                    </p:set>
                                    <p:animEffect transition="in" filter="wipe(down)">
                                      <p:cBhvr>
                                        <p:cTn id="112" dur="500"/>
                                        <p:tgtEl>
                                          <p:spTgt spid="2973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7193"/>
                                        </p:tgtEl>
                                        <p:attrNameLst>
                                          <p:attrName>style.visibility</p:attrName>
                                        </p:attrNameLst>
                                      </p:cBhvr>
                                      <p:to>
                                        <p:strVal val="visible"/>
                                      </p:to>
                                    </p:set>
                                    <p:animEffect transition="in" filter="blinds(horizontal)">
                                      <p:cBhvr>
                                        <p:cTn id="117" dur="500"/>
                                        <p:tgtEl>
                                          <p:spTgt spid="471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wipe(down)">
                                      <p:cBhvr>
                                        <p:cTn id="122" dur="500"/>
                                        <p:tgtEl>
                                          <p:spTgt spid="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down)">
                                      <p:cBhvr>
                                        <p:cTn id="127" dur="500"/>
                                        <p:tgtEl>
                                          <p:spTgt spid="96"/>
                                        </p:tgtEl>
                                      </p:cBhvr>
                                    </p:animEffect>
                                  </p:childTnLst>
                                </p:cTn>
                              </p:par>
                            </p:childTnLst>
                          </p:cTn>
                        </p:par>
                        <p:par>
                          <p:cTn id="128" fill="hold">
                            <p:stCondLst>
                              <p:cond delay="500"/>
                            </p:stCondLst>
                            <p:childTnLst>
                              <p:par>
                                <p:cTn id="129" presetID="3" presetClass="entr" presetSubtype="10" fill="hold" nodeType="afterEffect">
                                  <p:stCondLst>
                                    <p:cond delay="0"/>
                                  </p:stCondLst>
                                  <p:childTnLst>
                                    <p:set>
                                      <p:cBhvr>
                                        <p:cTn id="130" dur="1" fill="hold">
                                          <p:stCondLst>
                                            <p:cond delay="0"/>
                                          </p:stCondLst>
                                        </p:cTn>
                                        <p:tgtEl>
                                          <p:spTgt spid="3"/>
                                        </p:tgtEl>
                                        <p:attrNameLst>
                                          <p:attrName>style.visibility</p:attrName>
                                        </p:attrNameLst>
                                      </p:cBhvr>
                                      <p:to>
                                        <p:strVal val="visible"/>
                                      </p:to>
                                    </p:set>
                                    <p:animEffect transition="in" filter="blinds(horizontal)">
                                      <p:cBhvr>
                                        <p:cTn id="131" dur="500"/>
                                        <p:tgtEl>
                                          <p:spTgt spid="3"/>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47195"/>
                                        </p:tgtEl>
                                        <p:attrNameLst>
                                          <p:attrName>style.visibility</p:attrName>
                                        </p:attrNameLst>
                                      </p:cBhvr>
                                      <p:to>
                                        <p:strVal val="visible"/>
                                      </p:to>
                                    </p:set>
                                    <p:animEffect transition="in" filter="blinds(horizontal)">
                                      <p:cBhvr>
                                        <p:cTn id="136" dur="500"/>
                                        <p:tgtEl>
                                          <p:spTgt spid="47195"/>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blinds(horizontal)">
                                      <p:cBhvr>
                                        <p:cTn id="141"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1" grpId="0" animBg="1"/>
      <p:bldP spid="29702" grpId="0" animBg="1"/>
      <p:bldP spid="29703" grpId="0" animBg="1"/>
      <p:bldP spid="29704" grpId="0"/>
      <p:bldP spid="29705" grpId="0" animBg="1"/>
      <p:bldP spid="29706" grpId="0" animBg="1"/>
      <p:bldP spid="29707" grpId="0" animBg="1"/>
      <p:bldP spid="29708" grpId="0" animBg="1"/>
      <p:bldP spid="29709" grpId="0" animBg="1"/>
      <p:bldP spid="29710" grpId="0" animBg="1"/>
      <p:bldP spid="29711" grpId="0" animBg="1"/>
      <p:bldP spid="29712" grpId="0"/>
      <p:bldP spid="29713" grpId="0" animBg="1"/>
      <p:bldP spid="29714" grpId="0"/>
      <p:bldP spid="29715" grpId="0" animBg="1"/>
      <p:bldP spid="29716" grpId="0" animBg="1"/>
      <p:bldP spid="29717" grpId="0" animBg="1"/>
      <p:bldP spid="29718" grpId="0" animBg="1"/>
      <p:bldP spid="29719" grpId="0" animBg="1"/>
      <p:bldP spid="29720" grpId="0" animBg="1"/>
      <p:bldP spid="29721" grpId="0"/>
      <p:bldP spid="29722" grpId="0" animBg="1"/>
      <p:bldP spid="29723" grpId="0" animBg="1"/>
      <p:bldP spid="29724" grpId="0" animBg="1"/>
      <p:bldP spid="29725" grpId="0"/>
      <p:bldP spid="29726" grpId="0" animBg="1"/>
      <p:bldP spid="29727" grpId="0" animBg="1"/>
      <p:bldP spid="29728" grpId="0" animBg="1"/>
      <p:bldP spid="29729" grpId="0"/>
      <p:bldP spid="29730" grpId="0"/>
      <p:bldP spid="47193" grpId="0"/>
      <p:bldP spid="47195" grpId="0"/>
      <p:bldP spid="29734" grpId="0" animBg="1"/>
      <p:bldP spid="29735" grpId="0" animBg="1"/>
      <p:bldP spid="29736" grpId="0"/>
      <p:bldP spid="29737" grpId="0"/>
      <p:bldP spid="2" grpId="0"/>
      <p:bldP spid="96" grpId="0"/>
      <p:bldP spid="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ea typeface="宋体" panose="02010600030101010101" pitchFamily="2" charset="-122"/>
              </a:rPr>
              <a:t>第一讲小结</a:t>
            </a:r>
          </a:p>
        </p:txBody>
      </p:sp>
      <p:sp>
        <p:nvSpPr>
          <p:cNvPr id="31747" name="Rectangle 3"/>
          <p:cNvSpPr>
            <a:spLocks noGrp="1" noChangeArrowheads="1"/>
          </p:cNvSpPr>
          <p:nvPr>
            <p:ph type="body" idx="1"/>
          </p:nvPr>
        </p:nvSpPr>
        <p:spPr>
          <a:xfrm>
            <a:off x="196850" y="793750"/>
            <a:ext cx="5553075" cy="5631285"/>
          </a:xfrm>
        </p:spPr>
        <p:txBody>
          <a:bodyPr/>
          <a:lstStyle/>
          <a:p>
            <a:pPr>
              <a:spcBef>
                <a:spcPct val="10000"/>
              </a:spcBef>
            </a:pPr>
            <a:r>
              <a:rPr lang="zh-CN" altLang="en-US" dirty="0" smtClean="0">
                <a:latin typeface="黑体" panose="02010609060101010101" pitchFamily="49" charset="-122"/>
                <a:ea typeface="黑体" panose="02010609060101010101" pitchFamily="49" charset="-122"/>
              </a:rPr>
              <a:t>高级语言程序中涉及的运算（</a:t>
            </a:r>
            <a:r>
              <a:rPr lang="en-US" altLang="zh-CN" dirty="0" smtClean="0">
                <a:latin typeface="黑体" panose="02010609060101010101" pitchFamily="49" charset="-122"/>
                <a:ea typeface="黑体" panose="02010609060101010101" pitchFamily="49" charset="-122"/>
              </a:rPr>
              <a:t>C</a:t>
            </a:r>
            <a:r>
              <a:rPr lang="zh-CN" altLang="en-US" dirty="0" smtClean="0">
                <a:latin typeface="黑体" panose="02010609060101010101" pitchFamily="49" charset="-122"/>
                <a:ea typeface="黑体" panose="02010609060101010101" pitchFamily="49" charset="-122"/>
              </a:rPr>
              <a:t>语言为例）</a:t>
            </a:r>
          </a:p>
          <a:p>
            <a:pPr lvl="1">
              <a:spcBef>
                <a:spcPct val="10000"/>
              </a:spcBef>
              <a:buClr>
                <a:schemeClr val="accent2"/>
              </a:buClr>
            </a:pPr>
            <a:r>
              <a:rPr lang="zh-CN" altLang="en-US" sz="1800" dirty="0" smtClean="0">
                <a:latin typeface="黑体" panose="02010609060101010101" pitchFamily="49" charset="-122"/>
                <a:ea typeface="黑体" panose="02010609060101010101" pitchFamily="49" charset="-122"/>
              </a:rPr>
              <a:t>整数算术运算、浮点数算术运算</a:t>
            </a:r>
          </a:p>
          <a:p>
            <a:pPr lvl="1">
              <a:spcBef>
                <a:spcPct val="10000"/>
              </a:spcBef>
              <a:buClr>
                <a:schemeClr val="accent2"/>
              </a:buClr>
            </a:pPr>
            <a:r>
              <a:rPr lang="zh-CN" altLang="en-US" sz="1800" dirty="0" smtClean="0">
                <a:latin typeface="黑体" panose="02010609060101010101" pitchFamily="49" charset="-122"/>
                <a:ea typeface="黑体" panose="02010609060101010101" pitchFamily="49" charset="-122"/>
              </a:rPr>
              <a:t>按位、逻辑、移位、位扩展和位截断</a:t>
            </a:r>
          </a:p>
          <a:p>
            <a:pPr>
              <a:spcBef>
                <a:spcPct val="10000"/>
              </a:spcBef>
            </a:pPr>
            <a:r>
              <a:rPr lang="zh-CN" altLang="en-US" dirty="0" smtClean="0">
                <a:latin typeface="黑体" panose="02010609060101010101" pitchFamily="49" charset="-122"/>
                <a:ea typeface="黑体" panose="02010609060101010101" pitchFamily="49" charset="-122"/>
              </a:rPr>
              <a:t>指令集中与运算相关的指令（</a:t>
            </a:r>
            <a:r>
              <a:rPr lang="en-US" altLang="zh-CN" dirty="0" smtClean="0">
                <a:latin typeface="黑体" panose="02010609060101010101" pitchFamily="49" charset="-122"/>
                <a:ea typeface="黑体" panose="02010609060101010101" pitchFamily="49" charset="-122"/>
              </a:rPr>
              <a:t>MIPS</a:t>
            </a:r>
            <a:r>
              <a:rPr lang="zh-CN" altLang="en-US" dirty="0" smtClean="0">
                <a:latin typeface="黑体" panose="02010609060101010101" pitchFamily="49" charset="-122"/>
                <a:ea typeface="黑体" panose="02010609060101010101" pitchFamily="49" charset="-122"/>
              </a:rPr>
              <a:t>为例）</a:t>
            </a:r>
          </a:p>
          <a:p>
            <a:pPr lvl="1">
              <a:spcBef>
                <a:spcPct val="10000"/>
              </a:spcBef>
            </a:pPr>
            <a:r>
              <a:rPr lang="zh-CN" altLang="en-US" dirty="0" smtClean="0">
                <a:latin typeface="黑体" panose="02010609060101010101" pitchFamily="49" charset="-122"/>
                <a:ea typeface="黑体" panose="02010609060101010101" pitchFamily="49" charset="-122"/>
              </a:rPr>
              <a:t>涉及到的定点数运算</a:t>
            </a:r>
          </a:p>
          <a:p>
            <a:pPr lvl="2">
              <a:spcBef>
                <a:spcPct val="10000"/>
              </a:spcBef>
            </a:pPr>
            <a:r>
              <a:rPr lang="zh-CN" altLang="en-US" sz="2000" dirty="0" smtClean="0">
                <a:latin typeface="黑体" panose="02010609060101010101" pitchFamily="49" charset="-122"/>
                <a:ea typeface="黑体" panose="02010609060101010101" pitchFamily="49" charset="-122"/>
              </a:rPr>
              <a:t>算术运算</a:t>
            </a:r>
          </a:p>
          <a:p>
            <a:pPr lvl="3">
              <a:spcBef>
                <a:spcPct val="10000"/>
              </a:spcBef>
              <a:buFontTx/>
              <a:buChar char="•"/>
            </a:pPr>
            <a:r>
              <a:rPr lang="zh-CN" altLang="en-US" sz="1800" b="1" dirty="0" smtClean="0">
                <a:solidFill>
                  <a:srgbClr val="006600"/>
                </a:solidFill>
                <a:latin typeface="黑体" panose="02010609060101010101" pitchFamily="49" charset="-122"/>
                <a:ea typeface="黑体" panose="02010609060101010101" pitchFamily="49" charset="-122"/>
              </a:rPr>
              <a:t>带符号整数：</a:t>
            </a:r>
            <a:r>
              <a:rPr lang="zh-CN" altLang="en-US" sz="1800" b="1" dirty="0" smtClean="0">
                <a:solidFill>
                  <a:srgbClr val="CC0000"/>
                </a:solidFill>
                <a:latin typeface="黑体" panose="02010609060101010101" pitchFamily="49" charset="-122"/>
                <a:ea typeface="黑体" panose="02010609060101010101" pitchFamily="49" charset="-122"/>
              </a:rPr>
              <a:t>取负、符号扩展、加、减、乘、除、算术移位</a:t>
            </a:r>
          </a:p>
          <a:p>
            <a:pPr lvl="3">
              <a:spcBef>
                <a:spcPct val="10000"/>
              </a:spcBef>
              <a:buFontTx/>
              <a:buChar char="•"/>
            </a:pPr>
            <a:r>
              <a:rPr lang="zh-CN" altLang="en-US" sz="1800" b="1" dirty="0" smtClean="0">
                <a:solidFill>
                  <a:srgbClr val="006600"/>
                </a:solidFill>
                <a:latin typeface="黑体" panose="02010609060101010101" pitchFamily="49" charset="-122"/>
                <a:ea typeface="黑体" panose="02010609060101010101" pitchFamily="49" charset="-122"/>
              </a:rPr>
              <a:t>无符号数：</a:t>
            </a:r>
            <a:r>
              <a:rPr lang="en-US" altLang="zh-CN" sz="1800" b="1" dirty="0" smtClean="0">
                <a:solidFill>
                  <a:srgbClr val="CC0000"/>
                </a:solidFill>
                <a:latin typeface="黑体" panose="02010609060101010101" pitchFamily="49" charset="-122"/>
                <a:ea typeface="黑体" panose="02010609060101010101" pitchFamily="49" charset="-122"/>
              </a:rPr>
              <a:t>0</a:t>
            </a:r>
            <a:r>
              <a:rPr lang="zh-CN" altLang="en-US" sz="1800" b="1" dirty="0" smtClean="0">
                <a:solidFill>
                  <a:srgbClr val="CC0000"/>
                </a:solidFill>
                <a:latin typeface="黑体" panose="02010609060101010101" pitchFamily="49" charset="-122"/>
                <a:ea typeface="黑体" panose="02010609060101010101" pitchFamily="49" charset="-122"/>
              </a:rPr>
              <a:t>扩展、加、减、乘、除 </a:t>
            </a:r>
          </a:p>
          <a:p>
            <a:pPr lvl="2">
              <a:spcBef>
                <a:spcPct val="10000"/>
              </a:spcBef>
            </a:pPr>
            <a:r>
              <a:rPr lang="zh-CN" altLang="en-US" sz="2000" dirty="0" smtClean="0">
                <a:latin typeface="黑体" panose="02010609060101010101" pitchFamily="49" charset="-122"/>
                <a:ea typeface="黑体" panose="02010609060101010101" pitchFamily="49" charset="-122"/>
              </a:rPr>
              <a:t>逻辑运算</a:t>
            </a:r>
          </a:p>
          <a:p>
            <a:pPr lvl="3">
              <a:spcBef>
                <a:spcPct val="10000"/>
              </a:spcBef>
              <a:buFontTx/>
              <a:buChar char="•"/>
            </a:pPr>
            <a:r>
              <a:rPr lang="zh-CN" altLang="en-US" sz="1800" b="1" dirty="0" smtClean="0">
                <a:solidFill>
                  <a:srgbClr val="006600"/>
                </a:solidFill>
                <a:latin typeface="黑体" panose="02010609060101010101" pitchFamily="49" charset="-122"/>
                <a:ea typeface="黑体" panose="02010609060101010101" pitchFamily="49" charset="-122"/>
              </a:rPr>
              <a:t>逻辑操作：</a:t>
            </a:r>
            <a:r>
              <a:rPr lang="zh-CN" altLang="en-US" sz="1800" b="1" dirty="0" smtClean="0">
                <a:solidFill>
                  <a:srgbClr val="CC0000"/>
                </a:solidFill>
                <a:latin typeface="黑体" panose="02010609060101010101" pitchFamily="49" charset="-122"/>
                <a:ea typeface="黑体" panose="02010609060101010101" pitchFamily="49" charset="-122"/>
              </a:rPr>
              <a:t>与、或、非</a:t>
            </a:r>
            <a:r>
              <a:rPr lang="en-US" altLang="zh-CN" sz="1800" b="1" dirty="0" smtClean="0">
                <a:solidFill>
                  <a:srgbClr val="CC0000"/>
                </a:solidFill>
                <a:ea typeface="黑体" panose="02010609060101010101" pitchFamily="49" charset="-122"/>
              </a:rPr>
              <a:t>…</a:t>
            </a:r>
            <a:endParaRPr lang="zh-CN" altLang="en-US" sz="1800" b="1" dirty="0" smtClean="0">
              <a:solidFill>
                <a:srgbClr val="CC0000"/>
              </a:solidFill>
              <a:latin typeface="黑体" panose="02010609060101010101" pitchFamily="49" charset="-122"/>
              <a:ea typeface="黑体" panose="02010609060101010101" pitchFamily="49" charset="-122"/>
            </a:endParaRPr>
          </a:p>
          <a:p>
            <a:pPr lvl="3">
              <a:spcBef>
                <a:spcPct val="10000"/>
              </a:spcBef>
              <a:buFontTx/>
              <a:buChar char="•"/>
            </a:pPr>
            <a:r>
              <a:rPr lang="zh-CN" altLang="en-US" sz="1800" b="1" dirty="0" smtClean="0">
                <a:solidFill>
                  <a:srgbClr val="006600"/>
                </a:solidFill>
                <a:latin typeface="黑体" panose="02010609060101010101" pitchFamily="49" charset="-122"/>
                <a:ea typeface="黑体" panose="02010609060101010101" pitchFamily="49" charset="-122"/>
              </a:rPr>
              <a:t>移位操作：</a:t>
            </a:r>
            <a:r>
              <a:rPr lang="zh-CN" altLang="en-US" sz="1800" b="1" dirty="0" smtClean="0">
                <a:solidFill>
                  <a:srgbClr val="CC0000"/>
                </a:solidFill>
                <a:latin typeface="黑体" panose="02010609060101010101" pitchFamily="49" charset="-122"/>
                <a:ea typeface="黑体" panose="02010609060101010101" pitchFamily="49" charset="-122"/>
              </a:rPr>
              <a:t>逻辑左移、逻辑右移</a:t>
            </a:r>
          </a:p>
          <a:p>
            <a:pPr lvl="1">
              <a:spcBef>
                <a:spcPct val="10000"/>
              </a:spcBef>
            </a:pPr>
            <a:r>
              <a:rPr lang="zh-CN" altLang="en-US" dirty="0" smtClean="0">
                <a:latin typeface="黑体" panose="02010609060101010101" pitchFamily="49" charset="-122"/>
                <a:ea typeface="黑体" panose="02010609060101010101" pitchFamily="49" charset="-122"/>
              </a:rPr>
              <a:t>涉及到的浮点数运算：加、减、乘、除</a:t>
            </a:r>
            <a:endParaRPr lang="zh-CN" altLang="en-US" b="0" dirty="0" smtClean="0">
              <a:solidFill>
                <a:srgbClr val="CC0000"/>
              </a:solidFill>
              <a:latin typeface="黑体" panose="02010609060101010101" pitchFamily="49" charset="-122"/>
              <a:ea typeface="黑体" panose="02010609060101010101" pitchFamily="49" charset="-122"/>
            </a:endParaRPr>
          </a:p>
          <a:p>
            <a:pPr>
              <a:spcBef>
                <a:spcPct val="10000"/>
              </a:spcBef>
            </a:pPr>
            <a:r>
              <a:rPr lang="zh-CN" altLang="en-US" sz="2400" dirty="0" smtClean="0">
                <a:latin typeface="黑体" panose="02010609060101010101" pitchFamily="49" charset="-122"/>
                <a:ea typeface="黑体" panose="02010609060101010101" pitchFamily="49" charset="-122"/>
              </a:rPr>
              <a:t>基本运算部件</a:t>
            </a:r>
            <a:r>
              <a:rPr lang="en-US" altLang="zh-CN" sz="2400" dirty="0" smtClean="0">
                <a:latin typeface="黑体" panose="02010609060101010101" pitchFamily="49" charset="-122"/>
                <a:ea typeface="黑体" panose="02010609060101010101" pitchFamily="49" charset="-122"/>
              </a:rPr>
              <a:t>ALU</a:t>
            </a:r>
            <a:r>
              <a:rPr lang="zh-CN" altLang="en-US" sz="2400" dirty="0" smtClean="0">
                <a:latin typeface="黑体" panose="02010609060101010101" pitchFamily="49" charset="-122"/>
                <a:ea typeface="黑体" panose="02010609060101010101" pitchFamily="49" charset="-122"/>
              </a:rPr>
              <a:t>的设计</a:t>
            </a:r>
          </a:p>
          <a:p>
            <a:pPr lvl="1"/>
            <a:r>
              <a:rPr lang="zh-CN" altLang="en-US" sz="1800" dirty="0" smtClean="0">
                <a:latin typeface="黑体" panose="02010609060101010101" pitchFamily="49" charset="-122"/>
                <a:ea typeface="黑体" panose="02010609060101010101" pitchFamily="49" charset="-122"/>
              </a:rPr>
              <a:t>全加器、串行加法器、先行进位加法器</a:t>
            </a:r>
          </a:p>
          <a:p>
            <a:pPr lvl="1"/>
            <a:r>
              <a:rPr lang="zh-CN" altLang="en-US" sz="1800" dirty="0" smtClean="0">
                <a:latin typeface="黑体" panose="02010609060101010101" pitchFamily="49" charset="-122"/>
                <a:ea typeface="黑体" panose="02010609060101010101" pitchFamily="49" charset="-122"/>
              </a:rPr>
              <a:t>串行</a:t>
            </a:r>
            <a:r>
              <a:rPr lang="en-US" altLang="zh-CN" sz="1800" dirty="0" smtClean="0">
                <a:latin typeface="黑体" panose="02010609060101010101" pitchFamily="49" charset="-122"/>
                <a:ea typeface="黑体" panose="02010609060101010101" pitchFamily="49" charset="-122"/>
              </a:rPr>
              <a:t>ALU</a:t>
            </a:r>
            <a:r>
              <a:rPr lang="zh-CN" altLang="en-US" sz="1800" dirty="0" smtClean="0">
                <a:latin typeface="黑体" panose="02010609060101010101" pitchFamily="49" charset="-122"/>
                <a:ea typeface="黑体" panose="02010609060101010101" pitchFamily="49" charset="-122"/>
              </a:rPr>
              <a:t>、先行进位</a:t>
            </a:r>
            <a:r>
              <a:rPr lang="en-US" altLang="zh-CN" sz="1800" dirty="0" smtClean="0">
                <a:latin typeface="黑体" panose="02010609060101010101" pitchFamily="49" charset="-122"/>
                <a:ea typeface="黑体" panose="02010609060101010101" pitchFamily="49" charset="-122"/>
              </a:rPr>
              <a:t>ALU</a:t>
            </a:r>
            <a:r>
              <a:rPr lang="zh-CN" altLang="en-US" sz="1800" dirty="0" smtClean="0">
                <a:latin typeface="黑体" panose="02010609060101010101" pitchFamily="49" charset="-122"/>
                <a:ea typeface="黑体" panose="02010609060101010101" pitchFamily="49" charset="-122"/>
              </a:rPr>
              <a:t>（单级</a:t>
            </a:r>
            <a:r>
              <a:rPr lang="en-US" altLang="zh-CN" sz="1800" dirty="0" smtClean="0">
                <a:latin typeface="黑体" panose="02010609060101010101" pitchFamily="49" charset="-122"/>
                <a:ea typeface="黑体" panose="02010609060101010101" pitchFamily="49" charset="-122"/>
              </a:rPr>
              <a:t>/</a:t>
            </a:r>
            <a:r>
              <a:rPr lang="zh-CN" altLang="en-US" sz="1800" dirty="0" smtClean="0">
                <a:latin typeface="黑体" panose="02010609060101010101" pitchFamily="49" charset="-122"/>
                <a:ea typeface="黑体" panose="02010609060101010101" pitchFamily="49" charset="-122"/>
              </a:rPr>
              <a:t>多级）</a:t>
            </a:r>
          </a:p>
        </p:txBody>
      </p:sp>
      <p:sp>
        <p:nvSpPr>
          <p:cNvPr id="417798" name="Rectangle 6"/>
          <p:cNvSpPr>
            <a:spLocks noChangeArrowheads="1"/>
          </p:cNvSpPr>
          <p:nvPr/>
        </p:nvSpPr>
        <p:spPr bwMode="auto">
          <a:xfrm>
            <a:off x="6381750" y="1257300"/>
            <a:ext cx="2657475" cy="31083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1800">
                <a:solidFill>
                  <a:srgbClr val="FF0066"/>
                </a:solidFill>
                <a:latin typeface="黑体" panose="02010609060101010101" pitchFamily="49" charset="-122"/>
                <a:ea typeface="黑体" panose="02010609060101010101" pitchFamily="49" charset="-122"/>
              </a:rPr>
              <a:t>定点运算</a:t>
            </a:r>
            <a:r>
              <a:rPr lang="en-US" altLang="zh-CN" sz="1800">
                <a:solidFill>
                  <a:srgbClr val="FF0066"/>
                </a:solidFill>
                <a:latin typeface="黑体" panose="02010609060101010101" pitchFamily="49" charset="-122"/>
                <a:ea typeface="黑体" panose="02010609060101010101" pitchFamily="49" charset="-122"/>
              </a:rPr>
              <a:t>:</a:t>
            </a:r>
            <a:endParaRPr lang="zh-CN" altLang="en-US" sz="1800">
              <a:solidFill>
                <a:srgbClr val="FF0066"/>
              </a:solidFill>
              <a:latin typeface="黑体" panose="02010609060101010101" pitchFamily="49" charset="-122"/>
              <a:ea typeface="黑体" panose="02010609060101010101" pitchFamily="49" charset="-122"/>
            </a:endParaRPr>
          </a:p>
          <a:p>
            <a:pPr>
              <a:lnSpc>
                <a:spcPct val="110000"/>
              </a:lnSpc>
              <a:buFontTx/>
              <a:buChar char="•"/>
            </a:pPr>
            <a:r>
              <a:rPr lang="zh-CN" altLang="en-US" sz="1800">
                <a:latin typeface="黑体" panose="02010609060101010101" pitchFamily="49" charset="-122"/>
                <a:ea typeface="黑体" panose="02010609060101010101" pitchFamily="49" charset="-122"/>
              </a:rPr>
              <a:t> 无符号数</a:t>
            </a:r>
          </a:p>
          <a:p>
            <a:pPr>
              <a:lnSpc>
                <a:spcPct val="110000"/>
              </a:lnSpc>
              <a:buSzPct val="50000"/>
              <a:buFont typeface="Wingdings" panose="05000000000000000000" pitchFamily="2" charset="2"/>
              <a:buChar char="Ø"/>
            </a:pPr>
            <a:r>
              <a:rPr lang="zh-CN" altLang="en-US" sz="1800">
                <a:latin typeface="黑体" panose="02010609060101010101" pitchFamily="49" charset="-122"/>
                <a:ea typeface="黑体" panose="02010609060101010101" pitchFamily="49" charset="-122"/>
              </a:rPr>
              <a:t> </a:t>
            </a:r>
            <a:r>
              <a:rPr lang="zh-CN" altLang="en-US" sz="1800">
                <a:solidFill>
                  <a:srgbClr val="009900"/>
                </a:solidFill>
                <a:latin typeface="黑体" panose="02010609060101010101" pitchFamily="49" charset="-122"/>
                <a:ea typeface="黑体" panose="02010609060101010101" pitchFamily="49" charset="-122"/>
              </a:rPr>
              <a:t>按位逻辑运算</a:t>
            </a: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逻辑移位运算</a:t>
            </a: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位扩展和截断运算</a:t>
            </a: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加</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减</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乘</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除运算</a:t>
            </a:r>
          </a:p>
          <a:p>
            <a:pPr>
              <a:lnSpc>
                <a:spcPct val="110000"/>
              </a:lnSpc>
              <a:buFontTx/>
              <a:buChar char="•"/>
            </a:pPr>
            <a:r>
              <a:rPr lang="zh-CN" altLang="en-US" sz="1800">
                <a:latin typeface="黑体" panose="02010609060101010101" pitchFamily="49" charset="-122"/>
                <a:ea typeface="黑体" panose="02010609060101010101" pitchFamily="49" charset="-122"/>
              </a:rPr>
              <a:t> 带符号整数</a:t>
            </a:r>
          </a:p>
          <a:p>
            <a:pPr>
              <a:lnSpc>
                <a:spcPct val="110000"/>
              </a:lnSpc>
              <a:buSzPct val="50000"/>
              <a:buFont typeface="Wingdings" panose="05000000000000000000" pitchFamily="2" charset="2"/>
              <a:buChar char="Ø"/>
            </a:pPr>
            <a:r>
              <a:rPr lang="zh-CN" altLang="en-US" sz="1800">
                <a:latin typeface="黑体" panose="02010609060101010101" pitchFamily="49" charset="-122"/>
                <a:ea typeface="黑体" panose="02010609060101010101" pitchFamily="49" charset="-122"/>
              </a:rPr>
              <a:t> </a:t>
            </a:r>
            <a:r>
              <a:rPr lang="zh-CN" altLang="en-US" sz="1800">
                <a:solidFill>
                  <a:srgbClr val="009900"/>
                </a:solidFill>
                <a:latin typeface="黑体" panose="02010609060101010101" pitchFamily="49" charset="-122"/>
                <a:ea typeface="黑体" panose="02010609060101010101" pitchFamily="49" charset="-122"/>
              </a:rPr>
              <a:t>算术移位运算</a:t>
            </a: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扩展运算和截断运算</a:t>
            </a: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a:t>
            </a:r>
            <a:r>
              <a:rPr lang="zh-CN" altLang="en-US" sz="1800">
                <a:solidFill>
                  <a:srgbClr val="CC3300"/>
                </a:solidFill>
                <a:latin typeface="黑体" panose="02010609060101010101" pitchFamily="49" charset="-122"/>
                <a:ea typeface="黑体" panose="02010609060101010101" pitchFamily="49" charset="-122"/>
              </a:rPr>
              <a:t>补码</a:t>
            </a:r>
            <a:r>
              <a:rPr lang="zh-CN" altLang="en-US" sz="1800">
                <a:solidFill>
                  <a:srgbClr val="009900"/>
                </a:solidFill>
                <a:latin typeface="黑体" panose="02010609060101010101" pitchFamily="49" charset="-122"/>
                <a:ea typeface="黑体" panose="02010609060101010101" pitchFamily="49" charset="-122"/>
              </a:rPr>
              <a:t>加</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减</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乘</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除运算</a:t>
            </a:r>
          </a:p>
        </p:txBody>
      </p:sp>
      <p:sp>
        <p:nvSpPr>
          <p:cNvPr id="417799" name="Rectangle 7"/>
          <p:cNvSpPr>
            <a:spLocks noChangeArrowheads="1"/>
          </p:cNvSpPr>
          <p:nvPr/>
        </p:nvSpPr>
        <p:spPr bwMode="auto">
          <a:xfrm>
            <a:off x="6416675" y="4454525"/>
            <a:ext cx="27273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FF0066"/>
                </a:solidFill>
                <a:latin typeface="黑体" panose="02010609060101010101" pitchFamily="49" charset="-122"/>
                <a:ea typeface="黑体" panose="02010609060101010101" pitchFamily="49" charset="-122"/>
              </a:rPr>
              <a:t>浮点运算</a:t>
            </a:r>
            <a:r>
              <a:rPr lang="en-US" altLang="zh-CN" sz="1800">
                <a:solidFill>
                  <a:srgbClr val="FF0066"/>
                </a:solidFill>
                <a:latin typeface="黑体" panose="02010609060101010101" pitchFamily="49" charset="-122"/>
                <a:ea typeface="黑体" panose="02010609060101010101" pitchFamily="49" charset="-122"/>
              </a:rPr>
              <a:t>:</a:t>
            </a:r>
            <a:endParaRPr lang="zh-CN" altLang="en-US" sz="1800">
              <a:solidFill>
                <a:srgbClr val="FF0066"/>
              </a:solidFill>
              <a:latin typeface="黑体" panose="02010609060101010101" pitchFamily="49" charset="-122"/>
              <a:ea typeface="黑体" panose="02010609060101010101" pitchFamily="49" charset="-122"/>
            </a:endParaRPr>
          </a:p>
          <a:p>
            <a:pPr>
              <a:buFontTx/>
              <a:buChar char="•"/>
            </a:pPr>
            <a:r>
              <a:rPr lang="zh-CN" altLang="en-US" sz="1800">
                <a:latin typeface="黑体" panose="02010609060101010101" pitchFamily="49" charset="-122"/>
                <a:ea typeface="黑体" panose="02010609060101010101" pitchFamily="49" charset="-122"/>
              </a:rPr>
              <a:t> </a:t>
            </a:r>
            <a:r>
              <a:rPr lang="zh-CN" altLang="en-US" sz="1800">
                <a:solidFill>
                  <a:srgbClr val="CC0000"/>
                </a:solidFill>
                <a:latin typeface="黑体" panose="02010609060101010101" pitchFamily="49" charset="-122"/>
                <a:ea typeface="黑体" panose="02010609060101010101" pitchFamily="49" charset="-122"/>
              </a:rPr>
              <a:t>原码</a:t>
            </a:r>
            <a:r>
              <a:rPr lang="zh-CN" altLang="en-US" sz="1800">
                <a:latin typeface="黑体" panose="02010609060101010101" pitchFamily="49" charset="-122"/>
                <a:ea typeface="黑体" panose="02010609060101010101" pitchFamily="49" charset="-122"/>
              </a:rPr>
              <a:t>加</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减</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乘</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除运算</a:t>
            </a:r>
          </a:p>
          <a:p>
            <a:pPr>
              <a:buFontTx/>
              <a:buChar char="•"/>
            </a:pPr>
            <a:r>
              <a:rPr lang="zh-CN" altLang="en-US" sz="1800">
                <a:latin typeface="黑体" panose="02010609060101010101" pitchFamily="49" charset="-122"/>
                <a:ea typeface="黑体" panose="02010609060101010101" pitchFamily="49" charset="-122"/>
              </a:rPr>
              <a:t> </a:t>
            </a:r>
            <a:r>
              <a:rPr lang="zh-CN" altLang="en-US" sz="1800">
                <a:solidFill>
                  <a:srgbClr val="CC0000"/>
                </a:solidFill>
                <a:latin typeface="黑体" panose="02010609060101010101" pitchFamily="49" charset="-122"/>
                <a:ea typeface="黑体" panose="02010609060101010101" pitchFamily="49" charset="-122"/>
              </a:rPr>
              <a:t>移码</a:t>
            </a:r>
            <a:r>
              <a:rPr lang="zh-CN" altLang="en-US" sz="1800">
                <a:latin typeface="黑体" panose="02010609060101010101" pitchFamily="49" charset="-122"/>
                <a:ea typeface="黑体" panose="02010609060101010101" pitchFamily="49" charset="-122"/>
              </a:rPr>
              <a:t>加</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减运算</a:t>
            </a:r>
          </a:p>
        </p:txBody>
      </p:sp>
      <p:sp>
        <p:nvSpPr>
          <p:cNvPr id="417803" name="Text Box 11"/>
          <p:cNvSpPr txBox="1">
            <a:spLocks noChangeArrowheads="1"/>
          </p:cNvSpPr>
          <p:nvPr/>
        </p:nvSpPr>
        <p:spPr bwMode="auto">
          <a:xfrm>
            <a:off x="6048375" y="5456238"/>
            <a:ext cx="3095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黑体" panose="02010609060101010101" pitchFamily="49" charset="-122"/>
                <a:ea typeface="黑体" panose="02010609060101010101" pitchFamily="49" charset="-122"/>
              </a:rPr>
              <a:t>下一讲开始介绍上述这些</a:t>
            </a:r>
            <a:r>
              <a:rPr lang="zh-CN" altLang="en-US" sz="2000">
                <a:solidFill>
                  <a:srgbClr val="FF0066"/>
                </a:solidFill>
                <a:latin typeface="黑体" panose="02010609060101010101" pitchFamily="49" charset="-122"/>
                <a:ea typeface="黑体" panose="02010609060101010101" pitchFamily="49" charset="-122"/>
              </a:rPr>
              <a:t>运算算法及其运算电路</a:t>
            </a:r>
          </a:p>
        </p:txBody>
      </p:sp>
      <p:grpSp>
        <p:nvGrpSpPr>
          <p:cNvPr id="2" name="Group 17"/>
          <p:cNvGrpSpPr>
            <a:grpSpLocks/>
          </p:cNvGrpSpPr>
          <p:nvPr/>
        </p:nvGrpSpPr>
        <p:grpSpPr bwMode="auto">
          <a:xfrm>
            <a:off x="5372100" y="990600"/>
            <a:ext cx="695325" cy="1171575"/>
            <a:chOff x="3366" y="624"/>
            <a:chExt cx="438" cy="738"/>
          </a:xfrm>
        </p:grpSpPr>
        <p:sp>
          <p:nvSpPr>
            <p:cNvPr id="31757" name="AutoShape 13"/>
            <p:cNvSpPr>
              <a:spLocks noChangeArrowheads="1"/>
            </p:cNvSpPr>
            <p:nvPr/>
          </p:nvSpPr>
          <p:spPr bwMode="auto">
            <a:xfrm>
              <a:off x="3480" y="624"/>
              <a:ext cx="264" cy="738"/>
            </a:xfrm>
            <a:prstGeom prst="curvedLeftArrow">
              <a:avLst>
                <a:gd name="adj1" fmla="val 22170"/>
                <a:gd name="adj2" fmla="val 78079"/>
                <a:gd name="adj3" fmla="val 28069"/>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8" name="Text Box 15"/>
            <p:cNvSpPr txBox="1">
              <a:spLocks noChangeArrowheads="1"/>
            </p:cNvSpPr>
            <p:nvPr/>
          </p:nvSpPr>
          <p:spPr bwMode="auto">
            <a:xfrm>
              <a:off x="3366" y="744"/>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0066"/>
                  </a:solidFill>
                  <a:latin typeface="黑体" panose="02010609060101010101" pitchFamily="49" charset="-122"/>
                  <a:ea typeface="黑体" panose="02010609060101010101" pitchFamily="49" charset="-122"/>
                </a:rPr>
                <a:t>需求转换</a:t>
              </a:r>
            </a:p>
          </p:txBody>
        </p:sp>
      </p:grpSp>
      <p:grpSp>
        <p:nvGrpSpPr>
          <p:cNvPr id="3" name="Group 18"/>
          <p:cNvGrpSpPr>
            <a:grpSpLocks/>
          </p:cNvGrpSpPr>
          <p:nvPr/>
        </p:nvGrpSpPr>
        <p:grpSpPr bwMode="auto">
          <a:xfrm>
            <a:off x="5578475" y="2130425"/>
            <a:ext cx="762000" cy="3648075"/>
            <a:chOff x="3430" y="1342"/>
            <a:chExt cx="474" cy="2232"/>
          </a:xfrm>
        </p:grpSpPr>
        <p:sp>
          <p:nvSpPr>
            <p:cNvPr id="31755" name="AutoShape 14"/>
            <p:cNvSpPr>
              <a:spLocks noChangeArrowheads="1"/>
            </p:cNvSpPr>
            <p:nvPr/>
          </p:nvSpPr>
          <p:spPr bwMode="auto">
            <a:xfrm>
              <a:off x="3430" y="1342"/>
              <a:ext cx="384" cy="2232"/>
            </a:xfrm>
            <a:prstGeom prst="curvedLeftArrow">
              <a:avLst>
                <a:gd name="adj1" fmla="val 42975"/>
                <a:gd name="adj2" fmla="val 152390"/>
                <a:gd name="adj3" fmla="val 22991"/>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6" name="Text Box 16"/>
            <p:cNvSpPr txBox="1">
              <a:spLocks noChangeArrowheads="1"/>
            </p:cNvSpPr>
            <p:nvPr/>
          </p:nvSpPr>
          <p:spPr bwMode="auto">
            <a:xfrm>
              <a:off x="3466" y="2038"/>
              <a:ext cx="43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0066"/>
                  </a:solidFill>
                  <a:latin typeface="黑体" panose="02010609060101010101" pitchFamily="49" charset="-122"/>
                  <a:ea typeface="黑体" panose="02010609060101010101" pitchFamily="49" charset="-122"/>
                </a:rPr>
                <a:t>需求转换</a:t>
              </a:r>
            </a:p>
          </p:txBody>
        </p:sp>
      </p:grpSp>
      <p:sp>
        <p:nvSpPr>
          <p:cNvPr id="417811" name="AutoShape 19"/>
          <p:cNvSpPr>
            <a:spLocks noChangeArrowheads="1"/>
          </p:cNvSpPr>
          <p:nvPr/>
        </p:nvSpPr>
        <p:spPr bwMode="auto">
          <a:xfrm>
            <a:off x="6181725" y="171450"/>
            <a:ext cx="2695575" cy="904875"/>
          </a:xfrm>
          <a:prstGeom prst="cloudCallout">
            <a:avLst>
              <a:gd name="adj1" fmla="val -944"/>
              <a:gd name="adj2" fmla="val 53157"/>
            </a:avLst>
          </a:prstGeom>
          <a:solidFill>
            <a:schemeClr val="bg1"/>
          </a:solidFill>
          <a:ln w="12700">
            <a:solidFill>
              <a:srgbClr val="000000"/>
            </a:solidFill>
            <a:round/>
            <a:headEnd/>
            <a:tailEnd/>
          </a:ln>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1800">
                <a:solidFill>
                  <a:srgbClr val="008000"/>
                </a:solidFill>
                <a:latin typeface="黑体" panose="02010609060101010101" pitchFamily="49" charset="-122"/>
                <a:ea typeface="黑体" panose="02010609060101010101" pitchFamily="49" charset="-122"/>
              </a:rPr>
              <a:t>CPU</a:t>
            </a:r>
            <a:r>
              <a:rPr lang="zh-CN" altLang="en-US" sz="1800">
                <a:solidFill>
                  <a:srgbClr val="008000"/>
                </a:solidFill>
                <a:latin typeface="黑体" panose="02010609060101010101" pitchFamily="49" charset="-122"/>
                <a:ea typeface="黑体" panose="02010609060101010101" pitchFamily="49" charset="-122"/>
              </a:rPr>
              <a:t>中需提供哪些运算？</a:t>
            </a:r>
            <a:r>
              <a:rPr lang="en-US" altLang="zh-CN" sz="1800">
                <a:solidFill>
                  <a:srgbClr val="008000"/>
                </a:solidFill>
                <a:latin typeface="黑体" panose="02010609060101010101" pitchFamily="49" charset="-122"/>
                <a:ea typeface="黑体" panose="02010609060101010101" pitchFamily="49" charset="-122"/>
              </a:rPr>
              <a:t>Why</a:t>
            </a:r>
            <a:r>
              <a:rPr lang="zh-CN" altLang="en-US" sz="1800">
                <a:solidFill>
                  <a:srgbClr val="008000"/>
                </a:solidFill>
                <a:latin typeface="黑体" panose="02010609060101010101" pitchFamily="49" charset="-122"/>
                <a:ea typeface="黑体" panose="02010609060101010101" pitchFamily="49" charset="-122"/>
              </a:rPr>
              <a:t>？</a:t>
            </a:r>
          </a:p>
        </p:txBody>
      </p:sp>
      <p:sp>
        <p:nvSpPr>
          <p:cNvPr id="4" name="灯片编号占位符 3"/>
          <p:cNvSpPr>
            <a:spLocks noGrp="1"/>
          </p:cNvSpPr>
          <p:nvPr>
            <p:ph type="sldNum" sz="quarter" idx="4"/>
          </p:nvPr>
        </p:nvSpPr>
        <p:spPr/>
        <p:txBody>
          <a:bodyPr/>
          <a:lstStyle/>
          <a:p>
            <a:fld id="{D0070DC2-13D2-458E-BB34-05914CC0C23C}" type="slidenum">
              <a:rPr lang="zh-CN" altLang="en-US" smtClean="0"/>
              <a:pPr/>
              <a:t>24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7811"/>
                                        </p:tgtEl>
                                        <p:attrNameLst>
                                          <p:attrName>style.visibility</p:attrName>
                                        </p:attrNameLst>
                                      </p:cBhvr>
                                      <p:to>
                                        <p:strVal val="visible"/>
                                      </p:to>
                                    </p:set>
                                    <p:animEffect transition="in" filter="blinds(horizontal)">
                                      <p:cBhvr>
                                        <p:cTn id="17" dur="500"/>
                                        <p:tgtEl>
                                          <p:spTgt spid="417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7798"/>
                                        </p:tgtEl>
                                        <p:attrNameLst>
                                          <p:attrName>style.visibility</p:attrName>
                                        </p:attrNameLst>
                                      </p:cBhvr>
                                      <p:to>
                                        <p:strVal val="visible"/>
                                      </p:to>
                                    </p:set>
                                    <p:animEffect transition="in" filter="blinds(horizontal)">
                                      <p:cBhvr>
                                        <p:cTn id="22" dur="500"/>
                                        <p:tgtEl>
                                          <p:spTgt spid="417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7799"/>
                                        </p:tgtEl>
                                        <p:attrNameLst>
                                          <p:attrName>style.visibility</p:attrName>
                                        </p:attrNameLst>
                                      </p:cBhvr>
                                      <p:to>
                                        <p:strVal val="visible"/>
                                      </p:to>
                                    </p:set>
                                    <p:animEffect transition="in" filter="blinds(horizontal)">
                                      <p:cBhvr>
                                        <p:cTn id="27" dur="500"/>
                                        <p:tgtEl>
                                          <p:spTgt spid="417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7803"/>
                                        </p:tgtEl>
                                        <p:attrNameLst>
                                          <p:attrName>style.visibility</p:attrName>
                                        </p:attrNameLst>
                                      </p:cBhvr>
                                      <p:to>
                                        <p:strVal val="visible"/>
                                      </p:to>
                                    </p:set>
                                    <p:animEffect transition="in" filter="blinds(horizontal)">
                                      <p:cBhvr>
                                        <p:cTn id="32" dur="500"/>
                                        <p:tgtEl>
                                          <p:spTgt spid="417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8" grpId="0" animBg="1"/>
      <p:bldP spid="417799" grpId="0"/>
      <p:bldP spid="417803" grpId="0"/>
      <p:bldP spid="4178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00100" y="190500"/>
            <a:ext cx="7961313" cy="474663"/>
          </a:xfrm>
        </p:spPr>
        <p:txBody>
          <a:bodyPr/>
          <a:lstStyle/>
          <a:p>
            <a:r>
              <a:rPr lang="zh-CN" altLang="en-US" smtClean="0">
                <a:ea typeface="宋体" panose="02010600030101010101" pitchFamily="2" charset="-122"/>
              </a:rPr>
              <a:t>第二讲：定点数</a:t>
            </a:r>
            <a:r>
              <a:rPr lang="zh-CN" altLang="en-US" smtClean="0">
                <a:ea typeface="宋体" panose="02010600030101010101" pitchFamily="2" charset="-122"/>
                <a:cs typeface="Arial" panose="020B0604020202020204" pitchFamily="34" charset="0"/>
              </a:rPr>
              <a:t>运算及运算部件</a:t>
            </a:r>
          </a:p>
        </p:txBody>
      </p:sp>
      <p:sp>
        <p:nvSpPr>
          <p:cNvPr id="32771" name="Rectangle 3"/>
          <p:cNvSpPr>
            <a:spLocks noGrp="1" noChangeArrowheads="1"/>
          </p:cNvSpPr>
          <p:nvPr>
            <p:ph type="body" idx="1"/>
          </p:nvPr>
        </p:nvSpPr>
        <p:spPr>
          <a:xfrm>
            <a:off x="1676400" y="993775"/>
            <a:ext cx="6675438" cy="3962400"/>
          </a:xfrm>
        </p:spPr>
        <p:txBody>
          <a:bodyPr/>
          <a:lstStyle/>
          <a:p>
            <a:pPr marL="342900" indent="-342900" algn="ctr">
              <a:spcBef>
                <a:spcPct val="10000"/>
              </a:spcBef>
              <a:buFont typeface="Wingdings" pitchFamily="2" charset="2"/>
              <a:buNone/>
            </a:pPr>
            <a:r>
              <a:rPr lang="zh-CN" altLang="en-US" sz="2600" dirty="0" smtClean="0">
                <a:solidFill>
                  <a:srgbClr val="CC0000"/>
                </a:solidFill>
                <a:latin typeface="黑体" panose="02010609060101010101" pitchFamily="49" charset="-122"/>
                <a:ea typeface="黑体" panose="02010609060101010101" pitchFamily="49" charset="-122"/>
              </a:rPr>
              <a:t>主    要   内    容</a:t>
            </a:r>
          </a:p>
          <a:p>
            <a:pPr marL="342900" indent="-342900">
              <a:spcBef>
                <a:spcPct val="10000"/>
              </a:spcBef>
            </a:pPr>
            <a:r>
              <a:rPr lang="zh-CN" altLang="en-US" dirty="0" smtClean="0">
                <a:latin typeface="黑体" panose="02010609060101010101" pitchFamily="49" charset="-122"/>
                <a:ea typeface="黑体" panose="02010609060101010101" pitchFamily="49" charset="-122"/>
                <a:hlinkClick r:id="rId2" action="ppaction://hlinksldjump"/>
              </a:rPr>
              <a:t>加</a:t>
            </a:r>
            <a:r>
              <a:rPr lang="en-US" altLang="zh-CN" dirty="0" smtClean="0">
                <a:latin typeface="黑体" panose="02010609060101010101" pitchFamily="49" charset="-122"/>
                <a:ea typeface="黑体" panose="02010609060101010101" pitchFamily="49" charset="-122"/>
                <a:hlinkClick r:id="rId2" action="ppaction://hlinksldjump"/>
              </a:rPr>
              <a:t>/</a:t>
            </a:r>
            <a:r>
              <a:rPr lang="zh-CN" altLang="en-US" dirty="0" smtClean="0">
                <a:latin typeface="黑体" panose="02010609060101010101" pitchFamily="49" charset="-122"/>
                <a:ea typeface="黑体" panose="02010609060101010101" pitchFamily="49" charset="-122"/>
                <a:hlinkClick r:id="rId2" action="ppaction://hlinksldjump"/>
              </a:rPr>
              <a:t>减运算及其运算部件</a:t>
            </a:r>
            <a:endParaRPr lang="zh-CN" altLang="en-US" dirty="0" smtClean="0">
              <a:latin typeface="黑体" panose="02010609060101010101" pitchFamily="49" charset="-122"/>
              <a:ea typeface="黑体" panose="02010609060101010101" pitchFamily="49" charset="-122"/>
            </a:endParaRPr>
          </a:p>
          <a:p>
            <a:pPr marL="742950" lvl="1" indent="-285750">
              <a:spcBef>
                <a:spcPct val="10000"/>
              </a:spcBef>
              <a:buClr>
                <a:srgbClr val="3333FF"/>
              </a:buClr>
            </a:pPr>
            <a:r>
              <a:rPr lang="zh-CN" altLang="en-US" dirty="0" smtClean="0">
                <a:latin typeface="黑体" panose="02010609060101010101" pitchFamily="49" charset="-122"/>
                <a:ea typeface="黑体" panose="02010609060101010101" pitchFamily="49" charset="-122"/>
              </a:rPr>
              <a:t>补码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原码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移码 加减运算</a:t>
            </a:r>
          </a:p>
          <a:p>
            <a:pPr marL="342900" indent="-342900">
              <a:spcBef>
                <a:spcPct val="10000"/>
              </a:spcBef>
            </a:pPr>
            <a:r>
              <a:rPr lang="zh-CN" altLang="en-US" dirty="0" smtClean="0">
                <a:latin typeface="黑体" panose="02010609060101010101" pitchFamily="49" charset="-122"/>
                <a:ea typeface="黑体" panose="02010609060101010101" pitchFamily="49" charset="-122"/>
                <a:hlinkClick r:id="rId3" action="ppaction://hlinksldjump"/>
              </a:rPr>
              <a:t>乘法运算及其运算部件</a:t>
            </a:r>
            <a:endParaRPr lang="zh-CN" altLang="en-US" dirty="0" smtClean="0">
              <a:latin typeface="黑体" panose="02010609060101010101" pitchFamily="49" charset="-122"/>
              <a:ea typeface="黑体" panose="02010609060101010101" pitchFamily="49" charset="-122"/>
            </a:endParaRPr>
          </a:p>
          <a:p>
            <a:pPr marL="742950" lvl="1" indent="-285750">
              <a:spcBef>
                <a:spcPct val="10000"/>
              </a:spcBef>
            </a:pPr>
            <a:r>
              <a:rPr lang="zh-CN" altLang="en-US" dirty="0" smtClean="0">
                <a:latin typeface="黑体" panose="02010609060101010101" pitchFamily="49" charset="-122"/>
                <a:ea typeface="黑体" panose="02010609060101010101" pitchFamily="49" charset="-122"/>
              </a:rPr>
              <a:t>原码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补码 乘法运算</a:t>
            </a:r>
          </a:p>
          <a:p>
            <a:pPr marL="742950" lvl="1" indent="-285750">
              <a:spcBef>
                <a:spcPct val="10000"/>
              </a:spcBef>
            </a:pPr>
            <a:r>
              <a:rPr lang="zh-CN" altLang="en-US" dirty="0" smtClean="0">
                <a:latin typeface="黑体" panose="02010609060101010101" pitchFamily="49" charset="-122"/>
                <a:ea typeface="黑体" panose="02010609060101010101" pitchFamily="49" charset="-122"/>
              </a:rPr>
              <a:t>快速乘法器（</a:t>
            </a:r>
            <a:r>
              <a:rPr lang="zh-CN" altLang="en-US" dirty="0" smtClean="0">
                <a:solidFill>
                  <a:schemeClr val="tx1"/>
                </a:solidFill>
                <a:latin typeface="黑体" panose="02010609060101010101" pitchFamily="49" charset="-122"/>
                <a:ea typeface="黑体" panose="02010609060101010101" pitchFamily="49" charset="-122"/>
              </a:rPr>
              <a:t>自学</a:t>
            </a:r>
            <a:r>
              <a:rPr lang="zh-CN" altLang="en-US" dirty="0" smtClean="0">
                <a:latin typeface="黑体" panose="02010609060101010101" pitchFamily="49" charset="-122"/>
                <a:ea typeface="黑体" panose="02010609060101010101" pitchFamily="49" charset="-122"/>
              </a:rPr>
              <a:t>）</a:t>
            </a:r>
            <a:endParaRPr lang="zh-CN" altLang="en-US" b="0" dirty="0" smtClean="0">
              <a:solidFill>
                <a:srgbClr val="CC0000"/>
              </a:solidFill>
              <a:latin typeface="黑体" panose="02010609060101010101" pitchFamily="49" charset="-122"/>
              <a:ea typeface="黑体" panose="02010609060101010101" pitchFamily="49" charset="-122"/>
            </a:endParaRPr>
          </a:p>
          <a:p>
            <a:pPr marL="342900" indent="-342900">
              <a:spcBef>
                <a:spcPct val="10000"/>
              </a:spcBef>
            </a:pPr>
            <a:r>
              <a:rPr lang="zh-CN" altLang="en-US" dirty="0" smtClean="0">
                <a:latin typeface="黑体" panose="02010609060101010101" pitchFamily="49" charset="-122"/>
                <a:ea typeface="黑体" panose="02010609060101010101" pitchFamily="49" charset="-122"/>
                <a:hlinkClick r:id="rId4" action="ppaction://hlinksldjump"/>
              </a:rPr>
              <a:t>除法运算及其运算部件</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自学</a:t>
            </a:r>
            <a:r>
              <a:rPr lang="en-US" altLang="zh-CN" dirty="0" smtClean="0">
                <a:latin typeface="黑体" panose="02010609060101010101" pitchFamily="49" charset="-122"/>
                <a:ea typeface="黑体" panose="02010609060101010101" pitchFamily="49" charset="-122"/>
              </a:rPr>
              <a:t>)</a:t>
            </a:r>
            <a:endParaRPr lang="zh-CN" altLang="en-US" dirty="0" smtClean="0">
              <a:latin typeface="黑体" panose="02010609060101010101" pitchFamily="49" charset="-122"/>
              <a:ea typeface="黑体" panose="02010609060101010101" pitchFamily="49" charset="-122"/>
            </a:endParaRPr>
          </a:p>
          <a:p>
            <a:pPr marL="742950" lvl="1" indent="-285750">
              <a:spcBef>
                <a:spcPct val="10000"/>
              </a:spcBef>
            </a:pPr>
            <a:r>
              <a:rPr lang="zh-CN" altLang="en-US" dirty="0" smtClean="0">
                <a:latin typeface="黑体" panose="02010609060101010101" pitchFamily="49" charset="-122"/>
                <a:ea typeface="黑体" panose="02010609060101010101" pitchFamily="49" charset="-122"/>
              </a:rPr>
              <a:t>原码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补码 除法运算</a:t>
            </a:r>
          </a:p>
          <a:p>
            <a:pPr marL="742950" lvl="1" indent="-285750">
              <a:spcBef>
                <a:spcPct val="10000"/>
              </a:spcBef>
            </a:pPr>
            <a:r>
              <a:rPr lang="zh-CN" altLang="en-US" dirty="0" smtClean="0">
                <a:latin typeface="黑体" panose="02010609060101010101" pitchFamily="49" charset="-122"/>
                <a:ea typeface="黑体" panose="02010609060101010101" pitchFamily="49" charset="-122"/>
              </a:rPr>
              <a:t>快速除法器</a:t>
            </a:r>
            <a:endParaRPr lang="zh-CN" altLang="en-US" b="0" dirty="0" smtClean="0">
              <a:solidFill>
                <a:srgbClr val="CC0000"/>
              </a:solidFill>
              <a:latin typeface="黑体" panose="02010609060101010101" pitchFamily="49" charset="-122"/>
              <a:ea typeface="黑体" panose="02010609060101010101" pitchFamily="49" charset="-122"/>
            </a:endParaRPr>
          </a:p>
          <a:p>
            <a:pPr marL="342900" indent="-342900">
              <a:spcBef>
                <a:spcPct val="10000"/>
              </a:spcBef>
            </a:pPr>
            <a:r>
              <a:rPr lang="zh-CN" altLang="en-US" dirty="0" smtClean="0">
                <a:latin typeface="黑体" panose="02010609060101010101" pitchFamily="49" charset="-122"/>
                <a:ea typeface="黑体" panose="02010609060101010101" pitchFamily="49" charset="-122"/>
                <a:hlinkClick r:id="rId5" action="ppaction://hlinksldjump"/>
              </a:rPr>
              <a:t>定点运算器</a:t>
            </a:r>
            <a:endParaRPr lang="zh-CN" altLang="en-US" dirty="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61147" y="269538"/>
            <a:ext cx="4324662" cy="426142"/>
          </a:xfrm>
        </p:spPr>
        <p:txBody>
          <a:bodyPr/>
          <a:lstStyle/>
          <a:p>
            <a:r>
              <a:rPr lang="en-US" altLang="zh-CN" sz="2800" kern="1200" dirty="0">
                <a:solidFill>
                  <a:srgbClr val="FF0000"/>
                </a:solidFill>
                <a:latin typeface="微软雅黑" panose="020B0503020204020204" pitchFamily="34" charset="-122"/>
                <a:ea typeface="微软雅黑" panose="020B0503020204020204" pitchFamily="34" charset="-122"/>
                <a:cs typeface="+mn-cs"/>
              </a:rPr>
              <a:t>n</a:t>
            </a:r>
            <a:r>
              <a:rPr lang="zh-CN" altLang="en-US" sz="2800" kern="1200" dirty="0">
                <a:solidFill>
                  <a:srgbClr val="FF0000"/>
                </a:solidFill>
                <a:latin typeface="微软雅黑" panose="020B0503020204020204" pitchFamily="34" charset="-122"/>
                <a:ea typeface="微软雅黑" panose="020B0503020204020204" pitchFamily="34" charset="-122"/>
                <a:cs typeface="+mn-cs"/>
              </a:rPr>
              <a:t>位整数加</a:t>
            </a:r>
            <a:r>
              <a:rPr lang="en-US" altLang="zh-CN" sz="2800" kern="1200" dirty="0">
                <a:solidFill>
                  <a:srgbClr val="FF0000"/>
                </a:solidFill>
                <a:latin typeface="微软雅黑" panose="020B0503020204020204" pitchFamily="34" charset="-122"/>
                <a:ea typeface="微软雅黑" panose="020B0503020204020204" pitchFamily="34" charset="-122"/>
                <a:cs typeface="+mn-cs"/>
              </a:rPr>
              <a:t>/</a:t>
            </a:r>
            <a:r>
              <a:rPr lang="zh-CN" altLang="en-US" sz="2800" kern="1200" dirty="0">
                <a:solidFill>
                  <a:srgbClr val="FF0000"/>
                </a:solidFill>
                <a:latin typeface="微软雅黑" panose="020B0503020204020204" pitchFamily="34" charset="-122"/>
                <a:ea typeface="微软雅黑" panose="020B0503020204020204" pitchFamily="34" charset="-122"/>
                <a:cs typeface="+mn-cs"/>
              </a:rPr>
              <a:t>减运算器</a:t>
            </a:r>
          </a:p>
        </p:txBody>
      </p:sp>
      <p:sp>
        <p:nvSpPr>
          <p:cNvPr id="693251" name="Rectangle 3"/>
          <p:cNvSpPr>
            <a:spLocks noGrp="1" noChangeArrowheads="1"/>
          </p:cNvSpPr>
          <p:nvPr>
            <p:ph type="body" idx="1"/>
          </p:nvPr>
        </p:nvSpPr>
        <p:spPr>
          <a:xfrm>
            <a:off x="325438" y="836613"/>
            <a:ext cx="8307387" cy="5862637"/>
          </a:xfrm>
        </p:spPr>
        <p:txBody>
          <a:bodyPr/>
          <a:lstStyle/>
          <a:p>
            <a:pPr>
              <a:spcBef>
                <a:spcPct val="5000"/>
              </a:spcBef>
              <a:buFontTx/>
              <a:buNone/>
            </a:pPr>
            <a:r>
              <a:rPr lang="zh-CN" altLang="en-US" dirty="0" smtClean="0">
                <a:latin typeface="微软雅黑" panose="020B0503020204020204" pitchFamily="34" charset="-122"/>
                <a:ea typeface="微软雅黑" panose="020B0503020204020204" pitchFamily="34" charset="-122"/>
              </a:rPr>
              <a:t>先看一个</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程序段：</a:t>
            </a:r>
          </a:p>
          <a:p>
            <a:pPr>
              <a:spcBef>
                <a:spcPct val="5000"/>
              </a:spcBef>
              <a:buFontTx/>
              <a:buNone/>
            </a:pPr>
            <a:r>
              <a:rPr lang="en-US" altLang="zh-CN" dirty="0" smtClean="0">
                <a:latin typeface="微软雅黑" panose="020B0503020204020204" pitchFamily="34" charset="-122"/>
                <a:ea typeface="微软雅黑" panose="020B0503020204020204" pitchFamily="34" charset="-122"/>
              </a:rPr>
              <a:t>     </a:t>
            </a:r>
            <a:r>
              <a:rPr lang="en-US" altLang="zh-CN" dirty="0" err="1" smtClean="0">
                <a:solidFill>
                  <a:srgbClr val="0033CC"/>
                </a:solidFill>
                <a:latin typeface="微软雅黑" panose="020B0503020204020204" pitchFamily="34" charset="-122"/>
                <a:ea typeface="微软雅黑" panose="020B0503020204020204" pitchFamily="34" charset="-122"/>
              </a:rPr>
              <a:t>int</a:t>
            </a:r>
            <a:r>
              <a:rPr lang="en-US" altLang="zh-CN" dirty="0" smtClean="0">
                <a:solidFill>
                  <a:srgbClr val="0033CC"/>
                </a:solidFill>
                <a:latin typeface="微软雅黑" panose="020B0503020204020204" pitchFamily="34" charset="-122"/>
                <a:ea typeface="微软雅黑" panose="020B0503020204020204" pitchFamily="34" charset="-122"/>
              </a:rPr>
              <a:t> x=9, y=-6, z1, z2;</a:t>
            </a:r>
          </a:p>
          <a:p>
            <a:pPr>
              <a:spcBef>
                <a:spcPct val="5000"/>
              </a:spcBef>
              <a:buFontTx/>
              <a:buNone/>
            </a:pPr>
            <a:r>
              <a:rPr lang="en-US" altLang="zh-CN" dirty="0" smtClean="0">
                <a:solidFill>
                  <a:srgbClr val="0033CC"/>
                </a:solidFill>
                <a:latin typeface="微软雅黑" panose="020B0503020204020204" pitchFamily="34" charset="-122"/>
                <a:ea typeface="微软雅黑" panose="020B0503020204020204" pitchFamily="34" charset="-122"/>
              </a:rPr>
              <a:t>     z1=</a:t>
            </a:r>
            <a:r>
              <a:rPr lang="en-US" altLang="zh-CN" dirty="0" err="1" smtClean="0">
                <a:solidFill>
                  <a:srgbClr val="0033CC"/>
                </a:solidFill>
                <a:latin typeface="微软雅黑" panose="020B0503020204020204" pitchFamily="34" charset="-122"/>
                <a:ea typeface="微软雅黑" panose="020B0503020204020204" pitchFamily="34" charset="-122"/>
              </a:rPr>
              <a:t>x+y</a:t>
            </a:r>
            <a:r>
              <a:rPr lang="en-US" altLang="zh-CN" dirty="0" smtClean="0">
                <a:solidFill>
                  <a:srgbClr val="0033CC"/>
                </a:solidFill>
                <a:latin typeface="微软雅黑" panose="020B0503020204020204" pitchFamily="34" charset="-122"/>
                <a:ea typeface="微软雅黑" panose="020B0503020204020204" pitchFamily="34" charset="-122"/>
              </a:rPr>
              <a:t>;</a:t>
            </a:r>
          </a:p>
          <a:p>
            <a:pPr>
              <a:spcBef>
                <a:spcPct val="5000"/>
              </a:spcBef>
              <a:buFontTx/>
              <a:buNone/>
            </a:pPr>
            <a:r>
              <a:rPr lang="en-US" altLang="zh-CN" dirty="0" smtClean="0">
                <a:solidFill>
                  <a:srgbClr val="0033CC"/>
                </a:solidFill>
                <a:latin typeface="微软雅黑" panose="020B0503020204020204" pitchFamily="34" charset="-122"/>
                <a:ea typeface="微软雅黑" panose="020B0503020204020204" pitchFamily="34" charset="-122"/>
              </a:rPr>
              <a:t>     z2=x-y;</a:t>
            </a:r>
            <a:r>
              <a:rPr lang="en-US" altLang="zh-CN" dirty="0" smtClean="0">
                <a:solidFill>
                  <a:srgbClr val="0033CC"/>
                </a:solidFill>
              </a:rPr>
              <a:t> </a:t>
            </a:r>
          </a:p>
          <a:p>
            <a:pPr>
              <a:spcBef>
                <a:spcPct val="5000"/>
              </a:spcBef>
              <a:buFontTx/>
              <a:buNone/>
            </a:pPr>
            <a:r>
              <a:rPr lang="zh-CN" altLang="en-US" dirty="0" smtClean="0">
                <a:latin typeface="微软雅黑" panose="020B0503020204020204" pitchFamily="34" charset="-122"/>
                <a:ea typeface="微软雅黑" panose="020B0503020204020204" pitchFamily="34" charset="-122"/>
              </a:rPr>
              <a:t>问题：上述程序段中，</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y</a:t>
            </a:r>
            <a:r>
              <a:rPr lang="zh-CN" altLang="en-US" dirty="0" smtClean="0">
                <a:latin typeface="微软雅黑" panose="020B0503020204020204" pitchFamily="34" charset="-122"/>
                <a:ea typeface="微软雅黑" panose="020B0503020204020204" pitchFamily="34" charset="-122"/>
              </a:rPr>
              <a:t>的机器数是什么？</a:t>
            </a:r>
            <a:r>
              <a:rPr lang="en-US" altLang="zh-CN" dirty="0" smtClean="0">
                <a:latin typeface="微软雅黑" panose="020B0503020204020204" pitchFamily="34" charset="-122"/>
                <a:ea typeface="微软雅黑" panose="020B0503020204020204" pitchFamily="34" charset="-122"/>
              </a:rPr>
              <a:t>z1</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z2</a:t>
            </a:r>
            <a:r>
              <a:rPr lang="zh-CN" altLang="en-US" dirty="0" smtClean="0">
                <a:latin typeface="微软雅黑" panose="020B0503020204020204" pitchFamily="34" charset="-122"/>
                <a:ea typeface="微软雅黑" panose="020B0503020204020204" pitchFamily="34" charset="-122"/>
              </a:rPr>
              <a:t>的机器数是  </a:t>
            </a:r>
          </a:p>
          <a:p>
            <a:pPr>
              <a:spcBef>
                <a:spcPct val="5000"/>
              </a:spcBef>
              <a:buFontTx/>
              <a:buNone/>
            </a:pPr>
            <a:r>
              <a:rPr lang="zh-CN" altLang="en-US" dirty="0" smtClean="0">
                <a:latin typeface="微软雅黑" panose="020B0503020204020204" pitchFamily="34" charset="-122"/>
                <a:ea typeface="微软雅黑" panose="020B0503020204020204" pitchFamily="34" charset="-122"/>
              </a:rPr>
              <a:t>          什么？</a:t>
            </a:r>
          </a:p>
          <a:p>
            <a:pPr>
              <a:spcBef>
                <a:spcPct val="5000"/>
              </a:spcBef>
              <a:buFontTx/>
              <a:buNone/>
            </a:pPr>
            <a:r>
              <a:rPr lang="zh-CN" altLang="en-US" dirty="0" smtClean="0">
                <a:latin typeface="微软雅黑" panose="020B0503020204020204" pitchFamily="34" charset="-122"/>
                <a:ea typeface="微软雅黑" panose="020B0503020204020204" pitchFamily="34" charset="-122"/>
              </a:rPr>
              <a:t>回答：</a:t>
            </a:r>
            <a:r>
              <a:rPr lang="en-US" altLang="zh-CN" dirty="0" smtClean="0">
                <a:solidFill>
                  <a:srgbClr val="CC3300"/>
                </a:solidFill>
                <a:latin typeface="微软雅黑" panose="020B0503020204020204" pitchFamily="34" charset="-122"/>
                <a:ea typeface="微软雅黑" panose="020B0503020204020204" pitchFamily="34" charset="-122"/>
              </a:rPr>
              <a:t>x</a:t>
            </a:r>
            <a:r>
              <a:rPr lang="zh-CN" altLang="en-US" dirty="0" smtClean="0">
                <a:solidFill>
                  <a:srgbClr val="CC3300"/>
                </a:solidFill>
                <a:latin typeface="微软雅黑" panose="020B0503020204020204" pitchFamily="34" charset="-122"/>
                <a:ea typeface="微软雅黑" panose="020B0503020204020204" pitchFamily="34" charset="-122"/>
              </a:rPr>
              <a:t>的机器数为</a:t>
            </a:r>
            <a:r>
              <a:rPr lang="en-US" altLang="zh-CN" dirty="0" smtClean="0">
                <a:solidFill>
                  <a:srgbClr val="CC3300"/>
                </a:solidFill>
                <a:latin typeface="微软雅黑" panose="020B0503020204020204" pitchFamily="34" charset="-122"/>
                <a:ea typeface="微软雅黑" panose="020B0503020204020204" pitchFamily="34" charset="-122"/>
              </a:rPr>
              <a:t>[x]</a:t>
            </a:r>
            <a:r>
              <a:rPr lang="zh-CN" altLang="en-US" baseline="-25000" dirty="0" smtClean="0">
                <a:solidFill>
                  <a:srgbClr val="CC3300"/>
                </a:solidFill>
                <a:latin typeface="微软雅黑" panose="020B0503020204020204" pitchFamily="34" charset="-122"/>
                <a:ea typeface="微软雅黑" panose="020B0503020204020204" pitchFamily="34" charset="-122"/>
              </a:rPr>
              <a:t>补</a:t>
            </a:r>
            <a:r>
              <a:rPr lang="zh-CN" altLang="en-US" dirty="0" smtClean="0">
                <a:solidFill>
                  <a:srgbClr val="CC3300"/>
                </a:solidFill>
                <a:latin typeface="微软雅黑" panose="020B0503020204020204" pitchFamily="34" charset="-122"/>
                <a:ea typeface="微软雅黑" panose="020B0503020204020204" pitchFamily="34" charset="-122"/>
              </a:rPr>
              <a:t>， </a:t>
            </a:r>
            <a:r>
              <a:rPr lang="en-US" altLang="zh-CN" dirty="0" smtClean="0">
                <a:solidFill>
                  <a:srgbClr val="CC3300"/>
                </a:solidFill>
                <a:latin typeface="微软雅黑" panose="020B0503020204020204" pitchFamily="34" charset="-122"/>
                <a:ea typeface="微软雅黑" panose="020B0503020204020204" pitchFamily="34" charset="-122"/>
              </a:rPr>
              <a:t>y</a:t>
            </a:r>
            <a:r>
              <a:rPr lang="zh-CN" altLang="en-US" dirty="0" smtClean="0">
                <a:solidFill>
                  <a:srgbClr val="CC3300"/>
                </a:solidFill>
                <a:latin typeface="微软雅黑" panose="020B0503020204020204" pitchFamily="34" charset="-122"/>
                <a:ea typeface="微软雅黑" panose="020B0503020204020204" pitchFamily="34" charset="-122"/>
              </a:rPr>
              <a:t>的机器数为</a:t>
            </a:r>
            <a:r>
              <a:rPr lang="en-US" altLang="zh-CN" dirty="0" smtClean="0">
                <a:solidFill>
                  <a:srgbClr val="CC3300"/>
                </a:solidFill>
                <a:latin typeface="微软雅黑" panose="020B0503020204020204" pitchFamily="34" charset="-122"/>
                <a:ea typeface="微软雅黑" panose="020B0503020204020204" pitchFamily="34" charset="-122"/>
              </a:rPr>
              <a:t>[y]</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en-US" altLang="zh-CN" dirty="0" smtClean="0">
                <a:solidFill>
                  <a:srgbClr val="CC3300"/>
                </a:solidFill>
                <a:latin typeface="微软雅黑" panose="020B0503020204020204" pitchFamily="34" charset="-122"/>
                <a:ea typeface="微软雅黑" panose="020B0503020204020204" pitchFamily="34" charset="-122"/>
              </a:rPr>
              <a:t>;</a:t>
            </a:r>
            <a:endParaRPr lang="zh-CN" altLang="en-US" baseline="-25000" dirty="0" smtClean="0">
              <a:solidFill>
                <a:srgbClr val="CC3300"/>
              </a:solidFill>
              <a:latin typeface="微软雅黑" panose="020B0503020204020204" pitchFamily="34" charset="-122"/>
              <a:ea typeface="微软雅黑" panose="020B0503020204020204" pitchFamily="34" charset="-122"/>
            </a:endParaRPr>
          </a:p>
          <a:p>
            <a:pPr>
              <a:spcBef>
                <a:spcPct val="5000"/>
              </a:spcBef>
              <a:buFontTx/>
              <a:buNone/>
            </a:pPr>
            <a:r>
              <a:rPr lang="en-US" altLang="zh-CN" dirty="0" smtClean="0">
                <a:solidFill>
                  <a:srgbClr val="CC3300"/>
                </a:solidFill>
                <a:latin typeface="微软雅黑" panose="020B0503020204020204" pitchFamily="34" charset="-122"/>
                <a:ea typeface="微软雅黑" panose="020B0503020204020204" pitchFamily="34" charset="-122"/>
              </a:rPr>
              <a:t>          z1</a:t>
            </a:r>
            <a:r>
              <a:rPr lang="zh-CN" altLang="en-US" dirty="0" smtClean="0">
                <a:solidFill>
                  <a:srgbClr val="CC3300"/>
                </a:solidFill>
                <a:latin typeface="微软雅黑" panose="020B0503020204020204" pitchFamily="34" charset="-122"/>
                <a:ea typeface="微软雅黑" panose="020B0503020204020204" pitchFamily="34" charset="-122"/>
              </a:rPr>
              <a:t>的机器数为</a:t>
            </a:r>
            <a:r>
              <a:rPr lang="en-US" altLang="zh-CN" dirty="0" smtClean="0">
                <a:solidFill>
                  <a:srgbClr val="CC3300"/>
                </a:solidFill>
                <a:latin typeface="微软雅黑" panose="020B0503020204020204" pitchFamily="34" charset="-122"/>
                <a:ea typeface="微软雅黑" panose="020B0503020204020204" pitchFamily="34" charset="-122"/>
              </a:rPr>
              <a:t>[</a:t>
            </a:r>
            <a:r>
              <a:rPr lang="en-US" altLang="zh-CN" dirty="0" err="1" smtClean="0">
                <a:solidFill>
                  <a:srgbClr val="CC3300"/>
                </a:solidFill>
                <a:latin typeface="微软雅黑" panose="020B0503020204020204" pitchFamily="34" charset="-122"/>
                <a:ea typeface="微软雅黑" panose="020B0503020204020204" pitchFamily="34" charset="-122"/>
              </a:rPr>
              <a:t>x+y</a:t>
            </a:r>
            <a:r>
              <a:rPr lang="en-US" altLang="zh-CN" dirty="0" smtClean="0">
                <a:solidFill>
                  <a:srgbClr val="CC3300"/>
                </a:solidFill>
                <a:latin typeface="微软雅黑" panose="020B0503020204020204" pitchFamily="34" charset="-122"/>
                <a:ea typeface="微软雅黑" panose="020B0503020204020204" pitchFamily="34" charset="-122"/>
              </a:rPr>
              <a:t>]</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en-US" altLang="zh-CN" dirty="0" smtClean="0">
                <a:solidFill>
                  <a:srgbClr val="CC3300"/>
                </a:solidFill>
                <a:latin typeface="微软雅黑" panose="020B0503020204020204" pitchFamily="34" charset="-122"/>
                <a:ea typeface="微软雅黑" panose="020B0503020204020204" pitchFamily="34" charset="-122"/>
              </a:rPr>
              <a:t>;</a:t>
            </a:r>
          </a:p>
          <a:p>
            <a:pPr>
              <a:spcBef>
                <a:spcPct val="5000"/>
              </a:spcBef>
              <a:buFontTx/>
              <a:buNone/>
            </a:pPr>
            <a:r>
              <a:rPr lang="zh-CN" altLang="en-US" dirty="0" smtClean="0">
                <a:solidFill>
                  <a:srgbClr val="CC3300"/>
                </a:solidFill>
                <a:latin typeface="微软雅黑" panose="020B0503020204020204" pitchFamily="34" charset="-122"/>
                <a:ea typeface="微软雅黑" panose="020B0503020204020204" pitchFamily="34" charset="-122"/>
              </a:rPr>
              <a:t>          </a:t>
            </a:r>
            <a:r>
              <a:rPr lang="en-US" altLang="zh-CN" dirty="0" smtClean="0">
                <a:solidFill>
                  <a:srgbClr val="CC3300"/>
                </a:solidFill>
                <a:latin typeface="微软雅黑" panose="020B0503020204020204" pitchFamily="34" charset="-122"/>
                <a:ea typeface="微软雅黑" panose="020B0503020204020204" pitchFamily="34" charset="-122"/>
              </a:rPr>
              <a:t>z2</a:t>
            </a:r>
            <a:r>
              <a:rPr lang="zh-CN" altLang="en-US" dirty="0" smtClean="0">
                <a:solidFill>
                  <a:srgbClr val="CC3300"/>
                </a:solidFill>
                <a:latin typeface="微软雅黑" panose="020B0503020204020204" pitchFamily="34" charset="-122"/>
                <a:ea typeface="微软雅黑" panose="020B0503020204020204" pitchFamily="34" charset="-122"/>
              </a:rPr>
              <a:t>的机器数为</a:t>
            </a:r>
            <a:r>
              <a:rPr lang="en-US" altLang="zh-CN" dirty="0" smtClean="0">
                <a:solidFill>
                  <a:srgbClr val="CC3300"/>
                </a:solidFill>
                <a:latin typeface="微软雅黑" panose="020B0503020204020204" pitchFamily="34" charset="-122"/>
                <a:ea typeface="微软雅黑" panose="020B0503020204020204" pitchFamily="34" charset="-122"/>
              </a:rPr>
              <a:t>[x-y]</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zh-CN" altLang="en-US" dirty="0" smtClean="0">
                <a:solidFill>
                  <a:srgbClr val="CC3300"/>
                </a:solidFill>
                <a:latin typeface="微软雅黑" panose="020B0503020204020204" pitchFamily="34" charset="-122"/>
                <a:ea typeface="微软雅黑" panose="020B0503020204020204" pitchFamily="34" charset="-122"/>
              </a:rPr>
              <a:t>。</a:t>
            </a:r>
          </a:p>
          <a:p>
            <a:pPr>
              <a:spcBef>
                <a:spcPct val="5000"/>
              </a:spcBef>
              <a:buFontTx/>
              <a:buNone/>
            </a:pPr>
            <a:r>
              <a:rPr lang="zh-CN" altLang="en-US" dirty="0" smtClean="0">
                <a:solidFill>
                  <a:srgbClr val="009242"/>
                </a:solidFill>
                <a:latin typeface="微软雅黑" panose="020B0503020204020204" pitchFamily="34" charset="-122"/>
                <a:ea typeface="微软雅黑" panose="020B0503020204020204" pitchFamily="34" charset="-122"/>
              </a:rPr>
              <a:t>因此，计算机中需要有一个电路，能够实现以下功能：</a:t>
            </a:r>
          </a:p>
          <a:p>
            <a:pPr>
              <a:spcBef>
                <a:spcPct val="5000"/>
              </a:spcBef>
              <a:buFontTx/>
              <a:buNone/>
            </a:pPr>
            <a:r>
              <a:rPr lang="zh-CN" altLang="en-US" dirty="0" smtClean="0">
                <a:solidFill>
                  <a:srgbClr val="CC3300"/>
                </a:solidFill>
                <a:latin typeface="微软雅黑" panose="020B0503020204020204" pitchFamily="34" charset="-122"/>
                <a:ea typeface="微软雅黑" panose="020B0503020204020204" pitchFamily="34" charset="-122"/>
              </a:rPr>
              <a:t>已知 </a:t>
            </a:r>
            <a:r>
              <a:rPr lang="en-US" altLang="zh-CN" dirty="0" smtClean="0">
                <a:solidFill>
                  <a:srgbClr val="CC3300"/>
                </a:solidFill>
                <a:latin typeface="微软雅黑" panose="020B0503020204020204" pitchFamily="34" charset="-122"/>
                <a:ea typeface="微软雅黑" panose="020B0503020204020204" pitchFamily="34" charset="-122"/>
              </a:rPr>
              <a:t>[x]</a:t>
            </a:r>
            <a:r>
              <a:rPr lang="zh-CN" altLang="en-US" baseline="-25000" dirty="0" smtClean="0">
                <a:solidFill>
                  <a:srgbClr val="CC3300"/>
                </a:solidFill>
                <a:latin typeface="微软雅黑" panose="020B0503020204020204" pitchFamily="34" charset="-122"/>
                <a:ea typeface="微软雅黑" panose="020B0503020204020204" pitchFamily="34" charset="-122"/>
              </a:rPr>
              <a:t>补</a:t>
            </a:r>
            <a:r>
              <a:rPr lang="zh-CN" altLang="en-US" dirty="0" smtClean="0">
                <a:solidFill>
                  <a:srgbClr val="CC3300"/>
                </a:solidFill>
                <a:latin typeface="微软雅黑" panose="020B0503020204020204" pitchFamily="34" charset="-122"/>
                <a:ea typeface="微软雅黑" panose="020B0503020204020204" pitchFamily="34" charset="-122"/>
              </a:rPr>
              <a:t> 和 </a:t>
            </a:r>
            <a:r>
              <a:rPr lang="en-US" altLang="zh-CN" dirty="0" smtClean="0">
                <a:solidFill>
                  <a:srgbClr val="CC3300"/>
                </a:solidFill>
                <a:latin typeface="微软雅黑" panose="020B0503020204020204" pitchFamily="34" charset="-122"/>
                <a:ea typeface="微软雅黑" panose="020B0503020204020204" pitchFamily="34" charset="-122"/>
              </a:rPr>
              <a:t>[y]</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zh-CN" altLang="en-US" dirty="0" smtClean="0">
                <a:solidFill>
                  <a:srgbClr val="CC3300"/>
                </a:solidFill>
                <a:latin typeface="微软雅黑" panose="020B0503020204020204" pitchFamily="34" charset="-122"/>
                <a:ea typeface="微软雅黑" panose="020B0503020204020204" pitchFamily="34" charset="-122"/>
              </a:rPr>
              <a:t>，计算</a:t>
            </a:r>
            <a:r>
              <a:rPr lang="en-US" altLang="zh-CN" dirty="0" smtClean="0">
                <a:solidFill>
                  <a:srgbClr val="CC3300"/>
                </a:solidFill>
                <a:latin typeface="微软雅黑" panose="020B0503020204020204" pitchFamily="34" charset="-122"/>
                <a:ea typeface="微软雅黑" panose="020B0503020204020204" pitchFamily="34" charset="-122"/>
              </a:rPr>
              <a:t>[</a:t>
            </a:r>
            <a:r>
              <a:rPr lang="en-US" altLang="zh-CN" dirty="0" err="1" smtClean="0">
                <a:solidFill>
                  <a:srgbClr val="CC3300"/>
                </a:solidFill>
                <a:latin typeface="微软雅黑" panose="020B0503020204020204" pitchFamily="34" charset="-122"/>
                <a:ea typeface="微软雅黑" panose="020B0503020204020204" pitchFamily="34" charset="-122"/>
              </a:rPr>
              <a:t>x+y</a:t>
            </a:r>
            <a:r>
              <a:rPr lang="en-US" altLang="zh-CN" dirty="0" smtClean="0">
                <a:solidFill>
                  <a:srgbClr val="CC3300"/>
                </a:solidFill>
                <a:latin typeface="微软雅黑" panose="020B0503020204020204" pitchFamily="34" charset="-122"/>
                <a:ea typeface="微软雅黑" panose="020B0503020204020204" pitchFamily="34" charset="-122"/>
              </a:rPr>
              <a:t>]</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zh-CN" altLang="en-US" dirty="0" smtClean="0">
                <a:solidFill>
                  <a:srgbClr val="CC3300"/>
                </a:solidFill>
                <a:latin typeface="微软雅黑" panose="020B0503020204020204" pitchFamily="34" charset="-122"/>
                <a:ea typeface="微软雅黑" panose="020B0503020204020204" pitchFamily="34" charset="-122"/>
              </a:rPr>
              <a:t>和 </a:t>
            </a:r>
            <a:r>
              <a:rPr lang="en-US" altLang="zh-CN" dirty="0" smtClean="0">
                <a:solidFill>
                  <a:srgbClr val="CC3300"/>
                </a:solidFill>
                <a:latin typeface="微软雅黑" panose="020B0503020204020204" pitchFamily="34" charset="-122"/>
                <a:ea typeface="微软雅黑" panose="020B0503020204020204" pitchFamily="34" charset="-122"/>
              </a:rPr>
              <a:t>[x-y]</a:t>
            </a:r>
            <a:r>
              <a:rPr lang="zh-CN" altLang="en-US" baseline="-25000" dirty="0" smtClean="0">
                <a:solidFill>
                  <a:srgbClr val="CC3300"/>
                </a:solidFill>
                <a:latin typeface="微软雅黑" panose="020B0503020204020204" pitchFamily="34" charset="-122"/>
                <a:ea typeface="微软雅黑" panose="020B0503020204020204" pitchFamily="34" charset="-122"/>
              </a:rPr>
              <a:t>补 </a:t>
            </a:r>
            <a:r>
              <a:rPr lang="zh-CN" altLang="en-US" dirty="0" smtClean="0">
                <a:solidFill>
                  <a:srgbClr val="CC3300"/>
                </a:solidFill>
                <a:latin typeface="微软雅黑" panose="020B0503020204020204" pitchFamily="34" charset="-122"/>
                <a:ea typeface="微软雅黑" panose="020B0503020204020204" pitchFamily="34" charset="-122"/>
              </a:rPr>
              <a:t>。</a:t>
            </a:r>
          </a:p>
          <a:p>
            <a:pPr>
              <a:spcBef>
                <a:spcPct val="5000"/>
              </a:spcBef>
              <a:buFontTx/>
              <a:buNone/>
            </a:pPr>
            <a:r>
              <a:rPr lang="zh-CN" altLang="en-US" dirty="0" smtClean="0">
                <a:solidFill>
                  <a:srgbClr val="009242"/>
                </a:solidFill>
                <a:latin typeface="微软雅黑" panose="020B0503020204020204" pitchFamily="34" charset="-122"/>
                <a:ea typeface="微软雅黑" panose="020B0503020204020204" pitchFamily="34" charset="-122"/>
              </a:rPr>
              <a:t>根据补码定义，有如下公式：</a:t>
            </a:r>
          </a:p>
          <a:p>
            <a:pPr>
              <a:spcBef>
                <a:spcPct val="5000"/>
              </a:spcBef>
              <a:buFontTx/>
              <a:buNone/>
            </a:pPr>
            <a:r>
              <a:rPr lang="en-US" altLang="zh-CN" dirty="0" smtClean="0">
                <a:solidFill>
                  <a:srgbClr val="3366FF"/>
                </a:solidFill>
                <a:latin typeface="微软雅黑" panose="020B0503020204020204" pitchFamily="34" charset="-122"/>
                <a:ea typeface="微软雅黑" panose="020B0503020204020204" pitchFamily="34" charset="-122"/>
              </a:rPr>
              <a:t>[</a:t>
            </a:r>
            <a:r>
              <a:rPr lang="en-US" altLang="zh-CN" dirty="0" err="1" smtClean="0">
                <a:solidFill>
                  <a:srgbClr val="3366FF"/>
                </a:solidFill>
                <a:latin typeface="微软雅黑" panose="020B0503020204020204" pitchFamily="34" charset="-122"/>
                <a:ea typeface="微软雅黑" panose="020B0503020204020204" pitchFamily="34" charset="-122"/>
              </a:rPr>
              <a:t>x+y</a:t>
            </a:r>
            <a:r>
              <a:rPr lang="en-US" altLang="zh-CN" dirty="0" smtClean="0">
                <a:solidFill>
                  <a:srgbClr val="3366FF"/>
                </a:solidFill>
                <a:latin typeface="微软雅黑" panose="020B0503020204020204" pitchFamily="34" charset="-122"/>
                <a:ea typeface="微软雅黑" panose="020B0503020204020204" pitchFamily="34" charset="-122"/>
              </a:rPr>
              <a:t>]</a:t>
            </a:r>
            <a:r>
              <a:rPr lang="zh-CN" altLang="en-US" baseline="-25000" dirty="0" smtClean="0">
                <a:solidFill>
                  <a:srgbClr val="3366FF"/>
                </a:solidFill>
                <a:latin typeface="微软雅黑" panose="020B0503020204020204" pitchFamily="34" charset="-122"/>
                <a:ea typeface="微软雅黑" panose="020B0503020204020204" pitchFamily="34" charset="-122"/>
              </a:rPr>
              <a:t>补 </a:t>
            </a:r>
            <a:r>
              <a:rPr lang="en-US" altLang="zh-CN" dirty="0" smtClean="0">
                <a:latin typeface="微软雅黑" panose="020B0503020204020204" pitchFamily="34" charset="-122"/>
                <a:ea typeface="微软雅黑" panose="020B0503020204020204" pitchFamily="34" charset="-122"/>
              </a:rPr>
              <a:t>=2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+x+y= 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+x+2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+y= </a:t>
            </a:r>
            <a:r>
              <a:rPr lang="en-US" altLang="zh-CN" dirty="0" smtClean="0">
                <a:solidFill>
                  <a:srgbClr val="3366FF"/>
                </a:solidFill>
                <a:latin typeface="微软雅黑" panose="020B0503020204020204" pitchFamily="34" charset="-122"/>
                <a:ea typeface="微软雅黑" panose="020B0503020204020204" pitchFamily="34" charset="-122"/>
              </a:rPr>
              <a:t>[x]</a:t>
            </a:r>
            <a:r>
              <a:rPr lang="zh-CN" altLang="en-US" baseline="-25000" dirty="0" smtClean="0">
                <a:solidFill>
                  <a:srgbClr val="3366FF"/>
                </a:solidFill>
                <a:latin typeface="微软雅黑" panose="020B0503020204020204" pitchFamily="34" charset="-122"/>
                <a:ea typeface="微软雅黑" panose="020B0503020204020204" pitchFamily="34" charset="-122"/>
              </a:rPr>
              <a:t>补</a:t>
            </a:r>
            <a:r>
              <a:rPr lang="en-US" altLang="zh-CN" dirty="0" smtClean="0">
                <a:solidFill>
                  <a:srgbClr val="3366FF"/>
                </a:solidFill>
                <a:latin typeface="微软雅黑" panose="020B0503020204020204" pitchFamily="34" charset="-122"/>
                <a:ea typeface="微软雅黑" panose="020B0503020204020204" pitchFamily="34" charset="-122"/>
              </a:rPr>
              <a:t>+[y]</a:t>
            </a:r>
            <a:r>
              <a:rPr lang="zh-CN" altLang="en-US" baseline="-25000" dirty="0" smtClean="0">
                <a:solidFill>
                  <a:srgbClr val="3366FF"/>
                </a:solidFill>
                <a:latin typeface="微软雅黑" panose="020B0503020204020204" pitchFamily="34" charset="-122"/>
                <a:ea typeface="微软雅黑" panose="020B0503020204020204" pitchFamily="34" charset="-122"/>
              </a:rPr>
              <a:t>补 </a:t>
            </a:r>
            <a:r>
              <a:rPr lang="en-US" altLang="zh-CN" dirty="0" smtClean="0">
                <a:solidFill>
                  <a:srgbClr val="3366FF"/>
                </a:solidFill>
                <a:latin typeface="微软雅黑" panose="020B0503020204020204" pitchFamily="34" charset="-122"/>
                <a:ea typeface="微软雅黑" panose="020B0503020204020204" pitchFamily="34" charset="-122"/>
              </a:rPr>
              <a:t>(mod 2</a:t>
            </a:r>
            <a:r>
              <a:rPr lang="en-US" altLang="zh-CN" baseline="30000" dirty="0" smtClean="0">
                <a:solidFill>
                  <a:srgbClr val="3366FF"/>
                </a:solidFill>
                <a:latin typeface="微软雅黑" panose="020B0503020204020204" pitchFamily="34" charset="-122"/>
                <a:ea typeface="微软雅黑" panose="020B0503020204020204" pitchFamily="34" charset="-122"/>
              </a:rPr>
              <a:t>n </a:t>
            </a:r>
            <a:r>
              <a:rPr lang="en-US" altLang="zh-CN" dirty="0" smtClean="0">
                <a:solidFill>
                  <a:srgbClr val="3366FF"/>
                </a:solidFill>
                <a:latin typeface="微软雅黑" panose="020B0503020204020204" pitchFamily="34" charset="-122"/>
                <a:ea typeface="微软雅黑" panose="020B0503020204020204" pitchFamily="34" charset="-122"/>
              </a:rPr>
              <a:t>)</a:t>
            </a:r>
            <a:endParaRPr lang="zh-CN" altLang="en-US" dirty="0" smtClean="0">
              <a:solidFill>
                <a:srgbClr val="3366FF"/>
              </a:solidFill>
              <a:latin typeface="微软雅黑" panose="020B0503020204020204" pitchFamily="34" charset="-122"/>
              <a:ea typeface="微软雅黑" panose="020B0503020204020204" pitchFamily="34" charset="-122"/>
            </a:endParaRPr>
          </a:p>
          <a:p>
            <a:pPr>
              <a:spcBef>
                <a:spcPct val="5000"/>
              </a:spcBef>
              <a:buFontTx/>
              <a:buNone/>
            </a:pPr>
            <a:r>
              <a:rPr lang="en-US" altLang="zh-CN" dirty="0" smtClean="0">
                <a:solidFill>
                  <a:srgbClr val="3366FF"/>
                </a:solidFill>
                <a:latin typeface="微软雅黑" panose="020B0503020204020204" pitchFamily="34" charset="-122"/>
                <a:ea typeface="微软雅黑" panose="020B0503020204020204" pitchFamily="34" charset="-122"/>
              </a:rPr>
              <a:t>[x-y]</a:t>
            </a:r>
            <a:r>
              <a:rPr lang="zh-CN" altLang="en-US" baseline="-25000" dirty="0" smtClean="0">
                <a:solidFill>
                  <a:srgbClr val="3366FF"/>
                </a:solidFill>
                <a:latin typeface="微软雅黑" panose="020B0503020204020204" pitchFamily="34" charset="-122"/>
                <a:ea typeface="微软雅黑" panose="020B0503020204020204" pitchFamily="34" charset="-122"/>
              </a:rPr>
              <a:t>补</a:t>
            </a:r>
            <a:r>
              <a:rPr lang="en-US" altLang="zh-CN" dirty="0" smtClean="0">
                <a:latin typeface="微软雅黑" panose="020B0503020204020204" pitchFamily="34" charset="-122"/>
                <a:ea typeface="微软雅黑" panose="020B0503020204020204" pitchFamily="34" charset="-122"/>
              </a:rPr>
              <a:t>=2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+x-y= 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+x+2</a:t>
            </a:r>
            <a:r>
              <a:rPr lang="en-US" altLang="zh-CN" baseline="30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-y= </a:t>
            </a:r>
            <a:r>
              <a:rPr lang="en-US" altLang="zh-CN" dirty="0" smtClean="0">
                <a:solidFill>
                  <a:srgbClr val="3366FF"/>
                </a:solidFill>
                <a:latin typeface="微软雅黑" panose="020B0503020204020204" pitchFamily="34" charset="-122"/>
                <a:ea typeface="微软雅黑" panose="020B0503020204020204" pitchFamily="34" charset="-122"/>
              </a:rPr>
              <a:t>[x]</a:t>
            </a:r>
            <a:r>
              <a:rPr lang="zh-CN" altLang="en-US" baseline="-25000" dirty="0" smtClean="0">
                <a:solidFill>
                  <a:srgbClr val="3366FF"/>
                </a:solidFill>
                <a:latin typeface="微软雅黑" panose="020B0503020204020204" pitchFamily="34" charset="-122"/>
                <a:ea typeface="微软雅黑" panose="020B0503020204020204" pitchFamily="34" charset="-122"/>
              </a:rPr>
              <a:t>补</a:t>
            </a:r>
            <a:r>
              <a:rPr lang="en-US" altLang="zh-CN" dirty="0" smtClean="0">
                <a:solidFill>
                  <a:srgbClr val="3366FF"/>
                </a:solidFill>
                <a:latin typeface="微软雅黑" panose="020B0503020204020204" pitchFamily="34" charset="-122"/>
                <a:ea typeface="微软雅黑" panose="020B0503020204020204" pitchFamily="34" charset="-122"/>
              </a:rPr>
              <a:t>+[-y]</a:t>
            </a:r>
            <a:r>
              <a:rPr lang="zh-CN" altLang="en-US" baseline="-25000" dirty="0" smtClean="0">
                <a:solidFill>
                  <a:srgbClr val="3366FF"/>
                </a:solidFill>
                <a:latin typeface="微软雅黑" panose="020B0503020204020204" pitchFamily="34" charset="-122"/>
                <a:ea typeface="微软雅黑" panose="020B0503020204020204" pitchFamily="34" charset="-122"/>
              </a:rPr>
              <a:t>补 </a:t>
            </a:r>
            <a:r>
              <a:rPr lang="en-US" altLang="zh-CN" dirty="0" smtClean="0">
                <a:solidFill>
                  <a:srgbClr val="3366FF"/>
                </a:solidFill>
                <a:latin typeface="微软雅黑" panose="020B0503020204020204" pitchFamily="34" charset="-122"/>
                <a:ea typeface="微软雅黑" panose="020B0503020204020204" pitchFamily="34" charset="-122"/>
              </a:rPr>
              <a:t>(mod 2</a:t>
            </a:r>
            <a:r>
              <a:rPr lang="en-US" altLang="zh-CN" baseline="30000" dirty="0" smtClean="0">
                <a:solidFill>
                  <a:srgbClr val="3366FF"/>
                </a:solidFill>
                <a:latin typeface="微软雅黑" panose="020B0503020204020204" pitchFamily="34" charset="-122"/>
                <a:ea typeface="微软雅黑" panose="020B0503020204020204" pitchFamily="34" charset="-122"/>
              </a:rPr>
              <a:t>n </a:t>
            </a:r>
            <a:r>
              <a:rPr lang="en-US" altLang="zh-CN" dirty="0" smtClean="0">
                <a:solidFill>
                  <a:srgbClr val="3366FF"/>
                </a:solidFill>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0" dur="500"/>
                                        <p:tgtEl>
                                          <p:spTgt spid="693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blinds(horizontal)">
                                      <p:cBhvr>
                                        <p:cTn id="13" dur="500"/>
                                        <p:tgtEl>
                                          <p:spTgt spid="693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blinds(horizontal)">
                                      <p:cBhvr>
                                        <p:cTn id="16" dur="500"/>
                                        <p:tgtEl>
                                          <p:spTgt spid="6932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93251">
                                            <p:txEl>
                                              <p:pRg st="4" end="4"/>
                                            </p:txEl>
                                          </p:spTgt>
                                        </p:tgtEl>
                                        <p:attrNameLst>
                                          <p:attrName>style.visibility</p:attrName>
                                        </p:attrNameLst>
                                      </p:cBhvr>
                                      <p:to>
                                        <p:strVal val="visible"/>
                                      </p:to>
                                    </p:set>
                                    <p:animEffect transition="in" filter="blinds(horizontal)">
                                      <p:cBhvr>
                                        <p:cTn id="21" dur="500"/>
                                        <p:tgtEl>
                                          <p:spTgt spid="6932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3251">
                                            <p:txEl>
                                              <p:pRg st="5" end="5"/>
                                            </p:txEl>
                                          </p:spTgt>
                                        </p:tgtEl>
                                        <p:attrNameLst>
                                          <p:attrName>style.visibility</p:attrName>
                                        </p:attrNameLst>
                                      </p:cBhvr>
                                      <p:to>
                                        <p:strVal val="visible"/>
                                      </p:to>
                                    </p:set>
                                    <p:animEffect transition="in" filter="blinds(horizontal)">
                                      <p:cBhvr>
                                        <p:cTn id="24" dur="500"/>
                                        <p:tgtEl>
                                          <p:spTgt spid="6932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93251">
                                            <p:txEl>
                                              <p:pRg st="6" end="6"/>
                                            </p:txEl>
                                          </p:spTgt>
                                        </p:tgtEl>
                                        <p:attrNameLst>
                                          <p:attrName>style.visibility</p:attrName>
                                        </p:attrNameLst>
                                      </p:cBhvr>
                                      <p:to>
                                        <p:strVal val="visible"/>
                                      </p:to>
                                    </p:set>
                                    <p:animEffect transition="in" filter="blinds(horizontal)">
                                      <p:cBhvr>
                                        <p:cTn id="29" dur="500"/>
                                        <p:tgtEl>
                                          <p:spTgt spid="6932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3251">
                                            <p:txEl>
                                              <p:pRg st="7" end="7"/>
                                            </p:txEl>
                                          </p:spTgt>
                                        </p:tgtEl>
                                        <p:attrNameLst>
                                          <p:attrName>style.visibility</p:attrName>
                                        </p:attrNameLst>
                                      </p:cBhvr>
                                      <p:to>
                                        <p:strVal val="visible"/>
                                      </p:to>
                                    </p:set>
                                    <p:animEffect transition="in" filter="blinds(horizontal)">
                                      <p:cBhvr>
                                        <p:cTn id="32" dur="500"/>
                                        <p:tgtEl>
                                          <p:spTgt spid="6932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3251">
                                            <p:txEl>
                                              <p:pRg st="8" end="8"/>
                                            </p:txEl>
                                          </p:spTgt>
                                        </p:tgtEl>
                                        <p:attrNameLst>
                                          <p:attrName>style.visibility</p:attrName>
                                        </p:attrNameLst>
                                      </p:cBhvr>
                                      <p:to>
                                        <p:strVal val="visible"/>
                                      </p:to>
                                    </p:set>
                                    <p:animEffect transition="in" filter="blinds(horizontal)">
                                      <p:cBhvr>
                                        <p:cTn id="35" dur="500"/>
                                        <p:tgtEl>
                                          <p:spTgt spid="69325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93251">
                                            <p:txEl>
                                              <p:pRg st="9" end="9"/>
                                            </p:txEl>
                                          </p:spTgt>
                                        </p:tgtEl>
                                        <p:attrNameLst>
                                          <p:attrName>style.visibility</p:attrName>
                                        </p:attrNameLst>
                                      </p:cBhvr>
                                      <p:to>
                                        <p:strVal val="visible"/>
                                      </p:to>
                                    </p:set>
                                    <p:animEffect transition="in" filter="blinds(horizontal)">
                                      <p:cBhvr>
                                        <p:cTn id="40" dur="500"/>
                                        <p:tgtEl>
                                          <p:spTgt spid="69325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3251">
                                            <p:txEl>
                                              <p:pRg st="10" end="10"/>
                                            </p:txEl>
                                          </p:spTgt>
                                        </p:tgtEl>
                                        <p:attrNameLst>
                                          <p:attrName>style.visibility</p:attrName>
                                        </p:attrNameLst>
                                      </p:cBhvr>
                                      <p:to>
                                        <p:strVal val="visible"/>
                                      </p:to>
                                    </p:set>
                                    <p:animEffect transition="in" filter="blinds(horizontal)">
                                      <p:cBhvr>
                                        <p:cTn id="45" dur="500"/>
                                        <p:tgtEl>
                                          <p:spTgt spid="693251">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93251">
                                            <p:txEl>
                                              <p:pRg st="11" end="11"/>
                                            </p:txEl>
                                          </p:spTgt>
                                        </p:tgtEl>
                                        <p:attrNameLst>
                                          <p:attrName>style.visibility</p:attrName>
                                        </p:attrNameLst>
                                      </p:cBhvr>
                                      <p:to>
                                        <p:strVal val="visible"/>
                                      </p:to>
                                    </p:set>
                                    <p:animEffect transition="in" filter="blinds(horizontal)">
                                      <p:cBhvr>
                                        <p:cTn id="50" dur="500"/>
                                        <p:tgtEl>
                                          <p:spTgt spid="693251">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93251">
                                            <p:txEl>
                                              <p:pRg st="12" end="12"/>
                                            </p:txEl>
                                          </p:spTgt>
                                        </p:tgtEl>
                                        <p:attrNameLst>
                                          <p:attrName>style.visibility</p:attrName>
                                        </p:attrNameLst>
                                      </p:cBhvr>
                                      <p:to>
                                        <p:strVal val="visible"/>
                                      </p:to>
                                    </p:set>
                                    <p:animEffect transition="in" filter="blinds(horizontal)">
                                      <p:cBhvr>
                                        <p:cTn id="55" dur="500"/>
                                        <p:tgtEl>
                                          <p:spTgt spid="693251">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93251">
                                            <p:txEl>
                                              <p:pRg st="13" end="13"/>
                                            </p:txEl>
                                          </p:spTgt>
                                        </p:tgtEl>
                                        <p:attrNameLst>
                                          <p:attrName>style.visibility</p:attrName>
                                        </p:attrNameLst>
                                      </p:cBhvr>
                                      <p:to>
                                        <p:strVal val="visible"/>
                                      </p:to>
                                    </p:set>
                                    <p:animEffect transition="in" filter="blinds(horizontal)">
                                      <p:cBhvr>
                                        <p:cTn id="60" dur="500"/>
                                        <p:tgtEl>
                                          <p:spTgt spid="6932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pPr/>
              <a:t>27</a:t>
            </a:fld>
            <a:endParaRPr lang="zh-CN" altLang="en-US" dirty="0"/>
          </a:p>
        </p:txBody>
      </p:sp>
      <p:sp>
        <p:nvSpPr>
          <p:cNvPr id="4" name="Rectangle 70"/>
          <p:cNvSpPr>
            <a:spLocks noChangeArrowheads="1"/>
          </p:cNvSpPr>
          <p:nvPr/>
        </p:nvSpPr>
        <p:spPr bwMode="auto">
          <a:xfrm>
            <a:off x="1265474" y="2367008"/>
            <a:ext cx="2855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dirty="0" smtClean="0">
                <a:solidFill>
                  <a:schemeClr val="accent2"/>
                </a:solidFill>
                <a:latin typeface="微软雅黑" panose="020B0503020204020204" pitchFamily="34" charset="-122"/>
                <a:ea typeface="微软雅黑" panose="020B0503020204020204" pitchFamily="34" charset="-122"/>
              </a:rPr>
              <a:t>当</a:t>
            </a:r>
            <a:r>
              <a:rPr lang="en-US" altLang="zh-CN" sz="2000" dirty="0">
                <a:solidFill>
                  <a:schemeClr val="accent2"/>
                </a:solidFill>
                <a:latin typeface="微软雅黑" panose="020B0503020204020204" pitchFamily="34" charset="-122"/>
                <a:ea typeface="微软雅黑" panose="020B0503020204020204" pitchFamily="34" charset="-122"/>
              </a:rPr>
              <a:t>Sub</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时，做</a:t>
            </a:r>
            <a:r>
              <a:rPr lang="zh-CN" altLang="en-US" sz="2000" dirty="0" smtClean="0">
                <a:solidFill>
                  <a:schemeClr val="accent2"/>
                </a:solidFill>
                <a:latin typeface="微软雅黑" panose="020B0503020204020204" pitchFamily="34" charset="-122"/>
                <a:ea typeface="微软雅黑" panose="020B0503020204020204" pitchFamily="34" charset="-122"/>
              </a:rPr>
              <a:t>加法</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r>
              <a:rPr lang="zh-CN" altLang="en-US" sz="2000" dirty="0">
                <a:solidFill>
                  <a:schemeClr val="accent2"/>
                </a:solidFill>
                <a:latin typeface="微软雅黑" panose="020B0503020204020204" pitchFamily="34" charset="-122"/>
                <a:ea typeface="微软雅黑" panose="020B0503020204020204" pitchFamily="34" charset="-122"/>
              </a:rPr>
              <a:t>当</a:t>
            </a:r>
            <a:r>
              <a:rPr lang="en-US" altLang="zh-CN" sz="2000" dirty="0">
                <a:solidFill>
                  <a:schemeClr val="accent2"/>
                </a:solidFill>
                <a:latin typeface="微软雅黑" panose="020B0503020204020204" pitchFamily="34" charset="-122"/>
                <a:ea typeface="微软雅黑" panose="020B0503020204020204" pitchFamily="34" charset="-122"/>
              </a:rPr>
              <a:t>Sub</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时，做减法</a:t>
            </a:r>
          </a:p>
        </p:txBody>
      </p:sp>
      <p:sp>
        <p:nvSpPr>
          <p:cNvPr id="5" name="Rectangle 3"/>
          <p:cNvSpPr>
            <a:spLocks noChangeArrowheads="1"/>
          </p:cNvSpPr>
          <p:nvPr/>
        </p:nvSpPr>
        <p:spPr bwMode="auto">
          <a:xfrm>
            <a:off x="342900" y="390525"/>
            <a:ext cx="591343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buClrTx/>
              <a:buSzTx/>
              <a:buFontTx/>
              <a:buChar char="•"/>
            </a:pPr>
            <a:r>
              <a:rPr lang="zh-CN" altLang="en-US" sz="2000" dirty="0">
                <a:latin typeface="微软雅黑" panose="020B0503020204020204" pitchFamily="34" charset="-122"/>
                <a:ea typeface="微软雅黑" panose="020B0503020204020204" pitchFamily="34" charset="-122"/>
              </a:rPr>
              <a:t>补码加减运算公式</a:t>
            </a:r>
          </a:p>
          <a:p>
            <a:pPr lvl="1">
              <a:lnSpc>
                <a:spcPct val="115000"/>
              </a:lnSpc>
              <a:buSzTx/>
              <a:buFontTx/>
              <a:buNone/>
            </a:pPr>
            <a:r>
              <a:rPr lang="en-US" altLang="zh-CN" dirty="0">
                <a:solidFill>
                  <a:srgbClr val="0000CC"/>
                </a:solidFill>
                <a:latin typeface="微软雅黑" panose="020B0503020204020204" pitchFamily="34" charset="-122"/>
                <a:ea typeface="微软雅黑" panose="020B0503020204020204" pitchFamily="34" charset="-122"/>
              </a:rPr>
              <a:t>[A+B]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[A]</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[B] </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mod 2</a:t>
            </a:r>
            <a:r>
              <a:rPr lang="en-US" altLang="zh-CN" baseline="30000" dirty="0">
                <a:solidFill>
                  <a:srgbClr val="0000CC"/>
                </a:solidFill>
                <a:latin typeface="微软雅黑" panose="020B0503020204020204" pitchFamily="34" charset="-122"/>
                <a:ea typeface="微软雅黑" panose="020B0503020204020204" pitchFamily="34" charset="-122"/>
              </a:rPr>
              <a:t>n</a:t>
            </a:r>
            <a:r>
              <a:rPr lang="en-US" altLang="zh-CN" dirty="0">
                <a:solidFill>
                  <a:srgbClr val="0000CC"/>
                </a:solidFill>
                <a:latin typeface="微软雅黑" panose="020B0503020204020204" pitchFamily="34" charset="-122"/>
                <a:ea typeface="微软雅黑" panose="020B0503020204020204" pitchFamily="34" charset="-122"/>
              </a:rPr>
              <a:t> )</a:t>
            </a:r>
          </a:p>
          <a:p>
            <a:pPr lvl="1">
              <a:lnSpc>
                <a:spcPct val="115000"/>
              </a:lnSpc>
              <a:buSzTx/>
              <a:buFontTx/>
              <a:buNone/>
            </a:pPr>
            <a:r>
              <a:rPr lang="en-US" altLang="zh-CN" dirty="0">
                <a:solidFill>
                  <a:srgbClr val="0000CC"/>
                </a:solidFill>
                <a:latin typeface="微软雅黑" panose="020B0503020204020204" pitchFamily="34" charset="-122"/>
                <a:ea typeface="微软雅黑" panose="020B0503020204020204" pitchFamily="34" charset="-122"/>
              </a:rPr>
              <a:t>[A</a:t>
            </a:r>
            <a:r>
              <a:rPr lang="pt-BR" altLang="zh-CN" dirty="0">
                <a:solidFill>
                  <a:srgbClr val="0000CC"/>
                </a:solidFill>
                <a:latin typeface="微软雅黑" panose="020B0503020204020204" pitchFamily="34" charset="-122"/>
                <a:ea typeface="微软雅黑" panose="020B0503020204020204" pitchFamily="34" charset="-122"/>
              </a:rPr>
              <a:t>–</a:t>
            </a:r>
            <a:r>
              <a:rPr lang="en-US" altLang="zh-CN" dirty="0">
                <a:solidFill>
                  <a:srgbClr val="0000CC"/>
                </a:solidFill>
                <a:latin typeface="微软雅黑" panose="020B0503020204020204" pitchFamily="34" charset="-122"/>
                <a:ea typeface="微软雅黑" panose="020B0503020204020204" pitchFamily="34" charset="-122"/>
              </a:rPr>
              <a:t>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[A]</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a:t>
            </a:r>
            <a:r>
              <a:rPr lang="pt-BR" altLang="zh-CN" dirty="0">
                <a:solidFill>
                  <a:srgbClr val="0000CC"/>
                </a:solidFill>
                <a:latin typeface="微软雅黑" panose="020B0503020204020204" pitchFamily="34" charset="-122"/>
                <a:ea typeface="微软雅黑" panose="020B0503020204020204" pitchFamily="34" charset="-122"/>
              </a:rPr>
              <a:t>–</a:t>
            </a:r>
            <a:r>
              <a:rPr lang="en-US" altLang="zh-CN" dirty="0">
                <a:solidFill>
                  <a:srgbClr val="0000CC"/>
                </a:solidFill>
                <a:latin typeface="微软雅黑" panose="020B0503020204020204" pitchFamily="34" charset="-122"/>
                <a:ea typeface="微软雅黑" panose="020B0503020204020204" pitchFamily="34" charset="-122"/>
              </a:rPr>
              <a:t>B] </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solidFill>
                  <a:srgbClr val="0000CC"/>
                </a:solidFill>
                <a:latin typeface="微软雅黑" panose="020B0503020204020204" pitchFamily="34" charset="-122"/>
                <a:ea typeface="微软雅黑" panose="020B0503020204020204" pitchFamily="34" charset="-122"/>
              </a:rPr>
              <a:t>  </a:t>
            </a:r>
            <a:r>
              <a:rPr lang="en-US" altLang="zh-CN" dirty="0">
                <a:solidFill>
                  <a:srgbClr val="0000CC"/>
                </a:solidFill>
                <a:latin typeface="微软雅黑" panose="020B0503020204020204" pitchFamily="34" charset="-122"/>
                <a:ea typeface="微软雅黑" panose="020B0503020204020204" pitchFamily="34" charset="-122"/>
              </a:rPr>
              <a:t>( mod 2</a:t>
            </a:r>
            <a:r>
              <a:rPr lang="en-US" altLang="zh-CN" baseline="30000" dirty="0">
                <a:solidFill>
                  <a:srgbClr val="0000CC"/>
                </a:solidFill>
                <a:latin typeface="微软雅黑" panose="020B0503020204020204" pitchFamily="34" charset="-122"/>
                <a:ea typeface="微软雅黑" panose="020B0503020204020204" pitchFamily="34" charset="-122"/>
              </a:rPr>
              <a:t>n</a:t>
            </a:r>
            <a:r>
              <a:rPr lang="en-US" altLang="zh-CN" dirty="0">
                <a:solidFill>
                  <a:srgbClr val="0000CC"/>
                </a:solidFill>
                <a:latin typeface="微软雅黑" panose="020B0503020204020204" pitchFamily="34" charset="-122"/>
                <a:ea typeface="微软雅黑" panose="020B0503020204020204" pitchFamily="34" charset="-122"/>
              </a:rPr>
              <a:t> )</a:t>
            </a:r>
          </a:p>
          <a:p>
            <a:pPr lvl="1">
              <a:lnSpc>
                <a:spcPct val="115000"/>
              </a:lnSpc>
              <a:buSzTx/>
              <a:buFontTx/>
              <a:buChar char="–"/>
            </a:pPr>
            <a:r>
              <a:rPr lang="zh-CN" altLang="en-US" dirty="0">
                <a:solidFill>
                  <a:srgbClr val="FF0000"/>
                </a:solidFill>
                <a:latin typeface="微软雅黑" panose="020B0503020204020204" pitchFamily="34" charset="-122"/>
                <a:ea typeface="微软雅黑" panose="020B0503020204020204" pitchFamily="34" charset="-122"/>
              </a:rPr>
              <a:t>实现减法的主要工作在于：求</a:t>
            </a:r>
            <a:r>
              <a:rPr lang="en-US" altLang="zh-CN" dirty="0">
                <a:solidFill>
                  <a:srgbClr val="FF0000"/>
                </a:solidFill>
                <a:latin typeface="微软雅黑" panose="020B0503020204020204" pitchFamily="34" charset="-122"/>
                <a:ea typeface="微软雅黑" panose="020B0503020204020204" pitchFamily="34" charset="-122"/>
              </a:rPr>
              <a:t>[</a:t>
            </a:r>
            <a:r>
              <a:rPr lang="pt-BR" altLang="zh-CN"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B] </a:t>
            </a:r>
            <a:r>
              <a:rPr lang="zh-CN" altLang="en-US" baseline="-25000" dirty="0">
                <a:solidFill>
                  <a:srgbClr val="FF0000"/>
                </a:solidFill>
                <a:latin typeface="微软雅黑" panose="020B0503020204020204" pitchFamily="34" charset="-122"/>
                <a:ea typeface="微软雅黑" panose="020B0503020204020204" pitchFamily="34" charset="-122"/>
              </a:rPr>
              <a:t>补</a:t>
            </a:r>
          </a:p>
        </p:txBody>
      </p:sp>
      <p:sp>
        <p:nvSpPr>
          <p:cNvPr id="6" name="Text Box 4"/>
          <p:cNvSpPr txBox="1">
            <a:spLocks noChangeArrowheads="1"/>
          </p:cNvSpPr>
          <p:nvPr/>
        </p:nvSpPr>
        <p:spPr bwMode="auto">
          <a:xfrm>
            <a:off x="5465764" y="682625"/>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C0000"/>
                </a:solidFill>
                <a:latin typeface="微软雅黑" panose="020B0503020204020204" pitchFamily="34" charset="-122"/>
                <a:ea typeface="微软雅黑" panose="020B0503020204020204" pitchFamily="34" charset="-122"/>
              </a:rPr>
              <a:t>问题：如何求</a:t>
            </a:r>
            <a:r>
              <a:rPr lang="en-US" altLang="zh-CN" sz="2000" dirty="0">
                <a:solidFill>
                  <a:srgbClr val="CC0000"/>
                </a:solidFill>
                <a:latin typeface="微软雅黑" panose="020B0503020204020204" pitchFamily="34" charset="-122"/>
                <a:ea typeface="微软雅黑" panose="020B0503020204020204" pitchFamily="34" charset="-122"/>
              </a:rPr>
              <a:t>[</a:t>
            </a:r>
            <a:r>
              <a:rPr lang="pt-BR" altLang="zh-CN" sz="2000" dirty="0">
                <a:solidFill>
                  <a:srgbClr val="CC0000"/>
                </a:solidFill>
                <a:latin typeface="微软雅黑" panose="020B0503020204020204" pitchFamily="34" charset="-122"/>
                <a:ea typeface="微软雅黑" panose="020B0503020204020204" pitchFamily="34" charset="-122"/>
              </a:rPr>
              <a:t>–</a:t>
            </a:r>
            <a:r>
              <a:rPr lang="en-US" altLang="zh-CN" sz="2000" dirty="0">
                <a:solidFill>
                  <a:srgbClr val="CC0000"/>
                </a:solidFill>
                <a:latin typeface="微软雅黑" panose="020B0503020204020204" pitchFamily="34" charset="-122"/>
                <a:ea typeface="微软雅黑" panose="020B0503020204020204" pitchFamily="34" charset="-122"/>
              </a:rPr>
              <a:t>B]</a:t>
            </a:r>
            <a:r>
              <a:rPr lang="zh-CN" altLang="en-US" sz="2000" baseline="-25000" dirty="0">
                <a:solidFill>
                  <a:srgbClr val="CC0000"/>
                </a:solidFill>
                <a:latin typeface="微软雅黑" panose="020B0503020204020204" pitchFamily="34" charset="-122"/>
                <a:ea typeface="微软雅黑" panose="020B0503020204020204" pitchFamily="34" charset="-122"/>
              </a:rPr>
              <a:t>补</a:t>
            </a:r>
            <a:r>
              <a:rPr lang="zh-CN" altLang="en-US" sz="2000" dirty="0">
                <a:solidFill>
                  <a:srgbClr val="CC0000"/>
                </a:solidFill>
                <a:latin typeface="微软雅黑" panose="020B0503020204020204" pitchFamily="34" charset="-122"/>
                <a:ea typeface="微软雅黑" panose="020B0503020204020204" pitchFamily="34" charset="-122"/>
              </a:rPr>
              <a:t>？</a:t>
            </a:r>
          </a:p>
        </p:txBody>
      </p:sp>
      <p:grpSp>
        <p:nvGrpSpPr>
          <p:cNvPr id="7" name="Group 7"/>
          <p:cNvGrpSpPr>
            <a:grpSpLocks/>
          </p:cNvGrpSpPr>
          <p:nvPr/>
        </p:nvGrpSpPr>
        <p:grpSpPr bwMode="auto">
          <a:xfrm>
            <a:off x="5673727" y="1154113"/>
            <a:ext cx="2378075" cy="427037"/>
            <a:chOff x="3664" y="1150"/>
            <a:chExt cx="1498" cy="269"/>
          </a:xfrm>
        </p:grpSpPr>
        <p:sp>
          <p:nvSpPr>
            <p:cNvPr id="8" name="Rectangle 6"/>
            <p:cNvSpPr>
              <a:spLocks noChangeArrowheads="1"/>
            </p:cNvSpPr>
            <p:nvPr/>
          </p:nvSpPr>
          <p:spPr bwMode="auto">
            <a:xfrm>
              <a:off x="3664" y="1150"/>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dirty="0">
                  <a:solidFill>
                    <a:srgbClr val="3333FF"/>
                  </a:solidFill>
                  <a:latin typeface="微软雅黑" panose="020B0503020204020204" pitchFamily="34" charset="-122"/>
                  <a:ea typeface="微软雅黑" panose="020B0503020204020204" pitchFamily="34" charset="-122"/>
                </a:rPr>
                <a:t>[</a:t>
              </a:r>
              <a:r>
                <a:rPr lang="pt-BR" altLang="zh-CN" dirty="0">
                  <a:solidFill>
                    <a:srgbClr val="3333FF"/>
                  </a:solidFill>
                  <a:latin typeface="微软雅黑" panose="020B0503020204020204" pitchFamily="34" charset="-122"/>
                  <a:ea typeface="微软雅黑" panose="020B0503020204020204" pitchFamily="34" charset="-122"/>
                </a:rPr>
                <a:t>–</a:t>
              </a:r>
              <a:r>
                <a:rPr lang="en-US" altLang="zh-CN" dirty="0">
                  <a:solidFill>
                    <a:srgbClr val="3333FF"/>
                  </a:solidFill>
                  <a:latin typeface="微软雅黑" panose="020B0503020204020204" pitchFamily="34" charset="-122"/>
                  <a:ea typeface="微软雅黑" panose="020B0503020204020204" pitchFamily="34" charset="-122"/>
                </a:rPr>
                <a:t>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en-US" altLang="zh-CN" dirty="0">
                  <a:solidFill>
                    <a:srgbClr val="3333FF"/>
                  </a:solidFill>
                  <a:latin typeface="微软雅黑" panose="020B0503020204020204" pitchFamily="34" charset="-122"/>
                  <a:ea typeface="微软雅黑" panose="020B0503020204020204" pitchFamily="34" charset="-122"/>
                </a:rPr>
                <a:t>=[B]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en-US" altLang="zh-CN" dirty="0">
                  <a:solidFill>
                    <a:srgbClr val="3333FF"/>
                  </a:solidFill>
                  <a:latin typeface="微软雅黑" panose="020B0503020204020204" pitchFamily="34" charset="-122"/>
                  <a:ea typeface="微软雅黑" panose="020B0503020204020204" pitchFamily="34" charset="-122"/>
                </a:rPr>
                <a:t>+1</a:t>
              </a:r>
            </a:p>
          </p:txBody>
        </p:sp>
        <p:sp>
          <p:nvSpPr>
            <p:cNvPr id="9" name="Line 7"/>
            <p:cNvSpPr>
              <a:spLocks noChangeShapeType="1"/>
            </p:cNvSpPr>
            <p:nvPr/>
          </p:nvSpPr>
          <p:spPr bwMode="auto">
            <a:xfrm>
              <a:off x="4326" y="1184"/>
              <a:ext cx="278" cy="0"/>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1"/>
          <p:cNvGrpSpPr>
            <a:grpSpLocks/>
          </p:cNvGrpSpPr>
          <p:nvPr/>
        </p:nvGrpSpPr>
        <p:grpSpPr bwMode="auto">
          <a:xfrm>
            <a:off x="2694223" y="2317750"/>
            <a:ext cx="5213350" cy="3024187"/>
            <a:chOff x="2139" y="2151"/>
            <a:chExt cx="3284" cy="1905"/>
          </a:xfrm>
        </p:grpSpPr>
        <p:sp>
          <p:nvSpPr>
            <p:cNvPr id="12" name="Rectangle 33"/>
            <p:cNvSpPr>
              <a:spLocks noChangeArrowheads="1"/>
            </p:cNvSpPr>
            <p:nvPr/>
          </p:nvSpPr>
          <p:spPr bwMode="auto">
            <a:xfrm>
              <a:off x="5032"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Sum</a:t>
              </a:r>
            </a:p>
          </p:txBody>
        </p:sp>
        <p:sp>
          <p:nvSpPr>
            <p:cNvPr id="13" name="Line 11"/>
            <p:cNvSpPr>
              <a:spLocks noChangeShapeType="1"/>
            </p:cNvSpPr>
            <p:nvPr/>
          </p:nvSpPr>
          <p:spPr bwMode="auto">
            <a:xfrm flipH="1">
              <a:off x="3670" y="259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flipH="1">
              <a:off x="4162" y="2482"/>
              <a:ext cx="6" cy="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4175" y="2482"/>
              <a:ext cx="399"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4145" y="2913"/>
              <a:ext cx="151" cy="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p:cNvSpPr>
              <a:spLocks noChangeShapeType="1"/>
            </p:cNvSpPr>
            <p:nvPr/>
          </p:nvSpPr>
          <p:spPr bwMode="auto">
            <a:xfrm>
              <a:off x="4574" y="2676"/>
              <a:ext cx="7"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flipV="1">
              <a:off x="4168" y="3064"/>
              <a:ext cx="0" cy="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flipV="1">
              <a:off x="4175" y="3257"/>
              <a:ext cx="399" cy="2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flipV="1">
              <a:off x="4169" y="2981"/>
              <a:ext cx="121"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p:cNvSpPr>
              <a:spLocks noChangeShapeType="1"/>
            </p:cNvSpPr>
            <p:nvPr/>
          </p:nvSpPr>
          <p:spPr bwMode="auto">
            <a:xfrm flipV="1">
              <a:off x="4581" y="2966"/>
              <a:ext cx="0"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p:cNvSpPr>
              <a:spLocks noChangeShapeType="1"/>
            </p:cNvSpPr>
            <p:nvPr/>
          </p:nvSpPr>
          <p:spPr bwMode="auto">
            <a:xfrm>
              <a:off x="4584" y="2973"/>
              <a:ext cx="47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p:cNvSpPr>
              <a:spLocks noChangeShapeType="1"/>
            </p:cNvSpPr>
            <p:nvPr/>
          </p:nvSpPr>
          <p:spPr bwMode="auto">
            <a:xfrm flipH="1">
              <a:off x="3670" y="3346"/>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ea typeface="微软雅黑" panose="020B0503020204020204" pitchFamily="34" charset="-122"/>
                  <a:cs typeface="Arial" panose="020B0604020202020204" pitchFamily="34" charset="0"/>
                </a:rPr>
                <a:t>加法器</a:t>
              </a:r>
            </a:p>
          </p:txBody>
        </p:sp>
        <p:sp>
          <p:nvSpPr>
            <p:cNvPr id="25" name="Line 26"/>
            <p:cNvSpPr>
              <a:spLocks noChangeShapeType="1"/>
            </p:cNvSpPr>
            <p:nvPr/>
          </p:nvSpPr>
          <p:spPr bwMode="auto">
            <a:xfrm flipH="1">
              <a:off x="3834" y="3308"/>
              <a:ext cx="90" cy="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7"/>
            <p:cNvSpPr>
              <a:spLocks noChangeShapeType="1"/>
            </p:cNvSpPr>
            <p:nvPr/>
          </p:nvSpPr>
          <p:spPr bwMode="auto">
            <a:xfrm flipH="1">
              <a:off x="3834" y="2563"/>
              <a:ext cx="9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8"/>
            <p:cNvSpPr>
              <a:spLocks noChangeShapeType="1"/>
            </p:cNvSpPr>
            <p:nvPr/>
          </p:nvSpPr>
          <p:spPr bwMode="auto">
            <a:xfrm flipH="1">
              <a:off x="4866" y="2935"/>
              <a:ext cx="90"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9"/>
            <p:cNvSpPr>
              <a:spLocks noChangeArrowheads="1"/>
            </p:cNvSpPr>
            <p:nvPr/>
          </p:nvSpPr>
          <p:spPr bwMode="auto">
            <a:xfrm>
              <a:off x="3707" y="2599"/>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29" name="Rectangle 30"/>
            <p:cNvSpPr>
              <a:spLocks noChangeArrowheads="1"/>
            </p:cNvSpPr>
            <p:nvPr/>
          </p:nvSpPr>
          <p:spPr bwMode="auto">
            <a:xfrm>
              <a:off x="3707" y="334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30" name="Rectangle 31"/>
            <p:cNvSpPr>
              <a:spLocks noChangeArrowheads="1"/>
            </p:cNvSpPr>
            <p:nvPr/>
          </p:nvSpPr>
          <p:spPr bwMode="auto">
            <a:xfrm>
              <a:off x="4739" y="2973"/>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31"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p>
          </p:txBody>
        </p:sp>
        <p:sp>
          <p:nvSpPr>
            <p:cNvPr id="32" name="Line 35"/>
            <p:cNvSpPr>
              <a:spLocks noChangeShapeType="1"/>
            </p:cNvSpPr>
            <p:nvPr/>
          </p:nvSpPr>
          <p:spPr bwMode="auto">
            <a:xfrm>
              <a:off x="4416" y="2354"/>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p>
          </p:txBody>
        </p:sp>
        <p:sp>
          <p:nvSpPr>
            <p:cNvPr id="34" name="Line 37"/>
            <p:cNvSpPr>
              <a:spLocks noChangeShapeType="1"/>
            </p:cNvSpPr>
            <p:nvPr/>
          </p:nvSpPr>
          <p:spPr bwMode="auto">
            <a:xfrm>
              <a:off x="4416" y="3350"/>
              <a:ext cx="0" cy="3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p>
          </p:txBody>
        </p:sp>
        <p:sp>
          <p:nvSpPr>
            <p:cNvPr id="36" name="Line 39"/>
            <p:cNvSpPr>
              <a:spLocks noChangeShapeType="1"/>
            </p:cNvSpPr>
            <p:nvPr/>
          </p:nvSpPr>
          <p:spPr bwMode="auto">
            <a:xfrm flipH="1">
              <a:off x="2308" y="322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0"/>
            <p:cNvSpPr>
              <a:spLocks noChangeShapeType="1"/>
            </p:cNvSpPr>
            <p:nvPr/>
          </p:nvSpPr>
          <p:spPr bwMode="auto">
            <a:xfrm flipH="1">
              <a:off x="2474" y="3184"/>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41"/>
            <p:cNvSpPr>
              <a:spLocks noChangeArrowheads="1"/>
            </p:cNvSpPr>
            <p:nvPr/>
          </p:nvSpPr>
          <p:spPr bwMode="auto">
            <a:xfrm>
              <a:off x="2345" y="322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39"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grpSp>
          <p:nvGrpSpPr>
            <p:cNvPr id="40" name="Group 43"/>
            <p:cNvGrpSpPr>
              <a:grpSpLocks/>
            </p:cNvGrpSpPr>
            <p:nvPr/>
          </p:nvGrpSpPr>
          <p:grpSpPr bwMode="auto">
            <a:xfrm>
              <a:off x="2717" y="3340"/>
              <a:ext cx="290" cy="247"/>
              <a:chOff x="1816" y="3448"/>
              <a:chExt cx="336" cy="288"/>
            </a:xfrm>
          </p:grpSpPr>
          <p:sp>
            <p:nvSpPr>
              <p:cNvPr id="57"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58"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Line 48"/>
            <p:cNvSpPr>
              <a:spLocks noChangeShapeType="1"/>
            </p:cNvSpPr>
            <p:nvPr/>
          </p:nvSpPr>
          <p:spPr bwMode="auto">
            <a:xfrm>
              <a:off x="2601" y="3225"/>
              <a:ext cx="0"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9"/>
            <p:cNvSpPr>
              <a:spLocks noChangeShapeType="1"/>
            </p:cNvSpPr>
            <p:nvPr/>
          </p:nvSpPr>
          <p:spPr bwMode="auto">
            <a:xfrm>
              <a:off x="2604" y="3470"/>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50"/>
            <p:cNvSpPr>
              <a:spLocks noChangeShapeType="1"/>
            </p:cNvSpPr>
            <p:nvPr/>
          </p:nvSpPr>
          <p:spPr bwMode="auto">
            <a:xfrm flipH="1">
              <a:off x="3010" y="3470"/>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51"/>
            <p:cNvSpPr>
              <a:spLocks noChangeShapeType="1"/>
            </p:cNvSpPr>
            <p:nvPr/>
          </p:nvSpPr>
          <p:spPr bwMode="auto">
            <a:xfrm flipH="1">
              <a:off x="3092" y="3433"/>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52"/>
            <p:cNvSpPr>
              <a:spLocks noChangeArrowheads="1"/>
            </p:cNvSpPr>
            <p:nvPr/>
          </p:nvSpPr>
          <p:spPr bwMode="auto">
            <a:xfrm>
              <a:off x="2995" y="348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46"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p>
          </p:txBody>
        </p:sp>
        <p:sp>
          <p:nvSpPr>
            <p:cNvPr id="47"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p>
          </p:txBody>
        </p:sp>
        <p:sp>
          <p:nvSpPr>
            <p:cNvPr id="48"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p>
          </p:txBody>
        </p:sp>
        <p:sp>
          <p:nvSpPr>
            <p:cNvPr id="49" name="Line 57"/>
            <p:cNvSpPr>
              <a:spLocks noChangeShapeType="1"/>
            </p:cNvSpPr>
            <p:nvPr/>
          </p:nvSpPr>
          <p:spPr bwMode="auto">
            <a:xfrm flipV="1">
              <a:off x="3508" y="2205"/>
              <a:ext cx="0" cy="83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59"/>
            <p:cNvSpPr>
              <a:spLocks noChangeShapeType="1"/>
            </p:cNvSpPr>
            <p:nvPr/>
          </p:nvSpPr>
          <p:spPr bwMode="auto">
            <a:xfrm flipH="1">
              <a:off x="3505" y="2351"/>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Rectangle 60"/>
            <p:cNvSpPr>
              <a:spLocks noChangeArrowheads="1"/>
            </p:cNvSpPr>
            <p:nvPr/>
          </p:nvSpPr>
          <p:spPr bwMode="auto">
            <a:xfrm>
              <a:off x="3126" y="2151"/>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solidFill>
                    <a:schemeClr val="accent2"/>
                  </a:solidFill>
                  <a:cs typeface="Arial" panose="020B0604020202020204" pitchFamily="34" charset="0"/>
                </a:rPr>
                <a:t>Sub</a:t>
              </a:r>
            </a:p>
          </p:txBody>
        </p:sp>
        <p:sp>
          <p:nvSpPr>
            <p:cNvPr id="52"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sp>
          <p:nvSpPr>
            <p:cNvPr id="53" name="Line 63"/>
            <p:cNvSpPr>
              <a:spLocks noChangeShapeType="1"/>
            </p:cNvSpPr>
            <p:nvPr/>
          </p:nvSpPr>
          <p:spPr bwMode="auto">
            <a:xfrm>
              <a:off x="3004" y="3303"/>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Text Box 68"/>
            <p:cNvSpPr txBox="1">
              <a:spLocks noChangeArrowheads="1"/>
            </p:cNvSpPr>
            <p:nvPr/>
          </p:nvSpPr>
          <p:spPr bwMode="auto">
            <a:xfrm>
              <a:off x="3262" y="3806"/>
              <a:ext cx="15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smtClean="0">
                  <a:solidFill>
                    <a:srgbClr val="C00000"/>
                  </a:solidFill>
                  <a:latin typeface="微软雅黑" panose="020B0503020204020204" pitchFamily="34" charset="-122"/>
                  <a:ea typeface="微软雅黑" panose="020B0503020204020204" pitchFamily="34" charset="-122"/>
                </a:rPr>
                <a:t>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a:t>
              </a:r>
              <a:r>
                <a:rPr lang="zh-CN" altLang="en-US" sz="2000" dirty="0" smtClean="0">
                  <a:solidFill>
                    <a:srgbClr val="C00000"/>
                  </a:solidFill>
                  <a:latin typeface="微软雅黑" panose="020B0503020204020204" pitchFamily="34" charset="-122"/>
                  <a:ea typeface="微软雅黑" panose="020B0503020204020204" pitchFamily="34" charset="-122"/>
                </a:rPr>
                <a:t>运算电路</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55"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sp>
          <p:nvSpPr>
            <p:cNvPr id="56" name="AutoShape 68"/>
            <p:cNvSpPr>
              <a:spLocks noChangeArrowheads="1"/>
            </p:cNvSpPr>
            <p:nvPr/>
          </p:nvSpPr>
          <p:spPr bwMode="auto">
            <a:xfrm rot="-5400000">
              <a:off x="3136" y="3171"/>
              <a:ext cx="733" cy="309"/>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9 w 21600"/>
                <a:gd name="T13" fmla="*/ 4474 h 21600"/>
                <a:gd name="T14" fmla="*/ 17091 w 21600"/>
                <a:gd name="T15" fmla="*/ 1712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文本框 60"/>
          <p:cNvSpPr txBox="1"/>
          <p:nvPr/>
        </p:nvSpPr>
        <p:spPr>
          <a:xfrm>
            <a:off x="5708651" y="1550880"/>
            <a:ext cx="2274887"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这个过程称为求补</a:t>
            </a:r>
            <a:endParaRPr lang="zh-CN" altLang="en-US" sz="2000" dirty="0">
              <a:latin typeface="黑体" panose="02010609060101010101" pitchFamily="49" charset="-122"/>
              <a:ea typeface="黑体" panose="02010609060101010101" pitchFamily="49" charset="-122"/>
            </a:endParaRPr>
          </a:p>
        </p:txBody>
      </p:sp>
      <p:sp>
        <p:nvSpPr>
          <p:cNvPr id="63" name="Rectangle 3"/>
          <p:cNvSpPr txBox="1">
            <a:spLocks noChangeArrowheads="1"/>
          </p:cNvSpPr>
          <p:nvPr/>
        </p:nvSpPr>
        <p:spPr bwMode="auto">
          <a:xfrm>
            <a:off x="300273" y="5514974"/>
            <a:ext cx="8801100"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100000"/>
              </a:lnSpc>
              <a:spcBef>
                <a:spcPct val="25000"/>
              </a:spcBef>
            </a:pPr>
            <a:r>
              <a:rPr lang="zh-CN" altLang="en-US" sz="2000" kern="0" dirty="0" smtClean="0">
                <a:solidFill>
                  <a:srgbClr val="FF0000"/>
                </a:solidFill>
                <a:latin typeface="微软雅黑" panose="020B0503020204020204" pitchFamily="34" charset="-122"/>
                <a:ea typeface="微软雅黑" panose="020B0503020204020204" pitchFamily="34" charset="-122"/>
              </a:rPr>
              <a:t>这是一个最基本的加法器</a:t>
            </a:r>
            <a:r>
              <a:rPr lang="zh-CN" altLang="en-US" sz="2000" kern="0" dirty="0" smtClean="0">
                <a:latin typeface="微软雅黑" panose="020B0503020204020204" pitchFamily="34" charset="-122"/>
                <a:ea typeface="微软雅黑" panose="020B0503020204020204" pitchFamily="34" charset="-122"/>
              </a:rPr>
              <a:t>，因为只有</a:t>
            </a:r>
            <a:r>
              <a:rPr lang="en-US" altLang="zh-CN" sz="2000" kern="0" dirty="0" smtClean="0">
                <a:latin typeface="微软雅黑" panose="020B0503020204020204" pitchFamily="34" charset="-122"/>
                <a:ea typeface="微软雅黑" panose="020B0503020204020204" pitchFamily="34" charset="-122"/>
              </a:rPr>
              <a:t>n</a:t>
            </a:r>
            <a:r>
              <a:rPr lang="zh-CN" altLang="en-US" sz="2000" kern="0" dirty="0" smtClean="0">
                <a:latin typeface="微软雅黑" panose="020B0503020204020204" pitchFamily="34" charset="-122"/>
                <a:ea typeface="微软雅黑" panose="020B0503020204020204" pitchFamily="34" charset="-122"/>
              </a:rPr>
              <a:t>位，所以是一种</a:t>
            </a:r>
            <a:r>
              <a:rPr lang="zh-CN" altLang="en-US" sz="2000" kern="0" dirty="0" smtClean="0">
                <a:solidFill>
                  <a:srgbClr val="FF0000"/>
                </a:solidFill>
                <a:latin typeface="微软雅黑" panose="020B0503020204020204" pitchFamily="34" charset="-122"/>
                <a:ea typeface="微软雅黑" panose="020B0503020204020204" pitchFamily="34" charset="-122"/>
              </a:rPr>
              <a:t>模</a:t>
            </a:r>
            <a:r>
              <a:rPr lang="en-US" altLang="zh-CN" sz="2000" kern="0" dirty="0" smtClean="0">
                <a:solidFill>
                  <a:srgbClr val="FF0000"/>
                </a:solidFill>
                <a:latin typeface="微软雅黑" panose="020B0503020204020204" pitchFamily="34" charset="-122"/>
                <a:ea typeface="微软雅黑" panose="020B0503020204020204" pitchFamily="34" charset="-122"/>
              </a:rPr>
              <a:t>2</a:t>
            </a:r>
            <a:r>
              <a:rPr lang="en-US" altLang="zh-CN" sz="2000" kern="0" baseline="30000" dirty="0" smtClean="0">
                <a:solidFill>
                  <a:srgbClr val="FF0000"/>
                </a:solidFill>
                <a:latin typeface="微软雅黑" panose="020B0503020204020204" pitchFamily="34" charset="-122"/>
                <a:ea typeface="微软雅黑" panose="020B0503020204020204" pitchFamily="34" charset="-122"/>
              </a:rPr>
              <a:t>n</a:t>
            </a:r>
            <a:r>
              <a:rPr lang="zh-CN" altLang="en-US" sz="2000" kern="0" dirty="0" smtClean="0">
                <a:solidFill>
                  <a:srgbClr val="FF0000"/>
                </a:solidFill>
                <a:latin typeface="微软雅黑" panose="020B0503020204020204" pitchFamily="34" charset="-122"/>
                <a:ea typeface="微软雅黑" panose="020B0503020204020204" pitchFamily="34" charset="-122"/>
              </a:rPr>
              <a:t>运算系统</a:t>
            </a:r>
            <a:r>
              <a:rPr lang="zh-CN" altLang="en-US" sz="2000" kern="0" dirty="0" smtClean="0">
                <a:latin typeface="微软雅黑" panose="020B0503020204020204" pitchFamily="34" charset="-122"/>
                <a:ea typeface="微软雅黑" panose="020B0503020204020204" pitchFamily="34" charset="-122"/>
              </a:rPr>
              <a:t>！</a:t>
            </a:r>
            <a:endParaRPr lang="en-US" altLang="zh-CN" sz="2000" kern="0" dirty="0" smtClean="0">
              <a:latin typeface="微软雅黑" panose="020B0503020204020204" pitchFamily="34" charset="-122"/>
              <a:ea typeface="微软雅黑" panose="020B0503020204020204" pitchFamily="34" charset="-122"/>
            </a:endParaRPr>
          </a:p>
          <a:p>
            <a:pPr>
              <a:lnSpc>
                <a:spcPct val="100000"/>
              </a:lnSpc>
              <a:spcBef>
                <a:spcPct val="25000"/>
              </a:spcBef>
            </a:pPr>
            <a:r>
              <a:rPr lang="zh-CN" altLang="en-US" sz="2000" dirty="0">
                <a:latin typeface="微软雅黑" panose="020B0503020204020204" pitchFamily="34" charset="-122"/>
                <a:ea typeface="微软雅黑" panose="020B0503020204020204" pitchFamily="34" charset="-122"/>
              </a:rPr>
              <a:t>当</a:t>
            </a:r>
            <a:r>
              <a:rPr lang="zh-CN" altLang="en-US" sz="2000" dirty="0" smtClean="0">
                <a:solidFill>
                  <a:srgbClr val="FF0000"/>
                </a:solidFill>
                <a:latin typeface="微软雅黑" panose="020B0503020204020204" pitchFamily="34" charset="-122"/>
                <a:ea typeface="微软雅黑" panose="020B0503020204020204" pitchFamily="34" charset="-122"/>
              </a:rPr>
              <a:t>加</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减运算</a:t>
            </a:r>
            <a:r>
              <a:rPr lang="zh-CN" altLang="en-US" sz="2000" dirty="0" smtClean="0">
                <a:solidFill>
                  <a:srgbClr val="FF0000"/>
                </a:solidFill>
                <a:latin typeface="微软雅黑" panose="020B0503020204020204" pitchFamily="34" charset="-122"/>
                <a:ea typeface="微软雅黑" panose="020B0503020204020204" pitchFamily="34" charset="-122"/>
              </a:rPr>
              <a:t>电路</a:t>
            </a:r>
            <a:r>
              <a:rPr lang="zh-CN" altLang="en-US" sz="2000" dirty="0" smtClean="0">
                <a:latin typeface="微软雅黑" panose="020B0503020204020204" pitchFamily="34" charset="-122"/>
                <a:ea typeface="微软雅黑" panose="020B0503020204020204" pitchFamily="34" charset="-122"/>
              </a:rPr>
              <a:t>的结果超出表示范围，即发生</a:t>
            </a:r>
            <a:r>
              <a:rPr lang="zh-CN" altLang="en-US" sz="2000" dirty="0">
                <a:solidFill>
                  <a:srgbClr val="FF0000"/>
                </a:solidFill>
                <a:latin typeface="微软雅黑" panose="020B0503020204020204" pitchFamily="34" charset="-122"/>
                <a:ea typeface="微软雅黑" panose="020B0503020204020204" pitchFamily="34" charset="-122"/>
              </a:rPr>
              <a:t>溢出</a:t>
            </a:r>
            <a:r>
              <a:rPr lang="zh-CN" altLang="en-US" sz="2000" dirty="0" smtClean="0">
                <a:latin typeface="微软雅黑" panose="020B0503020204020204" pitchFamily="34" charset="-122"/>
                <a:ea typeface="微软雅黑" panose="020B0503020204020204" pitchFamily="34" charset="-122"/>
              </a:rPr>
              <a:t>时，结果</a:t>
            </a:r>
            <a:r>
              <a:rPr lang="zh-CN" altLang="en-US" sz="2000" dirty="0">
                <a:latin typeface="微软雅黑" panose="020B0503020204020204" pitchFamily="34" charset="-122"/>
                <a:ea typeface="微软雅黑" panose="020B0503020204020204" pitchFamily="34" charset="-122"/>
              </a:rPr>
              <a:t>就是错误的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00000"/>
              </a:lnSpc>
              <a:spcBef>
                <a:spcPct val="25000"/>
              </a:spcBef>
            </a:pPr>
            <a:r>
              <a:rPr lang="zh-CN" altLang="en-US" sz="2000" dirty="0" smtClean="0">
                <a:latin typeface="微软雅黑" panose="020B0503020204020204" pitchFamily="34" charset="-122"/>
                <a:ea typeface="微软雅黑" panose="020B0503020204020204" pitchFamily="34" charset="-122"/>
              </a:rPr>
              <a:t>为此就引出了</a:t>
            </a:r>
            <a:r>
              <a:rPr lang="zh-CN" altLang="en-US" sz="2000" dirty="0" smtClean="0">
                <a:solidFill>
                  <a:srgbClr val="FF0000"/>
                </a:solidFill>
                <a:latin typeface="微软雅黑" panose="020B0503020204020204" pitchFamily="34" charset="-122"/>
                <a:ea typeface="微软雅黑" panose="020B0503020204020204" pitchFamily="34" charset="-122"/>
              </a:rPr>
              <a:t>带标志位的加</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减运算电路</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445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3">
                                            <p:txEl>
                                              <p:pRg st="0" end="0"/>
                                            </p:txEl>
                                          </p:spTgt>
                                        </p:tgtEl>
                                        <p:attrNameLst>
                                          <p:attrName>style.visibility</p:attrName>
                                        </p:attrNameLst>
                                      </p:cBhvr>
                                      <p:to>
                                        <p:strVal val="visible"/>
                                      </p:to>
                                    </p:set>
                                    <p:animEffect transition="in" filter="blinds(horizontal)">
                                      <p:cBhvr>
                                        <p:cTn id="50" dur="500"/>
                                        <p:tgtEl>
                                          <p:spTgt spid="6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3">
                                            <p:txEl>
                                              <p:pRg st="1" end="1"/>
                                            </p:txEl>
                                          </p:spTgt>
                                        </p:tgtEl>
                                        <p:attrNameLst>
                                          <p:attrName>style.visibility</p:attrName>
                                        </p:attrNameLst>
                                      </p:cBhvr>
                                      <p:to>
                                        <p:strVal val="visible"/>
                                      </p:to>
                                    </p:set>
                                    <p:animEffect transition="in" filter="blinds(horizontal)">
                                      <p:cBhvr>
                                        <p:cTn id="55" dur="500"/>
                                        <p:tgtEl>
                                          <p:spTgt spid="63">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3">
                                            <p:txEl>
                                              <p:pRg st="2" end="2"/>
                                            </p:txEl>
                                          </p:spTgt>
                                        </p:tgtEl>
                                        <p:attrNameLst>
                                          <p:attrName>style.visibility</p:attrName>
                                        </p:attrNameLst>
                                      </p:cBhvr>
                                      <p:to>
                                        <p:strVal val="visible"/>
                                      </p:to>
                                    </p:set>
                                    <p:animEffect transition="in" filter="blinds(horizontal)">
                                      <p:cBhvr>
                                        <p:cTn id="60"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pPr/>
              <a:t>28</a:t>
            </a:fld>
            <a:endParaRPr lang="zh-CN" altLang="en-US" dirty="0"/>
          </a:p>
        </p:txBody>
      </p:sp>
      <p:sp>
        <p:nvSpPr>
          <p:cNvPr id="4" name="Text Box 10"/>
          <p:cNvSpPr txBox="1">
            <a:spLocks noChangeArrowheads="1"/>
          </p:cNvSpPr>
          <p:nvPr/>
        </p:nvSpPr>
        <p:spPr bwMode="auto">
          <a:xfrm>
            <a:off x="546733" y="5948996"/>
            <a:ext cx="7766216" cy="82663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sz="2000" dirty="0">
                <a:latin typeface="微软雅黑" panose="020B0503020204020204" pitchFamily="34" charset="-122"/>
                <a:ea typeface="微软雅黑" panose="020B0503020204020204" pitchFamily="34" charset="-122"/>
              </a:rPr>
              <a:t>在</a:t>
            </a:r>
            <a:r>
              <a:rPr lang="zh-CN" altLang="en-US" sz="2000" dirty="0">
                <a:solidFill>
                  <a:srgbClr val="FF0000"/>
                </a:solidFill>
                <a:latin typeface="微软雅黑" panose="020B0503020204020204" pitchFamily="34" charset="-122"/>
                <a:ea typeface="微软雅黑" panose="020B0503020204020204" pitchFamily="34" charset="-122"/>
              </a:rPr>
              <a:t>整数加</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减运算部件</a:t>
            </a:r>
            <a:r>
              <a:rPr lang="zh-CN" altLang="en-US" sz="2000" dirty="0">
                <a:latin typeface="微软雅黑" panose="020B0503020204020204" pitchFamily="34" charset="-122"/>
                <a:ea typeface="微软雅黑" panose="020B0503020204020204" pitchFamily="34" charset="-122"/>
              </a:rPr>
              <a:t>基础上，加上寄存器、移位器以及控制逻辑，就可实现</a:t>
            </a:r>
            <a:r>
              <a:rPr lang="en-US" altLang="zh-CN" sz="2000" dirty="0" smtClean="0">
                <a:solidFill>
                  <a:srgbClr val="FF0000"/>
                </a:solidFill>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乘</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除</a:t>
            </a:r>
            <a:r>
              <a:rPr lang="zh-CN" altLang="en-US" sz="2000" dirty="0">
                <a:latin typeface="微软雅黑" panose="020B0503020204020204" pitchFamily="34" charset="-122"/>
                <a:ea typeface="微软雅黑" panose="020B0503020204020204" pitchFamily="34" charset="-122"/>
              </a:rPr>
              <a:t>运算以及</a:t>
            </a:r>
            <a:r>
              <a:rPr lang="zh-CN" altLang="en-US" sz="2000" dirty="0" smtClean="0">
                <a:solidFill>
                  <a:srgbClr val="FF0000"/>
                </a:solidFill>
                <a:latin typeface="微软雅黑" panose="020B0503020204020204" pitchFamily="34" charset="-122"/>
                <a:ea typeface="微软雅黑" panose="020B0503020204020204" pitchFamily="34" charset="-122"/>
              </a:rPr>
              <a:t>浮点</a:t>
            </a:r>
            <a:r>
              <a:rPr lang="zh-CN" altLang="en-US" sz="2000" dirty="0" smtClean="0">
                <a:latin typeface="微软雅黑" panose="020B0503020204020204" pitchFamily="34" charset="-122"/>
                <a:ea typeface="微软雅黑" panose="020B0503020204020204" pitchFamily="34" charset="-122"/>
              </a:rPr>
              <a:t>运算</a:t>
            </a:r>
            <a:r>
              <a:rPr lang="zh-CN" altLang="en-US" sz="2000" dirty="0">
                <a:latin typeface="微软雅黑" panose="020B0503020204020204" pitchFamily="34" charset="-122"/>
                <a:ea typeface="微软雅黑" panose="020B0503020204020204" pitchFamily="34" charset="-122"/>
              </a:rPr>
              <a:t>。</a:t>
            </a:r>
          </a:p>
        </p:txBody>
      </p:sp>
      <p:sp>
        <p:nvSpPr>
          <p:cNvPr id="6" name="Rectangle 3"/>
          <p:cNvSpPr>
            <a:spLocks noChangeArrowheads="1"/>
          </p:cNvSpPr>
          <p:nvPr/>
        </p:nvSpPr>
        <p:spPr bwMode="auto">
          <a:xfrm>
            <a:off x="112505" y="567602"/>
            <a:ext cx="8851375" cy="261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5000"/>
              </a:spcBef>
              <a:buClrTx/>
              <a:buSzTx/>
              <a:buFontTx/>
              <a:buChar char="•"/>
            </a:pPr>
            <a:r>
              <a:rPr lang="zh-CN" altLang="en-US" sz="2000" dirty="0" smtClean="0">
                <a:latin typeface="微软雅黑" panose="020B0503020204020204" pitchFamily="34" charset="-122"/>
                <a:ea typeface="微软雅黑" panose="020B0503020204020204" pitchFamily="34" charset="-122"/>
              </a:rPr>
              <a:t>在</a:t>
            </a:r>
            <a:r>
              <a:rPr lang="zh-CN" altLang="en-US" sz="2000" dirty="0" smtClean="0">
                <a:solidFill>
                  <a:srgbClr val="FF0000"/>
                </a:solidFill>
                <a:latin typeface="微软雅黑" panose="020B0503020204020204" pitchFamily="34" charset="-122"/>
                <a:ea typeface="微软雅黑" panose="020B0503020204020204" pitchFamily="34" charset="-122"/>
              </a:rPr>
              <a:t>加</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减</a:t>
            </a:r>
            <a:r>
              <a:rPr lang="zh-CN" altLang="en-US" sz="2000" dirty="0" smtClean="0">
                <a:solidFill>
                  <a:srgbClr val="FF0000"/>
                </a:solidFill>
                <a:latin typeface="微软雅黑" panose="020B0503020204020204" pitchFamily="34" charset="-122"/>
                <a:ea typeface="微软雅黑" panose="020B0503020204020204" pitchFamily="34" charset="-122"/>
              </a:rPr>
              <a:t>运算</a:t>
            </a:r>
            <a:r>
              <a:rPr lang="zh-CN" altLang="en-US" sz="2000" dirty="0">
                <a:solidFill>
                  <a:srgbClr val="FF0000"/>
                </a:solidFill>
                <a:latin typeface="微软雅黑" panose="020B0503020204020204" pitchFamily="34" charset="-122"/>
                <a:ea typeface="微软雅黑" panose="020B0503020204020204" pitchFamily="34" charset="-122"/>
              </a:rPr>
              <a:t>电路</a:t>
            </a:r>
            <a:r>
              <a:rPr lang="zh-CN" altLang="en-US" sz="2000" dirty="0" smtClean="0">
                <a:latin typeface="微软雅黑" panose="020B0503020204020204" pitchFamily="34" charset="-122"/>
                <a:ea typeface="微软雅黑" panose="020B0503020204020204" pitchFamily="34" charset="-122"/>
              </a:rPr>
              <a:t>上</a:t>
            </a:r>
            <a:r>
              <a:rPr lang="zh-CN" altLang="en-US" sz="2000" dirty="0">
                <a:latin typeface="微软雅黑" panose="020B0503020204020204" pitchFamily="34" charset="-122"/>
                <a:ea typeface="微软雅黑" panose="020B0503020204020204" pitchFamily="34" charset="-122"/>
              </a:rPr>
              <a:t>需</a:t>
            </a:r>
            <a:r>
              <a:rPr lang="zh-CN" altLang="en-US" sz="2000" dirty="0" smtClean="0">
                <a:latin typeface="微软雅黑" panose="020B0503020204020204" pitchFamily="34" charset="-122"/>
                <a:ea typeface="微软雅黑" panose="020B0503020204020204" pitchFamily="34" charset="-122"/>
              </a:rPr>
              <a:t>增加</a:t>
            </a:r>
            <a:r>
              <a:rPr lang="zh-CN" altLang="en-US" sz="2000" dirty="0">
                <a:latin typeface="微软雅黑" panose="020B0503020204020204" pitchFamily="34" charset="-122"/>
                <a:ea typeface="微软雅黑" panose="020B0503020204020204" pitchFamily="34" charset="-122"/>
              </a:rPr>
              <a:t>一些标志信息输出，就可以完成：</a:t>
            </a:r>
          </a:p>
          <a:p>
            <a:pPr lvl="1">
              <a:lnSpc>
                <a:spcPct val="120000"/>
              </a:lnSpc>
              <a:spcBef>
                <a:spcPct val="25000"/>
              </a:spcBef>
              <a:buSzTx/>
              <a:buFontTx/>
              <a:buNone/>
            </a:pPr>
            <a:r>
              <a:rPr lang="zh-CN" altLang="en-US" dirty="0">
                <a:solidFill>
                  <a:srgbClr val="0000CC"/>
                </a:solidFill>
                <a:latin typeface="微软雅黑" panose="020B0503020204020204" pitchFamily="34" charset="-122"/>
                <a:ea typeface="微软雅黑" panose="020B0503020204020204" pitchFamily="34" charset="-122"/>
              </a:rPr>
              <a:t>无符号整数加、无符号整数</a:t>
            </a:r>
            <a:r>
              <a:rPr lang="zh-CN" altLang="en-US" dirty="0" smtClean="0">
                <a:solidFill>
                  <a:srgbClr val="0000CC"/>
                </a:solidFill>
                <a:latin typeface="微软雅黑" panose="020B0503020204020204" pitchFamily="34" charset="-122"/>
                <a:ea typeface="微软雅黑" panose="020B0503020204020204" pitchFamily="34" charset="-122"/>
              </a:rPr>
              <a:t>减、带符号</a:t>
            </a:r>
            <a:r>
              <a:rPr lang="zh-CN" altLang="en-US" dirty="0">
                <a:solidFill>
                  <a:srgbClr val="0000CC"/>
                </a:solidFill>
                <a:latin typeface="微软雅黑" panose="020B0503020204020204" pitchFamily="34" charset="-122"/>
                <a:ea typeface="微软雅黑" panose="020B0503020204020204" pitchFamily="34" charset="-122"/>
              </a:rPr>
              <a:t>整数加、带符号整数</a:t>
            </a:r>
            <a:r>
              <a:rPr lang="zh-CN" altLang="en-US" dirty="0" smtClean="0">
                <a:solidFill>
                  <a:srgbClr val="0000CC"/>
                </a:solidFill>
                <a:latin typeface="微软雅黑" panose="020B0503020204020204" pitchFamily="34" charset="-122"/>
                <a:ea typeface="微软雅黑" panose="020B0503020204020204" pitchFamily="34" charset="-122"/>
              </a:rPr>
              <a:t>减</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5000"/>
              </a:spcBef>
              <a:buClrTx/>
              <a:buSzTx/>
              <a:buFontTx/>
              <a:buChar char="•"/>
            </a:pPr>
            <a:r>
              <a:rPr lang="zh-CN" altLang="en-US" sz="2000" dirty="0">
                <a:latin typeface="微软雅黑" panose="020B0503020204020204" pitchFamily="34" charset="-122"/>
                <a:ea typeface="微软雅黑" panose="020B0503020204020204" pitchFamily="34" charset="-122"/>
              </a:rPr>
              <a:t>程序中经常需要</a:t>
            </a:r>
            <a:r>
              <a:rPr lang="zh-CN" altLang="en-US" sz="2000" dirty="0">
                <a:solidFill>
                  <a:srgbClr val="FF0000"/>
                </a:solidFill>
                <a:latin typeface="微软雅黑" panose="020B0503020204020204" pitchFamily="34" charset="-122"/>
                <a:ea typeface="微软雅黑" panose="020B0503020204020204" pitchFamily="34" charset="-122"/>
              </a:rPr>
              <a:t>比较大小</a:t>
            </a:r>
            <a:r>
              <a:rPr lang="zh-CN" altLang="en-US" sz="2000" dirty="0">
                <a:latin typeface="微软雅黑" panose="020B0503020204020204" pitchFamily="34" charset="-122"/>
                <a:ea typeface="微软雅黑" panose="020B0503020204020204" pitchFamily="34" charset="-122"/>
              </a:rPr>
              <a:t>，通过</a:t>
            </a:r>
            <a:r>
              <a:rPr lang="zh-CN" altLang="en-US" sz="2000" dirty="0">
                <a:solidFill>
                  <a:srgbClr val="0033CC"/>
                </a:solidFill>
                <a:latin typeface="微软雅黑" panose="020B0503020204020204" pitchFamily="34" charset="-122"/>
                <a:ea typeface="微软雅黑" panose="020B0503020204020204" pitchFamily="34" charset="-122"/>
              </a:rPr>
              <a:t>（在加法器中）</a:t>
            </a:r>
            <a:r>
              <a:rPr lang="zh-CN" altLang="en-US" sz="2000" dirty="0">
                <a:latin typeface="微软雅黑" panose="020B0503020204020204" pitchFamily="34" charset="-122"/>
                <a:ea typeface="微软雅黑" panose="020B0503020204020204" pitchFamily="34" charset="-122"/>
              </a:rPr>
              <a:t>做</a:t>
            </a:r>
            <a:r>
              <a:rPr lang="zh-CN" altLang="en-US" sz="2000" dirty="0" smtClean="0">
                <a:solidFill>
                  <a:srgbClr val="FF0000"/>
                </a:solidFill>
                <a:latin typeface="微软雅黑" panose="020B0503020204020204" pitchFamily="34" charset="-122"/>
                <a:ea typeface="微软雅黑" panose="020B0503020204020204" pitchFamily="34" charset="-122"/>
              </a:rPr>
              <a:t>减法</a:t>
            </a:r>
            <a:r>
              <a:rPr lang="zh-CN" altLang="en-US" sz="2000" dirty="0" smtClean="0">
                <a:latin typeface="微软雅黑" panose="020B0503020204020204" pitchFamily="34" charset="-122"/>
                <a:ea typeface="微软雅黑" panose="020B0503020204020204" pitchFamily="34" charset="-122"/>
              </a:rPr>
              <a:t>来实现，需要使用</a:t>
            </a:r>
            <a:r>
              <a:rPr lang="zh-CN" altLang="en-US" sz="2000" dirty="0" smtClean="0">
                <a:solidFill>
                  <a:srgbClr val="FF0000"/>
                </a:solidFill>
                <a:latin typeface="微软雅黑" panose="020B0503020204020204" pitchFamily="34" charset="-122"/>
                <a:ea typeface="微软雅黑" panose="020B0503020204020204" pitchFamily="34" charset="-122"/>
              </a:rPr>
              <a:t>标志</a:t>
            </a:r>
            <a:r>
              <a:rPr lang="zh-CN" altLang="en-US" sz="2000" dirty="0">
                <a:solidFill>
                  <a:srgbClr val="FF0000"/>
                </a:solidFill>
                <a:latin typeface="微软雅黑" panose="020B0503020204020204" pitchFamily="34" charset="-122"/>
                <a:ea typeface="微软雅黑" panose="020B0503020204020204" pitchFamily="34" charset="-122"/>
              </a:rPr>
              <a:t>信息</a:t>
            </a:r>
            <a:r>
              <a:rPr lang="zh-CN" altLang="en-US" sz="2000" dirty="0">
                <a:latin typeface="微软雅黑" panose="020B0503020204020204" pitchFamily="34" charset="-122"/>
                <a:ea typeface="微软雅黑" panose="020B0503020204020204" pitchFamily="34" charset="-122"/>
              </a:rPr>
              <a:t>来</a:t>
            </a:r>
            <a:r>
              <a:rPr lang="zh-CN" altLang="en-US" sz="2000" dirty="0" smtClean="0">
                <a:latin typeface="微软雅黑" panose="020B0503020204020204" pitchFamily="34" charset="-122"/>
                <a:ea typeface="微软雅黑" panose="020B0503020204020204" pitchFamily="34" charset="-122"/>
              </a:rPr>
              <a:t>判断大小。</a:t>
            </a:r>
            <a:endParaRPr lang="zh-CN" altLang="en-US" sz="2000" dirty="0">
              <a:latin typeface="微软雅黑" panose="020B0503020204020204" pitchFamily="34" charset="-122"/>
              <a:ea typeface="微软雅黑" panose="020B0503020204020204" pitchFamily="34" charset="-122"/>
            </a:endParaRPr>
          </a:p>
        </p:txBody>
      </p:sp>
      <p:grpSp>
        <p:nvGrpSpPr>
          <p:cNvPr id="7" name="Group 11"/>
          <p:cNvGrpSpPr>
            <a:grpSpLocks/>
          </p:cNvGrpSpPr>
          <p:nvPr/>
        </p:nvGrpSpPr>
        <p:grpSpPr bwMode="auto">
          <a:xfrm>
            <a:off x="1555672" y="2065898"/>
            <a:ext cx="5748337" cy="3027362"/>
            <a:chOff x="2139" y="2151"/>
            <a:chExt cx="3621" cy="1907"/>
          </a:xfrm>
        </p:grpSpPr>
        <p:sp>
          <p:nvSpPr>
            <p:cNvPr id="8" name="Rectangle 33"/>
            <p:cNvSpPr>
              <a:spLocks noChangeArrowheads="1"/>
            </p:cNvSpPr>
            <p:nvPr/>
          </p:nvSpPr>
          <p:spPr bwMode="auto">
            <a:xfrm>
              <a:off x="5140"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Sum</a:t>
              </a:r>
            </a:p>
          </p:txBody>
        </p:sp>
        <p:sp>
          <p:nvSpPr>
            <p:cNvPr id="9" name="Line 11"/>
            <p:cNvSpPr>
              <a:spLocks noChangeShapeType="1"/>
            </p:cNvSpPr>
            <p:nvPr/>
          </p:nvSpPr>
          <p:spPr bwMode="auto">
            <a:xfrm flipH="1">
              <a:off x="3670" y="259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p:cNvSpPr>
              <a:spLocks noChangeShapeType="1"/>
            </p:cNvSpPr>
            <p:nvPr/>
          </p:nvSpPr>
          <p:spPr bwMode="auto">
            <a:xfrm flipH="1">
              <a:off x="4162" y="2482"/>
              <a:ext cx="6" cy="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p:cNvSpPr>
              <a:spLocks noChangeShapeType="1"/>
            </p:cNvSpPr>
            <p:nvPr/>
          </p:nvSpPr>
          <p:spPr bwMode="auto">
            <a:xfrm>
              <a:off x="4175" y="2482"/>
              <a:ext cx="399"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4"/>
            <p:cNvSpPr>
              <a:spLocks noChangeShapeType="1"/>
            </p:cNvSpPr>
            <p:nvPr/>
          </p:nvSpPr>
          <p:spPr bwMode="auto">
            <a:xfrm>
              <a:off x="4145" y="2913"/>
              <a:ext cx="151" cy="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
            <p:cNvSpPr>
              <a:spLocks noChangeShapeType="1"/>
            </p:cNvSpPr>
            <p:nvPr/>
          </p:nvSpPr>
          <p:spPr bwMode="auto">
            <a:xfrm>
              <a:off x="4574" y="2676"/>
              <a:ext cx="7"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8"/>
            <p:cNvSpPr>
              <a:spLocks noChangeShapeType="1"/>
            </p:cNvSpPr>
            <p:nvPr/>
          </p:nvSpPr>
          <p:spPr bwMode="auto">
            <a:xfrm flipV="1">
              <a:off x="4168" y="3064"/>
              <a:ext cx="0" cy="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9"/>
            <p:cNvSpPr>
              <a:spLocks noChangeShapeType="1"/>
            </p:cNvSpPr>
            <p:nvPr/>
          </p:nvSpPr>
          <p:spPr bwMode="auto">
            <a:xfrm flipV="1">
              <a:off x="4175" y="3257"/>
              <a:ext cx="399" cy="2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0"/>
            <p:cNvSpPr>
              <a:spLocks noChangeShapeType="1"/>
            </p:cNvSpPr>
            <p:nvPr/>
          </p:nvSpPr>
          <p:spPr bwMode="auto">
            <a:xfrm flipV="1">
              <a:off x="4169" y="2981"/>
              <a:ext cx="121"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p:cNvSpPr>
              <a:spLocks noChangeShapeType="1"/>
            </p:cNvSpPr>
            <p:nvPr/>
          </p:nvSpPr>
          <p:spPr bwMode="auto">
            <a:xfrm flipV="1">
              <a:off x="4581" y="2966"/>
              <a:ext cx="0"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a:off x="4584" y="2973"/>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4"/>
            <p:cNvSpPr>
              <a:spLocks noChangeShapeType="1"/>
            </p:cNvSpPr>
            <p:nvPr/>
          </p:nvSpPr>
          <p:spPr bwMode="auto">
            <a:xfrm flipH="1">
              <a:off x="3670" y="3346"/>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ea typeface="微软雅黑" panose="020B0503020204020204" pitchFamily="34" charset="-122"/>
                  <a:cs typeface="Arial" panose="020B0604020202020204" pitchFamily="34" charset="0"/>
                </a:rPr>
                <a:t>加法器</a:t>
              </a:r>
            </a:p>
          </p:txBody>
        </p:sp>
        <p:sp>
          <p:nvSpPr>
            <p:cNvPr id="21" name="Line 26"/>
            <p:cNvSpPr>
              <a:spLocks noChangeShapeType="1"/>
            </p:cNvSpPr>
            <p:nvPr/>
          </p:nvSpPr>
          <p:spPr bwMode="auto">
            <a:xfrm flipH="1">
              <a:off x="3834" y="3308"/>
              <a:ext cx="90" cy="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7"/>
            <p:cNvSpPr>
              <a:spLocks noChangeShapeType="1"/>
            </p:cNvSpPr>
            <p:nvPr/>
          </p:nvSpPr>
          <p:spPr bwMode="auto">
            <a:xfrm flipH="1">
              <a:off x="3834" y="2563"/>
              <a:ext cx="9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8"/>
            <p:cNvSpPr>
              <a:spLocks noChangeShapeType="1"/>
            </p:cNvSpPr>
            <p:nvPr/>
          </p:nvSpPr>
          <p:spPr bwMode="auto">
            <a:xfrm flipH="1">
              <a:off x="4866" y="2935"/>
              <a:ext cx="90"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9"/>
            <p:cNvSpPr>
              <a:spLocks noChangeArrowheads="1"/>
            </p:cNvSpPr>
            <p:nvPr/>
          </p:nvSpPr>
          <p:spPr bwMode="auto">
            <a:xfrm>
              <a:off x="3707" y="2599"/>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25" name="Rectangle 30"/>
            <p:cNvSpPr>
              <a:spLocks noChangeArrowheads="1"/>
            </p:cNvSpPr>
            <p:nvPr/>
          </p:nvSpPr>
          <p:spPr bwMode="auto">
            <a:xfrm>
              <a:off x="3707" y="334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26" name="Rectangle 31"/>
            <p:cNvSpPr>
              <a:spLocks noChangeArrowheads="1"/>
            </p:cNvSpPr>
            <p:nvPr/>
          </p:nvSpPr>
          <p:spPr bwMode="auto">
            <a:xfrm>
              <a:off x="4739" y="2973"/>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27"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p>
          </p:txBody>
        </p:sp>
        <p:sp>
          <p:nvSpPr>
            <p:cNvPr id="28" name="Rectangle 34"/>
            <p:cNvSpPr>
              <a:spLocks noChangeArrowheads="1"/>
            </p:cNvSpPr>
            <p:nvPr/>
          </p:nvSpPr>
          <p:spPr bwMode="auto">
            <a:xfrm>
              <a:off x="4986" y="2653"/>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solidFill>
                    <a:srgbClr val="FF0000"/>
                  </a:solidFill>
                  <a:cs typeface="Arial" panose="020B0604020202020204" pitchFamily="34" charset="0"/>
                </a:rPr>
                <a:t>ZF</a:t>
              </a:r>
            </a:p>
          </p:txBody>
        </p:sp>
        <p:sp>
          <p:nvSpPr>
            <p:cNvPr id="29" name="Line 35"/>
            <p:cNvSpPr>
              <a:spLocks noChangeShapeType="1"/>
            </p:cNvSpPr>
            <p:nvPr/>
          </p:nvSpPr>
          <p:spPr bwMode="auto">
            <a:xfrm>
              <a:off x="4416" y="2354"/>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p>
          </p:txBody>
        </p:sp>
        <p:sp>
          <p:nvSpPr>
            <p:cNvPr id="31" name="Line 37"/>
            <p:cNvSpPr>
              <a:spLocks noChangeShapeType="1"/>
            </p:cNvSpPr>
            <p:nvPr/>
          </p:nvSpPr>
          <p:spPr bwMode="auto">
            <a:xfrm>
              <a:off x="4416" y="3350"/>
              <a:ext cx="0" cy="3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p>
          </p:txBody>
        </p:sp>
        <p:sp>
          <p:nvSpPr>
            <p:cNvPr id="33" name="Line 39"/>
            <p:cNvSpPr>
              <a:spLocks noChangeShapeType="1"/>
            </p:cNvSpPr>
            <p:nvPr/>
          </p:nvSpPr>
          <p:spPr bwMode="auto">
            <a:xfrm flipH="1">
              <a:off x="2308" y="322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0"/>
            <p:cNvSpPr>
              <a:spLocks noChangeShapeType="1"/>
            </p:cNvSpPr>
            <p:nvPr/>
          </p:nvSpPr>
          <p:spPr bwMode="auto">
            <a:xfrm flipH="1">
              <a:off x="2474" y="3184"/>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41"/>
            <p:cNvSpPr>
              <a:spLocks noChangeArrowheads="1"/>
            </p:cNvSpPr>
            <p:nvPr/>
          </p:nvSpPr>
          <p:spPr bwMode="auto">
            <a:xfrm>
              <a:off x="2345" y="322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36"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grpSp>
          <p:nvGrpSpPr>
            <p:cNvPr id="37" name="Group 43"/>
            <p:cNvGrpSpPr>
              <a:grpSpLocks/>
            </p:cNvGrpSpPr>
            <p:nvPr/>
          </p:nvGrpSpPr>
          <p:grpSpPr bwMode="auto">
            <a:xfrm>
              <a:off x="2717" y="3340"/>
              <a:ext cx="290" cy="247"/>
              <a:chOff x="1816" y="3448"/>
              <a:chExt cx="336" cy="288"/>
            </a:xfrm>
          </p:grpSpPr>
          <p:sp>
            <p:nvSpPr>
              <p:cNvPr id="61"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62"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Line 48"/>
            <p:cNvSpPr>
              <a:spLocks noChangeShapeType="1"/>
            </p:cNvSpPr>
            <p:nvPr/>
          </p:nvSpPr>
          <p:spPr bwMode="auto">
            <a:xfrm>
              <a:off x="2601" y="3225"/>
              <a:ext cx="0"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9"/>
            <p:cNvSpPr>
              <a:spLocks noChangeShapeType="1"/>
            </p:cNvSpPr>
            <p:nvPr/>
          </p:nvSpPr>
          <p:spPr bwMode="auto">
            <a:xfrm>
              <a:off x="2604" y="3470"/>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50"/>
            <p:cNvSpPr>
              <a:spLocks noChangeShapeType="1"/>
            </p:cNvSpPr>
            <p:nvPr/>
          </p:nvSpPr>
          <p:spPr bwMode="auto">
            <a:xfrm flipH="1">
              <a:off x="3010" y="3470"/>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51"/>
            <p:cNvSpPr>
              <a:spLocks noChangeShapeType="1"/>
            </p:cNvSpPr>
            <p:nvPr/>
          </p:nvSpPr>
          <p:spPr bwMode="auto">
            <a:xfrm flipH="1">
              <a:off x="3092" y="3433"/>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52"/>
            <p:cNvSpPr>
              <a:spLocks noChangeArrowheads="1"/>
            </p:cNvSpPr>
            <p:nvPr/>
          </p:nvSpPr>
          <p:spPr bwMode="auto">
            <a:xfrm>
              <a:off x="2995" y="348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smtClean="0">
                  <a:cs typeface="Arial" panose="020B0604020202020204" pitchFamily="34" charset="0"/>
                </a:rPr>
                <a:t>n</a:t>
              </a:r>
              <a:endParaRPr lang="zh-CN" altLang="en-US" sz="1600" dirty="0">
                <a:cs typeface="Arial" panose="020B0604020202020204" pitchFamily="34" charset="0"/>
              </a:endParaRPr>
            </a:p>
          </p:txBody>
        </p:sp>
        <p:sp>
          <p:nvSpPr>
            <p:cNvPr id="43"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p>
          </p:txBody>
        </p:sp>
        <p:sp>
          <p:nvSpPr>
            <p:cNvPr id="44"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p>
          </p:txBody>
        </p:sp>
        <p:sp>
          <p:nvSpPr>
            <p:cNvPr id="45"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p>
          </p:txBody>
        </p:sp>
        <p:sp>
          <p:nvSpPr>
            <p:cNvPr id="46" name="Line 57"/>
            <p:cNvSpPr>
              <a:spLocks noChangeShapeType="1"/>
            </p:cNvSpPr>
            <p:nvPr/>
          </p:nvSpPr>
          <p:spPr bwMode="auto">
            <a:xfrm flipV="1">
              <a:off x="3508" y="2205"/>
              <a:ext cx="0" cy="83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59"/>
            <p:cNvSpPr>
              <a:spLocks noChangeShapeType="1"/>
            </p:cNvSpPr>
            <p:nvPr/>
          </p:nvSpPr>
          <p:spPr bwMode="auto">
            <a:xfrm flipH="1">
              <a:off x="3505" y="2351"/>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Rectangle 60"/>
            <p:cNvSpPr>
              <a:spLocks noChangeArrowheads="1"/>
            </p:cNvSpPr>
            <p:nvPr/>
          </p:nvSpPr>
          <p:spPr bwMode="auto">
            <a:xfrm>
              <a:off x="3126" y="215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Sub</a:t>
              </a:r>
            </a:p>
          </p:txBody>
        </p:sp>
        <p:sp>
          <p:nvSpPr>
            <p:cNvPr id="49"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sp>
          <p:nvSpPr>
            <p:cNvPr id="50" name="Line 63"/>
            <p:cNvSpPr>
              <a:spLocks noChangeShapeType="1"/>
            </p:cNvSpPr>
            <p:nvPr/>
          </p:nvSpPr>
          <p:spPr bwMode="auto">
            <a:xfrm>
              <a:off x="3004" y="3303"/>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64"/>
            <p:cNvSpPr>
              <a:spLocks noChangeShapeType="1"/>
            </p:cNvSpPr>
            <p:nvPr/>
          </p:nvSpPr>
          <p:spPr bwMode="auto">
            <a:xfrm>
              <a:off x="4577" y="2787"/>
              <a:ext cx="401"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65"/>
            <p:cNvSpPr>
              <a:spLocks noChangeShapeType="1"/>
            </p:cNvSpPr>
            <p:nvPr/>
          </p:nvSpPr>
          <p:spPr bwMode="auto">
            <a:xfrm>
              <a:off x="4594" y="3206"/>
              <a:ext cx="402"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53" name="Rectangle 66"/>
            <p:cNvSpPr>
              <a:spLocks noChangeArrowheads="1"/>
            </p:cNvSpPr>
            <p:nvPr/>
          </p:nvSpPr>
          <p:spPr bwMode="auto">
            <a:xfrm>
              <a:off x="4977" y="3125"/>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solidFill>
                    <a:srgbClr val="FF0000"/>
                  </a:solidFill>
                  <a:cs typeface="Arial" panose="020B0604020202020204" pitchFamily="34" charset="0"/>
                </a:rPr>
                <a:t>OF</a:t>
              </a:r>
            </a:p>
          </p:txBody>
        </p:sp>
        <p:sp>
          <p:nvSpPr>
            <p:cNvPr id="54" name="Text Box 68"/>
            <p:cNvSpPr txBox="1">
              <a:spLocks noChangeArrowheads="1"/>
            </p:cNvSpPr>
            <p:nvPr/>
          </p:nvSpPr>
          <p:spPr bwMode="auto">
            <a:xfrm>
              <a:off x="3262" y="3806"/>
              <a:ext cx="2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00000"/>
                  </a:solidFill>
                  <a:latin typeface="微软雅黑" panose="020B0503020204020204" pitchFamily="34" charset="-122"/>
                  <a:ea typeface="微软雅黑" panose="020B0503020204020204" pitchFamily="34" charset="-122"/>
                </a:rPr>
                <a:t>整数加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减运算</a:t>
              </a:r>
              <a:r>
                <a:rPr lang="zh-CN" altLang="en-US" sz="2000" dirty="0" smtClean="0">
                  <a:solidFill>
                    <a:srgbClr val="C00000"/>
                  </a:solidFill>
                  <a:latin typeface="微软雅黑" panose="020B0503020204020204" pitchFamily="34" charset="-122"/>
                  <a:ea typeface="微软雅黑" panose="020B0503020204020204" pitchFamily="34" charset="-122"/>
                </a:rPr>
                <a:t>部件</a:t>
              </a:r>
              <a:r>
                <a:rPr lang="zh-CN" altLang="en-US" sz="2000" dirty="0" smtClean="0">
                  <a:solidFill>
                    <a:schemeClr val="tx2"/>
                  </a:solidFill>
                  <a:latin typeface="微软雅黑" panose="020B0503020204020204" pitchFamily="34" charset="-122"/>
                  <a:ea typeface="微软雅黑" panose="020B0503020204020204" pitchFamily="34" charset="-122"/>
                </a:rPr>
                <a:t>（含标志位）</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5" name="Line 63"/>
            <p:cNvSpPr>
              <a:spLocks noChangeShapeType="1"/>
            </p:cNvSpPr>
            <p:nvPr/>
          </p:nvSpPr>
          <p:spPr bwMode="auto">
            <a:xfrm>
              <a:off x="4594" y="2895"/>
              <a:ext cx="68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6" name="Text Box 64"/>
            <p:cNvSpPr txBox="1">
              <a:spLocks noChangeArrowheads="1"/>
            </p:cNvSpPr>
            <p:nvPr/>
          </p:nvSpPr>
          <p:spPr bwMode="auto">
            <a:xfrm>
              <a:off x="5246" y="2777"/>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0000"/>
                  </a:solidFill>
                  <a:latin typeface="Arial" panose="020B0604020202020204" pitchFamily="34" charset="0"/>
                </a:rPr>
                <a:t>SF</a:t>
              </a:r>
            </a:p>
          </p:txBody>
        </p:sp>
        <p:sp>
          <p:nvSpPr>
            <p:cNvPr id="57" name="Line 65"/>
            <p:cNvSpPr>
              <a:spLocks noChangeShapeType="1"/>
            </p:cNvSpPr>
            <p:nvPr/>
          </p:nvSpPr>
          <p:spPr bwMode="auto">
            <a:xfrm>
              <a:off x="4594" y="3133"/>
              <a:ext cx="85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8" name="Text Box 66"/>
            <p:cNvSpPr txBox="1">
              <a:spLocks noChangeArrowheads="1"/>
            </p:cNvSpPr>
            <p:nvPr/>
          </p:nvSpPr>
          <p:spPr bwMode="auto">
            <a:xfrm>
              <a:off x="5416" y="301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0000"/>
                  </a:solidFill>
                  <a:latin typeface="Arial" panose="020B0604020202020204" pitchFamily="34" charset="0"/>
                </a:rPr>
                <a:t>CF</a:t>
              </a:r>
            </a:p>
          </p:txBody>
        </p:sp>
        <p:sp>
          <p:nvSpPr>
            <p:cNvPr id="59"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sp>
          <p:nvSpPr>
            <p:cNvPr id="60" name="AutoShape 68"/>
            <p:cNvSpPr>
              <a:spLocks noChangeArrowheads="1"/>
            </p:cNvSpPr>
            <p:nvPr/>
          </p:nvSpPr>
          <p:spPr bwMode="auto">
            <a:xfrm rot="-5400000">
              <a:off x="3136" y="3171"/>
              <a:ext cx="733" cy="309"/>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9 w 21600"/>
                <a:gd name="T13" fmla="*/ 4474 h 21600"/>
                <a:gd name="T14" fmla="*/ 17091 w 21600"/>
                <a:gd name="T15" fmla="*/ 1712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1" name="Rectangle 3"/>
          <p:cNvSpPr txBox="1">
            <a:spLocks noChangeArrowheads="1"/>
          </p:cNvSpPr>
          <p:nvPr/>
        </p:nvSpPr>
        <p:spPr bwMode="auto">
          <a:xfrm>
            <a:off x="246543" y="5164723"/>
            <a:ext cx="8696489"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100000"/>
              </a:lnSpc>
              <a:spcBef>
                <a:spcPct val="25000"/>
              </a:spcBef>
            </a:pPr>
            <a:r>
              <a:rPr lang="zh-CN" altLang="en-US" sz="2000" kern="0" dirty="0" smtClean="0">
                <a:solidFill>
                  <a:srgbClr val="0033CC"/>
                </a:solidFill>
                <a:latin typeface="微软雅黑" panose="020B0503020204020204" pitchFamily="34" charset="-122"/>
                <a:ea typeface="微软雅黑" panose="020B0503020204020204" pitchFamily="34" charset="-122"/>
              </a:rPr>
              <a:t>无符号整数</a:t>
            </a:r>
            <a:r>
              <a:rPr lang="zh-CN" altLang="en-US" sz="2000" kern="0" dirty="0" smtClean="0">
                <a:latin typeface="微软雅黑" panose="020B0503020204020204" pitchFamily="34" charset="-122"/>
                <a:ea typeface="微软雅黑" panose="020B0503020204020204" pitchFamily="34" charset="-122"/>
              </a:rPr>
              <a:t>和</a:t>
            </a:r>
            <a:r>
              <a:rPr lang="zh-CN" altLang="en-US" sz="2000" kern="0" dirty="0" smtClean="0">
                <a:solidFill>
                  <a:srgbClr val="0033CC"/>
                </a:solidFill>
                <a:latin typeface="微软雅黑" panose="020B0503020204020204" pitchFamily="34" charset="-122"/>
                <a:ea typeface="微软雅黑" panose="020B0503020204020204" pitchFamily="34" charset="-122"/>
              </a:rPr>
              <a:t>带符号整数</a:t>
            </a:r>
            <a:r>
              <a:rPr lang="zh-CN" altLang="en-US" sz="2000" kern="0" dirty="0" smtClean="0">
                <a:latin typeface="微软雅黑" panose="020B0503020204020204" pitchFamily="34" charset="-122"/>
                <a:ea typeface="微软雅黑" panose="020B0503020204020204" pitchFamily="34" charset="-122"/>
              </a:rPr>
              <a:t>的加、减运算电路完全一样，这个运算电路称为</a:t>
            </a:r>
            <a:r>
              <a:rPr lang="zh-CN" altLang="en-US" sz="2000" kern="0" dirty="0" smtClean="0">
                <a:solidFill>
                  <a:srgbClr val="FF0000"/>
                </a:solidFill>
                <a:latin typeface="微软雅黑" panose="020B0503020204020204" pitchFamily="34" charset="-122"/>
                <a:ea typeface="微软雅黑" panose="020B0503020204020204" pitchFamily="34" charset="-122"/>
              </a:rPr>
              <a:t>整数加</a:t>
            </a:r>
            <a:r>
              <a:rPr lang="en-US" altLang="zh-CN" sz="2000" kern="0" dirty="0" smtClean="0">
                <a:solidFill>
                  <a:srgbClr val="FF0000"/>
                </a:solidFill>
                <a:latin typeface="微软雅黑" panose="020B0503020204020204" pitchFamily="34" charset="-122"/>
                <a:ea typeface="微软雅黑" panose="020B0503020204020204" pitchFamily="34" charset="-122"/>
              </a:rPr>
              <a:t>/</a:t>
            </a:r>
            <a:r>
              <a:rPr lang="zh-CN" altLang="en-US" sz="2000" kern="0" dirty="0" smtClean="0">
                <a:solidFill>
                  <a:srgbClr val="FF0000"/>
                </a:solidFill>
                <a:latin typeface="微软雅黑" panose="020B0503020204020204" pitchFamily="34" charset="-122"/>
                <a:ea typeface="微软雅黑" panose="020B0503020204020204" pitchFamily="34" charset="-122"/>
              </a:rPr>
              <a:t>减运算部件。</a:t>
            </a:r>
            <a:endParaRPr lang="en-US" altLang="zh-CN" sz="2000" kern="0" dirty="0" smtClean="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2370320" y="70239"/>
            <a:ext cx="4392549" cy="523220"/>
          </a:xfrm>
          <a:prstGeom prst="rect">
            <a:avLst/>
          </a:prstGeom>
        </p:spPr>
        <p:txBody>
          <a:bodyPr wrap="none">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带标志位的加</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减运算电路</a:t>
            </a:r>
            <a:endParaRPr lang="zh-CN" altLang="en-US" sz="2800" dirty="0"/>
          </a:p>
        </p:txBody>
      </p:sp>
    </p:spTree>
    <p:extLst>
      <p:ext uri="{BB962C8B-B14F-4D97-AF65-F5344CB8AC3E}">
        <p14:creationId xmlns:p14="http://schemas.microsoft.com/office/powerpoint/2010/main" val="21466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1">
                                            <p:txEl>
                                              <p:pRg st="0" end="0"/>
                                            </p:txEl>
                                          </p:spTgt>
                                        </p:tgtEl>
                                        <p:attrNameLst>
                                          <p:attrName>style.visibility</p:attrName>
                                        </p:attrNameLst>
                                      </p:cBhvr>
                                      <p:to>
                                        <p:strVal val="visible"/>
                                      </p:to>
                                    </p:set>
                                    <p:animEffect transition="in" filter="blinds(horizontal)">
                                      <p:cBhvr>
                                        <p:cTn id="27" dur="500"/>
                                        <p:tgtEl>
                                          <p:spTgt spid="1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14573" y="137428"/>
            <a:ext cx="5836469" cy="479747"/>
          </a:xfrm>
          <a:noFill/>
        </p:spPr>
        <p:txBody>
          <a:bodyPr/>
          <a:lstStyle/>
          <a:p>
            <a:r>
              <a:rPr lang="en-US" altLang="zh-CN" dirty="0" smtClean="0">
                <a:ea typeface="宋体" panose="02010600030101010101" pitchFamily="2" charset="-122"/>
              </a:rPr>
              <a:t>n</a:t>
            </a:r>
            <a:r>
              <a:rPr lang="zh-CN" altLang="en-US" dirty="0" smtClean="0">
                <a:ea typeface="宋体" panose="02010600030101010101" pitchFamily="2" charset="-122"/>
              </a:rPr>
              <a:t>位加法器的标志信息的产生</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446" y="98425"/>
            <a:ext cx="3089554"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 y="2884488"/>
            <a:ext cx="6408738"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8" name="Rectangle 6"/>
          <p:cNvSpPr>
            <a:spLocks noChangeArrowheads="1"/>
          </p:cNvSpPr>
          <p:nvPr/>
        </p:nvSpPr>
        <p:spPr bwMode="auto">
          <a:xfrm>
            <a:off x="72431" y="711200"/>
            <a:ext cx="61474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000" dirty="0">
                <a:solidFill>
                  <a:srgbClr val="CC3300"/>
                </a:solidFill>
                <a:latin typeface="微软雅黑" panose="020B0503020204020204" pitchFamily="34" charset="-122"/>
                <a:ea typeface="微软雅黑" panose="020B0503020204020204" pitchFamily="34" charset="-122"/>
              </a:rPr>
              <a:t>溢出标志</a:t>
            </a:r>
            <a:r>
              <a:rPr lang="en-US" altLang="zh-CN" sz="2000" dirty="0">
                <a:solidFill>
                  <a:srgbClr val="CC3300"/>
                </a:solidFill>
                <a:latin typeface="微软雅黑" panose="020B0503020204020204" pitchFamily="34" charset="-122"/>
                <a:ea typeface="微软雅黑" panose="020B0503020204020204" pitchFamily="34" charset="-122"/>
              </a:rPr>
              <a:t>OF</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OF=C</a:t>
            </a:r>
            <a:r>
              <a:rPr lang="en-US" altLang="zh-CN" sz="2000" baseline="-25000" dirty="0">
                <a:solidFill>
                  <a:schemeClr val="accent2"/>
                </a:solidFill>
                <a:latin typeface="微软雅黑" panose="020B0503020204020204" pitchFamily="34" charset="-122"/>
                <a:ea typeface="微软雅黑" panose="020B0503020204020204" pitchFamily="34" charset="-122"/>
              </a:rPr>
              <a:t>n</a:t>
            </a:r>
            <a:r>
              <a:rPr lang="en-US" altLang="zh-CN"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accent2"/>
                </a:solidFill>
                <a:latin typeface="微软雅黑" panose="020B0503020204020204" pitchFamily="34" charset="-122"/>
                <a:ea typeface="微软雅黑" panose="020B0503020204020204" pitchFamily="34" charset="-122"/>
              </a:rPr>
              <a:t>C</a:t>
            </a:r>
            <a:r>
              <a:rPr lang="en-US" altLang="zh-CN" sz="2000" baseline="-25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n-1</a:t>
            </a:r>
            <a:endParaRPr lang="zh-CN" altLang="en-US" sz="2000" baseline="-25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符号标志</a:t>
            </a:r>
            <a:r>
              <a:rPr lang="en-US" altLang="zh-CN"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SF</a:t>
            </a:r>
            <a:r>
              <a:rPr lang="zh-CN" altLang="en-US" sz="20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SF=F</a:t>
            </a:r>
            <a:r>
              <a:rPr lang="en-US" altLang="zh-CN" sz="2000" baseline="-25000"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n-1</a:t>
            </a:r>
            <a:endParaRPr lang="en-US" altLang="zh-CN" sz="2000" baseline="-25000" dirty="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20000"/>
              </a:lnSpc>
            </a:pPr>
            <a:r>
              <a:rPr lang="zh-CN" altLang="en-US" sz="20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零</a:t>
            </a:r>
            <a:r>
              <a:rPr lang="zh-CN" altLang="en-US" sz="20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标志</a:t>
            </a:r>
            <a:r>
              <a:rPr lang="en-US" altLang="zh-CN" sz="20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ZF</a:t>
            </a:r>
            <a:r>
              <a:rPr lang="zh-CN" altLang="en-US" sz="20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smtClean="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ZF=1</a:t>
            </a:r>
            <a:r>
              <a:rPr lang="zh-CN" altLang="en-US"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当且仅当</a:t>
            </a:r>
            <a:r>
              <a:rPr lang="en-US" altLang="zh-CN"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F=0</a:t>
            </a:r>
            <a:r>
              <a:rPr lang="zh-CN" altLang="en-US"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p>
          <a:p>
            <a:pPr>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进位</a:t>
            </a:r>
            <a:r>
              <a:rPr lang="en-US" altLang="zh-CN"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借位标志</a:t>
            </a:r>
            <a:r>
              <a:rPr lang="en-US" altLang="zh-CN"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CF</a:t>
            </a:r>
            <a:r>
              <a:rPr lang="zh-CN" altLang="en-US" sz="20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CF=</a:t>
            </a:r>
            <a:r>
              <a:rPr lang="en-US" altLang="zh-CN" sz="2000"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Cout</a:t>
            </a:r>
            <a:r>
              <a:rPr lang="en-US" altLang="zh-CN" sz="2000" dirty="0" err="1" smtClean="0">
                <a:solidFill>
                  <a:srgbClr val="0033CC"/>
                </a:solidFill>
                <a:latin typeface="微软雅黑" panose="020B0503020204020204" pitchFamily="34" charset="-122"/>
                <a:ea typeface="微软雅黑" panose="020B0503020204020204" pitchFamily="34" charset="-122"/>
              </a:rPr>
              <a:t>SUB</a:t>
            </a:r>
            <a:r>
              <a:rPr lang="zh-CN" altLang="en-US" sz="2000" dirty="0" smtClean="0">
                <a:solidFill>
                  <a:srgbClr val="0033CC"/>
                </a:solidFill>
                <a:latin typeface="微软雅黑" panose="020B0503020204020204" pitchFamily="34" charset="-122"/>
                <a:ea typeface="微软雅黑" panose="020B0503020204020204" pitchFamily="34" charset="-122"/>
              </a:rPr>
              <a:t>或</a:t>
            </a:r>
            <a:r>
              <a:rPr lang="en-US" altLang="zh-CN" sz="2000"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CF=</a:t>
            </a:r>
            <a:r>
              <a:rPr lang="en-US" altLang="zh-CN" sz="2000"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Cout</a:t>
            </a:r>
            <a:r>
              <a:rPr lang="en-US" altLang="zh-CN" sz="2000" dirty="0" err="1">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err="1" smtClean="0">
                <a:solidFill>
                  <a:srgbClr val="0033CC"/>
                </a:solidFill>
                <a:latin typeface="微软雅黑" panose="020B0503020204020204" pitchFamily="34" charset="-122"/>
                <a:ea typeface="微软雅黑" panose="020B0503020204020204" pitchFamily="34" charset="-122"/>
              </a:rPr>
              <a:t>Cin</a:t>
            </a:r>
            <a:endParaRPr lang="zh-CN" altLang="en-US" sz="2000" dirty="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29</a:t>
            </a:fld>
            <a:endParaRPr lang="zh-CN" altLang="en-US" dirty="0"/>
          </a:p>
        </p:txBody>
      </p:sp>
      <p:sp>
        <p:nvSpPr>
          <p:cNvPr id="3" name="文本框 2"/>
          <p:cNvSpPr txBox="1"/>
          <p:nvPr/>
        </p:nvSpPr>
        <p:spPr>
          <a:xfrm>
            <a:off x="2480303" y="2245426"/>
            <a:ext cx="3650215" cy="369332"/>
          </a:xfrm>
          <a:prstGeom prst="rect">
            <a:avLst/>
          </a:prstGeom>
          <a:noFill/>
        </p:spPr>
        <p:txBody>
          <a:bodyPr wrap="square" rtlCol="0">
            <a:spAutoFit/>
          </a:bodyPr>
          <a:lstStyle/>
          <a:p>
            <a:r>
              <a:rPr lang="zh-CN" altLang="en-US" sz="1800" dirty="0" smtClean="0"/>
              <a:t>加法时为</a:t>
            </a:r>
            <a:r>
              <a:rPr lang="en-US" altLang="zh-CN" sz="1800" dirty="0" err="1" smtClean="0"/>
              <a:t>Cout</a:t>
            </a:r>
            <a:r>
              <a:rPr lang="zh-CN" altLang="en-US" sz="1800" dirty="0" smtClean="0"/>
              <a:t>，减法为</a:t>
            </a:r>
            <a:r>
              <a:rPr lang="en-US" altLang="zh-CN" sz="1800" dirty="0" err="1" smtClean="0"/>
              <a:t>Cout</a:t>
            </a:r>
            <a:r>
              <a:rPr lang="zh-CN" altLang="en-US" sz="1800" dirty="0" smtClean="0"/>
              <a:t>取反</a:t>
            </a: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blinds(horizontal)">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4518">
                                            <p:txEl>
                                              <p:pRg st="0" end="0"/>
                                            </p:txEl>
                                          </p:spTgt>
                                        </p:tgtEl>
                                        <p:attrNameLst>
                                          <p:attrName>style.visibility</p:attrName>
                                        </p:attrNameLst>
                                      </p:cBhvr>
                                      <p:to>
                                        <p:strVal val="visible"/>
                                      </p:to>
                                    </p:set>
                                    <p:animEffect transition="in" filter="wipe(down)">
                                      <p:cBhvr>
                                        <p:cTn id="12" dur="500"/>
                                        <p:tgtEl>
                                          <p:spTgt spid="7045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4518">
                                            <p:txEl>
                                              <p:pRg st="1" end="1"/>
                                            </p:txEl>
                                          </p:spTgt>
                                        </p:tgtEl>
                                        <p:attrNameLst>
                                          <p:attrName>style.visibility</p:attrName>
                                        </p:attrNameLst>
                                      </p:cBhvr>
                                      <p:to>
                                        <p:strVal val="visible"/>
                                      </p:to>
                                    </p:set>
                                    <p:animEffect transition="in" filter="wipe(down)">
                                      <p:cBhvr>
                                        <p:cTn id="17" dur="500"/>
                                        <p:tgtEl>
                                          <p:spTgt spid="7045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04518">
                                            <p:txEl>
                                              <p:pRg st="2" end="2"/>
                                            </p:txEl>
                                          </p:spTgt>
                                        </p:tgtEl>
                                        <p:attrNameLst>
                                          <p:attrName>style.visibility</p:attrName>
                                        </p:attrNameLst>
                                      </p:cBhvr>
                                      <p:to>
                                        <p:strVal val="visible"/>
                                      </p:to>
                                    </p:set>
                                    <p:animEffect transition="in" filter="wipe(down)">
                                      <p:cBhvr>
                                        <p:cTn id="22" dur="500"/>
                                        <p:tgtEl>
                                          <p:spTgt spid="7045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4518">
                                            <p:txEl>
                                              <p:pRg st="3" end="3"/>
                                            </p:txEl>
                                          </p:spTgt>
                                        </p:tgtEl>
                                        <p:attrNameLst>
                                          <p:attrName>style.visibility</p:attrName>
                                        </p:attrNameLst>
                                      </p:cBhvr>
                                      <p:to>
                                        <p:strVal val="visible"/>
                                      </p:to>
                                    </p:set>
                                    <p:animEffect transition="in" filter="wipe(down)">
                                      <p:cBhvr>
                                        <p:cTn id="27" dur="500"/>
                                        <p:tgtEl>
                                          <p:spTgt spid="7045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mtClean="0">
                <a:ea typeface="宋体" panose="02010600030101010101" pitchFamily="2" charset="-122"/>
              </a:rPr>
              <a:t>C</a:t>
            </a:r>
            <a:r>
              <a:rPr lang="zh-CN" altLang="en-US" smtClean="0">
                <a:ea typeface="宋体" panose="02010600030101010101" pitchFamily="2" charset="-122"/>
              </a:rPr>
              <a:t>语言程序中涉及的运算</a:t>
            </a:r>
          </a:p>
        </p:txBody>
      </p:sp>
      <p:sp>
        <p:nvSpPr>
          <p:cNvPr id="393219" name="Rectangle 3"/>
          <p:cNvSpPr>
            <a:spLocks noGrp="1" noChangeArrowheads="1"/>
          </p:cNvSpPr>
          <p:nvPr>
            <p:ph type="body" idx="1"/>
          </p:nvPr>
        </p:nvSpPr>
        <p:spPr>
          <a:xfrm>
            <a:off x="76200" y="665163"/>
            <a:ext cx="9067800" cy="5886740"/>
          </a:xfrm>
        </p:spPr>
        <p:txBody>
          <a:bodyPr/>
          <a:lstStyle/>
          <a:p>
            <a:pPr marL="0" indent="0">
              <a:spcBef>
                <a:spcPct val="15000"/>
              </a:spcBef>
              <a:buNone/>
            </a:pPr>
            <a:r>
              <a:rPr lang="en-US" altLang="zh-CN" dirty="0" smtClean="0">
                <a:ea typeface="黑体" panose="02010609060101010101" pitchFamily="49" charset="-122"/>
              </a:rPr>
              <a:t>     </a:t>
            </a:r>
            <a:r>
              <a:rPr lang="zh-CN" altLang="en-US" dirty="0" smtClean="0">
                <a:ea typeface="黑体" panose="02010609060101010101" pitchFamily="49" charset="-122"/>
              </a:rPr>
              <a:t>在</a:t>
            </a:r>
            <a:r>
              <a:rPr lang="en-US" altLang="zh-CN" dirty="0" smtClean="0">
                <a:ea typeface="黑体" panose="02010609060101010101" pitchFamily="49" charset="-122"/>
              </a:rPr>
              <a:t>C</a:t>
            </a:r>
            <a:r>
              <a:rPr lang="zh-CN" altLang="en-US" dirty="0" smtClean="0">
                <a:ea typeface="黑体" panose="02010609060101010101" pitchFamily="49" charset="-122"/>
              </a:rPr>
              <a:t>语言中除了基本的加、减、乘、除运算之外，还有以下几类运算</a:t>
            </a:r>
            <a:endParaRPr lang="en-US" altLang="zh-CN" dirty="0" smtClean="0">
              <a:ea typeface="黑体" panose="02010609060101010101" pitchFamily="49" charset="-122"/>
            </a:endParaRPr>
          </a:p>
          <a:p>
            <a:pPr>
              <a:spcBef>
                <a:spcPct val="15000"/>
              </a:spcBef>
            </a:pPr>
            <a:r>
              <a:rPr lang="zh-CN" altLang="en-US" dirty="0" smtClean="0">
                <a:ea typeface="黑体" panose="02010609060101010101" pitchFamily="49" charset="-122"/>
              </a:rPr>
              <a:t>按位运算</a:t>
            </a:r>
            <a:endParaRPr lang="en-US" altLang="zh-CN" dirty="0" smtClean="0">
              <a:ea typeface="黑体" panose="02010609060101010101" pitchFamily="49" charset="-122"/>
            </a:endParaRPr>
          </a:p>
          <a:p>
            <a:pPr lvl="1">
              <a:spcBef>
                <a:spcPct val="15000"/>
              </a:spcBef>
            </a:pPr>
            <a:r>
              <a:rPr lang="zh-CN" altLang="en-US" sz="2000" dirty="0" smtClean="0">
                <a:ea typeface="黑体" panose="02010609060101010101" pitchFamily="49" charset="-122"/>
              </a:rPr>
              <a:t>用途</a:t>
            </a:r>
          </a:p>
          <a:p>
            <a:pPr lvl="2">
              <a:spcBef>
                <a:spcPct val="15000"/>
              </a:spcBef>
            </a:pPr>
            <a:r>
              <a:rPr lang="zh-CN" altLang="en-US" sz="2200" dirty="0" smtClean="0">
                <a:ea typeface="黑体" panose="02010609060101010101" pitchFamily="49" charset="-122"/>
              </a:rPr>
              <a:t>对</a:t>
            </a:r>
            <a:r>
              <a:rPr lang="zh-CN" altLang="en-US" sz="2200" dirty="0" smtClean="0">
                <a:solidFill>
                  <a:srgbClr val="FF0066"/>
                </a:solidFill>
                <a:ea typeface="黑体" panose="02010609060101010101" pitchFamily="49" charset="-122"/>
              </a:rPr>
              <a:t>位串</a:t>
            </a:r>
            <a:r>
              <a:rPr lang="zh-CN" altLang="en-US" sz="2200" dirty="0" smtClean="0">
                <a:ea typeface="黑体" panose="02010609060101010101" pitchFamily="49" charset="-122"/>
              </a:rPr>
              <a:t>实现“掩码”（</a:t>
            </a:r>
            <a:r>
              <a:rPr lang="en-US" altLang="zh-CN" sz="2200" dirty="0" smtClean="0">
                <a:ea typeface="黑体" panose="02010609060101010101" pitchFamily="49" charset="-122"/>
              </a:rPr>
              <a:t>mask</a:t>
            </a:r>
            <a:r>
              <a:rPr lang="zh-CN" altLang="en-US" sz="2200" dirty="0" smtClean="0">
                <a:ea typeface="黑体" panose="02010609060101010101" pitchFamily="49" charset="-122"/>
              </a:rPr>
              <a:t>）操作或相应的其他处理</a:t>
            </a:r>
          </a:p>
          <a:p>
            <a:pPr lvl="2">
              <a:spcBef>
                <a:spcPct val="15000"/>
              </a:spcBef>
              <a:buFontTx/>
              <a:buNone/>
            </a:pPr>
            <a:r>
              <a:rPr lang="zh-CN" altLang="en-US" sz="2200" dirty="0" smtClean="0">
                <a:ea typeface="黑体" panose="02010609060101010101" pitchFamily="49" charset="-122"/>
              </a:rPr>
              <a:t>（主要用于对</a:t>
            </a:r>
            <a:r>
              <a:rPr lang="zh-CN" altLang="en-US" sz="2200" dirty="0" smtClean="0">
                <a:solidFill>
                  <a:srgbClr val="FF0066"/>
                </a:solidFill>
                <a:ea typeface="黑体" panose="02010609060101010101" pitchFamily="49" charset="-122"/>
              </a:rPr>
              <a:t>多媒体数据或状态</a:t>
            </a:r>
            <a:r>
              <a:rPr lang="en-US" altLang="zh-CN" sz="2200" dirty="0" smtClean="0">
                <a:solidFill>
                  <a:srgbClr val="FF0066"/>
                </a:solidFill>
                <a:ea typeface="黑体" panose="02010609060101010101" pitchFamily="49" charset="-122"/>
              </a:rPr>
              <a:t>/</a:t>
            </a:r>
            <a:r>
              <a:rPr lang="zh-CN" altLang="en-US" sz="2200" dirty="0" smtClean="0">
                <a:solidFill>
                  <a:srgbClr val="FF0066"/>
                </a:solidFill>
                <a:ea typeface="黑体" panose="02010609060101010101" pitchFamily="49" charset="-122"/>
              </a:rPr>
              <a:t>控制信息</a:t>
            </a:r>
            <a:r>
              <a:rPr lang="zh-CN" altLang="en-US" sz="2200" dirty="0" smtClean="0">
                <a:ea typeface="黑体" panose="02010609060101010101" pitchFamily="49" charset="-122"/>
              </a:rPr>
              <a:t>进行处理）</a:t>
            </a:r>
          </a:p>
          <a:p>
            <a:pPr lvl="1">
              <a:spcBef>
                <a:spcPct val="15000"/>
              </a:spcBef>
            </a:pPr>
            <a:r>
              <a:rPr lang="zh-CN" altLang="en-US" sz="2200" dirty="0" smtClean="0">
                <a:ea typeface="黑体" panose="02010609060101010101" pitchFamily="49" charset="-122"/>
              </a:rPr>
              <a:t>操作</a:t>
            </a:r>
          </a:p>
          <a:p>
            <a:pPr lvl="2">
              <a:spcBef>
                <a:spcPct val="15000"/>
              </a:spcBef>
            </a:pPr>
            <a:r>
              <a:rPr lang="zh-CN" altLang="en-US" sz="2200" dirty="0" smtClean="0">
                <a:ea typeface="黑体" panose="02010609060101010101" pitchFamily="49" charset="-122"/>
              </a:rPr>
              <a:t>按位或：“</a:t>
            </a:r>
            <a:r>
              <a:rPr lang="en-US" altLang="zh-CN" sz="2200" dirty="0" smtClean="0">
                <a:ea typeface="黑体" panose="02010609060101010101" pitchFamily="49" charset="-122"/>
              </a:rPr>
              <a:t>|” </a:t>
            </a:r>
          </a:p>
          <a:p>
            <a:pPr lvl="2">
              <a:spcBef>
                <a:spcPct val="15000"/>
              </a:spcBef>
            </a:pPr>
            <a:r>
              <a:rPr lang="zh-CN" altLang="en-US" sz="2200" dirty="0" smtClean="0">
                <a:ea typeface="黑体" panose="02010609060101010101" pitchFamily="49" charset="-122"/>
              </a:rPr>
              <a:t>按位与：“</a:t>
            </a:r>
            <a:r>
              <a:rPr lang="en-US" altLang="zh-CN" sz="2200" dirty="0" smtClean="0">
                <a:ea typeface="黑体" panose="02010609060101010101" pitchFamily="49" charset="-122"/>
              </a:rPr>
              <a:t>&amp;”</a:t>
            </a:r>
            <a:endParaRPr lang="zh-CN" altLang="en-US" sz="2200" dirty="0" smtClean="0">
              <a:ea typeface="黑体" panose="02010609060101010101" pitchFamily="49" charset="-122"/>
            </a:endParaRPr>
          </a:p>
          <a:p>
            <a:pPr lvl="2">
              <a:spcBef>
                <a:spcPct val="15000"/>
              </a:spcBef>
            </a:pPr>
            <a:r>
              <a:rPr lang="zh-CN" altLang="en-US" sz="2200" dirty="0" smtClean="0">
                <a:ea typeface="黑体" panose="02010609060101010101" pitchFamily="49" charset="-122"/>
              </a:rPr>
              <a:t>按位取反：“</a:t>
            </a:r>
            <a:r>
              <a:rPr lang="en-US" altLang="zh-CN" sz="2200" dirty="0" smtClean="0">
                <a:ea typeface="黑体" panose="02010609060101010101" pitchFamily="49" charset="-122"/>
              </a:rPr>
              <a:t>~”</a:t>
            </a:r>
          </a:p>
          <a:p>
            <a:pPr lvl="2">
              <a:spcBef>
                <a:spcPct val="15000"/>
              </a:spcBef>
            </a:pPr>
            <a:r>
              <a:rPr lang="zh-CN" altLang="en-US" sz="2200" dirty="0" smtClean="0">
                <a:ea typeface="黑体" panose="02010609060101010101" pitchFamily="49" charset="-122"/>
              </a:rPr>
              <a:t>按位异或：“</a:t>
            </a:r>
            <a:r>
              <a:rPr lang="en-US" altLang="zh-CN" sz="2200" dirty="0" smtClean="0">
                <a:ea typeface="黑体" panose="02010609060101010101" pitchFamily="49" charset="-122"/>
              </a:rPr>
              <a:t>^”</a:t>
            </a:r>
          </a:p>
          <a:p>
            <a:pPr lvl="2">
              <a:spcBef>
                <a:spcPct val="15000"/>
              </a:spcBef>
              <a:buFontTx/>
              <a:buNone/>
            </a:pPr>
            <a:r>
              <a:rPr lang="zh-CN" altLang="en-US" sz="2200" dirty="0" smtClean="0">
                <a:solidFill>
                  <a:srgbClr val="CC0000"/>
                </a:solidFill>
                <a:ea typeface="黑体" panose="02010609060101010101" pitchFamily="49" charset="-122"/>
              </a:rPr>
              <a:t>问题：如何从</a:t>
            </a:r>
            <a:r>
              <a:rPr lang="en-US" altLang="zh-CN" sz="2200" dirty="0" smtClean="0">
                <a:solidFill>
                  <a:srgbClr val="CC0000"/>
                </a:solidFill>
                <a:ea typeface="黑体" panose="02010609060101010101" pitchFamily="49" charset="-122"/>
              </a:rPr>
              <a:t>16</a:t>
            </a:r>
            <a:r>
              <a:rPr lang="zh-CN" altLang="en-US" sz="2200" dirty="0" smtClean="0">
                <a:solidFill>
                  <a:srgbClr val="CC0000"/>
                </a:solidFill>
                <a:ea typeface="黑体" panose="02010609060101010101" pitchFamily="49" charset="-122"/>
              </a:rPr>
              <a:t>位采样数据</a:t>
            </a:r>
            <a:r>
              <a:rPr lang="en-US" altLang="zh-CN" sz="2200" dirty="0" smtClean="0">
                <a:solidFill>
                  <a:srgbClr val="CC0000"/>
                </a:solidFill>
                <a:ea typeface="黑体" panose="02010609060101010101" pitchFamily="49" charset="-122"/>
              </a:rPr>
              <a:t>y</a:t>
            </a:r>
            <a:r>
              <a:rPr lang="zh-CN" altLang="en-US" sz="2200" dirty="0" smtClean="0">
                <a:solidFill>
                  <a:srgbClr val="CC0000"/>
                </a:solidFill>
                <a:ea typeface="黑体" panose="02010609060101010101" pitchFamily="49" charset="-122"/>
              </a:rPr>
              <a:t>中提取高字节，并使低字节为</a:t>
            </a:r>
            <a:r>
              <a:rPr lang="en-US" altLang="zh-CN" sz="2200" dirty="0" smtClean="0">
                <a:solidFill>
                  <a:srgbClr val="CC0000"/>
                </a:solidFill>
                <a:ea typeface="黑体" panose="02010609060101010101" pitchFamily="49" charset="-122"/>
              </a:rPr>
              <a:t>0</a:t>
            </a:r>
            <a:r>
              <a:rPr lang="zh-CN" altLang="en-US" sz="2200" dirty="0" smtClean="0">
                <a:solidFill>
                  <a:srgbClr val="CC0000"/>
                </a:solidFill>
                <a:ea typeface="黑体" panose="02010609060101010101" pitchFamily="49" charset="-122"/>
              </a:rPr>
              <a:t>？</a:t>
            </a:r>
          </a:p>
          <a:p>
            <a:pPr lvl="2">
              <a:spcBef>
                <a:spcPct val="15000"/>
              </a:spcBef>
              <a:buFontTx/>
              <a:buNone/>
            </a:pPr>
            <a:r>
              <a:rPr lang="zh-CN" altLang="en-US" sz="2200" dirty="0" smtClean="0">
                <a:ea typeface="黑体" panose="02010609060101010101" pitchFamily="49" charset="-122"/>
              </a:rPr>
              <a:t>可用“</a:t>
            </a:r>
            <a:r>
              <a:rPr lang="en-US" altLang="zh-CN" sz="2200" dirty="0" smtClean="0">
                <a:ea typeface="黑体" panose="02010609060101010101" pitchFamily="49" charset="-122"/>
              </a:rPr>
              <a:t>&amp;”</a:t>
            </a:r>
            <a:r>
              <a:rPr lang="zh-CN" altLang="en-US" sz="2200" dirty="0" smtClean="0">
                <a:ea typeface="黑体" panose="02010609060101010101" pitchFamily="49" charset="-122"/>
              </a:rPr>
              <a:t>实现“掩码”操作：</a:t>
            </a:r>
            <a:r>
              <a:rPr lang="en-US" altLang="zh-CN" sz="2200" dirty="0" smtClean="0">
                <a:ea typeface="黑体" panose="02010609060101010101" pitchFamily="49" charset="-122"/>
              </a:rPr>
              <a:t>y &amp; 0xFF00</a:t>
            </a:r>
            <a:endParaRPr lang="zh-CN" altLang="en-US" sz="2200" dirty="0" smtClean="0">
              <a:ea typeface="黑体" panose="02010609060101010101" pitchFamily="49" charset="-122"/>
            </a:endParaRPr>
          </a:p>
          <a:p>
            <a:pPr lvl="2">
              <a:spcBef>
                <a:spcPct val="15000"/>
              </a:spcBef>
              <a:buFontTx/>
              <a:buNone/>
            </a:pPr>
            <a:r>
              <a:rPr lang="zh-CN" altLang="en-US" sz="2200" dirty="0" smtClean="0">
                <a:ea typeface="黑体" panose="02010609060101010101" pitchFamily="49" charset="-122"/>
              </a:rPr>
              <a:t>例如，当</a:t>
            </a:r>
            <a:r>
              <a:rPr lang="en-US" altLang="zh-CN" sz="2200" dirty="0" smtClean="0">
                <a:ea typeface="黑体" panose="02010609060101010101" pitchFamily="49" charset="-122"/>
              </a:rPr>
              <a:t>y=0x2C0B</a:t>
            </a:r>
            <a:r>
              <a:rPr lang="zh-CN" altLang="en-US" sz="2200" dirty="0" smtClean="0">
                <a:ea typeface="黑体" panose="02010609060101010101" pitchFamily="49" charset="-122"/>
              </a:rPr>
              <a:t>时，得到结果为：</a:t>
            </a:r>
            <a:endParaRPr lang="en-US" altLang="zh-CN" sz="2200" dirty="0" smtClean="0">
              <a:ea typeface="黑体" panose="02010609060101010101" pitchFamily="49" charset="-122"/>
            </a:endParaRPr>
          </a:p>
          <a:p>
            <a:pPr lvl="2">
              <a:spcBef>
                <a:spcPct val="15000"/>
              </a:spcBef>
              <a:buFontTx/>
              <a:buNone/>
            </a:pPr>
            <a:r>
              <a:rPr lang="en-US" altLang="zh-CN" sz="2200" dirty="0" smtClean="0">
                <a:ea typeface="黑体" panose="02010609060101010101" pitchFamily="49" charset="-122"/>
              </a:rPr>
              <a:t>                                  0x2C00</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a:t>
            </a:fld>
            <a:endParaRPr lang="zh-CN" altLang="en-US" dirty="0"/>
          </a:p>
        </p:txBody>
      </p:sp>
    </p:spTree>
    <p:extLst>
      <p:ext uri="{BB962C8B-B14F-4D97-AF65-F5344CB8AC3E}">
        <p14:creationId xmlns:p14="http://schemas.microsoft.com/office/powerpoint/2010/main" val="1436645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down)">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down)">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3219">
                                            <p:txEl>
                                              <p:pRg st="2" end="2"/>
                                            </p:txEl>
                                          </p:spTgt>
                                        </p:tgtEl>
                                        <p:attrNameLst>
                                          <p:attrName>style.visibility</p:attrName>
                                        </p:attrNameLst>
                                      </p:cBhvr>
                                      <p:to>
                                        <p:strVal val="visible"/>
                                      </p:to>
                                    </p:set>
                                    <p:animEffect transition="in" filter="wipe(down)">
                                      <p:cBhvr>
                                        <p:cTn id="17" dur="500"/>
                                        <p:tgtEl>
                                          <p:spTgt spid="393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3219">
                                            <p:txEl>
                                              <p:pRg st="3" end="3"/>
                                            </p:txEl>
                                          </p:spTgt>
                                        </p:tgtEl>
                                        <p:attrNameLst>
                                          <p:attrName>style.visibility</p:attrName>
                                        </p:attrNameLst>
                                      </p:cBhvr>
                                      <p:to>
                                        <p:strVal val="visible"/>
                                      </p:to>
                                    </p:set>
                                    <p:animEffect transition="in" filter="blinds(horizontal)">
                                      <p:cBhvr>
                                        <p:cTn id="22" dur="500"/>
                                        <p:tgtEl>
                                          <p:spTgt spid="3932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25" dur="500"/>
                                        <p:tgtEl>
                                          <p:spTgt spid="39321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93219">
                                            <p:txEl>
                                              <p:pRg st="5" end="5"/>
                                            </p:txEl>
                                          </p:spTgt>
                                        </p:tgtEl>
                                        <p:attrNameLst>
                                          <p:attrName>style.visibility</p:attrName>
                                        </p:attrNameLst>
                                      </p:cBhvr>
                                      <p:to>
                                        <p:strVal val="visible"/>
                                      </p:to>
                                    </p:set>
                                    <p:animEffect transition="in" filter="wipe(down)">
                                      <p:cBhvr>
                                        <p:cTn id="30" dur="500"/>
                                        <p:tgtEl>
                                          <p:spTgt spid="39321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35" dur="500"/>
                                        <p:tgtEl>
                                          <p:spTgt spid="393219">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38" dur="500"/>
                                        <p:tgtEl>
                                          <p:spTgt spid="393219">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41" dur="500"/>
                                        <p:tgtEl>
                                          <p:spTgt spid="393219">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44" dur="500"/>
                                        <p:tgtEl>
                                          <p:spTgt spid="39321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49" dur="500"/>
                                        <p:tgtEl>
                                          <p:spTgt spid="39321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54" dur="500"/>
                                        <p:tgtEl>
                                          <p:spTgt spid="393219">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59" dur="500"/>
                                        <p:tgtEl>
                                          <p:spTgt spid="393219">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64"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81125" y="109538"/>
            <a:ext cx="6611938" cy="528637"/>
          </a:xfrm>
        </p:spPr>
        <p:txBody>
          <a:bodyPr/>
          <a:lstStyle/>
          <a:p>
            <a:r>
              <a:rPr lang="zh-CN" altLang="en-US" smtClean="0">
                <a:ea typeface="宋体" panose="02010600030101010101" pitchFamily="2" charset="-122"/>
              </a:rPr>
              <a:t>所有运算电路的核心</a:t>
            </a:r>
          </a:p>
        </p:txBody>
      </p:sp>
      <p:grpSp>
        <p:nvGrpSpPr>
          <p:cNvPr id="43011" name="Group 3"/>
          <p:cNvGrpSpPr>
            <a:grpSpLocks/>
          </p:cNvGrpSpPr>
          <p:nvPr/>
        </p:nvGrpSpPr>
        <p:grpSpPr bwMode="auto">
          <a:xfrm>
            <a:off x="215900" y="2719388"/>
            <a:ext cx="7831138" cy="4138612"/>
            <a:chOff x="0" y="1517"/>
            <a:chExt cx="4933" cy="2607"/>
          </a:xfrm>
        </p:grpSpPr>
        <p:sp>
          <p:nvSpPr>
            <p:cNvPr id="43018"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Sum</a:t>
              </a:r>
            </a:p>
          </p:txBody>
        </p:sp>
        <p:sp>
          <p:nvSpPr>
            <p:cNvPr id="43019"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12"/>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3"/>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4"/>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6"/>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8"/>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9"/>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20"/>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22"/>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Rectangle 25"/>
            <p:cNvSpPr>
              <a:spLocks noChangeArrowheads="1"/>
            </p:cNvSpPr>
            <p:nvPr/>
          </p:nvSpPr>
          <p:spPr bwMode="auto">
            <a:xfrm rot="5400000">
              <a:off x="2984" y="2879"/>
              <a:ext cx="97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a:ea typeface="微软雅黑" panose="020B0503020204020204" pitchFamily="34" charset="-122"/>
                  <a:cs typeface="Arial" panose="020B0604020202020204" pitchFamily="34" charset="0"/>
                </a:rPr>
                <a:t>加法器</a:t>
              </a:r>
            </a:p>
          </p:txBody>
        </p:sp>
        <p:sp>
          <p:nvSpPr>
            <p:cNvPr id="43031" name="Line 26"/>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7"/>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8"/>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p>
          </p:txBody>
        </p:sp>
        <p:sp>
          <p:nvSpPr>
            <p:cNvPr id="43035"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p>
          </p:txBody>
        </p:sp>
        <p:sp>
          <p:nvSpPr>
            <p:cNvPr id="43036"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p>
          </p:txBody>
        </p:sp>
        <p:sp>
          <p:nvSpPr>
            <p:cNvPr id="43037"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A</a:t>
              </a:r>
            </a:p>
          </p:txBody>
        </p:sp>
        <p:sp>
          <p:nvSpPr>
            <p:cNvPr id="43038"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ZF</a:t>
              </a:r>
            </a:p>
          </p:txBody>
        </p:sp>
        <p:sp>
          <p:nvSpPr>
            <p:cNvPr id="43039"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0"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Cin</a:t>
              </a:r>
            </a:p>
          </p:txBody>
        </p:sp>
        <p:sp>
          <p:nvSpPr>
            <p:cNvPr id="43041"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Cout</a:t>
              </a:r>
            </a:p>
          </p:txBody>
        </p:sp>
        <p:sp>
          <p:nvSpPr>
            <p:cNvPr id="43043"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Line 40"/>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5"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p>
          </p:txBody>
        </p:sp>
        <p:sp>
          <p:nvSpPr>
            <p:cNvPr id="43046"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B</a:t>
              </a:r>
            </a:p>
          </p:txBody>
        </p:sp>
        <p:grpSp>
          <p:nvGrpSpPr>
            <p:cNvPr id="43047" name="Group 43"/>
            <p:cNvGrpSpPr>
              <a:grpSpLocks/>
            </p:cNvGrpSpPr>
            <p:nvPr/>
          </p:nvGrpSpPr>
          <p:grpSpPr bwMode="auto">
            <a:xfrm>
              <a:off x="1070" y="3550"/>
              <a:ext cx="410" cy="391"/>
              <a:chOff x="1816" y="3448"/>
              <a:chExt cx="336" cy="288"/>
            </a:xfrm>
          </p:grpSpPr>
          <p:sp>
            <p:nvSpPr>
              <p:cNvPr id="43071"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3072"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3"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4"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48" name="Line 48"/>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Line 49"/>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51"/>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p>
          </p:txBody>
        </p:sp>
        <p:sp>
          <p:nvSpPr>
            <p:cNvPr id="43053" name="Rectangle 53"/>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3054"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Times New Roman" panose="02020603050405020304" pitchFamily="18" charset="0"/>
                </a:rPr>
                <a:t>0</a:t>
              </a:r>
            </a:p>
          </p:txBody>
        </p:sp>
        <p:sp>
          <p:nvSpPr>
            <p:cNvPr id="43055"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Times New Roman" panose="02020603050405020304" pitchFamily="18" charset="0"/>
                </a:rPr>
                <a:t>1</a:t>
              </a:r>
            </a:p>
          </p:txBody>
        </p:sp>
        <p:sp>
          <p:nvSpPr>
            <p:cNvPr id="43056" name="Rectangle 56"/>
            <p:cNvSpPr>
              <a:spLocks noChangeArrowheads="1"/>
            </p:cNvSpPr>
            <p:nvPr/>
          </p:nvSpPr>
          <p:spPr bwMode="auto">
            <a:xfrm rot="5400000">
              <a:off x="1701" y="3475"/>
              <a:ext cx="105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ea typeface="微软雅黑" panose="020B0503020204020204" pitchFamily="34" charset="-122"/>
                  <a:cs typeface="Arial" panose="020B0604020202020204" pitchFamily="34" charset="0"/>
                </a:rPr>
                <a:t>多路选择器</a:t>
              </a:r>
            </a:p>
          </p:txBody>
        </p:sp>
        <p:sp>
          <p:nvSpPr>
            <p:cNvPr id="43057"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8" name="Line 59"/>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9"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Sub</a:t>
              </a:r>
            </a:p>
          </p:txBody>
        </p:sp>
        <p:sp>
          <p:nvSpPr>
            <p:cNvPr id="43060"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B</a:t>
              </a:r>
            </a:p>
          </p:txBody>
        </p:sp>
        <p:sp>
          <p:nvSpPr>
            <p:cNvPr id="43061" name="Line 63"/>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3"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4"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OF</a:t>
              </a:r>
            </a:p>
          </p:txBody>
        </p:sp>
        <p:sp>
          <p:nvSpPr>
            <p:cNvPr id="43065"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800">
                  <a:solidFill>
                    <a:srgbClr val="C00000"/>
                  </a:solidFill>
                  <a:latin typeface="黑体" panose="02010609060101010101" pitchFamily="49" charset="-122"/>
                  <a:ea typeface="黑体" panose="02010609060101010101" pitchFamily="49" charset="-122"/>
                </a:rPr>
                <a:t>加</a:t>
              </a:r>
              <a:r>
                <a:rPr lang="en-US" altLang="zh-CN" sz="2800">
                  <a:solidFill>
                    <a:srgbClr val="C00000"/>
                  </a:solidFill>
                  <a:latin typeface="黑体" panose="02010609060101010101" pitchFamily="49" charset="-122"/>
                  <a:ea typeface="黑体" panose="02010609060101010101" pitchFamily="49" charset="-122"/>
                </a:rPr>
                <a:t>/</a:t>
              </a:r>
              <a:r>
                <a:rPr lang="zh-CN" altLang="en-US" sz="2800">
                  <a:solidFill>
                    <a:srgbClr val="C00000"/>
                  </a:solidFill>
                  <a:latin typeface="黑体" panose="02010609060101010101" pitchFamily="49" charset="-122"/>
                  <a:ea typeface="黑体" panose="02010609060101010101" pitchFamily="49" charset="-122"/>
                </a:rPr>
                <a:t>减运算部件</a:t>
              </a:r>
            </a:p>
          </p:txBody>
        </p:sp>
        <p:sp>
          <p:nvSpPr>
            <p:cNvPr id="43066"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67" name="Rectangle 66"/>
            <p:cNvSpPr>
              <a:spLocks noChangeArrowheads="1"/>
            </p:cNvSpPr>
            <p:nvPr/>
          </p:nvSpPr>
          <p:spPr bwMode="auto">
            <a:xfrm>
              <a:off x="4238" y="3187"/>
              <a:ext cx="37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dirty="0" smtClean="0">
                  <a:cs typeface="Arial" panose="020B0604020202020204" pitchFamily="34" charset="0"/>
                </a:rPr>
                <a:t>CF</a:t>
              </a:r>
              <a:endParaRPr lang="en-US" altLang="zh-CN" sz="1800" dirty="0">
                <a:cs typeface="Arial" panose="020B0604020202020204" pitchFamily="34" charset="0"/>
                <a:sym typeface="Symbol" panose="05050102010706020507" pitchFamily="18" charset="2"/>
              </a:endParaRPr>
            </a:p>
          </p:txBody>
        </p:sp>
        <p:sp>
          <p:nvSpPr>
            <p:cNvPr id="43068"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9"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SF</a:t>
              </a:r>
            </a:p>
          </p:txBody>
        </p:sp>
        <p:sp>
          <p:nvSpPr>
            <p:cNvPr id="43070" name="Rectangle 70"/>
            <p:cNvSpPr>
              <a:spLocks noChangeArrowheads="1"/>
            </p:cNvSpPr>
            <p:nvPr/>
          </p:nvSpPr>
          <p:spPr bwMode="auto">
            <a:xfrm>
              <a:off x="0" y="1517"/>
              <a:ext cx="17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solidFill>
                    <a:schemeClr val="accent2"/>
                  </a:solidFill>
                  <a:latin typeface="微软雅黑" panose="020B0503020204020204" pitchFamily="34" charset="-122"/>
                  <a:ea typeface="微软雅黑" panose="020B0503020204020204" pitchFamily="34" charset="-122"/>
                </a:rPr>
                <a:t>当</a:t>
              </a:r>
              <a:r>
                <a:rPr lang="en-US" altLang="zh-CN" sz="2000">
                  <a:solidFill>
                    <a:schemeClr val="accent2"/>
                  </a:solidFill>
                  <a:latin typeface="微软雅黑" panose="020B0503020204020204" pitchFamily="34" charset="-122"/>
                  <a:ea typeface="微软雅黑" panose="020B0503020204020204" pitchFamily="34" charset="-122"/>
                </a:rPr>
                <a:t>Sub</a:t>
              </a:r>
              <a:r>
                <a:rPr lang="zh-CN" altLang="en-US" sz="2000">
                  <a:solidFill>
                    <a:schemeClr val="accent2"/>
                  </a:solidFill>
                  <a:latin typeface="微软雅黑" panose="020B0503020204020204" pitchFamily="34" charset="-122"/>
                  <a:ea typeface="微软雅黑" panose="020B0503020204020204" pitchFamily="34" charset="-122"/>
                </a:rPr>
                <a:t>为</a:t>
              </a:r>
              <a:r>
                <a:rPr lang="en-US" altLang="zh-CN" sz="2000">
                  <a:solidFill>
                    <a:schemeClr val="accent2"/>
                  </a:solidFill>
                  <a:latin typeface="微软雅黑" panose="020B0503020204020204" pitchFamily="34" charset="-122"/>
                  <a:ea typeface="微软雅黑" panose="020B0503020204020204" pitchFamily="34" charset="-122"/>
                </a:rPr>
                <a:t>1</a:t>
              </a:r>
              <a:r>
                <a:rPr lang="zh-CN" altLang="en-US" sz="2000">
                  <a:solidFill>
                    <a:schemeClr val="accent2"/>
                  </a:solidFill>
                  <a:latin typeface="微软雅黑" panose="020B0503020204020204" pitchFamily="34" charset="-122"/>
                  <a:ea typeface="微软雅黑" panose="020B0503020204020204" pitchFamily="34" charset="-122"/>
                </a:rPr>
                <a:t>时，做减法</a:t>
              </a:r>
            </a:p>
            <a:p>
              <a:pPr>
                <a:lnSpc>
                  <a:spcPct val="100000"/>
                </a:lnSpc>
                <a:spcBef>
                  <a:spcPct val="0"/>
                </a:spcBef>
                <a:buClrTx/>
                <a:buSzTx/>
                <a:buFontTx/>
                <a:buNone/>
              </a:pPr>
              <a:r>
                <a:rPr lang="zh-CN" altLang="en-US" sz="2000">
                  <a:solidFill>
                    <a:schemeClr val="accent2"/>
                  </a:solidFill>
                  <a:latin typeface="微软雅黑" panose="020B0503020204020204" pitchFamily="34" charset="-122"/>
                  <a:ea typeface="微软雅黑" panose="020B0503020204020204" pitchFamily="34" charset="-122"/>
                </a:rPr>
                <a:t>当</a:t>
              </a:r>
              <a:r>
                <a:rPr lang="en-US" altLang="zh-CN" sz="2000">
                  <a:solidFill>
                    <a:schemeClr val="accent2"/>
                  </a:solidFill>
                  <a:latin typeface="微软雅黑" panose="020B0503020204020204" pitchFamily="34" charset="-122"/>
                  <a:ea typeface="微软雅黑" panose="020B0503020204020204" pitchFamily="34" charset="-122"/>
                </a:rPr>
                <a:t>Sub</a:t>
              </a:r>
              <a:r>
                <a:rPr lang="zh-CN" altLang="en-US" sz="2000">
                  <a:solidFill>
                    <a:schemeClr val="accent2"/>
                  </a:solidFill>
                  <a:latin typeface="微软雅黑" panose="020B0503020204020204" pitchFamily="34" charset="-122"/>
                  <a:ea typeface="微软雅黑" panose="020B0503020204020204" pitchFamily="34" charset="-122"/>
                </a:rPr>
                <a:t>为</a:t>
              </a:r>
              <a:r>
                <a:rPr lang="en-US" altLang="zh-CN" sz="2000">
                  <a:solidFill>
                    <a:schemeClr val="accent2"/>
                  </a:solidFill>
                  <a:latin typeface="微软雅黑" panose="020B0503020204020204" pitchFamily="34" charset="-122"/>
                  <a:ea typeface="微软雅黑" panose="020B0503020204020204" pitchFamily="34" charset="-122"/>
                </a:rPr>
                <a:t>0</a:t>
              </a:r>
              <a:r>
                <a:rPr lang="zh-CN" altLang="en-US" sz="2000">
                  <a:solidFill>
                    <a:schemeClr val="accent2"/>
                  </a:solidFill>
                  <a:latin typeface="微软雅黑" panose="020B0503020204020204" pitchFamily="34" charset="-122"/>
                  <a:ea typeface="微软雅黑" panose="020B0503020204020204" pitchFamily="34" charset="-122"/>
                </a:rPr>
                <a:t>时，做加法</a:t>
              </a:r>
            </a:p>
          </p:txBody>
        </p:sp>
      </p:grpSp>
      <p:sp>
        <p:nvSpPr>
          <p:cNvPr id="701501" name="Text Box 61"/>
          <p:cNvSpPr txBox="1">
            <a:spLocks noChangeArrowheads="1"/>
          </p:cNvSpPr>
          <p:nvPr/>
        </p:nvSpPr>
        <p:spPr bwMode="auto">
          <a:xfrm>
            <a:off x="222642" y="741627"/>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3300"/>
                </a:solidFill>
                <a:ea typeface="微软雅黑" panose="020B0503020204020204" pitchFamily="34" charset="-122"/>
              </a:rPr>
              <a:t>重要认识</a:t>
            </a:r>
            <a:r>
              <a:rPr lang="en-US" altLang="zh-CN" sz="2000" dirty="0">
                <a:solidFill>
                  <a:srgbClr val="FF3300"/>
                </a:solidFill>
                <a:ea typeface="微软雅黑" panose="020B0503020204020204" pitchFamily="34" charset="-122"/>
              </a:rPr>
              <a:t>1</a:t>
            </a:r>
            <a:r>
              <a:rPr lang="zh-CN" altLang="en-US" sz="2000" dirty="0">
                <a:solidFill>
                  <a:srgbClr val="FF3300"/>
                </a:solidFill>
                <a:ea typeface="微软雅黑" panose="020B0503020204020204" pitchFamily="34" charset="-122"/>
              </a:rPr>
              <a:t>：</a:t>
            </a:r>
            <a:r>
              <a:rPr lang="zh-CN" altLang="en-US" sz="2000" dirty="0">
                <a:solidFill>
                  <a:srgbClr val="008000"/>
                </a:solidFill>
                <a:ea typeface="微软雅黑" panose="020B0503020204020204" pitchFamily="34" charset="-122"/>
              </a:rPr>
              <a:t>计算机中所有算术运算都基于加法器实现！</a:t>
            </a:r>
          </a:p>
        </p:txBody>
      </p:sp>
      <p:sp>
        <p:nvSpPr>
          <p:cNvPr id="282768" name="Rectangle 144"/>
          <p:cNvSpPr>
            <a:spLocks noChangeArrowheads="1"/>
          </p:cNvSpPr>
          <p:nvPr/>
        </p:nvSpPr>
        <p:spPr bwMode="auto">
          <a:xfrm>
            <a:off x="4500563" y="763131"/>
            <a:ext cx="4621212" cy="77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smtClean="0">
                <a:solidFill>
                  <a:srgbClr val="FF3300"/>
                </a:solidFill>
                <a:latin typeface="微软雅黑" panose="020B0503020204020204" pitchFamily="34" charset="-122"/>
                <a:ea typeface="微软雅黑" panose="020B0503020204020204" pitchFamily="34" charset="-122"/>
              </a:rPr>
              <a:t>重要</a:t>
            </a:r>
            <a:r>
              <a:rPr kumimoji="1" lang="zh-CN" altLang="en-US" sz="2000" dirty="0">
                <a:solidFill>
                  <a:srgbClr val="FF3300"/>
                </a:solidFill>
                <a:latin typeface="微软雅黑" panose="020B0503020204020204" pitchFamily="34" charset="-122"/>
                <a:ea typeface="微软雅黑" panose="020B0503020204020204" pitchFamily="34" charset="-122"/>
              </a:rPr>
              <a:t>认识</a:t>
            </a:r>
            <a:r>
              <a:rPr kumimoji="1" lang="en-US" altLang="zh-CN" sz="2000" dirty="0">
                <a:solidFill>
                  <a:srgbClr val="FF3300"/>
                </a:solidFill>
                <a:latin typeface="微软雅黑" panose="020B0503020204020204" pitchFamily="34" charset="-122"/>
                <a:ea typeface="微软雅黑" panose="020B0503020204020204" pitchFamily="34" charset="-122"/>
              </a:rPr>
              <a:t>3</a:t>
            </a:r>
            <a:r>
              <a:rPr kumimoji="1" lang="zh-CN" altLang="en-US" sz="2000" dirty="0">
                <a:solidFill>
                  <a:srgbClr val="FF3300"/>
                </a:solidFill>
                <a:latin typeface="微软雅黑" panose="020B0503020204020204" pitchFamily="34" charset="-122"/>
                <a:ea typeface="微软雅黑" panose="020B0503020204020204" pitchFamily="34" charset="-122"/>
              </a:rPr>
              <a:t>：</a:t>
            </a:r>
            <a:r>
              <a:rPr kumimoji="1" lang="zh-CN" altLang="en-US" sz="2000" dirty="0">
                <a:solidFill>
                  <a:srgbClr val="008000"/>
                </a:solidFill>
                <a:latin typeface="微软雅黑" panose="020B0503020204020204" pitchFamily="34" charset="-122"/>
                <a:ea typeface="微软雅黑" panose="020B0503020204020204" pitchFamily="34" charset="-122"/>
              </a:rPr>
              <a:t>加法器不判定对错，总是取低</a:t>
            </a:r>
            <a:r>
              <a:rPr kumimoji="1" lang="en-US" altLang="zh-CN" sz="2000" dirty="0">
                <a:solidFill>
                  <a:srgbClr val="008000"/>
                </a:solidFill>
                <a:latin typeface="微软雅黑" panose="020B0503020204020204" pitchFamily="34" charset="-122"/>
                <a:ea typeface="微软雅黑" panose="020B0503020204020204" pitchFamily="34" charset="-122"/>
              </a:rPr>
              <a:t>n</a:t>
            </a:r>
            <a:r>
              <a:rPr kumimoji="1" lang="zh-CN" altLang="en-US" sz="2000" dirty="0">
                <a:solidFill>
                  <a:srgbClr val="008000"/>
                </a:solidFill>
                <a:latin typeface="微软雅黑" panose="020B0503020204020204" pitchFamily="34" charset="-122"/>
                <a:ea typeface="微软雅黑" panose="020B0503020204020204" pitchFamily="34" charset="-122"/>
              </a:rPr>
              <a:t>位作为结果，并生成标志信息。</a:t>
            </a:r>
          </a:p>
        </p:txBody>
      </p:sp>
      <p:sp>
        <p:nvSpPr>
          <p:cNvPr id="43014" name="Text Box 63"/>
          <p:cNvSpPr txBox="1">
            <a:spLocks noChangeArrowheads="1"/>
          </p:cNvSpPr>
          <p:nvPr/>
        </p:nvSpPr>
        <p:spPr bwMode="auto">
          <a:xfrm>
            <a:off x="7586663" y="5094288"/>
            <a:ext cx="1320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溢出标志</a:t>
            </a:r>
            <a:endParaRPr lang="en-US" altLang="zh-CN" sz="2000">
              <a:latin typeface="微软雅黑" panose="020B0503020204020204" pitchFamily="34" charset="-122"/>
              <a:ea typeface="微软雅黑" panose="020B0503020204020204" pitchFamily="34" charset="-122"/>
            </a:endParaRPr>
          </a:p>
        </p:txBody>
      </p:sp>
      <p:sp>
        <p:nvSpPr>
          <p:cNvPr id="43015" name="Text Box 64"/>
          <p:cNvSpPr txBox="1">
            <a:spLocks noChangeArrowheads="1"/>
          </p:cNvSpPr>
          <p:nvPr/>
        </p:nvSpPr>
        <p:spPr bwMode="auto">
          <a:xfrm>
            <a:off x="7632700" y="3968750"/>
            <a:ext cx="1031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零标志</a:t>
            </a:r>
            <a:endParaRPr lang="en-US" altLang="zh-CN" sz="2000">
              <a:latin typeface="微软雅黑" panose="020B0503020204020204" pitchFamily="34" charset="-122"/>
              <a:ea typeface="微软雅黑" panose="020B0503020204020204" pitchFamily="34" charset="-122"/>
            </a:endParaRPr>
          </a:p>
        </p:txBody>
      </p:sp>
      <p:sp>
        <p:nvSpPr>
          <p:cNvPr id="43016" name="Text Box 65"/>
          <p:cNvSpPr txBox="1">
            <a:spLocks noChangeArrowheads="1"/>
          </p:cNvSpPr>
          <p:nvPr/>
        </p:nvSpPr>
        <p:spPr bwMode="auto">
          <a:xfrm>
            <a:off x="7586663" y="4329113"/>
            <a:ext cx="1263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符号标志</a:t>
            </a:r>
            <a:endParaRPr lang="en-US" altLang="zh-CN" sz="2000">
              <a:latin typeface="微软雅黑" panose="020B0503020204020204" pitchFamily="34" charset="-122"/>
              <a:ea typeface="微软雅黑" panose="020B0503020204020204" pitchFamily="34" charset="-122"/>
            </a:endParaRPr>
          </a:p>
        </p:txBody>
      </p:sp>
      <p:sp>
        <p:nvSpPr>
          <p:cNvPr id="43017" name="Text Box 66"/>
          <p:cNvSpPr txBox="1">
            <a:spLocks noChangeArrowheads="1"/>
          </p:cNvSpPr>
          <p:nvPr/>
        </p:nvSpPr>
        <p:spPr bwMode="auto">
          <a:xfrm>
            <a:off x="7398544" y="5427733"/>
            <a:ext cx="16398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dirty="0">
                <a:solidFill>
                  <a:srgbClr val="FF3300"/>
                </a:solidFill>
                <a:latin typeface="微软雅黑" panose="020B0503020204020204" pitchFamily="34" charset="-122"/>
                <a:ea typeface="微软雅黑" panose="020B0503020204020204" pitchFamily="34" charset="-122"/>
              </a:rPr>
              <a:t>进</a:t>
            </a:r>
            <a:r>
              <a:rPr lang="en-US" altLang="zh-CN" sz="2000" dirty="0">
                <a:solidFill>
                  <a:srgbClr val="FF3300"/>
                </a:solidFill>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借位标志</a:t>
            </a:r>
            <a:endParaRPr lang="en-US" altLang="zh-CN"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30</a:t>
            </a:fld>
            <a:endParaRPr lang="zh-CN" altLang="en-US" dirty="0"/>
          </a:p>
        </p:txBody>
      </p:sp>
      <p:sp>
        <p:nvSpPr>
          <p:cNvPr id="68" name="Rectangle 144"/>
          <p:cNvSpPr>
            <a:spLocks noChangeArrowheads="1"/>
          </p:cNvSpPr>
          <p:nvPr/>
        </p:nvSpPr>
        <p:spPr bwMode="auto">
          <a:xfrm>
            <a:off x="215900" y="1577520"/>
            <a:ext cx="4366419"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a:solidFill>
                  <a:srgbClr val="FF3300"/>
                </a:solidFill>
                <a:latin typeface="微软雅黑" panose="020B0503020204020204" pitchFamily="34" charset="-122"/>
                <a:ea typeface="微软雅黑" panose="020B0503020204020204" pitchFamily="34" charset="-122"/>
              </a:rPr>
              <a:t>重要认识</a:t>
            </a:r>
            <a:r>
              <a:rPr kumimoji="1" lang="en-US" altLang="zh-CN" sz="2000" dirty="0">
                <a:solidFill>
                  <a:srgbClr val="FF3300"/>
                </a:solidFill>
                <a:latin typeface="微软雅黑" panose="020B0503020204020204" pitchFamily="34" charset="-122"/>
                <a:ea typeface="微软雅黑" panose="020B0503020204020204" pitchFamily="34" charset="-122"/>
              </a:rPr>
              <a:t>2</a:t>
            </a:r>
            <a:r>
              <a:rPr kumimoji="1" lang="zh-CN" altLang="en-US" sz="2000" dirty="0">
                <a:solidFill>
                  <a:srgbClr val="FF3300"/>
                </a:solidFill>
                <a:latin typeface="微软雅黑" panose="020B0503020204020204" pitchFamily="34" charset="-122"/>
                <a:ea typeface="微软雅黑" panose="020B0503020204020204" pitchFamily="34" charset="-122"/>
              </a:rPr>
              <a:t>：</a:t>
            </a:r>
            <a:r>
              <a:rPr kumimoji="1" lang="zh-CN" altLang="en-US" sz="2000" dirty="0" smtClean="0">
                <a:solidFill>
                  <a:srgbClr val="008000"/>
                </a:solidFill>
                <a:latin typeface="微软雅黑" panose="020B0503020204020204" pitchFamily="34" charset="-122"/>
                <a:ea typeface="微软雅黑" panose="020B0503020204020204" pitchFamily="34" charset="-122"/>
              </a:rPr>
              <a:t>加法器本身不知道</a:t>
            </a:r>
            <a:r>
              <a:rPr kumimoji="1" lang="zh-CN" altLang="en-US" sz="2000" dirty="0">
                <a:solidFill>
                  <a:srgbClr val="008000"/>
                </a:solidFill>
                <a:latin typeface="微软雅黑" panose="020B0503020204020204" pitchFamily="34" charset="-122"/>
                <a:ea typeface="微软雅黑" panose="020B0503020204020204" pitchFamily="34" charset="-122"/>
              </a:rPr>
              <a:t>所运算的是带符号数还是无符号数</a:t>
            </a:r>
            <a:r>
              <a:rPr kumimoji="1" lang="zh-CN" altLang="en-US" sz="2000" dirty="0" smtClean="0">
                <a:solidFill>
                  <a:srgbClr val="008000"/>
                </a:solidFill>
                <a:latin typeface="微软雅黑" panose="020B0503020204020204" pitchFamily="34" charset="-122"/>
                <a:ea typeface="微软雅黑" panose="020B0503020204020204" pitchFamily="34" charset="-122"/>
              </a:rPr>
              <a:t>。</a:t>
            </a:r>
            <a:endParaRPr kumimoji="1" lang="zh-CN" altLang="en-US" sz="8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blinds(horizontal)">
                                      <p:cBhvr>
                                        <p:cTn id="12" dur="500"/>
                                        <p:tgtEl>
                                          <p:spTgt spid="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7" dur="500"/>
                                        <p:tgtEl>
                                          <p:spTgt spid="2827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62038" y="98425"/>
            <a:ext cx="7335837" cy="479747"/>
          </a:xfrm>
          <a:noFill/>
        </p:spPr>
        <p:txBody>
          <a:bodyPr/>
          <a:lstStyle/>
          <a:p>
            <a:r>
              <a:rPr lang="zh-CN" altLang="en-US" dirty="0" smtClean="0">
                <a:ea typeface="宋体" panose="02010600030101010101" pitchFamily="2" charset="-122"/>
              </a:rPr>
              <a:t>条件标志位（条件码</a:t>
            </a:r>
            <a:r>
              <a:rPr lang="en-US" altLang="zh-CN" dirty="0" smtClean="0">
                <a:ea typeface="宋体" panose="02010600030101010101" pitchFamily="2" charset="-122"/>
              </a:rPr>
              <a:t>CC</a:t>
            </a:r>
            <a:r>
              <a:rPr lang="zh-CN" altLang="en-US" dirty="0" smtClean="0">
                <a:ea typeface="宋体" panose="02010600030101010101" pitchFamily="2" charset="-122"/>
              </a:rPr>
              <a:t>）的保存</a:t>
            </a:r>
          </a:p>
        </p:txBody>
      </p:sp>
      <p:sp>
        <p:nvSpPr>
          <p:cNvPr id="57463" name="Rectangle 119"/>
          <p:cNvSpPr>
            <a:spLocks noChangeArrowheads="1"/>
          </p:cNvSpPr>
          <p:nvPr/>
        </p:nvSpPr>
        <p:spPr bwMode="auto">
          <a:xfrm>
            <a:off x="250825" y="4448176"/>
            <a:ext cx="86852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35000"/>
              </a:spcBef>
              <a:buClrTx/>
              <a:buSzPct val="70000"/>
              <a:buFont typeface="Wingdings" panose="05000000000000000000" pitchFamily="2" charset="2"/>
              <a:buChar char="l"/>
            </a:pPr>
            <a:r>
              <a:rPr lang="zh-CN" altLang="en-US" sz="1600" dirty="0">
                <a:latin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零标志</a:t>
            </a:r>
            <a:r>
              <a:rPr lang="en-US" altLang="zh-CN" sz="2000" dirty="0">
                <a:solidFill>
                  <a:srgbClr val="FF0000"/>
                </a:solidFill>
                <a:latin typeface="微软雅黑" panose="020B0503020204020204" pitchFamily="34" charset="-122"/>
                <a:ea typeface="微软雅黑" panose="020B0503020204020204" pitchFamily="34" charset="-122"/>
              </a:rPr>
              <a:t>ZF</a:t>
            </a:r>
            <a:r>
              <a:rPr lang="zh-CN" altLang="en-US" sz="2000" dirty="0">
                <a:latin typeface="微软雅黑" panose="020B0503020204020204" pitchFamily="34" charset="-122"/>
                <a:ea typeface="微软雅黑" panose="020B0503020204020204" pitchFamily="34" charset="-122"/>
              </a:rPr>
              <a:t>、溢出标志</a:t>
            </a:r>
            <a:r>
              <a:rPr lang="en-US" altLang="zh-CN" sz="2000" dirty="0">
                <a:solidFill>
                  <a:srgbClr val="FF0000"/>
                </a:solidFill>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借位标志</a:t>
            </a:r>
            <a:r>
              <a:rPr lang="en-US" altLang="zh-CN" sz="2000" dirty="0">
                <a:solidFill>
                  <a:srgbClr val="FF0000"/>
                </a:solidFill>
                <a:latin typeface="微软雅黑" panose="020B0503020204020204" pitchFamily="34" charset="-122"/>
                <a:ea typeface="微软雅黑" panose="020B0503020204020204" pitchFamily="34" charset="-122"/>
              </a:rPr>
              <a:t>CF</a:t>
            </a:r>
            <a:r>
              <a:rPr lang="zh-CN" altLang="en-US" sz="2000" dirty="0">
                <a:latin typeface="微软雅黑" panose="020B0503020204020204" pitchFamily="34" charset="-122"/>
                <a:ea typeface="微软雅黑" panose="020B0503020204020204" pitchFamily="34" charset="-122"/>
              </a:rPr>
              <a:t>、符号标志</a:t>
            </a:r>
            <a:r>
              <a:rPr lang="en-US" altLang="zh-CN" sz="2000" dirty="0" smtClean="0">
                <a:solidFill>
                  <a:srgbClr val="FF0000"/>
                </a:solidFill>
                <a:latin typeface="微软雅黑" panose="020B0503020204020204" pitchFamily="34" charset="-122"/>
                <a:ea typeface="微软雅黑" panose="020B0503020204020204" pitchFamily="34" charset="-122"/>
              </a:rPr>
              <a:t>SF    </a:t>
            </a:r>
            <a:r>
              <a:rPr lang="zh-CN" altLang="en-US" sz="2000" dirty="0" smtClean="0">
                <a:latin typeface="微软雅黑" panose="020B0503020204020204" pitchFamily="34" charset="-122"/>
                <a:ea typeface="微软雅黑" panose="020B0503020204020204" pitchFamily="34" charset="-122"/>
              </a:rPr>
              <a:t>称为</a:t>
            </a:r>
            <a:r>
              <a:rPr lang="zh-CN" altLang="en-US" sz="2000" dirty="0">
                <a:latin typeface="微软雅黑" panose="020B0503020204020204" pitchFamily="34" charset="-122"/>
                <a:ea typeface="微软雅黑" panose="020B0503020204020204" pitchFamily="34" charset="-122"/>
              </a:rPr>
              <a:t>条件标志。</a:t>
            </a:r>
          </a:p>
          <a:p>
            <a:pPr>
              <a:lnSpc>
                <a:spcPct val="100000"/>
              </a:lnSpc>
              <a:spcBef>
                <a:spcPct val="35000"/>
              </a:spcBef>
              <a:buClrTx/>
              <a:buSzTx/>
              <a:buFontTx/>
              <a:buChar char="•"/>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条件标志（</a:t>
            </a:r>
            <a:r>
              <a:rPr lang="en-US" altLang="zh-CN" sz="2000" dirty="0">
                <a:solidFill>
                  <a:srgbClr val="FF0000"/>
                </a:solidFill>
                <a:latin typeface="微软雅黑" panose="020B0503020204020204" pitchFamily="34" charset="-122"/>
                <a:ea typeface="微软雅黑" panose="020B0503020204020204" pitchFamily="34" charset="-122"/>
              </a:rPr>
              <a:t>Flag</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在运算电路中产生，被记录到专门的寄存器中</a:t>
            </a:r>
          </a:p>
          <a:p>
            <a:pPr>
              <a:lnSpc>
                <a:spcPct val="100000"/>
              </a:lnSpc>
              <a:spcBef>
                <a:spcPct val="35000"/>
              </a:spcBef>
              <a:buClrTx/>
              <a:buSzTx/>
              <a:buFontTx/>
              <a:buChar char="•"/>
            </a:pPr>
            <a:r>
              <a:rPr lang="zh-CN" altLang="en-US" sz="2000" dirty="0">
                <a:latin typeface="微软雅黑" panose="020B0503020204020204" pitchFamily="34" charset="-122"/>
                <a:ea typeface="微软雅黑" panose="020B0503020204020204" pitchFamily="34" charset="-122"/>
              </a:rPr>
              <a:t> 存放标志的寄存器通常称为</a:t>
            </a:r>
            <a:r>
              <a:rPr lang="zh-CN" altLang="en-US" sz="2000" dirty="0">
                <a:solidFill>
                  <a:srgbClr val="CC3300"/>
                </a:solidFill>
                <a:latin typeface="微软雅黑" panose="020B0503020204020204" pitchFamily="34" charset="-122"/>
                <a:ea typeface="微软雅黑" panose="020B0503020204020204" pitchFamily="34" charset="-122"/>
              </a:rPr>
              <a:t>程序</a:t>
            </a:r>
            <a:r>
              <a:rPr lang="en-US" altLang="zh-CN" sz="2000" dirty="0">
                <a:solidFill>
                  <a:srgbClr val="CC3300"/>
                </a:solidFill>
                <a:latin typeface="微软雅黑" panose="020B0503020204020204" pitchFamily="34" charset="-122"/>
                <a:ea typeface="微软雅黑" panose="020B0503020204020204" pitchFamily="34" charset="-122"/>
              </a:rPr>
              <a:t>/</a:t>
            </a:r>
            <a:r>
              <a:rPr lang="zh-CN" altLang="en-US" sz="2000" dirty="0">
                <a:solidFill>
                  <a:srgbClr val="CC3300"/>
                </a:solidFill>
                <a:latin typeface="微软雅黑" panose="020B0503020204020204" pitchFamily="34" charset="-122"/>
                <a:ea typeface="微软雅黑" panose="020B0503020204020204" pitchFamily="34" charset="-122"/>
              </a:rPr>
              <a:t>状态字寄存器</a:t>
            </a:r>
            <a:r>
              <a:rPr lang="zh-CN" altLang="en-US" sz="2000" dirty="0">
                <a:latin typeface="微软雅黑" panose="020B0503020204020204" pitchFamily="34" charset="-122"/>
                <a:ea typeface="微软雅黑" panose="020B0503020204020204" pitchFamily="34" charset="-122"/>
              </a:rPr>
              <a:t>或</a:t>
            </a:r>
            <a:r>
              <a:rPr lang="zh-CN" altLang="en-US" sz="2000" dirty="0">
                <a:solidFill>
                  <a:srgbClr val="CC3300"/>
                </a:solidFill>
                <a:latin typeface="微软雅黑" panose="020B0503020204020204" pitchFamily="34" charset="-122"/>
                <a:ea typeface="微软雅黑" panose="020B0503020204020204" pitchFamily="34" charset="-122"/>
              </a:rPr>
              <a:t>标志寄存器。</a:t>
            </a:r>
            <a:r>
              <a:rPr lang="zh-CN" altLang="en-US" sz="2000" dirty="0">
                <a:latin typeface="微软雅黑" panose="020B0503020204020204" pitchFamily="34" charset="-122"/>
                <a:ea typeface="微软雅黑" panose="020B0503020204020204" pitchFamily="34" charset="-122"/>
              </a:rPr>
              <a:t>每个标志对应标志寄存器中的一个标志位。 </a:t>
            </a:r>
            <a:r>
              <a:rPr lang="zh-CN" altLang="en-US" sz="2000" dirty="0">
                <a:solidFill>
                  <a:srgbClr val="990000"/>
                </a:solidFill>
                <a:latin typeface="微软雅黑" panose="020B0503020204020204" pitchFamily="34" charset="-122"/>
                <a:ea typeface="微软雅黑" panose="020B0503020204020204" pitchFamily="34" charset="-122"/>
              </a:rPr>
              <a:t> 如，</a:t>
            </a:r>
            <a:r>
              <a:rPr lang="en-US" altLang="zh-CN" sz="2000" dirty="0">
                <a:solidFill>
                  <a:srgbClr val="990000"/>
                </a:solidFill>
                <a:latin typeface="微软雅黑" panose="020B0503020204020204" pitchFamily="34" charset="-122"/>
                <a:ea typeface="微软雅黑" panose="020B0503020204020204" pitchFamily="34" charset="-122"/>
              </a:rPr>
              <a:t>IA-32</a:t>
            </a:r>
            <a:r>
              <a:rPr lang="zh-CN" altLang="en-US" sz="2000" dirty="0">
                <a:solidFill>
                  <a:srgbClr val="990000"/>
                </a:solidFill>
                <a:latin typeface="微软雅黑" panose="020B0503020204020204" pitchFamily="34" charset="-122"/>
                <a:ea typeface="微软雅黑" panose="020B0503020204020204" pitchFamily="34" charset="-122"/>
              </a:rPr>
              <a:t>中的</a:t>
            </a:r>
            <a:r>
              <a:rPr lang="en-US" altLang="zh-CN" sz="2000" dirty="0">
                <a:solidFill>
                  <a:srgbClr val="990000"/>
                </a:solidFill>
                <a:latin typeface="微软雅黑" panose="020B0503020204020204" pitchFamily="34" charset="-122"/>
                <a:ea typeface="微软雅黑" panose="020B0503020204020204" pitchFamily="34" charset="-122"/>
              </a:rPr>
              <a:t>EFLAGS</a:t>
            </a:r>
            <a:r>
              <a:rPr lang="zh-CN" altLang="en-US" sz="2000" dirty="0">
                <a:solidFill>
                  <a:srgbClr val="990000"/>
                </a:solidFill>
                <a:latin typeface="微软雅黑" panose="020B0503020204020204" pitchFamily="34" charset="-122"/>
                <a:ea typeface="微软雅黑" panose="020B0503020204020204" pitchFamily="34" charset="-122"/>
              </a:rPr>
              <a:t>寄存器</a:t>
            </a:r>
          </a:p>
        </p:txBody>
      </p:sp>
      <p:grpSp>
        <p:nvGrpSpPr>
          <p:cNvPr id="44038" name="Group 6"/>
          <p:cNvGrpSpPr>
            <a:grpSpLocks/>
          </p:cNvGrpSpPr>
          <p:nvPr/>
        </p:nvGrpSpPr>
        <p:grpSpPr bwMode="auto">
          <a:xfrm>
            <a:off x="0" y="908050"/>
            <a:ext cx="5748338" cy="2898775"/>
            <a:chOff x="0" y="572"/>
            <a:chExt cx="3621" cy="1826"/>
          </a:xfrm>
        </p:grpSpPr>
        <p:grpSp>
          <p:nvGrpSpPr>
            <p:cNvPr id="44041" name="Group 7"/>
            <p:cNvGrpSpPr>
              <a:grpSpLocks/>
            </p:cNvGrpSpPr>
            <p:nvPr/>
          </p:nvGrpSpPr>
          <p:grpSpPr bwMode="auto">
            <a:xfrm>
              <a:off x="0" y="572"/>
              <a:ext cx="3621" cy="1826"/>
              <a:chOff x="0" y="572"/>
              <a:chExt cx="3621" cy="1826"/>
            </a:xfrm>
          </p:grpSpPr>
          <p:grpSp>
            <p:nvGrpSpPr>
              <p:cNvPr id="44043" name="组合 63"/>
              <p:cNvGrpSpPr>
                <a:grpSpLocks/>
              </p:cNvGrpSpPr>
              <p:nvPr/>
            </p:nvGrpSpPr>
            <p:grpSpPr bwMode="auto">
              <a:xfrm>
                <a:off x="0" y="572"/>
                <a:ext cx="3392" cy="1826"/>
                <a:chOff x="3495675" y="3876675"/>
                <a:chExt cx="5384800" cy="2898775"/>
              </a:xfrm>
            </p:grpSpPr>
            <p:sp>
              <p:nvSpPr>
                <p:cNvPr id="44048"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Sum</a:t>
                  </a:r>
                </a:p>
              </p:txBody>
            </p:sp>
            <p:grpSp>
              <p:nvGrpSpPr>
                <p:cNvPr id="44049" name="Group 73"/>
                <p:cNvGrpSpPr>
                  <a:grpSpLocks/>
                </p:cNvGrpSpPr>
                <p:nvPr/>
              </p:nvGrpSpPr>
              <p:grpSpPr bwMode="auto">
                <a:xfrm>
                  <a:off x="3495675" y="3876675"/>
                  <a:ext cx="4968876" cy="2393950"/>
                  <a:chOff x="2202" y="2442"/>
                  <a:chExt cx="3130" cy="1508"/>
                </a:xfrm>
              </p:grpSpPr>
              <p:sp>
                <p:nvSpPr>
                  <p:cNvPr id="44051"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500">
                        <a:cs typeface="Arial" panose="020B0604020202020204" pitchFamily="34" charset="0"/>
                      </a:rPr>
                      <a:t>加法器</a:t>
                    </a:r>
                  </a:p>
                </p:txBody>
              </p:sp>
              <p:sp>
                <p:nvSpPr>
                  <p:cNvPr id="44063"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p>
                </p:txBody>
              </p:sp>
              <p:sp>
                <p:nvSpPr>
                  <p:cNvPr id="44067"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p>
                </p:txBody>
              </p:sp>
              <p:sp>
                <p:nvSpPr>
                  <p:cNvPr id="44068" name="Rectangle 31"/>
                  <p:cNvSpPr>
                    <a:spLocks noChangeArrowheads="1"/>
                  </p:cNvSpPr>
                  <p:nvPr/>
                </p:nvSpPr>
                <p:spPr bwMode="auto">
                  <a:xfrm>
                    <a:off x="4802" y="3225"/>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a:cs typeface="Arial" panose="020B0604020202020204" pitchFamily="34" charset="0"/>
                      </a:rPr>
                      <a:t>n</a:t>
                    </a:r>
                  </a:p>
                </p:txBody>
              </p:sp>
              <p:sp>
                <p:nvSpPr>
                  <p:cNvPr id="44069"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p>
                </p:txBody>
              </p:sp>
              <p:sp>
                <p:nvSpPr>
                  <p:cNvPr id="44070"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ZF</a:t>
                    </a:r>
                  </a:p>
                </p:txBody>
              </p:sp>
              <p:sp>
                <p:nvSpPr>
                  <p:cNvPr id="44071"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p>
                </p:txBody>
              </p:sp>
              <p:sp>
                <p:nvSpPr>
                  <p:cNvPr id="44073"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p>
                </p:txBody>
              </p:sp>
              <p:sp>
                <p:nvSpPr>
                  <p:cNvPr id="44075"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p>
                </p:txBody>
              </p:sp>
              <p:sp>
                <p:nvSpPr>
                  <p:cNvPr id="44078"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grpSp>
                <p:nvGrpSpPr>
                  <p:cNvPr id="44079" name="Group 43"/>
                  <p:cNvGrpSpPr>
                    <a:grpSpLocks/>
                  </p:cNvGrpSpPr>
                  <p:nvPr/>
                </p:nvGrpSpPr>
                <p:grpSpPr bwMode="auto">
                  <a:xfrm>
                    <a:off x="2780" y="3574"/>
                    <a:ext cx="290" cy="236"/>
                    <a:chOff x="1816" y="3448"/>
                    <a:chExt cx="336" cy="288"/>
                  </a:xfrm>
                </p:grpSpPr>
                <p:sp>
                  <p:nvSpPr>
                    <p:cNvPr id="44098"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4099"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80"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3"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4"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p>
                </p:txBody>
              </p:sp>
              <p:sp>
                <p:nvSpPr>
                  <p:cNvPr id="44085"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4086"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p>
                </p:txBody>
              </p:sp>
              <p:sp>
                <p:nvSpPr>
                  <p:cNvPr id="44087"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p>
                </p:txBody>
              </p:sp>
              <p:sp>
                <p:nvSpPr>
                  <p:cNvPr id="44088"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p>
                </p:txBody>
              </p:sp>
              <p:sp>
                <p:nvSpPr>
                  <p:cNvPr id="4408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200">
                        <a:latin typeface="Times New Roman" panose="02020603050405020304" pitchFamily="18" charset="0"/>
                      </a:rPr>
                      <a:t>Sel</a:t>
                    </a:r>
                  </a:p>
                </p:txBody>
              </p:sp>
              <p:sp>
                <p:nvSpPr>
                  <p:cNvPr id="44091"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Sub</a:t>
                    </a:r>
                  </a:p>
                </p:txBody>
              </p:sp>
              <p:sp>
                <p:nvSpPr>
                  <p:cNvPr id="44093"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p>
                </p:txBody>
              </p:sp>
              <p:sp>
                <p:nvSpPr>
                  <p:cNvPr id="44094"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9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97"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OF</a:t>
                    </a:r>
                  </a:p>
                </p:txBody>
              </p:sp>
            </p:grpSp>
            <p:sp>
              <p:nvSpPr>
                <p:cNvPr id="44050"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C00000"/>
                      </a:solidFill>
                      <a:latin typeface="微软雅黑" panose="020B0503020204020204" pitchFamily="34" charset="-122"/>
                      <a:ea typeface="微软雅黑" panose="020B0503020204020204" pitchFamily="34" charset="-122"/>
                    </a:rPr>
                    <a:t>整数加</a:t>
                  </a:r>
                  <a:r>
                    <a:rPr lang="en-US" altLang="zh-CN" sz="2000">
                      <a:solidFill>
                        <a:srgbClr val="C00000"/>
                      </a:solidFill>
                      <a:latin typeface="微软雅黑" panose="020B0503020204020204" pitchFamily="34" charset="-122"/>
                      <a:ea typeface="微软雅黑" panose="020B0503020204020204" pitchFamily="34" charset="-122"/>
                    </a:rPr>
                    <a:t>/</a:t>
                  </a:r>
                  <a:r>
                    <a:rPr lang="zh-CN" altLang="en-US" sz="2000">
                      <a:solidFill>
                        <a:srgbClr val="C00000"/>
                      </a:solidFill>
                      <a:latin typeface="微软雅黑" panose="020B0503020204020204" pitchFamily="34" charset="-122"/>
                      <a:ea typeface="微软雅黑" panose="020B0503020204020204" pitchFamily="34" charset="-122"/>
                    </a:rPr>
                    <a:t>减运算部件</a:t>
                  </a:r>
                </a:p>
              </p:txBody>
            </p:sp>
          </p:grpSp>
          <p:sp>
            <p:nvSpPr>
              <p:cNvPr id="44044"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5"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Arial" panose="020B0604020202020204" pitchFamily="34" charset="0"/>
                  </a:rPr>
                  <a:t>SF</a:t>
                </a:r>
              </a:p>
            </p:txBody>
          </p:sp>
          <p:sp>
            <p:nvSpPr>
              <p:cNvPr id="44046"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Arial" panose="020B0604020202020204" pitchFamily="34" charset="0"/>
                  </a:rPr>
                  <a:t>CF</a:t>
                </a:r>
              </a:p>
            </p:txBody>
          </p:sp>
        </p:grpSp>
        <p:sp>
          <p:nvSpPr>
            <p:cNvPr id="44042"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grpSp>
      <p:sp>
        <p:nvSpPr>
          <p:cNvPr id="702532" name="Text Box 68"/>
          <p:cNvSpPr txBox="1">
            <a:spLocks noChangeArrowheads="1"/>
          </p:cNvSpPr>
          <p:nvPr/>
        </p:nvSpPr>
        <p:spPr bwMode="auto">
          <a:xfrm>
            <a:off x="5597526" y="895350"/>
            <a:ext cx="3546474"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latin typeface="Arial" panose="020B0604020202020204" pitchFamily="34" charset="0"/>
                <a:ea typeface="微软雅黑" panose="020B0503020204020204" pitchFamily="34" charset="-122"/>
              </a:rPr>
              <a:t>问题：为什么要生成并保存条件标志？</a:t>
            </a:r>
          </a:p>
          <a:p>
            <a:pPr eaLnBrk="1" hangingPunct="1">
              <a:spcBef>
                <a:spcPct val="50000"/>
              </a:spcBef>
            </a:pPr>
            <a:r>
              <a:rPr lang="zh-CN" altLang="en-US" sz="2000" dirty="0">
                <a:solidFill>
                  <a:srgbClr val="0033CC"/>
                </a:solidFill>
                <a:latin typeface="Arial" panose="020B0604020202020204" pitchFamily="34" charset="0"/>
                <a:ea typeface="微软雅黑" panose="020B0503020204020204" pitchFamily="34" charset="-122"/>
              </a:rPr>
              <a:t>为了在</a:t>
            </a:r>
            <a:r>
              <a:rPr lang="zh-CN" altLang="en-US" sz="2000" dirty="0">
                <a:solidFill>
                  <a:srgbClr val="FF0000"/>
                </a:solidFill>
                <a:latin typeface="Arial" panose="020B0604020202020204" pitchFamily="34" charset="0"/>
                <a:ea typeface="微软雅黑" panose="020B0503020204020204" pitchFamily="34" charset="-122"/>
              </a:rPr>
              <a:t>分支指令（条件转移指令）</a:t>
            </a:r>
            <a:r>
              <a:rPr lang="zh-CN" altLang="en-US" sz="2000" dirty="0">
                <a:solidFill>
                  <a:srgbClr val="0033CC"/>
                </a:solidFill>
                <a:latin typeface="Arial" panose="020B0604020202020204" pitchFamily="34" charset="0"/>
                <a:ea typeface="微软雅黑" panose="020B0503020204020204" pitchFamily="34" charset="-122"/>
              </a:rPr>
              <a:t>中被用作是否转移执行的条件！</a:t>
            </a:r>
            <a:endParaRPr lang="en-US" altLang="zh-CN" sz="2000" dirty="0">
              <a:solidFill>
                <a:srgbClr val="0033CC"/>
              </a:solidFill>
              <a:latin typeface="Arial" panose="020B0604020202020204" pitchFamily="34" charset="0"/>
              <a:ea typeface="微软雅黑" panose="020B0503020204020204" pitchFamily="34" charset="-122"/>
            </a:endParaRPr>
          </a:p>
        </p:txBody>
      </p:sp>
      <p:sp>
        <p:nvSpPr>
          <p:cNvPr id="702533" name="Text Box 69"/>
          <p:cNvSpPr txBox="1">
            <a:spLocks noChangeArrowheads="1"/>
          </p:cNvSpPr>
          <p:nvPr/>
        </p:nvSpPr>
        <p:spPr bwMode="auto">
          <a:xfrm>
            <a:off x="7586663" y="2798763"/>
            <a:ext cx="1349375" cy="1320800"/>
          </a:xfrm>
          <a:prstGeom prst="rect">
            <a:avLst/>
          </a:prstGeom>
          <a:solidFill>
            <a:srgbClr val="FFCC00">
              <a:alpha val="1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if (</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&gt;j)</a:t>
            </a:r>
            <a:r>
              <a:rPr lang="en-US" altLang="zh-CN" sz="2000" dirty="0">
                <a:latin typeface="微软雅黑" panose="020B0503020204020204" pitchFamily="34" charset="-122"/>
                <a:ea typeface="微软雅黑" panose="020B0503020204020204" pitchFamily="34" charset="-122"/>
              </a:rPr>
              <a:t> {</a:t>
            </a:r>
          </a:p>
          <a:p>
            <a:pPr eaLnBrk="1" hangingPunct="1">
              <a:spcBef>
                <a:spcPct val="50000"/>
              </a:spcBef>
            </a:pPr>
            <a:r>
              <a:rPr lang="en-US" altLang="zh-CN" sz="2000" dirty="0">
                <a:latin typeface="微软雅黑" panose="020B0503020204020204" pitchFamily="34" charset="-122"/>
                <a:ea typeface="微软雅黑" panose="020B0503020204020204" pitchFamily="34" charset="-122"/>
              </a:rPr>
              <a:t> …</a:t>
            </a:r>
          </a:p>
          <a:p>
            <a:pPr eaLnBrk="1" hangingPunct="1">
              <a:spcBef>
                <a:spcPct val="50000"/>
              </a:spcBef>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31</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7" dur="500"/>
                                        <p:tgtEl>
                                          <p:spTgt spid="70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12" dur="500"/>
                                        <p:tgtEl>
                                          <p:spTgt spid="70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533"/>
                                        </p:tgtEl>
                                        <p:attrNameLst>
                                          <p:attrName>style.visibility</p:attrName>
                                        </p:attrNameLst>
                                      </p:cBhvr>
                                      <p:to>
                                        <p:strVal val="visible"/>
                                      </p:to>
                                    </p:set>
                                    <p:animEffect transition="in" filter="blinds(horizontal)">
                                      <p:cBhvr>
                                        <p:cTn id="17" dur="500"/>
                                        <p:tgtEl>
                                          <p:spTgt spid="7025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22" dur="500"/>
                                        <p:tgtEl>
                                          <p:spTgt spid="5746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27" dur="500"/>
                                        <p:tgtEl>
                                          <p:spTgt spid="5746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32" dur="500"/>
                                        <p:tgtEl>
                                          <p:spTgt spid="574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5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62038" y="98425"/>
            <a:ext cx="7335837" cy="600075"/>
          </a:xfrm>
          <a:noFill/>
        </p:spPr>
        <p:txBody>
          <a:bodyPr/>
          <a:lstStyle/>
          <a:p>
            <a:r>
              <a:rPr lang="zh-CN" altLang="en-US" smtClean="0">
                <a:ea typeface="宋体" panose="02010600030101010101" pitchFamily="2" charset="-122"/>
              </a:rPr>
              <a:t>算术逻辑部件（</a:t>
            </a:r>
            <a:r>
              <a:rPr lang="en-US" altLang="zh-CN" smtClean="0">
                <a:ea typeface="宋体" panose="02010600030101010101" pitchFamily="2" charset="-122"/>
              </a:rPr>
              <a:t>ALU</a:t>
            </a:r>
            <a:r>
              <a:rPr lang="zh-CN" altLang="en-US" smtClean="0">
                <a:ea typeface="宋体" panose="02010600030101010101" pitchFamily="2" charset="-122"/>
              </a:rPr>
              <a:t>）</a:t>
            </a:r>
          </a:p>
        </p:txBody>
      </p:sp>
      <p:sp>
        <p:nvSpPr>
          <p:cNvPr id="696323" name="Rectangle 3"/>
          <p:cNvSpPr>
            <a:spLocks noChangeArrowheads="1"/>
          </p:cNvSpPr>
          <p:nvPr/>
        </p:nvSpPr>
        <p:spPr bwMode="auto">
          <a:xfrm>
            <a:off x="0" y="731838"/>
            <a:ext cx="4584702"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25000"/>
              </a:spcBef>
              <a:buClrTx/>
              <a:buSzTx/>
              <a:buFontTx/>
              <a:buChar char="•"/>
            </a:pPr>
            <a:r>
              <a:rPr lang="zh-CN" altLang="en-US" sz="2000" dirty="0">
                <a:solidFill>
                  <a:srgbClr val="000000"/>
                </a:solidFill>
                <a:latin typeface="微软雅黑" panose="020B0503020204020204" pitchFamily="34" charset="-122"/>
                <a:ea typeface="微软雅黑" panose="020B0503020204020204" pitchFamily="34" charset="-122"/>
              </a:rPr>
              <a:t>进行</a:t>
            </a:r>
            <a:r>
              <a:rPr lang="zh-CN" altLang="en-US" sz="2000" dirty="0">
                <a:solidFill>
                  <a:srgbClr val="FF0000"/>
                </a:solidFill>
                <a:latin typeface="微软雅黑" panose="020B0503020204020204" pitchFamily="34" charset="-122"/>
                <a:ea typeface="微软雅黑" panose="020B0503020204020204" pitchFamily="34" charset="-122"/>
              </a:rPr>
              <a:t>基本</a:t>
            </a:r>
            <a:r>
              <a:rPr lang="zh-CN" altLang="en-US" sz="2000" dirty="0">
                <a:solidFill>
                  <a:srgbClr val="000000"/>
                </a:solidFill>
                <a:latin typeface="微软雅黑" panose="020B0503020204020204" pitchFamily="34" charset="-122"/>
                <a:ea typeface="微软雅黑" panose="020B0503020204020204" pitchFamily="34" charset="-122"/>
              </a:rPr>
              <a:t>算术运算与逻辑运算</a:t>
            </a:r>
          </a:p>
          <a:p>
            <a:pPr lvl="1">
              <a:lnSpc>
                <a:spcPct val="115000"/>
              </a:lnSpc>
              <a:spcBef>
                <a:spcPct val="25000"/>
              </a:spcBef>
              <a:buSzTx/>
              <a:buFontTx/>
              <a:buChar char="–"/>
            </a:pPr>
            <a:r>
              <a:rPr lang="zh-CN" altLang="en-US" dirty="0">
                <a:solidFill>
                  <a:srgbClr val="0000CC"/>
                </a:solidFill>
                <a:latin typeface="微软雅黑" panose="020B0503020204020204" pitchFamily="34" charset="-122"/>
                <a:ea typeface="微软雅黑" panose="020B0503020204020204" pitchFamily="34" charset="-122"/>
              </a:rPr>
              <a:t>无符号整数加、减</a:t>
            </a:r>
          </a:p>
          <a:p>
            <a:pPr lvl="1">
              <a:lnSpc>
                <a:spcPct val="115000"/>
              </a:lnSpc>
              <a:spcBef>
                <a:spcPct val="25000"/>
              </a:spcBef>
              <a:buSzTx/>
              <a:buFontTx/>
              <a:buChar char="–"/>
            </a:pPr>
            <a:r>
              <a:rPr lang="zh-CN" altLang="en-US" dirty="0">
                <a:solidFill>
                  <a:srgbClr val="0000CC"/>
                </a:solidFill>
                <a:latin typeface="微软雅黑" panose="020B0503020204020204" pitchFamily="34" charset="-122"/>
                <a:ea typeface="微软雅黑" panose="020B0503020204020204" pitchFamily="34" charset="-122"/>
              </a:rPr>
              <a:t>带符号整数加、减</a:t>
            </a:r>
          </a:p>
          <a:p>
            <a:pPr lvl="1">
              <a:lnSpc>
                <a:spcPct val="115000"/>
              </a:lnSpc>
              <a:spcBef>
                <a:spcPct val="25000"/>
              </a:spcBef>
              <a:buSzTx/>
              <a:buFontTx/>
              <a:buChar char="–"/>
            </a:pPr>
            <a:r>
              <a:rPr lang="zh-CN" altLang="en-US" dirty="0">
                <a:solidFill>
                  <a:srgbClr val="0000CC"/>
                </a:solidFill>
                <a:latin typeface="微软雅黑" panose="020B0503020204020204" pitchFamily="34" charset="-122"/>
                <a:ea typeface="微软雅黑" panose="020B0503020204020204" pitchFamily="34" charset="-122"/>
              </a:rPr>
              <a:t>与、或、非、异或等逻辑运算</a:t>
            </a:r>
          </a:p>
          <a:p>
            <a:pPr>
              <a:lnSpc>
                <a:spcPct val="115000"/>
              </a:lnSpc>
              <a:spcBef>
                <a:spcPct val="25000"/>
              </a:spcBef>
              <a:buClrTx/>
              <a:buSzTx/>
              <a:buFontTx/>
              <a:buChar char="•"/>
            </a:pPr>
            <a:r>
              <a:rPr lang="zh-CN" altLang="en-US" sz="2000" dirty="0">
                <a:solidFill>
                  <a:srgbClr val="000000"/>
                </a:solidFill>
                <a:latin typeface="微软雅黑" panose="020B0503020204020204" pitchFamily="34" charset="-122"/>
                <a:ea typeface="微软雅黑" panose="020B0503020204020204" pitchFamily="34" charset="-122"/>
              </a:rPr>
              <a:t>核心电路是</a:t>
            </a:r>
            <a:r>
              <a:rPr lang="zh-CN" altLang="en-US" sz="2000" dirty="0">
                <a:solidFill>
                  <a:srgbClr val="FF0000"/>
                </a:solidFill>
                <a:latin typeface="微软雅黑" panose="020B0503020204020204" pitchFamily="34" charset="-122"/>
                <a:ea typeface="微软雅黑" panose="020B0503020204020204" pitchFamily="34" charset="-122"/>
              </a:rPr>
              <a:t>整数加</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减运算部件</a:t>
            </a:r>
          </a:p>
          <a:p>
            <a:pPr>
              <a:lnSpc>
                <a:spcPct val="115000"/>
              </a:lnSpc>
              <a:spcBef>
                <a:spcPct val="25000"/>
              </a:spcBef>
              <a:buClrTx/>
              <a:buSzTx/>
              <a:buFontTx/>
              <a:buChar char="•"/>
            </a:pPr>
            <a:r>
              <a:rPr lang="zh-CN" altLang="en-US" sz="2000" dirty="0" smtClean="0">
                <a:solidFill>
                  <a:srgbClr val="000000"/>
                </a:solidFill>
                <a:latin typeface="微软雅黑" panose="020B0503020204020204" pitchFamily="34" charset="-122"/>
                <a:ea typeface="微软雅黑" panose="020B0503020204020204" pitchFamily="34" charset="-122"/>
              </a:rPr>
              <a:t>有</a:t>
            </a:r>
            <a:r>
              <a:rPr lang="zh-CN" altLang="en-US" sz="2000" dirty="0">
                <a:solidFill>
                  <a:srgbClr val="000000"/>
                </a:solidFill>
                <a:latin typeface="微软雅黑" panose="020B0503020204020204" pitchFamily="34" charset="-122"/>
                <a:ea typeface="微软雅黑" panose="020B0503020204020204" pitchFamily="34" charset="-122"/>
              </a:rPr>
              <a:t>一个</a:t>
            </a:r>
            <a:r>
              <a:rPr lang="zh-CN" altLang="en-US" sz="2000" dirty="0">
                <a:solidFill>
                  <a:srgbClr val="FF0000"/>
                </a:solidFill>
                <a:latin typeface="微软雅黑" panose="020B0503020204020204" pitchFamily="34" charset="-122"/>
                <a:ea typeface="微软雅黑" panose="020B0503020204020204" pitchFamily="34" charset="-122"/>
              </a:rPr>
              <a:t>操作控制端</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ALUop</a:t>
            </a:r>
            <a:r>
              <a:rPr lang="zh-CN" altLang="en-US" sz="2000" dirty="0">
                <a:solidFill>
                  <a:srgbClr val="000000"/>
                </a:solidFill>
                <a:latin typeface="微软雅黑" panose="020B0503020204020204" pitchFamily="34" charset="-122"/>
                <a:ea typeface="微软雅黑" panose="020B0503020204020204" pitchFamily="34" charset="-122"/>
              </a:rPr>
              <a:t>），用来决定</a:t>
            </a:r>
            <a:r>
              <a:rPr lang="en-US" altLang="zh-CN" sz="2000" dirty="0">
                <a:solidFill>
                  <a:srgbClr val="000000"/>
                </a:solidFill>
                <a:latin typeface="微软雅黑" panose="020B0503020204020204" pitchFamily="34" charset="-122"/>
                <a:ea typeface="微软雅黑" panose="020B0503020204020204" pitchFamily="34" charset="-122"/>
              </a:rPr>
              <a:t>ALU</a:t>
            </a:r>
            <a:r>
              <a:rPr lang="zh-CN" altLang="en-US" sz="2000" dirty="0">
                <a:solidFill>
                  <a:srgbClr val="000000"/>
                </a:solidFill>
                <a:latin typeface="微软雅黑" panose="020B0503020204020204" pitchFamily="34" charset="-122"/>
                <a:ea typeface="微软雅黑" panose="020B0503020204020204" pitchFamily="34" charset="-122"/>
              </a:rPr>
              <a:t>所执行的处理功能。</a:t>
            </a:r>
            <a:r>
              <a:rPr lang="en-US" altLang="zh-CN" sz="2000" dirty="0" err="1">
                <a:solidFill>
                  <a:srgbClr val="000000"/>
                </a:solidFill>
                <a:latin typeface="微软雅黑" panose="020B0503020204020204" pitchFamily="34" charset="-122"/>
                <a:ea typeface="微软雅黑" panose="020B0503020204020204" pitchFamily="34" charset="-122"/>
              </a:rPr>
              <a:t>ALUop</a:t>
            </a:r>
            <a:r>
              <a:rPr lang="zh-CN" altLang="en-US" sz="2000" dirty="0">
                <a:solidFill>
                  <a:srgbClr val="000000"/>
                </a:solidFill>
                <a:latin typeface="微软雅黑" panose="020B0503020204020204" pitchFamily="34" charset="-122"/>
                <a:ea typeface="微软雅黑" panose="020B0503020204020204" pitchFamily="34" charset="-122"/>
              </a:rPr>
              <a:t>的位数</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决定了操作的</a:t>
            </a:r>
            <a:r>
              <a:rPr lang="zh-CN" altLang="en-US" sz="2000" dirty="0" smtClean="0">
                <a:solidFill>
                  <a:srgbClr val="000000"/>
                </a:solidFill>
                <a:latin typeface="微软雅黑" panose="020B0503020204020204" pitchFamily="34" charset="-122"/>
                <a:ea typeface="微软雅黑" panose="020B0503020204020204" pitchFamily="34" charset="-122"/>
              </a:rPr>
              <a:t>种类</a:t>
            </a:r>
            <a:r>
              <a:rPr lang="zh-CN" altLang="en-US" sz="2000" dirty="0">
                <a:solidFill>
                  <a:srgbClr val="000000"/>
                </a:solidFill>
                <a:latin typeface="微软雅黑" panose="020B0503020204020204" pitchFamily="34" charset="-122"/>
                <a:ea typeface="微软雅黑" panose="020B0503020204020204" pitchFamily="34" charset="-122"/>
              </a:rPr>
              <a:t>数</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a:lnSpc>
                <a:spcPct val="115000"/>
              </a:lnSpc>
              <a:spcBef>
                <a:spcPct val="25000"/>
              </a:spcBef>
              <a:buClrTx/>
              <a:buSzTx/>
              <a:buFontTx/>
              <a:buChar char="•"/>
            </a:pPr>
            <a:r>
              <a:rPr lang="zh-CN" altLang="en-US" sz="2000" dirty="0" smtClean="0">
                <a:solidFill>
                  <a:srgbClr val="000000"/>
                </a:solidFill>
                <a:latin typeface="微软雅黑" panose="020B0503020204020204" pitchFamily="34" charset="-122"/>
                <a:ea typeface="微软雅黑" panose="020B0503020204020204" pitchFamily="34" charset="-122"/>
              </a:rPr>
              <a:t>例如</a:t>
            </a:r>
            <a:r>
              <a:rPr lang="zh-CN" altLang="en-US" sz="2000" dirty="0">
                <a:solidFill>
                  <a:srgbClr val="000000"/>
                </a:solidFill>
                <a:latin typeface="微软雅黑" panose="020B0503020204020204" pitchFamily="34" charset="-122"/>
                <a:ea typeface="微软雅黑" panose="020B0503020204020204" pitchFamily="34" charset="-122"/>
              </a:rPr>
              <a:t>，当位数</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为</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时，</a:t>
            </a:r>
            <a:r>
              <a:rPr lang="en-US" altLang="zh-CN" sz="2000" dirty="0">
                <a:solidFill>
                  <a:srgbClr val="000000"/>
                </a:solidFill>
                <a:latin typeface="微软雅黑" panose="020B0503020204020204" pitchFamily="34" charset="-122"/>
                <a:ea typeface="微软雅黑" panose="020B0503020204020204" pitchFamily="34" charset="-122"/>
              </a:rPr>
              <a:t>ALU</a:t>
            </a:r>
            <a:r>
              <a:rPr lang="zh-CN" altLang="en-US" sz="2000" dirty="0" smtClean="0">
                <a:solidFill>
                  <a:srgbClr val="000000"/>
                </a:solidFill>
                <a:latin typeface="微软雅黑" panose="020B0503020204020204" pitchFamily="34" charset="-122"/>
                <a:ea typeface="微软雅黑" panose="020B0503020204020204" pitchFamily="34" charset="-122"/>
              </a:rPr>
              <a:t>最多有</a:t>
            </a:r>
            <a:r>
              <a:rPr lang="en-US" altLang="zh-CN" sz="2000" dirty="0">
                <a:solidFill>
                  <a:srgbClr val="000000"/>
                </a:solidFill>
                <a:latin typeface="微软雅黑" panose="020B0503020204020204" pitchFamily="34" charset="-122"/>
                <a:ea typeface="微软雅黑" panose="020B0503020204020204" pitchFamily="34" charset="-122"/>
              </a:rPr>
              <a:t>2</a:t>
            </a:r>
            <a:r>
              <a:rPr lang="en-US" altLang="zh-CN" sz="2000" baseline="30000" dirty="0">
                <a:solidFill>
                  <a:srgbClr val="000000"/>
                </a:solidFill>
                <a:latin typeface="微软雅黑" panose="020B0503020204020204" pitchFamily="34" charset="-122"/>
                <a:ea typeface="微软雅黑" panose="020B0503020204020204" pitchFamily="34" charset="-122"/>
              </a:rPr>
              <a:t>3</a:t>
            </a:r>
            <a:r>
              <a:rPr lang="en-US" altLang="zh-CN" sz="2000" dirty="0">
                <a:solidFill>
                  <a:srgbClr val="000000"/>
                </a:solidFill>
                <a:latin typeface="微软雅黑" panose="020B0503020204020204" pitchFamily="34" charset="-122"/>
                <a:ea typeface="微软雅黑" panose="020B0503020204020204" pitchFamily="34" charset="-122"/>
              </a:rPr>
              <a:t>=8</a:t>
            </a:r>
            <a:r>
              <a:rPr lang="zh-CN" altLang="en-US" sz="2000" dirty="0">
                <a:solidFill>
                  <a:srgbClr val="000000"/>
                </a:solidFill>
                <a:latin typeface="微软雅黑" panose="020B0503020204020204" pitchFamily="34" charset="-122"/>
                <a:ea typeface="微软雅黑" panose="020B0503020204020204" pitchFamily="34" charset="-122"/>
              </a:rPr>
              <a:t>种操作。</a:t>
            </a:r>
          </a:p>
        </p:txBody>
      </p:sp>
      <p:pic>
        <p:nvPicPr>
          <p:cNvPr id="69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359" y="487221"/>
            <a:ext cx="4267200"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25" name="Group 5"/>
          <p:cNvGrpSpPr>
            <a:grpSpLocks/>
          </p:cNvGrpSpPr>
          <p:nvPr/>
        </p:nvGrpSpPr>
        <p:grpSpPr bwMode="auto">
          <a:xfrm>
            <a:off x="100013" y="5364021"/>
            <a:ext cx="8534400" cy="1168400"/>
            <a:chOff x="155" y="3438"/>
            <a:chExt cx="5376" cy="736"/>
          </a:xfrm>
        </p:grpSpPr>
        <p:sp>
          <p:nvSpPr>
            <p:cNvPr id="36870" name="Text Box 6"/>
            <p:cNvSpPr txBox="1">
              <a:spLocks noChangeArrowheads="1"/>
            </p:cNvSpPr>
            <p:nvPr/>
          </p:nvSpPr>
          <p:spPr bwMode="auto">
            <a:xfrm>
              <a:off x="192" y="3438"/>
              <a:ext cx="533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a:solidFill>
                    <a:srgbClr val="0033CC"/>
                  </a:solidFill>
                  <a:latin typeface="微软雅黑" panose="020B0503020204020204" pitchFamily="34" charset="-122"/>
                  <a:ea typeface="微软雅黑" panose="020B0503020204020204" pitchFamily="34" charset="-122"/>
                </a:rPr>
                <a:t>ALUop   Result  ALUop   Result    ALUop    Result  ALUop   Result</a:t>
              </a:r>
            </a:p>
            <a:p>
              <a:pPr eaLnBrk="1" hangingPunct="1">
                <a:spcBef>
                  <a:spcPct val="20000"/>
                </a:spcBef>
              </a:pPr>
              <a:r>
                <a:rPr lang="en-US" altLang="zh-CN" sz="2000">
                  <a:solidFill>
                    <a:srgbClr val="000000"/>
                  </a:solidFill>
                  <a:latin typeface="微软雅黑" panose="020B0503020204020204" pitchFamily="34" charset="-122"/>
                  <a:ea typeface="微软雅黑" panose="020B0503020204020204" pitchFamily="34" charset="-122"/>
                </a:rPr>
                <a:t> 0 0 0      A</a:t>
              </a:r>
              <a:r>
                <a:rPr lang="zh-CN" altLang="en-US" sz="2000">
                  <a:solidFill>
                    <a:srgbClr val="000000"/>
                  </a:solidFill>
                  <a:latin typeface="微软雅黑" panose="020B0503020204020204" pitchFamily="34" charset="-122"/>
                  <a:ea typeface="微软雅黑" panose="020B0503020204020204" pitchFamily="34" charset="-122"/>
                </a:rPr>
                <a:t>加</a:t>
              </a:r>
              <a:r>
                <a:rPr lang="en-US" altLang="zh-CN" sz="2000">
                  <a:solidFill>
                    <a:srgbClr val="000000"/>
                  </a:solidFill>
                  <a:latin typeface="微软雅黑" panose="020B0503020204020204" pitchFamily="34" charset="-122"/>
                  <a:ea typeface="微软雅黑" panose="020B0503020204020204" pitchFamily="34" charset="-122"/>
                </a:rPr>
                <a:t>B     0 1 0      A</a:t>
              </a:r>
              <a:r>
                <a:rPr lang="zh-CN" altLang="en-US" sz="2000">
                  <a:solidFill>
                    <a:srgbClr val="000000"/>
                  </a:solidFill>
                  <a:latin typeface="微软雅黑" panose="020B0503020204020204" pitchFamily="34" charset="-122"/>
                  <a:ea typeface="微软雅黑" panose="020B0503020204020204" pitchFamily="34" charset="-122"/>
                </a:rPr>
                <a:t>与</a:t>
              </a:r>
              <a:r>
                <a:rPr lang="en-US" altLang="zh-CN" sz="2000">
                  <a:solidFill>
                    <a:srgbClr val="000000"/>
                  </a:solidFill>
                  <a:latin typeface="微软雅黑" panose="020B0503020204020204" pitchFamily="34" charset="-122"/>
                  <a:ea typeface="微软雅黑" panose="020B0503020204020204" pitchFamily="34" charset="-122"/>
                </a:rPr>
                <a:t>B       1 0 0      A</a:t>
              </a:r>
              <a:r>
                <a:rPr lang="zh-CN" altLang="en-US" sz="2000">
                  <a:solidFill>
                    <a:srgbClr val="000000"/>
                  </a:solidFill>
                  <a:latin typeface="微软雅黑" panose="020B0503020204020204" pitchFamily="34" charset="-122"/>
                  <a:ea typeface="微软雅黑" panose="020B0503020204020204" pitchFamily="34" charset="-122"/>
                </a:rPr>
                <a:t>取反    </a:t>
              </a:r>
              <a:r>
                <a:rPr lang="en-US" altLang="zh-CN" sz="2000">
                  <a:solidFill>
                    <a:srgbClr val="000000"/>
                  </a:solidFill>
                  <a:latin typeface="微软雅黑" panose="020B0503020204020204" pitchFamily="34" charset="-122"/>
                  <a:ea typeface="微软雅黑" panose="020B0503020204020204" pitchFamily="34" charset="-122"/>
                </a:rPr>
                <a:t>1 1 0        A</a:t>
              </a:r>
              <a:endParaRPr lang="zh-CN" altLang="en-US" sz="2000">
                <a:solidFill>
                  <a:srgbClr val="000000"/>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2000">
                  <a:solidFill>
                    <a:srgbClr val="000000"/>
                  </a:solidFill>
                  <a:latin typeface="微软雅黑" panose="020B0503020204020204" pitchFamily="34" charset="-122"/>
                  <a:ea typeface="微软雅黑" panose="020B0503020204020204" pitchFamily="34" charset="-122"/>
                </a:rPr>
                <a:t> 0 0 1      A</a:t>
              </a:r>
              <a:r>
                <a:rPr lang="zh-CN" altLang="en-US" sz="2000">
                  <a:solidFill>
                    <a:srgbClr val="000000"/>
                  </a:solidFill>
                  <a:latin typeface="微软雅黑" panose="020B0503020204020204" pitchFamily="34" charset="-122"/>
                  <a:ea typeface="微软雅黑" panose="020B0503020204020204" pitchFamily="34" charset="-122"/>
                </a:rPr>
                <a:t>减</a:t>
              </a:r>
              <a:r>
                <a:rPr lang="en-US" altLang="zh-CN" sz="2000">
                  <a:solidFill>
                    <a:srgbClr val="000000"/>
                  </a:solidFill>
                  <a:latin typeface="微软雅黑" panose="020B0503020204020204" pitchFamily="34" charset="-122"/>
                  <a:ea typeface="微软雅黑" panose="020B0503020204020204" pitchFamily="34" charset="-122"/>
                </a:rPr>
                <a:t>B     0 1 1      A</a:t>
              </a:r>
              <a:r>
                <a:rPr lang="zh-CN" altLang="en-US" sz="2000">
                  <a:solidFill>
                    <a:srgbClr val="000000"/>
                  </a:solidFill>
                  <a:latin typeface="微软雅黑" panose="020B0503020204020204" pitchFamily="34" charset="-122"/>
                  <a:ea typeface="微软雅黑" panose="020B0503020204020204" pitchFamily="34" charset="-122"/>
                </a:rPr>
                <a:t>或</a:t>
              </a:r>
              <a:r>
                <a:rPr lang="en-US" altLang="zh-CN" sz="2000">
                  <a:solidFill>
                    <a:srgbClr val="000000"/>
                  </a:solidFill>
                  <a:latin typeface="微软雅黑" panose="020B0503020204020204" pitchFamily="34" charset="-122"/>
                  <a:ea typeface="微软雅黑" panose="020B0503020204020204" pitchFamily="34" charset="-122"/>
                </a:rPr>
                <a:t>B       1 0 1      A</a:t>
              </a:r>
              <a:r>
                <a:rPr lang="en-US" altLang="zh-CN" sz="2000">
                  <a:solidFill>
                    <a:srgbClr val="000000"/>
                  </a:solidFill>
                  <a:latin typeface="微软雅黑" panose="020B0503020204020204" pitchFamily="34" charset="-122"/>
                  <a:ea typeface="微软雅黑" panose="020B0503020204020204" pitchFamily="34" charset="-122"/>
                  <a:sym typeface="Symbol" panose="05050102010706020507" pitchFamily="18" charset="2"/>
                </a:rPr>
                <a:t>B</a:t>
              </a:r>
              <a:r>
                <a:rPr lang="en-US" altLang="zh-CN" sz="2000">
                  <a:solidFill>
                    <a:srgbClr val="000000"/>
                  </a:solidFill>
                  <a:latin typeface="微软雅黑" panose="020B0503020204020204" pitchFamily="34" charset="-122"/>
                  <a:ea typeface="微软雅黑" panose="020B0503020204020204" pitchFamily="34" charset="-122"/>
                </a:rPr>
                <a:t>   	 1 1 1      </a:t>
              </a:r>
              <a:r>
                <a:rPr lang="zh-CN" altLang="en-US" sz="2000">
                  <a:solidFill>
                    <a:srgbClr val="000000"/>
                  </a:solidFill>
                  <a:latin typeface="微软雅黑" panose="020B0503020204020204" pitchFamily="34" charset="-122"/>
                  <a:ea typeface="微软雅黑" panose="020B0503020204020204" pitchFamily="34" charset="-122"/>
                </a:rPr>
                <a:t>未用</a:t>
              </a:r>
            </a:p>
          </p:txBody>
        </p:sp>
        <p:sp>
          <p:nvSpPr>
            <p:cNvPr id="36871" name="Line 7"/>
            <p:cNvSpPr>
              <a:spLocks noChangeShapeType="1"/>
            </p:cNvSpPr>
            <p:nvPr/>
          </p:nvSpPr>
          <p:spPr bwMode="auto">
            <a:xfrm flipV="1">
              <a:off x="155" y="3676"/>
              <a:ext cx="5285" cy="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2" name="Line 8"/>
            <p:cNvSpPr>
              <a:spLocks noChangeShapeType="1"/>
            </p:cNvSpPr>
            <p:nvPr/>
          </p:nvSpPr>
          <p:spPr bwMode="auto">
            <a:xfrm>
              <a:off x="1499" y="3483"/>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3" name="Line 9"/>
            <p:cNvSpPr>
              <a:spLocks noChangeShapeType="1"/>
            </p:cNvSpPr>
            <p:nvPr/>
          </p:nvSpPr>
          <p:spPr bwMode="auto">
            <a:xfrm>
              <a:off x="2845" y="3488"/>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4" name="Line 10"/>
            <p:cNvSpPr>
              <a:spLocks noChangeShapeType="1"/>
            </p:cNvSpPr>
            <p:nvPr/>
          </p:nvSpPr>
          <p:spPr bwMode="auto">
            <a:xfrm>
              <a:off x="4210" y="3477"/>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sp>
        <p:nvSpPr>
          <p:cNvPr id="2" name="文本框 1"/>
          <p:cNvSpPr txBox="1"/>
          <p:nvPr/>
        </p:nvSpPr>
        <p:spPr>
          <a:xfrm>
            <a:off x="158751" y="4994134"/>
            <a:ext cx="993774" cy="400110"/>
          </a:xfrm>
          <a:prstGeom prst="rect">
            <a:avLst/>
          </a:prstGeom>
          <a:noFill/>
        </p:spPr>
        <p:txBody>
          <a:bodyPr wrap="square" rtlCol="0">
            <a:spAutoFit/>
          </a:bodyPr>
          <a:lstStyle/>
          <a:p>
            <a:r>
              <a:rPr lang="zh-CN" altLang="en-US" sz="2000" dirty="0" smtClean="0">
                <a:solidFill>
                  <a:srgbClr val="000000"/>
                </a:solidFill>
                <a:latin typeface="黑体" panose="02010609060101010101" pitchFamily="49" charset="-122"/>
                <a:ea typeface="黑体" panose="02010609060101010101" pitchFamily="49" charset="-122"/>
              </a:rPr>
              <a:t>例如：</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solidFill>
                  <a:srgbClr val="000000"/>
                </a:solidFill>
              </a:rPr>
              <a:pPr/>
              <a:t>32</a:t>
            </a:fld>
            <a:endParaRPr lang="zh-CN" altLang="en-US" dirty="0">
              <a:solidFill>
                <a:srgbClr val="000000"/>
              </a:solidFill>
            </a:endParaRPr>
          </a:p>
        </p:txBody>
      </p:sp>
    </p:spTree>
    <p:extLst>
      <p:ext uri="{BB962C8B-B14F-4D97-AF65-F5344CB8AC3E}">
        <p14:creationId xmlns:p14="http://schemas.microsoft.com/office/powerpoint/2010/main" val="292021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23">
                                            <p:txEl>
                                              <p:pRg st="0" end="0"/>
                                            </p:txEl>
                                          </p:spTgt>
                                        </p:tgtEl>
                                        <p:attrNameLst>
                                          <p:attrName>style.visibility</p:attrName>
                                        </p:attrNameLst>
                                      </p:cBhvr>
                                      <p:to>
                                        <p:strVal val="visible"/>
                                      </p:to>
                                    </p:set>
                                    <p:animEffect transition="in" filter="blinds(horizontal)">
                                      <p:cBhvr>
                                        <p:cTn id="12" dur="500"/>
                                        <p:tgtEl>
                                          <p:spTgt spid="696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23">
                                            <p:txEl>
                                              <p:pRg st="1" end="1"/>
                                            </p:txEl>
                                          </p:spTgt>
                                        </p:tgtEl>
                                        <p:attrNameLst>
                                          <p:attrName>style.visibility</p:attrName>
                                        </p:attrNameLst>
                                      </p:cBhvr>
                                      <p:to>
                                        <p:strVal val="visible"/>
                                      </p:to>
                                    </p:set>
                                    <p:animEffect transition="in" filter="blinds(horizontal)">
                                      <p:cBhvr>
                                        <p:cTn id="17" dur="500"/>
                                        <p:tgtEl>
                                          <p:spTgt spid="696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blinds(horizontal)">
                                      <p:cBhvr>
                                        <p:cTn id="22" dur="500"/>
                                        <p:tgtEl>
                                          <p:spTgt spid="696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6323">
                                            <p:txEl>
                                              <p:pRg st="3" end="3"/>
                                            </p:txEl>
                                          </p:spTgt>
                                        </p:tgtEl>
                                        <p:attrNameLst>
                                          <p:attrName>style.visibility</p:attrName>
                                        </p:attrNameLst>
                                      </p:cBhvr>
                                      <p:to>
                                        <p:strVal val="visible"/>
                                      </p:to>
                                    </p:set>
                                    <p:animEffect transition="in" filter="blinds(horizontal)">
                                      <p:cBhvr>
                                        <p:cTn id="27" dur="500"/>
                                        <p:tgtEl>
                                          <p:spTgt spid="696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6323">
                                            <p:txEl>
                                              <p:pRg st="4" end="4"/>
                                            </p:txEl>
                                          </p:spTgt>
                                        </p:tgtEl>
                                        <p:attrNameLst>
                                          <p:attrName>style.visibility</p:attrName>
                                        </p:attrNameLst>
                                      </p:cBhvr>
                                      <p:to>
                                        <p:strVal val="visible"/>
                                      </p:to>
                                    </p:set>
                                    <p:animEffect transition="in" filter="blinds(horizontal)">
                                      <p:cBhvr>
                                        <p:cTn id="32" dur="500"/>
                                        <p:tgtEl>
                                          <p:spTgt spid="696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96323">
                                            <p:txEl>
                                              <p:pRg st="5" end="5"/>
                                            </p:txEl>
                                          </p:spTgt>
                                        </p:tgtEl>
                                        <p:attrNameLst>
                                          <p:attrName>style.visibility</p:attrName>
                                        </p:attrNameLst>
                                      </p:cBhvr>
                                      <p:to>
                                        <p:strVal val="visible"/>
                                      </p:to>
                                    </p:set>
                                    <p:animEffect transition="in" filter="blinds(horizontal)">
                                      <p:cBhvr>
                                        <p:cTn id="37" dur="500"/>
                                        <p:tgtEl>
                                          <p:spTgt spid="696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6323">
                                            <p:txEl>
                                              <p:pRg st="6" end="6"/>
                                            </p:txEl>
                                          </p:spTgt>
                                        </p:tgtEl>
                                        <p:attrNameLst>
                                          <p:attrName>style.visibility</p:attrName>
                                        </p:attrNameLst>
                                      </p:cBhvr>
                                      <p:to>
                                        <p:strVal val="visible"/>
                                      </p:to>
                                    </p:set>
                                    <p:animEffect transition="in" filter="blinds(horizontal)">
                                      <p:cBhvr>
                                        <p:cTn id="42" dur="500"/>
                                        <p:tgtEl>
                                          <p:spTgt spid="696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696325"/>
                                        </p:tgtEl>
                                        <p:attrNameLst>
                                          <p:attrName>style.visibility</p:attrName>
                                        </p:attrNameLst>
                                      </p:cBhvr>
                                      <p:to>
                                        <p:strVal val="visible"/>
                                      </p:to>
                                    </p:set>
                                    <p:animEffect transition="in" filter="blinds(horizontal)">
                                      <p:cBhvr>
                                        <p:cTn id="51" dur="500"/>
                                        <p:tgtEl>
                                          <p:spTgt spid="69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98425"/>
            <a:ext cx="8229600" cy="561975"/>
          </a:xfrm>
        </p:spPr>
        <p:txBody>
          <a:bodyPr/>
          <a:lstStyle/>
          <a:p>
            <a:r>
              <a:rPr lang="zh-CN" altLang="en-US" sz="3600" smtClean="0">
                <a:ea typeface="宋体" panose="02010600030101010101" pitchFamily="2" charset="-122"/>
              </a:rPr>
              <a:t>回顾：认识计算机中最基本的部件</a:t>
            </a:r>
          </a:p>
        </p:txBody>
      </p:sp>
      <p:sp>
        <p:nvSpPr>
          <p:cNvPr id="38915" name="Text Box 3"/>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buClrTx/>
              <a:buSzTx/>
              <a:buFontTx/>
              <a:buNone/>
            </a:pPr>
            <a:r>
              <a:rPr lang="en-US" altLang="zh-CN">
                <a:solidFill>
                  <a:srgbClr val="000000"/>
                </a:solidFill>
                <a:latin typeface="微软雅黑" panose="020B0503020204020204" pitchFamily="34" charset="-122"/>
                <a:ea typeface="微软雅黑" panose="020B0503020204020204" pitchFamily="34" charset="-122"/>
              </a:rPr>
              <a:t>CPU</a:t>
            </a:r>
            <a:r>
              <a:rPr lang="zh-CN" altLang="en-US">
                <a:solidFill>
                  <a:srgbClr val="000000"/>
                </a:solidFill>
                <a:latin typeface="微软雅黑" panose="020B0503020204020204" pitchFamily="34" charset="-122"/>
                <a:ea typeface="微软雅黑" panose="020B0503020204020204" pitchFamily="34" charset="-122"/>
              </a:rPr>
              <a:t>：中央处理器；</a:t>
            </a:r>
            <a:r>
              <a:rPr lang="en-US" altLang="zh-CN">
                <a:solidFill>
                  <a:srgbClr val="000000"/>
                </a:solidFill>
                <a:latin typeface="微软雅黑" panose="020B0503020204020204" pitchFamily="34" charset="-122"/>
                <a:ea typeface="微软雅黑" panose="020B0503020204020204" pitchFamily="34" charset="-122"/>
              </a:rPr>
              <a:t>PC</a:t>
            </a:r>
            <a:r>
              <a:rPr lang="zh-CN" altLang="en-US">
                <a:solidFill>
                  <a:srgbClr val="000000"/>
                </a:solidFill>
                <a:latin typeface="微软雅黑" panose="020B0503020204020204" pitchFamily="34" charset="-122"/>
                <a:ea typeface="微软雅黑" panose="020B0503020204020204" pitchFamily="34" charset="-122"/>
              </a:rPr>
              <a:t>：程序计数器；</a:t>
            </a:r>
            <a:r>
              <a:rPr lang="en-US" altLang="zh-CN">
                <a:solidFill>
                  <a:srgbClr val="000000"/>
                </a:solidFill>
                <a:latin typeface="微软雅黑" panose="020B0503020204020204" pitchFamily="34" charset="-122"/>
                <a:ea typeface="微软雅黑" panose="020B0503020204020204" pitchFamily="34" charset="-122"/>
              </a:rPr>
              <a:t>MAR</a:t>
            </a:r>
            <a:r>
              <a:rPr lang="zh-CN" altLang="en-US">
                <a:solidFill>
                  <a:srgbClr val="000000"/>
                </a:solidFill>
                <a:latin typeface="微软雅黑" panose="020B0503020204020204" pitchFamily="34" charset="-122"/>
                <a:ea typeface="微软雅黑" panose="020B0503020204020204" pitchFamily="34" charset="-122"/>
              </a:rPr>
              <a:t>：存储器地址寄存器</a:t>
            </a:r>
          </a:p>
          <a:p>
            <a:pPr>
              <a:lnSpc>
                <a:spcPct val="100000"/>
              </a:lnSpc>
              <a:buClrTx/>
              <a:buSzTx/>
              <a:buFontTx/>
              <a:buNone/>
            </a:pPr>
            <a:r>
              <a:rPr lang="en-US" altLang="zh-CN">
                <a:solidFill>
                  <a:srgbClr val="3333CC"/>
                </a:solidFill>
                <a:latin typeface="微软雅黑" panose="020B0503020204020204" pitchFamily="34" charset="-122"/>
                <a:ea typeface="微软雅黑" panose="020B0503020204020204" pitchFamily="34" charset="-122"/>
              </a:rPr>
              <a:t>ALU</a:t>
            </a:r>
            <a:r>
              <a:rPr lang="zh-CN" altLang="en-US">
                <a:solidFill>
                  <a:srgbClr val="3333CC"/>
                </a:solidFill>
                <a:latin typeface="微软雅黑" panose="020B0503020204020204" pitchFamily="34" charset="-122"/>
                <a:ea typeface="微软雅黑" panose="020B0503020204020204" pitchFamily="34" charset="-122"/>
              </a:rPr>
              <a:t>：算术逻辑部件；</a:t>
            </a:r>
            <a:r>
              <a:rPr lang="en-US" altLang="zh-CN">
                <a:solidFill>
                  <a:srgbClr val="3333CC"/>
                </a:solidFill>
                <a:latin typeface="微软雅黑" panose="020B0503020204020204" pitchFamily="34" charset="-122"/>
                <a:ea typeface="微软雅黑" panose="020B0503020204020204" pitchFamily="34" charset="-122"/>
              </a:rPr>
              <a:t>IR</a:t>
            </a:r>
            <a:r>
              <a:rPr lang="zh-CN" altLang="en-US">
                <a:solidFill>
                  <a:srgbClr val="3333CC"/>
                </a:solidFill>
                <a:latin typeface="微软雅黑" panose="020B0503020204020204" pitchFamily="34" charset="-122"/>
                <a:ea typeface="微软雅黑" panose="020B0503020204020204" pitchFamily="34" charset="-122"/>
              </a:rPr>
              <a:t>：指令寄存器；</a:t>
            </a:r>
            <a:r>
              <a:rPr lang="en-US" altLang="zh-CN">
                <a:solidFill>
                  <a:srgbClr val="3333CC"/>
                </a:solidFill>
                <a:latin typeface="微软雅黑" panose="020B0503020204020204" pitchFamily="34" charset="-122"/>
                <a:ea typeface="微软雅黑" panose="020B0503020204020204" pitchFamily="34" charset="-122"/>
              </a:rPr>
              <a:t>MDR</a:t>
            </a:r>
            <a:r>
              <a:rPr lang="zh-CN" altLang="en-US">
                <a:solidFill>
                  <a:srgbClr val="3333CC"/>
                </a:solidFill>
                <a:latin typeface="微软雅黑" panose="020B0503020204020204" pitchFamily="34" charset="-122"/>
                <a:ea typeface="微软雅黑" panose="020B0503020204020204" pitchFamily="34" charset="-122"/>
              </a:rPr>
              <a:t>：存储器数据寄存器</a:t>
            </a:r>
          </a:p>
          <a:p>
            <a:pPr>
              <a:lnSpc>
                <a:spcPct val="100000"/>
              </a:lnSpc>
              <a:buClrTx/>
              <a:buSzTx/>
              <a:buFontTx/>
              <a:buNone/>
            </a:pPr>
            <a:r>
              <a:rPr lang="en-US" altLang="zh-CN">
                <a:solidFill>
                  <a:srgbClr val="008000"/>
                </a:solidFill>
                <a:latin typeface="微软雅黑" panose="020B0503020204020204" pitchFamily="34" charset="-122"/>
                <a:ea typeface="微软雅黑" panose="020B0503020204020204" pitchFamily="34" charset="-122"/>
              </a:rPr>
              <a:t>GPRs</a:t>
            </a:r>
            <a:r>
              <a:rPr lang="zh-CN" altLang="en-US">
                <a:solidFill>
                  <a:srgbClr val="008000"/>
                </a:solidFill>
                <a:latin typeface="微软雅黑" panose="020B0503020204020204" pitchFamily="34" charset="-122"/>
                <a:ea typeface="微软雅黑" panose="020B0503020204020204" pitchFamily="34" charset="-122"/>
              </a:rPr>
              <a:t>：通用寄存器组（由若干通用寄存器组成）</a:t>
            </a:r>
          </a:p>
        </p:txBody>
      </p:sp>
      <p:grpSp>
        <p:nvGrpSpPr>
          <p:cNvPr id="38916" name="Group 4"/>
          <p:cNvGrpSpPr>
            <a:grpSpLocks/>
          </p:cNvGrpSpPr>
          <p:nvPr/>
        </p:nvGrpSpPr>
        <p:grpSpPr bwMode="auto">
          <a:xfrm>
            <a:off x="206375" y="2214563"/>
            <a:ext cx="8866188" cy="4545012"/>
            <a:chOff x="130" y="1395"/>
            <a:chExt cx="5585" cy="2863"/>
          </a:xfrm>
        </p:grpSpPr>
        <p:sp>
          <p:nvSpPr>
            <p:cNvPr id="38918" name="Text Box 5"/>
            <p:cNvSpPr txBox="1">
              <a:spLocks noChangeArrowheads="1"/>
            </p:cNvSpPr>
            <p:nvPr/>
          </p:nvSpPr>
          <p:spPr bwMode="auto">
            <a:xfrm>
              <a:off x="414" y="1791"/>
              <a:ext cx="935" cy="29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000000"/>
                  </a:solidFill>
                  <a:latin typeface="微软雅黑" panose="020B0503020204020204" pitchFamily="34" charset="-122"/>
                  <a:ea typeface="微软雅黑" panose="020B0503020204020204" pitchFamily="34" charset="-122"/>
                </a:rPr>
                <a:t>  控制器</a:t>
              </a:r>
            </a:p>
          </p:txBody>
        </p:sp>
        <p:sp>
          <p:nvSpPr>
            <p:cNvPr id="38919"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20" name="Text Box 7"/>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38921" name="Text Box 8"/>
            <p:cNvSpPr txBox="1">
              <a:spLocks noChangeArrowheads="1"/>
            </p:cNvSpPr>
            <p:nvPr/>
          </p:nvSpPr>
          <p:spPr bwMode="auto">
            <a:xfrm>
              <a:off x="1689" y="1848"/>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    PC</a:t>
              </a:r>
            </a:p>
          </p:txBody>
        </p:sp>
        <p:sp>
          <p:nvSpPr>
            <p:cNvPr id="38922" name="Text Box 9"/>
            <p:cNvSpPr txBox="1">
              <a:spLocks noChangeArrowheads="1"/>
            </p:cNvSpPr>
            <p:nvPr/>
          </p:nvSpPr>
          <p:spPr bwMode="auto">
            <a:xfrm>
              <a:off x="5277" y="2075"/>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nSpc>
                  <a:spcPct val="100000"/>
                </a:lnSpc>
                <a:spcBef>
                  <a:spcPct val="0"/>
                </a:spcBef>
                <a:buClrTx/>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38923"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ClrTx/>
                <a:buSzTx/>
                <a:buFontTx/>
                <a:buNone/>
              </a:pPr>
              <a:endParaRPr lang="zh-CN" altLang="en-US" sz="1800">
                <a:solidFill>
                  <a:srgbClr val="CC3300"/>
                </a:solidFill>
                <a:latin typeface="微软雅黑" panose="020B0503020204020204" pitchFamily="34" charset="-122"/>
                <a:ea typeface="微软雅黑" panose="020B0503020204020204" pitchFamily="34" charset="-122"/>
              </a:endParaRPr>
            </a:p>
          </p:txBody>
        </p:sp>
        <p:sp>
          <p:nvSpPr>
            <p:cNvPr id="38924" name="Text Box 11"/>
            <p:cNvSpPr txBox="1">
              <a:spLocks noChangeArrowheads="1"/>
            </p:cNvSpPr>
            <p:nvPr/>
          </p:nvSpPr>
          <p:spPr bwMode="auto">
            <a:xfrm>
              <a:off x="5277" y="2954"/>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38925"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26" name="Text Box 13"/>
            <p:cNvSpPr txBox="1">
              <a:spLocks noChangeArrowheads="1"/>
            </p:cNvSpPr>
            <p:nvPr/>
          </p:nvSpPr>
          <p:spPr bwMode="auto">
            <a:xfrm>
              <a:off x="2511" y="1848"/>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  MAR</a:t>
              </a:r>
            </a:p>
          </p:txBody>
        </p:sp>
        <p:sp>
          <p:nvSpPr>
            <p:cNvPr id="38927" name="Text Box 14"/>
            <p:cNvSpPr txBox="1">
              <a:spLocks noChangeArrowheads="1"/>
            </p:cNvSpPr>
            <p:nvPr/>
          </p:nvSpPr>
          <p:spPr bwMode="auto">
            <a:xfrm>
              <a:off x="2540" y="3747"/>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FF"/>
                  </a:solidFill>
                  <a:latin typeface="微软雅黑" panose="020B0503020204020204" pitchFamily="34" charset="-122"/>
                  <a:ea typeface="微软雅黑" panose="020B0503020204020204" pitchFamily="34" charset="-122"/>
                </a:rPr>
                <a:t>  MDR</a:t>
              </a:r>
            </a:p>
          </p:txBody>
        </p:sp>
        <p:sp>
          <p:nvSpPr>
            <p:cNvPr id="38928" name="Line 15"/>
            <p:cNvSpPr>
              <a:spLocks noChangeShapeType="1"/>
            </p:cNvSpPr>
            <p:nvPr/>
          </p:nvSpPr>
          <p:spPr bwMode="auto">
            <a:xfrm>
              <a:off x="1349" y="1961"/>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29" name="Line 16"/>
            <p:cNvSpPr>
              <a:spLocks noChangeShapeType="1"/>
            </p:cNvSpPr>
            <p:nvPr/>
          </p:nvSpPr>
          <p:spPr bwMode="auto">
            <a:xfrm>
              <a:off x="2341" y="1961"/>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30"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1" name="Group 18"/>
            <p:cNvGrpSpPr>
              <a:grpSpLocks/>
            </p:cNvGrpSpPr>
            <p:nvPr/>
          </p:nvGrpSpPr>
          <p:grpSpPr bwMode="auto">
            <a:xfrm>
              <a:off x="1746" y="2330"/>
              <a:ext cx="482" cy="935"/>
              <a:chOff x="3135" y="2472"/>
              <a:chExt cx="454" cy="935"/>
            </a:xfrm>
          </p:grpSpPr>
          <p:grpSp>
            <p:nvGrpSpPr>
              <p:cNvPr id="38998" name="Group 19"/>
              <p:cNvGrpSpPr>
                <a:grpSpLocks/>
              </p:cNvGrpSpPr>
              <p:nvPr/>
            </p:nvGrpSpPr>
            <p:grpSpPr bwMode="auto">
              <a:xfrm flipH="1">
                <a:off x="3135" y="2472"/>
                <a:ext cx="454" cy="935"/>
                <a:chOff x="3078" y="2330"/>
                <a:chExt cx="625" cy="1580"/>
              </a:xfrm>
            </p:grpSpPr>
            <p:sp>
              <p:nvSpPr>
                <p:cNvPr id="39000"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1"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2"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3"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4"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5"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6"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7"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38999"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ClrTx/>
                  <a:buSzTx/>
                  <a:buFontTx/>
                  <a:buNone/>
                </a:pPr>
                <a:r>
                  <a:rPr lang="en-US" altLang="zh-CN" sz="2400">
                    <a:solidFill>
                      <a:srgbClr val="000000"/>
                    </a:solidFill>
                    <a:cs typeface="Arial" panose="020B0604020202020204" pitchFamily="34" charset="0"/>
                  </a:rPr>
                  <a:t>ALU</a:t>
                </a:r>
              </a:p>
            </p:txBody>
          </p:sp>
        </p:grpSp>
        <p:grpSp>
          <p:nvGrpSpPr>
            <p:cNvPr id="38932" name="Group 29"/>
            <p:cNvGrpSpPr>
              <a:grpSpLocks/>
            </p:cNvGrpSpPr>
            <p:nvPr/>
          </p:nvGrpSpPr>
          <p:grpSpPr bwMode="auto">
            <a:xfrm>
              <a:off x="2200" y="2585"/>
              <a:ext cx="255" cy="510"/>
              <a:chOff x="2030" y="2415"/>
              <a:chExt cx="341" cy="510"/>
            </a:xfrm>
          </p:grpSpPr>
          <p:sp>
            <p:nvSpPr>
              <p:cNvPr id="38996"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7"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33" name="Text Box 32"/>
            <p:cNvSpPr txBox="1">
              <a:spLocks noChangeArrowheads="1"/>
            </p:cNvSpPr>
            <p:nvPr/>
          </p:nvSpPr>
          <p:spPr bwMode="auto">
            <a:xfrm>
              <a:off x="1122" y="2273"/>
              <a:ext cx="284" cy="1024"/>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标</a:t>
              </a:r>
            </a:p>
            <a:p>
              <a:pPr>
                <a:lnSpc>
                  <a:spcPct val="10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志</a:t>
              </a:r>
            </a:p>
            <a:p>
              <a:pPr>
                <a:lnSpc>
                  <a:spcPct val="10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寄</a:t>
              </a:r>
            </a:p>
            <a:p>
              <a:pPr>
                <a:lnSpc>
                  <a:spcPct val="10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存</a:t>
              </a:r>
            </a:p>
            <a:p>
              <a:pPr>
                <a:lnSpc>
                  <a:spcPct val="10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器</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38934" name="Line 33"/>
            <p:cNvSpPr>
              <a:spLocks noChangeShapeType="1"/>
            </p:cNvSpPr>
            <p:nvPr/>
          </p:nvSpPr>
          <p:spPr bwMode="auto">
            <a:xfrm flipH="1">
              <a:off x="1406" y="2642"/>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5" name="Group 34"/>
            <p:cNvGrpSpPr>
              <a:grpSpLocks/>
            </p:cNvGrpSpPr>
            <p:nvPr/>
          </p:nvGrpSpPr>
          <p:grpSpPr bwMode="auto">
            <a:xfrm>
              <a:off x="952" y="2075"/>
              <a:ext cx="143" cy="539"/>
              <a:chOff x="895" y="1905"/>
              <a:chExt cx="143" cy="539"/>
            </a:xfrm>
          </p:grpSpPr>
          <p:sp>
            <p:nvSpPr>
              <p:cNvPr id="38994"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5"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36" name="Line 37"/>
            <p:cNvSpPr>
              <a:spLocks noChangeShapeType="1"/>
            </p:cNvSpPr>
            <p:nvPr/>
          </p:nvSpPr>
          <p:spPr bwMode="auto">
            <a:xfrm flipV="1">
              <a:off x="2852" y="2103"/>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7" name="Group 38"/>
            <p:cNvGrpSpPr>
              <a:grpSpLocks/>
            </p:cNvGrpSpPr>
            <p:nvPr/>
          </p:nvGrpSpPr>
          <p:grpSpPr bwMode="auto">
            <a:xfrm>
              <a:off x="1576" y="2867"/>
              <a:ext cx="964" cy="937"/>
              <a:chOff x="1576" y="2924"/>
              <a:chExt cx="964" cy="937"/>
            </a:xfrm>
          </p:grpSpPr>
          <p:sp>
            <p:nvSpPr>
              <p:cNvPr id="38991"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2"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3"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38" name="Group 42"/>
            <p:cNvGrpSpPr>
              <a:grpSpLocks/>
            </p:cNvGrpSpPr>
            <p:nvPr/>
          </p:nvGrpSpPr>
          <p:grpSpPr bwMode="auto">
            <a:xfrm>
              <a:off x="2115" y="3350"/>
              <a:ext cx="311" cy="453"/>
              <a:chOff x="2115" y="3405"/>
              <a:chExt cx="311" cy="453"/>
            </a:xfrm>
          </p:grpSpPr>
          <p:sp>
            <p:nvSpPr>
              <p:cNvPr id="38989"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0"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39" name="Group 45"/>
            <p:cNvGrpSpPr>
              <a:grpSpLocks/>
            </p:cNvGrpSpPr>
            <p:nvPr/>
          </p:nvGrpSpPr>
          <p:grpSpPr bwMode="auto">
            <a:xfrm>
              <a:off x="725" y="2101"/>
              <a:ext cx="2977" cy="1448"/>
              <a:chOff x="725" y="2158"/>
              <a:chExt cx="2977" cy="1448"/>
            </a:xfrm>
          </p:grpSpPr>
          <p:sp>
            <p:nvSpPr>
              <p:cNvPr id="38986"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87"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88"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40" name="Text Box 49"/>
            <p:cNvSpPr txBox="1">
              <a:spLocks noChangeArrowheads="1"/>
            </p:cNvSpPr>
            <p:nvPr/>
          </p:nvSpPr>
          <p:spPr bwMode="auto">
            <a:xfrm>
              <a:off x="414" y="3776"/>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FF3300"/>
                  </a:solidFill>
                  <a:latin typeface="微软雅黑" panose="020B0503020204020204" pitchFamily="34" charset="-122"/>
                  <a:ea typeface="微软雅黑" panose="020B0503020204020204" pitchFamily="34" charset="-122"/>
                </a:rPr>
                <a:t>    </a:t>
              </a:r>
              <a:r>
                <a:rPr lang="en-US" altLang="zh-CN" sz="1800">
                  <a:solidFill>
                    <a:srgbClr val="CC00CC"/>
                  </a:solidFill>
                  <a:latin typeface="微软雅黑" panose="020B0503020204020204" pitchFamily="34" charset="-122"/>
                  <a:ea typeface="微软雅黑" panose="020B0503020204020204" pitchFamily="34" charset="-122"/>
                </a:rPr>
                <a:t>IR</a:t>
              </a:r>
            </a:p>
          </p:txBody>
        </p:sp>
        <p:sp>
          <p:nvSpPr>
            <p:cNvPr id="38941" name="Line 50"/>
            <p:cNvSpPr>
              <a:spLocks noChangeShapeType="1"/>
            </p:cNvSpPr>
            <p:nvPr/>
          </p:nvSpPr>
          <p:spPr bwMode="auto">
            <a:xfrm flipH="1">
              <a:off x="1066" y="3917"/>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42" name="Line 51"/>
            <p:cNvSpPr>
              <a:spLocks noChangeShapeType="1"/>
            </p:cNvSpPr>
            <p:nvPr/>
          </p:nvSpPr>
          <p:spPr bwMode="auto">
            <a:xfrm flipV="1">
              <a:off x="527" y="2075"/>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43" name="Group 52"/>
            <p:cNvGrpSpPr>
              <a:grpSpLocks/>
            </p:cNvGrpSpPr>
            <p:nvPr/>
          </p:nvGrpSpPr>
          <p:grpSpPr bwMode="auto">
            <a:xfrm>
              <a:off x="3334" y="1593"/>
              <a:ext cx="795" cy="2438"/>
              <a:chOff x="3333" y="1650"/>
              <a:chExt cx="795" cy="2438"/>
            </a:xfrm>
          </p:grpSpPr>
          <p:sp>
            <p:nvSpPr>
              <p:cNvPr id="38979"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38980"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1"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38982"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3"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38984"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5" name="Line 59"/>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44" name="Group 60"/>
            <p:cNvGrpSpPr>
              <a:grpSpLocks/>
            </p:cNvGrpSpPr>
            <p:nvPr/>
          </p:nvGrpSpPr>
          <p:grpSpPr bwMode="auto">
            <a:xfrm>
              <a:off x="2199" y="2128"/>
              <a:ext cx="1106" cy="1340"/>
              <a:chOff x="2199" y="2185"/>
              <a:chExt cx="1106" cy="1340"/>
            </a:xfrm>
          </p:grpSpPr>
          <p:sp>
            <p:nvSpPr>
              <p:cNvPr id="38967"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a:solidFill>
                      <a:srgbClr val="000000"/>
                    </a:solidFill>
                    <a:latin typeface="微软雅黑" panose="020B0503020204020204" pitchFamily="34" charset="-122"/>
                    <a:ea typeface="微软雅黑" panose="020B0503020204020204" pitchFamily="34" charset="-122"/>
                  </a:rPr>
                  <a:t>GPRs</a:t>
                </a:r>
              </a:p>
            </p:txBody>
          </p:sp>
          <p:grpSp>
            <p:nvGrpSpPr>
              <p:cNvPr id="38968" name="Group 62"/>
              <p:cNvGrpSpPr>
                <a:grpSpLocks/>
              </p:cNvGrpSpPr>
              <p:nvPr/>
            </p:nvGrpSpPr>
            <p:grpSpPr bwMode="auto">
              <a:xfrm>
                <a:off x="2452" y="2500"/>
                <a:ext cx="853" cy="1025"/>
                <a:chOff x="2398" y="2273"/>
                <a:chExt cx="853" cy="1025"/>
              </a:xfrm>
            </p:grpSpPr>
            <p:grpSp>
              <p:nvGrpSpPr>
                <p:cNvPr id="38970" name="Group 63"/>
                <p:cNvGrpSpPr>
                  <a:grpSpLocks/>
                </p:cNvGrpSpPr>
                <p:nvPr/>
              </p:nvGrpSpPr>
              <p:grpSpPr bwMode="auto">
                <a:xfrm>
                  <a:off x="2398" y="2273"/>
                  <a:ext cx="652" cy="992"/>
                  <a:chOff x="2228" y="1678"/>
                  <a:chExt cx="737" cy="992"/>
                </a:xfrm>
              </p:grpSpPr>
              <p:sp>
                <p:nvSpPr>
                  <p:cNvPr id="38975"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76"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77"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78"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71"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pitchFamily="34" charset="-122"/>
                      <a:ea typeface="微软雅黑" panose="020B0503020204020204" pitchFamily="34" charset="-122"/>
                    </a:rPr>
                    <a:t>0</a:t>
                  </a:r>
                </a:p>
              </p:txBody>
            </p:sp>
            <p:sp>
              <p:nvSpPr>
                <p:cNvPr id="38972"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pitchFamily="34" charset="-122"/>
                      <a:ea typeface="微软雅黑" panose="020B0503020204020204" pitchFamily="34" charset="-122"/>
                    </a:rPr>
                    <a:t>1</a:t>
                  </a:r>
                </a:p>
              </p:txBody>
            </p:sp>
            <p:sp>
              <p:nvSpPr>
                <p:cNvPr id="38973"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pitchFamily="34" charset="-122"/>
                      <a:ea typeface="微软雅黑" panose="020B0503020204020204" pitchFamily="34" charset="-122"/>
                    </a:rPr>
                    <a:t>2</a:t>
                  </a:r>
                </a:p>
              </p:txBody>
            </p:sp>
            <p:sp>
              <p:nvSpPr>
                <p:cNvPr id="38974"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pitchFamily="34" charset="-122"/>
                      <a:ea typeface="微软雅黑" panose="020B0503020204020204" pitchFamily="34" charset="-122"/>
                    </a:rPr>
                    <a:t>3</a:t>
                  </a:r>
                </a:p>
              </p:txBody>
            </p:sp>
          </p:grpSp>
          <p:sp>
            <p:nvSpPr>
              <p:cNvPr id="38969"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grpSp>
          <p:nvGrpSpPr>
            <p:cNvPr id="38945" name="Group 73"/>
            <p:cNvGrpSpPr>
              <a:grpSpLocks/>
            </p:cNvGrpSpPr>
            <p:nvPr/>
          </p:nvGrpSpPr>
          <p:grpSpPr bwMode="auto">
            <a:xfrm>
              <a:off x="4127" y="1508"/>
              <a:ext cx="880" cy="2551"/>
              <a:chOff x="4127" y="1565"/>
              <a:chExt cx="880" cy="2551"/>
            </a:xfrm>
          </p:grpSpPr>
          <p:grpSp>
            <p:nvGrpSpPr>
              <p:cNvPr id="38947" name="Group 74"/>
              <p:cNvGrpSpPr>
                <a:grpSpLocks/>
              </p:cNvGrpSpPr>
              <p:nvPr/>
            </p:nvGrpSpPr>
            <p:grpSpPr bwMode="auto">
              <a:xfrm>
                <a:off x="4127" y="1565"/>
                <a:ext cx="880" cy="2551"/>
                <a:chOff x="4156" y="1565"/>
                <a:chExt cx="908" cy="2551"/>
              </a:xfrm>
            </p:grpSpPr>
            <p:sp>
              <p:nvSpPr>
                <p:cNvPr id="38949"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400">
                      <a:solidFill>
                        <a:srgbClr val="000000"/>
                      </a:solidFill>
                      <a:latin typeface="微软雅黑" panose="020B0503020204020204" pitchFamily="34" charset="-122"/>
                      <a:ea typeface="微软雅黑" panose="020B0503020204020204" pitchFamily="34" charset="-122"/>
                    </a:rPr>
                    <a:t>存储器</a:t>
                  </a:r>
                </a:p>
              </p:txBody>
            </p:sp>
            <p:grpSp>
              <p:nvGrpSpPr>
                <p:cNvPr id="38950" name="Group 76"/>
                <p:cNvGrpSpPr>
                  <a:grpSpLocks/>
                </p:cNvGrpSpPr>
                <p:nvPr/>
              </p:nvGrpSpPr>
              <p:grpSpPr bwMode="auto">
                <a:xfrm>
                  <a:off x="4156" y="1877"/>
                  <a:ext cx="737" cy="2211"/>
                  <a:chOff x="3447" y="1423"/>
                  <a:chExt cx="879" cy="2211"/>
                </a:xfrm>
              </p:grpSpPr>
              <p:sp>
                <p:nvSpPr>
                  <p:cNvPr id="38959"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60"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1"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2"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3"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4"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5"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6"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51"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38952"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1</a:t>
                  </a:r>
                </a:p>
              </p:txBody>
            </p:sp>
            <p:sp>
              <p:nvSpPr>
                <p:cNvPr id="38953"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2</a:t>
                  </a:r>
                </a:p>
              </p:txBody>
            </p:sp>
            <p:sp>
              <p:nvSpPr>
                <p:cNvPr id="38954"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3</a:t>
                  </a:r>
                </a:p>
              </p:txBody>
            </p:sp>
            <p:sp>
              <p:nvSpPr>
                <p:cNvPr id="38955"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4</a:t>
                  </a:r>
                </a:p>
              </p:txBody>
            </p:sp>
            <p:sp>
              <p:nvSpPr>
                <p:cNvPr id="38956"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5</a:t>
                  </a:r>
                </a:p>
              </p:txBody>
            </p:sp>
            <p:sp>
              <p:nvSpPr>
                <p:cNvPr id="38957"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6</a:t>
                  </a:r>
                </a:p>
              </p:txBody>
            </p:sp>
            <p:sp>
              <p:nvSpPr>
                <p:cNvPr id="38958"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pitchFamily="34" charset="-122"/>
                      <a:ea typeface="微软雅黑" panose="020B0503020204020204" pitchFamily="34" charset="-122"/>
                    </a:rPr>
                    <a:t>7</a:t>
                  </a:r>
                </a:p>
              </p:txBody>
            </p:sp>
          </p:grpSp>
          <p:sp>
            <p:nvSpPr>
              <p:cNvPr id="38948"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sp>
          <p:nvSpPr>
            <p:cNvPr id="38946" name="Rectangle 94"/>
            <p:cNvSpPr>
              <a:spLocks noChangeArrowheads="1"/>
            </p:cNvSpPr>
            <p:nvPr/>
          </p:nvSpPr>
          <p:spPr bwMode="auto">
            <a:xfrm>
              <a:off x="130" y="1395"/>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sp>
        <p:nvSpPr>
          <p:cNvPr id="698463" name="Rectangle 95"/>
          <p:cNvSpPr>
            <a:spLocks noChangeArrowheads="1"/>
          </p:cNvSpPr>
          <p:nvPr/>
        </p:nvSpPr>
        <p:spPr bwMode="auto">
          <a:xfrm>
            <a:off x="2670175" y="3671888"/>
            <a:ext cx="1074738" cy="1597025"/>
          </a:xfrm>
          <a:prstGeom prst="rect">
            <a:avLst/>
          </a:prstGeom>
          <a:solidFill>
            <a:srgbClr val="FF0000">
              <a:alpha val="4509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solidFill>
                  <a:srgbClr val="000000"/>
                </a:solidFill>
              </a:rPr>
              <a:pPr/>
              <a:t>33</a:t>
            </a:fld>
            <a:endParaRPr lang="zh-CN" altLang="en-US" dirty="0">
              <a:solidFill>
                <a:srgbClr val="000000"/>
              </a:solidFill>
            </a:endParaRPr>
          </a:p>
        </p:txBody>
      </p:sp>
    </p:spTree>
    <p:extLst>
      <p:ext uri="{BB962C8B-B14F-4D97-AF65-F5344CB8AC3E}">
        <p14:creationId xmlns:p14="http://schemas.microsoft.com/office/powerpoint/2010/main" val="217124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698463"/>
                                        </p:tgtEl>
                                      </p:cBhvr>
                                    </p:animEffect>
                                    <p:animScale>
                                      <p:cBhvr>
                                        <p:cTn id="7" dur="1000" autoRev="1" fill="hold"/>
                                        <p:tgtEl>
                                          <p:spTgt spid="6984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pPr/>
              <a:t>34</a:t>
            </a:fld>
            <a:endParaRPr lang="zh-CN" altLang="en-US" dirty="0"/>
          </a:p>
        </p:txBody>
      </p:sp>
      <p:sp>
        <p:nvSpPr>
          <p:cNvPr id="3" name="Rectangle 2"/>
          <p:cNvSpPr txBox="1">
            <a:spLocks noChangeArrowheads="1"/>
          </p:cNvSpPr>
          <p:nvPr/>
        </p:nvSpPr>
        <p:spPr bwMode="auto">
          <a:xfrm>
            <a:off x="1459992" y="31707"/>
            <a:ext cx="6305044"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kern="0" dirty="0" smtClean="0">
                <a:ea typeface="宋体" panose="02010600030101010101" pitchFamily="2" charset="-122"/>
              </a:rPr>
              <a:t>补码加</a:t>
            </a:r>
            <a:r>
              <a:rPr lang="en-US" altLang="zh-CN" kern="0" dirty="0" smtClean="0">
                <a:ea typeface="宋体" panose="02010600030101010101" pitchFamily="2" charset="-122"/>
              </a:rPr>
              <a:t>/</a:t>
            </a:r>
            <a:r>
              <a:rPr lang="zh-CN" altLang="en-US" kern="0" dirty="0" smtClean="0">
                <a:ea typeface="宋体" panose="02010600030101010101" pitchFamily="2" charset="-122"/>
              </a:rPr>
              <a:t>减运算</a:t>
            </a:r>
            <a:r>
              <a:rPr lang="en-US" altLang="zh-CN" kern="0" dirty="0" smtClean="0">
                <a:ea typeface="宋体" panose="02010600030101010101" pitchFamily="2" charset="-122"/>
              </a:rPr>
              <a:t>-</a:t>
            </a:r>
            <a:r>
              <a:rPr lang="zh-CN" altLang="en-US" sz="2400" kern="0" dirty="0" smtClean="0">
                <a:solidFill>
                  <a:schemeClr val="accent2"/>
                </a:solidFill>
                <a:ea typeface="宋体" panose="02010600030101010101" pitchFamily="2" charset="-122"/>
              </a:rPr>
              <a:t>直接用整数加减部件实现</a:t>
            </a:r>
          </a:p>
        </p:txBody>
      </p:sp>
      <p:sp>
        <p:nvSpPr>
          <p:cNvPr id="5" name="Rectangle 3"/>
          <p:cNvSpPr txBox="1">
            <a:spLocks noChangeArrowheads="1"/>
          </p:cNvSpPr>
          <p:nvPr/>
        </p:nvSpPr>
        <p:spPr bwMode="auto">
          <a:xfrm>
            <a:off x="462997" y="1038931"/>
            <a:ext cx="1345195"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95000"/>
              </a:lnSpc>
              <a:spcBef>
                <a:spcPct val="0"/>
              </a:spcBef>
              <a:buFontTx/>
              <a:buNone/>
            </a:pPr>
            <a:r>
              <a:rPr lang="en-US" altLang="zh-CN" kern="0" dirty="0" smtClean="0">
                <a:latin typeface="微软雅黑" panose="020B0503020204020204" pitchFamily="34" charset="-122"/>
                <a:ea typeface="微软雅黑" panose="020B0503020204020204" pitchFamily="34" charset="-122"/>
              </a:rPr>
              <a:t>7+ 6 =</a:t>
            </a:r>
          </a:p>
        </p:txBody>
      </p:sp>
      <p:grpSp>
        <p:nvGrpSpPr>
          <p:cNvPr id="6" name="组合 5"/>
          <p:cNvGrpSpPr/>
          <p:nvPr/>
        </p:nvGrpSpPr>
        <p:grpSpPr>
          <a:xfrm>
            <a:off x="509469" y="1469997"/>
            <a:ext cx="2878137" cy="1520825"/>
            <a:chOff x="1173163" y="1771650"/>
            <a:chExt cx="2878137" cy="1520825"/>
          </a:xfrm>
        </p:grpSpPr>
        <p:sp>
          <p:nvSpPr>
            <p:cNvPr id="7" name="Rectangle 38"/>
            <p:cNvSpPr>
              <a:spLocks noChangeArrowheads="1"/>
            </p:cNvSpPr>
            <p:nvPr/>
          </p:nvSpPr>
          <p:spPr bwMode="auto">
            <a:xfrm>
              <a:off x="1935163" y="1773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solidFill>
                    <a:srgbClr val="FF0000"/>
                  </a:solidFill>
                  <a:cs typeface="Arial" panose="020B0604020202020204" pitchFamily="34" charset="0"/>
                </a:rPr>
                <a:t>1</a:t>
              </a:r>
              <a:endParaRPr lang="en-US" altLang="zh-CN" sz="1800" dirty="0">
                <a:solidFill>
                  <a:srgbClr val="FF0000"/>
                </a:solidFill>
                <a:cs typeface="Arial" panose="020B0604020202020204" pitchFamily="34" charset="0"/>
              </a:endParaRPr>
            </a:p>
          </p:txBody>
        </p:sp>
        <p:sp>
          <p:nvSpPr>
            <p:cNvPr id="8" name="Rectangle 103"/>
            <p:cNvSpPr>
              <a:spLocks noChangeArrowheads="1"/>
            </p:cNvSpPr>
            <p:nvPr/>
          </p:nvSpPr>
          <p:spPr bwMode="auto">
            <a:xfrm>
              <a:off x="1354138" y="1771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solidFill>
                    <a:srgbClr val="FF0000"/>
                  </a:solidFill>
                  <a:cs typeface="Arial" panose="020B0604020202020204" pitchFamily="34" charset="0"/>
                </a:rPr>
                <a:t>0</a:t>
              </a:r>
              <a:endParaRPr lang="zh-CN" altLang="en-US" sz="1800" dirty="0">
                <a:solidFill>
                  <a:srgbClr val="FF0000"/>
                </a:solidFill>
                <a:cs typeface="Arial" panose="020B0604020202020204" pitchFamily="34" charset="0"/>
              </a:endParaRPr>
            </a:p>
          </p:txBody>
        </p:sp>
        <p:grpSp>
          <p:nvGrpSpPr>
            <p:cNvPr id="9" name="组合 8"/>
            <p:cNvGrpSpPr/>
            <p:nvPr/>
          </p:nvGrpSpPr>
          <p:grpSpPr>
            <a:xfrm>
              <a:off x="1173163" y="1995488"/>
              <a:ext cx="2878137" cy="1296987"/>
              <a:chOff x="1173163" y="1995488"/>
              <a:chExt cx="2878137" cy="1296987"/>
            </a:xfrm>
          </p:grpSpPr>
          <p:sp>
            <p:nvSpPr>
              <p:cNvPr id="10" name="Rectangle 4"/>
              <p:cNvSpPr>
                <a:spLocks noChangeArrowheads="1"/>
              </p:cNvSpPr>
              <p:nvPr/>
            </p:nvSpPr>
            <p:spPr bwMode="auto">
              <a:xfrm>
                <a:off x="1935163" y="2154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en-US" altLang="zh-CN" sz="1800" dirty="0">
                  <a:cs typeface="Arial" panose="020B0604020202020204" pitchFamily="34" charset="0"/>
                </a:endParaRPr>
              </a:p>
            </p:txBody>
          </p:sp>
          <p:sp>
            <p:nvSpPr>
              <p:cNvPr id="11" name="Rectangle 8"/>
              <p:cNvSpPr>
                <a:spLocks noChangeArrowheads="1"/>
              </p:cNvSpPr>
              <p:nvPr/>
            </p:nvSpPr>
            <p:spPr bwMode="auto">
              <a:xfrm>
                <a:off x="1935163" y="2535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zh-CN" altLang="en-US" sz="1800" dirty="0">
                  <a:cs typeface="Arial" panose="020B0604020202020204" pitchFamily="34" charset="0"/>
                </a:endParaRPr>
              </a:p>
            </p:txBody>
          </p:sp>
          <p:sp>
            <p:nvSpPr>
              <p:cNvPr id="12"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p>
            </p:txBody>
          </p:sp>
          <p:sp>
            <p:nvSpPr>
              <p:cNvPr id="13" name="Line 13"/>
              <p:cNvSpPr>
                <a:spLocks noChangeShapeType="1"/>
              </p:cNvSpPr>
              <p:nvPr/>
            </p:nvSpPr>
            <p:spPr bwMode="auto">
              <a:xfrm>
                <a:off x="1193800" y="2840038"/>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39"/>
              <p:cNvSpPr>
                <a:spLocks noChangeShapeType="1"/>
              </p:cNvSpPr>
              <p:nvPr/>
            </p:nvSpPr>
            <p:spPr bwMode="auto">
              <a:xfrm flipH="1" flipV="1">
                <a:off x="21717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41"/>
              <p:cNvSpPr>
                <a:spLocks noChangeShapeType="1"/>
              </p:cNvSpPr>
              <p:nvPr/>
            </p:nvSpPr>
            <p:spPr bwMode="auto">
              <a:xfrm flipH="1" flipV="1">
                <a:off x="15621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87"/>
              <p:cNvSpPr>
                <a:spLocks noChangeArrowheads="1"/>
              </p:cNvSpPr>
              <p:nvPr/>
            </p:nvSpPr>
            <p:spPr bwMode="auto">
              <a:xfrm>
                <a:off x="2527300" y="2170113"/>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en-US" altLang="zh-CN" sz="1800" dirty="0">
                  <a:cs typeface="Arial" panose="020B0604020202020204" pitchFamily="34" charset="0"/>
                </a:endParaRPr>
              </a:p>
            </p:txBody>
          </p:sp>
          <p:sp>
            <p:nvSpPr>
              <p:cNvPr id="17" name="Rectangle 88"/>
              <p:cNvSpPr>
                <a:spLocks noChangeArrowheads="1"/>
              </p:cNvSpPr>
              <p:nvPr/>
            </p:nvSpPr>
            <p:spPr bwMode="auto">
              <a:xfrm>
                <a:off x="3119438" y="2181225"/>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en-US" altLang="zh-CN" sz="1800" dirty="0">
                  <a:cs typeface="Arial" panose="020B0604020202020204" pitchFamily="34" charset="0"/>
                </a:endParaRPr>
              </a:p>
            </p:txBody>
          </p:sp>
          <p:sp>
            <p:nvSpPr>
              <p:cNvPr id="18"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19"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1</a:t>
                </a:r>
              </a:p>
            </p:txBody>
          </p:sp>
          <p:sp>
            <p:nvSpPr>
              <p:cNvPr id="20"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21" name="Rectangle 104"/>
              <p:cNvSpPr>
                <a:spLocks noChangeArrowheads="1"/>
              </p:cNvSpPr>
              <p:nvPr/>
            </p:nvSpPr>
            <p:spPr bwMode="auto">
              <a:xfrm>
                <a:off x="1936750" y="2898775"/>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en-US" altLang="zh-CN" sz="1800" dirty="0">
                  <a:cs typeface="Arial" panose="020B0604020202020204" pitchFamily="34" charset="0"/>
                </a:endParaRPr>
              </a:p>
            </p:txBody>
          </p:sp>
          <p:sp>
            <p:nvSpPr>
              <p:cNvPr id="22" name="Rectangle 105"/>
              <p:cNvSpPr>
                <a:spLocks noChangeArrowheads="1"/>
              </p:cNvSpPr>
              <p:nvPr/>
            </p:nvSpPr>
            <p:spPr bwMode="auto">
              <a:xfrm>
                <a:off x="2524125" y="2914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zh-CN" altLang="en-US" sz="1800" dirty="0">
                  <a:cs typeface="Arial" panose="020B0604020202020204" pitchFamily="34" charset="0"/>
                </a:endParaRPr>
              </a:p>
            </p:txBody>
          </p:sp>
          <p:sp>
            <p:nvSpPr>
              <p:cNvPr id="23" name="Rectangle 106"/>
              <p:cNvSpPr>
                <a:spLocks noChangeArrowheads="1"/>
              </p:cNvSpPr>
              <p:nvPr/>
            </p:nvSpPr>
            <p:spPr bwMode="auto">
              <a:xfrm>
                <a:off x="2525713" y="2544763"/>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zh-CN" altLang="en-US" sz="1800" dirty="0">
                  <a:cs typeface="Arial" panose="020B0604020202020204" pitchFamily="34" charset="0"/>
                </a:endParaRPr>
              </a:p>
            </p:txBody>
          </p:sp>
          <p:sp>
            <p:nvSpPr>
              <p:cNvPr id="24" name="Rectangle 107"/>
              <p:cNvSpPr>
                <a:spLocks noChangeArrowheads="1"/>
              </p:cNvSpPr>
              <p:nvPr/>
            </p:nvSpPr>
            <p:spPr bwMode="auto">
              <a:xfrm>
                <a:off x="3125788" y="2916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en-US" altLang="zh-CN" sz="1800" dirty="0">
                  <a:cs typeface="Arial" panose="020B0604020202020204" pitchFamily="34" charset="0"/>
                </a:endParaRPr>
              </a:p>
            </p:txBody>
          </p:sp>
          <p:sp>
            <p:nvSpPr>
              <p:cNvPr id="25"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0</a:t>
                </a:r>
              </a:p>
            </p:txBody>
          </p:sp>
        </p:grpSp>
      </p:grpSp>
      <p:sp>
        <p:nvSpPr>
          <p:cNvPr id="26" name="Text Box 132"/>
          <p:cNvSpPr txBox="1">
            <a:spLocks noChangeArrowheads="1"/>
          </p:cNvSpPr>
          <p:nvPr/>
        </p:nvSpPr>
        <p:spPr bwMode="auto">
          <a:xfrm>
            <a:off x="709328" y="1489666"/>
            <a:ext cx="944563" cy="338554"/>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endParaRPr lang="zh-CN" altLang="en-US" sz="1600">
              <a:solidFill>
                <a:srgbClr val="FF0000"/>
              </a:solidFill>
              <a:latin typeface="Times New Roman" panose="02020603050405020304" pitchFamily="18" charset="0"/>
            </a:endParaRPr>
          </a:p>
        </p:txBody>
      </p:sp>
      <p:grpSp>
        <p:nvGrpSpPr>
          <p:cNvPr id="27" name="组合 26"/>
          <p:cNvGrpSpPr/>
          <p:nvPr/>
        </p:nvGrpSpPr>
        <p:grpSpPr>
          <a:xfrm>
            <a:off x="4548069" y="1530322"/>
            <a:ext cx="2819400" cy="1490663"/>
            <a:chOff x="5211763" y="1831975"/>
            <a:chExt cx="2819400" cy="1490663"/>
          </a:xfrm>
        </p:grpSpPr>
        <p:sp>
          <p:nvSpPr>
            <p:cNvPr id="28"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p>
          </p:txBody>
        </p:sp>
        <p:sp>
          <p:nvSpPr>
            <p:cNvPr id="29" name="Line 29"/>
            <p:cNvSpPr>
              <a:spLocks noChangeShapeType="1"/>
            </p:cNvSpPr>
            <p:nvPr/>
          </p:nvSpPr>
          <p:spPr bwMode="auto">
            <a:xfrm>
              <a:off x="5232400" y="2840038"/>
              <a:ext cx="273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92"/>
            <p:cNvSpPr>
              <a:spLocks noChangeArrowheads="1"/>
            </p:cNvSpPr>
            <p:nvPr/>
          </p:nvSpPr>
          <p:spPr bwMode="auto">
            <a:xfrm>
              <a:off x="5929313" y="2914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zh-CN" altLang="en-US" sz="1800" dirty="0">
                <a:cs typeface="Arial" panose="020B0604020202020204" pitchFamily="34" charset="0"/>
              </a:endParaRPr>
            </a:p>
          </p:txBody>
        </p:sp>
        <p:sp>
          <p:nvSpPr>
            <p:cNvPr id="31"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32" name="Rectangle 94"/>
            <p:cNvSpPr>
              <a:spLocks noChangeArrowheads="1"/>
            </p:cNvSpPr>
            <p:nvPr/>
          </p:nvSpPr>
          <p:spPr bwMode="auto">
            <a:xfrm>
              <a:off x="7089775" y="294640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en-US" altLang="zh-CN" sz="1800" dirty="0">
                <a:cs typeface="Arial" panose="020B0604020202020204" pitchFamily="34" charset="0"/>
              </a:endParaRPr>
            </a:p>
          </p:txBody>
        </p:sp>
        <p:sp>
          <p:nvSpPr>
            <p:cNvPr id="33" name="Rectangle 95"/>
            <p:cNvSpPr>
              <a:spLocks noChangeArrowheads="1"/>
            </p:cNvSpPr>
            <p:nvPr/>
          </p:nvSpPr>
          <p:spPr bwMode="auto">
            <a:xfrm>
              <a:off x="7091363" y="249078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zh-CN" altLang="en-US" sz="1800" dirty="0">
                <a:cs typeface="Arial" panose="020B0604020202020204" pitchFamily="34" charset="0"/>
              </a:endParaRPr>
            </a:p>
          </p:txBody>
        </p:sp>
        <p:sp>
          <p:nvSpPr>
            <p:cNvPr id="34"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35"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36"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37" name="Rectangle 99"/>
            <p:cNvSpPr>
              <a:spLocks noChangeArrowheads="1"/>
            </p:cNvSpPr>
            <p:nvPr/>
          </p:nvSpPr>
          <p:spPr bwMode="auto">
            <a:xfrm>
              <a:off x="5930900" y="249078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0</a:t>
              </a:r>
              <a:endParaRPr lang="zh-CN" altLang="en-US" sz="1800" dirty="0">
                <a:cs typeface="Arial" panose="020B0604020202020204" pitchFamily="34" charset="0"/>
              </a:endParaRPr>
            </a:p>
          </p:txBody>
        </p:sp>
        <p:grpSp>
          <p:nvGrpSpPr>
            <p:cNvPr id="38" name="Group 137"/>
            <p:cNvGrpSpPr>
              <a:grpSpLocks/>
            </p:cNvGrpSpPr>
            <p:nvPr/>
          </p:nvGrpSpPr>
          <p:grpSpPr bwMode="auto">
            <a:xfrm>
              <a:off x="6469063" y="1844675"/>
              <a:ext cx="1277937" cy="849313"/>
              <a:chOff x="4075" y="797"/>
              <a:chExt cx="805" cy="535"/>
            </a:xfrm>
          </p:grpSpPr>
          <p:sp>
            <p:nvSpPr>
              <p:cNvPr id="48"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00"/>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sp>
            <p:nvSpPr>
              <p:cNvPr id="51" name="Rectangle 101"/>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solidFill>
                      <a:srgbClr val="FF0000"/>
                    </a:solidFill>
                    <a:cs typeface="Arial" panose="020B0604020202020204" pitchFamily="34" charset="0"/>
                  </a:rPr>
                  <a:t>0</a:t>
                </a:r>
                <a:endParaRPr lang="zh-CN" altLang="en-US" sz="1800" dirty="0">
                  <a:solidFill>
                    <a:srgbClr val="FF0000"/>
                  </a:solidFill>
                  <a:cs typeface="Arial" panose="020B0604020202020204" pitchFamily="34" charset="0"/>
                </a:endParaRPr>
              </a:p>
            </p:txBody>
          </p:sp>
        </p:grpSp>
        <p:sp>
          <p:nvSpPr>
            <p:cNvPr id="39"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p>
          </p:txBody>
        </p:sp>
        <p:sp>
          <p:nvSpPr>
            <p:cNvPr id="40" name="Rectangle 110"/>
            <p:cNvSpPr>
              <a:spLocks noChangeArrowheads="1"/>
            </p:cNvSpPr>
            <p:nvPr/>
          </p:nvSpPr>
          <p:spPr bwMode="auto">
            <a:xfrm>
              <a:off x="6518275" y="248920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smtClean="0">
                  <a:cs typeface="Arial" panose="020B0604020202020204" pitchFamily="34" charset="0"/>
                </a:rPr>
                <a:t>1</a:t>
              </a:r>
              <a:endParaRPr lang="zh-CN" altLang="en-US" sz="1800" dirty="0">
                <a:cs typeface="Arial" panose="020B0604020202020204" pitchFamily="34" charset="0"/>
              </a:endParaRPr>
            </a:p>
          </p:txBody>
        </p:sp>
        <p:sp>
          <p:nvSpPr>
            <p:cNvPr id="41"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sp>
          <p:nvSpPr>
            <p:cNvPr id="42"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grpSp>
          <p:nvGrpSpPr>
            <p:cNvPr id="43" name="Group 138"/>
            <p:cNvGrpSpPr>
              <a:grpSpLocks/>
            </p:cNvGrpSpPr>
            <p:nvPr/>
          </p:nvGrpSpPr>
          <p:grpSpPr bwMode="auto">
            <a:xfrm>
              <a:off x="5256213" y="1831975"/>
              <a:ext cx="1277937" cy="849313"/>
              <a:chOff x="4075" y="797"/>
              <a:chExt cx="805" cy="535"/>
            </a:xfrm>
          </p:grpSpPr>
          <p:sp>
            <p:nvSpPr>
              <p:cNvPr id="44"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141"/>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sp>
            <p:nvSpPr>
              <p:cNvPr id="47" name="Rectangle 142"/>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grpSp>
      </p:grpSp>
      <p:sp>
        <p:nvSpPr>
          <p:cNvPr id="52" name="Rectangle 145"/>
          <p:cNvSpPr>
            <a:spLocks noChangeArrowheads="1"/>
          </p:cNvSpPr>
          <p:nvPr/>
        </p:nvSpPr>
        <p:spPr bwMode="auto">
          <a:xfrm>
            <a:off x="1239719" y="2216121"/>
            <a:ext cx="404812" cy="704851"/>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53" name="Text Box 147"/>
          <p:cNvSpPr txBox="1">
            <a:spLocks noChangeArrowheads="1"/>
          </p:cNvSpPr>
          <p:nvPr/>
        </p:nvSpPr>
        <p:spPr bwMode="auto">
          <a:xfrm>
            <a:off x="1985328" y="993355"/>
            <a:ext cx="4579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dirty="0">
                <a:solidFill>
                  <a:srgbClr val="CC0000"/>
                </a:solidFill>
                <a:cs typeface="Arial" panose="020B0604020202020204" pitchFamily="34" charset="0"/>
              </a:rPr>
              <a:t>X</a:t>
            </a:r>
          </a:p>
        </p:txBody>
      </p:sp>
      <p:sp>
        <p:nvSpPr>
          <p:cNvPr id="54" name="Text Box 148"/>
          <p:cNvSpPr txBox="1">
            <a:spLocks noChangeArrowheads="1"/>
          </p:cNvSpPr>
          <p:nvPr/>
        </p:nvSpPr>
        <p:spPr bwMode="auto">
          <a:xfrm>
            <a:off x="5797550" y="996608"/>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800" dirty="0">
                <a:solidFill>
                  <a:srgbClr val="CC0000"/>
                </a:solidFill>
                <a:ea typeface="黑体" panose="02010609060101010101" pitchFamily="49" charset="-122"/>
                <a:cs typeface="Arial" panose="020B0604020202020204" pitchFamily="34" charset="0"/>
              </a:rPr>
              <a:t>√</a:t>
            </a:r>
          </a:p>
        </p:txBody>
      </p:sp>
      <p:sp>
        <p:nvSpPr>
          <p:cNvPr id="55" name="Text Box 52"/>
          <p:cNvSpPr txBox="1">
            <a:spLocks noChangeArrowheads="1"/>
          </p:cNvSpPr>
          <p:nvPr/>
        </p:nvSpPr>
        <p:spPr bwMode="auto">
          <a:xfrm>
            <a:off x="4029143" y="2633606"/>
            <a:ext cx="1020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kumimoji="1" lang="en-US" altLang="zh-CN" sz="2000" dirty="0" smtClean="0">
                <a:solidFill>
                  <a:srgbClr val="FF0000"/>
                </a:solidFill>
                <a:latin typeface="微软雅黑" panose="020B0503020204020204" pitchFamily="34" charset="-122"/>
                <a:ea typeface="微软雅黑" panose="020B0503020204020204" pitchFamily="34" charset="-122"/>
              </a:rPr>
              <a:t>OF=0</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56" name="Text Box 53"/>
          <p:cNvSpPr txBox="1">
            <a:spLocks noChangeArrowheads="1"/>
          </p:cNvSpPr>
          <p:nvPr/>
        </p:nvSpPr>
        <p:spPr bwMode="auto">
          <a:xfrm>
            <a:off x="215383" y="2601573"/>
            <a:ext cx="9691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en-US" altLang="zh-CN" sz="2000" dirty="0" smtClean="0">
                <a:solidFill>
                  <a:srgbClr val="FF3300"/>
                </a:solidFill>
                <a:latin typeface="微软雅黑" panose="020B0503020204020204" pitchFamily="34" charset="-122"/>
                <a:ea typeface="微软雅黑" panose="020B0503020204020204" pitchFamily="34" charset="-122"/>
              </a:rPr>
              <a:t>OF=1</a:t>
            </a:r>
            <a:endParaRPr lang="en-US" altLang="zh-CN" sz="2000" dirty="0">
              <a:solidFill>
                <a:srgbClr val="FF3300"/>
              </a:solidFill>
              <a:latin typeface="微软雅黑" panose="020B0503020204020204" pitchFamily="34" charset="-122"/>
              <a:ea typeface="微软雅黑" panose="020B0503020204020204" pitchFamily="34" charset="-122"/>
            </a:endParaRPr>
          </a:p>
        </p:txBody>
      </p:sp>
      <p:sp>
        <p:nvSpPr>
          <p:cNvPr id="57" name="Rectangle 3"/>
          <p:cNvSpPr txBox="1">
            <a:spLocks noChangeArrowheads="1"/>
          </p:cNvSpPr>
          <p:nvPr/>
        </p:nvSpPr>
        <p:spPr bwMode="auto">
          <a:xfrm>
            <a:off x="4317088" y="1025288"/>
            <a:ext cx="1303326"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95000"/>
              </a:lnSpc>
              <a:spcBef>
                <a:spcPct val="0"/>
              </a:spcBef>
              <a:buFontTx/>
              <a:buNone/>
            </a:pPr>
            <a:r>
              <a:rPr lang="en-US" altLang="zh-CN" kern="0" dirty="0" smtClean="0">
                <a:latin typeface="微软雅黑" panose="020B0503020204020204" pitchFamily="34" charset="-122"/>
                <a:ea typeface="微软雅黑" panose="020B0503020204020204" pitchFamily="34" charset="-122"/>
              </a:rPr>
              <a:t>-3 + 5 =</a:t>
            </a:r>
          </a:p>
        </p:txBody>
      </p:sp>
      <p:sp>
        <p:nvSpPr>
          <p:cNvPr id="58" name="文本框 57"/>
          <p:cNvSpPr txBox="1"/>
          <p:nvPr/>
        </p:nvSpPr>
        <p:spPr>
          <a:xfrm>
            <a:off x="5407016" y="999009"/>
            <a:ext cx="520920"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2</a:t>
            </a:r>
            <a:endParaRPr lang="zh-CN" altLang="en-US" sz="2200" dirty="0">
              <a:latin typeface="微软雅黑" panose="020B0503020204020204" pitchFamily="34" charset="-122"/>
              <a:ea typeface="微软雅黑" panose="020B0503020204020204" pitchFamily="34" charset="-122"/>
            </a:endParaRPr>
          </a:p>
        </p:txBody>
      </p:sp>
      <p:sp>
        <p:nvSpPr>
          <p:cNvPr id="59" name="Rectangle 2"/>
          <p:cNvSpPr txBox="1">
            <a:spLocks noChangeArrowheads="1"/>
          </p:cNvSpPr>
          <p:nvPr/>
        </p:nvSpPr>
        <p:spPr bwMode="auto">
          <a:xfrm>
            <a:off x="344337" y="591680"/>
            <a:ext cx="5775387"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sz="2400" kern="0" dirty="0" smtClean="0">
                <a:ea typeface="宋体" panose="02010600030101010101" pitchFamily="2" charset="-122"/>
              </a:rPr>
              <a:t>补码整数加</a:t>
            </a:r>
            <a:r>
              <a:rPr lang="en-US" altLang="zh-CN" sz="2400" kern="0" dirty="0" smtClean="0">
                <a:ea typeface="宋体" panose="02010600030101010101" pitchFamily="2" charset="-122"/>
              </a:rPr>
              <a:t>/</a:t>
            </a:r>
            <a:r>
              <a:rPr lang="zh-CN" altLang="en-US" sz="2400" kern="0" dirty="0" smtClean="0">
                <a:ea typeface="宋体" panose="02010600030101010101" pitchFamily="2" charset="-122"/>
              </a:rPr>
              <a:t>减法举例</a:t>
            </a:r>
            <a:r>
              <a:rPr lang="en-US" altLang="zh-CN" sz="2400" kern="0" dirty="0" smtClean="0">
                <a:ea typeface="宋体" panose="02010600030101010101" pitchFamily="2" charset="-122"/>
              </a:rPr>
              <a:t>—</a:t>
            </a:r>
            <a:r>
              <a:rPr lang="zh-CN" altLang="en-US" sz="2400" kern="0" dirty="0" smtClean="0">
                <a:solidFill>
                  <a:schemeClr val="accent2"/>
                </a:solidFill>
                <a:ea typeface="宋体" panose="02010600030101010101" pitchFamily="2" charset="-122"/>
              </a:rPr>
              <a:t>位数</a:t>
            </a:r>
            <a:r>
              <a:rPr lang="en-US" altLang="zh-CN" sz="2400" kern="0" dirty="0" smtClean="0">
                <a:solidFill>
                  <a:schemeClr val="accent2"/>
                </a:solidFill>
                <a:ea typeface="宋体" panose="02010600030101010101" pitchFamily="2" charset="-122"/>
              </a:rPr>
              <a:t>n=4</a:t>
            </a:r>
            <a:endParaRPr lang="zh-CN" altLang="en-US" sz="2400" kern="0" dirty="0" smtClean="0">
              <a:solidFill>
                <a:schemeClr val="accent2"/>
              </a:solidFill>
              <a:ea typeface="宋体" panose="02010600030101010101" pitchFamily="2" charset="-122"/>
            </a:endParaRPr>
          </a:p>
        </p:txBody>
      </p:sp>
      <p:sp>
        <p:nvSpPr>
          <p:cNvPr id="60" name="Rectangle 144"/>
          <p:cNvSpPr>
            <a:spLocks noChangeArrowheads="1"/>
          </p:cNvSpPr>
          <p:nvPr/>
        </p:nvSpPr>
        <p:spPr bwMode="auto">
          <a:xfrm>
            <a:off x="102766" y="5096093"/>
            <a:ext cx="391318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a:latin typeface="微软雅黑" panose="020B0503020204020204" pitchFamily="34" charset="-122"/>
                <a:ea typeface="微软雅黑" panose="020B0503020204020204" pitchFamily="34" charset="-122"/>
              </a:rPr>
              <a:t>发生</a:t>
            </a:r>
            <a:r>
              <a:rPr kumimoji="1" lang="zh-CN" altLang="en-US" sz="2000" dirty="0" smtClean="0">
                <a:latin typeface="微软雅黑" panose="020B0503020204020204" pitchFamily="34" charset="-122"/>
                <a:ea typeface="微软雅黑" panose="020B0503020204020204" pitchFamily="34" charset="-122"/>
              </a:rPr>
              <a:t>溢出时会出现以下两个现象</a:t>
            </a:r>
            <a:r>
              <a:rPr kumimoji="1" lang="en-US" altLang="zh-CN" sz="2000" dirty="0" smtClean="0">
                <a:latin typeface="微软雅黑" panose="020B0503020204020204" pitchFamily="34" charset="-122"/>
                <a:ea typeface="微软雅黑" panose="020B0503020204020204" pitchFamily="34" charset="-122"/>
              </a:rPr>
              <a:t>:</a:t>
            </a:r>
            <a:endParaRPr lang="zh-CN" altLang="en-US" sz="2000" dirty="0">
              <a:solidFill>
                <a:srgbClr val="3333FF"/>
              </a:solidFill>
              <a:latin typeface="微软雅黑" panose="020B0503020204020204" pitchFamily="34" charset="-122"/>
              <a:ea typeface="微软雅黑" panose="020B0503020204020204" pitchFamily="34" charset="-122"/>
            </a:endParaRPr>
          </a:p>
        </p:txBody>
      </p:sp>
      <p:sp>
        <p:nvSpPr>
          <p:cNvPr id="61" name="Rectangle 144"/>
          <p:cNvSpPr>
            <a:spLocks noChangeArrowheads="1"/>
          </p:cNvSpPr>
          <p:nvPr/>
        </p:nvSpPr>
        <p:spPr bwMode="auto">
          <a:xfrm>
            <a:off x="509166" y="5523080"/>
            <a:ext cx="4346575" cy="41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en-US" altLang="zh-CN" sz="2000" dirty="0" smtClean="0">
                <a:solidFill>
                  <a:srgbClr val="3333FF"/>
                </a:solidFill>
                <a:latin typeface="微软雅黑" panose="020B0503020204020204" pitchFamily="34" charset="-122"/>
                <a:ea typeface="微软雅黑" panose="020B0503020204020204" pitchFamily="34" charset="-122"/>
              </a:rPr>
              <a:t>(</a:t>
            </a:r>
            <a:r>
              <a:rPr kumimoji="1" lang="en-US" altLang="zh-CN" sz="2000" dirty="0">
                <a:solidFill>
                  <a:srgbClr val="3333FF"/>
                </a:solidFill>
                <a:latin typeface="微软雅黑" panose="020B0503020204020204" pitchFamily="34" charset="-122"/>
                <a:ea typeface="微软雅黑" panose="020B0503020204020204" pitchFamily="34" charset="-122"/>
              </a:rPr>
              <a:t>1) </a:t>
            </a:r>
            <a:r>
              <a:rPr kumimoji="1" lang="zh-CN" altLang="en-US" sz="2000" dirty="0">
                <a:solidFill>
                  <a:srgbClr val="3333FF"/>
                </a:solidFill>
                <a:latin typeface="微软雅黑" panose="020B0503020204020204" pitchFamily="34" charset="-122"/>
                <a:ea typeface="微软雅黑" panose="020B0503020204020204" pitchFamily="34" charset="-122"/>
              </a:rPr>
              <a:t>最高位和次高位的进位</a:t>
            </a:r>
            <a:r>
              <a:rPr kumimoji="1" lang="zh-CN" altLang="en-US" sz="2000" dirty="0" smtClean="0">
                <a:solidFill>
                  <a:srgbClr val="3333FF"/>
                </a:solidFill>
                <a:latin typeface="微软雅黑" panose="020B0503020204020204" pitchFamily="34" charset="-122"/>
                <a:ea typeface="微软雅黑" panose="020B0503020204020204" pitchFamily="34" charset="-122"/>
              </a:rPr>
              <a:t>不同</a:t>
            </a:r>
            <a:endParaRPr kumimoji="1" lang="en-US" altLang="zh-CN" sz="2000" dirty="0">
              <a:solidFill>
                <a:srgbClr val="3333FF"/>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21341" y="5968317"/>
            <a:ext cx="4529218" cy="400110"/>
          </a:xfrm>
          <a:prstGeom prst="rect">
            <a:avLst/>
          </a:prstGeom>
          <a:noFill/>
        </p:spPr>
        <p:txBody>
          <a:bodyPr wrap="square" rtlCol="0">
            <a:spAutoFit/>
          </a:bodyPr>
          <a:lstStyle/>
          <a:p>
            <a:r>
              <a:rPr kumimoji="1" lang="zh-CN" altLang="en-US" sz="2000" dirty="0">
                <a:latin typeface="微软雅黑" panose="020B0503020204020204" pitchFamily="34" charset="-122"/>
                <a:ea typeface="微软雅黑" panose="020B0503020204020204" pitchFamily="34" charset="-122"/>
              </a:rPr>
              <a:t>则对应的溢出判断条件分别为：</a:t>
            </a:r>
          </a:p>
        </p:txBody>
      </p:sp>
      <p:sp>
        <p:nvSpPr>
          <p:cNvPr id="63" name="矩形 62"/>
          <p:cNvSpPr/>
          <p:nvPr/>
        </p:nvSpPr>
        <p:spPr>
          <a:xfrm>
            <a:off x="627914" y="6320757"/>
            <a:ext cx="1975221" cy="535531"/>
          </a:xfrm>
          <a:prstGeom prst="rect">
            <a:avLst/>
          </a:prstGeom>
        </p:spPr>
        <p:txBody>
          <a:bodyPr wrap="none">
            <a:spAutoFit/>
          </a:bodyPr>
          <a:lstStyle/>
          <a:p>
            <a:pPr>
              <a:lnSpc>
                <a:spcPct val="120000"/>
              </a:lnSpc>
            </a:pPr>
            <a:r>
              <a:rPr lang="en-US" altLang="zh-CN" sz="2400" dirty="0">
                <a:solidFill>
                  <a:srgbClr val="CC3300"/>
                </a:solidFill>
                <a:latin typeface="微软雅黑" panose="020B0503020204020204" pitchFamily="34" charset="-122"/>
                <a:ea typeface="微软雅黑" panose="020B0503020204020204" pitchFamily="34" charset="-122"/>
              </a:rPr>
              <a:t>OF=C</a:t>
            </a:r>
            <a:r>
              <a:rPr lang="en-US" altLang="zh-CN" sz="2400" baseline="-25000" dirty="0">
                <a:solidFill>
                  <a:srgbClr val="CC3300"/>
                </a:solidFill>
                <a:latin typeface="微软雅黑" panose="020B0503020204020204" pitchFamily="34" charset="-122"/>
                <a:ea typeface="微软雅黑" panose="020B0503020204020204" pitchFamily="34" charset="-122"/>
              </a:rPr>
              <a:t>n</a:t>
            </a:r>
            <a:r>
              <a:rPr lang="en-US" altLang="zh-CN" sz="24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CC3300"/>
                </a:solidFill>
                <a:latin typeface="微软雅黑" panose="020B0503020204020204" pitchFamily="34" charset="-122"/>
                <a:ea typeface="微软雅黑" panose="020B0503020204020204" pitchFamily="34" charset="-122"/>
              </a:rPr>
              <a:t>C</a:t>
            </a:r>
            <a:r>
              <a:rPr lang="en-US" altLang="zh-CN" sz="2400" baseline="-250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n-1</a:t>
            </a:r>
            <a:endParaRPr lang="zh-CN" altLang="en-US" sz="2400" baseline="-25000" dirty="0">
              <a:solidFill>
                <a:srgbClr val="CC3300"/>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64" name="组合 63"/>
          <p:cNvGrpSpPr/>
          <p:nvPr/>
        </p:nvGrpSpPr>
        <p:grpSpPr>
          <a:xfrm>
            <a:off x="3627762" y="6335571"/>
            <a:ext cx="4399334" cy="535531"/>
            <a:chOff x="3915990" y="5190275"/>
            <a:chExt cx="4399334" cy="535531"/>
          </a:xfrm>
        </p:grpSpPr>
        <p:sp>
          <p:nvSpPr>
            <p:cNvPr id="65" name="矩形 64"/>
            <p:cNvSpPr/>
            <p:nvPr/>
          </p:nvSpPr>
          <p:spPr>
            <a:xfrm>
              <a:off x="3915990" y="5190275"/>
              <a:ext cx="4399334" cy="535531"/>
            </a:xfrm>
            <a:prstGeom prst="rect">
              <a:avLst/>
            </a:prstGeom>
          </p:spPr>
          <p:txBody>
            <a:bodyPr wrap="square">
              <a:spAutoFit/>
            </a:bodyPr>
            <a:lstStyle/>
            <a:p>
              <a:pPr>
                <a:lnSpc>
                  <a:spcPct val="120000"/>
                </a:lnSpc>
              </a:pPr>
              <a:r>
                <a:rPr lang="en-US" altLang="zh-CN" sz="2400" dirty="0" smtClean="0">
                  <a:solidFill>
                    <a:srgbClr val="CC3300"/>
                  </a:solidFill>
                  <a:latin typeface="微软雅黑" panose="020B0503020204020204" pitchFamily="34" charset="-122"/>
                  <a:ea typeface="微软雅黑" panose="020B0503020204020204" pitchFamily="34" charset="-122"/>
                </a:rPr>
                <a:t>OF=X</a:t>
              </a:r>
              <a:r>
                <a:rPr lang="en-US" altLang="zh-CN" sz="2400" baseline="-25000" dirty="0" smtClean="0">
                  <a:solidFill>
                    <a:srgbClr val="CC3300"/>
                  </a:solidFill>
                  <a:latin typeface="微软雅黑" panose="020B0503020204020204" pitchFamily="34" charset="-122"/>
                  <a:ea typeface="微软雅黑" panose="020B0503020204020204" pitchFamily="34" charset="-122"/>
                </a:rPr>
                <a:t>n-1</a:t>
              </a:r>
              <a:r>
                <a:rPr lang="en-US" altLang="zh-CN" sz="24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Y</a:t>
              </a:r>
              <a:r>
                <a:rPr lang="en-US" altLang="zh-CN" sz="2400" baseline="-250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n-1</a:t>
              </a:r>
              <a:r>
                <a:rPr lang="en-US" altLang="zh-CN" sz="24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F</a:t>
              </a:r>
              <a:r>
                <a:rPr lang="en-US" altLang="zh-CN" sz="2400" baseline="-250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n-1</a:t>
              </a:r>
              <a:r>
                <a:rPr lang="en-US" altLang="zh-CN" sz="2400" dirty="0" smtClean="0">
                  <a:solidFill>
                    <a:srgbClr val="CC33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CC3300"/>
                  </a:solidFill>
                  <a:latin typeface="微软雅黑" panose="020B0503020204020204" pitchFamily="34" charset="-122"/>
                  <a:ea typeface="微软雅黑" panose="020B0503020204020204" pitchFamily="34" charset="-122"/>
                </a:rPr>
                <a:t>X</a:t>
              </a:r>
              <a:r>
                <a:rPr lang="en-US" altLang="zh-CN" sz="2400" baseline="-25000" dirty="0">
                  <a:solidFill>
                    <a:srgbClr val="CC3300"/>
                  </a:solidFill>
                  <a:latin typeface="微软雅黑" panose="020B0503020204020204" pitchFamily="34" charset="-122"/>
                  <a:ea typeface="微软雅黑" panose="020B0503020204020204" pitchFamily="34" charset="-122"/>
                </a:rPr>
                <a:t>n-1</a:t>
              </a:r>
              <a:r>
                <a:rPr lang="en-US" altLang="zh-CN" sz="24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Y</a:t>
              </a:r>
              <a:r>
                <a:rPr lang="en-US" altLang="zh-CN" sz="2400" baseline="-250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n-1</a:t>
              </a:r>
              <a:r>
                <a:rPr lang="en-US" altLang="zh-CN" sz="24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F</a:t>
              </a:r>
              <a:r>
                <a:rPr lang="en-US" altLang="zh-CN" sz="2400" baseline="-25000" dirty="0">
                  <a:solidFill>
                    <a:srgbClr val="CC3300"/>
                  </a:solidFill>
                  <a:latin typeface="微软雅黑" panose="020B0503020204020204" pitchFamily="34" charset="-122"/>
                  <a:ea typeface="微软雅黑" panose="020B0503020204020204" pitchFamily="34" charset="-122"/>
                  <a:sym typeface="Symbol" panose="05050102010706020507" pitchFamily="18" charset="2"/>
                </a:rPr>
                <a:t>n-1</a:t>
              </a:r>
              <a:endParaRPr lang="zh-CN" altLang="en-US" sz="2400" dirty="0">
                <a:solidFill>
                  <a:srgbClr val="CC3300"/>
                </a:solidFill>
                <a:latin typeface="微软雅黑" panose="020B0503020204020204" pitchFamily="34" charset="-122"/>
                <a:ea typeface="微软雅黑" panose="020B0503020204020204" pitchFamily="34" charset="-122"/>
                <a:sym typeface="Symbol" panose="05050102010706020507" pitchFamily="18" charset="2"/>
              </a:endParaRPr>
            </a:p>
          </p:txBody>
        </p:sp>
        <p:cxnSp>
          <p:nvCxnSpPr>
            <p:cNvPr id="66" name="直接连接符 65"/>
            <p:cNvCxnSpPr/>
            <p:nvPr/>
          </p:nvCxnSpPr>
          <p:spPr bwMode="auto">
            <a:xfrm>
              <a:off x="5704840" y="5279390"/>
              <a:ext cx="233680" cy="0"/>
            </a:xfrm>
            <a:prstGeom prst="line">
              <a:avLst/>
            </a:prstGeom>
            <a:noFill/>
            <a:ln w="38100" cap="flat" cmpd="sng" algn="ctr">
              <a:solidFill>
                <a:srgbClr val="C00000"/>
              </a:solidFill>
              <a:prstDash val="solid"/>
              <a:round/>
              <a:headEnd type="none" w="med" len="med"/>
              <a:tailEnd type="none" w="med" len="med"/>
            </a:ln>
            <a:effectLst/>
          </p:spPr>
        </p:cxnSp>
        <p:cxnSp>
          <p:nvCxnSpPr>
            <p:cNvPr id="67" name="直接连接符 66"/>
            <p:cNvCxnSpPr/>
            <p:nvPr/>
          </p:nvCxnSpPr>
          <p:spPr bwMode="auto">
            <a:xfrm>
              <a:off x="6482397" y="5269865"/>
              <a:ext cx="233680" cy="0"/>
            </a:xfrm>
            <a:prstGeom prst="line">
              <a:avLst/>
            </a:prstGeom>
            <a:noFill/>
            <a:ln w="38100" cap="flat" cmpd="sng" algn="ctr">
              <a:solidFill>
                <a:srgbClr val="C00000"/>
              </a:solidFill>
              <a:prstDash val="solid"/>
              <a:round/>
              <a:headEnd type="none" w="med" len="med"/>
              <a:tailEnd type="none" w="med" len="med"/>
            </a:ln>
            <a:effectLst/>
          </p:spPr>
        </p:cxnSp>
        <p:cxnSp>
          <p:nvCxnSpPr>
            <p:cNvPr id="68" name="直接连接符 67"/>
            <p:cNvCxnSpPr/>
            <p:nvPr/>
          </p:nvCxnSpPr>
          <p:spPr bwMode="auto">
            <a:xfrm>
              <a:off x="7017385" y="5269865"/>
              <a:ext cx="233680" cy="0"/>
            </a:xfrm>
            <a:prstGeom prst="line">
              <a:avLst/>
            </a:prstGeom>
            <a:noFill/>
            <a:ln w="38100" cap="flat" cmpd="sng" algn="ctr">
              <a:solidFill>
                <a:srgbClr val="C00000"/>
              </a:solidFill>
              <a:prstDash val="solid"/>
              <a:round/>
              <a:headEnd type="none" w="med" len="med"/>
              <a:tailEnd type="none" w="med" len="med"/>
            </a:ln>
            <a:effectLst/>
          </p:spPr>
        </p:cxnSp>
      </p:grpSp>
      <p:sp>
        <p:nvSpPr>
          <p:cNvPr id="69" name="文本框 68"/>
          <p:cNvSpPr txBox="1"/>
          <p:nvPr/>
        </p:nvSpPr>
        <p:spPr>
          <a:xfrm>
            <a:off x="2901483" y="6351999"/>
            <a:ext cx="7454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或</a:t>
            </a:r>
          </a:p>
        </p:txBody>
      </p:sp>
      <p:sp>
        <p:nvSpPr>
          <p:cNvPr id="70" name="Rectangle 144"/>
          <p:cNvSpPr>
            <a:spLocks noChangeArrowheads="1"/>
          </p:cNvSpPr>
          <p:nvPr/>
        </p:nvSpPr>
        <p:spPr bwMode="auto">
          <a:xfrm>
            <a:off x="4224682" y="5523080"/>
            <a:ext cx="4346575" cy="41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en-US" altLang="zh-CN" sz="2000" dirty="0" smtClean="0">
                <a:solidFill>
                  <a:srgbClr val="3333FF"/>
                </a:solidFill>
                <a:latin typeface="微软雅黑" panose="020B0503020204020204" pitchFamily="34" charset="-122"/>
                <a:ea typeface="微软雅黑" panose="020B0503020204020204" pitchFamily="34" charset="-122"/>
              </a:rPr>
              <a:t>(</a:t>
            </a:r>
            <a:r>
              <a:rPr kumimoji="1" lang="en-US" altLang="zh-CN" sz="2000" dirty="0">
                <a:solidFill>
                  <a:srgbClr val="3333FF"/>
                </a:solidFill>
                <a:latin typeface="微软雅黑" panose="020B0503020204020204" pitchFamily="34" charset="-122"/>
                <a:ea typeface="微软雅黑" panose="020B0503020204020204" pitchFamily="34" charset="-122"/>
              </a:rPr>
              <a:t>2) </a:t>
            </a:r>
            <a:r>
              <a:rPr lang="zh-CN" altLang="en-US" sz="2000" dirty="0">
                <a:solidFill>
                  <a:srgbClr val="3333FF"/>
                </a:solidFill>
                <a:latin typeface="微软雅黑" panose="020B0503020204020204" pitchFamily="34" charset="-122"/>
                <a:ea typeface="微软雅黑" panose="020B0503020204020204" pitchFamily="34" charset="-122"/>
              </a:rPr>
              <a:t>和的符号位和加数的符号位不同</a:t>
            </a:r>
          </a:p>
        </p:txBody>
      </p:sp>
      <p:sp>
        <p:nvSpPr>
          <p:cNvPr id="71" name="Rectangle 3"/>
          <p:cNvSpPr txBox="1">
            <a:spLocks noChangeArrowheads="1"/>
          </p:cNvSpPr>
          <p:nvPr/>
        </p:nvSpPr>
        <p:spPr bwMode="auto">
          <a:xfrm>
            <a:off x="462997" y="3137790"/>
            <a:ext cx="2563812" cy="3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95000"/>
              </a:lnSpc>
              <a:spcBef>
                <a:spcPct val="0"/>
              </a:spcBef>
              <a:buFontTx/>
              <a:buNone/>
            </a:pPr>
            <a:r>
              <a:rPr lang="en-US" altLang="zh-CN" kern="0" smtClean="0">
                <a:latin typeface="微软雅黑" panose="020B0503020204020204" pitchFamily="34" charset="-122"/>
                <a:ea typeface="微软雅黑" panose="020B0503020204020204" pitchFamily="34" charset="-122"/>
              </a:rPr>
              <a:t>-7- 6 =-7+(-6)= </a:t>
            </a:r>
            <a:endParaRPr lang="en-US" altLang="zh-CN" kern="0" dirty="0" smtClean="0">
              <a:latin typeface="微软雅黑" panose="020B0503020204020204" pitchFamily="34" charset="-122"/>
              <a:ea typeface="微软雅黑" panose="020B0503020204020204" pitchFamily="34" charset="-122"/>
            </a:endParaRPr>
          </a:p>
        </p:txBody>
      </p:sp>
      <p:grpSp>
        <p:nvGrpSpPr>
          <p:cNvPr id="72" name="组合 71"/>
          <p:cNvGrpSpPr/>
          <p:nvPr/>
        </p:nvGrpSpPr>
        <p:grpSpPr>
          <a:xfrm>
            <a:off x="509469" y="3568856"/>
            <a:ext cx="2878137" cy="1520825"/>
            <a:chOff x="1173163" y="1771650"/>
            <a:chExt cx="2878137" cy="1520825"/>
          </a:xfrm>
        </p:grpSpPr>
        <p:sp>
          <p:nvSpPr>
            <p:cNvPr id="73" name="Rectangle 38"/>
            <p:cNvSpPr>
              <a:spLocks noChangeArrowheads="1"/>
            </p:cNvSpPr>
            <p:nvPr/>
          </p:nvSpPr>
          <p:spPr bwMode="auto">
            <a:xfrm>
              <a:off x="1935163" y="1773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solidFill>
                    <a:srgbClr val="FF0000"/>
                  </a:solidFill>
                  <a:cs typeface="Arial" panose="020B0604020202020204" pitchFamily="34" charset="0"/>
                </a:rPr>
                <a:t>0</a:t>
              </a:r>
            </a:p>
          </p:txBody>
        </p:sp>
        <p:sp>
          <p:nvSpPr>
            <p:cNvPr id="74" name="Rectangle 103"/>
            <p:cNvSpPr>
              <a:spLocks noChangeArrowheads="1"/>
            </p:cNvSpPr>
            <p:nvPr/>
          </p:nvSpPr>
          <p:spPr bwMode="auto">
            <a:xfrm>
              <a:off x="1354138" y="1771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grpSp>
          <p:nvGrpSpPr>
            <p:cNvPr id="75" name="组合 74"/>
            <p:cNvGrpSpPr/>
            <p:nvPr/>
          </p:nvGrpSpPr>
          <p:grpSpPr>
            <a:xfrm>
              <a:off x="1173163" y="1995488"/>
              <a:ext cx="2878137" cy="1296987"/>
              <a:chOff x="1173163" y="1995488"/>
              <a:chExt cx="2878137" cy="1296987"/>
            </a:xfrm>
          </p:grpSpPr>
          <p:sp>
            <p:nvSpPr>
              <p:cNvPr id="76" name="Rectangle 4"/>
              <p:cNvSpPr>
                <a:spLocks noChangeArrowheads="1"/>
              </p:cNvSpPr>
              <p:nvPr/>
            </p:nvSpPr>
            <p:spPr bwMode="auto">
              <a:xfrm>
                <a:off x="1935163" y="2154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sp>
            <p:nvSpPr>
              <p:cNvPr id="77" name="Rectangle 8"/>
              <p:cNvSpPr>
                <a:spLocks noChangeArrowheads="1"/>
              </p:cNvSpPr>
              <p:nvPr/>
            </p:nvSpPr>
            <p:spPr bwMode="auto">
              <a:xfrm>
                <a:off x="1935163" y="2535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78"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p>
            </p:txBody>
          </p:sp>
          <p:sp>
            <p:nvSpPr>
              <p:cNvPr id="79" name="Line 13"/>
              <p:cNvSpPr>
                <a:spLocks noChangeShapeType="1"/>
              </p:cNvSpPr>
              <p:nvPr/>
            </p:nvSpPr>
            <p:spPr bwMode="auto">
              <a:xfrm>
                <a:off x="1193800" y="2840038"/>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39"/>
              <p:cNvSpPr>
                <a:spLocks noChangeShapeType="1"/>
              </p:cNvSpPr>
              <p:nvPr/>
            </p:nvSpPr>
            <p:spPr bwMode="auto">
              <a:xfrm flipH="1" flipV="1">
                <a:off x="21717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41"/>
              <p:cNvSpPr>
                <a:spLocks noChangeShapeType="1"/>
              </p:cNvSpPr>
              <p:nvPr/>
            </p:nvSpPr>
            <p:spPr bwMode="auto">
              <a:xfrm flipH="1" flipV="1">
                <a:off x="15621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Rectangle 87"/>
              <p:cNvSpPr>
                <a:spLocks noChangeArrowheads="1"/>
              </p:cNvSpPr>
              <p:nvPr/>
            </p:nvSpPr>
            <p:spPr bwMode="auto">
              <a:xfrm>
                <a:off x="2527300" y="2170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83" name="Rectangle 88"/>
              <p:cNvSpPr>
                <a:spLocks noChangeArrowheads="1"/>
              </p:cNvSpPr>
              <p:nvPr/>
            </p:nvSpPr>
            <p:spPr bwMode="auto">
              <a:xfrm>
                <a:off x="31194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p>
            </p:txBody>
          </p:sp>
          <p:sp>
            <p:nvSpPr>
              <p:cNvPr id="84"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85"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86"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87" name="Rectangle 104"/>
              <p:cNvSpPr>
                <a:spLocks noChangeArrowheads="1"/>
              </p:cNvSpPr>
              <p:nvPr/>
            </p:nvSpPr>
            <p:spPr bwMode="auto">
              <a:xfrm>
                <a:off x="1936750" y="2898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88" name="Rectangle 105"/>
              <p:cNvSpPr>
                <a:spLocks noChangeArrowheads="1"/>
              </p:cNvSpPr>
              <p:nvPr/>
            </p:nvSpPr>
            <p:spPr bwMode="auto">
              <a:xfrm>
                <a:off x="2524125"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p>
            </p:txBody>
          </p:sp>
          <p:sp>
            <p:nvSpPr>
              <p:cNvPr id="89" name="Rectangle 106"/>
              <p:cNvSpPr>
                <a:spLocks noChangeArrowheads="1"/>
              </p:cNvSpPr>
              <p:nvPr/>
            </p:nvSpPr>
            <p:spPr bwMode="auto">
              <a:xfrm>
                <a:off x="2525713" y="25447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p>
            </p:txBody>
          </p:sp>
          <p:sp>
            <p:nvSpPr>
              <p:cNvPr id="90" name="Rectangle 107"/>
              <p:cNvSpPr>
                <a:spLocks noChangeArrowheads="1"/>
              </p:cNvSpPr>
              <p:nvPr/>
            </p:nvSpPr>
            <p:spPr bwMode="auto">
              <a:xfrm>
                <a:off x="3125788" y="2916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sp>
            <p:nvSpPr>
              <p:cNvPr id="91"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0</a:t>
                </a:r>
              </a:p>
            </p:txBody>
          </p:sp>
        </p:grpSp>
      </p:grpSp>
      <p:sp>
        <p:nvSpPr>
          <p:cNvPr id="92" name="Text Box 132"/>
          <p:cNvSpPr txBox="1">
            <a:spLocks noChangeArrowheads="1"/>
          </p:cNvSpPr>
          <p:nvPr/>
        </p:nvSpPr>
        <p:spPr bwMode="auto">
          <a:xfrm>
            <a:off x="709328" y="3567527"/>
            <a:ext cx="944563" cy="338554"/>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endParaRPr lang="zh-CN" altLang="en-US" sz="1600">
              <a:solidFill>
                <a:srgbClr val="FF0000"/>
              </a:solidFill>
              <a:latin typeface="Times New Roman" panose="02020603050405020304" pitchFamily="18" charset="0"/>
            </a:endParaRPr>
          </a:p>
        </p:txBody>
      </p:sp>
      <p:grpSp>
        <p:nvGrpSpPr>
          <p:cNvPr id="93" name="组合 92"/>
          <p:cNvGrpSpPr/>
          <p:nvPr/>
        </p:nvGrpSpPr>
        <p:grpSpPr>
          <a:xfrm>
            <a:off x="4548069" y="3629181"/>
            <a:ext cx="2819400" cy="1490663"/>
            <a:chOff x="5211763" y="1831975"/>
            <a:chExt cx="2819400" cy="1490663"/>
          </a:xfrm>
        </p:grpSpPr>
        <p:sp>
          <p:nvSpPr>
            <p:cNvPr id="94"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p>
          </p:txBody>
        </p:sp>
        <p:sp>
          <p:nvSpPr>
            <p:cNvPr id="95" name="Line 29"/>
            <p:cNvSpPr>
              <a:spLocks noChangeShapeType="1"/>
            </p:cNvSpPr>
            <p:nvPr/>
          </p:nvSpPr>
          <p:spPr bwMode="auto">
            <a:xfrm>
              <a:off x="5232400" y="2840038"/>
              <a:ext cx="273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Rectangle 92"/>
            <p:cNvSpPr>
              <a:spLocks noChangeArrowheads="1"/>
            </p:cNvSpPr>
            <p:nvPr/>
          </p:nvSpPr>
          <p:spPr bwMode="auto">
            <a:xfrm>
              <a:off x="5929313"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97"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98" name="Rectangle 94"/>
            <p:cNvSpPr>
              <a:spLocks noChangeArrowheads="1"/>
            </p:cNvSpPr>
            <p:nvPr/>
          </p:nvSpPr>
          <p:spPr bwMode="auto">
            <a:xfrm>
              <a:off x="7089775" y="2946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99" name="Rectangle 95"/>
            <p:cNvSpPr>
              <a:spLocks noChangeArrowheads="1"/>
            </p:cNvSpPr>
            <p:nvPr/>
          </p:nvSpPr>
          <p:spPr bwMode="auto">
            <a:xfrm>
              <a:off x="7091363"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100"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101"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sp>
          <p:nvSpPr>
            <p:cNvPr id="102"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p>
          </p:txBody>
        </p:sp>
        <p:sp>
          <p:nvSpPr>
            <p:cNvPr id="103" name="Rectangle 99"/>
            <p:cNvSpPr>
              <a:spLocks noChangeArrowheads="1"/>
            </p:cNvSpPr>
            <p:nvPr/>
          </p:nvSpPr>
          <p:spPr bwMode="auto">
            <a:xfrm>
              <a:off x="5930900"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p>
          </p:txBody>
        </p:sp>
        <p:grpSp>
          <p:nvGrpSpPr>
            <p:cNvPr id="104" name="Group 137"/>
            <p:cNvGrpSpPr>
              <a:grpSpLocks/>
            </p:cNvGrpSpPr>
            <p:nvPr/>
          </p:nvGrpSpPr>
          <p:grpSpPr bwMode="auto">
            <a:xfrm>
              <a:off x="6469063" y="1844675"/>
              <a:ext cx="1277937" cy="849313"/>
              <a:chOff x="4075" y="797"/>
              <a:chExt cx="805" cy="535"/>
            </a:xfrm>
          </p:grpSpPr>
          <p:sp>
            <p:nvSpPr>
              <p:cNvPr id="114"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Rectangle 100"/>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sp>
            <p:nvSpPr>
              <p:cNvPr id="117" name="Rectangle 101"/>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grpSp>
        <p:sp>
          <p:nvSpPr>
            <p:cNvPr id="105"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p>
          </p:txBody>
        </p:sp>
        <p:sp>
          <p:nvSpPr>
            <p:cNvPr id="106" name="Rectangle 110"/>
            <p:cNvSpPr>
              <a:spLocks noChangeArrowheads="1"/>
            </p:cNvSpPr>
            <p:nvPr/>
          </p:nvSpPr>
          <p:spPr bwMode="auto">
            <a:xfrm>
              <a:off x="6518275" y="24892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p>
          </p:txBody>
        </p:sp>
        <p:sp>
          <p:nvSpPr>
            <p:cNvPr id="107"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sp>
          <p:nvSpPr>
            <p:cNvPr id="108"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p>
          </p:txBody>
        </p:sp>
        <p:grpSp>
          <p:nvGrpSpPr>
            <p:cNvPr id="109" name="Group 138"/>
            <p:cNvGrpSpPr>
              <a:grpSpLocks/>
            </p:cNvGrpSpPr>
            <p:nvPr/>
          </p:nvGrpSpPr>
          <p:grpSpPr bwMode="auto">
            <a:xfrm>
              <a:off x="5256213" y="1831975"/>
              <a:ext cx="1277937" cy="849313"/>
              <a:chOff x="4075" y="797"/>
              <a:chExt cx="805" cy="535"/>
            </a:xfrm>
          </p:grpSpPr>
          <p:sp>
            <p:nvSpPr>
              <p:cNvPr id="110"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Rectangle 141"/>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sp>
            <p:nvSpPr>
              <p:cNvPr id="113" name="Rectangle 142"/>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p>
            </p:txBody>
          </p:sp>
        </p:grpSp>
      </p:grpSp>
      <p:sp>
        <p:nvSpPr>
          <p:cNvPr id="118" name="Rectangle 145"/>
          <p:cNvSpPr>
            <a:spLocks noChangeArrowheads="1"/>
          </p:cNvSpPr>
          <p:nvPr/>
        </p:nvSpPr>
        <p:spPr bwMode="auto">
          <a:xfrm>
            <a:off x="1184156" y="4343673"/>
            <a:ext cx="460375" cy="67615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119" name="Text Box 147"/>
          <p:cNvSpPr txBox="1">
            <a:spLocks noChangeArrowheads="1"/>
          </p:cNvSpPr>
          <p:nvPr/>
        </p:nvSpPr>
        <p:spPr bwMode="auto">
          <a:xfrm>
            <a:off x="2840515" y="3111851"/>
            <a:ext cx="4579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dirty="0">
                <a:solidFill>
                  <a:srgbClr val="CC0000"/>
                </a:solidFill>
                <a:cs typeface="Arial" panose="020B0604020202020204" pitchFamily="34" charset="0"/>
              </a:rPr>
              <a:t>X</a:t>
            </a:r>
          </a:p>
        </p:txBody>
      </p:sp>
      <p:sp>
        <p:nvSpPr>
          <p:cNvPr id="120" name="Text Box 148"/>
          <p:cNvSpPr txBox="1">
            <a:spLocks noChangeArrowheads="1"/>
          </p:cNvSpPr>
          <p:nvPr/>
        </p:nvSpPr>
        <p:spPr bwMode="auto">
          <a:xfrm>
            <a:off x="7724656" y="3076143"/>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800" dirty="0">
                <a:solidFill>
                  <a:srgbClr val="CC0000"/>
                </a:solidFill>
                <a:ea typeface="黑体" panose="02010609060101010101" pitchFamily="49" charset="-122"/>
                <a:cs typeface="Arial" panose="020B0604020202020204" pitchFamily="34" charset="0"/>
              </a:rPr>
              <a:t>√</a:t>
            </a:r>
          </a:p>
        </p:txBody>
      </p:sp>
      <p:sp>
        <p:nvSpPr>
          <p:cNvPr id="121" name="Text Box 52"/>
          <p:cNvSpPr txBox="1">
            <a:spLocks noChangeArrowheads="1"/>
          </p:cNvSpPr>
          <p:nvPr/>
        </p:nvSpPr>
        <p:spPr bwMode="auto">
          <a:xfrm>
            <a:off x="4029143" y="4732465"/>
            <a:ext cx="1020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kumimoji="1" lang="en-US" altLang="zh-CN" sz="2000" dirty="0" smtClean="0">
                <a:solidFill>
                  <a:srgbClr val="FF0000"/>
                </a:solidFill>
                <a:latin typeface="微软雅黑" panose="020B0503020204020204" pitchFamily="34" charset="-122"/>
                <a:ea typeface="微软雅黑" panose="020B0503020204020204" pitchFamily="34" charset="-122"/>
              </a:rPr>
              <a:t>OF=0</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22" name="Text Box 53"/>
          <p:cNvSpPr txBox="1">
            <a:spLocks noChangeArrowheads="1"/>
          </p:cNvSpPr>
          <p:nvPr/>
        </p:nvSpPr>
        <p:spPr bwMode="auto">
          <a:xfrm>
            <a:off x="215383" y="4700432"/>
            <a:ext cx="9691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en-US" altLang="zh-CN" sz="2000" dirty="0" smtClean="0">
                <a:solidFill>
                  <a:srgbClr val="FF3300"/>
                </a:solidFill>
                <a:latin typeface="微软雅黑" panose="020B0503020204020204" pitchFamily="34" charset="-122"/>
                <a:ea typeface="微软雅黑" panose="020B0503020204020204" pitchFamily="34" charset="-122"/>
              </a:rPr>
              <a:t>OF=1</a:t>
            </a:r>
            <a:endParaRPr lang="en-US" altLang="zh-CN" sz="2000" dirty="0">
              <a:solidFill>
                <a:srgbClr val="FF3300"/>
              </a:solidFill>
              <a:latin typeface="微软雅黑" panose="020B0503020204020204" pitchFamily="34" charset="-122"/>
              <a:ea typeface="微软雅黑" panose="020B0503020204020204" pitchFamily="34" charset="-122"/>
            </a:endParaRPr>
          </a:p>
        </p:txBody>
      </p:sp>
      <p:sp>
        <p:nvSpPr>
          <p:cNvPr id="123" name="Rectangle 3"/>
          <p:cNvSpPr txBox="1">
            <a:spLocks noChangeArrowheads="1"/>
          </p:cNvSpPr>
          <p:nvPr/>
        </p:nvSpPr>
        <p:spPr bwMode="auto">
          <a:xfrm>
            <a:off x="4317087" y="3124147"/>
            <a:ext cx="3407569"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95000"/>
              </a:lnSpc>
              <a:spcBef>
                <a:spcPct val="0"/>
              </a:spcBef>
              <a:buFontTx/>
              <a:buNone/>
            </a:pPr>
            <a:r>
              <a:rPr lang="en-US" altLang="zh-CN" kern="0" dirty="0" smtClean="0">
                <a:latin typeface="微软雅黑" panose="020B0503020204020204" pitchFamily="34" charset="-122"/>
                <a:ea typeface="微软雅黑" panose="020B0503020204020204" pitchFamily="34" charset="-122"/>
              </a:rPr>
              <a:t>-3 - 5 = - 3  +  (- 5)  =</a:t>
            </a:r>
          </a:p>
        </p:txBody>
      </p:sp>
      <p:sp>
        <p:nvSpPr>
          <p:cNvPr id="124" name="文本框 123"/>
          <p:cNvSpPr txBox="1"/>
          <p:nvPr/>
        </p:nvSpPr>
        <p:spPr>
          <a:xfrm>
            <a:off x="2597230" y="3129308"/>
            <a:ext cx="355203"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3</a:t>
            </a:r>
            <a:endParaRPr lang="zh-CN" altLang="en-US" sz="2200" dirty="0">
              <a:latin typeface="微软雅黑" panose="020B0503020204020204" pitchFamily="34" charset="-122"/>
              <a:ea typeface="微软雅黑" panose="020B0503020204020204" pitchFamily="34" charset="-122"/>
            </a:endParaRPr>
          </a:p>
        </p:txBody>
      </p:sp>
      <p:sp>
        <p:nvSpPr>
          <p:cNvPr id="125" name="文本框 124"/>
          <p:cNvSpPr txBox="1"/>
          <p:nvPr/>
        </p:nvSpPr>
        <p:spPr>
          <a:xfrm>
            <a:off x="7306746" y="3087375"/>
            <a:ext cx="524669" cy="430887"/>
          </a:xfrm>
          <a:prstGeom prst="rect">
            <a:avLst/>
          </a:prstGeom>
          <a:noFill/>
        </p:spPr>
        <p:txBody>
          <a:bodyPr wrap="square" rtlCol="0">
            <a:spAutoFit/>
          </a:bodyPr>
          <a:lstStyle/>
          <a:p>
            <a:r>
              <a:rPr lang="en-US" altLang="zh-CN" sz="2200" dirty="0" smtClean="0">
                <a:latin typeface="微软雅黑" panose="020B0503020204020204" pitchFamily="34" charset="-122"/>
                <a:ea typeface="微软雅黑" panose="020B0503020204020204" pitchFamily="34" charset="-122"/>
              </a:rPr>
              <a:t>-8</a:t>
            </a:r>
            <a:endParaRPr lang="zh-CN" altLang="en-US" sz="2200" dirty="0">
              <a:latin typeface="微软雅黑" panose="020B0503020204020204" pitchFamily="34" charset="-122"/>
              <a:ea typeface="微软雅黑" panose="020B0503020204020204" pitchFamily="34" charset="-122"/>
            </a:endParaRPr>
          </a:p>
        </p:txBody>
      </p:sp>
      <p:sp>
        <p:nvSpPr>
          <p:cNvPr id="126" name="Rectangle 3"/>
          <p:cNvSpPr txBox="1">
            <a:spLocks noChangeArrowheads="1"/>
          </p:cNvSpPr>
          <p:nvPr/>
        </p:nvSpPr>
        <p:spPr bwMode="auto">
          <a:xfrm>
            <a:off x="1470268" y="1035151"/>
            <a:ext cx="519587"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95000"/>
              </a:lnSpc>
              <a:spcBef>
                <a:spcPct val="0"/>
              </a:spcBef>
              <a:buFontTx/>
              <a:buNone/>
            </a:pPr>
            <a:r>
              <a:rPr lang="en-US" altLang="zh-CN" kern="0" dirty="0" smtClean="0">
                <a:latin typeface="微软雅黑" panose="020B0503020204020204" pitchFamily="34" charset="-122"/>
                <a:ea typeface="微软雅黑" panose="020B0503020204020204" pitchFamily="34" charset="-122"/>
              </a:rPr>
              <a:t>-3</a:t>
            </a:r>
          </a:p>
        </p:txBody>
      </p:sp>
    </p:spTree>
    <p:extLst>
      <p:ext uri="{BB962C8B-B14F-4D97-AF65-F5344CB8AC3E}">
        <p14:creationId xmlns:p14="http://schemas.microsoft.com/office/powerpoint/2010/main" val="369355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wipe(down)">
                                      <p:cBhvr>
                                        <p:cTn id="27" dur="500"/>
                                        <p:tgtEl>
                                          <p:spTgt spid="1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linds(horizontal)">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linds(horizontal)">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1">
                                            <p:txEl>
                                              <p:pRg st="0" end="0"/>
                                            </p:txEl>
                                          </p:spTgt>
                                        </p:tgtEl>
                                        <p:attrNameLst>
                                          <p:attrName>style.visibility</p:attrName>
                                        </p:attrNameLst>
                                      </p:cBhvr>
                                      <p:to>
                                        <p:strVal val="visible"/>
                                      </p:to>
                                    </p:set>
                                    <p:animEffect transition="in" filter="wipe(down)">
                                      <p:cBhvr>
                                        <p:cTn id="62" dur="500"/>
                                        <p:tgtEl>
                                          <p:spTgt spid="7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down)">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blinds(horizontal)">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wipe(down)">
                                      <p:cBhvr>
                                        <p:cTn id="77" dur="500"/>
                                        <p:tgtEl>
                                          <p:spTgt spid="12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blinds(horizontal)">
                                      <p:cBhvr>
                                        <p:cTn id="82" dur="500"/>
                                        <p:tgtEl>
                                          <p:spTgt spid="1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wipe(down)">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wipe(down)">
                                      <p:cBhvr>
                                        <p:cTn id="92" dur="500"/>
                                        <p:tgtEl>
                                          <p:spTgt spid="9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21"/>
                                        </p:tgtEl>
                                        <p:attrNameLst>
                                          <p:attrName>style.visibility</p:attrName>
                                        </p:attrNameLst>
                                      </p:cBhvr>
                                      <p:to>
                                        <p:strVal val="visible"/>
                                      </p:to>
                                    </p:set>
                                    <p:animEffect transition="in" filter="blinds(horizontal)">
                                      <p:cBhvr>
                                        <p:cTn id="97" dur="500"/>
                                        <p:tgtEl>
                                          <p:spTgt spid="12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5"/>
                                        </p:tgtEl>
                                        <p:attrNameLst>
                                          <p:attrName>style.visibility</p:attrName>
                                        </p:attrNameLst>
                                      </p:cBhvr>
                                      <p:to>
                                        <p:strVal val="visible"/>
                                      </p:to>
                                    </p:set>
                                    <p:animEffect transition="in" filter="wipe(down)">
                                      <p:cBhvr>
                                        <p:cTn id="102" dur="500"/>
                                        <p:tgtEl>
                                          <p:spTgt spid="12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20"/>
                                        </p:tgtEl>
                                        <p:attrNameLst>
                                          <p:attrName>style.visibility</p:attrName>
                                        </p:attrNameLst>
                                      </p:cBhvr>
                                      <p:to>
                                        <p:strVal val="visible"/>
                                      </p:to>
                                    </p:set>
                                    <p:animEffect transition="in" filter="blinds(horizontal)">
                                      <p:cBhvr>
                                        <p:cTn id="107" dur="500"/>
                                        <p:tgtEl>
                                          <p:spTgt spid="12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blinds(horizontal)">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animEffect transition="in" filter="wipe(down)">
                                      <p:cBhvr>
                                        <p:cTn id="117" dur="500"/>
                                        <p:tgtEl>
                                          <p:spTgt spid="61">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blinds(horizontal)">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animEffect transition="in" filter="blinds(horizontal)">
                                      <p:cBhvr>
                                        <p:cTn id="127" dur="500"/>
                                        <p:tgtEl>
                                          <p:spTgt spid="9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70">
                                            <p:txEl>
                                              <p:pRg st="0" end="0"/>
                                            </p:txEl>
                                          </p:spTgt>
                                        </p:tgtEl>
                                        <p:attrNameLst>
                                          <p:attrName>style.visibility</p:attrName>
                                        </p:attrNameLst>
                                      </p:cBhvr>
                                      <p:to>
                                        <p:strVal val="visible"/>
                                      </p:to>
                                    </p:set>
                                    <p:animEffect transition="in" filter="wipe(down)">
                                      <p:cBhvr>
                                        <p:cTn id="132" dur="500"/>
                                        <p:tgtEl>
                                          <p:spTgt spid="70">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blinds(horizontal)">
                                      <p:cBhvr>
                                        <p:cTn id="137" dur="500"/>
                                        <p:tgtEl>
                                          <p:spTgt spid="52"/>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linds(horizontal)">
                                      <p:cBhvr>
                                        <p:cTn id="142" dur="500"/>
                                        <p:tgtEl>
                                          <p:spTgt spid="118"/>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barn(inVertical)">
                                      <p:cBhvr>
                                        <p:cTn id="147" dur="500"/>
                                        <p:tgtEl>
                                          <p:spTgt spid="6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wipe(down)">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barn(inVertical)">
                                      <p:cBhvr>
                                        <p:cTn id="157" dur="500"/>
                                        <p:tgtEl>
                                          <p:spTgt spid="69"/>
                                        </p:tgtEl>
                                      </p:cBhvr>
                                    </p:animEffect>
                                  </p:childTnLst>
                                </p:cTn>
                              </p:par>
                            </p:childTnLst>
                          </p:cTn>
                        </p:par>
                        <p:par>
                          <p:cTn id="158" fill="hold">
                            <p:stCondLst>
                              <p:cond delay="500"/>
                            </p:stCondLst>
                            <p:childTnLst>
                              <p:par>
                                <p:cTn id="159" presetID="16" presetClass="entr" presetSubtype="21" fill="hold"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barn(inVertical)">
                                      <p:cBhvr>
                                        <p:cTn id="1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6" grpId="0" animBg="1"/>
      <p:bldP spid="52" grpId="0" animBg="1"/>
      <p:bldP spid="53" grpId="0"/>
      <p:bldP spid="54" grpId="0"/>
      <p:bldP spid="55" grpId="0"/>
      <p:bldP spid="56" grpId="0"/>
      <p:bldP spid="57" grpId="0"/>
      <p:bldP spid="58" grpId="0"/>
      <p:bldP spid="59" grpId="0"/>
      <p:bldP spid="60" grpId="0"/>
      <p:bldP spid="62" grpId="0"/>
      <p:bldP spid="63" grpId="0"/>
      <p:bldP spid="69" grpId="0"/>
      <p:bldP spid="71" grpId="0" uiExpand="1" build="p"/>
      <p:bldP spid="92" grpId="0" animBg="1"/>
      <p:bldP spid="118" grpId="0" animBg="1"/>
      <p:bldP spid="119" grpId="0"/>
      <p:bldP spid="120" grpId="0"/>
      <p:bldP spid="121" grpId="0"/>
      <p:bldP spid="122" grpId="0"/>
      <p:bldP spid="123" grpId="0"/>
      <p:bldP spid="124" grpId="0"/>
      <p:bldP spid="125" grpId="0"/>
      <p:bldP spid="1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pPr/>
              <a:t>35</a:t>
            </a:fld>
            <a:endParaRPr lang="zh-CN" altLang="en-US" dirty="0"/>
          </a:p>
        </p:txBody>
      </p:sp>
      <p:sp>
        <p:nvSpPr>
          <p:cNvPr id="6" name="Rectangle 2"/>
          <p:cNvSpPr txBox="1">
            <a:spLocks noChangeArrowheads="1"/>
          </p:cNvSpPr>
          <p:nvPr/>
        </p:nvSpPr>
        <p:spPr bwMode="auto">
          <a:xfrm>
            <a:off x="800100" y="203006"/>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kern="0" smtClean="0">
                <a:ea typeface="宋体" panose="02010600030101010101" pitchFamily="2" charset="-122"/>
              </a:rPr>
              <a:t>原码加</a:t>
            </a:r>
            <a:r>
              <a:rPr lang="en-US" altLang="zh-CN" kern="0" smtClean="0">
                <a:ea typeface="宋体" panose="02010600030101010101" pitchFamily="2" charset="-122"/>
              </a:rPr>
              <a:t>/</a:t>
            </a:r>
            <a:r>
              <a:rPr lang="zh-CN" altLang="en-US" kern="0" smtClean="0">
                <a:ea typeface="宋体" panose="02010600030101010101" pitchFamily="2" charset="-122"/>
              </a:rPr>
              <a:t>减运算</a:t>
            </a:r>
          </a:p>
        </p:txBody>
      </p:sp>
      <p:sp>
        <p:nvSpPr>
          <p:cNvPr id="7" name="Rectangle 3"/>
          <p:cNvSpPr txBox="1">
            <a:spLocks noChangeArrowheads="1"/>
          </p:cNvSpPr>
          <p:nvPr/>
        </p:nvSpPr>
        <p:spPr bwMode="auto">
          <a:xfrm>
            <a:off x="434975" y="825306"/>
            <a:ext cx="8709025" cy="564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419100" indent="-419100"/>
            <a:r>
              <a:rPr lang="zh-CN" altLang="en-US" sz="2000" kern="0" smtClean="0">
                <a:latin typeface="黑体" panose="02010609060101010101" pitchFamily="49" charset="-122"/>
                <a:ea typeface="黑体" panose="02010609060101010101" pitchFamily="49" charset="-122"/>
              </a:rPr>
              <a:t>用于浮点数尾数运算</a:t>
            </a:r>
          </a:p>
          <a:p>
            <a:pPr marL="419100" indent="-419100"/>
            <a:r>
              <a:rPr lang="zh-CN" altLang="en-US" sz="2000" kern="0" smtClean="0">
                <a:latin typeface="黑体" panose="02010609060101010101" pitchFamily="49" charset="-122"/>
                <a:ea typeface="黑体" panose="02010609060101010101" pitchFamily="49" charset="-122"/>
              </a:rPr>
              <a:t>符号位和数值部分分开处理</a:t>
            </a:r>
          </a:p>
          <a:p>
            <a:pPr marL="419100" indent="-419100"/>
            <a:r>
              <a:rPr lang="zh-CN" altLang="en-US" sz="2000" kern="0" smtClean="0">
                <a:latin typeface="黑体" panose="02010609060101010101" pitchFamily="49" charset="-122"/>
                <a:ea typeface="黑体" panose="02010609060101010101" pitchFamily="49" charset="-122"/>
              </a:rPr>
              <a:t>仅对数值部分进行加减运算，符号位起判断和控制作用</a:t>
            </a:r>
          </a:p>
          <a:p>
            <a:pPr marL="419100" indent="-419100"/>
            <a:r>
              <a:rPr lang="zh-CN" altLang="en-US" sz="2000" kern="0" smtClean="0">
                <a:latin typeface="黑体" panose="02010609060101010101" pitchFamily="49" charset="-122"/>
                <a:ea typeface="黑体" panose="02010609060101010101" pitchFamily="49" charset="-122"/>
              </a:rPr>
              <a:t>规则如下：</a:t>
            </a:r>
          </a:p>
          <a:p>
            <a:pPr marL="876300" lvl="1" indent="-381000"/>
            <a:r>
              <a:rPr lang="zh-CN" altLang="en-US" kern="0" smtClean="0">
                <a:latin typeface="黑体" panose="02010609060101010101" pitchFamily="49" charset="-122"/>
                <a:ea typeface="黑体" panose="02010609060101010101" pitchFamily="49" charset="-122"/>
              </a:rPr>
              <a:t>比较两数符号，对加法执行</a:t>
            </a:r>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同号</a:t>
            </a:r>
            <a:r>
              <a:rPr lang="zh-CN" altLang="en-US" kern="0" smtClean="0">
                <a:solidFill>
                  <a:srgbClr val="FF0000"/>
                </a:solidFill>
                <a:latin typeface="黑体" panose="02010609060101010101" pitchFamily="49" charset="-122"/>
                <a:ea typeface="黑体" panose="02010609060101010101" pitchFamily="49" charset="-122"/>
              </a:rPr>
              <a:t>求和</a:t>
            </a:r>
            <a:r>
              <a:rPr lang="zh-CN" altLang="en-US" kern="0" smtClean="0">
                <a:latin typeface="黑体" panose="02010609060101010101" pitchFamily="49" charset="-122"/>
                <a:ea typeface="黑体" panose="02010609060101010101" pitchFamily="49" charset="-122"/>
              </a:rPr>
              <a:t>，异号</a:t>
            </a:r>
            <a:r>
              <a:rPr lang="zh-CN" altLang="en-US" kern="0" smtClean="0">
                <a:solidFill>
                  <a:srgbClr val="FF0000"/>
                </a:solidFill>
                <a:latin typeface="黑体" panose="02010609060101010101" pitchFamily="49" charset="-122"/>
                <a:ea typeface="黑体" panose="02010609060101010101" pitchFamily="49" charset="-122"/>
              </a:rPr>
              <a:t>求差</a:t>
            </a:r>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，对减法执行</a:t>
            </a:r>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异号</a:t>
            </a:r>
            <a:r>
              <a:rPr lang="zh-CN" altLang="en-US" kern="0" smtClean="0">
                <a:solidFill>
                  <a:srgbClr val="FF0000"/>
                </a:solidFill>
                <a:latin typeface="黑体" panose="02010609060101010101" pitchFamily="49" charset="-122"/>
                <a:ea typeface="黑体" panose="02010609060101010101" pitchFamily="49" charset="-122"/>
              </a:rPr>
              <a:t>求和</a:t>
            </a:r>
            <a:r>
              <a:rPr lang="zh-CN" altLang="en-US" kern="0" smtClean="0">
                <a:latin typeface="黑体" panose="02010609060101010101" pitchFamily="49" charset="-122"/>
                <a:ea typeface="黑体" panose="02010609060101010101" pitchFamily="49" charset="-122"/>
              </a:rPr>
              <a:t>，同号</a:t>
            </a:r>
            <a:r>
              <a:rPr lang="zh-CN" altLang="en-US" kern="0" smtClean="0">
                <a:solidFill>
                  <a:srgbClr val="FF0000"/>
                </a:solidFill>
                <a:latin typeface="黑体" panose="02010609060101010101" pitchFamily="49" charset="-122"/>
                <a:ea typeface="黑体" panose="02010609060101010101" pitchFamily="49" charset="-122"/>
              </a:rPr>
              <a:t>求差</a:t>
            </a:r>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a:t>
            </a:r>
          </a:p>
          <a:p>
            <a:pPr marL="876300" lvl="1" indent="-381000"/>
            <a:r>
              <a:rPr lang="zh-CN" altLang="en-US" kern="0" smtClean="0">
                <a:solidFill>
                  <a:srgbClr val="FF0000"/>
                </a:solidFill>
                <a:latin typeface="黑体" panose="02010609060101010101" pitchFamily="49" charset="-122"/>
                <a:ea typeface="黑体" panose="02010609060101010101" pitchFamily="49" charset="-122"/>
              </a:rPr>
              <a:t>求和</a:t>
            </a:r>
            <a:r>
              <a:rPr lang="zh-CN" altLang="en-US" kern="0" smtClean="0">
                <a:latin typeface="黑体" panose="02010609060101010101" pitchFamily="49" charset="-122"/>
                <a:ea typeface="黑体" panose="02010609060101010101" pitchFamily="49" charset="-122"/>
              </a:rPr>
              <a:t>：数值位相加，和的符号取被加数（或被减数）的符号。若最高位产生进位，则结果溢出。</a:t>
            </a:r>
          </a:p>
          <a:p>
            <a:pPr marL="876300" lvl="1" indent="-381000"/>
            <a:r>
              <a:rPr lang="zh-CN" altLang="en-US" kern="0" smtClean="0">
                <a:solidFill>
                  <a:srgbClr val="FF0000"/>
                </a:solidFill>
                <a:latin typeface="黑体" panose="02010609060101010101" pitchFamily="49" charset="-122"/>
                <a:ea typeface="黑体" panose="02010609060101010101" pitchFamily="49" charset="-122"/>
              </a:rPr>
              <a:t>求差</a:t>
            </a:r>
            <a:r>
              <a:rPr lang="zh-CN" altLang="en-US" kern="0" smtClean="0">
                <a:latin typeface="黑体" panose="02010609060101010101" pitchFamily="49" charset="-122"/>
                <a:ea typeface="黑体" panose="02010609060101010101" pitchFamily="49" charset="-122"/>
              </a:rPr>
              <a:t>：加数（或减数）</a:t>
            </a:r>
            <a:r>
              <a:rPr lang="zh-CN" altLang="en-US" kern="0" smtClean="0">
                <a:solidFill>
                  <a:srgbClr val="FF0000"/>
                </a:solidFill>
                <a:latin typeface="黑体" panose="02010609060101010101" pitchFamily="49" charset="-122"/>
                <a:ea typeface="黑体" panose="02010609060101010101" pitchFamily="49" charset="-122"/>
              </a:rPr>
              <a:t>求补</a:t>
            </a:r>
            <a:r>
              <a:rPr lang="zh-CN" altLang="en-US" kern="0" smtClean="0">
                <a:solidFill>
                  <a:schemeClr val="accent2"/>
                </a:solidFill>
                <a:latin typeface="黑体" panose="02010609060101010101" pitchFamily="49" charset="-122"/>
                <a:ea typeface="黑体" panose="02010609060101010101" pitchFamily="49" charset="-122"/>
              </a:rPr>
              <a:t>后</a:t>
            </a:r>
            <a:r>
              <a:rPr lang="zh-CN" altLang="en-US" kern="0" smtClean="0">
                <a:latin typeface="黑体" panose="02010609060101010101" pitchFamily="49" charset="-122"/>
                <a:ea typeface="黑体" panose="02010609060101010101" pitchFamily="49" charset="-122"/>
              </a:rPr>
              <a:t>与被加数（被减数）相加。</a:t>
            </a:r>
          </a:p>
          <a:p>
            <a:pPr lvl="2">
              <a:buFontTx/>
              <a:buAutoNum type="alphaLcParenR"/>
            </a:pPr>
            <a:r>
              <a:rPr lang="zh-CN" altLang="en-US" sz="2000" kern="0" smtClean="0">
                <a:latin typeface="黑体" panose="02010609060101010101" pitchFamily="49" charset="-122"/>
                <a:ea typeface="黑体" panose="02010609060101010101" pitchFamily="49" charset="-122"/>
              </a:rPr>
              <a:t>最高位产生进位</a:t>
            </a:r>
            <a:r>
              <a:rPr lang="en-US" altLang="zh-CN" sz="2000" kern="0" smtClean="0">
                <a:latin typeface="黑体" panose="02010609060101010101" pitchFamily="49" charset="-122"/>
                <a:ea typeface="黑体" panose="02010609060101010101" pitchFamily="49" charset="-122"/>
              </a:rPr>
              <a:t>(Cout=1)</a:t>
            </a:r>
            <a:r>
              <a:rPr lang="zh-CN" altLang="en-US" sz="2000" kern="0" smtClean="0">
                <a:latin typeface="黑体" panose="02010609060101010101" pitchFamily="49" charset="-122"/>
                <a:ea typeface="黑体" panose="02010609060101010101" pitchFamily="49" charset="-122"/>
              </a:rPr>
              <a:t>则</a:t>
            </a:r>
            <a:r>
              <a:rPr lang="zh-CN" altLang="en-US" sz="2000" kern="0" smtClean="0">
                <a:solidFill>
                  <a:srgbClr val="FF0000"/>
                </a:solidFill>
                <a:latin typeface="黑体" panose="02010609060101010101" pitchFamily="49" charset="-122"/>
                <a:ea typeface="黑体" panose="02010609060101010101" pitchFamily="49" charset="-122"/>
              </a:rPr>
              <a:t>无借位</a:t>
            </a:r>
            <a:r>
              <a:rPr lang="en-US" altLang="zh-CN" sz="2000" kern="0" smtClean="0">
                <a:solidFill>
                  <a:srgbClr val="FF0000"/>
                </a:solidFill>
                <a:latin typeface="黑体" panose="02010609060101010101" pitchFamily="49" charset="-122"/>
                <a:ea typeface="黑体" panose="02010609060101010101" pitchFamily="49" charset="-122"/>
              </a:rPr>
              <a:t>(CF=0)</a:t>
            </a:r>
            <a:r>
              <a:rPr lang="zh-CN" altLang="en-US" sz="2000" kern="0" smtClean="0">
                <a:solidFill>
                  <a:srgbClr val="FF0000"/>
                </a:solidFill>
                <a:latin typeface="黑体" panose="02010609060101010101" pitchFamily="49" charset="-122"/>
                <a:ea typeface="黑体" panose="02010609060101010101" pitchFamily="49" charset="-122"/>
              </a:rPr>
              <a:t>，</a:t>
            </a:r>
            <a:r>
              <a:rPr lang="zh-CN" altLang="en-US" sz="2000" kern="0" smtClean="0">
                <a:latin typeface="黑体" panose="02010609060101010101" pitchFamily="49" charset="-122"/>
                <a:ea typeface="黑体" panose="02010609060101010101" pitchFamily="49" charset="-122"/>
              </a:rPr>
              <a:t>表示</a:t>
            </a:r>
            <a:r>
              <a:rPr lang="zh-CN" altLang="en-US" sz="2000" kern="0" smtClean="0">
                <a:solidFill>
                  <a:srgbClr val="FF0000"/>
                </a:solidFill>
                <a:latin typeface="黑体" panose="02010609060101010101" pitchFamily="49" charset="-122"/>
                <a:ea typeface="黑体" panose="02010609060101010101" pitchFamily="49" charset="-122"/>
              </a:rPr>
              <a:t>够减</a:t>
            </a:r>
            <a:r>
              <a:rPr lang="zh-CN" altLang="en-US" sz="2000" kern="0" smtClean="0">
                <a:latin typeface="黑体" panose="02010609060101010101" pitchFamily="49" charset="-122"/>
                <a:ea typeface="黑体" panose="02010609060101010101" pitchFamily="49" charset="-122"/>
              </a:rPr>
              <a:t>结果为正，该结果即为“差”的数值位的原码。</a:t>
            </a:r>
          </a:p>
          <a:p>
            <a:pPr lvl="2">
              <a:buFontTx/>
              <a:buAutoNum type="alphaLcParenR"/>
            </a:pPr>
            <a:r>
              <a:rPr lang="zh-CN" altLang="en-US" sz="2000" kern="0" smtClean="0">
                <a:latin typeface="黑体" panose="02010609060101010101" pitchFamily="49" charset="-122"/>
                <a:ea typeface="黑体" panose="02010609060101010101" pitchFamily="49" charset="-122"/>
              </a:rPr>
              <a:t>最高位无进位</a:t>
            </a:r>
            <a:r>
              <a:rPr lang="en-US" altLang="zh-CN" sz="2000" kern="0" smtClean="0">
                <a:latin typeface="黑体" panose="02010609060101010101" pitchFamily="49" charset="-122"/>
                <a:ea typeface="黑体" panose="02010609060101010101" pitchFamily="49" charset="-122"/>
              </a:rPr>
              <a:t>(Cout=0)</a:t>
            </a:r>
            <a:r>
              <a:rPr lang="zh-CN" altLang="en-US" sz="2000" kern="0" smtClean="0">
                <a:latin typeface="黑体" panose="02010609060101010101" pitchFamily="49" charset="-122"/>
                <a:ea typeface="黑体" panose="02010609060101010101" pitchFamily="49" charset="-122"/>
              </a:rPr>
              <a:t>则</a:t>
            </a:r>
            <a:r>
              <a:rPr lang="en-US" altLang="zh-CN" sz="2000" kern="0" smtClean="0">
                <a:solidFill>
                  <a:srgbClr val="FF0000"/>
                </a:solidFill>
                <a:latin typeface="黑体" panose="02010609060101010101" pitchFamily="49" charset="-122"/>
                <a:ea typeface="黑体" panose="02010609060101010101" pitchFamily="49" charset="-122"/>
              </a:rPr>
              <a:t>CF=1</a:t>
            </a:r>
            <a:r>
              <a:rPr lang="zh-CN" altLang="en-US" sz="2000" kern="0" smtClean="0">
                <a:solidFill>
                  <a:srgbClr val="FF0000"/>
                </a:solidFill>
                <a:latin typeface="黑体" panose="02010609060101010101" pitchFamily="49" charset="-122"/>
                <a:ea typeface="黑体" panose="02010609060101010101" pitchFamily="49" charset="-122"/>
              </a:rPr>
              <a:t>，</a:t>
            </a:r>
            <a:r>
              <a:rPr lang="zh-CN" altLang="en-US" sz="2000" kern="0" smtClean="0">
                <a:latin typeface="黑体" panose="02010609060101010101" pitchFamily="49" charset="-122"/>
                <a:ea typeface="黑体" panose="02010609060101010101" pitchFamily="49" charset="-122"/>
              </a:rPr>
              <a:t>结果为负，它是“差”的数值位的</a:t>
            </a:r>
            <a:r>
              <a:rPr lang="zh-CN" altLang="en-US" sz="2000" kern="0" smtClean="0">
                <a:solidFill>
                  <a:srgbClr val="FF0000"/>
                </a:solidFill>
                <a:latin typeface="黑体" panose="02010609060101010101" pitchFamily="49" charset="-122"/>
                <a:ea typeface="黑体" panose="02010609060101010101" pitchFamily="49" charset="-122"/>
              </a:rPr>
              <a:t>补码</a:t>
            </a:r>
            <a:r>
              <a:rPr lang="zh-CN" altLang="en-US" sz="2000" kern="0" smtClean="0">
                <a:latin typeface="黑体" panose="02010609060101010101" pitchFamily="49" charset="-122"/>
                <a:ea typeface="黑体" panose="02010609060101010101" pitchFamily="49" charset="-122"/>
              </a:rPr>
              <a:t>形式，需对结果求补，还原为</a:t>
            </a:r>
            <a:r>
              <a:rPr lang="zh-CN" altLang="en-US" sz="2000" kern="0" smtClean="0">
                <a:solidFill>
                  <a:srgbClr val="FF0000"/>
                </a:solidFill>
                <a:latin typeface="黑体" panose="02010609060101010101" pitchFamily="49" charset="-122"/>
                <a:ea typeface="黑体" panose="02010609060101010101" pitchFamily="49" charset="-122"/>
              </a:rPr>
              <a:t>原码</a:t>
            </a:r>
            <a:r>
              <a:rPr lang="zh-CN" altLang="en-US" sz="2000" kern="0" smtClean="0">
                <a:latin typeface="黑体" panose="02010609060101010101" pitchFamily="49" charset="-122"/>
                <a:ea typeface="黑体" panose="02010609060101010101" pitchFamily="49" charset="-122"/>
              </a:rPr>
              <a:t>形式的数值位。</a:t>
            </a:r>
            <a:endParaRPr lang="en-US" altLang="zh-CN" sz="2000" kern="0" smtClean="0">
              <a:latin typeface="黑体" panose="02010609060101010101" pitchFamily="49" charset="-122"/>
              <a:ea typeface="黑体" panose="02010609060101010101" pitchFamily="49" charset="-122"/>
            </a:endParaRPr>
          </a:p>
          <a:p>
            <a:pPr lvl="2">
              <a:buFontTx/>
              <a:buAutoNum type="alphaLcParenR"/>
            </a:pPr>
            <a:r>
              <a:rPr lang="zh-CN" altLang="en-US" sz="2000" kern="0" smtClean="0">
                <a:latin typeface="黑体" panose="02010609060101010101" pitchFamily="49" charset="-122"/>
                <a:ea typeface="黑体" panose="02010609060101010101" pitchFamily="49" charset="-122"/>
              </a:rPr>
              <a:t>差的符号位：对于</a:t>
            </a:r>
            <a:r>
              <a:rPr lang="en-US" altLang="zh-CN" sz="2000" kern="0" smtClean="0">
                <a:solidFill>
                  <a:schemeClr val="accent2"/>
                </a:solidFill>
                <a:latin typeface="黑体" panose="02010609060101010101" pitchFamily="49" charset="-122"/>
                <a:ea typeface="黑体" panose="02010609060101010101" pitchFamily="49" charset="-122"/>
              </a:rPr>
              <a:t>a)</a:t>
            </a:r>
            <a:r>
              <a:rPr lang="zh-CN" altLang="en-US" sz="2000" kern="0" smtClean="0">
                <a:solidFill>
                  <a:schemeClr val="accent2"/>
                </a:solidFill>
                <a:latin typeface="黑体" panose="02010609060101010101" pitchFamily="49" charset="-122"/>
                <a:ea typeface="黑体" panose="02010609060101010101" pitchFamily="49" charset="-122"/>
              </a:rPr>
              <a:t>情况，</a:t>
            </a:r>
            <a:r>
              <a:rPr lang="zh-CN" altLang="en-US" sz="2000" kern="0" smtClean="0">
                <a:latin typeface="黑体" panose="02010609060101010101" pitchFamily="49" charset="-122"/>
                <a:ea typeface="黑体" panose="02010609060101010101" pitchFamily="49" charset="-122"/>
              </a:rPr>
              <a:t>符号位取被加数（被减数）的符号；</a:t>
            </a:r>
            <a:r>
              <a:rPr lang="zh-CN" altLang="en-US" sz="1800" kern="0" smtClean="0">
                <a:latin typeface="黑体" panose="02010609060101010101" pitchFamily="49" charset="-122"/>
                <a:ea typeface="黑体" panose="02010609060101010101" pitchFamily="49" charset="-122"/>
              </a:rPr>
              <a:t>       对于</a:t>
            </a:r>
            <a:r>
              <a:rPr lang="en-US" altLang="zh-CN" sz="1800" kern="0" smtClean="0">
                <a:solidFill>
                  <a:schemeClr val="accent2"/>
                </a:solidFill>
                <a:latin typeface="黑体" panose="02010609060101010101" pitchFamily="49" charset="-122"/>
                <a:ea typeface="黑体" panose="02010609060101010101" pitchFamily="49" charset="-122"/>
              </a:rPr>
              <a:t>b)</a:t>
            </a:r>
            <a:r>
              <a:rPr lang="zh-CN" altLang="en-US" sz="1800" kern="0" smtClean="0">
                <a:solidFill>
                  <a:schemeClr val="accent2"/>
                </a:solidFill>
                <a:latin typeface="黑体" panose="02010609060101010101" pitchFamily="49" charset="-122"/>
                <a:ea typeface="黑体" panose="02010609060101010101" pitchFamily="49" charset="-122"/>
              </a:rPr>
              <a:t>情况，</a:t>
            </a:r>
            <a:r>
              <a:rPr lang="zh-CN" altLang="en-US" sz="1800" kern="0" smtClean="0">
                <a:latin typeface="黑体" panose="02010609060101010101" pitchFamily="49" charset="-122"/>
                <a:ea typeface="黑体" panose="02010609060101010101" pitchFamily="49" charset="-122"/>
              </a:rPr>
              <a:t>符号位为被加数（被减数）的符号取反。</a:t>
            </a:r>
            <a:endParaRPr lang="en-US" altLang="zh-CN" sz="1800" kern="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304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blinds(horizontal)">
                                      <p:cBhvr>
                                        <p:cTn id="45" dur="500"/>
                                        <p:tgtEl>
                                          <p:spTgt spid="7">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blinds(horizontal)">
                                      <p:cBhvr>
                                        <p:cTn id="48"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原码加</a:t>
            </a:r>
            <a:r>
              <a:rPr lang="en-US" altLang="zh-CN" dirty="0" smtClean="0">
                <a:ea typeface="宋体" panose="02010600030101010101" pitchFamily="2" charset="-122"/>
              </a:rPr>
              <a:t>/</a:t>
            </a:r>
            <a:r>
              <a:rPr lang="zh-CN" altLang="en-US" dirty="0" smtClean="0">
                <a:ea typeface="宋体" panose="02010600030101010101" pitchFamily="2" charset="-122"/>
              </a:rPr>
              <a:t>减运算举例</a:t>
            </a:r>
            <a:endParaRPr lang="en-US" altLang="zh-CN" dirty="0" smtClean="0">
              <a:ea typeface="宋体" panose="02010600030101010101" pitchFamily="2" charset="-122"/>
            </a:endParaRPr>
          </a:p>
        </p:txBody>
      </p:sp>
      <p:sp>
        <p:nvSpPr>
          <p:cNvPr id="425987" name="Rectangle 3"/>
          <p:cNvSpPr>
            <a:spLocks noGrp="1" noChangeArrowheads="1"/>
          </p:cNvSpPr>
          <p:nvPr>
            <p:ph type="body" idx="1"/>
          </p:nvPr>
        </p:nvSpPr>
        <p:spPr>
          <a:xfrm>
            <a:off x="282575" y="765175"/>
            <a:ext cx="8699500" cy="5391219"/>
          </a:xfrm>
        </p:spPr>
        <p:txBody>
          <a:bodyPr/>
          <a:lstStyle/>
          <a:p>
            <a:pPr>
              <a:lnSpc>
                <a:spcPct val="115000"/>
              </a:lnSpc>
              <a:buFont typeface="Wingdings" pitchFamily="2" charset="2"/>
              <a:buNone/>
            </a:pPr>
            <a:r>
              <a:rPr lang="zh-CN" altLang="en-US" sz="2000" dirty="0" smtClean="0">
                <a:ea typeface="黑体" panose="02010609060101010101" pitchFamily="49" charset="-122"/>
              </a:rPr>
              <a:t>例</a:t>
            </a:r>
            <a:r>
              <a:rPr lang="en-US" altLang="zh-CN" sz="2000" dirty="0" smtClean="0">
                <a:ea typeface="黑体" panose="02010609060101010101" pitchFamily="49" charset="-122"/>
              </a:rPr>
              <a:t>1</a:t>
            </a:r>
            <a:r>
              <a:rPr lang="zh-CN" altLang="en-US" sz="2000" dirty="0" smtClean="0">
                <a:ea typeface="黑体" panose="02010609060101010101" pitchFamily="49" charset="-122"/>
              </a:rPr>
              <a:t>：已知 </a:t>
            </a:r>
            <a:r>
              <a:rPr lang="en-US" altLang="zh-CN" sz="2000" dirty="0" smtClean="0">
                <a:ea typeface="黑体" panose="02010609060101010101" pitchFamily="49" charset="-122"/>
              </a:rPr>
              <a:t>[X]</a:t>
            </a:r>
            <a:r>
              <a:rPr lang="zh-CN" altLang="en-US" sz="2000" baseline="-25000" dirty="0" smtClean="0">
                <a:ea typeface="黑体" panose="02010609060101010101" pitchFamily="49" charset="-122"/>
              </a:rPr>
              <a:t>原</a:t>
            </a:r>
            <a:r>
              <a:rPr lang="zh-CN" altLang="en-US" sz="2000" dirty="0" smtClean="0">
                <a:ea typeface="黑体" panose="02010609060101010101" pitchFamily="49" charset="-122"/>
              </a:rPr>
              <a:t> </a:t>
            </a:r>
            <a:r>
              <a:rPr lang="en-US" altLang="zh-CN" sz="2000" dirty="0" smtClean="0">
                <a:ea typeface="黑体" panose="02010609060101010101" pitchFamily="49" charset="-122"/>
              </a:rPr>
              <a:t>= 1.0011</a:t>
            </a:r>
            <a:r>
              <a:rPr lang="zh-CN" altLang="en-US" sz="2000" dirty="0" smtClean="0">
                <a:ea typeface="黑体" panose="02010609060101010101" pitchFamily="49" charset="-122"/>
              </a:rPr>
              <a:t>，</a:t>
            </a:r>
            <a:r>
              <a:rPr lang="en-US" altLang="zh-CN" sz="2000" dirty="0" smtClean="0">
                <a:ea typeface="黑体" panose="02010609060101010101" pitchFamily="49" charset="-122"/>
              </a:rPr>
              <a:t>[Y]</a:t>
            </a:r>
            <a:r>
              <a:rPr lang="zh-CN" altLang="en-US" sz="2000" baseline="-25000" dirty="0" smtClean="0">
                <a:ea typeface="黑体" panose="02010609060101010101" pitchFamily="49" charset="-122"/>
              </a:rPr>
              <a:t>原</a:t>
            </a:r>
            <a:r>
              <a:rPr lang="zh-CN" altLang="en-US" sz="2000" dirty="0" smtClean="0">
                <a:ea typeface="黑体" panose="02010609060101010101" pitchFamily="49" charset="-122"/>
              </a:rPr>
              <a:t> </a:t>
            </a:r>
            <a:r>
              <a:rPr lang="en-US" altLang="zh-CN" sz="2000" dirty="0" smtClean="0">
                <a:ea typeface="黑体" panose="02010609060101010101" pitchFamily="49" charset="-122"/>
              </a:rPr>
              <a:t>= 1.1010</a:t>
            </a:r>
            <a:r>
              <a:rPr lang="zh-CN" altLang="en-US" sz="2000" dirty="0" smtClean="0">
                <a:ea typeface="黑体" panose="02010609060101010101" pitchFamily="49" charset="-122"/>
              </a:rPr>
              <a:t>，要求计算</a:t>
            </a:r>
            <a:r>
              <a:rPr lang="en-US" altLang="zh-CN" sz="2000" dirty="0" smtClean="0">
                <a:ea typeface="黑体" panose="02010609060101010101" pitchFamily="49" charset="-122"/>
              </a:rPr>
              <a:t>[X+Y]</a:t>
            </a:r>
            <a:r>
              <a:rPr lang="zh-CN" altLang="en-US" sz="2000" baseline="-25000" dirty="0" smtClean="0">
                <a:ea typeface="黑体" panose="02010609060101010101" pitchFamily="49" charset="-122"/>
              </a:rPr>
              <a:t>原</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解：由原码加减运算规则知：同号相加，则求和，和的符号同被加数符号。</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所以：和的数值位为：</a:t>
            </a:r>
            <a:r>
              <a:rPr lang="en-US" altLang="zh-CN" sz="2000" dirty="0" smtClean="0">
                <a:solidFill>
                  <a:srgbClr val="FF0000"/>
                </a:solidFill>
                <a:ea typeface="黑体" panose="02010609060101010101" pitchFamily="49" charset="-122"/>
              </a:rPr>
              <a:t>0011 + 1010 = 1101  </a:t>
            </a:r>
            <a:r>
              <a:rPr lang="zh-CN" altLang="en-US" sz="2000" dirty="0" smtClean="0">
                <a:solidFill>
                  <a:srgbClr val="FF0000"/>
                </a:solidFill>
                <a:ea typeface="黑体" panose="02010609060101010101" pitchFamily="49" charset="-122"/>
              </a:rPr>
              <a:t>（</a:t>
            </a:r>
            <a:r>
              <a:rPr lang="en-US" altLang="zh-CN" sz="2000" dirty="0" smtClean="0">
                <a:solidFill>
                  <a:srgbClr val="FF0000"/>
                </a:solidFill>
                <a:ea typeface="黑体" panose="02010609060101010101" pitchFamily="49" charset="-122"/>
              </a:rPr>
              <a:t>ALU</a:t>
            </a:r>
            <a:r>
              <a:rPr lang="zh-CN" altLang="en-US" sz="2000" dirty="0" smtClean="0">
                <a:solidFill>
                  <a:srgbClr val="FF0000"/>
                </a:solidFill>
                <a:ea typeface="黑体" panose="02010609060101010101" pitchFamily="49" charset="-122"/>
              </a:rPr>
              <a:t>中无符号数相加）</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和的符号位为：</a:t>
            </a:r>
            <a:r>
              <a:rPr lang="en-US" altLang="zh-CN" sz="2000" dirty="0" smtClean="0">
                <a:solidFill>
                  <a:srgbClr val="3333FF"/>
                </a:solidFill>
                <a:ea typeface="黑体" panose="02010609060101010101" pitchFamily="49" charset="-122"/>
              </a:rPr>
              <a:t>1</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[X+Y]</a:t>
            </a:r>
            <a:r>
              <a:rPr lang="zh-CN" altLang="en-US" sz="2000" baseline="-25000" dirty="0" smtClean="0">
                <a:solidFill>
                  <a:schemeClr val="accent2"/>
                </a:solidFill>
                <a:ea typeface="黑体" panose="02010609060101010101" pitchFamily="49" charset="-122"/>
              </a:rPr>
              <a:t>原</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1.1101</a:t>
            </a:r>
          </a:p>
          <a:p>
            <a:pPr>
              <a:lnSpc>
                <a:spcPct val="115000"/>
              </a:lnSpc>
              <a:buFont typeface="Wingdings" pitchFamily="2" charset="2"/>
              <a:buNone/>
            </a:pPr>
            <a:endParaRPr lang="en-US" altLang="zh-CN" sz="2000" dirty="0" smtClean="0">
              <a:solidFill>
                <a:srgbClr val="3333FF"/>
              </a:solidFill>
              <a:ea typeface="黑体" panose="02010609060101010101" pitchFamily="49" charset="-122"/>
            </a:endParaRPr>
          </a:p>
          <a:p>
            <a:pPr>
              <a:lnSpc>
                <a:spcPct val="115000"/>
              </a:lnSpc>
              <a:buFont typeface="Wingdings" pitchFamily="2" charset="2"/>
              <a:buNone/>
            </a:pPr>
            <a:r>
              <a:rPr lang="zh-CN" altLang="en-US" sz="2000" dirty="0" smtClean="0">
                <a:ea typeface="黑体" panose="02010609060101010101" pitchFamily="49" charset="-122"/>
              </a:rPr>
              <a:t>例</a:t>
            </a:r>
            <a:r>
              <a:rPr lang="en-US" altLang="zh-CN" sz="2000" dirty="0" smtClean="0">
                <a:ea typeface="黑体" panose="02010609060101010101" pitchFamily="49" charset="-122"/>
              </a:rPr>
              <a:t>2 </a:t>
            </a:r>
            <a:r>
              <a:rPr lang="zh-CN" altLang="en-US" sz="2000" dirty="0" smtClean="0">
                <a:ea typeface="黑体" panose="02010609060101010101" pitchFamily="49" charset="-122"/>
              </a:rPr>
              <a:t>：已知 </a:t>
            </a:r>
            <a:r>
              <a:rPr lang="en-US" altLang="zh-CN" sz="2000" dirty="0" smtClean="0">
                <a:ea typeface="黑体" panose="02010609060101010101" pitchFamily="49" charset="-122"/>
              </a:rPr>
              <a:t>[X]</a:t>
            </a:r>
            <a:r>
              <a:rPr lang="zh-CN" altLang="en-US" sz="2000" baseline="-25000" dirty="0" smtClean="0">
                <a:ea typeface="黑体" panose="02010609060101010101" pitchFamily="49" charset="-122"/>
              </a:rPr>
              <a:t>原</a:t>
            </a:r>
            <a:r>
              <a:rPr lang="zh-CN" altLang="en-US" sz="2000" dirty="0" smtClean="0">
                <a:ea typeface="黑体" panose="02010609060101010101" pitchFamily="49" charset="-122"/>
              </a:rPr>
              <a:t> </a:t>
            </a:r>
            <a:r>
              <a:rPr lang="en-US" altLang="zh-CN" sz="2000" dirty="0" smtClean="0">
                <a:ea typeface="黑体" panose="02010609060101010101" pitchFamily="49" charset="-122"/>
              </a:rPr>
              <a:t>= 1.0011</a:t>
            </a:r>
            <a:r>
              <a:rPr lang="zh-CN" altLang="en-US" sz="2000" dirty="0" smtClean="0">
                <a:ea typeface="黑体" panose="02010609060101010101" pitchFamily="49" charset="-122"/>
              </a:rPr>
              <a:t>，</a:t>
            </a:r>
            <a:r>
              <a:rPr lang="en-US" altLang="zh-CN" sz="2000" dirty="0" smtClean="0">
                <a:ea typeface="黑体" panose="02010609060101010101" pitchFamily="49" charset="-122"/>
              </a:rPr>
              <a:t>[Y]</a:t>
            </a:r>
            <a:r>
              <a:rPr lang="zh-CN" altLang="en-US" sz="2000" baseline="-25000" dirty="0" smtClean="0">
                <a:ea typeface="黑体" panose="02010609060101010101" pitchFamily="49" charset="-122"/>
              </a:rPr>
              <a:t>原</a:t>
            </a:r>
            <a:r>
              <a:rPr lang="zh-CN" altLang="en-US" sz="2000" dirty="0" smtClean="0">
                <a:ea typeface="黑体" panose="02010609060101010101" pitchFamily="49" charset="-122"/>
              </a:rPr>
              <a:t> </a:t>
            </a:r>
            <a:r>
              <a:rPr lang="en-US" altLang="zh-CN" sz="2000" dirty="0" smtClean="0">
                <a:ea typeface="黑体" panose="02010609060101010101" pitchFamily="49" charset="-122"/>
              </a:rPr>
              <a:t>= 1.1010</a:t>
            </a:r>
            <a:r>
              <a:rPr lang="zh-CN" altLang="en-US" sz="2000" dirty="0" smtClean="0">
                <a:ea typeface="黑体" panose="02010609060101010101" pitchFamily="49" charset="-122"/>
              </a:rPr>
              <a:t>，要求计算</a:t>
            </a:r>
            <a:r>
              <a:rPr lang="en-US" altLang="zh-CN" sz="2000" dirty="0" smtClean="0">
                <a:ea typeface="黑体" panose="02010609060101010101" pitchFamily="49" charset="-122"/>
              </a:rPr>
              <a:t>[X</a:t>
            </a:r>
            <a:r>
              <a:rPr lang="pt-BR" altLang="zh-CN" sz="2000" dirty="0" smtClean="0">
                <a:ea typeface="黑体" panose="02010609060101010101" pitchFamily="49" charset="-122"/>
              </a:rPr>
              <a:t>–</a:t>
            </a:r>
            <a:r>
              <a:rPr lang="en-US" altLang="zh-CN" sz="2000" dirty="0" smtClean="0">
                <a:ea typeface="黑体" panose="02010609060101010101" pitchFamily="49" charset="-122"/>
              </a:rPr>
              <a:t>Y]</a:t>
            </a:r>
            <a:r>
              <a:rPr lang="zh-CN" altLang="en-US" sz="2000" baseline="-25000" dirty="0" smtClean="0">
                <a:ea typeface="黑体" panose="02010609060101010101" pitchFamily="49" charset="-122"/>
              </a:rPr>
              <a:t>原</a:t>
            </a:r>
            <a:r>
              <a:rPr lang="zh-CN" altLang="en-US" sz="2000" dirty="0" smtClean="0">
                <a:ea typeface="黑体" panose="02010609060101010101" pitchFamily="49" charset="-122"/>
              </a:rPr>
              <a:t> </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解：由原码加减运算规则知：同号相减，则求差（补码减法）</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a:t>
            </a:r>
            <a:r>
              <a:rPr lang="zh-CN" altLang="en-US" sz="2000" dirty="0" smtClean="0">
                <a:solidFill>
                  <a:srgbClr val="FF0000"/>
                </a:solidFill>
                <a:ea typeface="黑体" panose="02010609060101010101" pitchFamily="49" charset="-122"/>
              </a:rPr>
              <a:t>差的数值位为：</a:t>
            </a:r>
            <a:r>
              <a:rPr lang="en-US" altLang="zh-CN" sz="2000" dirty="0" smtClean="0">
                <a:solidFill>
                  <a:srgbClr val="FF0000"/>
                </a:solidFill>
                <a:ea typeface="黑体" panose="02010609060101010101" pitchFamily="49" charset="-122"/>
              </a:rPr>
              <a:t>0011+(1010)</a:t>
            </a:r>
            <a:r>
              <a:rPr lang="zh-CN" altLang="en-US" sz="2000" baseline="-25000" dirty="0" smtClean="0">
                <a:solidFill>
                  <a:srgbClr val="FF0000"/>
                </a:solidFill>
                <a:ea typeface="黑体" panose="02010609060101010101" pitchFamily="49" charset="-122"/>
              </a:rPr>
              <a:t>求补</a:t>
            </a:r>
            <a:r>
              <a:rPr lang="zh-CN" altLang="en-US" sz="2000" dirty="0" smtClean="0">
                <a:solidFill>
                  <a:srgbClr val="FF0000"/>
                </a:solidFill>
                <a:ea typeface="黑体" panose="02010609060101010101" pitchFamily="49" charset="-122"/>
              </a:rPr>
              <a:t> </a:t>
            </a:r>
            <a:r>
              <a:rPr lang="en-US" altLang="zh-CN" sz="2000" dirty="0" smtClean="0">
                <a:solidFill>
                  <a:srgbClr val="FF0000"/>
                </a:solidFill>
                <a:ea typeface="黑体" panose="02010609060101010101" pitchFamily="49" charset="-122"/>
              </a:rPr>
              <a:t>= 0011 + 0110 = 1001</a:t>
            </a:r>
            <a:r>
              <a:rPr lang="zh-CN" altLang="en-US" sz="2000" dirty="0" smtClean="0">
                <a:solidFill>
                  <a:srgbClr val="3333FF"/>
                </a:solidFill>
                <a:ea typeface="黑体" panose="02010609060101010101" pitchFamily="49" charset="-122"/>
              </a:rPr>
              <a:t> </a:t>
            </a:r>
            <a:endParaRPr lang="en-US" altLang="zh-CN" sz="2000" dirty="0" smtClean="0">
              <a:solidFill>
                <a:srgbClr val="3333FF"/>
              </a:solidFill>
              <a:ea typeface="黑体" panose="02010609060101010101" pitchFamily="49" charset="-122"/>
            </a:endParaRPr>
          </a:p>
          <a:p>
            <a:pPr>
              <a:lnSpc>
                <a:spcPct val="115000"/>
              </a:lnSpc>
              <a:buFont typeface="Wingdings" pitchFamily="2" charset="2"/>
              <a:buNone/>
            </a:pPr>
            <a:r>
              <a:rPr lang="zh-CN" altLang="en-US" sz="2000" dirty="0" smtClean="0">
                <a:solidFill>
                  <a:srgbClr val="3333FF"/>
                </a:solidFill>
                <a:ea typeface="黑体" panose="02010609060101010101" pitchFamily="49" charset="-122"/>
              </a:rPr>
              <a:t>       最高数值位没有产生进位，表明加法结果为负，需对</a:t>
            </a:r>
            <a:r>
              <a:rPr lang="en-US" altLang="zh-CN" sz="2000" dirty="0" smtClean="0">
                <a:solidFill>
                  <a:srgbClr val="3333FF"/>
                </a:solidFill>
                <a:ea typeface="黑体" panose="02010609060101010101" pitchFamily="49" charset="-122"/>
              </a:rPr>
              <a:t>1001</a:t>
            </a:r>
            <a:r>
              <a:rPr lang="zh-CN" altLang="en-US" sz="2000" dirty="0" smtClean="0">
                <a:solidFill>
                  <a:srgbClr val="3333FF"/>
                </a:solidFill>
                <a:ea typeface="黑体" panose="02010609060101010101" pitchFamily="49" charset="-122"/>
              </a:rPr>
              <a:t>求补，还    </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原为绝对值形式的数值位。即：</a:t>
            </a:r>
            <a:r>
              <a:rPr lang="en-US" altLang="zh-CN" sz="2000" dirty="0" smtClean="0">
                <a:solidFill>
                  <a:srgbClr val="3333FF"/>
                </a:solidFill>
                <a:ea typeface="黑体" panose="02010609060101010101" pitchFamily="49" charset="-122"/>
              </a:rPr>
              <a:t>(1001)</a:t>
            </a:r>
            <a:r>
              <a:rPr lang="zh-CN" altLang="en-US" sz="2000" baseline="-25000" dirty="0">
                <a:solidFill>
                  <a:srgbClr val="3333FF"/>
                </a:solidFill>
                <a:ea typeface="黑体" panose="02010609060101010101" pitchFamily="49" charset="-122"/>
              </a:rPr>
              <a:t>求</a:t>
            </a:r>
            <a:r>
              <a:rPr lang="zh-CN" altLang="en-US" sz="2000" baseline="-25000" dirty="0" smtClean="0">
                <a:solidFill>
                  <a:srgbClr val="3333FF"/>
                </a:solidFill>
                <a:ea typeface="黑体" panose="02010609060101010101" pitchFamily="49" charset="-122"/>
              </a:rPr>
              <a:t>补</a:t>
            </a:r>
            <a:r>
              <a:rPr lang="en-US" altLang="zh-CN" sz="2000" dirty="0" smtClean="0">
                <a:solidFill>
                  <a:srgbClr val="3333FF"/>
                </a:solidFill>
                <a:ea typeface="黑体" panose="02010609060101010101" pitchFamily="49" charset="-122"/>
              </a:rPr>
              <a:t>= 0111</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差的符号位为</a:t>
            </a:r>
            <a:r>
              <a:rPr lang="en-US" altLang="zh-CN" sz="2000" dirty="0" smtClean="0">
                <a:solidFill>
                  <a:srgbClr val="3333FF"/>
                </a:solidFill>
                <a:ea typeface="黑体" panose="02010609060101010101" pitchFamily="49" charset="-122"/>
              </a:rPr>
              <a:t>[X]</a:t>
            </a:r>
            <a:r>
              <a:rPr lang="zh-CN" altLang="en-US" sz="2000" baseline="-25000" dirty="0" smtClean="0">
                <a:solidFill>
                  <a:schemeClr val="accent2"/>
                </a:solidFill>
                <a:ea typeface="黑体" panose="02010609060101010101" pitchFamily="49" charset="-122"/>
              </a:rPr>
              <a:t>原</a:t>
            </a:r>
            <a:r>
              <a:rPr lang="zh-CN" altLang="en-US" sz="2000" dirty="0" smtClean="0">
                <a:solidFill>
                  <a:srgbClr val="3333FF"/>
                </a:solidFill>
                <a:ea typeface="黑体" panose="02010609060101010101" pitchFamily="49" charset="-122"/>
              </a:rPr>
              <a:t>的符号位取反，即：</a:t>
            </a:r>
            <a:r>
              <a:rPr lang="en-US" altLang="zh-CN" sz="2000" dirty="0" smtClean="0">
                <a:solidFill>
                  <a:srgbClr val="3333FF"/>
                </a:solidFill>
                <a:ea typeface="黑体" panose="02010609060101010101" pitchFamily="49" charset="-122"/>
              </a:rPr>
              <a:t>0</a:t>
            </a:r>
          </a:p>
          <a:p>
            <a:pPr>
              <a:lnSpc>
                <a:spcPct val="115000"/>
              </a:lnSpc>
              <a:buFont typeface="Wingdings" pitchFamily="2" charset="2"/>
              <a:buNone/>
            </a:pP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[X</a:t>
            </a:r>
            <a:r>
              <a:rPr lang="pt-BR" altLang="zh-CN" sz="2000" dirty="0" smtClean="0">
                <a:solidFill>
                  <a:srgbClr val="3333FF"/>
                </a:solidFill>
                <a:ea typeface="黑体" panose="02010609060101010101" pitchFamily="49" charset="-122"/>
              </a:rPr>
              <a:t>–</a:t>
            </a:r>
            <a:r>
              <a:rPr lang="en-US" altLang="zh-CN" sz="2000" dirty="0" smtClean="0">
                <a:solidFill>
                  <a:srgbClr val="3333FF"/>
                </a:solidFill>
                <a:ea typeface="黑体" panose="02010609060101010101" pitchFamily="49" charset="-122"/>
              </a:rPr>
              <a:t>Y]</a:t>
            </a:r>
            <a:r>
              <a:rPr lang="zh-CN" altLang="en-US" sz="2000" baseline="-25000" dirty="0" smtClean="0">
                <a:solidFill>
                  <a:schemeClr val="accent2"/>
                </a:solidFill>
                <a:ea typeface="黑体" panose="02010609060101010101" pitchFamily="49" charset="-122"/>
              </a:rPr>
              <a:t>原</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0.0111</a:t>
            </a:r>
          </a:p>
        </p:txBody>
      </p:sp>
      <p:sp>
        <p:nvSpPr>
          <p:cNvPr id="425988" name="Text Box 4"/>
          <p:cNvSpPr txBox="1">
            <a:spLocks noChangeArrowheads="1"/>
          </p:cNvSpPr>
          <p:nvPr/>
        </p:nvSpPr>
        <p:spPr bwMode="auto">
          <a:xfrm>
            <a:off x="285750" y="6286500"/>
            <a:ext cx="703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FF0066"/>
                </a:solidFill>
              </a:rPr>
              <a:t>思考题：如何设计一个基于加法器的原码加</a:t>
            </a:r>
            <a:r>
              <a:rPr lang="en-US" altLang="zh-CN" sz="2000">
                <a:solidFill>
                  <a:srgbClr val="FF0066"/>
                </a:solidFill>
              </a:rPr>
              <a:t>/</a:t>
            </a:r>
            <a:r>
              <a:rPr lang="zh-CN" altLang="en-US" sz="2000">
                <a:solidFill>
                  <a:srgbClr val="FF0066"/>
                </a:solidFill>
              </a:rPr>
              <a:t>减法器？</a:t>
            </a:r>
            <a:endParaRPr lang="en-US" altLang="zh-CN" sz="2000">
              <a:solidFill>
                <a:srgbClr val="FF0066"/>
              </a:solidFill>
            </a:endParaRPr>
          </a:p>
        </p:txBody>
      </p:sp>
      <p:sp>
        <p:nvSpPr>
          <p:cNvPr id="425989" name="Text Box 5"/>
          <p:cNvSpPr txBox="1">
            <a:spLocks noChangeArrowheads="1"/>
          </p:cNvSpPr>
          <p:nvPr/>
        </p:nvSpPr>
        <p:spPr bwMode="auto">
          <a:xfrm>
            <a:off x="3924300" y="2219325"/>
            <a:ext cx="521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3300"/>
                </a:solidFill>
                <a:ea typeface="黑体" panose="02010609060101010101" pitchFamily="49" charset="-122"/>
              </a:rPr>
              <a:t>求和：直接加</a:t>
            </a:r>
            <a:r>
              <a:rPr lang="zh-CN" altLang="en-US" sz="2000" dirty="0" smtClean="0">
                <a:solidFill>
                  <a:srgbClr val="CC3300"/>
                </a:solidFill>
                <a:ea typeface="黑体" panose="02010609060101010101" pitchFamily="49" charset="-122"/>
              </a:rPr>
              <a:t>，若有</a:t>
            </a:r>
            <a:r>
              <a:rPr lang="zh-CN" altLang="en-US" sz="2000" dirty="0">
                <a:solidFill>
                  <a:srgbClr val="CC3300"/>
                </a:solidFill>
                <a:ea typeface="黑体" panose="02010609060101010101" pitchFamily="49" charset="-122"/>
              </a:rPr>
              <a:t>进位则溢出，符号同被</a:t>
            </a:r>
          </a:p>
        </p:txBody>
      </p:sp>
      <p:sp>
        <p:nvSpPr>
          <p:cNvPr id="425990" name="Text Box 6"/>
          <p:cNvSpPr txBox="1">
            <a:spLocks noChangeArrowheads="1"/>
          </p:cNvSpPr>
          <p:nvPr/>
        </p:nvSpPr>
        <p:spPr bwMode="auto">
          <a:xfrm>
            <a:off x="3818374" y="5816600"/>
            <a:ext cx="4897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3300"/>
                </a:solidFill>
                <a:ea typeface="黑体" panose="02010609060101010101" pitchFamily="49" charset="-122"/>
              </a:rPr>
              <a:t>求差</a:t>
            </a:r>
            <a:r>
              <a:rPr lang="zh-CN" altLang="en-US" sz="2000" dirty="0" smtClean="0">
                <a:solidFill>
                  <a:srgbClr val="CC3300"/>
                </a:solidFill>
                <a:ea typeface="黑体" panose="02010609060101010101" pitchFamily="49" charset="-122"/>
              </a:rPr>
              <a:t>：两数相减，</a:t>
            </a:r>
            <a:r>
              <a:rPr lang="zh-CN" altLang="en-US" sz="2000" dirty="0">
                <a:solidFill>
                  <a:srgbClr val="CC3300"/>
                </a:solidFill>
                <a:ea typeface="黑体" panose="02010609060101010101" pitchFamily="49" charset="-122"/>
              </a:rPr>
              <a:t>不会溢出，符号分情况</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7" dur="500"/>
                                        <p:tgtEl>
                                          <p:spTgt spid="425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2" dur="500"/>
                                        <p:tgtEl>
                                          <p:spTgt spid="425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17" dur="500"/>
                                        <p:tgtEl>
                                          <p:spTgt spid="4259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4" end="4"/>
                                            </p:txEl>
                                          </p:spTgt>
                                        </p:tgtEl>
                                        <p:attrNameLst>
                                          <p:attrName>style.visibility</p:attrName>
                                        </p:attrNameLst>
                                      </p:cBhvr>
                                      <p:to>
                                        <p:strVal val="visible"/>
                                      </p:to>
                                    </p:set>
                                    <p:animEffect transition="in" filter="blinds(horizontal)">
                                      <p:cBhvr>
                                        <p:cTn id="22" dur="500"/>
                                        <p:tgtEl>
                                          <p:spTgt spid="4259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5989"/>
                                        </p:tgtEl>
                                        <p:attrNameLst>
                                          <p:attrName>style.visibility</p:attrName>
                                        </p:attrNameLst>
                                      </p:cBhvr>
                                      <p:to>
                                        <p:strVal val="visible"/>
                                      </p:to>
                                    </p:set>
                                    <p:animEffect transition="in" filter="blinds(horizontal)">
                                      <p:cBhvr>
                                        <p:cTn id="27" dur="500"/>
                                        <p:tgtEl>
                                          <p:spTgt spid="4259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down)">
                                      <p:cBhvr>
                                        <p:cTn id="32" dur="500"/>
                                        <p:tgtEl>
                                          <p:spTgt spid="4259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5987">
                                            <p:txEl>
                                              <p:pRg st="7" end="7"/>
                                            </p:txEl>
                                          </p:spTgt>
                                        </p:tgtEl>
                                        <p:attrNameLst>
                                          <p:attrName>style.visibility</p:attrName>
                                        </p:attrNameLst>
                                      </p:cBhvr>
                                      <p:to>
                                        <p:strVal val="visible"/>
                                      </p:to>
                                    </p:set>
                                    <p:animEffect transition="in" filter="blinds(horizontal)">
                                      <p:cBhvr>
                                        <p:cTn id="37" dur="500"/>
                                        <p:tgtEl>
                                          <p:spTgt spid="42598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5987">
                                            <p:txEl>
                                              <p:pRg st="8" end="8"/>
                                            </p:txEl>
                                          </p:spTgt>
                                        </p:tgtEl>
                                        <p:attrNameLst>
                                          <p:attrName>style.visibility</p:attrName>
                                        </p:attrNameLst>
                                      </p:cBhvr>
                                      <p:to>
                                        <p:strVal val="visible"/>
                                      </p:to>
                                    </p:set>
                                    <p:animEffect transition="in" filter="blinds(horizontal)">
                                      <p:cBhvr>
                                        <p:cTn id="42" dur="500"/>
                                        <p:tgtEl>
                                          <p:spTgt spid="42598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5987">
                                            <p:txEl>
                                              <p:pRg st="9" end="9"/>
                                            </p:txEl>
                                          </p:spTgt>
                                        </p:tgtEl>
                                        <p:attrNameLst>
                                          <p:attrName>style.visibility</p:attrName>
                                        </p:attrNameLst>
                                      </p:cBhvr>
                                      <p:to>
                                        <p:strVal val="visible"/>
                                      </p:to>
                                    </p:set>
                                    <p:animEffect transition="in" filter="blinds(horizontal)">
                                      <p:cBhvr>
                                        <p:cTn id="47" dur="500"/>
                                        <p:tgtEl>
                                          <p:spTgt spid="425987">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25987">
                                            <p:txEl>
                                              <p:pRg st="10" end="10"/>
                                            </p:txEl>
                                          </p:spTgt>
                                        </p:tgtEl>
                                        <p:attrNameLst>
                                          <p:attrName>style.visibility</p:attrName>
                                        </p:attrNameLst>
                                      </p:cBhvr>
                                      <p:to>
                                        <p:strVal val="visible"/>
                                      </p:to>
                                    </p:set>
                                    <p:animEffect transition="in" filter="blinds(horizontal)">
                                      <p:cBhvr>
                                        <p:cTn id="50" dur="500"/>
                                        <p:tgtEl>
                                          <p:spTgt spid="425987">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25987">
                                            <p:txEl>
                                              <p:pRg st="11" end="11"/>
                                            </p:txEl>
                                          </p:spTgt>
                                        </p:tgtEl>
                                        <p:attrNameLst>
                                          <p:attrName>style.visibility</p:attrName>
                                        </p:attrNameLst>
                                      </p:cBhvr>
                                      <p:to>
                                        <p:strVal val="visible"/>
                                      </p:to>
                                    </p:set>
                                    <p:animEffect transition="in" filter="blinds(horizontal)">
                                      <p:cBhvr>
                                        <p:cTn id="55" dur="500"/>
                                        <p:tgtEl>
                                          <p:spTgt spid="425987">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25987">
                                            <p:txEl>
                                              <p:pRg st="12" end="12"/>
                                            </p:txEl>
                                          </p:spTgt>
                                        </p:tgtEl>
                                        <p:attrNameLst>
                                          <p:attrName>style.visibility</p:attrName>
                                        </p:attrNameLst>
                                      </p:cBhvr>
                                      <p:to>
                                        <p:strVal val="visible"/>
                                      </p:to>
                                    </p:set>
                                    <p:animEffect transition="in" filter="blinds(horizontal)">
                                      <p:cBhvr>
                                        <p:cTn id="60" dur="500"/>
                                        <p:tgtEl>
                                          <p:spTgt spid="425987">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25990"/>
                                        </p:tgtEl>
                                        <p:attrNameLst>
                                          <p:attrName>style.visibility</p:attrName>
                                        </p:attrNameLst>
                                      </p:cBhvr>
                                      <p:to>
                                        <p:strVal val="visible"/>
                                      </p:to>
                                    </p:set>
                                    <p:animEffect transition="in" filter="blinds(horizontal)">
                                      <p:cBhvr>
                                        <p:cTn id="65" dur="500"/>
                                        <p:tgtEl>
                                          <p:spTgt spid="42599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25988"/>
                                        </p:tgtEl>
                                        <p:attrNameLst>
                                          <p:attrName>style.visibility</p:attrName>
                                        </p:attrNameLst>
                                      </p:cBhvr>
                                      <p:to>
                                        <p:strVal val="visible"/>
                                      </p:to>
                                    </p:set>
                                    <p:animEffect transition="in" filter="blinds(horizontal)">
                                      <p:cBhvr>
                                        <p:cTn id="70" dur="500"/>
                                        <p:tgtEl>
                                          <p:spTgt spid="425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p:bldP spid="425989" grpId="0"/>
      <p:bldP spid="4259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a:xfrm>
            <a:off x="800100" y="190500"/>
            <a:ext cx="6073775" cy="479747"/>
          </a:xfrm>
          <a:noFill/>
        </p:spPr>
        <p:txBody>
          <a:bodyPr/>
          <a:lstStyle/>
          <a:p>
            <a:r>
              <a:rPr lang="zh-CN" altLang="en-US" dirty="0" smtClean="0">
                <a:ea typeface="宋体" panose="02010600030101010101" pitchFamily="2" charset="-122"/>
              </a:rPr>
              <a:t>移码加</a:t>
            </a:r>
            <a:r>
              <a:rPr lang="en-US" altLang="zh-CN" dirty="0" smtClean="0">
                <a:ea typeface="宋体" panose="02010600030101010101" pitchFamily="2" charset="-122"/>
              </a:rPr>
              <a:t>/</a:t>
            </a:r>
            <a:r>
              <a:rPr lang="zh-CN" altLang="en-US" dirty="0" smtClean="0">
                <a:ea typeface="宋体" panose="02010600030101010101" pitchFamily="2" charset="-122"/>
              </a:rPr>
              <a:t>减运算</a:t>
            </a:r>
            <a:endParaRPr lang="zh-CN" altLang="en-US" sz="2400" dirty="0" smtClean="0">
              <a:solidFill>
                <a:schemeClr val="tx1"/>
              </a:solidFill>
              <a:ea typeface="宋体" panose="02010600030101010101" pitchFamily="2" charset="-122"/>
            </a:endParaRPr>
          </a:p>
        </p:txBody>
      </p:sp>
      <p:sp>
        <p:nvSpPr>
          <p:cNvPr id="421893" name="Rectangle 5"/>
          <p:cNvSpPr>
            <a:spLocks noGrp="1" noChangeArrowheads="1"/>
          </p:cNvSpPr>
          <p:nvPr>
            <p:ph type="body" idx="1"/>
          </p:nvPr>
        </p:nvSpPr>
        <p:spPr>
          <a:xfrm>
            <a:off x="406400" y="727075"/>
            <a:ext cx="8562975" cy="6099106"/>
          </a:xfrm>
          <a:noFill/>
        </p:spPr>
        <p:txBody>
          <a:bodyPr/>
          <a:lstStyle/>
          <a:p>
            <a:pPr marL="419100" indent="-419100">
              <a:lnSpc>
                <a:spcPct val="115000"/>
              </a:lnSpc>
            </a:pPr>
            <a:r>
              <a:rPr lang="zh-CN" altLang="en-US" sz="2000" dirty="0" smtClean="0">
                <a:solidFill>
                  <a:schemeClr val="accent2"/>
                </a:solidFill>
                <a:ea typeface="黑体" panose="02010609060101010101" pitchFamily="49" charset="-122"/>
              </a:rPr>
              <a:t>应用</a:t>
            </a:r>
            <a:r>
              <a:rPr lang="zh-CN" altLang="en-US" sz="2000" dirty="0" smtClean="0">
                <a:ea typeface="黑体" panose="02010609060101010101" pitchFamily="49" charset="-122"/>
              </a:rPr>
              <a:t>：用于浮点数的阶码运算</a:t>
            </a:r>
          </a:p>
          <a:p>
            <a:pPr marL="419100" indent="-419100">
              <a:lnSpc>
                <a:spcPct val="115000"/>
              </a:lnSpc>
            </a:pPr>
            <a:r>
              <a:rPr lang="zh-CN" altLang="en-US" sz="2000" dirty="0" smtClean="0">
                <a:ea typeface="黑体" panose="02010609060101010101" pitchFamily="49" charset="-122"/>
              </a:rPr>
              <a:t>符号位和数值部分可以一起处理</a:t>
            </a:r>
          </a:p>
          <a:p>
            <a:pPr marL="419100" indent="-419100">
              <a:lnSpc>
                <a:spcPct val="115000"/>
              </a:lnSpc>
            </a:pPr>
            <a:r>
              <a:rPr lang="zh-CN" altLang="en-US" sz="2000" dirty="0" smtClean="0">
                <a:ea typeface="黑体" panose="02010609060101010101" pitchFamily="49" charset="-122"/>
              </a:rPr>
              <a:t>如果用</a:t>
            </a:r>
            <a:r>
              <a:rPr lang="en-US" altLang="zh-CN" sz="2000" dirty="0" smtClean="0">
                <a:ea typeface="黑体" panose="02010609060101010101" pitchFamily="49" charset="-122"/>
              </a:rPr>
              <a:t>n</a:t>
            </a:r>
            <a:r>
              <a:rPr lang="zh-CN" altLang="en-US" sz="2000" dirty="0" smtClean="0">
                <a:ea typeface="黑体" panose="02010609060101010101" pitchFamily="49" charset="-122"/>
              </a:rPr>
              <a:t>位的</a:t>
            </a:r>
            <a:r>
              <a:rPr lang="en-US" altLang="zh-CN" sz="2000" dirty="0" smtClean="0">
                <a:ea typeface="黑体" panose="02010609060101010101" pitchFamily="49" charset="-122"/>
              </a:rPr>
              <a:t>ALU</a:t>
            </a:r>
            <a:r>
              <a:rPr lang="zh-CN" altLang="en-US" sz="2000" dirty="0" smtClean="0">
                <a:ea typeface="黑体" panose="02010609060101010101" pitchFamily="49" charset="-122"/>
              </a:rPr>
              <a:t>对</a:t>
            </a:r>
            <a:r>
              <a:rPr lang="zh-CN" altLang="en-US" sz="2000" dirty="0" smtClean="0">
                <a:solidFill>
                  <a:srgbClr val="3333FF"/>
                </a:solidFill>
                <a:ea typeface="黑体" panose="02010609060101010101" pitchFamily="49" charset="-122"/>
              </a:rPr>
              <a:t>两</a:t>
            </a:r>
            <a:r>
              <a:rPr lang="zh-CN" altLang="en-US" sz="2000" dirty="0">
                <a:solidFill>
                  <a:srgbClr val="3333FF"/>
                </a:solidFill>
                <a:ea typeface="黑体" panose="02010609060101010101" pitchFamily="49" charset="-122"/>
              </a:rPr>
              <a:t>个</a:t>
            </a:r>
            <a:r>
              <a:rPr lang="zh-CN" altLang="en-US" sz="2000" dirty="0" smtClean="0">
                <a:solidFill>
                  <a:srgbClr val="3333FF"/>
                </a:solidFill>
                <a:ea typeface="黑体" panose="02010609060101010101" pitchFamily="49" charset="-122"/>
              </a:rPr>
              <a:t>移码表示的数</a:t>
            </a:r>
            <a:r>
              <a:rPr lang="zh-CN" altLang="en-US" sz="2000" dirty="0" smtClean="0">
                <a:ea typeface="黑体" panose="02010609060101010101" pitchFamily="49" charset="-122"/>
              </a:rPr>
              <a:t>进行加</a:t>
            </a:r>
            <a:r>
              <a:rPr lang="en-US" altLang="zh-CN" sz="2000" dirty="0" smtClean="0">
                <a:ea typeface="黑体" panose="02010609060101010101" pitchFamily="49" charset="-122"/>
              </a:rPr>
              <a:t>/</a:t>
            </a:r>
            <a:r>
              <a:rPr lang="zh-CN" altLang="en-US" sz="2000" dirty="0" smtClean="0">
                <a:ea typeface="黑体" panose="02010609060101010101" pitchFamily="49" charset="-122"/>
              </a:rPr>
              <a:t>减运算：</a:t>
            </a:r>
          </a:p>
          <a:p>
            <a:pPr marL="419100" indent="-419100">
              <a:lnSpc>
                <a:spcPct val="115000"/>
              </a:lnSpc>
              <a:buFont typeface="Wingdings" pitchFamily="2" charset="2"/>
              <a:buNone/>
            </a:pPr>
            <a:r>
              <a:rPr lang="en-US" altLang="zh-CN" sz="2000" dirty="0" smtClean="0">
                <a:ea typeface="黑体" panose="02010609060101010101" pitchFamily="49" charset="-122"/>
              </a:rPr>
              <a:t>      </a:t>
            </a:r>
            <a:r>
              <a:rPr lang="en-US" altLang="zh-CN" sz="2000" dirty="0" smtClean="0">
                <a:solidFill>
                  <a:srgbClr val="FF0000"/>
                </a:solidFill>
                <a:ea typeface="黑体" panose="02010609060101010101" pitchFamily="49" charset="-122"/>
              </a:rPr>
              <a:t>[E1]</a:t>
            </a:r>
            <a:r>
              <a:rPr lang="zh-CN" altLang="en-US" sz="2000" baseline="-25000" dirty="0" smtClean="0">
                <a:solidFill>
                  <a:srgbClr val="FF0000"/>
                </a:solidFill>
                <a:ea typeface="黑体" panose="02010609060101010101" pitchFamily="49" charset="-122"/>
              </a:rPr>
              <a:t>移</a:t>
            </a:r>
            <a:r>
              <a:rPr lang="en-US" altLang="zh-CN" sz="2000" dirty="0" smtClean="0">
                <a:solidFill>
                  <a:srgbClr val="FF0000"/>
                </a:solidFill>
                <a:ea typeface="黑体" panose="02010609060101010101" pitchFamily="49" charset="-122"/>
              </a:rPr>
              <a:t>+[E2]</a:t>
            </a:r>
            <a:r>
              <a:rPr lang="zh-CN" altLang="en-US" sz="2000" baseline="-25000" dirty="0" smtClean="0">
                <a:solidFill>
                  <a:srgbClr val="FF0000"/>
                </a:solidFill>
                <a:ea typeface="黑体" panose="02010609060101010101" pitchFamily="49" charset="-122"/>
              </a:rPr>
              <a:t>移</a:t>
            </a:r>
            <a:r>
              <a:rPr lang="en-US" altLang="zh-CN" sz="2000" dirty="0" smtClean="0">
                <a:ea typeface="黑体" panose="02010609060101010101" pitchFamily="49" charset="-122"/>
              </a:rPr>
              <a:t>=2</a:t>
            </a:r>
            <a:r>
              <a:rPr lang="en-US" altLang="zh-CN" sz="2000" baseline="30000" dirty="0" smtClean="0">
                <a:ea typeface="黑体" panose="02010609060101010101" pitchFamily="49" charset="-122"/>
              </a:rPr>
              <a:t>n-1</a:t>
            </a:r>
            <a:r>
              <a:rPr lang="en-US" altLang="zh-CN" sz="2000" dirty="0" smtClean="0">
                <a:ea typeface="黑体" panose="02010609060101010101" pitchFamily="49" charset="-122"/>
              </a:rPr>
              <a:t>+E1+2</a:t>
            </a:r>
            <a:r>
              <a:rPr lang="en-US" altLang="zh-CN" sz="2000" baseline="30000" dirty="0" smtClean="0">
                <a:ea typeface="黑体" panose="02010609060101010101" pitchFamily="49" charset="-122"/>
              </a:rPr>
              <a:t>n-1</a:t>
            </a:r>
            <a:r>
              <a:rPr lang="en-US" altLang="zh-CN" sz="2000" dirty="0" smtClean="0">
                <a:ea typeface="黑体" panose="02010609060101010101" pitchFamily="49" charset="-122"/>
              </a:rPr>
              <a:t>+E2=2</a:t>
            </a:r>
            <a:r>
              <a:rPr lang="en-US" altLang="zh-CN" sz="2000" baseline="30000" dirty="0" smtClean="0">
                <a:ea typeface="黑体" panose="02010609060101010101" pitchFamily="49" charset="-122"/>
              </a:rPr>
              <a:t>n</a:t>
            </a:r>
            <a:r>
              <a:rPr lang="en-US" altLang="zh-CN" sz="2000" dirty="0" smtClean="0">
                <a:ea typeface="黑体" panose="02010609060101010101" pitchFamily="49" charset="-122"/>
              </a:rPr>
              <a:t>+E1+E2</a:t>
            </a:r>
            <a:r>
              <a:rPr lang="en-US" altLang="zh-CN" sz="2000" dirty="0" smtClean="0">
                <a:solidFill>
                  <a:srgbClr val="FF0066"/>
                </a:solidFill>
                <a:ea typeface="黑体" panose="02010609060101010101" pitchFamily="49" charset="-122"/>
              </a:rPr>
              <a:t>=[E1+E2]</a:t>
            </a:r>
            <a:r>
              <a:rPr lang="zh-CN" altLang="en-US" sz="2000" baseline="-25000" dirty="0" smtClean="0">
                <a:solidFill>
                  <a:srgbClr val="FF0066"/>
                </a:solidFill>
                <a:ea typeface="黑体" panose="02010609060101010101" pitchFamily="49" charset="-122"/>
              </a:rPr>
              <a:t>补</a:t>
            </a:r>
            <a:r>
              <a:rPr lang="zh-CN" altLang="en-US" sz="2000" dirty="0" smtClean="0">
                <a:ea typeface="黑体" panose="02010609060101010101" pitchFamily="49" charset="-122"/>
              </a:rPr>
              <a:t> （</a:t>
            </a:r>
            <a:r>
              <a:rPr lang="en-US" altLang="zh-CN" sz="2000" dirty="0" smtClean="0">
                <a:ea typeface="黑体" panose="02010609060101010101" pitchFamily="49" charset="-122"/>
              </a:rPr>
              <a:t>mod 2</a:t>
            </a:r>
            <a:r>
              <a:rPr lang="en-US" altLang="zh-CN" sz="2000" baseline="30000" dirty="0" smtClean="0">
                <a:ea typeface="黑体" panose="02010609060101010101" pitchFamily="49" charset="-122"/>
              </a:rPr>
              <a:t>n</a:t>
            </a:r>
            <a:r>
              <a:rPr lang="zh-CN" altLang="en-US" sz="2000" dirty="0" smtClean="0">
                <a:ea typeface="黑体" panose="02010609060101010101" pitchFamily="49" charset="-122"/>
              </a:rPr>
              <a:t>）</a:t>
            </a:r>
          </a:p>
          <a:p>
            <a:pPr marL="419100" indent="-419100">
              <a:lnSpc>
                <a:spcPct val="115000"/>
              </a:lnSpc>
              <a:buFont typeface="Wingdings" pitchFamily="2" charset="2"/>
              <a:buNone/>
            </a:pPr>
            <a:r>
              <a:rPr lang="en-US" altLang="zh-CN" sz="2000" dirty="0" smtClean="0">
                <a:ea typeface="黑体" panose="02010609060101010101" pitchFamily="49" charset="-122"/>
              </a:rPr>
              <a:t>      </a:t>
            </a:r>
            <a:r>
              <a:rPr lang="en-US" altLang="zh-CN" sz="2000" dirty="0" smtClean="0">
                <a:solidFill>
                  <a:srgbClr val="009900"/>
                </a:solidFill>
                <a:ea typeface="黑体" panose="02010609060101010101" pitchFamily="49" charset="-122"/>
              </a:rPr>
              <a:t>[E1]</a:t>
            </a:r>
            <a:r>
              <a:rPr lang="zh-CN" altLang="en-US" sz="2000" baseline="-25000" dirty="0" smtClean="0">
                <a:solidFill>
                  <a:srgbClr val="009900"/>
                </a:solidFill>
                <a:ea typeface="黑体" panose="02010609060101010101" pitchFamily="49" charset="-122"/>
              </a:rPr>
              <a:t>移</a:t>
            </a:r>
            <a:r>
              <a:rPr lang="en-US" altLang="zh-CN" sz="2000" dirty="0" smtClean="0">
                <a:solidFill>
                  <a:srgbClr val="009900"/>
                </a:solidFill>
                <a:ea typeface="黑体" panose="02010609060101010101" pitchFamily="49" charset="-122"/>
              </a:rPr>
              <a:t>–[E2]</a:t>
            </a:r>
            <a:r>
              <a:rPr lang="zh-CN" altLang="en-US" sz="2000" baseline="-25000" dirty="0" smtClean="0">
                <a:solidFill>
                  <a:srgbClr val="009900"/>
                </a:solidFill>
                <a:ea typeface="黑体" panose="02010609060101010101" pitchFamily="49" charset="-122"/>
              </a:rPr>
              <a:t>移</a:t>
            </a:r>
            <a:r>
              <a:rPr lang="en-US" altLang="zh-CN" sz="2000" dirty="0" smtClean="0">
                <a:solidFill>
                  <a:srgbClr val="FF0000"/>
                </a:solidFill>
                <a:ea typeface="黑体" panose="02010609060101010101" pitchFamily="49" charset="-122"/>
              </a:rPr>
              <a:t>=[E1]</a:t>
            </a:r>
            <a:r>
              <a:rPr lang="zh-CN" altLang="en-US" sz="2000" baseline="-25000" dirty="0" smtClean="0">
                <a:solidFill>
                  <a:srgbClr val="FF0000"/>
                </a:solidFill>
                <a:ea typeface="黑体" panose="02010609060101010101" pitchFamily="49" charset="-122"/>
              </a:rPr>
              <a:t>移</a:t>
            </a:r>
            <a:r>
              <a:rPr lang="en-US" altLang="zh-CN" sz="2000" dirty="0" smtClean="0">
                <a:solidFill>
                  <a:srgbClr val="FF0000"/>
                </a:solidFill>
                <a:ea typeface="黑体" panose="02010609060101010101" pitchFamily="49" charset="-122"/>
              </a:rPr>
              <a:t>+[–[E2]</a:t>
            </a:r>
            <a:r>
              <a:rPr lang="zh-CN" altLang="en-US" sz="2000" baseline="-25000" dirty="0" smtClean="0">
                <a:solidFill>
                  <a:srgbClr val="FF0000"/>
                </a:solidFill>
                <a:ea typeface="黑体" panose="02010609060101010101" pitchFamily="49" charset="-122"/>
              </a:rPr>
              <a:t>移</a:t>
            </a:r>
            <a:r>
              <a:rPr lang="en-US" altLang="zh-CN" sz="2000" dirty="0" smtClean="0">
                <a:solidFill>
                  <a:srgbClr val="FF0000"/>
                </a:solidFill>
                <a:ea typeface="黑体" panose="02010609060101010101" pitchFamily="49" charset="-122"/>
              </a:rPr>
              <a:t>]</a:t>
            </a:r>
            <a:r>
              <a:rPr lang="zh-CN" altLang="en-US" sz="2000" baseline="-25000" dirty="0" smtClean="0">
                <a:solidFill>
                  <a:srgbClr val="FF0000"/>
                </a:solidFill>
                <a:ea typeface="黑体" panose="02010609060101010101" pitchFamily="49" charset="-122"/>
              </a:rPr>
              <a:t>补</a:t>
            </a:r>
            <a:r>
              <a:rPr lang="en-US" altLang="zh-CN" sz="2000" dirty="0" smtClean="0">
                <a:solidFill>
                  <a:srgbClr val="009900"/>
                </a:solidFill>
                <a:ea typeface="黑体" panose="02010609060101010101" pitchFamily="49" charset="-122"/>
              </a:rPr>
              <a:t>=2</a:t>
            </a:r>
            <a:r>
              <a:rPr lang="en-US" altLang="zh-CN" sz="2000" baseline="30000" dirty="0" smtClean="0">
                <a:solidFill>
                  <a:srgbClr val="009900"/>
                </a:solidFill>
                <a:ea typeface="黑体" panose="02010609060101010101" pitchFamily="49" charset="-122"/>
              </a:rPr>
              <a:t>n-1</a:t>
            </a:r>
            <a:r>
              <a:rPr lang="en-US" altLang="zh-CN" sz="2000" dirty="0" smtClean="0">
                <a:solidFill>
                  <a:srgbClr val="009900"/>
                </a:solidFill>
                <a:ea typeface="黑体" panose="02010609060101010101" pitchFamily="49" charset="-122"/>
              </a:rPr>
              <a:t>+E1+2</a:t>
            </a:r>
            <a:r>
              <a:rPr lang="en-US" altLang="zh-CN" sz="2000" baseline="30000" dirty="0" smtClean="0">
                <a:solidFill>
                  <a:srgbClr val="009900"/>
                </a:solidFill>
                <a:ea typeface="黑体" panose="02010609060101010101" pitchFamily="49" charset="-122"/>
              </a:rPr>
              <a:t>n</a:t>
            </a:r>
            <a:r>
              <a:rPr lang="en-US" altLang="zh-CN" sz="2000" dirty="0" smtClean="0">
                <a:solidFill>
                  <a:srgbClr val="009900"/>
                </a:solidFill>
                <a:ea typeface="黑体" panose="02010609060101010101" pitchFamily="49" charset="-122"/>
              </a:rPr>
              <a:t>–[E2]</a:t>
            </a:r>
            <a:r>
              <a:rPr lang="zh-CN" altLang="en-US" sz="2000" baseline="-25000" dirty="0" smtClean="0">
                <a:solidFill>
                  <a:srgbClr val="009900"/>
                </a:solidFill>
                <a:ea typeface="黑体" panose="02010609060101010101" pitchFamily="49" charset="-122"/>
              </a:rPr>
              <a:t>移</a:t>
            </a:r>
          </a:p>
          <a:p>
            <a:pPr marL="419100" indent="-419100">
              <a:lnSpc>
                <a:spcPct val="115000"/>
              </a:lnSpc>
              <a:buFont typeface="Wingdings" pitchFamily="2" charset="2"/>
              <a:buNone/>
            </a:pPr>
            <a:r>
              <a:rPr lang="en-US" altLang="zh-CN" sz="2000" baseline="-25000" dirty="0" smtClean="0">
                <a:solidFill>
                  <a:srgbClr val="009900"/>
                </a:solidFill>
                <a:ea typeface="黑体" panose="02010609060101010101" pitchFamily="49" charset="-122"/>
              </a:rPr>
              <a:t>                                         </a:t>
            </a:r>
            <a:r>
              <a:rPr lang="en-US" altLang="zh-CN" sz="2000" dirty="0" smtClean="0">
                <a:solidFill>
                  <a:srgbClr val="009900"/>
                </a:solidFill>
                <a:ea typeface="黑体" panose="02010609060101010101" pitchFamily="49" charset="-122"/>
              </a:rPr>
              <a:t>=2</a:t>
            </a:r>
            <a:r>
              <a:rPr lang="en-US" altLang="zh-CN" sz="2000" baseline="30000" dirty="0" smtClean="0">
                <a:solidFill>
                  <a:srgbClr val="009900"/>
                </a:solidFill>
                <a:ea typeface="黑体" panose="02010609060101010101" pitchFamily="49" charset="-122"/>
              </a:rPr>
              <a:t>n-1</a:t>
            </a:r>
            <a:r>
              <a:rPr lang="en-US" altLang="zh-CN" sz="2000" dirty="0" smtClean="0">
                <a:solidFill>
                  <a:srgbClr val="009900"/>
                </a:solidFill>
                <a:ea typeface="黑体" panose="02010609060101010101" pitchFamily="49" charset="-122"/>
              </a:rPr>
              <a:t>+E1+2</a:t>
            </a:r>
            <a:r>
              <a:rPr lang="en-US" altLang="zh-CN" sz="2000" baseline="30000" dirty="0" smtClean="0">
                <a:solidFill>
                  <a:srgbClr val="009900"/>
                </a:solidFill>
                <a:ea typeface="黑体" panose="02010609060101010101" pitchFamily="49" charset="-122"/>
              </a:rPr>
              <a:t>n</a:t>
            </a:r>
            <a:r>
              <a:rPr lang="en-US" altLang="zh-CN" sz="2000" dirty="0" smtClean="0">
                <a:solidFill>
                  <a:srgbClr val="009900"/>
                </a:solidFill>
                <a:ea typeface="黑体" panose="02010609060101010101" pitchFamily="49" charset="-122"/>
              </a:rPr>
              <a:t>–2</a:t>
            </a:r>
            <a:r>
              <a:rPr lang="en-US" altLang="zh-CN" sz="2000" baseline="30000" dirty="0" smtClean="0">
                <a:solidFill>
                  <a:srgbClr val="009900"/>
                </a:solidFill>
                <a:ea typeface="黑体" panose="02010609060101010101" pitchFamily="49" charset="-122"/>
              </a:rPr>
              <a:t>n-1</a:t>
            </a:r>
            <a:r>
              <a:rPr lang="en-US" altLang="zh-CN" sz="2000" dirty="0" smtClean="0">
                <a:solidFill>
                  <a:srgbClr val="009900"/>
                </a:solidFill>
                <a:ea typeface="黑体" panose="02010609060101010101" pitchFamily="49" charset="-122"/>
              </a:rPr>
              <a:t>–E2 </a:t>
            </a:r>
          </a:p>
          <a:p>
            <a:pPr marL="419100" indent="-419100">
              <a:lnSpc>
                <a:spcPct val="115000"/>
              </a:lnSpc>
              <a:buFont typeface="Wingdings" pitchFamily="2" charset="2"/>
              <a:buNone/>
            </a:pPr>
            <a:r>
              <a:rPr lang="en-US" altLang="zh-CN" sz="2000" dirty="0" smtClean="0">
                <a:solidFill>
                  <a:srgbClr val="009900"/>
                </a:solidFill>
                <a:ea typeface="黑体" panose="02010609060101010101" pitchFamily="49" charset="-122"/>
              </a:rPr>
              <a:t>                           = 2</a:t>
            </a:r>
            <a:r>
              <a:rPr lang="en-US" altLang="zh-CN" sz="2000" baseline="30000" dirty="0" smtClean="0">
                <a:solidFill>
                  <a:srgbClr val="009900"/>
                </a:solidFill>
                <a:ea typeface="黑体" panose="02010609060101010101" pitchFamily="49" charset="-122"/>
              </a:rPr>
              <a:t>n</a:t>
            </a:r>
            <a:r>
              <a:rPr lang="en-US" altLang="zh-CN" sz="2000" dirty="0" smtClean="0">
                <a:solidFill>
                  <a:srgbClr val="009900"/>
                </a:solidFill>
                <a:ea typeface="黑体" panose="02010609060101010101" pitchFamily="49" charset="-122"/>
              </a:rPr>
              <a:t>+E1–E2 = </a:t>
            </a:r>
            <a:r>
              <a:rPr lang="en-US" altLang="zh-CN" sz="2000" dirty="0" smtClean="0">
                <a:solidFill>
                  <a:srgbClr val="FF0066"/>
                </a:solidFill>
                <a:ea typeface="黑体" panose="02010609060101010101" pitchFamily="49" charset="-122"/>
              </a:rPr>
              <a:t>[E1–E2]</a:t>
            </a:r>
            <a:r>
              <a:rPr lang="zh-CN" altLang="en-US" sz="2000" baseline="-25000" dirty="0" smtClean="0">
                <a:solidFill>
                  <a:srgbClr val="FF0066"/>
                </a:solidFill>
                <a:ea typeface="黑体" panose="02010609060101010101" pitchFamily="49" charset="-122"/>
              </a:rPr>
              <a:t>补</a:t>
            </a:r>
            <a:r>
              <a:rPr lang="zh-CN" altLang="en-US" sz="2000" dirty="0" smtClean="0">
                <a:solidFill>
                  <a:srgbClr val="009900"/>
                </a:solidFill>
                <a:ea typeface="黑体" panose="02010609060101010101" pitchFamily="49" charset="-122"/>
              </a:rPr>
              <a:t> （</a:t>
            </a:r>
            <a:r>
              <a:rPr lang="en-US" altLang="zh-CN" sz="2000" dirty="0" smtClean="0">
                <a:solidFill>
                  <a:srgbClr val="009900"/>
                </a:solidFill>
                <a:ea typeface="黑体" panose="02010609060101010101" pitchFamily="49" charset="-122"/>
              </a:rPr>
              <a:t>mod 2</a:t>
            </a:r>
            <a:r>
              <a:rPr lang="en-US" altLang="zh-CN" sz="2000" baseline="30000" dirty="0" smtClean="0">
                <a:solidFill>
                  <a:srgbClr val="009900"/>
                </a:solidFill>
                <a:ea typeface="黑体" panose="02010609060101010101" pitchFamily="49" charset="-122"/>
              </a:rPr>
              <a:t>n</a:t>
            </a:r>
            <a:r>
              <a:rPr lang="zh-CN" altLang="en-US" sz="2000" dirty="0" smtClean="0">
                <a:solidFill>
                  <a:srgbClr val="009900"/>
                </a:solidFill>
                <a:ea typeface="黑体" panose="02010609060101010101" pitchFamily="49" charset="-122"/>
              </a:rPr>
              <a:t>） </a:t>
            </a:r>
          </a:p>
          <a:p>
            <a:pPr marL="419100" indent="-419100">
              <a:lnSpc>
                <a:spcPct val="115000"/>
              </a:lnSpc>
              <a:buFont typeface="Wingdings" pitchFamily="2" charset="2"/>
              <a:buNone/>
            </a:pPr>
            <a:r>
              <a:rPr lang="en-US" altLang="zh-CN" sz="2000" dirty="0" smtClean="0">
                <a:ea typeface="黑体" panose="02010609060101010101" pitchFamily="49" charset="-122"/>
              </a:rPr>
              <a:t> </a:t>
            </a:r>
            <a:r>
              <a:rPr lang="zh-CN" altLang="en-US" sz="2000" dirty="0" smtClean="0">
                <a:ea typeface="黑体" panose="02010609060101010101" pitchFamily="49" charset="-122"/>
              </a:rPr>
              <a:t>得出：</a:t>
            </a:r>
            <a:r>
              <a:rPr lang="zh-CN" altLang="en-US" sz="2000" dirty="0" smtClean="0">
                <a:solidFill>
                  <a:srgbClr val="CC0000"/>
                </a:solidFill>
                <a:ea typeface="黑体" panose="02010609060101010101" pitchFamily="49" charset="-122"/>
              </a:rPr>
              <a:t>移码的和</a:t>
            </a:r>
            <a:r>
              <a:rPr lang="en-US" altLang="zh-CN" sz="2000" dirty="0" smtClean="0">
                <a:solidFill>
                  <a:srgbClr val="CC0000"/>
                </a:solidFill>
                <a:ea typeface="黑体" panose="02010609060101010101" pitchFamily="49" charset="-122"/>
              </a:rPr>
              <a:t>/</a:t>
            </a:r>
            <a:r>
              <a:rPr lang="zh-CN" altLang="en-US" sz="2000" dirty="0" smtClean="0">
                <a:solidFill>
                  <a:srgbClr val="CC0000"/>
                </a:solidFill>
                <a:ea typeface="黑体" panose="02010609060101010101" pitchFamily="49" charset="-122"/>
              </a:rPr>
              <a:t>差等于和</a:t>
            </a:r>
            <a:r>
              <a:rPr lang="en-US" altLang="zh-CN" sz="2000" dirty="0" smtClean="0">
                <a:solidFill>
                  <a:srgbClr val="CC0000"/>
                </a:solidFill>
                <a:ea typeface="黑体" panose="02010609060101010101" pitchFamily="49" charset="-122"/>
              </a:rPr>
              <a:t>/</a:t>
            </a:r>
            <a:r>
              <a:rPr lang="zh-CN" altLang="en-US" sz="2000" dirty="0" smtClean="0">
                <a:solidFill>
                  <a:srgbClr val="CC0000"/>
                </a:solidFill>
                <a:ea typeface="黑体" panose="02010609060101010101" pitchFamily="49" charset="-122"/>
              </a:rPr>
              <a:t>差的补码！</a:t>
            </a:r>
            <a:endParaRPr lang="en-US" altLang="zh-CN" sz="2000" dirty="0" smtClean="0">
              <a:solidFill>
                <a:srgbClr val="CC0000"/>
              </a:solidFill>
              <a:ea typeface="黑体" panose="02010609060101010101" pitchFamily="49" charset="-122"/>
            </a:endParaRPr>
          </a:p>
          <a:p>
            <a:pPr marL="419100" indent="-419100">
              <a:lnSpc>
                <a:spcPct val="115000"/>
              </a:lnSpc>
              <a:buFont typeface="Wingdings" pitchFamily="2" charset="2"/>
              <a:buNone/>
            </a:pPr>
            <a:endParaRPr lang="zh-CN" altLang="en-US" sz="2000" dirty="0" smtClean="0">
              <a:solidFill>
                <a:srgbClr val="CC0000"/>
              </a:solidFill>
              <a:ea typeface="黑体" panose="02010609060101010101" pitchFamily="49" charset="-122"/>
            </a:endParaRPr>
          </a:p>
          <a:p>
            <a:pPr marL="419100" indent="-419100">
              <a:lnSpc>
                <a:spcPct val="115000"/>
              </a:lnSpc>
            </a:pPr>
            <a:r>
              <a:rPr lang="zh-CN" altLang="en-US" sz="2000" dirty="0">
                <a:ea typeface="黑体" panose="02010609060101010101" pitchFamily="49" charset="-122"/>
              </a:rPr>
              <a:t>由此可得以下运算</a:t>
            </a:r>
            <a:r>
              <a:rPr lang="zh-CN" altLang="en-US" sz="2000" dirty="0" smtClean="0">
                <a:ea typeface="黑体" panose="02010609060101010101" pitchFamily="49" charset="-122"/>
              </a:rPr>
              <a:t>规则（只针对</a:t>
            </a:r>
            <a:r>
              <a:rPr lang="zh-CN" altLang="en-US" sz="2000" dirty="0" smtClean="0">
                <a:solidFill>
                  <a:srgbClr val="FF0000"/>
                </a:solidFill>
                <a:ea typeface="黑体" panose="02010609060101010101" pitchFamily="49" charset="-122"/>
              </a:rPr>
              <a:t>标准移码</a:t>
            </a:r>
            <a:r>
              <a:rPr lang="zh-CN" altLang="en-US" sz="2000" dirty="0" smtClean="0">
                <a:ea typeface="黑体" panose="02010609060101010101" pitchFamily="49" charset="-122"/>
              </a:rPr>
              <a:t>）</a:t>
            </a:r>
          </a:p>
          <a:p>
            <a:pPr marL="876300" lvl="1" indent="-381000">
              <a:lnSpc>
                <a:spcPct val="115000"/>
              </a:lnSpc>
              <a:buFontTx/>
              <a:buNone/>
            </a:pPr>
            <a:r>
              <a:rPr lang="zh-CN" altLang="en-US" dirty="0" smtClean="0">
                <a:ea typeface="黑体" panose="02010609060101010101" pitchFamily="49" charset="-122"/>
              </a:rPr>
              <a:t>① 加法：直接将</a:t>
            </a:r>
            <a:r>
              <a:rPr lang="en-US" altLang="zh-CN" dirty="0" smtClean="0">
                <a:ea typeface="黑体" panose="02010609060101010101" pitchFamily="49" charset="-122"/>
              </a:rPr>
              <a:t>[E1]</a:t>
            </a:r>
            <a:r>
              <a:rPr lang="zh-CN" altLang="en-US" baseline="-25000" dirty="0" smtClean="0">
                <a:ea typeface="黑体" panose="02010609060101010101" pitchFamily="49" charset="-122"/>
              </a:rPr>
              <a:t>移</a:t>
            </a:r>
            <a:r>
              <a:rPr lang="zh-CN" altLang="en-US" dirty="0" smtClean="0">
                <a:ea typeface="黑体" panose="02010609060101010101" pitchFamily="49" charset="-122"/>
              </a:rPr>
              <a:t>和</a:t>
            </a:r>
            <a:r>
              <a:rPr lang="en-US" altLang="zh-CN" dirty="0" smtClean="0">
                <a:ea typeface="黑体" panose="02010609060101010101" pitchFamily="49" charset="-122"/>
              </a:rPr>
              <a:t>[E2]</a:t>
            </a:r>
            <a:r>
              <a:rPr lang="zh-CN" altLang="en-US" baseline="-25000" dirty="0" smtClean="0">
                <a:ea typeface="黑体" panose="02010609060101010101" pitchFamily="49" charset="-122"/>
              </a:rPr>
              <a:t>移</a:t>
            </a:r>
            <a:r>
              <a:rPr lang="zh-CN" altLang="en-US" dirty="0" smtClean="0">
                <a:ea typeface="黑体" panose="02010609060101010101" pitchFamily="49" charset="-122"/>
              </a:rPr>
              <a:t>进行模</a:t>
            </a:r>
            <a:r>
              <a:rPr lang="en-US" altLang="zh-CN" dirty="0" smtClean="0">
                <a:ea typeface="黑体" panose="02010609060101010101" pitchFamily="49" charset="-122"/>
              </a:rPr>
              <a:t>2</a:t>
            </a:r>
            <a:r>
              <a:rPr lang="en-US" altLang="zh-CN" baseline="30000" dirty="0" smtClean="0">
                <a:ea typeface="黑体" panose="02010609060101010101" pitchFamily="49" charset="-122"/>
              </a:rPr>
              <a:t>n</a:t>
            </a:r>
            <a:r>
              <a:rPr lang="zh-CN" altLang="en-US" dirty="0" smtClean="0">
                <a:ea typeface="黑体" panose="02010609060101010101" pitchFamily="49" charset="-122"/>
              </a:rPr>
              <a:t>加，然后</a:t>
            </a:r>
            <a:r>
              <a:rPr lang="zh-CN" altLang="en-US" dirty="0" smtClean="0">
                <a:solidFill>
                  <a:srgbClr val="FF0000"/>
                </a:solidFill>
                <a:ea typeface="黑体" panose="02010609060101010101" pitchFamily="49" charset="-122"/>
              </a:rPr>
              <a:t>对结果的符号取反</a:t>
            </a:r>
            <a:r>
              <a:rPr lang="zh-CN" altLang="en-US" dirty="0" smtClean="0">
                <a:ea typeface="黑体" panose="02010609060101010101" pitchFamily="49" charset="-122"/>
              </a:rPr>
              <a:t>。</a:t>
            </a:r>
          </a:p>
          <a:p>
            <a:pPr marL="876300" lvl="1" indent="-381000">
              <a:lnSpc>
                <a:spcPct val="115000"/>
              </a:lnSpc>
              <a:buFontTx/>
              <a:buNone/>
            </a:pPr>
            <a:r>
              <a:rPr lang="zh-CN" altLang="en-US" dirty="0" smtClean="0">
                <a:ea typeface="黑体" panose="02010609060101010101" pitchFamily="49" charset="-122"/>
              </a:rPr>
              <a:t>② 减法：先将减数</a:t>
            </a:r>
            <a:r>
              <a:rPr lang="en-US" altLang="zh-CN" dirty="0" smtClean="0">
                <a:ea typeface="黑体" panose="02010609060101010101" pitchFamily="49" charset="-122"/>
              </a:rPr>
              <a:t>[E2]</a:t>
            </a:r>
            <a:r>
              <a:rPr lang="zh-CN" altLang="en-US" baseline="-25000" dirty="0" smtClean="0">
                <a:ea typeface="黑体" panose="02010609060101010101" pitchFamily="49" charset="-122"/>
              </a:rPr>
              <a:t>移</a:t>
            </a:r>
            <a:r>
              <a:rPr lang="zh-CN" altLang="en-US" dirty="0" smtClean="0">
                <a:solidFill>
                  <a:srgbClr val="FF0000"/>
                </a:solidFill>
                <a:ea typeface="黑体" panose="02010609060101010101" pitchFamily="49" charset="-122"/>
              </a:rPr>
              <a:t>求补</a:t>
            </a:r>
            <a:r>
              <a:rPr lang="zh-CN" altLang="en-US" dirty="0" smtClean="0">
                <a:ea typeface="黑体" panose="02010609060101010101" pitchFamily="49" charset="-122"/>
              </a:rPr>
              <a:t>（各位取反，末位加</a:t>
            </a:r>
            <a:r>
              <a:rPr lang="en-US" altLang="zh-CN" dirty="0" smtClean="0">
                <a:ea typeface="黑体" panose="02010609060101010101" pitchFamily="49" charset="-122"/>
              </a:rPr>
              <a:t>1</a:t>
            </a:r>
            <a:r>
              <a:rPr lang="zh-CN" altLang="en-US" dirty="0" smtClean="0">
                <a:ea typeface="黑体" panose="02010609060101010101" pitchFamily="49" charset="-122"/>
              </a:rPr>
              <a:t>），然后再与被减数 </a:t>
            </a:r>
            <a:r>
              <a:rPr lang="en-US" altLang="zh-CN" dirty="0" smtClean="0">
                <a:ea typeface="黑体" panose="02010609060101010101" pitchFamily="49" charset="-122"/>
              </a:rPr>
              <a:t>[E1]</a:t>
            </a:r>
            <a:r>
              <a:rPr lang="zh-CN" altLang="en-US" baseline="-25000" dirty="0" smtClean="0">
                <a:ea typeface="黑体" panose="02010609060101010101" pitchFamily="49" charset="-122"/>
              </a:rPr>
              <a:t>移</a:t>
            </a:r>
            <a:r>
              <a:rPr lang="zh-CN" altLang="en-US" dirty="0" smtClean="0">
                <a:ea typeface="黑体" panose="02010609060101010101" pitchFamily="49" charset="-122"/>
              </a:rPr>
              <a:t>进行模</a:t>
            </a:r>
            <a:r>
              <a:rPr lang="en-US" altLang="zh-CN" dirty="0" smtClean="0">
                <a:ea typeface="黑体" panose="02010609060101010101" pitchFamily="49" charset="-122"/>
              </a:rPr>
              <a:t>2</a:t>
            </a:r>
            <a:r>
              <a:rPr lang="en-US" altLang="zh-CN" baseline="30000" dirty="0" smtClean="0">
                <a:ea typeface="黑体" panose="02010609060101010101" pitchFamily="49" charset="-122"/>
              </a:rPr>
              <a:t>n</a:t>
            </a:r>
            <a:r>
              <a:rPr lang="zh-CN" altLang="en-US" dirty="0" smtClean="0">
                <a:ea typeface="黑体" panose="02010609060101010101" pitchFamily="49" charset="-122"/>
              </a:rPr>
              <a:t>相加，最后</a:t>
            </a:r>
            <a:r>
              <a:rPr lang="zh-CN" altLang="en-US" dirty="0" smtClean="0">
                <a:solidFill>
                  <a:srgbClr val="FF0000"/>
                </a:solidFill>
                <a:ea typeface="黑体" panose="02010609060101010101" pitchFamily="49" charset="-122"/>
              </a:rPr>
              <a:t>对结果的符号取反</a:t>
            </a:r>
            <a:r>
              <a:rPr lang="zh-CN" altLang="en-US" dirty="0" smtClean="0">
                <a:ea typeface="黑体" panose="02010609060101010101" pitchFamily="49" charset="-122"/>
              </a:rPr>
              <a:t>。</a:t>
            </a:r>
          </a:p>
          <a:p>
            <a:pPr marL="876300" lvl="1" indent="-381000">
              <a:lnSpc>
                <a:spcPct val="115000"/>
              </a:lnSpc>
              <a:buFontTx/>
              <a:buNone/>
            </a:pPr>
            <a:r>
              <a:rPr lang="zh-CN" altLang="en-US" dirty="0" smtClean="0">
                <a:ea typeface="黑体" panose="02010609060101010101" pitchFamily="49" charset="-122"/>
              </a:rPr>
              <a:t>③ 溢出判断：进行模</a:t>
            </a:r>
            <a:r>
              <a:rPr lang="en-US" altLang="zh-CN" dirty="0" smtClean="0">
                <a:ea typeface="黑体" panose="02010609060101010101" pitchFamily="49" charset="-122"/>
              </a:rPr>
              <a:t>2</a:t>
            </a:r>
            <a:r>
              <a:rPr lang="en-US" altLang="zh-CN" baseline="30000" dirty="0" smtClean="0">
                <a:ea typeface="黑体" panose="02010609060101010101" pitchFamily="49" charset="-122"/>
              </a:rPr>
              <a:t>n</a:t>
            </a:r>
            <a:r>
              <a:rPr lang="zh-CN" altLang="en-US" dirty="0" smtClean="0">
                <a:ea typeface="黑体" panose="02010609060101010101" pitchFamily="49" charset="-122"/>
              </a:rPr>
              <a:t>相加时，如果两个加数的符号相同，并且与和数的符号也相同，则发生溢出。</a:t>
            </a:r>
            <a:r>
              <a:rPr lang="en-US" altLang="zh-CN" dirty="0" smtClean="0">
                <a:ea typeface="黑体" panose="02010609060101010101" pitchFamily="49" charset="-122"/>
              </a:rPr>
              <a:t>(</a:t>
            </a:r>
            <a:r>
              <a:rPr lang="zh-CN" altLang="en-US" dirty="0" smtClean="0">
                <a:ea typeface="黑体" panose="02010609060101010101" pitchFamily="49" charset="-122"/>
              </a:rPr>
              <a:t>因为</a:t>
            </a:r>
            <a:r>
              <a:rPr lang="zh-CN" altLang="en-US" dirty="0" smtClean="0">
                <a:solidFill>
                  <a:srgbClr val="FF0000"/>
                </a:solidFill>
                <a:ea typeface="黑体" panose="02010609060101010101" pitchFamily="49" charset="-122"/>
              </a:rPr>
              <a:t>和</a:t>
            </a:r>
            <a:r>
              <a:rPr lang="zh-CN" altLang="en-US" dirty="0" smtClean="0">
                <a:ea typeface="黑体" panose="02010609060101010101" pitchFamily="49" charset="-122"/>
              </a:rPr>
              <a:t>是补码，</a:t>
            </a:r>
            <a:r>
              <a:rPr lang="zh-CN" altLang="en-US" dirty="0" smtClean="0">
                <a:solidFill>
                  <a:srgbClr val="FF0000"/>
                </a:solidFill>
                <a:ea typeface="黑体" panose="02010609060101010101" pitchFamily="49" charset="-122"/>
              </a:rPr>
              <a:t>加数</a:t>
            </a:r>
            <a:r>
              <a:rPr lang="zh-CN" altLang="en-US" dirty="0" smtClean="0">
                <a:ea typeface="黑体" panose="02010609060101010101" pitchFamily="49" charset="-122"/>
              </a:rPr>
              <a:t>是移码</a:t>
            </a:r>
            <a:r>
              <a:rPr lang="en-US" altLang="zh-CN" dirty="0" smtClean="0">
                <a:ea typeface="黑体" panose="02010609060101010101" pitchFamily="49" charset="-122"/>
              </a:rPr>
              <a:t>)</a:t>
            </a:r>
            <a:endParaRPr lang="zh-CN" altLang="en-US" dirty="0" smtClean="0">
              <a:ea typeface="黑体" panose="02010609060101010101" pitchFamily="49" charset="-122"/>
            </a:endParaRPr>
          </a:p>
        </p:txBody>
      </p:sp>
      <p:sp>
        <p:nvSpPr>
          <p:cNvPr id="421895" name="Text Box 7"/>
          <p:cNvSpPr txBox="1">
            <a:spLocks noChangeArrowheads="1"/>
          </p:cNvSpPr>
          <p:nvPr/>
        </p:nvSpPr>
        <p:spPr bwMode="auto">
          <a:xfrm>
            <a:off x="406400" y="4006850"/>
            <a:ext cx="87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ea typeface="黑体" panose="02010609060101010101" pitchFamily="49" charset="-122"/>
              </a:rPr>
              <a:t>由</a:t>
            </a:r>
            <a:r>
              <a:rPr lang="zh-CN" altLang="en-US" sz="2000" dirty="0" smtClean="0">
                <a:ea typeface="黑体" panose="02010609060101010101" pitchFamily="49" charset="-122"/>
              </a:rPr>
              <a:t>补码和</a:t>
            </a:r>
            <a:r>
              <a:rPr lang="zh-CN" altLang="en-US" sz="2000" dirty="0" smtClean="0">
                <a:solidFill>
                  <a:srgbClr val="FF0000"/>
                </a:solidFill>
                <a:ea typeface="黑体" panose="02010609060101010101" pitchFamily="49" charset="-122"/>
              </a:rPr>
              <a:t>标准移码</a:t>
            </a:r>
            <a:r>
              <a:rPr lang="zh-CN" altLang="en-US" sz="2000" dirty="0">
                <a:ea typeface="黑体" panose="02010609060101010101" pitchFamily="49" charset="-122"/>
              </a:rPr>
              <a:t>的</a:t>
            </a:r>
            <a:r>
              <a:rPr lang="zh-CN" altLang="en-US" sz="2000" dirty="0" smtClean="0">
                <a:ea typeface="黑体" panose="02010609060101010101" pitchFamily="49" charset="-122"/>
              </a:rPr>
              <a:t>关系可得正确的移码：</a:t>
            </a:r>
            <a:r>
              <a:rPr lang="zh-CN" altLang="en-US" sz="2000" dirty="0">
                <a:solidFill>
                  <a:schemeClr val="accent2"/>
                </a:solidFill>
                <a:ea typeface="黑体" panose="02010609060101010101" pitchFamily="49" charset="-122"/>
              </a:rPr>
              <a:t>符号位相反、数值位相</a:t>
            </a:r>
            <a:r>
              <a:rPr lang="zh-CN" altLang="en-US" sz="2000" dirty="0" smtClean="0">
                <a:solidFill>
                  <a:schemeClr val="accent2"/>
                </a:solidFill>
                <a:ea typeface="黑体" panose="02010609060101010101" pitchFamily="49" charset="-122"/>
              </a:rPr>
              <a:t>同</a:t>
            </a:r>
            <a:r>
              <a:rPr lang="zh-CN" altLang="en-US" sz="2000" dirty="0" smtClean="0">
                <a:ea typeface="黑体" panose="02010609060101010101" pitchFamily="49" charset="-122"/>
              </a:rPr>
              <a:t>。</a:t>
            </a:r>
            <a:endParaRPr lang="zh-CN" altLang="en-US" sz="20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21893">
                                            <p:txEl>
                                              <p:pRg st="0" end="0"/>
                                            </p:txEl>
                                          </p:spTgt>
                                        </p:tgtEl>
                                        <p:attrNameLst>
                                          <p:attrName>style.visibility</p:attrName>
                                        </p:attrNameLst>
                                      </p:cBhvr>
                                      <p:to>
                                        <p:strVal val="visible"/>
                                      </p:to>
                                    </p:set>
                                    <p:animEffect transition="in" filter="wipe(down)">
                                      <p:cBhvr>
                                        <p:cTn id="7" dur="500"/>
                                        <p:tgtEl>
                                          <p:spTgt spid="4218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1893">
                                            <p:txEl>
                                              <p:pRg st="1" end="1"/>
                                            </p:txEl>
                                          </p:spTgt>
                                        </p:tgtEl>
                                        <p:attrNameLst>
                                          <p:attrName>style.visibility</p:attrName>
                                        </p:attrNameLst>
                                      </p:cBhvr>
                                      <p:to>
                                        <p:strVal val="visible"/>
                                      </p:to>
                                    </p:set>
                                    <p:animEffect transition="in" filter="wipe(down)">
                                      <p:cBhvr>
                                        <p:cTn id="12" dur="500"/>
                                        <p:tgtEl>
                                          <p:spTgt spid="4218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21893">
                                            <p:txEl>
                                              <p:pRg st="2" end="2"/>
                                            </p:txEl>
                                          </p:spTgt>
                                        </p:tgtEl>
                                        <p:attrNameLst>
                                          <p:attrName>style.visibility</p:attrName>
                                        </p:attrNameLst>
                                      </p:cBhvr>
                                      <p:to>
                                        <p:strVal val="visible"/>
                                      </p:to>
                                    </p:set>
                                    <p:animEffect transition="in" filter="wipe(down)">
                                      <p:cBhvr>
                                        <p:cTn id="17" dur="500"/>
                                        <p:tgtEl>
                                          <p:spTgt spid="4218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1893">
                                            <p:txEl>
                                              <p:pRg st="3" end="3"/>
                                            </p:txEl>
                                          </p:spTgt>
                                        </p:tgtEl>
                                        <p:attrNameLst>
                                          <p:attrName>style.visibility</p:attrName>
                                        </p:attrNameLst>
                                      </p:cBhvr>
                                      <p:to>
                                        <p:strVal val="visible"/>
                                      </p:to>
                                    </p:set>
                                    <p:animEffect transition="in" filter="blinds(horizontal)">
                                      <p:cBhvr>
                                        <p:cTn id="22" dur="500"/>
                                        <p:tgtEl>
                                          <p:spTgt spid="4218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1893">
                                            <p:txEl>
                                              <p:pRg st="4" end="4"/>
                                            </p:txEl>
                                          </p:spTgt>
                                        </p:tgtEl>
                                        <p:attrNameLst>
                                          <p:attrName>style.visibility</p:attrName>
                                        </p:attrNameLst>
                                      </p:cBhvr>
                                      <p:to>
                                        <p:strVal val="visible"/>
                                      </p:to>
                                    </p:set>
                                    <p:animEffect transition="in" filter="blinds(horizontal)">
                                      <p:cBhvr>
                                        <p:cTn id="27" dur="500"/>
                                        <p:tgtEl>
                                          <p:spTgt spid="4218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1893">
                                            <p:txEl>
                                              <p:pRg st="5" end="5"/>
                                            </p:txEl>
                                          </p:spTgt>
                                        </p:tgtEl>
                                        <p:attrNameLst>
                                          <p:attrName>style.visibility</p:attrName>
                                        </p:attrNameLst>
                                      </p:cBhvr>
                                      <p:to>
                                        <p:strVal val="visible"/>
                                      </p:to>
                                    </p:set>
                                    <p:animEffect transition="in" filter="blinds(horizontal)">
                                      <p:cBhvr>
                                        <p:cTn id="32" dur="500"/>
                                        <p:tgtEl>
                                          <p:spTgt spid="4218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1893">
                                            <p:txEl>
                                              <p:pRg st="6" end="6"/>
                                            </p:txEl>
                                          </p:spTgt>
                                        </p:tgtEl>
                                        <p:attrNameLst>
                                          <p:attrName>style.visibility</p:attrName>
                                        </p:attrNameLst>
                                      </p:cBhvr>
                                      <p:to>
                                        <p:strVal val="visible"/>
                                      </p:to>
                                    </p:set>
                                    <p:animEffect transition="in" filter="blinds(horizontal)">
                                      <p:cBhvr>
                                        <p:cTn id="37" dur="500"/>
                                        <p:tgtEl>
                                          <p:spTgt spid="4218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1893">
                                            <p:txEl>
                                              <p:pRg st="7" end="7"/>
                                            </p:txEl>
                                          </p:spTgt>
                                        </p:tgtEl>
                                        <p:attrNameLst>
                                          <p:attrName>style.visibility</p:attrName>
                                        </p:attrNameLst>
                                      </p:cBhvr>
                                      <p:to>
                                        <p:strVal val="visible"/>
                                      </p:to>
                                    </p:set>
                                    <p:animEffect transition="in" filter="blinds(horizontal)">
                                      <p:cBhvr>
                                        <p:cTn id="42" dur="500"/>
                                        <p:tgtEl>
                                          <p:spTgt spid="4218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1895"/>
                                        </p:tgtEl>
                                        <p:attrNameLst>
                                          <p:attrName>style.visibility</p:attrName>
                                        </p:attrNameLst>
                                      </p:cBhvr>
                                      <p:to>
                                        <p:strVal val="visible"/>
                                      </p:to>
                                    </p:set>
                                    <p:animEffect transition="in" filter="blinds(horizontal)">
                                      <p:cBhvr>
                                        <p:cTn id="47" dur="500"/>
                                        <p:tgtEl>
                                          <p:spTgt spid="4218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1893">
                                            <p:txEl>
                                              <p:pRg st="9" end="9"/>
                                            </p:txEl>
                                          </p:spTgt>
                                        </p:tgtEl>
                                        <p:attrNameLst>
                                          <p:attrName>style.visibility</p:attrName>
                                        </p:attrNameLst>
                                      </p:cBhvr>
                                      <p:to>
                                        <p:strVal val="visible"/>
                                      </p:to>
                                    </p:set>
                                    <p:animEffect transition="in" filter="wipe(down)">
                                      <p:cBhvr>
                                        <p:cTn id="52" dur="500"/>
                                        <p:tgtEl>
                                          <p:spTgt spid="42189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1893">
                                            <p:txEl>
                                              <p:pRg st="10" end="10"/>
                                            </p:txEl>
                                          </p:spTgt>
                                        </p:tgtEl>
                                        <p:attrNameLst>
                                          <p:attrName>style.visibility</p:attrName>
                                        </p:attrNameLst>
                                      </p:cBhvr>
                                      <p:to>
                                        <p:strVal val="visible"/>
                                      </p:to>
                                    </p:set>
                                    <p:animEffect transition="in" filter="blinds(horizontal)">
                                      <p:cBhvr>
                                        <p:cTn id="57" dur="500"/>
                                        <p:tgtEl>
                                          <p:spTgt spid="42189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1893">
                                            <p:txEl>
                                              <p:pRg st="11" end="11"/>
                                            </p:txEl>
                                          </p:spTgt>
                                        </p:tgtEl>
                                        <p:attrNameLst>
                                          <p:attrName>style.visibility</p:attrName>
                                        </p:attrNameLst>
                                      </p:cBhvr>
                                      <p:to>
                                        <p:strVal val="visible"/>
                                      </p:to>
                                    </p:set>
                                    <p:animEffect transition="in" filter="blinds(horizontal)">
                                      <p:cBhvr>
                                        <p:cTn id="62" dur="500"/>
                                        <p:tgtEl>
                                          <p:spTgt spid="42189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21893">
                                            <p:txEl>
                                              <p:pRg st="12" end="12"/>
                                            </p:txEl>
                                          </p:spTgt>
                                        </p:tgtEl>
                                        <p:attrNameLst>
                                          <p:attrName>style.visibility</p:attrName>
                                        </p:attrNameLst>
                                      </p:cBhvr>
                                      <p:to>
                                        <p:strVal val="visible"/>
                                      </p:to>
                                    </p:set>
                                    <p:animEffect transition="in" filter="blinds(horizontal)">
                                      <p:cBhvr>
                                        <p:cTn id="67" dur="500"/>
                                        <p:tgtEl>
                                          <p:spTgt spid="42189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移码加</a:t>
            </a:r>
            <a:r>
              <a:rPr lang="en-US" altLang="zh-CN" dirty="0" smtClean="0">
                <a:ea typeface="宋体" panose="02010600030101010101" pitchFamily="2" charset="-122"/>
              </a:rPr>
              <a:t>/</a:t>
            </a:r>
            <a:r>
              <a:rPr lang="zh-CN" altLang="en-US" dirty="0" smtClean="0">
                <a:ea typeface="宋体" panose="02010600030101010101" pitchFamily="2" charset="-122"/>
              </a:rPr>
              <a:t>减运算举例</a:t>
            </a:r>
            <a:r>
              <a:rPr lang="en-US" altLang="zh-CN" dirty="0" smtClean="0">
                <a:ea typeface="宋体" panose="02010600030101010101" pitchFamily="2" charset="-122"/>
              </a:rPr>
              <a:t>—</a:t>
            </a:r>
            <a:r>
              <a:rPr lang="en-US" altLang="zh-CN" dirty="0" smtClean="0">
                <a:solidFill>
                  <a:schemeClr val="accent2"/>
                </a:solidFill>
                <a:ea typeface="宋体" panose="02010600030101010101" pitchFamily="2" charset="-122"/>
              </a:rPr>
              <a:t>n=4</a:t>
            </a:r>
            <a:endParaRPr lang="zh-CN" altLang="en-US" dirty="0" smtClean="0">
              <a:solidFill>
                <a:schemeClr val="accent2"/>
              </a:solidFill>
              <a:ea typeface="宋体" panose="02010600030101010101" pitchFamily="2" charset="-122"/>
            </a:endParaRPr>
          </a:p>
        </p:txBody>
      </p:sp>
      <p:sp>
        <p:nvSpPr>
          <p:cNvPr id="427011" name="Rectangle 3"/>
          <p:cNvSpPr>
            <a:spLocks noGrp="1" noChangeArrowheads="1"/>
          </p:cNvSpPr>
          <p:nvPr>
            <p:ph type="body" idx="1"/>
          </p:nvPr>
        </p:nvSpPr>
        <p:spPr>
          <a:xfrm>
            <a:off x="0" y="889000"/>
            <a:ext cx="9144000" cy="4403725"/>
          </a:xfrm>
        </p:spPr>
        <p:txBody>
          <a:bodyPr/>
          <a:lstStyle/>
          <a:p>
            <a:pPr>
              <a:lnSpc>
                <a:spcPct val="125000"/>
              </a:lnSpc>
              <a:buFont typeface="Wingdings" pitchFamily="2" charset="2"/>
              <a:buNone/>
            </a:pPr>
            <a:r>
              <a:rPr lang="zh-CN" altLang="en-US" sz="2000" dirty="0" smtClean="0">
                <a:ea typeface="黑体" panose="02010609060101010101" pitchFamily="49" charset="-122"/>
              </a:rPr>
              <a:t>例</a:t>
            </a:r>
            <a:r>
              <a:rPr lang="en-US" altLang="zh-CN" sz="2000" dirty="0" smtClean="0">
                <a:ea typeface="黑体" panose="02010609060101010101" pitchFamily="49" charset="-122"/>
              </a:rPr>
              <a:t>1</a:t>
            </a:r>
            <a:r>
              <a:rPr lang="zh-CN" altLang="en-US" sz="2000" dirty="0" smtClean="0">
                <a:ea typeface="黑体" panose="02010609060101010101" pitchFamily="49" charset="-122"/>
              </a:rPr>
              <a:t>： 用四位移码计算“</a:t>
            </a:r>
            <a:r>
              <a:rPr lang="pt-BR" altLang="zh-CN" sz="2000" dirty="0" smtClean="0">
                <a:ea typeface="黑体" panose="02010609060101010101" pitchFamily="49" charset="-122"/>
              </a:rPr>
              <a:t>–</a:t>
            </a:r>
            <a:r>
              <a:rPr lang="en-US" altLang="zh-CN" sz="2000" dirty="0" smtClean="0">
                <a:ea typeface="黑体" panose="02010609060101010101" pitchFamily="49" charset="-122"/>
              </a:rPr>
              <a:t>7+</a:t>
            </a:r>
            <a:r>
              <a:rPr lang="zh-CN" altLang="en-US" sz="2000" dirty="0" smtClean="0">
                <a:ea typeface="黑体" panose="02010609060101010101" pitchFamily="49" charset="-122"/>
              </a:rPr>
              <a:t>（</a:t>
            </a:r>
            <a:r>
              <a:rPr lang="pt-BR" altLang="zh-CN" sz="2000" dirty="0" smtClean="0">
                <a:ea typeface="黑体" panose="02010609060101010101" pitchFamily="49" charset="-122"/>
              </a:rPr>
              <a:t>– </a:t>
            </a:r>
            <a:r>
              <a:rPr lang="en-US" altLang="zh-CN" sz="2000" dirty="0" smtClean="0">
                <a:ea typeface="黑体" panose="02010609060101010101" pitchFamily="49" charset="-122"/>
              </a:rPr>
              <a:t>6</a:t>
            </a:r>
            <a:r>
              <a:rPr lang="zh-CN" altLang="en-US" sz="2000" dirty="0" smtClean="0">
                <a:ea typeface="黑体" panose="02010609060101010101" pitchFamily="49" charset="-122"/>
              </a:rPr>
              <a:t>）”和“</a:t>
            </a:r>
            <a:r>
              <a:rPr lang="pt-BR" altLang="zh-CN" sz="2000" dirty="0" smtClean="0">
                <a:ea typeface="黑体" panose="02010609060101010101" pitchFamily="49" charset="-122"/>
              </a:rPr>
              <a:t>–</a:t>
            </a:r>
            <a:r>
              <a:rPr lang="en-US" altLang="zh-CN" sz="2000" dirty="0" smtClean="0">
                <a:ea typeface="黑体" panose="02010609060101010101" pitchFamily="49" charset="-122"/>
              </a:rPr>
              <a:t>3 </a:t>
            </a:r>
            <a:r>
              <a:rPr lang="pt-BR" altLang="zh-CN" sz="2000" dirty="0" smtClean="0">
                <a:ea typeface="黑体" panose="02010609060101010101" pitchFamily="49" charset="-122"/>
              </a:rPr>
              <a:t>+ </a:t>
            </a:r>
            <a:r>
              <a:rPr lang="en-US" altLang="zh-CN" sz="2000" dirty="0" smtClean="0">
                <a:ea typeface="黑体" panose="02010609060101010101" pitchFamily="49" charset="-122"/>
              </a:rPr>
              <a:t>6”</a:t>
            </a:r>
            <a:r>
              <a:rPr lang="zh-CN" altLang="en-US" sz="2000" dirty="0" smtClean="0">
                <a:ea typeface="黑体" panose="02010609060101010101" pitchFamily="49" charset="-122"/>
              </a:rPr>
              <a:t>的值。</a:t>
            </a:r>
          </a:p>
          <a:p>
            <a:pPr>
              <a:lnSpc>
                <a:spcPct val="125000"/>
              </a:lnSpc>
              <a:buFont typeface="Wingdings" pitchFamily="2" charset="2"/>
              <a:buNone/>
            </a:pPr>
            <a:r>
              <a:rPr lang="zh-CN" altLang="en-US" sz="2000" dirty="0" smtClean="0">
                <a:solidFill>
                  <a:srgbClr val="3333FF"/>
                </a:solidFill>
                <a:ea typeface="黑体" panose="02010609060101010101" pitchFamily="49" charset="-122"/>
              </a:rPr>
              <a:t>解：</a:t>
            </a:r>
            <a:r>
              <a:rPr lang="en-US" altLang="zh-CN" sz="2000" dirty="0" smtClean="0">
                <a:solidFill>
                  <a:srgbClr val="3333FF"/>
                </a:solidFill>
                <a:ea typeface="黑体" panose="02010609060101010101" pitchFamily="49" charset="-122"/>
              </a:rPr>
              <a:t>[–7]</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0001       [– 6]</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0010 	[–3]</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0101	[6]</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1110</a:t>
            </a:r>
          </a:p>
          <a:p>
            <a:pPr>
              <a:lnSpc>
                <a:spcPct val="125000"/>
              </a:lnSpc>
              <a:buFont typeface="Wingdings" pitchFamily="2" charset="2"/>
              <a:buNone/>
            </a:pPr>
            <a:r>
              <a:rPr lang="en-US" altLang="zh-CN" sz="2000" dirty="0" smtClean="0">
                <a:solidFill>
                  <a:srgbClr val="3333FF"/>
                </a:solidFill>
                <a:ea typeface="黑体" panose="02010609060101010101" pitchFamily="49" charset="-122"/>
              </a:rPr>
              <a:t>       [–7]</a:t>
            </a:r>
            <a:r>
              <a:rPr lang="zh-CN" altLang="en-US" sz="2000" baseline="-25000" dirty="0" smtClean="0">
                <a:solidFill>
                  <a:schemeClr val="accent2"/>
                </a:solidFill>
                <a:ea typeface="黑体" panose="02010609060101010101" pitchFamily="49" charset="-122"/>
              </a:rPr>
              <a:t>移 </a:t>
            </a:r>
            <a:r>
              <a:rPr lang="en-US" altLang="zh-CN" sz="2000" dirty="0" smtClean="0">
                <a:solidFill>
                  <a:srgbClr val="3333FF"/>
                </a:solidFill>
                <a:ea typeface="黑体" panose="02010609060101010101" pitchFamily="49" charset="-122"/>
              </a:rPr>
              <a:t>+ [–6]</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0001 + 0010 = 0011 </a:t>
            </a:r>
            <a:r>
              <a:rPr lang="zh-CN" altLang="en-US" sz="2000" dirty="0" smtClean="0">
                <a:solidFill>
                  <a:srgbClr val="3333FF"/>
                </a:solidFill>
                <a:ea typeface="黑体" panose="02010609060101010101" pitchFamily="49" charset="-122"/>
              </a:rPr>
              <a:t>（两个加数与结果符号都为</a:t>
            </a:r>
            <a:r>
              <a:rPr lang="en-US" altLang="zh-CN" sz="2000" dirty="0" smtClean="0">
                <a:solidFill>
                  <a:srgbClr val="3333FF"/>
                </a:solidFill>
                <a:ea typeface="黑体" panose="02010609060101010101" pitchFamily="49" charset="-122"/>
              </a:rPr>
              <a:t>0</a:t>
            </a:r>
            <a:r>
              <a:rPr lang="zh-CN" altLang="en-US" sz="2000" dirty="0" smtClean="0">
                <a:solidFill>
                  <a:srgbClr val="3333FF"/>
                </a:solidFill>
                <a:ea typeface="黑体" panose="02010609060101010101" pitchFamily="49" charset="-122"/>
              </a:rPr>
              <a:t>，溢出）</a:t>
            </a:r>
          </a:p>
          <a:p>
            <a:pPr>
              <a:lnSpc>
                <a:spcPct val="125000"/>
              </a:lnSpc>
              <a:buFont typeface="Wingdings" pitchFamily="2" charset="2"/>
              <a:buNone/>
            </a:pPr>
            <a:r>
              <a:rPr lang="en-US" altLang="zh-CN" sz="2000" dirty="0" smtClean="0">
                <a:solidFill>
                  <a:srgbClr val="3333FF"/>
                </a:solidFill>
                <a:ea typeface="黑体" panose="02010609060101010101" pitchFamily="49" charset="-122"/>
              </a:rPr>
              <a:t>       [</a:t>
            </a:r>
            <a:r>
              <a:rPr lang="pt-BR" altLang="zh-CN" sz="2000" dirty="0" smtClean="0">
                <a:solidFill>
                  <a:srgbClr val="3333FF"/>
                </a:solidFill>
                <a:ea typeface="黑体" panose="02010609060101010101" pitchFamily="49" charset="-122"/>
              </a:rPr>
              <a:t>–</a:t>
            </a:r>
            <a:r>
              <a:rPr lang="en-US" altLang="zh-CN" sz="2000" dirty="0" smtClean="0">
                <a:solidFill>
                  <a:srgbClr val="3333FF"/>
                </a:solidFill>
                <a:ea typeface="黑体" panose="02010609060101010101" pitchFamily="49" charset="-122"/>
              </a:rPr>
              <a:t>3]</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pt-BR" altLang="zh-CN"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6]</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0101 + 1110 = 0011</a:t>
            </a:r>
            <a:r>
              <a:rPr lang="zh-CN" altLang="en-US" sz="2000" dirty="0" smtClean="0">
                <a:solidFill>
                  <a:srgbClr val="3333FF"/>
                </a:solidFill>
                <a:ea typeface="黑体" panose="02010609060101010101" pitchFamily="49" charset="-122"/>
              </a:rPr>
              <a:t>， 符号取反后为 </a:t>
            </a:r>
            <a:r>
              <a:rPr lang="en-US" altLang="zh-CN" sz="2000" dirty="0" smtClean="0">
                <a:solidFill>
                  <a:srgbClr val="3333FF"/>
                </a:solidFill>
                <a:ea typeface="黑体" panose="02010609060101010101" pitchFamily="49" charset="-122"/>
              </a:rPr>
              <a:t>1011</a:t>
            </a:r>
            <a:r>
              <a:rPr lang="zh-CN" altLang="en-US" sz="2000" dirty="0" smtClean="0">
                <a:solidFill>
                  <a:srgbClr val="3333FF"/>
                </a:solidFill>
                <a:ea typeface="黑体" panose="02010609060101010101" pitchFamily="49" charset="-122"/>
              </a:rPr>
              <a:t>，其真值为</a:t>
            </a:r>
            <a:r>
              <a:rPr lang="en-US" altLang="zh-CN" sz="2000" dirty="0" smtClean="0">
                <a:solidFill>
                  <a:srgbClr val="3333FF"/>
                </a:solidFill>
                <a:ea typeface="黑体" panose="02010609060101010101" pitchFamily="49" charset="-122"/>
              </a:rPr>
              <a:t>+3</a:t>
            </a:r>
          </a:p>
          <a:p>
            <a:pPr>
              <a:lnSpc>
                <a:spcPct val="125000"/>
              </a:lnSpc>
              <a:buFont typeface="Wingdings" pitchFamily="2" charset="2"/>
              <a:buNone/>
            </a:pPr>
            <a:r>
              <a:rPr lang="zh-CN" altLang="en-US" sz="2000" dirty="0" smtClean="0">
                <a:ea typeface="黑体" panose="02010609060101010101" pitchFamily="49" charset="-122"/>
              </a:rPr>
              <a:t>       </a:t>
            </a:r>
            <a:r>
              <a:rPr lang="zh-CN" altLang="en-US" sz="2000" dirty="0" smtClean="0">
                <a:solidFill>
                  <a:srgbClr val="CC3300"/>
                </a:solidFill>
                <a:ea typeface="黑体" panose="02010609060101010101" pitchFamily="49" charset="-122"/>
              </a:rPr>
              <a:t>问题：</a:t>
            </a:r>
            <a:r>
              <a:rPr lang="en-US" altLang="zh-CN" sz="2000" dirty="0" smtClean="0">
                <a:solidFill>
                  <a:srgbClr val="CC3300"/>
                </a:solidFill>
                <a:ea typeface="黑体" panose="02010609060101010101" pitchFamily="49" charset="-122"/>
              </a:rPr>
              <a:t>[–7+(–6)]</a:t>
            </a:r>
            <a:r>
              <a:rPr lang="zh-CN" altLang="en-US" sz="2000" baseline="-25000" dirty="0" smtClean="0">
                <a:solidFill>
                  <a:srgbClr val="CC3300"/>
                </a:solidFill>
                <a:ea typeface="黑体" panose="02010609060101010101" pitchFamily="49" charset="-122"/>
              </a:rPr>
              <a:t>移</a:t>
            </a:r>
            <a:r>
              <a:rPr lang="en-US" altLang="zh-CN" sz="2000" dirty="0" smtClean="0">
                <a:solidFill>
                  <a:srgbClr val="CC3300"/>
                </a:solidFill>
                <a:ea typeface="黑体" panose="02010609060101010101" pitchFamily="49" charset="-122"/>
              </a:rPr>
              <a:t>=?           [</a:t>
            </a:r>
            <a:r>
              <a:rPr lang="pt-BR" altLang="zh-CN" sz="2000" dirty="0" smtClean="0">
                <a:solidFill>
                  <a:srgbClr val="CC3300"/>
                </a:solidFill>
                <a:ea typeface="黑体" panose="02010609060101010101" pitchFamily="49" charset="-122"/>
              </a:rPr>
              <a:t>–</a:t>
            </a:r>
            <a:r>
              <a:rPr lang="en-US" altLang="zh-CN" sz="2000" dirty="0" smtClean="0">
                <a:solidFill>
                  <a:srgbClr val="CC3300"/>
                </a:solidFill>
                <a:ea typeface="黑体" panose="02010609060101010101" pitchFamily="49" charset="-122"/>
              </a:rPr>
              <a:t>3</a:t>
            </a:r>
            <a:r>
              <a:rPr lang="pt-BR" altLang="zh-CN" sz="2000" dirty="0" smtClean="0">
                <a:solidFill>
                  <a:srgbClr val="CC3300"/>
                </a:solidFill>
                <a:ea typeface="黑体" panose="02010609060101010101" pitchFamily="49" charset="-122"/>
              </a:rPr>
              <a:t>+(</a:t>
            </a:r>
            <a:r>
              <a:rPr lang="en-US" altLang="zh-CN" sz="2000" dirty="0" smtClean="0">
                <a:solidFill>
                  <a:srgbClr val="CC3300"/>
                </a:solidFill>
                <a:ea typeface="黑体" panose="02010609060101010101" pitchFamily="49" charset="-122"/>
              </a:rPr>
              <a:t>6)]</a:t>
            </a:r>
            <a:r>
              <a:rPr lang="zh-CN" altLang="en-US" sz="2000" baseline="-25000" dirty="0" smtClean="0">
                <a:solidFill>
                  <a:srgbClr val="CC3300"/>
                </a:solidFill>
                <a:ea typeface="黑体" panose="02010609060101010101" pitchFamily="49" charset="-122"/>
              </a:rPr>
              <a:t>移</a:t>
            </a:r>
            <a:r>
              <a:rPr lang="zh-CN" altLang="en-US" sz="2000" dirty="0" smtClean="0">
                <a:solidFill>
                  <a:srgbClr val="CC3300"/>
                </a:solidFill>
                <a:ea typeface="黑体" panose="02010609060101010101" pitchFamily="49" charset="-122"/>
              </a:rPr>
              <a:t> </a:t>
            </a:r>
            <a:r>
              <a:rPr lang="en-US" altLang="zh-CN" sz="2000" dirty="0" smtClean="0">
                <a:solidFill>
                  <a:srgbClr val="CC3300"/>
                </a:solidFill>
                <a:ea typeface="黑体" panose="02010609060101010101" pitchFamily="49" charset="-122"/>
              </a:rPr>
              <a:t>=</a:t>
            </a:r>
            <a:r>
              <a:rPr lang="zh-CN" altLang="en-US" sz="2000" dirty="0" smtClean="0">
                <a:solidFill>
                  <a:srgbClr val="CC3300"/>
                </a:solidFill>
                <a:ea typeface="黑体" panose="02010609060101010101" pitchFamily="49" charset="-122"/>
              </a:rPr>
              <a:t>？</a:t>
            </a:r>
            <a:r>
              <a:rPr lang="zh-CN" altLang="en-US" sz="2000" dirty="0" smtClean="0">
                <a:solidFill>
                  <a:srgbClr val="3333FF"/>
                </a:solidFill>
                <a:ea typeface="黑体" panose="02010609060101010101" pitchFamily="49" charset="-122"/>
              </a:rPr>
              <a:t>   </a:t>
            </a:r>
            <a:endParaRPr lang="zh-CN" altLang="en-US" sz="2000" dirty="0" smtClean="0">
              <a:ea typeface="黑体" panose="02010609060101010101" pitchFamily="49" charset="-122"/>
            </a:endParaRPr>
          </a:p>
          <a:p>
            <a:pPr>
              <a:lnSpc>
                <a:spcPct val="125000"/>
              </a:lnSpc>
              <a:buFont typeface="Wingdings" pitchFamily="2" charset="2"/>
              <a:buNone/>
            </a:pPr>
            <a:endParaRPr lang="zh-CN" altLang="en-US" sz="2000" dirty="0" smtClean="0">
              <a:ea typeface="黑体" panose="02010609060101010101" pitchFamily="49" charset="-122"/>
            </a:endParaRPr>
          </a:p>
          <a:p>
            <a:pPr>
              <a:lnSpc>
                <a:spcPct val="125000"/>
              </a:lnSpc>
              <a:buFont typeface="Wingdings" pitchFamily="2" charset="2"/>
              <a:buNone/>
            </a:pPr>
            <a:r>
              <a:rPr lang="zh-CN" altLang="en-US" sz="2000" dirty="0" smtClean="0">
                <a:ea typeface="黑体" panose="02010609060101010101" pitchFamily="49" charset="-122"/>
              </a:rPr>
              <a:t>例</a:t>
            </a:r>
            <a:r>
              <a:rPr lang="en-US" altLang="zh-CN" sz="2000" dirty="0" smtClean="0">
                <a:ea typeface="黑体" panose="02010609060101010101" pitchFamily="49" charset="-122"/>
              </a:rPr>
              <a:t>2</a:t>
            </a:r>
            <a:r>
              <a:rPr lang="zh-CN" altLang="en-US" sz="2000" dirty="0" smtClean="0">
                <a:ea typeface="黑体" panose="02010609060101010101" pitchFamily="49" charset="-122"/>
              </a:rPr>
              <a:t>： 用四位移码计算“</a:t>
            </a:r>
            <a:r>
              <a:rPr lang="pt-BR" altLang="zh-CN" sz="2000" dirty="0" smtClean="0">
                <a:ea typeface="黑体" panose="02010609060101010101" pitchFamily="49" charset="-122"/>
              </a:rPr>
              <a:t>–</a:t>
            </a:r>
            <a:r>
              <a:rPr lang="en-US" altLang="zh-CN" sz="2000" dirty="0" smtClean="0">
                <a:ea typeface="黑体" panose="02010609060101010101" pitchFamily="49" charset="-122"/>
              </a:rPr>
              <a:t>7 </a:t>
            </a:r>
            <a:r>
              <a:rPr lang="pt-BR" altLang="zh-CN" sz="2000" dirty="0" smtClean="0">
                <a:ea typeface="黑体" panose="02010609060101010101" pitchFamily="49" charset="-122"/>
              </a:rPr>
              <a:t>–</a:t>
            </a:r>
            <a:r>
              <a:rPr lang="zh-CN" altLang="pt-BR" sz="2000" dirty="0" smtClean="0">
                <a:ea typeface="黑体" panose="02010609060101010101" pitchFamily="49" charset="-122"/>
              </a:rPr>
              <a:t>（</a:t>
            </a:r>
            <a:r>
              <a:rPr lang="pt-BR" altLang="zh-CN" sz="2000" dirty="0" smtClean="0">
                <a:ea typeface="黑体" panose="02010609060101010101" pitchFamily="49" charset="-122"/>
              </a:rPr>
              <a:t>– </a:t>
            </a:r>
            <a:r>
              <a:rPr lang="en-US" altLang="zh-CN" sz="2000" dirty="0" smtClean="0">
                <a:ea typeface="黑体" panose="02010609060101010101" pitchFamily="49" charset="-122"/>
              </a:rPr>
              <a:t>6</a:t>
            </a:r>
            <a:r>
              <a:rPr lang="zh-CN" altLang="en-US" sz="2000" dirty="0" smtClean="0">
                <a:ea typeface="黑体" panose="02010609060101010101" pitchFamily="49" charset="-122"/>
              </a:rPr>
              <a:t>）”和“</a:t>
            </a:r>
            <a:r>
              <a:rPr lang="pt-BR" altLang="zh-CN" sz="2000" dirty="0" smtClean="0">
                <a:ea typeface="黑体" panose="02010609060101010101" pitchFamily="49" charset="-122"/>
              </a:rPr>
              <a:t>–</a:t>
            </a:r>
            <a:r>
              <a:rPr lang="en-US" altLang="zh-CN" sz="2000" dirty="0" smtClean="0">
                <a:ea typeface="黑体" panose="02010609060101010101" pitchFamily="49" charset="-122"/>
              </a:rPr>
              <a:t>3 </a:t>
            </a:r>
            <a:r>
              <a:rPr lang="pt-BR" altLang="zh-CN" sz="2000" dirty="0" smtClean="0">
                <a:ea typeface="黑体" panose="02010609060101010101" pitchFamily="49" charset="-122"/>
              </a:rPr>
              <a:t>– </a:t>
            </a:r>
            <a:r>
              <a:rPr lang="en-US" altLang="zh-CN" sz="2000" dirty="0" smtClean="0">
                <a:ea typeface="黑体" panose="02010609060101010101" pitchFamily="49" charset="-122"/>
              </a:rPr>
              <a:t>5”</a:t>
            </a:r>
            <a:r>
              <a:rPr lang="zh-CN" altLang="en-US" sz="2000" dirty="0" smtClean="0">
                <a:ea typeface="黑体" panose="02010609060101010101" pitchFamily="49" charset="-122"/>
              </a:rPr>
              <a:t>的值。</a:t>
            </a:r>
          </a:p>
          <a:p>
            <a:pPr>
              <a:lnSpc>
                <a:spcPct val="125000"/>
              </a:lnSpc>
              <a:buFont typeface="Wingdings" pitchFamily="2" charset="2"/>
              <a:buNone/>
            </a:pPr>
            <a:r>
              <a:rPr lang="zh-CN" altLang="en-US" sz="2000" dirty="0" smtClean="0">
                <a:solidFill>
                  <a:srgbClr val="3333FF"/>
                </a:solidFill>
                <a:ea typeface="黑体" panose="02010609060101010101" pitchFamily="49" charset="-122"/>
              </a:rPr>
              <a:t>解：</a:t>
            </a:r>
            <a:r>
              <a:rPr lang="en-US" altLang="zh-CN" sz="2000" dirty="0" smtClean="0">
                <a:solidFill>
                  <a:srgbClr val="3333FF"/>
                </a:solidFill>
                <a:ea typeface="黑体" panose="02010609060101010101" pitchFamily="49" charset="-122"/>
              </a:rPr>
              <a:t>[–7]</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0001       [– 6]</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0010 	[–3]</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0101	[5]</a:t>
            </a:r>
            <a:r>
              <a:rPr lang="zh-CN" altLang="en-US" sz="2000" baseline="-25000" dirty="0" smtClean="0">
                <a:solidFill>
                  <a:schemeClr val="accent2"/>
                </a:solidFill>
                <a:ea typeface="黑体" panose="02010609060101010101" pitchFamily="49" charset="-122"/>
              </a:rPr>
              <a:t>移</a:t>
            </a:r>
            <a:r>
              <a:rPr lang="en-US" altLang="zh-CN" sz="2000" dirty="0" smtClean="0">
                <a:solidFill>
                  <a:srgbClr val="3333FF"/>
                </a:solidFill>
                <a:ea typeface="黑体" panose="02010609060101010101" pitchFamily="49" charset="-122"/>
              </a:rPr>
              <a:t>= 1101</a:t>
            </a:r>
          </a:p>
          <a:p>
            <a:pPr>
              <a:lnSpc>
                <a:spcPct val="125000"/>
              </a:lnSpc>
              <a:buFont typeface="Wingdings" pitchFamily="2" charset="2"/>
              <a:buNone/>
            </a:pPr>
            <a:r>
              <a:rPr lang="en-US" altLang="zh-CN" sz="2000" dirty="0" smtClean="0">
                <a:solidFill>
                  <a:srgbClr val="3333FF"/>
                </a:solidFill>
                <a:ea typeface="黑体" panose="02010609060101010101" pitchFamily="49" charset="-122"/>
              </a:rPr>
              <a:t>	    [</a:t>
            </a:r>
            <a:r>
              <a:rPr lang="pt-BR" altLang="zh-CN" sz="2000" dirty="0" smtClean="0">
                <a:solidFill>
                  <a:srgbClr val="3333FF"/>
                </a:solidFill>
                <a:ea typeface="黑体" panose="02010609060101010101" pitchFamily="49" charset="-122"/>
              </a:rPr>
              <a:t>–</a:t>
            </a:r>
            <a:r>
              <a:rPr lang="en-US" altLang="zh-CN" sz="2000" dirty="0" smtClean="0">
                <a:solidFill>
                  <a:srgbClr val="3333FF"/>
                </a:solidFill>
                <a:ea typeface="黑体" panose="02010609060101010101" pitchFamily="49" charset="-122"/>
              </a:rPr>
              <a:t>7]</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a:t>
            </a:r>
            <a:r>
              <a:rPr lang="pt-BR" altLang="zh-CN"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–6]</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0001 + 1110 = 1111</a:t>
            </a:r>
            <a:r>
              <a:rPr lang="zh-CN" altLang="en-US" sz="2000" dirty="0" smtClean="0">
                <a:solidFill>
                  <a:srgbClr val="3333FF"/>
                </a:solidFill>
                <a:ea typeface="黑体" panose="02010609060101010101" pitchFamily="49" charset="-122"/>
              </a:rPr>
              <a:t>， 符号取反后为 </a:t>
            </a:r>
            <a:r>
              <a:rPr lang="en-US" altLang="zh-CN" sz="2000" dirty="0" smtClean="0">
                <a:solidFill>
                  <a:srgbClr val="3333FF"/>
                </a:solidFill>
                <a:ea typeface="黑体" panose="02010609060101010101" pitchFamily="49" charset="-122"/>
              </a:rPr>
              <a:t>0111</a:t>
            </a:r>
            <a:r>
              <a:rPr lang="zh-CN" altLang="en-US" sz="2000" dirty="0" smtClean="0">
                <a:solidFill>
                  <a:srgbClr val="3333FF"/>
                </a:solidFill>
                <a:ea typeface="黑体" panose="02010609060101010101" pitchFamily="49" charset="-122"/>
              </a:rPr>
              <a:t>，其真值为</a:t>
            </a:r>
            <a:r>
              <a:rPr lang="en-US" altLang="zh-CN" sz="2000" dirty="0" smtClean="0">
                <a:solidFill>
                  <a:srgbClr val="3333FF"/>
                </a:solidFill>
                <a:ea typeface="黑体" panose="02010609060101010101" pitchFamily="49" charset="-122"/>
              </a:rPr>
              <a:t>–1</a:t>
            </a:r>
            <a:r>
              <a:rPr lang="zh-CN" altLang="en-US" sz="2000" dirty="0" smtClean="0">
                <a:solidFill>
                  <a:srgbClr val="3333FF"/>
                </a:solidFill>
                <a:ea typeface="黑体" panose="02010609060101010101" pitchFamily="49" charset="-122"/>
              </a:rPr>
              <a:t>。 </a:t>
            </a:r>
          </a:p>
          <a:p>
            <a:pPr>
              <a:lnSpc>
                <a:spcPct val="125000"/>
              </a:lnSpc>
              <a:buFont typeface="Wingdings" pitchFamily="2" charset="2"/>
              <a:buNone/>
            </a:pPr>
            <a:r>
              <a:rPr lang="en-US" altLang="zh-CN" sz="2000" dirty="0" smtClean="0">
                <a:solidFill>
                  <a:srgbClr val="3333FF"/>
                </a:solidFill>
                <a:ea typeface="黑体" panose="02010609060101010101" pitchFamily="49" charset="-122"/>
              </a:rPr>
              <a:t>       [</a:t>
            </a:r>
            <a:r>
              <a:rPr lang="pt-BR" altLang="zh-CN" sz="2000" dirty="0" smtClean="0">
                <a:solidFill>
                  <a:srgbClr val="3333FF"/>
                </a:solidFill>
                <a:ea typeface="黑体" panose="02010609060101010101" pitchFamily="49" charset="-122"/>
              </a:rPr>
              <a:t>–</a:t>
            </a:r>
            <a:r>
              <a:rPr lang="en-US" altLang="zh-CN" sz="2000" dirty="0" smtClean="0">
                <a:solidFill>
                  <a:srgbClr val="3333FF"/>
                </a:solidFill>
                <a:ea typeface="黑体" panose="02010609060101010101" pitchFamily="49" charset="-122"/>
              </a:rPr>
              <a:t>3]</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a:t>
            </a:r>
            <a:r>
              <a:rPr lang="pt-BR" altLang="zh-CN"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5]</a:t>
            </a:r>
            <a:r>
              <a:rPr lang="zh-CN" altLang="en-US" sz="2000" baseline="-25000" dirty="0" smtClean="0">
                <a:solidFill>
                  <a:schemeClr val="accent2"/>
                </a:solidFill>
                <a:ea typeface="黑体" panose="02010609060101010101" pitchFamily="49" charset="-122"/>
              </a:rPr>
              <a:t>移</a:t>
            </a:r>
            <a:r>
              <a:rPr lang="zh-CN" altLang="en-US" sz="2000" dirty="0" smtClean="0">
                <a:solidFill>
                  <a:srgbClr val="3333FF"/>
                </a:solidFill>
                <a:ea typeface="黑体" panose="02010609060101010101" pitchFamily="49" charset="-122"/>
              </a:rPr>
              <a:t> </a:t>
            </a:r>
            <a:r>
              <a:rPr lang="en-US" altLang="zh-CN" sz="2000" dirty="0" smtClean="0">
                <a:solidFill>
                  <a:srgbClr val="3333FF"/>
                </a:solidFill>
                <a:ea typeface="黑体" panose="02010609060101010101" pitchFamily="49" charset="-122"/>
              </a:rPr>
              <a:t>= 0101 + 0011 = 1000</a:t>
            </a:r>
            <a:r>
              <a:rPr lang="zh-CN" altLang="en-US" sz="2000" dirty="0" smtClean="0">
                <a:solidFill>
                  <a:srgbClr val="3333FF"/>
                </a:solidFill>
                <a:ea typeface="黑体" panose="02010609060101010101" pitchFamily="49" charset="-122"/>
              </a:rPr>
              <a:t>，符号取反后为 </a:t>
            </a:r>
            <a:r>
              <a:rPr lang="en-US" altLang="zh-CN" sz="2000" dirty="0" smtClean="0">
                <a:solidFill>
                  <a:srgbClr val="3333FF"/>
                </a:solidFill>
                <a:ea typeface="黑体" panose="02010609060101010101" pitchFamily="49" charset="-122"/>
              </a:rPr>
              <a:t>0000</a:t>
            </a:r>
            <a:r>
              <a:rPr lang="zh-CN" altLang="en-US" sz="2000" dirty="0" smtClean="0">
                <a:solidFill>
                  <a:srgbClr val="3333FF"/>
                </a:solidFill>
                <a:ea typeface="黑体" panose="02010609060101010101" pitchFamily="49" charset="-122"/>
              </a:rPr>
              <a:t>，其真值为</a:t>
            </a:r>
            <a:r>
              <a:rPr lang="en-US" altLang="zh-CN" sz="2000" dirty="0" smtClean="0">
                <a:solidFill>
                  <a:srgbClr val="3333FF"/>
                </a:solidFill>
                <a:ea typeface="黑体" panose="02010609060101010101" pitchFamily="49" charset="-122"/>
              </a:rPr>
              <a:t>– 8</a:t>
            </a:r>
            <a:r>
              <a:rPr lang="zh-CN" altLang="en-US" sz="2000" dirty="0" smtClean="0">
                <a:solidFill>
                  <a:srgbClr val="3333FF"/>
                </a:solidFill>
                <a:ea typeface="黑体" panose="02010609060101010101" pitchFamily="49" charset="-122"/>
              </a:rPr>
              <a:t>。</a:t>
            </a:r>
          </a:p>
        </p:txBody>
      </p:sp>
      <p:grpSp>
        <p:nvGrpSpPr>
          <p:cNvPr id="2" name="Group 8"/>
          <p:cNvGrpSpPr>
            <a:grpSpLocks/>
          </p:cNvGrpSpPr>
          <p:nvPr/>
        </p:nvGrpSpPr>
        <p:grpSpPr bwMode="auto">
          <a:xfrm>
            <a:off x="5038725" y="2571750"/>
            <a:ext cx="1933575" cy="295275"/>
            <a:chOff x="3030" y="1410"/>
            <a:chExt cx="1326" cy="180"/>
          </a:xfrm>
        </p:grpSpPr>
        <p:sp>
          <p:nvSpPr>
            <p:cNvPr id="66566" name="Line 6"/>
            <p:cNvSpPr>
              <a:spLocks noChangeShapeType="1"/>
            </p:cNvSpPr>
            <p:nvPr/>
          </p:nvSpPr>
          <p:spPr bwMode="auto">
            <a:xfrm flipV="1">
              <a:off x="3030" y="1434"/>
              <a:ext cx="1152" cy="15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flipV="1">
              <a:off x="4050" y="1410"/>
              <a:ext cx="306" cy="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5988" name="Text Box 4"/>
          <p:cNvSpPr txBox="1">
            <a:spLocks noChangeArrowheads="1"/>
          </p:cNvSpPr>
          <p:nvPr/>
        </p:nvSpPr>
        <p:spPr bwMode="auto">
          <a:xfrm>
            <a:off x="231775" y="5603875"/>
            <a:ext cx="70389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FF0066"/>
                </a:solidFill>
              </a:rPr>
              <a:t>思考题：如何设计一个基于加法器的移码加</a:t>
            </a:r>
            <a:r>
              <a:rPr lang="en-US" altLang="zh-CN" sz="2000">
                <a:solidFill>
                  <a:srgbClr val="FF0066"/>
                </a:solidFill>
              </a:rPr>
              <a:t>/</a:t>
            </a:r>
            <a:r>
              <a:rPr lang="zh-CN" altLang="en-US" sz="2000">
                <a:solidFill>
                  <a:srgbClr val="FF0066"/>
                </a:solidFill>
              </a:rPr>
              <a:t>减法器？</a:t>
            </a:r>
          </a:p>
          <a:p>
            <a:pPr>
              <a:spcBef>
                <a:spcPct val="50000"/>
              </a:spcBef>
            </a:pPr>
            <a:r>
              <a:rPr lang="zh-CN" altLang="en-US" sz="2000">
                <a:solidFill>
                  <a:srgbClr val="009900"/>
                </a:solidFill>
              </a:rPr>
              <a:t>在补码加</a:t>
            </a:r>
            <a:r>
              <a:rPr lang="en-US" altLang="zh-CN" sz="2000">
                <a:solidFill>
                  <a:srgbClr val="009900"/>
                </a:solidFill>
              </a:rPr>
              <a:t>/</a:t>
            </a:r>
            <a:r>
              <a:rPr lang="zh-CN" altLang="en-US" sz="2000">
                <a:solidFill>
                  <a:srgbClr val="009900"/>
                </a:solidFill>
              </a:rPr>
              <a:t>减法器结果的最高位（</a:t>
            </a:r>
            <a:r>
              <a:rPr lang="en-US" altLang="zh-CN" sz="2000">
                <a:solidFill>
                  <a:srgbClr val="009900"/>
                </a:solidFill>
              </a:rPr>
              <a:t>MSB</a:t>
            </a:r>
            <a:r>
              <a:rPr lang="zh-CN" altLang="en-US" sz="2000">
                <a:solidFill>
                  <a:srgbClr val="009900"/>
                </a:solidFill>
              </a:rPr>
              <a:t>）加一个反相器！</a:t>
            </a:r>
          </a:p>
        </p:txBody>
      </p:sp>
      <p:sp>
        <p:nvSpPr>
          <p:cNvPr id="3" name="灯片编号占位符 2"/>
          <p:cNvSpPr>
            <a:spLocks noGrp="1"/>
          </p:cNvSpPr>
          <p:nvPr>
            <p:ph type="sldNum" sz="quarter" idx="4"/>
          </p:nvPr>
        </p:nvSpPr>
        <p:spPr/>
        <p:txBody>
          <a:bodyPr/>
          <a:lstStyle/>
          <a:p>
            <a:fld id="{D0070DC2-13D2-458E-BB34-05914CC0C23C}" type="slidenum">
              <a:rPr lang="zh-CN" altLang="en-US" smtClean="0"/>
              <a:pPr/>
              <a:t>38</a:t>
            </a:fld>
            <a:endParaRPr lang="zh-CN" altLang="en-US" dirty="0"/>
          </a:p>
        </p:txBody>
      </p:sp>
      <p:sp>
        <p:nvSpPr>
          <p:cNvPr id="4" name="文本框 3"/>
          <p:cNvSpPr txBox="1"/>
          <p:nvPr/>
        </p:nvSpPr>
        <p:spPr>
          <a:xfrm>
            <a:off x="2414016" y="2962656"/>
            <a:ext cx="960120" cy="400110"/>
          </a:xfrm>
          <a:prstGeom prst="rect">
            <a:avLst/>
          </a:prstGeom>
          <a:noFill/>
        </p:spPr>
        <p:txBody>
          <a:bodyPr wrap="square" rtlCol="0">
            <a:spAutoFit/>
          </a:bodyPr>
          <a:lstStyle/>
          <a:p>
            <a:r>
              <a:rPr lang="zh-CN" altLang="en-US" sz="2000" dirty="0" smtClean="0"/>
              <a:t>出错！</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7" dur="500"/>
                                        <p:tgtEl>
                                          <p:spTgt spid="427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2" dur="500"/>
                                        <p:tgtEl>
                                          <p:spTgt spid="427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7011">
                                            <p:txEl>
                                              <p:pRg st="3" end="3"/>
                                            </p:txEl>
                                          </p:spTgt>
                                        </p:tgtEl>
                                        <p:attrNameLst>
                                          <p:attrName>style.visibility</p:attrName>
                                        </p:attrNameLst>
                                      </p:cBhvr>
                                      <p:to>
                                        <p:strVal val="visible"/>
                                      </p:to>
                                    </p:set>
                                    <p:animEffect transition="in" filter="blinds(horizontal)">
                                      <p:cBhvr>
                                        <p:cTn id="17" dur="500"/>
                                        <p:tgtEl>
                                          <p:spTgt spid="4270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7011">
                                            <p:txEl>
                                              <p:pRg st="4" end="4"/>
                                            </p:txEl>
                                          </p:spTgt>
                                        </p:tgtEl>
                                        <p:attrNameLst>
                                          <p:attrName>style.visibility</p:attrName>
                                        </p:attrNameLst>
                                      </p:cBhvr>
                                      <p:to>
                                        <p:strVal val="visible"/>
                                      </p:to>
                                    </p:set>
                                    <p:animEffect transition="in" filter="blinds(horizontal)">
                                      <p:cBhvr>
                                        <p:cTn id="22" dur="500"/>
                                        <p:tgtEl>
                                          <p:spTgt spid="4270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7011">
                                            <p:txEl>
                                              <p:pRg st="6" end="6"/>
                                            </p:txEl>
                                          </p:spTgt>
                                        </p:tgtEl>
                                        <p:attrNameLst>
                                          <p:attrName>style.visibility</p:attrName>
                                        </p:attrNameLst>
                                      </p:cBhvr>
                                      <p:to>
                                        <p:strVal val="visible"/>
                                      </p:to>
                                    </p:set>
                                    <p:animEffect transition="in" filter="wipe(down)">
                                      <p:cBhvr>
                                        <p:cTn id="37" dur="500"/>
                                        <p:tgtEl>
                                          <p:spTgt spid="4270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7011">
                                            <p:txEl>
                                              <p:pRg st="7" end="7"/>
                                            </p:txEl>
                                          </p:spTgt>
                                        </p:tgtEl>
                                        <p:attrNameLst>
                                          <p:attrName>style.visibility</p:attrName>
                                        </p:attrNameLst>
                                      </p:cBhvr>
                                      <p:to>
                                        <p:strVal val="visible"/>
                                      </p:to>
                                    </p:set>
                                    <p:animEffect transition="in" filter="blinds(horizontal)">
                                      <p:cBhvr>
                                        <p:cTn id="42" dur="500"/>
                                        <p:tgtEl>
                                          <p:spTgt spid="4270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7011">
                                            <p:txEl>
                                              <p:pRg st="8" end="8"/>
                                            </p:txEl>
                                          </p:spTgt>
                                        </p:tgtEl>
                                        <p:attrNameLst>
                                          <p:attrName>style.visibility</p:attrName>
                                        </p:attrNameLst>
                                      </p:cBhvr>
                                      <p:to>
                                        <p:strVal val="visible"/>
                                      </p:to>
                                    </p:set>
                                    <p:animEffect transition="in" filter="blinds(horizontal)">
                                      <p:cBhvr>
                                        <p:cTn id="47" dur="500"/>
                                        <p:tgtEl>
                                          <p:spTgt spid="4270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7011">
                                            <p:txEl>
                                              <p:pRg st="9" end="9"/>
                                            </p:txEl>
                                          </p:spTgt>
                                        </p:tgtEl>
                                        <p:attrNameLst>
                                          <p:attrName>style.visibility</p:attrName>
                                        </p:attrNameLst>
                                      </p:cBhvr>
                                      <p:to>
                                        <p:strVal val="visible"/>
                                      </p:to>
                                    </p:set>
                                    <p:animEffect transition="in" filter="blinds(horizontal)">
                                      <p:cBhvr>
                                        <p:cTn id="52" dur="500"/>
                                        <p:tgtEl>
                                          <p:spTgt spid="4270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5988"/>
                                        </p:tgtEl>
                                        <p:attrNameLst>
                                          <p:attrName>style.visibility</p:attrName>
                                        </p:attrNameLst>
                                      </p:cBhvr>
                                      <p:to>
                                        <p:strVal val="visible"/>
                                      </p:to>
                                    </p:set>
                                    <p:animEffect transition="in" filter="blinds(horizontal)">
                                      <p:cBhvr>
                                        <p:cTn id="57" dur="500"/>
                                        <p:tgtEl>
                                          <p:spTgt spid="425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00100" y="169863"/>
            <a:ext cx="4957763" cy="474662"/>
          </a:xfrm>
          <a:noFill/>
        </p:spPr>
        <p:txBody>
          <a:bodyPr/>
          <a:lstStyle/>
          <a:p>
            <a:r>
              <a:rPr lang="zh-CN" altLang="en-US" smtClean="0">
                <a:ea typeface="宋体" panose="02010600030101010101" pitchFamily="2" charset="-122"/>
              </a:rPr>
              <a:t>无符号数的乘法运算</a:t>
            </a:r>
            <a:endParaRPr lang="zh-CN" altLang="en-US" sz="2000" smtClean="0">
              <a:ea typeface="宋体" panose="02010600030101010101" pitchFamily="2" charset="-122"/>
            </a:endParaRPr>
          </a:p>
        </p:txBody>
      </p:sp>
      <p:sp>
        <p:nvSpPr>
          <p:cNvPr id="69635" name="Rectangle 3"/>
          <p:cNvSpPr>
            <a:spLocks noGrp="1" noChangeArrowheads="1"/>
          </p:cNvSpPr>
          <p:nvPr>
            <p:ph type="body" idx="1"/>
          </p:nvPr>
        </p:nvSpPr>
        <p:spPr>
          <a:xfrm>
            <a:off x="301625" y="1863725"/>
            <a:ext cx="8191500" cy="3793819"/>
          </a:xfrm>
          <a:noFill/>
        </p:spPr>
        <p:txBody>
          <a:bodyPr/>
          <a:lstStyle/>
          <a:p>
            <a:pPr marL="419100" indent="-419100">
              <a:tabLst>
                <a:tab pos="1543050" algn="l"/>
              </a:tabLst>
            </a:pPr>
            <a:r>
              <a:rPr lang="zh-CN" altLang="en-US" sz="2400" dirty="0" smtClean="0"/>
              <a:t>手算过程</a:t>
            </a:r>
            <a:r>
              <a:rPr lang="en-US" altLang="zh-CN" sz="2400" dirty="0" smtClean="0"/>
              <a:t>:</a:t>
            </a:r>
            <a:r>
              <a:rPr lang="zh-CN" altLang="en-US" sz="2400" dirty="0" smtClean="0"/>
              <a:t>（以两个四位数乘法为例）</a:t>
            </a:r>
            <a:endParaRPr lang="en-US" altLang="zh-CN" sz="2400" dirty="0" smtClean="0"/>
          </a:p>
          <a:p>
            <a:pPr marL="0" indent="0">
              <a:buNone/>
              <a:tabLst>
                <a:tab pos="1543050" algn="l"/>
              </a:tabLst>
            </a:pPr>
            <a:r>
              <a:rPr lang="zh-CN" altLang="en-US" sz="2400" dirty="0" smtClean="0">
                <a:latin typeface="Courier New" panose="02070309020205020404" pitchFamily="49" charset="0"/>
              </a:rPr>
              <a:t>被乘数       </a:t>
            </a:r>
            <a:r>
              <a:rPr lang="en-US" altLang="zh-CN" sz="2400" dirty="0" smtClean="0">
                <a:latin typeface="Courier New" panose="02070309020205020404" pitchFamily="49" charset="0"/>
              </a:rPr>
              <a:t>     1000</a:t>
            </a:r>
          </a:p>
          <a:p>
            <a:pPr marL="0" indent="0">
              <a:buNone/>
              <a:tabLst>
                <a:tab pos="1543050" algn="l"/>
              </a:tabLst>
            </a:pPr>
            <a:r>
              <a:rPr lang="zh-CN" altLang="en-US" sz="2400" dirty="0" smtClean="0">
                <a:latin typeface="Courier New" panose="02070309020205020404" pitchFamily="49" charset="0"/>
              </a:rPr>
              <a:t>乘数       </a:t>
            </a:r>
            <a:r>
              <a:rPr lang="en-US" altLang="zh-CN" sz="2400" dirty="0" smtClean="0">
                <a:latin typeface="Courier New" panose="02070309020205020404" pitchFamily="49" charset="0"/>
              </a:rPr>
              <a:t>     </a:t>
            </a:r>
            <a:r>
              <a:rPr lang="en-US" altLang="zh-CN" sz="2400" dirty="0">
                <a:latin typeface="Courier New" panose="02070309020205020404" pitchFamily="49" charset="0"/>
              </a:rPr>
              <a:t>x </a:t>
            </a:r>
            <a:r>
              <a:rPr lang="en-US" altLang="zh-CN" sz="2400" dirty="0" smtClean="0">
                <a:latin typeface="Courier New" panose="02070309020205020404" pitchFamily="49" charset="0"/>
              </a:rPr>
              <a:t>1001</a:t>
            </a:r>
          </a:p>
          <a:p>
            <a:pPr marL="0" indent="0">
              <a:buNone/>
              <a:tabLst>
                <a:tab pos="1543050" algn="l"/>
              </a:tabLst>
            </a:pPr>
            <a:r>
              <a:rPr lang="en-US" altLang="zh-CN" sz="2400" dirty="0">
                <a:latin typeface="Courier New" panose="02070309020205020404" pitchFamily="49" charset="0"/>
              </a:rPr>
              <a:t>		 	  </a:t>
            </a:r>
            <a:r>
              <a:rPr lang="en-US" altLang="zh-CN" sz="2400" dirty="0" smtClean="0">
                <a:latin typeface="Courier New" panose="02070309020205020404" pitchFamily="49" charset="0"/>
              </a:rPr>
              <a:t>1000</a:t>
            </a:r>
          </a:p>
          <a:p>
            <a:pPr marL="0" indent="0">
              <a:buNone/>
              <a:tabLst>
                <a:tab pos="1543050" algn="l"/>
              </a:tabLst>
            </a:pPr>
            <a:r>
              <a:rPr lang="en-US" altLang="zh-CN" sz="2400" dirty="0">
                <a:latin typeface="Courier New" panose="02070309020205020404" pitchFamily="49" charset="0"/>
              </a:rPr>
              <a:t>		 	 </a:t>
            </a:r>
            <a:r>
              <a:rPr lang="en-US" altLang="zh-CN" sz="2400" dirty="0" smtClean="0">
                <a:latin typeface="Courier New" panose="02070309020205020404" pitchFamily="49" charset="0"/>
              </a:rPr>
              <a:t>0000</a:t>
            </a:r>
          </a:p>
          <a:p>
            <a:pPr marL="0" indent="0">
              <a:buNone/>
              <a:tabLst>
                <a:tab pos="1543050" algn="l"/>
              </a:tabLst>
            </a:pPr>
            <a:r>
              <a:rPr lang="en-US" altLang="zh-CN" sz="2400" dirty="0">
                <a:latin typeface="Courier New" panose="02070309020205020404" pitchFamily="49" charset="0"/>
              </a:rPr>
              <a:t>		 	</a:t>
            </a:r>
            <a:r>
              <a:rPr lang="en-US" altLang="zh-CN" sz="2400" dirty="0" smtClean="0">
                <a:latin typeface="Courier New" panose="02070309020205020404" pitchFamily="49" charset="0"/>
              </a:rPr>
              <a:t>0000</a:t>
            </a:r>
          </a:p>
          <a:p>
            <a:pPr marL="0" indent="0">
              <a:buNone/>
              <a:tabLst>
                <a:tab pos="1543050" algn="l"/>
              </a:tabLst>
            </a:pPr>
            <a:r>
              <a:rPr lang="en-US" altLang="zh-CN" sz="2400" dirty="0">
                <a:latin typeface="Courier New" panose="02070309020205020404" pitchFamily="49" charset="0"/>
              </a:rPr>
              <a:t>		 </a:t>
            </a:r>
            <a:r>
              <a:rPr lang="en-US" altLang="zh-CN" sz="2400" dirty="0" smtClean="0">
                <a:latin typeface="Courier New" panose="02070309020205020404" pitchFamily="49" charset="0"/>
              </a:rPr>
              <a:t>   1000</a:t>
            </a:r>
          </a:p>
          <a:p>
            <a:pPr marL="0" indent="0">
              <a:buNone/>
              <a:tabLst>
                <a:tab pos="1543050" algn="l"/>
              </a:tabLst>
            </a:pPr>
            <a:r>
              <a:rPr lang="en-US" altLang="zh-CN" sz="2400" dirty="0" smtClean="0">
                <a:latin typeface="Courier New" panose="02070309020205020404" pitchFamily="49" charset="0"/>
              </a:rPr>
              <a:t> </a:t>
            </a:r>
            <a:r>
              <a:rPr lang="zh-CN" altLang="en-US" sz="2400" dirty="0" smtClean="0">
                <a:latin typeface="Courier New" panose="02070309020205020404" pitchFamily="49" charset="0"/>
              </a:rPr>
              <a:t>乘积</a:t>
            </a:r>
            <a:r>
              <a:rPr lang="en-US" altLang="zh-CN" sz="2400" dirty="0" smtClean="0">
                <a:latin typeface="Courier New" panose="02070309020205020404" pitchFamily="49" charset="0"/>
              </a:rPr>
              <a:t>        0.1001000</a:t>
            </a:r>
            <a:endParaRPr lang="en-US" altLang="zh-CN" sz="2400" dirty="0">
              <a:latin typeface="Courier New" panose="02070309020205020404" pitchFamily="49" charset="0"/>
            </a:endParaRPr>
          </a:p>
          <a:p>
            <a:pPr marL="0" indent="0">
              <a:buNone/>
              <a:tabLst>
                <a:tab pos="1543050" algn="l"/>
              </a:tabLst>
            </a:pPr>
            <a:r>
              <a:rPr lang="en-US" altLang="zh-CN" sz="2400" dirty="0" smtClean="0">
                <a:latin typeface="Courier New" panose="02070309020205020404" pitchFamily="49" charset="0"/>
              </a:rPr>
              <a:t/>
            </a:r>
            <a:br>
              <a:rPr lang="en-US" altLang="zh-CN" sz="2400" dirty="0" smtClean="0">
                <a:latin typeface="Courier New" panose="02070309020205020404" pitchFamily="49" charset="0"/>
              </a:rPr>
            </a:br>
            <a:endParaRPr lang="en-US" altLang="zh-CN" sz="2400" dirty="0" smtClean="0">
              <a:latin typeface="Courier New" panose="02070309020205020404" pitchFamily="49" charset="0"/>
            </a:endParaRPr>
          </a:p>
          <a:p>
            <a:pPr marL="419100" indent="-419100">
              <a:buFont typeface="Wingdings" pitchFamily="2" charset="2"/>
              <a:buNone/>
              <a:tabLst>
                <a:tab pos="1543050" algn="l"/>
              </a:tabLst>
            </a:pPr>
            <a:r>
              <a:rPr lang="en-US" altLang="zh-CN" sz="2400" dirty="0" smtClean="0">
                <a:latin typeface="Courier New" panose="02070309020205020404" pitchFamily="49" charset="0"/>
              </a:rPr>
              <a:t>  </a:t>
            </a:r>
            <a:endParaRPr lang="zh-CN" altLang="en-US" sz="2100" dirty="0" smtClean="0">
              <a:solidFill>
                <a:srgbClr val="CC0000"/>
              </a:solidFill>
            </a:endParaRPr>
          </a:p>
        </p:txBody>
      </p:sp>
      <p:sp>
        <p:nvSpPr>
          <p:cNvPr id="69636" name="Line 4"/>
          <p:cNvSpPr>
            <a:spLocks noChangeShapeType="1"/>
          </p:cNvSpPr>
          <p:nvPr/>
        </p:nvSpPr>
        <p:spPr bwMode="auto">
          <a:xfrm flipV="1">
            <a:off x="3089275" y="3194050"/>
            <a:ext cx="1327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7" name="Line 5"/>
          <p:cNvSpPr>
            <a:spLocks noChangeShapeType="1"/>
          </p:cNvSpPr>
          <p:nvPr/>
        </p:nvSpPr>
        <p:spPr bwMode="auto">
          <a:xfrm flipV="1">
            <a:off x="2622550" y="5102225"/>
            <a:ext cx="1558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4" name="Rectangle 8"/>
          <p:cNvSpPr>
            <a:spLocks noChangeArrowheads="1"/>
          </p:cNvSpPr>
          <p:nvPr/>
        </p:nvSpPr>
        <p:spPr bwMode="auto">
          <a:xfrm>
            <a:off x="630237" y="689987"/>
            <a:ext cx="697319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000" dirty="0">
                <a:solidFill>
                  <a:schemeClr val="accent2"/>
                </a:solidFill>
                <a:latin typeface="Arial" panose="020B0604020202020204" pitchFamily="34" charset="0"/>
                <a:ea typeface="黑体" panose="02010609060101010101" pitchFamily="49" charset="-122"/>
              </a:rPr>
              <a:t>假定：</a:t>
            </a:r>
            <a:r>
              <a:rPr lang="en-US" altLang="zh-CN" sz="2000" dirty="0">
                <a:solidFill>
                  <a:schemeClr val="accent2"/>
                </a:solidFill>
                <a:latin typeface="Arial" panose="020B0604020202020204" pitchFamily="34" charset="0"/>
                <a:ea typeface="黑体" panose="02010609060101010101" pitchFamily="49" charset="-122"/>
              </a:rPr>
              <a:t>[X]</a:t>
            </a:r>
            <a:r>
              <a:rPr lang="zh-CN" altLang="en-US" sz="2000" baseline="-25000" dirty="0">
                <a:solidFill>
                  <a:schemeClr val="accent2"/>
                </a:solidFill>
                <a:latin typeface="Arial" panose="020B0604020202020204" pitchFamily="34" charset="0"/>
                <a:ea typeface="黑体" panose="02010609060101010101" pitchFamily="49" charset="-122"/>
              </a:rPr>
              <a:t>原</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rPr>
              <a:t>0</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zh-CN" altLang="en-US" sz="2000" baseline="-25000" dirty="0">
                <a:solidFill>
                  <a:schemeClr val="accent2"/>
                </a:solidFill>
                <a:latin typeface="Arial" panose="020B0604020202020204" pitchFamily="34" charset="0"/>
                <a:ea typeface="黑体" panose="02010609060101010101" pitchFamily="49" charset="-122"/>
              </a:rPr>
              <a:t>原</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0</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，求</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err="1">
                <a:solidFill>
                  <a:schemeClr val="accent2"/>
                </a:solidFill>
                <a:latin typeface="Arial" panose="020B0604020202020204" pitchFamily="34" charset="0"/>
                <a:ea typeface="黑体" panose="02010609060101010101" pitchFamily="49" charset="-122"/>
                <a:sym typeface="Symbol" panose="05050102010706020507" pitchFamily="18" charset="2"/>
              </a:rPr>
              <a:t>x</a:t>
            </a:r>
            <a:r>
              <a:rPr lang="en-US" altLang="zh-CN" dirty="0" err="1">
                <a:solidFill>
                  <a:schemeClr val="accent2"/>
                </a:solidFill>
                <a:latin typeface="黑体" panose="02010609060101010101" pitchFamily="49" charset="-122"/>
                <a:ea typeface="黑体" panose="02010609060101010101" pitchFamily="49" charset="-122"/>
                <a:sym typeface="Symbol" panose="05050102010706020507" pitchFamily="18" charset="2"/>
              </a:rPr>
              <a:t>×</a:t>
            </a:r>
            <a:r>
              <a:rPr lang="en-US" altLang="zh-CN" dirty="0" err="1">
                <a:solidFill>
                  <a:schemeClr val="accent2"/>
                </a:solidFill>
                <a:sym typeface="Symbol" panose="05050102010706020507" pitchFamily="18" charset="2"/>
              </a:rPr>
              <a:t>Y</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zh-CN" altLang="en-US" dirty="0">
                <a:solidFill>
                  <a:schemeClr val="accent2"/>
                </a:solidFill>
              </a:rPr>
              <a:t>原</a:t>
            </a:r>
            <a:endPar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endParaRPr>
          </a:p>
          <a:p>
            <a:pPr>
              <a:spcBef>
                <a:spcPct val="25000"/>
              </a:spcBef>
            </a:pP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数值部分 </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z</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z</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2n </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(0.x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 × (0. 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a:t>
            </a:r>
          </a:p>
          <a:p>
            <a:pPr>
              <a:spcBef>
                <a:spcPct val="25000"/>
              </a:spcBef>
            </a:pPr>
            <a:r>
              <a:rPr lang="zh-CN" altLang="en-US" sz="2000" dirty="0" smtClean="0">
                <a:solidFill>
                  <a:srgbClr val="C00000"/>
                </a:solidFill>
                <a:latin typeface="Arial" panose="020B0604020202020204" pitchFamily="34" charset="0"/>
                <a:ea typeface="黑体" panose="02010609060101010101" pitchFamily="49" charset="-122"/>
                <a:sym typeface="Symbol" panose="05050102010706020507" pitchFamily="18" charset="2"/>
              </a:rPr>
              <a:t>由于小数点位置可以约定，整数乘法与小数乘法原理相同</a:t>
            </a:r>
            <a:endParaRPr lang="en-US" altLang="zh-CN" sz="2000" dirty="0">
              <a:solidFill>
                <a:srgbClr val="C00000"/>
              </a:solidFill>
              <a:latin typeface="Arial" panose="020B0604020202020204" pitchFamily="34" charset="0"/>
              <a:ea typeface="黑体" panose="02010609060101010101" pitchFamily="49" charset="-122"/>
              <a:sym typeface="Symbol" panose="05050102010706020507" pitchFamily="18" charset="2"/>
            </a:endParaRPr>
          </a:p>
        </p:txBody>
      </p:sp>
      <p:sp>
        <p:nvSpPr>
          <p:cNvPr id="126985" name="Rectangle 9"/>
          <p:cNvSpPr>
            <a:spLocks noChangeArrowheads="1"/>
          </p:cNvSpPr>
          <p:nvPr/>
        </p:nvSpPr>
        <p:spPr bwMode="auto">
          <a:xfrm>
            <a:off x="4848225" y="3273579"/>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4</a:t>
            </a:r>
            <a:r>
              <a:rPr lang="en-US" altLang="zh-CN" sz="2000" dirty="0">
                <a:latin typeface="Arial" panose="020B0604020202020204" pitchFamily="34" charset="0"/>
              </a:rPr>
              <a:t>× 2</a:t>
            </a:r>
            <a:r>
              <a:rPr lang="en-US" altLang="zh-CN" sz="2000" baseline="30000" dirty="0">
                <a:latin typeface="Arial" panose="020B0604020202020204" pitchFamily="34" charset="0"/>
              </a:rPr>
              <a:t>-4</a:t>
            </a:r>
          </a:p>
        </p:txBody>
      </p:sp>
      <p:sp>
        <p:nvSpPr>
          <p:cNvPr id="126986" name="Rectangle 10"/>
          <p:cNvSpPr>
            <a:spLocks noChangeArrowheads="1"/>
          </p:cNvSpPr>
          <p:nvPr/>
        </p:nvSpPr>
        <p:spPr bwMode="auto">
          <a:xfrm>
            <a:off x="4848225" y="3756260"/>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3</a:t>
            </a:r>
            <a:r>
              <a:rPr lang="en-US" altLang="zh-CN" sz="2000" dirty="0">
                <a:latin typeface="Arial" panose="020B0604020202020204" pitchFamily="34" charset="0"/>
              </a:rPr>
              <a:t>× 2</a:t>
            </a:r>
            <a:r>
              <a:rPr lang="en-US" altLang="zh-CN" sz="2000" baseline="30000" dirty="0">
                <a:latin typeface="Arial" panose="020B0604020202020204" pitchFamily="34" charset="0"/>
              </a:rPr>
              <a:t>-3</a:t>
            </a:r>
          </a:p>
        </p:txBody>
      </p:sp>
      <p:sp>
        <p:nvSpPr>
          <p:cNvPr id="126987" name="Rectangle 11"/>
          <p:cNvSpPr>
            <a:spLocks noChangeArrowheads="1"/>
          </p:cNvSpPr>
          <p:nvPr/>
        </p:nvSpPr>
        <p:spPr bwMode="auto">
          <a:xfrm>
            <a:off x="4848225" y="4234404"/>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2</a:t>
            </a:r>
            <a:r>
              <a:rPr lang="en-US" altLang="zh-CN" sz="2000" dirty="0">
                <a:latin typeface="Arial" panose="020B0604020202020204" pitchFamily="34" charset="0"/>
              </a:rPr>
              <a:t>× 2</a:t>
            </a:r>
            <a:r>
              <a:rPr lang="en-US" altLang="zh-CN" sz="2000" baseline="30000" dirty="0">
                <a:latin typeface="Arial" panose="020B0604020202020204" pitchFamily="34" charset="0"/>
              </a:rPr>
              <a:t>-2</a:t>
            </a:r>
          </a:p>
        </p:txBody>
      </p:sp>
      <p:sp>
        <p:nvSpPr>
          <p:cNvPr id="126988" name="Rectangle 12"/>
          <p:cNvSpPr>
            <a:spLocks noChangeArrowheads="1"/>
          </p:cNvSpPr>
          <p:nvPr/>
        </p:nvSpPr>
        <p:spPr bwMode="auto">
          <a:xfrm>
            <a:off x="4848225" y="4673664"/>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1</a:t>
            </a:r>
            <a:r>
              <a:rPr lang="en-US" altLang="zh-CN" sz="2000" dirty="0">
                <a:latin typeface="Arial" panose="020B0604020202020204" pitchFamily="34" charset="0"/>
              </a:rPr>
              <a:t>× 2</a:t>
            </a:r>
            <a:r>
              <a:rPr lang="en-US" altLang="zh-CN" sz="2000" baseline="30000" dirty="0">
                <a:latin typeface="Arial" panose="020B0604020202020204" pitchFamily="34" charset="0"/>
              </a:rPr>
              <a:t>-1</a:t>
            </a:r>
          </a:p>
        </p:txBody>
      </p:sp>
      <p:sp>
        <p:nvSpPr>
          <p:cNvPr id="126989" name="Rectangle 13"/>
          <p:cNvSpPr>
            <a:spLocks noChangeArrowheads="1"/>
          </p:cNvSpPr>
          <p:nvPr/>
        </p:nvSpPr>
        <p:spPr bwMode="auto">
          <a:xfrm>
            <a:off x="5499100" y="2052638"/>
            <a:ext cx="30797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b="0" dirty="0"/>
              <a:t>                </a:t>
            </a:r>
            <a:r>
              <a:rPr lang="en-US" altLang="zh-CN" sz="2000" dirty="0">
                <a:latin typeface="Arial" panose="020B0604020202020204" pitchFamily="34" charset="0"/>
              </a:rPr>
              <a:t>4</a:t>
            </a:r>
          </a:p>
          <a:p>
            <a:pPr>
              <a:lnSpc>
                <a:spcPct val="80000"/>
              </a:lnSpc>
            </a:pPr>
            <a:r>
              <a:rPr lang="en-US" altLang="zh-CN" sz="2000" dirty="0">
                <a:latin typeface="Arial" panose="020B0604020202020204" pitchFamily="34" charset="0"/>
              </a:rPr>
              <a:t>X×Y= </a:t>
            </a:r>
            <a:r>
              <a:rPr lang="en-US" altLang="zh-CN" sz="2000" dirty="0">
                <a:latin typeface="Arial" panose="020B0604020202020204" pitchFamily="34" charset="0"/>
                <a:sym typeface="Symbol" panose="05050102010706020507" pitchFamily="18" charset="2"/>
              </a:rPr>
              <a:t> </a:t>
            </a:r>
            <a:r>
              <a:rPr lang="en-US" altLang="zh-CN" sz="2000" dirty="0">
                <a:latin typeface="Arial" panose="020B0604020202020204" pitchFamily="34" charset="0"/>
              </a:rPr>
              <a:t> (X</a:t>
            </a:r>
            <a:r>
              <a:rPr lang="en-US" altLang="zh-CN" sz="2000" dirty="0">
                <a:latin typeface="Arial" panose="020B0604020202020204" pitchFamily="34" charset="0"/>
                <a:sym typeface="Symbol" panose="05050102010706020507" pitchFamily="18" charset="2"/>
              </a:rPr>
              <a:t>× y</a:t>
            </a:r>
            <a:r>
              <a:rPr lang="en-US" altLang="zh-CN" sz="2000" baseline="-25000" dirty="0">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×2</a:t>
            </a:r>
            <a:r>
              <a:rPr lang="en-US" altLang="zh-CN" sz="2000" baseline="30000" dirty="0">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  </a:t>
            </a:r>
          </a:p>
          <a:p>
            <a:pPr>
              <a:lnSpc>
                <a:spcPct val="70000"/>
              </a:lnSpc>
            </a:pPr>
            <a:r>
              <a:rPr lang="en-US" altLang="zh-CN" sz="2000" dirty="0">
                <a:latin typeface="Arial" panose="020B0604020202020204" pitchFamily="34" charset="0"/>
                <a:sym typeface="Symbol" panose="05050102010706020507" pitchFamily="18" charset="2"/>
              </a:rPr>
              <a:t>           </a:t>
            </a:r>
            <a:r>
              <a:rPr lang="en-US" altLang="zh-CN" sz="2000" dirty="0" err="1">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=1</a:t>
            </a:r>
          </a:p>
        </p:txBody>
      </p:sp>
      <p:sp>
        <p:nvSpPr>
          <p:cNvPr id="126992" name="Text Box 16"/>
          <p:cNvSpPr txBox="1">
            <a:spLocks noChangeArrowheads="1"/>
          </p:cNvSpPr>
          <p:nvPr/>
        </p:nvSpPr>
        <p:spPr bwMode="auto">
          <a:xfrm>
            <a:off x="536576" y="5657544"/>
            <a:ext cx="5969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整个运算过程中用到两种操作</a:t>
            </a:r>
            <a:r>
              <a:rPr lang="zh-CN" altLang="en-US" sz="2200" dirty="0" smtClean="0">
                <a:solidFill>
                  <a:schemeClr val="accent2"/>
                </a:solidFill>
                <a:latin typeface="黑体" panose="02010609060101010101" pitchFamily="49" charset="-122"/>
                <a:ea typeface="黑体" panose="02010609060101010101" pitchFamily="49" charset="-122"/>
              </a:rPr>
              <a:t>：左移</a:t>
            </a:r>
            <a:r>
              <a:rPr lang="zh-CN" altLang="en-US" sz="2200" dirty="0">
                <a:solidFill>
                  <a:schemeClr val="accent2"/>
                </a:solidFill>
                <a:latin typeface="黑体" panose="02010609060101010101" pitchFamily="49" charset="-122"/>
                <a:ea typeface="黑体" panose="02010609060101010101" pitchFamily="49" charset="-122"/>
              </a:rPr>
              <a:t>，</a:t>
            </a:r>
            <a:r>
              <a:rPr lang="zh-CN" altLang="en-US" sz="2200" dirty="0" smtClean="0">
                <a:solidFill>
                  <a:schemeClr val="accent2"/>
                </a:solidFill>
                <a:latin typeface="黑体" panose="02010609060101010101" pitchFamily="49" charset="-122"/>
                <a:ea typeface="黑体" panose="02010609060101010101" pitchFamily="49" charset="-122"/>
              </a:rPr>
              <a:t>加法</a:t>
            </a:r>
            <a:endParaRPr lang="zh-CN" altLang="en-US" sz="2200" dirty="0">
              <a:solidFill>
                <a:schemeClr val="accent2"/>
              </a:solidFill>
              <a:latin typeface="黑体" panose="02010609060101010101" pitchFamily="49" charset="-122"/>
              <a:ea typeface="黑体" panose="02010609060101010101" pitchFamily="49" charset="-122"/>
            </a:endParaRPr>
          </a:p>
        </p:txBody>
      </p:sp>
      <p:sp>
        <p:nvSpPr>
          <p:cNvPr id="126994" name="Rectangle 18"/>
          <p:cNvSpPr>
            <a:spLocks noChangeArrowheads="1"/>
          </p:cNvSpPr>
          <p:nvPr/>
        </p:nvSpPr>
        <p:spPr bwMode="auto">
          <a:xfrm>
            <a:off x="536576" y="6147416"/>
            <a:ext cx="65928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smtClean="0">
                <a:solidFill>
                  <a:srgbClr val="FF0066"/>
                </a:solidFill>
                <a:latin typeface="黑体" panose="02010609060101010101" pitchFamily="49" charset="-122"/>
                <a:ea typeface="黑体" panose="02010609060101010101" pitchFamily="49" charset="-122"/>
              </a:rPr>
              <a:t>因此，可用</a:t>
            </a:r>
            <a:r>
              <a:rPr lang="en-US" altLang="zh-CN" sz="2200" dirty="0" smtClean="0">
                <a:solidFill>
                  <a:srgbClr val="FF0066"/>
                </a:solidFill>
                <a:latin typeface="黑体" panose="02010609060101010101" pitchFamily="49" charset="-122"/>
                <a:ea typeface="黑体" panose="02010609060101010101" pitchFamily="49" charset="-122"/>
              </a:rPr>
              <a:t>ALU</a:t>
            </a:r>
            <a:r>
              <a:rPr lang="zh-CN" altLang="en-US" sz="2200" dirty="0" smtClean="0">
                <a:solidFill>
                  <a:srgbClr val="FF0066"/>
                </a:solidFill>
                <a:latin typeface="黑体" panose="02010609060101010101" pitchFamily="49" charset="-122"/>
                <a:ea typeface="黑体" panose="02010609060101010101" pitchFamily="49" charset="-122"/>
              </a:rPr>
              <a:t>和移位器来实现乘法运算</a:t>
            </a:r>
            <a:endParaRPr lang="zh-CN" altLang="en-US" sz="2200" dirty="0">
              <a:solidFill>
                <a:srgbClr val="FF0066"/>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39</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4">
                                            <p:txEl>
                                              <p:pRg st="0" end="0"/>
                                            </p:txEl>
                                          </p:spTgt>
                                        </p:tgtEl>
                                        <p:attrNameLst>
                                          <p:attrName>style.visibility</p:attrName>
                                        </p:attrNameLst>
                                      </p:cBhvr>
                                      <p:to>
                                        <p:strVal val="visible"/>
                                      </p:to>
                                    </p:set>
                                    <p:animEffect transition="in" filter="blinds(horizontal)">
                                      <p:cBhvr>
                                        <p:cTn id="7" dur="500"/>
                                        <p:tgtEl>
                                          <p:spTgt spid="1269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84">
                                            <p:txEl>
                                              <p:pRg st="1" end="1"/>
                                            </p:txEl>
                                          </p:spTgt>
                                        </p:tgtEl>
                                        <p:attrNameLst>
                                          <p:attrName>style.visibility</p:attrName>
                                        </p:attrNameLst>
                                      </p:cBhvr>
                                      <p:to>
                                        <p:strVal val="visible"/>
                                      </p:to>
                                    </p:set>
                                    <p:animEffect transition="in" filter="blinds(horizontal)">
                                      <p:cBhvr>
                                        <p:cTn id="12" dur="500"/>
                                        <p:tgtEl>
                                          <p:spTgt spid="1269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84">
                                            <p:txEl>
                                              <p:pRg st="2" end="2"/>
                                            </p:txEl>
                                          </p:spTgt>
                                        </p:tgtEl>
                                        <p:attrNameLst>
                                          <p:attrName>style.visibility</p:attrName>
                                        </p:attrNameLst>
                                      </p:cBhvr>
                                      <p:to>
                                        <p:strVal val="visible"/>
                                      </p:to>
                                    </p:set>
                                    <p:animEffect transition="in" filter="blinds(horizontal)">
                                      <p:cBhvr>
                                        <p:cTn id="17" dur="500"/>
                                        <p:tgtEl>
                                          <p:spTgt spid="1269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635">
                                            <p:txEl>
                                              <p:pRg st="0" end="0"/>
                                            </p:txEl>
                                          </p:spTgt>
                                        </p:tgtEl>
                                        <p:attrNameLst>
                                          <p:attrName>style.visibility</p:attrName>
                                        </p:attrNameLst>
                                      </p:cBhvr>
                                      <p:to>
                                        <p:strVal val="visible"/>
                                      </p:to>
                                    </p:set>
                                    <p:animEffect transition="in" filter="wipe(down)">
                                      <p:cBhvr>
                                        <p:cTn id="22" dur="500"/>
                                        <p:tgtEl>
                                          <p:spTgt spid="696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6989"/>
                                        </p:tgtEl>
                                        <p:attrNameLst>
                                          <p:attrName>style.visibility</p:attrName>
                                        </p:attrNameLst>
                                      </p:cBhvr>
                                      <p:to>
                                        <p:strVal val="visible"/>
                                      </p:to>
                                    </p:set>
                                    <p:animEffect transition="in" filter="wipe(down)">
                                      <p:cBhvr>
                                        <p:cTn id="27" dur="500"/>
                                        <p:tgtEl>
                                          <p:spTgt spid="1269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9635">
                                            <p:txEl>
                                              <p:pRg st="1" end="1"/>
                                            </p:txEl>
                                          </p:spTgt>
                                        </p:tgtEl>
                                        <p:attrNameLst>
                                          <p:attrName>style.visibility</p:attrName>
                                        </p:attrNameLst>
                                      </p:cBhvr>
                                      <p:to>
                                        <p:strVal val="visible"/>
                                      </p:to>
                                    </p:set>
                                    <p:animEffect transition="in" filter="wipe(down)">
                                      <p:cBhvr>
                                        <p:cTn id="32" dur="500"/>
                                        <p:tgtEl>
                                          <p:spTgt spid="6963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9635">
                                            <p:txEl>
                                              <p:pRg st="2" end="2"/>
                                            </p:txEl>
                                          </p:spTgt>
                                        </p:tgtEl>
                                        <p:attrNameLst>
                                          <p:attrName>style.visibility</p:attrName>
                                        </p:attrNameLst>
                                      </p:cBhvr>
                                      <p:to>
                                        <p:strVal val="visible"/>
                                      </p:to>
                                    </p:set>
                                    <p:animEffect transition="in" filter="wipe(down)">
                                      <p:cBhvr>
                                        <p:cTn id="37" dur="500"/>
                                        <p:tgtEl>
                                          <p:spTgt spid="696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9636"/>
                                        </p:tgtEl>
                                        <p:attrNameLst>
                                          <p:attrName>style.visibility</p:attrName>
                                        </p:attrNameLst>
                                      </p:cBhvr>
                                      <p:to>
                                        <p:strVal val="visible"/>
                                      </p:to>
                                    </p:set>
                                    <p:animEffect transition="in" filter="wipe(down)">
                                      <p:cBhvr>
                                        <p:cTn id="42" dur="500"/>
                                        <p:tgtEl>
                                          <p:spTgt spid="696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9635">
                                            <p:txEl>
                                              <p:pRg st="3" end="3"/>
                                            </p:txEl>
                                          </p:spTgt>
                                        </p:tgtEl>
                                        <p:attrNameLst>
                                          <p:attrName>style.visibility</p:attrName>
                                        </p:attrNameLst>
                                      </p:cBhvr>
                                      <p:to>
                                        <p:strVal val="visible"/>
                                      </p:to>
                                    </p:set>
                                    <p:animEffect transition="in" filter="wipe(down)">
                                      <p:cBhvr>
                                        <p:cTn id="47" dur="500"/>
                                        <p:tgtEl>
                                          <p:spTgt spid="6963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6985"/>
                                        </p:tgtEl>
                                        <p:attrNameLst>
                                          <p:attrName>style.visibility</p:attrName>
                                        </p:attrNameLst>
                                      </p:cBhvr>
                                      <p:to>
                                        <p:strVal val="visible"/>
                                      </p:to>
                                    </p:set>
                                    <p:animEffect transition="in" filter="wipe(down)">
                                      <p:cBhvr>
                                        <p:cTn id="52" dur="500"/>
                                        <p:tgtEl>
                                          <p:spTgt spid="12698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9635">
                                            <p:txEl>
                                              <p:pRg st="4" end="4"/>
                                            </p:txEl>
                                          </p:spTgt>
                                        </p:tgtEl>
                                        <p:attrNameLst>
                                          <p:attrName>style.visibility</p:attrName>
                                        </p:attrNameLst>
                                      </p:cBhvr>
                                      <p:to>
                                        <p:strVal val="visible"/>
                                      </p:to>
                                    </p:set>
                                    <p:animEffect transition="in" filter="wipe(down)">
                                      <p:cBhvr>
                                        <p:cTn id="57" dur="500"/>
                                        <p:tgtEl>
                                          <p:spTgt spid="6963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26986"/>
                                        </p:tgtEl>
                                        <p:attrNameLst>
                                          <p:attrName>style.visibility</p:attrName>
                                        </p:attrNameLst>
                                      </p:cBhvr>
                                      <p:to>
                                        <p:strVal val="visible"/>
                                      </p:to>
                                    </p:set>
                                    <p:animEffect transition="in" filter="wipe(down)">
                                      <p:cBhvr>
                                        <p:cTn id="62" dur="500"/>
                                        <p:tgtEl>
                                          <p:spTgt spid="1269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9635">
                                            <p:txEl>
                                              <p:pRg st="5" end="5"/>
                                            </p:txEl>
                                          </p:spTgt>
                                        </p:tgtEl>
                                        <p:attrNameLst>
                                          <p:attrName>style.visibility</p:attrName>
                                        </p:attrNameLst>
                                      </p:cBhvr>
                                      <p:to>
                                        <p:strVal val="visible"/>
                                      </p:to>
                                    </p:set>
                                    <p:animEffect transition="in" filter="wipe(down)">
                                      <p:cBhvr>
                                        <p:cTn id="67" dur="500"/>
                                        <p:tgtEl>
                                          <p:spTgt spid="6963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6987"/>
                                        </p:tgtEl>
                                        <p:attrNameLst>
                                          <p:attrName>style.visibility</p:attrName>
                                        </p:attrNameLst>
                                      </p:cBhvr>
                                      <p:to>
                                        <p:strVal val="visible"/>
                                      </p:to>
                                    </p:set>
                                    <p:animEffect transition="in" filter="wipe(down)">
                                      <p:cBhvr>
                                        <p:cTn id="72" dur="500"/>
                                        <p:tgtEl>
                                          <p:spTgt spid="12698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9635">
                                            <p:txEl>
                                              <p:pRg st="6" end="6"/>
                                            </p:txEl>
                                          </p:spTgt>
                                        </p:tgtEl>
                                        <p:attrNameLst>
                                          <p:attrName>style.visibility</p:attrName>
                                        </p:attrNameLst>
                                      </p:cBhvr>
                                      <p:to>
                                        <p:strVal val="visible"/>
                                      </p:to>
                                    </p:set>
                                    <p:animEffect transition="in" filter="wipe(down)">
                                      <p:cBhvr>
                                        <p:cTn id="77" dur="500"/>
                                        <p:tgtEl>
                                          <p:spTgt spid="6963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26988"/>
                                        </p:tgtEl>
                                        <p:attrNameLst>
                                          <p:attrName>style.visibility</p:attrName>
                                        </p:attrNameLst>
                                      </p:cBhvr>
                                      <p:to>
                                        <p:strVal val="visible"/>
                                      </p:to>
                                    </p:set>
                                    <p:animEffect transition="in" filter="wipe(down)">
                                      <p:cBhvr>
                                        <p:cTn id="82" dur="500"/>
                                        <p:tgtEl>
                                          <p:spTgt spid="12698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9637"/>
                                        </p:tgtEl>
                                        <p:attrNameLst>
                                          <p:attrName>style.visibility</p:attrName>
                                        </p:attrNameLst>
                                      </p:cBhvr>
                                      <p:to>
                                        <p:strVal val="visible"/>
                                      </p:to>
                                    </p:set>
                                    <p:animEffect transition="in" filter="wipe(down)">
                                      <p:cBhvr>
                                        <p:cTn id="87" dur="500"/>
                                        <p:tgtEl>
                                          <p:spTgt spid="696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9635">
                                            <p:txEl>
                                              <p:pRg st="7" end="7"/>
                                            </p:txEl>
                                          </p:spTgt>
                                        </p:tgtEl>
                                        <p:attrNameLst>
                                          <p:attrName>style.visibility</p:attrName>
                                        </p:attrNameLst>
                                      </p:cBhvr>
                                      <p:to>
                                        <p:strVal val="visible"/>
                                      </p:to>
                                    </p:set>
                                    <p:animEffect transition="in" filter="wipe(down)">
                                      <p:cBhvr>
                                        <p:cTn id="92" dur="500"/>
                                        <p:tgtEl>
                                          <p:spTgt spid="69635">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26992"/>
                                        </p:tgtEl>
                                        <p:attrNameLst>
                                          <p:attrName>style.visibility</p:attrName>
                                        </p:attrNameLst>
                                      </p:cBhvr>
                                      <p:to>
                                        <p:strVal val="visible"/>
                                      </p:to>
                                    </p:set>
                                    <p:animEffect transition="in" filter="wipe(down)">
                                      <p:cBhvr>
                                        <p:cTn id="97" dur="500"/>
                                        <p:tgtEl>
                                          <p:spTgt spid="12699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6994"/>
                                        </p:tgtEl>
                                        <p:attrNameLst>
                                          <p:attrName>style.visibility</p:attrName>
                                        </p:attrNameLst>
                                      </p:cBhvr>
                                      <p:to>
                                        <p:strVal val="visible"/>
                                      </p:to>
                                    </p:set>
                                    <p:animEffect transition="in" filter="wipe(down)">
                                      <p:cBhvr>
                                        <p:cTn id="102" dur="500"/>
                                        <p:tgtEl>
                                          <p:spTgt spid="126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P spid="69637" grpId="0" animBg="1"/>
      <p:bldP spid="126984" grpId="0" build="p"/>
      <p:bldP spid="126985" grpId="0"/>
      <p:bldP spid="126986" grpId="0"/>
      <p:bldP spid="126987" grpId="0"/>
      <p:bldP spid="126988" grpId="0"/>
      <p:bldP spid="126989" grpId="0"/>
      <p:bldP spid="126992" grpId="0"/>
      <p:bldP spid="1269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90500"/>
            <a:ext cx="6073775" cy="479747"/>
          </a:xfrm>
        </p:spPr>
        <p:txBody>
          <a:bodyPr/>
          <a:lstStyle/>
          <a:p>
            <a:r>
              <a:rPr lang="en-US" altLang="zh-CN" dirty="0" smtClean="0">
                <a:ea typeface="宋体" panose="02010600030101010101" pitchFamily="2" charset="-122"/>
              </a:rPr>
              <a:t>C</a:t>
            </a:r>
            <a:r>
              <a:rPr lang="zh-CN" altLang="en-US" dirty="0" smtClean="0">
                <a:ea typeface="宋体" panose="02010600030101010101" pitchFamily="2" charset="-122"/>
              </a:rPr>
              <a:t>语言程序中涉及的运算（续）</a:t>
            </a:r>
          </a:p>
        </p:txBody>
      </p:sp>
      <p:sp>
        <p:nvSpPr>
          <p:cNvPr id="394243" name="Rectangle 3"/>
          <p:cNvSpPr>
            <a:spLocks noGrp="1" noChangeArrowheads="1"/>
          </p:cNvSpPr>
          <p:nvPr>
            <p:ph type="body" idx="1"/>
          </p:nvPr>
        </p:nvSpPr>
        <p:spPr>
          <a:xfrm>
            <a:off x="444500" y="784225"/>
            <a:ext cx="8191500" cy="5265031"/>
          </a:xfrm>
        </p:spPr>
        <p:txBody>
          <a:bodyPr/>
          <a:lstStyle/>
          <a:p>
            <a:r>
              <a:rPr lang="zh-CN" altLang="en-US" dirty="0" smtClean="0">
                <a:ea typeface="黑体" panose="02010609060101010101" pitchFamily="49" charset="-122"/>
              </a:rPr>
              <a:t>逻辑运算</a:t>
            </a:r>
          </a:p>
          <a:p>
            <a:pPr lvl="1"/>
            <a:r>
              <a:rPr lang="zh-CN" altLang="en-US" sz="2200" dirty="0" smtClean="0">
                <a:ea typeface="黑体" panose="02010609060101010101" pitchFamily="49" charset="-122"/>
              </a:rPr>
              <a:t>用途</a:t>
            </a:r>
          </a:p>
          <a:p>
            <a:pPr lvl="2"/>
            <a:r>
              <a:rPr lang="zh-CN" altLang="en-US" sz="2200" dirty="0" smtClean="0">
                <a:ea typeface="黑体" panose="02010609060101010101" pitchFamily="49" charset="-122"/>
              </a:rPr>
              <a:t>用于关系表达式的运算</a:t>
            </a:r>
          </a:p>
          <a:p>
            <a:pPr lvl="2">
              <a:buFontTx/>
              <a:buNone/>
            </a:pPr>
            <a:r>
              <a:rPr lang="zh-CN" altLang="en-US" sz="2200" dirty="0" smtClean="0">
                <a:ea typeface="黑体" panose="02010609060101010101" pitchFamily="49" charset="-122"/>
              </a:rPr>
              <a:t>例如，</a:t>
            </a:r>
            <a:r>
              <a:rPr lang="en-US" altLang="zh-CN" sz="2200" dirty="0" smtClean="0">
                <a:ea typeface="黑体" panose="02010609060101010101" pitchFamily="49" charset="-122"/>
              </a:rPr>
              <a:t>if </a:t>
            </a:r>
            <a:r>
              <a:rPr lang="zh-CN" altLang="en-US" sz="2200" dirty="0" smtClean="0">
                <a:ea typeface="黑体" panose="02010609060101010101" pitchFamily="49" charset="-122"/>
              </a:rPr>
              <a:t>（</a:t>
            </a:r>
            <a:r>
              <a:rPr lang="en-US" altLang="zh-CN" sz="2200" dirty="0" smtClean="0">
                <a:ea typeface="黑体" panose="02010609060101010101" pitchFamily="49" charset="-122"/>
              </a:rPr>
              <a:t>x&gt;y </a:t>
            </a:r>
            <a:r>
              <a:rPr lang="en-US" altLang="zh-CN" sz="2200" dirty="0" smtClean="0">
                <a:solidFill>
                  <a:srgbClr val="FF0000"/>
                </a:solidFill>
                <a:ea typeface="黑体" panose="02010609060101010101" pitchFamily="49" charset="-122"/>
              </a:rPr>
              <a:t>and</a:t>
            </a:r>
            <a:r>
              <a:rPr lang="en-US" altLang="zh-CN" sz="2200" dirty="0" smtClean="0">
                <a:ea typeface="黑体" panose="02010609060101010101" pitchFamily="49" charset="-122"/>
              </a:rPr>
              <a:t> </a:t>
            </a:r>
            <a:r>
              <a:rPr lang="en-US" altLang="zh-CN" sz="2200" dirty="0" err="1" smtClean="0">
                <a:ea typeface="黑体" panose="02010609060101010101" pitchFamily="49" charset="-122"/>
              </a:rPr>
              <a:t>i</a:t>
            </a:r>
            <a:r>
              <a:rPr lang="en-US" altLang="zh-CN" sz="2200" dirty="0" smtClean="0">
                <a:ea typeface="黑体" panose="02010609060101010101" pitchFamily="49" charset="-122"/>
              </a:rPr>
              <a:t>&lt;100</a:t>
            </a:r>
            <a:r>
              <a:rPr lang="zh-CN" altLang="en-US" sz="2200" dirty="0" smtClean="0">
                <a:ea typeface="黑体" panose="02010609060101010101" pitchFamily="49" charset="-122"/>
              </a:rPr>
              <a:t>）</a:t>
            </a:r>
            <a:r>
              <a:rPr lang="en-US" altLang="zh-CN" sz="2200" dirty="0" smtClean="0">
                <a:ea typeface="黑体" panose="02010609060101010101" pitchFamily="49" charset="-122"/>
              </a:rPr>
              <a:t>then ……</a:t>
            </a:r>
            <a:r>
              <a:rPr lang="zh-CN" altLang="en-US" sz="2200" dirty="0" smtClean="0">
                <a:ea typeface="黑体" panose="02010609060101010101" pitchFamily="49" charset="-122"/>
              </a:rPr>
              <a:t>中的“</a:t>
            </a:r>
            <a:r>
              <a:rPr lang="en-US" altLang="zh-CN" sz="2200" dirty="0" smtClean="0">
                <a:ea typeface="黑体" panose="02010609060101010101" pitchFamily="49" charset="-122"/>
              </a:rPr>
              <a:t>and”</a:t>
            </a:r>
            <a:r>
              <a:rPr lang="zh-CN" altLang="en-US" sz="2200" dirty="0" smtClean="0">
                <a:ea typeface="黑体" panose="02010609060101010101" pitchFamily="49" charset="-122"/>
              </a:rPr>
              <a:t>运算</a:t>
            </a:r>
          </a:p>
          <a:p>
            <a:pPr lvl="1"/>
            <a:r>
              <a:rPr lang="zh-CN" altLang="en-US" sz="2200" dirty="0" smtClean="0">
                <a:ea typeface="黑体" panose="02010609060101010101" pitchFamily="49" charset="-122"/>
              </a:rPr>
              <a:t>操作</a:t>
            </a:r>
          </a:p>
          <a:p>
            <a:pPr lvl="2"/>
            <a:r>
              <a:rPr lang="zh-CN" altLang="en-US" sz="2200" dirty="0" smtClean="0">
                <a:ea typeface="黑体" panose="02010609060101010101" pitchFamily="49" charset="-122"/>
              </a:rPr>
              <a:t>“</a:t>
            </a:r>
            <a:r>
              <a:rPr lang="en-US" altLang="zh-CN" sz="2200" dirty="0" smtClean="0">
                <a:ea typeface="黑体" panose="02010609060101010101" pitchFamily="49" charset="-122"/>
              </a:rPr>
              <a:t>‖”</a:t>
            </a:r>
            <a:r>
              <a:rPr lang="zh-CN" altLang="en-US" sz="2200" dirty="0" smtClean="0">
                <a:ea typeface="黑体" panose="02010609060101010101" pitchFamily="49" charset="-122"/>
              </a:rPr>
              <a:t>表示“</a:t>
            </a:r>
            <a:r>
              <a:rPr lang="en-US" altLang="zh-CN" sz="2200" dirty="0" smtClean="0">
                <a:ea typeface="黑体" panose="02010609060101010101" pitchFamily="49" charset="-122"/>
              </a:rPr>
              <a:t>OR”</a:t>
            </a:r>
            <a:r>
              <a:rPr lang="zh-CN" altLang="en-US" sz="2200" dirty="0" smtClean="0">
                <a:ea typeface="黑体" panose="02010609060101010101" pitchFamily="49" charset="-122"/>
              </a:rPr>
              <a:t>运算</a:t>
            </a:r>
          </a:p>
          <a:p>
            <a:pPr lvl="2"/>
            <a:r>
              <a:rPr lang="zh-CN" altLang="en-US" sz="2200" dirty="0" smtClean="0">
                <a:ea typeface="黑体" panose="02010609060101010101" pitchFamily="49" charset="-122"/>
              </a:rPr>
              <a:t>“</a:t>
            </a:r>
            <a:r>
              <a:rPr lang="en-US" altLang="zh-CN" sz="2200" dirty="0" smtClean="0">
                <a:ea typeface="黑体" panose="02010609060101010101" pitchFamily="49" charset="-122"/>
              </a:rPr>
              <a:t>&amp;&amp;”</a:t>
            </a:r>
            <a:r>
              <a:rPr lang="zh-CN" altLang="en-US" sz="2200" dirty="0" smtClean="0">
                <a:ea typeface="黑体" panose="02010609060101010101" pitchFamily="49" charset="-122"/>
              </a:rPr>
              <a:t>表示“</a:t>
            </a:r>
            <a:r>
              <a:rPr lang="en-US" altLang="zh-CN" sz="2200" dirty="0" smtClean="0">
                <a:ea typeface="黑体" panose="02010609060101010101" pitchFamily="49" charset="-122"/>
              </a:rPr>
              <a:t>AND”</a:t>
            </a:r>
            <a:r>
              <a:rPr lang="zh-CN" altLang="en-US" sz="2200" dirty="0" smtClean="0">
                <a:ea typeface="黑体" panose="02010609060101010101" pitchFamily="49" charset="-122"/>
              </a:rPr>
              <a:t>运算</a:t>
            </a:r>
          </a:p>
          <a:p>
            <a:pPr lvl="2"/>
            <a:r>
              <a:rPr lang="zh-CN" altLang="en-US" sz="2200" dirty="0" smtClean="0">
                <a:ea typeface="黑体" panose="02010609060101010101" pitchFamily="49" charset="-122"/>
              </a:rPr>
              <a:t>“</a:t>
            </a:r>
            <a:r>
              <a:rPr lang="en-US" altLang="zh-CN" sz="2200" dirty="0" smtClean="0">
                <a:ea typeface="黑体" panose="02010609060101010101" pitchFamily="49" charset="-122"/>
              </a:rPr>
              <a:t>!”</a:t>
            </a:r>
            <a:r>
              <a:rPr lang="zh-CN" altLang="en-US" sz="2200" dirty="0" smtClean="0">
                <a:ea typeface="黑体" panose="02010609060101010101" pitchFamily="49" charset="-122"/>
              </a:rPr>
              <a:t>表示“</a:t>
            </a:r>
            <a:r>
              <a:rPr lang="en-US" altLang="zh-CN" sz="2200" dirty="0" smtClean="0">
                <a:ea typeface="黑体" panose="02010609060101010101" pitchFamily="49" charset="-122"/>
              </a:rPr>
              <a:t>NOT”</a:t>
            </a:r>
            <a:r>
              <a:rPr lang="zh-CN" altLang="en-US" sz="2200" dirty="0" smtClean="0">
                <a:ea typeface="黑体" panose="02010609060101010101" pitchFamily="49" charset="-122"/>
              </a:rPr>
              <a:t>运算 </a:t>
            </a:r>
          </a:p>
          <a:p>
            <a:pPr lvl="1"/>
            <a:r>
              <a:rPr lang="zh-CN" altLang="en-US" sz="2200" dirty="0" smtClean="0">
                <a:ea typeface="黑体" panose="02010609060101010101" pitchFamily="49" charset="-122"/>
              </a:rPr>
              <a:t>与按位运算的差别</a:t>
            </a:r>
          </a:p>
          <a:p>
            <a:pPr lvl="2"/>
            <a:r>
              <a:rPr lang="zh-CN" altLang="en-US" sz="2200" dirty="0" smtClean="0">
                <a:ea typeface="黑体" panose="02010609060101010101" pitchFamily="49" charset="-122"/>
              </a:rPr>
              <a:t>符号表示不同：</a:t>
            </a:r>
            <a:r>
              <a:rPr lang="en-US" altLang="zh-CN" sz="2200" dirty="0" smtClean="0">
                <a:solidFill>
                  <a:srgbClr val="FF0000"/>
                </a:solidFill>
                <a:ea typeface="黑体" panose="02010609060101010101" pitchFamily="49" charset="-122"/>
              </a:rPr>
              <a:t>&amp;</a:t>
            </a:r>
            <a:r>
              <a:rPr lang="en-US" altLang="zh-CN" sz="2200" dirty="0" smtClean="0">
                <a:solidFill>
                  <a:srgbClr val="009900"/>
                </a:solidFill>
                <a:ea typeface="黑体" panose="02010609060101010101" pitchFamily="49" charset="-122"/>
              </a:rPr>
              <a:t> </a:t>
            </a:r>
            <a:r>
              <a:rPr lang="en-US" altLang="zh-CN" sz="2200" dirty="0" smtClean="0">
                <a:solidFill>
                  <a:srgbClr val="009900"/>
                </a:solidFill>
                <a:ea typeface="黑体" panose="02010609060101010101" pitchFamily="49" charset="-122"/>
                <a:cs typeface="Times New Roman" panose="02020603050405020304" pitchFamily="18" charset="0"/>
              </a:rPr>
              <a:t>~ </a:t>
            </a:r>
            <a:r>
              <a:rPr lang="en-US" altLang="zh-CN" sz="2200" dirty="0" smtClean="0">
                <a:solidFill>
                  <a:srgbClr val="009900"/>
                </a:solidFill>
                <a:ea typeface="黑体" panose="02010609060101010101" pitchFamily="49" charset="-122"/>
              </a:rPr>
              <a:t>&amp;&amp; </a:t>
            </a:r>
            <a:r>
              <a:rPr lang="zh-CN" altLang="en-US" sz="2200" dirty="0" smtClean="0">
                <a:solidFill>
                  <a:srgbClr val="009900"/>
                </a:solidFill>
                <a:ea typeface="黑体" panose="02010609060101010101" pitchFamily="49" charset="-122"/>
              </a:rPr>
              <a:t>；</a:t>
            </a:r>
            <a:r>
              <a:rPr lang="en-US" altLang="zh-CN" sz="2200" dirty="0" smtClean="0">
                <a:solidFill>
                  <a:srgbClr val="FF0000"/>
                </a:solidFill>
                <a:ea typeface="黑体" panose="02010609060101010101" pitchFamily="49" charset="-122"/>
              </a:rPr>
              <a:t>| </a:t>
            </a:r>
            <a:r>
              <a:rPr lang="en-US" altLang="zh-CN" sz="2200" dirty="0" smtClean="0">
                <a:solidFill>
                  <a:srgbClr val="009900"/>
                </a:solidFill>
                <a:ea typeface="黑体" panose="02010609060101010101" pitchFamily="49" charset="-122"/>
              </a:rPr>
              <a:t>~ ‖</a:t>
            </a:r>
            <a:r>
              <a:rPr lang="zh-CN" altLang="en-US" sz="2200" dirty="0" smtClean="0">
                <a:solidFill>
                  <a:srgbClr val="009900"/>
                </a:solidFill>
                <a:ea typeface="黑体" panose="02010609060101010101" pitchFamily="49" charset="-122"/>
              </a:rPr>
              <a:t>； </a:t>
            </a:r>
            <a:r>
              <a:rPr lang="en-US" altLang="zh-CN" sz="2200" dirty="0" smtClean="0">
                <a:solidFill>
                  <a:srgbClr val="009900"/>
                </a:solidFill>
                <a:ea typeface="黑体" panose="02010609060101010101" pitchFamily="49" charset="-122"/>
              </a:rPr>
              <a:t>……</a:t>
            </a:r>
          </a:p>
          <a:p>
            <a:pPr lvl="2"/>
            <a:r>
              <a:rPr lang="zh-CN" altLang="en-US" sz="2200" dirty="0" smtClean="0">
                <a:ea typeface="黑体" panose="02010609060101010101" pitchFamily="49" charset="-122"/>
              </a:rPr>
              <a:t>运算过程不同：</a:t>
            </a:r>
            <a:r>
              <a:rPr lang="zh-CN" altLang="en-US" sz="2200" dirty="0" smtClean="0">
                <a:solidFill>
                  <a:srgbClr val="FF0000"/>
                </a:solidFill>
                <a:ea typeface="黑体" panose="02010609060101010101" pitchFamily="49" charset="-122"/>
              </a:rPr>
              <a:t>按位</a:t>
            </a:r>
            <a:r>
              <a:rPr lang="zh-CN" altLang="en-US" sz="2200" dirty="0" smtClean="0">
                <a:solidFill>
                  <a:srgbClr val="009900"/>
                </a:solidFill>
                <a:ea typeface="黑体" panose="02010609060101010101" pitchFamily="49" charset="-122"/>
              </a:rPr>
              <a:t> </a:t>
            </a:r>
            <a:r>
              <a:rPr lang="en-US" altLang="zh-CN" sz="2200" dirty="0" smtClean="0">
                <a:solidFill>
                  <a:srgbClr val="009900"/>
                </a:solidFill>
                <a:ea typeface="黑体" panose="02010609060101010101" pitchFamily="49" charset="-122"/>
              </a:rPr>
              <a:t>~ </a:t>
            </a:r>
            <a:r>
              <a:rPr lang="zh-CN" altLang="en-US" sz="2200" dirty="0" smtClean="0">
                <a:solidFill>
                  <a:srgbClr val="009900"/>
                </a:solidFill>
                <a:ea typeface="黑体" panose="02010609060101010101" pitchFamily="49" charset="-122"/>
              </a:rPr>
              <a:t>整体</a:t>
            </a:r>
          </a:p>
          <a:p>
            <a:pPr lvl="2"/>
            <a:r>
              <a:rPr lang="zh-CN" altLang="en-US" sz="2200" dirty="0" smtClean="0">
                <a:ea typeface="黑体" panose="02010609060101010101" pitchFamily="49" charset="-122"/>
              </a:rPr>
              <a:t>结果类型不同：</a:t>
            </a:r>
            <a:r>
              <a:rPr lang="zh-CN" altLang="en-US" sz="2200" dirty="0" smtClean="0">
                <a:solidFill>
                  <a:srgbClr val="FF0000"/>
                </a:solidFill>
                <a:ea typeface="黑体" panose="02010609060101010101" pitchFamily="49" charset="-122"/>
              </a:rPr>
              <a:t>位串</a:t>
            </a:r>
            <a:r>
              <a:rPr lang="zh-CN" altLang="en-US" sz="2200" dirty="0" smtClean="0">
                <a:solidFill>
                  <a:srgbClr val="009900"/>
                </a:solidFill>
                <a:ea typeface="黑体" panose="02010609060101010101" pitchFamily="49" charset="-122"/>
              </a:rPr>
              <a:t> </a:t>
            </a:r>
            <a:r>
              <a:rPr lang="en-US" altLang="zh-CN" sz="2200" dirty="0" smtClean="0">
                <a:solidFill>
                  <a:srgbClr val="009900"/>
                </a:solidFill>
                <a:ea typeface="黑体" panose="02010609060101010101" pitchFamily="49" charset="-122"/>
              </a:rPr>
              <a:t>~ </a:t>
            </a:r>
            <a:r>
              <a:rPr lang="zh-CN" altLang="en-US" sz="2200" dirty="0" smtClean="0">
                <a:solidFill>
                  <a:srgbClr val="009900"/>
                </a:solidFill>
                <a:ea typeface="黑体" panose="02010609060101010101" pitchFamily="49" charset="-122"/>
              </a:rPr>
              <a:t>逻辑值</a:t>
            </a:r>
            <a:endParaRPr lang="en-US" altLang="zh-CN" sz="2200" dirty="0" smtClean="0">
              <a:solidFill>
                <a:srgbClr val="0099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Effect transition="in" filter="wipe(down)">
                                      <p:cBhvr>
                                        <p:cTn id="7" dur="500"/>
                                        <p:tgtEl>
                                          <p:spTgt spid="394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2" dur="500"/>
                                        <p:tgtEl>
                                          <p:spTgt spid="394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7" dur="500"/>
                                        <p:tgtEl>
                                          <p:spTgt spid="394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4243">
                                            <p:txEl>
                                              <p:pRg st="4" end="4"/>
                                            </p:txEl>
                                          </p:spTgt>
                                        </p:tgtEl>
                                        <p:attrNameLst>
                                          <p:attrName>style.visibility</p:attrName>
                                        </p:attrNameLst>
                                      </p:cBhvr>
                                      <p:to>
                                        <p:strVal val="visible"/>
                                      </p:to>
                                    </p:set>
                                    <p:animEffect transition="in" filter="wipe(down)">
                                      <p:cBhvr>
                                        <p:cTn id="22" dur="500"/>
                                        <p:tgtEl>
                                          <p:spTgt spid="394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27" dur="500"/>
                                        <p:tgtEl>
                                          <p:spTgt spid="3942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30" dur="500"/>
                                        <p:tgtEl>
                                          <p:spTgt spid="39424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33" dur="500"/>
                                        <p:tgtEl>
                                          <p:spTgt spid="39424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94243">
                                            <p:txEl>
                                              <p:pRg st="8" end="8"/>
                                            </p:txEl>
                                          </p:spTgt>
                                        </p:tgtEl>
                                        <p:attrNameLst>
                                          <p:attrName>style.visibility</p:attrName>
                                        </p:attrNameLst>
                                      </p:cBhvr>
                                      <p:to>
                                        <p:strVal val="visible"/>
                                      </p:to>
                                    </p:set>
                                    <p:animEffect transition="in" filter="wipe(down)">
                                      <p:cBhvr>
                                        <p:cTn id="38" dur="500"/>
                                        <p:tgtEl>
                                          <p:spTgt spid="3942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43" dur="500"/>
                                        <p:tgtEl>
                                          <p:spTgt spid="39424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48" dur="500"/>
                                        <p:tgtEl>
                                          <p:spTgt spid="39424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53" dur="500"/>
                                        <p:tgtEl>
                                          <p:spTgt spid="394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type="body" idx="1"/>
          </p:nvPr>
        </p:nvSpPr>
        <p:spPr>
          <a:xfrm>
            <a:off x="225425" y="730250"/>
            <a:ext cx="8686800" cy="5498941"/>
          </a:xfrm>
          <a:noFill/>
        </p:spPr>
        <p:txBody>
          <a:bodyPr/>
          <a:lstStyle/>
          <a:p>
            <a:pPr marL="419100" indent="-419100">
              <a:lnSpc>
                <a:spcPct val="120000"/>
              </a:lnSpc>
              <a:spcBef>
                <a:spcPct val="30000"/>
              </a:spcBef>
              <a:tabLst>
                <a:tab pos="1543050" algn="l"/>
              </a:tabLst>
            </a:pPr>
            <a:r>
              <a:rPr lang="zh-CN" altLang="en-US" sz="2000" dirty="0" smtClean="0">
                <a:ea typeface="黑体" panose="02010609060101010101" pitchFamily="49" charset="-122"/>
              </a:rPr>
              <a:t>手工乘法的特点：</a:t>
            </a:r>
          </a:p>
          <a:p>
            <a:pPr marL="876300" lvl="1" indent="-381000">
              <a:lnSpc>
                <a:spcPct val="120000"/>
              </a:lnSpc>
              <a:spcBef>
                <a:spcPct val="30000"/>
              </a:spcBef>
              <a:buFontTx/>
              <a:buAutoNum type="circleNumDbPlain"/>
              <a:tabLst>
                <a:tab pos="1543050" algn="l"/>
              </a:tabLst>
            </a:pPr>
            <a:r>
              <a:rPr lang="zh-CN" altLang="en-US" dirty="0" smtClean="0">
                <a:ea typeface="黑体" panose="02010609060101010101" pitchFamily="49" charset="-122"/>
              </a:rPr>
              <a:t>每步计算：</a:t>
            </a:r>
            <a:r>
              <a:rPr lang="en-US" altLang="zh-CN" dirty="0" err="1" smtClean="0">
                <a:ea typeface="黑体" panose="02010609060101010101" pitchFamily="49" charset="-122"/>
              </a:rPr>
              <a:t>X×yi</a:t>
            </a:r>
            <a:r>
              <a:rPr lang="zh-CN" altLang="en-US" dirty="0" smtClean="0">
                <a:ea typeface="黑体" panose="02010609060101010101" pitchFamily="49" charset="-122"/>
              </a:rPr>
              <a:t>，若</a:t>
            </a:r>
            <a:r>
              <a:rPr lang="en-US" altLang="zh-CN" dirty="0" err="1" smtClean="0">
                <a:ea typeface="黑体" panose="02010609060101010101" pitchFamily="49" charset="-122"/>
              </a:rPr>
              <a:t>yi</a:t>
            </a:r>
            <a:r>
              <a:rPr lang="en-US" altLang="zh-CN" dirty="0" smtClean="0">
                <a:ea typeface="黑体" panose="02010609060101010101" pitchFamily="49" charset="-122"/>
              </a:rPr>
              <a:t> = 0</a:t>
            </a:r>
            <a:r>
              <a:rPr lang="zh-CN" altLang="en-US" dirty="0" smtClean="0">
                <a:ea typeface="黑体" panose="02010609060101010101" pitchFamily="49" charset="-122"/>
              </a:rPr>
              <a:t>，则得</a:t>
            </a:r>
            <a:r>
              <a:rPr lang="en-US" altLang="zh-CN" dirty="0" smtClean="0">
                <a:ea typeface="黑体" panose="02010609060101010101" pitchFamily="49" charset="-122"/>
              </a:rPr>
              <a:t>0</a:t>
            </a:r>
            <a:r>
              <a:rPr lang="zh-CN" altLang="en-US" dirty="0" smtClean="0">
                <a:ea typeface="黑体" panose="02010609060101010101" pitchFamily="49" charset="-122"/>
              </a:rPr>
              <a:t>；若</a:t>
            </a:r>
            <a:r>
              <a:rPr lang="en-US" altLang="zh-CN" dirty="0" err="1" smtClean="0">
                <a:ea typeface="黑体" panose="02010609060101010101" pitchFamily="49" charset="-122"/>
              </a:rPr>
              <a:t>yi</a:t>
            </a:r>
            <a:r>
              <a:rPr lang="en-US" altLang="zh-CN" dirty="0" smtClean="0">
                <a:ea typeface="黑体" panose="02010609060101010101" pitchFamily="49" charset="-122"/>
              </a:rPr>
              <a:t> = 1</a:t>
            </a:r>
            <a:r>
              <a:rPr lang="zh-CN" altLang="en-US" dirty="0" smtClean="0">
                <a:ea typeface="黑体" panose="02010609060101010101" pitchFamily="49" charset="-122"/>
              </a:rPr>
              <a:t>，则得</a:t>
            </a:r>
            <a:r>
              <a:rPr lang="en-US" altLang="zh-CN" dirty="0" smtClean="0">
                <a:ea typeface="黑体" panose="02010609060101010101" pitchFamily="49" charset="-122"/>
              </a:rPr>
              <a:t>X</a:t>
            </a:r>
            <a:endParaRPr lang="zh-CN" altLang="en-US" dirty="0" smtClean="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smtClean="0">
                <a:ea typeface="黑体" panose="02010609060101010101" pitchFamily="49" charset="-122"/>
              </a:rPr>
              <a:t>把①求得的各项结果</a:t>
            </a:r>
            <a:r>
              <a:rPr lang="en-US" altLang="zh-CN" dirty="0" smtClean="0">
                <a:ea typeface="黑体" panose="02010609060101010101" pitchFamily="49" charset="-122"/>
              </a:rPr>
              <a:t>X× </a:t>
            </a:r>
            <a:r>
              <a:rPr lang="en-US" altLang="zh-CN" dirty="0" err="1" smtClean="0">
                <a:ea typeface="黑体" panose="02010609060101010101" pitchFamily="49" charset="-122"/>
              </a:rPr>
              <a:t>yi</a:t>
            </a:r>
            <a:r>
              <a:rPr lang="en-US" altLang="zh-CN" dirty="0" smtClean="0">
                <a:ea typeface="黑体" panose="02010609060101010101" pitchFamily="49" charset="-122"/>
              </a:rPr>
              <a:t> </a:t>
            </a:r>
            <a:r>
              <a:rPr lang="zh-CN" altLang="en-US" dirty="0" smtClean="0">
                <a:ea typeface="黑体" panose="02010609060101010101" pitchFamily="49" charset="-122"/>
              </a:rPr>
              <a:t>逐次左移，可表示为</a:t>
            </a:r>
            <a:r>
              <a:rPr lang="en-US" altLang="zh-CN" dirty="0" smtClean="0">
                <a:ea typeface="黑体" panose="02010609060101010101" pitchFamily="49" charset="-122"/>
              </a:rPr>
              <a:t>X× yi×2</a:t>
            </a:r>
            <a:r>
              <a:rPr lang="en-US" altLang="zh-CN" baseline="30000" dirty="0" smtClean="0">
                <a:ea typeface="黑体" panose="02010609060101010101" pitchFamily="49" charset="-122"/>
              </a:rPr>
              <a:t>-i</a:t>
            </a:r>
            <a:r>
              <a:rPr lang="en-US" altLang="zh-CN" dirty="0" smtClean="0">
                <a:ea typeface="黑体" panose="02010609060101010101" pitchFamily="49" charset="-122"/>
              </a:rPr>
              <a:t> </a:t>
            </a:r>
            <a:endParaRPr lang="zh-CN" altLang="en-US" dirty="0" smtClean="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smtClean="0">
                <a:ea typeface="黑体" panose="02010609060101010101" pitchFamily="49" charset="-122"/>
              </a:rPr>
              <a:t>对②的各项结果求和，即 </a:t>
            </a:r>
            <a:r>
              <a:rPr lang="zh-CN" altLang="en-US" dirty="0" smtClean="0">
                <a:ea typeface="黑体" panose="02010609060101010101" pitchFamily="49" charset="-122"/>
                <a:sym typeface="Symbol" panose="05050102010706020507" pitchFamily="18" charset="2"/>
              </a:rPr>
              <a:t></a:t>
            </a:r>
            <a:r>
              <a:rPr lang="zh-CN" altLang="en-US" dirty="0" smtClean="0">
                <a:ea typeface="黑体" panose="02010609060101010101" pitchFamily="49" charset="-122"/>
              </a:rPr>
              <a:t> </a:t>
            </a:r>
            <a:r>
              <a:rPr lang="en-US" altLang="zh-CN" dirty="0" smtClean="0">
                <a:ea typeface="黑体" panose="02010609060101010101" pitchFamily="49" charset="-122"/>
              </a:rPr>
              <a:t>(X× yi×2</a:t>
            </a:r>
            <a:r>
              <a:rPr lang="en-US" altLang="zh-CN" baseline="30000" dirty="0" smtClean="0">
                <a:ea typeface="黑体" panose="02010609060101010101" pitchFamily="49" charset="-122"/>
              </a:rPr>
              <a:t>-i</a:t>
            </a:r>
            <a:r>
              <a:rPr lang="en-US" altLang="zh-CN" dirty="0" smtClean="0">
                <a:ea typeface="黑体" panose="02010609060101010101" pitchFamily="49" charset="-122"/>
              </a:rPr>
              <a:t>)</a:t>
            </a:r>
            <a:r>
              <a:rPr lang="zh-CN" altLang="en-US" dirty="0" smtClean="0">
                <a:ea typeface="黑体" panose="02010609060101010101" pitchFamily="49" charset="-122"/>
              </a:rPr>
              <a:t>，这就是两个无符号数的乘积</a:t>
            </a:r>
            <a:endParaRPr lang="en-US" altLang="zh-CN" dirty="0" smtClean="0">
              <a:ea typeface="黑体" panose="02010609060101010101" pitchFamily="49" charset="-122"/>
            </a:endParaRPr>
          </a:p>
          <a:p>
            <a:pPr marL="419100" indent="-419100">
              <a:lnSpc>
                <a:spcPct val="120000"/>
              </a:lnSpc>
              <a:spcBef>
                <a:spcPct val="30000"/>
              </a:spcBef>
              <a:tabLst>
                <a:tab pos="1543050" algn="l"/>
              </a:tabLst>
            </a:pPr>
            <a:r>
              <a:rPr lang="zh-CN" altLang="en-US" sz="2000" dirty="0" smtClean="0">
                <a:ea typeface="黑体" panose="02010609060101010101" pitchFamily="49" charset="-122"/>
              </a:rPr>
              <a:t>计算机内部稍作以下改进：</a:t>
            </a:r>
          </a:p>
          <a:p>
            <a:pPr marL="876300" lvl="1" indent="-381000">
              <a:lnSpc>
                <a:spcPct val="120000"/>
              </a:lnSpc>
              <a:spcBef>
                <a:spcPct val="30000"/>
              </a:spcBef>
              <a:buFontTx/>
              <a:buAutoNum type="circleNumDbPlain"/>
              <a:tabLst>
                <a:tab pos="1543050" algn="l"/>
              </a:tabLst>
            </a:pPr>
            <a:r>
              <a:rPr lang="zh-CN" altLang="en-US" dirty="0" smtClean="0">
                <a:ea typeface="黑体" panose="02010609060101010101" pitchFamily="49" charset="-122"/>
              </a:rPr>
              <a:t>每次得</a:t>
            </a:r>
            <a:r>
              <a:rPr lang="en-US" altLang="zh-CN" dirty="0" err="1" smtClean="0">
                <a:ea typeface="黑体" panose="02010609060101010101" pitchFamily="49" charset="-122"/>
              </a:rPr>
              <a:t>X×yi</a:t>
            </a:r>
            <a:r>
              <a:rPr lang="zh-CN" altLang="en-US" dirty="0" smtClean="0">
                <a:ea typeface="黑体" panose="02010609060101010101" pitchFamily="49" charset="-122"/>
              </a:rPr>
              <a:t>后，与前面所得结果累加，得到</a:t>
            </a:r>
            <a:r>
              <a:rPr lang="en-US" altLang="zh-CN" dirty="0" smtClean="0">
                <a:ea typeface="黑体" panose="02010609060101010101" pitchFamily="49" charset="-122"/>
              </a:rPr>
              <a:t>Pi</a:t>
            </a:r>
            <a:r>
              <a:rPr lang="zh-CN" altLang="en-US" dirty="0" smtClean="0">
                <a:ea typeface="黑体" panose="02010609060101010101" pitchFamily="49" charset="-122"/>
              </a:rPr>
              <a:t>，称之为部分积。   </a:t>
            </a:r>
            <a:r>
              <a:rPr lang="zh-CN" altLang="en-US" dirty="0" smtClean="0">
                <a:solidFill>
                  <a:srgbClr val="C00000"/>
                </a:solidFill>
                <a:ea typeface="黑体" panose="02010609060101010101" pitchFamily="49" charset="-122"/>
              </a:rPr>
              <a:t>因为</a:t>
            </a:r>
            <a:r>
              <a:rPr lang="zh-CN" altLang="en-US" dirty="0">
                <a:solidFill>
                  <a:srgbClr val="C00000"/>
                </a:solidFill>
                <a:ea typeface="黑体" panose="02010609060101010101" pitchFamily="49" charset="-122"/>
              </a:rPr>
              <a:t>不是到最后才求和，减少了保存各次相乘结果</a:t>
            </a:r>
            <a:r>
              <a:rPr lang="en-US" altLang="zh-CN" dirty="0" err="1">
                <a:solidFill>
                  <a:srgbClr val="C00000"/>
                </a:solidFill>
                <a:ea typeface="黑体" panose="02010609060101010101" pitchFamily="49" charset="-122"/>
              </a:rPr>
              <a:t>X×yi</a:t>
            </a:r>
            <a:r>
              <a:rPr lang="zh-CN" altLang="en-US" dirty="0">
                <a:solidFill>
                  <a:srgbClr val="C00000"/>
                </a:solidFill>
                <a:ea typeface="黑体" panose="02010609060101010101" pitchFamily="49" charset="-122"/>
              </a:rPr>
              <a:t>的开销</a:t>
            </a:r>
            <a:r>
              <a:rPr lang="zh-CN" altLang="en-US" dirty="0" smtClean="0">
                <a:solidFill>
                  <a:srgbClr val="C00000"/>
                </a:solidFill>
                <a:ea typeface="黑体" panose="02010609060101010101" pitchFamily="49" charset="-122"/>
              </a:rPr>
              <a:t>。</a:t>
            </a:r>
            <a:endParaRPr lang="en-US" altLang="zh-CN" dirty="0" smtClean="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每次得</a:t>
            </a:r>
            <a:r>
              <a:rPr lang="en-US" altLang="zh-CN" dirty="0" err="1">
                <a:ea typeface="黑体" panose="02010609060101010101" pitchFamily="49" charset="-122"/>
              </a:rPr>
              <a:t>X×yi</a:t>
            </a:r>
            <a:r>
              <a:rPr lang="zh-CN" altLang="en-US" dirty="0">
                <a:ea typeface="黑体" panose="02010609060101010101" pitchFamily="49" charset="-122"/>
              </a:rPr>
              <a:t>后，不是左移与前次部分积</a:t>
            </a:r>
            <a:r>
              <a:rPr lang="en-US" altLang="zh-CN" dirty="0">
                <a:ea typeface="黑体" panose="02010609060101010101" pitchFamily="49" charset="-122"/>
              </a:rPr>
              <a:t>Pi</a:t>
            </a:r>
            <a:r>
              <a:rPr lang="zh-CN" altLang="en-US" dirty="0">
                <a:ea typeface="黑体" panose="02010609060101010101" pitchFamily="49" charset="-122"/>
              </a:rPr>
              <a:t>相加，而是将部分积</a:t>
            </a:r>
            <a:r>
              <a:rPr lang="en-US" altLang="zh-CN" dirty="0">
                <a:ea typeface="黑体" panose="02010609060101010101" pitchFamily="49" charset="-122"/>
              </a:rPr>
              <a:t>Pi</a:t>
            </a:r>
            <a:r>
              <a:rPr lang="zh-CN" altLang="en-US" dirty="0">
                <a:ea typeface="黑体" panose="02010609060101010101" pitchFamily="49" charset="-122"/>
              </a:rPr>
              <a:t>右移后与</a:t>
            </a:r>
            <a:r>
              <a:rPr lang="en-US" altLang="zh-CN" dirty="0" err="1">
                <a:ea typeface="黑体" panose="02010609060101010101" pitchFamily="49" charset="-122"/>
              </a:rPr>
              <a:t>X×yi</a:t>
            </a:r>
            <a:r>
              <a:rPr lang="zh-CN" altLang="en-US" dirty="0">
                <a:ea typeface="黑体" panose="02010609060101010101" pitchFamily="49" charset="-122"/>
              </a:rPr>
              <a:t>相加。</a:t>
            </a:r>
            <a:r>
              <a:rPr lang="zh-CN" altLang="en-US" dirty="0">
                <a:solidFill>
                  <a:srgbClr val="C00000"/>
                </a:solidFill>
                <a:ea typeface="黑体" panose="02010609060101010101" pitchFamily="49" charset="-122"/>
              </a:rPr>
              <a:t>因为每次加法运算只在部分积中高</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位进行，故用</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位加法器可实现二个</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位数相乘</a:t>
            </a:r>
            <a:r>
              <a:rPr lang="zh-CN" altLang="en-US" dirty="0" smtClean="0">
                <a:solidFill>
                  <a:srgbClr val="C00000"/>
                </a:solidFill>
                <a:ea typeface="黑体" panose="02010609060101010101" pitchFamily="49" charset="-122"/>
              </a:rPr>
              <a:t>。</a:t>
            </a:r>
            <a:endParaRPr lang="en-US" altLang="zh-CN" dirty="0" smtClean="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smtClean="0">
                <a:ea typeface="黑体" panose="02010609060101010101" pitchFamily="49" charset="-122"/>
              </a:rPr>
              <a:t>对乘数中为“</a:t>
            </a:r>
            <a:r>
              <a:rPr lang="en-US" altLang="zh-CN" dirty="0" smtClean="0">
                <a:ea typeface="黑体" panose="02010609060101010101" pitchFamily="49" charset="-122"/>
              </a:rPr>
              <a:t>1”</a:t>
            </a:r>
            <a:r>
              <a:rPr lang="zh-CN" altLang="en-US" dirty="0" smtClean="0">
                <a:ea typeface="黑体" panose="02010609060101010101" pitchFamily="49" charset="-122"/>
              </a:rPr>
              <a:t>的位执行加法</a:t>
            </a:r>
            <a:r>
              <a:rPr lang="zh-CN" altLang="en-US" dirty="0" smtClean="0">
                <a:latin typeface="黑体" panose="02010609060101010101" pitchFamily="49" charset="-122"/>
                <a:ea typeface="黑体" panose="02010609060101010101" pitchFamily="49" charset="-122"/>
              </a:rPr>
              <a:t>和右移，对为</a:t>
            </a:r>
            <a:r>
              <a:rPr lang="zh-CN" altLang="en-US" dirty="0" smtClean="0">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0</a:t>
            </a:r>
            <a:r>
              <a:rPr lang="en-US" altLang="zh-CN" dirty="0" smtClean="0">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的位只执行右移，而不执行加法运算。</a:t>
            </a:r>
            <a:endParaRPr lang="zh-CN" altLang="en-US" dirty="0" smtClean="0">
              <a:solidFill>
                <a:srgbClr val="CC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40</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7" dur="500"/>
                                        <p:tgtEl>
                                          <p:spTgt spid="481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2" dur="500"/>
                                        <p:tgtEl>
                                          <p:spTgt spid="481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283">
                                            <p:txEl>
                                              <p:pRg st="3" end="3"/>
                                            </p:txEl>
                                          </p:spTgt>
                                        </p:tgtEl>
                                        <p:attrNameLst>
                                          <p:attrName>style.visibility</p:attrName>
                                        </p:attrNameLst>
                                      </p:cBhvr>
                                      <p:to>
                                        <p:strVal val="visible"/>
                                      </p:to>
                                    </p:set>
                                    <p:animEffect transition="in" filter="blinds(horizontal)">
                                      <p:cBhvr>
                                        <p:cTn id="17" dur="500"/>
                                        <p:tgtEl>
                                          <p:spTgt spid="4812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81283">
                                            <p:txEl>
                                              <p:pRg st="4" end="4"/>
                                            </p:txEl>
                                          </p:spTgt>
                                        </p:tgtEl>
                                        <p:attrNameLst>
                                          <p:attrName>style.visibility</p:attrName>
                                        </p:attrNameLst>
                                      </p:cBhvr>
                                      <p:to>
                                        <p:strVal val="visible"/>
                                      </p:to>
                                    </p:set>
                                    <p:animEffect transition="in" filter="wipe(down)">
                                      <p:cBhvr>
                                        <p:cTn id="22" dur="500"/>
                                        <p:tgtEl>
                                          <p:spTgt spid="481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283">
                                            <p:txEl>
                                              <p:pRg st="5" end="5"/>
                                            </p:txEl>
                                          </p:spTgt>
                                        </p:tgtEl>
                                        <p:attrNameLst>
                                          <p:attrName>style.visibility</p:attrName>
                                        </p:attrNameLst>
                                      </p:cBhvr>
                                      <p:to>
                                        <p:strVal val="visible"/>
                                      </p:to>
                                    </p:set>
                                    <p:animEffect transition="in" filter="blinds(horizontal)">
                                      <p:cBhvr>
                                        <p:cTn id="27" dur="500"/>
                                        <p:tgtEl>
                                          <p:spTgt spid="481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1283">
                                            <p:txEl>
                                              <p:pRg st="6" end="6"/>
                                            </p:txEl>
                                          </p:spTgt>
                                        </p:tgtEl>
                                        <p:attrNameLst>
                                          <p:attrName>style.visibility</p:attrName>
                                        </p:attrNameLst>
                                      </p:cBhvr>
                                      <p:to>
                                        <p:strVal val="visible"/>
                                      </p:to>
                                    </p:set>
                                    <p:animEffect transition="in" filter="blinds(horizontal)">
                                      <p:cBhvr>
                                        <p:cTn id="32" dur="500"/>
                                        <p:tgtEl>
                                          <p:spTgt spid="481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1283">
                                            <p:txEl>
                                              <p:pRg st="7" end="7"/>
                                            </p:txEl>
                                          </p:spTgt>
                                        </p:tgtEl>
                                        <p:attrNameLst>
                                          <p:attrName>style.visibility</p:attrName>
                                        </p:attrNameLst>
                                      </p:cBhvr>
                                      <p:to>
                                        <p:strVal val="visible"/>
                                      </p:to>
                                    </p:set>
                                    <p:animEffect transition="in" filter="blinds(horizontal)">
                                      <p:cBhvr>
                                        <p:cTn id="37" dur="500"/>
                                        <p:tgtEl>
                                          <p:spTgt spid="481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ea typeface="宋体" panose="02010600030101010101" pitchFamily="2" charset="-122"/>
              </a:rPr>
              <a:t>无符号乘法运算的算法推导</a:t>
            </a:r>
          </a:p>
        </p:txBody>
      </p:sp>
      <p:sp>
        <p:nvSpPr>
          <p:cNvPr id="422915" name="Rectangle 3"/>
          <p:cNvSpPr>
            <a:spLocks noGrp="1" noChangeArrowheads="1"/>
          </p:cNvSpPr>
          <p:nvPr>
            <p:ph type="body" idx="1"/>
          </p:nvPr>
        </p:nvSpPr>
        <p:spPr>
          <a:xfrm>
            <a:off x="0" y="812800"/>
            <a:ext cx="9144000" cy="5464175"/>
          </a:xfrm>
        </p:spPr>
        <p:txBody>
          <a:bodyPr/>
          <a:lstStyle/>
          <a:p>
            <a:r>
              <a:rPr lang="zh-CN" altLang="en-US" sz="2000" dirty="0" smtClean="0"/>
              <a:t>上述思想可写成如下数学推导过程：</a:t>
            </a:r>
          </a:p>
          <a:p>
            <a:pPr>
              <a:buFont typeface="Wingdings" pitchFamily="2" charset="2"/>
              <a:buNone/>
            </a:pPr>
            <a:r>
              <a:rPr lang="en-US" altLang="zh-CN" sz="2000" dirty="0" smtClean="0"/>
              <a:t>	X×Y = X × ( 0.y</a:t>
            </a:r>
            <a:r>
              <a:rPr lang="en-US" altLang="zh-CN" sz="2000" baseline="-25000" dirty="0" smtClean="0"/>
              <a:t>1 </a:t>
            </a:r>
            <a:r>
              <a:rPr lang="en-US" altLang="zh-CN" sz="2000" dirty="0" smtClean="0"/>
              <a:t>y</a:t>
            </a:r>
            <a:r>
              <a:rPr lang="en-US" altLang="zh-CN" sz="2000" baseline="-25000" dirty="0" smtClean="0"/>
              <a:t>2</a:t>
            </a:r>
            <a:r>
              <a:rPr lang="en-US" altLang="zh-CN" sz="2000" dirty="0" smtClean="0"/>
              <a:t>… </a:t>
            </a:r>
            <a:r>
              <a:rPr lang="en-US" altLang="zh-CN" sz="2000" dirty="0" err="1" smtClean="0"/>
              <a:t>y</a:t>
            </a:r>
            <a:r>
              <a:rPr lang="en-US" altLang="zh-CN" sz="2000" baseline="-25000" dirty="0" err="1" smtClean="0"/>
              <a:t>n</a:t>
            </a:r>
            <a:r>
              <a:rPr lang="en-US" altLang="zh-CN" sz="2000" dirty="0" smtClean="0"/>
              <a:t> )</a:t>
            </a:r>
          </a:p>
          <a:p>
            <a:pPr>
              <a:buFont typeface="Wingdings" pitchFamily="2" charset="2"/>
              <a:buNone/>
            </a:pPr>
            <a:r>
              <a:rPr lang="en-US" altLang="zh-CN" sz="2000" dirty="0" smtClean="0"/>
              <a:t>	         = X×y</a:t>
            </a:r>
            <a:r>
              <a:rPr lang="en-US" altLang="zh-CN" sz="2000" baseline="-25000" dirty="0" smtClean="0"/>
              <a:t>1</a:t>
            </a:r>
            <a:r>
              <a:rPr lang="en-US" altLang="zh-CN" sz="2000" dirty="0" smtClean="0"/>
              <a:t>×2</a:t>
            </a:r>
            <a:r>
              <a:rPr lang="en-US" altLang="zh-CN" sz="2000" baseline="30000" dirty="0" smtClean="0"/>
              <a:t>-1</a:t>
            </a:r>
            <a:r>
              <a:rPr lang="en-US" altLang="zh-CN" sz="2000" dirty="0" smtClean="0"/>
              <a:t> +X×y</a:t>
            </a:r>
            <a:r>
              <a:rPr lang="en-US" altLang="zh-CN" sz="2000" baseline="-25000" dirty="0" smtClean="0"/>
              <a:t>2</a:t>
            </a:r>
            <a:r>
              <a:rPr lang="en-US" altLang="zh-CN" sz="2000" dirty="0" smtClean="0"/>
              <a:t>×2</a:t>
            </a:r>
            <a:r>
              <a:rPr lang="en-US" altLang="zh-CN" sz="2000" baseline="30000" dirty="0" smtClean="0"/>
              <a:t>-2</a:t>
            </a:r>
            <a:r>
              <a:rPr lang="en-US" altLang="zh-CN" sz="2000" dirty="0" smtClean="0"/>
              <a:t> +…… +X×y</a:t>
            </a:r>
            <a:r>
              <a:rPr lang="en-US" altLang="zh-CN" sz="2000" baseline="-25000" dirty="0" smtClean="0"/>
              <a:t>n-1</a:t>
            </a:r>
            <a:r>
              <a:rPr lang="en-US" altLang="zh-CN" sz="2000" dirty="0" smtClean="0"/>
              <a:t>×2</a:t>
            </a:r>
            <a:r>
              <a:rPr lang="en-US" altLang="zh-CN" sz="2000" baseline="30000" dirty="0" smtClean="0"/>
              <a:t>-(n-1)</a:t>
            </a:r>
            <a:r>
              <a:rPr lang="en-US" altLang="zh-CN" sz="2000" dirty="0" smtClean="0"/>
              <a:t> +X×y</a:t>
            </a:r>
            <a:r>
              <a:rPr lang="en-US" altLang="zh-CN" sz="2000" baseline="-25000" dirty="0" smtClean="0"/>
              <a:t>n</a:t>
            </a:r>
            <a:r>
              <a:rPr lang="en-US" altLang="zh-CN" sz="2000" dirty="0" smtClean="0"/>
              <a:t>×2</a:t>
            </a:r>
            <a:r>
              <a:rPr lang="en-US" altLang="zh-CN" sz="2000" baseline="30000" dirty="0" smtClean="0"/>
              <a:t>-n</a:t>
            </a:r>
            <a:r>
              <a:rPr lang="en-US" altLang="zh-CN" sz="2000" dirty="0" smtClean="0"/>
              <a:t>  </a:t>
            </a:r>
          </a:p>
          <a:p>
            <a:pPr>
              <a:buFont typeface="Wingdings" pitchFamily="2" charset="2"/>
              <a:buNone/>
            </a:pPr>
            <a:r>
              <a:rPr lang="en-US" altLang="zh-CN" sz="2000" dirty="0" smtClean="0"/>
              <a:t>            = 2</a:t>
            </a:r>
            <a:r>
              <a:rPr lang="en-US" altLang="zh-CN" sz="2000" baseline="30000" dirty="0" smtClean="0"/>
              <a:t>-n</a:t>
            </a:r>
            <a:r>
              <a:rPr lang="en-US" altLang="zh-CN" sz="2000" dirty="0" smtClean="0"/>
              <a:t> ×</a:t>
            </a:r>
            <a:r>
              <a:rPr lang="en-US" altLang="zh-CN" sz="2000" dirty="0" err="1" smtClean="0"/>
              <a:t>X×y</a:t>
            </a:r>
            <a:r>
              <a:rPr lang="en-US" altLang="zh-CN" sz="2000" baseline="-25000" dirty="0" err="1" smtClean="0"/>
              <a:t>n</a:t>
            </a:r>
            <a:r>
              <a:rPr lang="en-US" altLang="zh-CN" sz="2000" dirty="0" smtClean="0"/>
              <a:t>+ 2</a:t>
            </a:r>
            <a:r>
              <a:rPr lang="en-US" altLang="zh-CN" sz="2000" baseline="30000" dirty="0" smtClean="0"/>
              <a:t>-(n-1) </a:t>
            </a:r>
            <a:r>
              <a:rPr lang="en-US" altLang="zh-CN" sz="2000" dirty="0" smtClean="0"/>
              <a:t>×</a:t>
            </a:r>
            <a:r>
              <a:rPr lang="en-US" altLang="zh-CN" sz="2000" baseline="30000" dirty="0" smtClean="0"/>
              <a:t> </a:t>
            </a:r>
            <a:r>
              <a:rPr lang="en-US" altLang="zh-CN" sz="2000" dirty="0" smtClean="0"/>
              <a:t>X×y</a:t>
            </a:r>
            <a:r>
              <a:rPr lang="en-US" altLang="zh-CN" sz="2000" baseline="-25000" dirty="0" smtClean="0"/>
              <a:t>n-1</a:t>
            </a:r>
            <a:r>
              <a:rPr lang="en-US" altLang="zh-CN" sz="2000" dirty="0" smtClean="0"/>
              <a:t> +…… +  2</a:t>
            </a:r>
            <a:r>
              <a:rPr lang="en-US" altLang="zh-CN" sz="2000" baseline="30000" dirty="0" smtClean="0"/>
              <a:t>-2</a:t>
            </a:r>
            <a:r>
              <a:rPr lang="en-US" altLang="zh-CN" sz="2000" dirty="0" smtClean="0"/>
              <a:t>×X×y</a:t>
            </a:r>
            <a:r>
              <a:rPr lang="en-US" altLang="zh-CN" sz="2000" baseline="-25000" dirty="0" smtClean="0"/>
              <a:t>2</a:t>
            </a:r>
            <a:r>
              <a:rPr lang="en-US" altLang="zh-CN" sz="2000" dirty="0" smtClean="0"/>
              <a:t> + 2</a:t>
            </a:r>
            <a:r>
              <a:rPr lang="en-US" altLang="zh-CN" sz="2000" baseline="30000" dirty="0" smtClean="0"/>
              <a:t>-1</a:t>
            </a:r>
            <a:r>
              <a:rPr lang="en-US" altLang="zh-CN" sz="2000" dirty="0" smtClean="0"/>
              <a:t>×X×y</a:t>
            </a:r>
            <a:r>
              <a:rPr lang="en-US" altLang="zh-CN" sz="2000" baseline="-25000" dirty="0" smtClean="0"/>
              <a:t>1</a:t>
            </a:r>
            <a:endParaRPr lang="en-US" altLang="zh-CN" sz="2000" dirty="0" smtClean="0"/>
          </a:p>
          <a:p>
            <a:pPr>
              <a:buFont typeface="Wingdings" pitchFamily="2" charset="2"/>
              <a:buNone/>
            </a:pPr>
            <a:r>
              <a:rPr lang="en-US" altLang="zh-CN" sz="2000" dirty="0" smtClean="0"/>
              <a:t>            =2</a:t>
            </a:r>
            <a:r>
              <a:rPr lang="en-US" altLang="zh-CN" sz="2000" baseline="30000" dirty="0" smtClean="0"/>
              <a:t>-1</a:t>
            </a:r>
            <a:r>
              <a:rPr lang="en-US" altLang="zh-CN" sz="2000" dirty="0" smtClean="0"/>
              <a:t> ( 2</a:t>
            </a:r>
            <a:r>
              <a:rPr lang="en-US" altLang="zh-CN" sz="2000" baseline="30000" dirty="0" smtClean="0"/>
              <a:t>-1</a:t>
            </a:r>
            <a:r>
              <a:rPr lang="en-US" altLang="zh-CN" sz="2000" dirty="0" smtClean="0"/>
              <a:t> (2</a:t>
            </a:r>
            <a:r>
              <a:rPr lang="en-US" altLang="zh-CN" sz="2000" baseline="30000" dirty="0" smtClean="0"/>
              <a:t>-1</a:t>
            </a:r>
            <a:r>
              <a:rPr lang="en-US" altLang="zh-CN" sz="2000" dirty="0" smtClean="0"/>
              <a:t>…2</a:t>
            </a:r>
            <a:r>
              <a:rPr lang="en-US" altLang="zh-CN" sz="2000" baseline="30000" dirty="0" smtClean="0"/>
              <a:t>-1</a:t>
            </a:r>
            <a:r>
              <a:rPr lang="en-US" altLang="zh-CN" sz="2000" dirty="0" smtClean="0"/>
              <a:t> (2</a:t>
            </a:r>
            <a:r>
              <a:rPr lang="en-US" altLang="zh-CN" sz="2000" baseline="30000" dirty="0" smtClean="0"/>
              <a:t>-1</a:t>
            </a:r>
            <a:r>
              <a:rPr lang="en-US" altLang="zh-CN" sz="2000" dirty="0" smtClean="0"/>
              <a:t> (</a:t>
            </a:r>
            <a:r>
              <a:rPr lang="en-US" altLang="zh-CN" sz="2000" dirty="0" smtClean="0">
                <a:solidFill>
                  <a:schemeClr val="accent2"/>
                </a:solidFill>
              </a:rPr>
              <a:t>0</a:t>
            </a:r>
            <a:r>
              <a:rPr lang="en-US" altLang="zh-CN" sz="2000" dirty="0" smtClean="0"/>
              <a:t> + </a:t>
            </a:r>
            <a:r>
              <a:rPr lang="en-US" altLang="zh-CN" sz="2000" dirty="0" err="1" smtClean="0"/>
              <a:t>X×y</a:t>
            </a:r>
            <a:r>
              <a:rPr lang="en-US" altLang="zh-CN" sz="2000" baseline="-25000" dirty="0" err="1" smtClean="0"/>
              <a:t>n</a:t>
            </a:r>
            <a:r>
              <a:rPr lang="en-US" altLang="zh-CN" sz="2000" dirty="0" smtClean="0"/>
              <a:t>) + X×y</a:t>
            </a:r>
            <a:r>
              <a:rPr lang="en-US" altLang="zh-CN" sz="2000" baseline="-25000" dirty="0" smtClean="0"/>
              <a:t>n-1</a:t>
            </a:r>
            <a:r>
              <a:rPr lang="en-US" altLang="zh-CN" sz="2000" dirty="0" smtClean="0"/>
              <a:t>) +…… + X×y</a:t>
            </a:r>
            <a:r>
              <a:rPr lang="en-US" altLang="zh-CN" sz="2000" baseline="-25000" dirty="0" smtClean="0"/>
              <a:t>2</a:t>
            </a:r>
            <a:r>
              <a:rPr lang="en-US" altLang="zh-CN" sz="2000" dirty="0" smtClean="0"/>
              <a:t> ) + X×y</a:t>
            </a:r>
            <a:r>
              <a:rPr lang="en-US" altLang="zh-CN" sz="2000" baseline="-25000" dirty="0" smtClean="0"/>
              <a:t>1</a:t>
            </a:r>
            <a:r>
              <a:rPr lang="en-US" altLang="zh-CN" sz="2000" dirty="0" smtClean="0"/>
              <a:t>)</a:t>
            </a:r>
          </a:p>
          <a:p>
            <a:pPr>
              <a:buFont typeface="Wingdings" pitchFamily="2" charset="2"/>
              <a:buNone/>
            </a:pPr>
            <a:r>
              <a:rPr lang="en-US" altLang="zh-CN" sz="2000" dirty="0" smtClean="0"/>
              <a:t>                        n</a:t>
            </a:r>
            <a:r>
              <a:rPr lang="zh-CN" altLang="en-US" sz="2000" dirty="0" smtClean="0"/>
              <a:t>个</a:t>
            </a:r>
            <a:r>
              <a:rPr lang="en-US" altLang="zh-CN" sz="2000" dirty="0" smtClean="0"/>
              <a:t>2</a:t>
            </a:r>
            <a:r>
              <a:rPr lang="en-US" altLang="zh-CN" sz="2000" baseline="30000" dirty="0" smtClean="0"/>
              <a:t>-1</a:t>
            </a:r>
            <a:endParaRPr lang="en-US" altLang="zh-CN" sz="2000" dirty="0" smtClean="0"/>
          </a:p>
          <a:p>
            <a:r>
              <a:rPr lang="zh-CN" altLang="en-US" sz="2000" dirty="0" smtClean="0">
                <a:ea typeface="黑体" panose="02010609060101010101" pitchFamily="49" charset="-122"/>
              </a:rPr>
              <a:t>上述推导过程具有明显的递归性质，因此，无符号数乘法过程可归结为循环计算下列算式的过程：设</a:t>
            </a:r>
            <a:r>
              <a:rPr lang="en-US" altLang="zh-CN" sz="2000" dirty="0" smtClean="0">
                <a:ea typeface="黑体" panose="02010609060101010101" pitchFamily="49" charset="-122"/>
              </a:rPr>
              <a:t>P</a:t>
            </a:r>
            <a:r>
              <a:rPr lang="en-US" altLang="zh-CN" sz="2000" baseline="-25000" dirty="0" smtClean="0">
                <a:ea typeface="黑体" panose="02010609060101010101" pitchFamily="49" charset="-122"/>
              </a:rPr>
              <a:t>0</a:t>
            </a:r>
            <a:r>
              <a:rPr lang="en-US" altLang="zh-CN" sz="2000" dirty="0" smtClean="0">
                <a:ea typeface="黑体" panose="02010609060101010101" pitchFamily="49" charset="-122"/>
              </a:rPr>
              <a:t> = </a:t>
            </a:r>
            <a:r>
              <a:rPr lang="en-US" altLang="zh-CN" sz="2000" dirty="0" smtClean="0">
                <a:solidFill>
                  <a:schemeClr val="accent2"/>
                </a:solidFill>
                <a:ea typeface="黑体" panose="02010609060101010101" pitchFamily="49" charset="-122"/>
              </a:rPr>
              <a:t>0</a:t>
            </a:r>
            <a:r>
              <a:rPr lang="zh-CN" altLang="en-US" sz="2000" dirty="0" smtClean="0">
                <a:ea typeface="黑体" panose="02010609060101010101" pitchFamily="49" charset="-122"/>
              </a:rPr>
              <a:t>，每步的乘积为：</a:t>
            </a:r>
          </a:p>
          <a:p>
            <a:pPr lvl="1">
              <a:buFontTx/>
              <a:buNone/>
            </a:pPr>
            <a:r>
              <a:rPr lang="zh-CN" altLang="en-US" dirty="0" smtClean="0">
                <a:ea typeface="黑体" panose="02010609060101010101" pitchFamily="49" charset="-122"/>
              </a:rPr>
              <a:t>  </a:t>
            </a:r>
            <a:r>
              <a:rPr lang="en-US" altLang="zh-CN" dirty="0" smtClean="0">
                <a:ea typeface="黑体" panose="02010609060101010101" pitchFamily="49" charset="-122"/>
              </a:rPr>
              <a:t>P</a:t>
            </a:r>
            <a:r>
              <a:rPr lang="en-US" altLang="zh-CN" baseline="-25000" dirty="0" smtClean="0">
                <a:ea typeface="黑体" panose="02010609060101010101" pitchFamily="49" charset="-122"/>
              </a:rPr>
              <a:t>1</a:t>
            </a:r>
            <a:r>
              <a:rPr lang="en-US" altLang="zh-CN" dirty="0" smtClean="0">
                <a:ea typeface="黑体" panose="02010609060101010101" pitchFamily="49" charset="-122"/>
              </a:rPr>
              <a:t> = 2</a:t>
            </a:r>
            <a:r>
              <a:rPr lang="en-US" altLang="zh-CN" baseline="30000" dirty="0" smtClean="0">
                <a:ea typeface="黑体" panose="02010609060101010101" pitchFamily="49" charset="-122"/>
              </a:rPr>
              <a:t>-1</a:t>
            </a:r>
            <a:r>
              <a:rPr lang="en-US" altLang="zh-CN" dirty="0" smtClean="0">
                <a:ea typeface="黑体" panose="02010609060101010101" pitchFamily="49" charset="-122"/>
              </a:rPr>
              <a:t> (P</a:t>
            </a:r>
            <a:r>
              <a:rPr lang="en-US" altLang="zh-CN" baseline="-25000" dirty="0" smtClean="0">
                <a:ea typeface="黑体" panose="02010609060101010101" pitchFamily="49" charset="-122"/>
              </a:rPr>
              <a:t>0</a:t>
            </a:r>
            <a:r>
              <a:rPr lang="en-US" altLang="zh-CN" dirty="0" smtClean="0">
                <a:ea typeface="黑体" panose="02010609060101010101" pitchFamily="49" charset="-122"/>
              </a:rPr>
              <a:t>+ X × </a:t>
            </a:r>
            <a:r>
              <a:rPr lang="en-US" altLang="zh-CN" dirty="0" err="1" smtClean="0">
                <a:ea typeface="黑体" panose="02010609060101010101" pitchFamily="49" charset="-122"/>
              </a:rPr>
              <a:t>y</a:t>
            </a:r>
            <a:r>
              <a:rPr lang="en-US" altLang="zh-CN" baseline="-25000" dirty="0" err="1" smtClean="0">
                <a:ea typeface="黑体" panose="02010609060101010101" pitchFamily="49" charset="-122"/>
              </a:rPr>
              <a:t>n</a:t>
            </a:r>
            <a:r>
              <a:rPr lang="en-US" altLang="zh-CN" dirty="0" smtClean="0">
                <a:ea typeface="黑体" panose="02010609060101010101" pitchFamily="49" charset="-122"/>
              </a:rPr>
              <a:t>)</a:t>
            </a:r>
          </a:p>
          <a:p>
            <a:pPr lvl="1">
              <a:buFontTx/>
              <a:buNone/>
            </a:pPr>
            <a:r>
              <a:rPr lang="en-US" altLang="zh-CN" dirty="0" smtClean="0">
                <a:ea typeface="黑体" panose="02010609060101010101" pitchFamily="49" charset="-122"/>
              </a:rPr>
              <a:t>  P</a:t>
            </a:r>
            <a:r>
              <a:rPr lang="en-US" altLang="zh-CN" baseline="-25000" dirty="0" smtClean="0">
                <a:ea typeface="黑体" panose="02010609060101010101" pitchFamily="49" charset="-122"/>
              </a:rPr>
              <a:t>2</a:t>
            </a:r>
            <a:r>
              <a:rPr lang="en-US" altLang="zh-CN" dirty="0" smtClean="0">
                <a:ea typeface="黑体" panose="02010609060101010101" pitchFamily="49" charset="-122"/>
              </a:rPr>
              <a:t> = 2</a:t>
            </a:r>
            <a:r>
              <a:rPr lang="en-US" altLang="zh-CN" baseline="30000" dirty="0" smtClean="0">
                <a:ea typeface="黑体" panose="02010609060101010101" pitchFamily="49" charset="-122"/>
              </a:rPr>
              <a:t>-1</a:t>
            </a:r>
            <a:r>
              <a:rPr lang="en-US" altLang="zh-CN" dirty="0" smtClean="0">
                <a:ea typeface="黑体" panose="02010609060101010101" pitchFamily="49" charset="-122"/>
              </a:rPr>
              <a:t> (P</a:t>
            </a:r>
            <a:r>
              <a:rPr lang="en-US" altLang="zh-CN" baseline="-25000" dirty="0" smtClean="0">
                <a:ea typeface="黑体" panose="02010609060101010101" pitchFamily="49" charset="-122"/>
              </a:rPr>
              <a:t>1</a:t>
            </a:r>
            <a:r>
              <a:rPr lang="en-US" altLang="zh-CN" dirty="0" smtClean="0">
                <a:ea typeface="黑体" panose="02010609060101010101" pitchFamily="49" charset="-122"/>
              </a:rPr>
              <a:t>+ X × y</a:t>
            </a:r>
            <a:r>
              <a:rPr lang="en-US" altLang="zh-CN" baseline="-25000" dirty="0" smtClean="0">
                <a:ea typeface="黑体" panose="02010609060101010101" pitchFamily="49" charset="-122"/>
              </a:rPr>
              <a:t>n-1</a:t>
            </a:r>
            <a:r>
              <a:rPr lang="en-US" altLang="zh-CN" dirty="0" smtClean="0">
                <a:ea typeface="黑体" panose="02010609060101010101" pitchFamily="49" charset="-122"/>
              </a:rPr>
              <a:t>)</a:t>
            </a:r>
          </a:p>
          <a:p>
            <a:pPr lvl="1">
              <a:buFontTx/>
              <a:buNone/>
            </a:pPr>
            <a:r>
              <a:rPr lang="en-US" altLang="zh-CN" dirty="0" smtClean="0">
                <a:ea typeface="黑体" panose="02010609060101010101" pitchFamily="49" charset="-122"/>
              </a:rPr>
              <a:t>  …… ……</a:t>
            </a:r>
          </a:p>
          <a:p>
            <a:pPr lvl="1">
              <a:buFontTx/>
              <a:buNone/>
            </a:pPr>
            <a:r>
              <a:rPr lang="en-US" altLang="zh-CN" dirty="0" smtClean="0">
                <a:ea typeface="黑体" panose="02010609060101010101" pitchFamily="49" charset="-122"/>
              </a:rPr>
              <a:t>  </a:t>
            </a:r>
            <a:r>
              <a:rPr lang="en-US" altLang="zh-CN" dirty="0" err="1" smtClean="0">
                <a:ea typeface="黑体" panose="02010609060101010101" pitchFamily="49" charset="-122"/>
              </a:rPr>
              <a:t>P</a:t>
            </a:r>
            <a:r>
              <a:rPr lang="en-US" altLang="zh-CN" baseline="-25000" dirty="0" err="1" smtClean="0">
                <a:ea typeface="黑体" panose="02010609060101010101" pitchFamily="49" charset="-122"/>
              </a:rPr>
              <a:t>n</a:t>
            </a:r>
            <a:r>
              <a:rPr lang="en-US" altLang="zh-CN" dirty="0" smtClean="0">
                <a:ea typeface="黑体" panose="02010609060101010101" pitchFamily="49" charset="-122"/>
              </a:rPr>
              <a:t> = 2</a:t>
            </a:r>
            <a:r>
              <a:rPr lang="en-US" altLang="zh-CN" baseline="30000" dirty="0" smtClean="0">
                <a:ea typeface="黑体" panose="02010609060101010101" pitchFamily="49" charset="-122"/>
              </a:rPr>
              <a:t>-1</a:t>
            </a:r>
            <a:r>
              <a:rPr lang="en-US" altLang="zh-CN" dirty="0" smtClean="0">
                <a:ea typeface="黑体" panose="02010609060101010101" pitchFamily="49" charset="-122"/>
              </a:rPr>
              <a:t> (P</a:t>
            </a:r>
            <a:r>
              <a:rPr lang="en-US" altLang="zh-CN" baseline="-25000" dirty="0" smtClean="0">
                <a:ea typeface="黑体" panose="02010609060101010101" pitchFamily="49" charset="-122"/>
              </a:rPr>
              <a:t>n-1</a:t>
            </a:r>
            <a:r>
              <a:rPr lang="en-US" altLang="zh-CN" dirty="0" smtClean="0">
                <a:ea typeface="黑体" panose="02010609060101010101" pitchFamily="49" charset="-122"/>
              </a:rPr>
              <a:t>+ X × y</a:t>
            </a:r>
            <a:r>
              <a:rPr lang="en-US" altLang="zh-CN" baseline="-25000" dirty="0" smtClean="0">
                <a:ea typeface="黑体" panose="02010609060101010101" pitchFamily="49" charset="-122"/>
              </a:rPr>
              <a:t>1</a:t>
            </a:r>
            <a:r>
              <a:rPr lang="en-US" altLang="zh-CN" dirty="0" smtClean="0">
                <a:ea typeface="黑体" panose="02010609060101010101" pitchFamily="49" charset="-122"/>
              </a:rPr>
              <a:t>)</a:t>
            </a:r>
          </a:p>
          <a:p>
            <a:r>
              <a:rPr lang="zh-CN" altLang="en-US" sz="2000" dirty="0" smtClean="0">
                <a:ea typeface="黑体" panose="02010609060101010101" pitchFamily="49" charset="-122"/>
              </a:rPr>
              <a:t> 其递推公式为：</a:t>
            </a:r>
            <a:r>
              <a:rPr lang="en-US" altLang="zh-CN" sz="2000" dirty="0" smtClean="0">
                <a:ea typeface="黑体" panose="02010609060101010101" pitchFamily="49" charset="-122"/>
              </a:rPr>
              <a:t>P</a:t>
            </a:r>
            <a:r>
              <a:rPr lang="en-US" altLang="zh-CN" sz="2000" baseline="-25000" dirty="0" smtClean="0">
                <a:ea typeface="黑体" panose="02010609060101010101" pitchFamily="49" charset="-122"/>
              </a:rPr>
              <a:t>i+1</a:t>
            </a:r>
            <a:r>
              <a:rPr lang="en-US" altLang="zh-CN" sz="2000" dirty="0" smtClean="0">
                <a:ea typeface="黑体" panose="02010609060101010101" pitchFamily="49" charset="-122"/>
              </a:rPr>
              <a:t> = 2</a:t>
            </a:r>
            <a:r>
              <a:rPr lang="en-US" altLang="zh-CN" sz="2000" baseline="30000" dirty="0" smtClean="0">
                <a:ea typeface="黑体" panose="02010609060101010101" pitchFamily="49" charset="-122"/>
              </a:rPr>
              <a:t>-1</a:t>
            </a:r>
            <a:r>
              <a:rPr lang="en-US" altLang="zh-CN" sz="2000" dirty="0" smtClean="0">
                <a:ea typeface="黑体" panose="02010609060101010101" pitchFamily="49" charset="-122"/>
              </a:rPr>
              <a:t> (P</a:t>
            </a:r>
            <a:r>
              <a:rPr lang="en-US" altLang="zh-CN" sz="2000" baseline="-25000" dirty="0" smtClean="0">
                <a:ea typeface="黑体" panose="02010609060101010101" pitchFamily="49" charset="-122"/>
              </a:rPr>
              <a:t>i</a:t>
            </a:r>
            <a:r>
              <a:rPr lang="en-US" altLang="zh-CN" sz="2000" dirty="0" smtClean="0">
                <a:ea typeface="黑体" panose="02010609060101010101" pitchFamily="49" charset="-122"/>
              </a:rPr>
              <a:t> + </a:t>
            </a:r>
            <a:r>
              <a:rPr lang="en-US" altLang="zh-CN" sz="2000" dirty="0" err="1" smtClean="0">
                <a:ea typeface="黑体" panose="02010609060101010101" pitchFamily="49" charset="-122"/>
              </a:rPr>
              <a:t>X×y</a:t>
            </a:r>
            <a:r>
              <a:rPr lang="en-US" altLang="zh-CN" sz="2000" baseline="-25000" dirty="0" err="1" smtClean="0">
                <a:ea typeface="黑体" panose="02010609060101010101" pitchFamily="49" charset="-122"/>
              </a:rPr>
              <a:t>n-i</a:t>
            </a:r>
            <a:r>
              <a:rPr lang="en-US" altLang="zh-CN" sz="2000" dirty="0" smtClean="0">
                <a:ea typeface="黑体" panose="02010609060101010101" pitchFamily="49" charset="-122"/>
              </a:rPr>
              <a:t>)     ( </a:t>
            </a:r>
            <a:r>
              <a:rPr lang="en-US" altLang="zh-CN" sz="2000" dirty="0" err="1" smtClean="0">
                <a:ea typeface="黑体" panose="02010609060101010101" pitchFamily="49" charset="-122"/>
              </a:rPr>
              <a:t>i</a:t>
            </a:r>
            <a:r>
              <a:rPr lang="en-US" altLang="zh-CN" sz="2000" dirty="0" smtClean="0">
                <a:ea typeface="黑体" panose="02010609060101010101" pitchFamily="49" charset="-122"/>
              </a:rPr>
              <a:t> = 0, 1, 2, 3, … , n-1 )                </a:t>
            </a:r>
          </a:p>
          <a:p>
            <a:r>
              <a:rPr lang="zh-CN" altLang="en-US" sz="2000" dirty="0" smtClean="0">
                <a:ea typeface="黑体" panose="02010609060101010101" pitchFamily="49" charset="-122"/>
              </a:rPr>
              <a:t> 最终乘积</a:t>
            </a:r>
            <a:r>
              <a:rPr lang="en-US" altLang="zh-CN" sz="2000" dirty="0" err="1" smtClean="0">
                <a:ea typeface="黑体" panose="02010609060101010101" pitchFamily="49" charset="-122"/>
              </a:rPr>
              <a:t>P</a:t>
            </a:r>
            <a:r>
              <a:rPr lang="en-US" altLang="zh-CN" sz="2000" baseline="-25000" dirty="0" err="1" smtClean="0">
                <a:ea typeface="黑体" panose="02010609060101010101" pitchFamily="49" charset="-122"/>
              </a:rPr>
              <a:t>n</a:t>
            </a:r>
            <a:r>
              <a:rPr lang="en-US" altLang="zh-CN" sz="2000" dirty="0" smtClean="0">
                <a:ea typeface="黑体" panose="02010609060101010101" pitchFamily="49" charset="-122"/>
              </a:rPr>
              <a:t> = X×Y</a:t>
            </a:r>
            <a:endParaRPr lang="zh-CN" altLang="en-US" sz="2000" dirty="0" smtClean="0">
              <a:ea typeface="黑体" panose="02010609060101010101" pitchFamily="49" charset="-122"/>
            </a:endParaRPr>
          </a:p>
        </p:txBody>
      </p:sp>
      <p:sp>
        <p:nvSpPr>
          <p:cNvPr id="73732" name="AutoShape 4"/>
          <p:cNvSpPr>
            <a:spLocks/>
          </p:cNvSpPr>
          <p:nvPr/>
        </p:nvSpPr>
        <p:spPr bwMode="auto">
          <a:xfrm rot="-5400000">
            <a:off x="2111375" y="1917701"/>
            <a:ext cx="142875" cy="1733550"/>
          </a:xfrm>
          <a:prstGeom prst="leftBrace">
            <a:avLst>
              <a:gd name="adj1" fmla="val 101111"/>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22917" name="Rectangle 5"/>
          <p:cNvSpPr>
            <a:spLocks noChangeArrowheads="1"/>
          </p:cNvSpPr>
          <p:nvPr/>
        </p:nvSpPr>
        <p:spPr bwMode="auto">
          <a:xfrm>
            <a:off x="3438525" y="4349750"/>
            <a:ext cx="5375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黑体" panose="02010609060101010101" pitchFamily="49" charset="-122"/>
                <a:ea typeface="黑体" panose="02010609060101010101" pitchFamily="49" charset="-122"/>
              </a:rPr>
              <a:t>迭代过程从乘数</a:t>
            </a:r>
            <a:r>
              <a:rPr lang="zh-CN" altLang="en-US" sz="2000" dirty="0">
                <a:solidFill>
                  <a:srgbClr val="CC0000"/>
                </a:solidFill>
                <a:latin typeface="Arial" panose="020B0604020202020204" pitchFamily="34" charset="0"/>
                <a:ea typeface="黑体" panose="02010609060101010101" pitchFamily="49" charset="-122"/>
              </a:rPr>
              <a:t>最低位</a:t>
            </a:r>
            <a:r>
              <a:rPr lang="en-US" altLang="zh-CN" sz="2000" dirty="0" err="1">
                <a:solidFill>
                  <a:srgbClr val="CC0000"/>
                </a:solidFill>
                <a:latin typeface="Arial" panose="020B0604020202020204" pitchFamily="34" charset="0"/>
                <a:ea typeface="黑体" panose="02010609060101010101" pitchFamily="49" charset="-122"/>
              </a:rPr>
              <a:t>y</a:t>
            </a:r>
            <a:r>
              <a:rPr lang="en-US" altLang="zh-CN" sz="2000" baseline="-25000" dirty="0" err="1">
                <a:solidFill>
                  <a:srgbClr val="CC0000"/>
                </a:solidFill>
                <a:latin typeface="Arial" panose="020B0604020202020204" pitchFamily="34" charset="0"/>
                <a:ea typeface="黑体" panose="02010609060101010101" pitchFamily="49" charset="-122"/>
              </a:rPr>
              <a:t>n</a:t>
            </a:r>
            <a:r>
              <a:rPr lang="zh-CN" altLang="en-US" sz="2000" dirty="0">
                <a:solidFill>
                  <a:srgbClr val="CC0000"/>
                </a:solidFill>
                <a:latin typeface="Arial" panose="020B0604020202020204" pitchFamily="34" charset="0"/>
                <a:ea typeface="黑体" panose="02010609060101010101" pitchFamily="49" charset="-122"/>
              </a:rPr>
              <a:t>和</a:t>
            </a:r>
            <a:r>
              <a:rPr lang="en-US" altLang="zh-CN" sz="2000" dirty="0">
                <a:solidFill>
                  <a:srgbClr val="CC0000"/>
                </a:solidFill>
                <a:latin typeface="Arial" panose="020B0604020202020204" pitchFamily="34" charset="0"/>
                <a:ea typeface="黑体" panose="02010609060101010101" pitchFamily="49" charset="-122"/>
              </a:rPr>
              <a:t>P</a:t>
            </a:r>
            <a:r>
              <a:rPr lang="en-US" altLang="zh-CN" sz="2000" baseline="-25000" dirty="0">
                <a:solidFill>
                  <a:srgbClr val="CC0000"/>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=0</a:t>
            </a:r>
            <a:r>
              <a:rPr lang="zh-CN" altLang="en-US" sz="2000" dirty="0">
                <a:solidFill>
                  <a:srgbClr val="CC0000"/>
                </a:solidFill>
                <a:latin typeface="Arial" panose="020B0604020202020204" pitchFamily="34" charset="0"/>
                <a:ea typeface="黑体" panose="02010609060101010101" pitchFamily="49" charset="-122"/>
              </a:rPr>
              <a:t>开始，经</a:t>
            </a:r>
            <a:r>
              <a:rPr lang="en-US" altLang="zh-CN" sz="2000" dirty="0">
                <a:solidFill>
                  <a:srgbClr val="CC0000"/>
                </a:solidFill>
                <a:latin typeface="Arial" panose="020B0604020202020204" pitchFamily="34" charset="0"/>
                <a:ea typeface="黑体" panose="02010609060101010101" pitchFamily="49" charset="-122"/>
              </a:rPr>
              <a:t>n</a:t>
            </a:r>
            <a:r>
              <a:rPr lang="zh-CN" altLang="en-US" sz="2000" dirty="0">
                <a:solidFill>
                  <a:srgbClr val="CC0000"/>
                </a:solidFill>
                <a:latin typeface="Arial" panose="020B0604020202020204" pitchFamily="34" charset="0"/>
                <a:ea typeface="黑体" panose="02010609060101010101" pitchFamily="49" charset="-122"/>
              </a:rPr>
              <a:t>次“判断</a:t>
            </a:r>
            <a:r>
              <a:rPr lang="en-US" altLang="zh-CN" sz="2000" dirty="0">
                <a:solidFill>
                  <a:srgbClr val="CC0000"/>
                </a:solidFill>
                <a:latin typeface="Arial" panose="020B0604020202020204" pitchFamily="34" charset="0"/>
                <a:ea typeface="黑体" panose="02010609060101010101" pitchFamily="49" charset="-122"/>
              </a:rPr>
              <a:t>–</a:t>
            </a:r>
            <a:r>
              <a:rPr lang="zh-CN" altLang="en-US" sz="2000" dirty="0">
                <a:solidFill>
                  <a:srgbClr val="CC0000"/>
                </a:solidFill>
                <a:latin typeface="Arial" panose="020B0604020202020204" pitchFamily="34" charset="0"/>
                <a:ea typeface="黑体" panose="02010609060101010101" pitchFamily="49" charset="-122"/>
              </a:rPr>
              <a:t>加法</a:t>
            </a:r>
            <a:r>
              <a:rPr lang="en-US" altLang="zh-CN" sz="2000" dirty="0">
                <a:solidFill>
                  <a:srgbClr val="CC0000"/>
                </a:solidFill>
                <a:latin typeface="Arial" panose="020B0604020202020204" pitchFamily="34" charset="0"/>
                <a:ea typeface="黑体" panose="02010609060101010101" pitchFamily="49" charset="-122"/>
              </a:rPr>
              <a:t>–</a:t>
            </a:r>
            <a:r>
              <a:rPr lang="zh-CN" altLang="en-US" sz="2000" dirty="0">
                <a:solidFill>
                  <a:srgbClr val="CC0000"/>
                </a:solidFill>
                <a:latin typeface="Arial" panose="020B0604020202020204" pitchFamily="34" charset="0"/>
                <a:ea typeface="黑体" panose="02010609060101010101" pitchFamily="49" charset="-122"/>
              </a:rPr>
              <a:t>右移”循环，直到求出</a:t>
            </a:r>
            <a:r>
              <a:rPr lang="en-US" altLang="zh-CN" sz="2000" dirty="0" err="1">
                <a:solidFill>
                  <a:srgbClr val="CC0000"/>
                </a:solidFill>
                <a:latin typeface="Arial" panose="020B0604020202020204" pitchFamily="34" charset="0"/>
                <a:ea typeface="黑体" panose="02010609060101010101" pitchFamily="49" charset="-122"/>
              </a:rPr>
              <a:t>P</a:t>
            </a:r>
            <a:r>
              <a:rPr lang="en-US" altLang="zh-CN" dirty="0" err="1">
                <a:solidFill>
                  <a:srgbClr val="CC0000"/>
                </a:solidFill>
              </a:rPr>
              <a:t>n</a:t>
            </a:r>
            <a:r>
              <a:rPr lang="zh-CN" altLang="en-US" sz="2000" dirty="0">
                <a:solidFill>
                  <a:srgbClr val="CC0000"/>
                </a:solidFill>
                <a:latin typeface="Arial" panose="020B0604020202020204" pitchFamily="34" charset="0"/>
                <a:ea typeface="黑体" panose="02010609060101010101" pitchFamily="49" charset="-122"/>
              </a:rPr>
              <a:t>为止。</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5">
                                            <p:txEl>
                                              <p:pRg st="6" end="6"/>
                                            </p:txEl>
                                          </p:spTgt>
                                        </p:tgtEl>
                                        <p:attrNameLst>
                                          <p:attrName>style.visibility</p:attrName>
                                        </p:attrNameLst>
                                      </p:cBhvr>
                                      <p:to>
                                        <p:strVal val="visible"/>
                                      </p:to>
                                    </p:set>
                                    <p:animEffect transition="in" filter="blinds(horizontal)">
                                      <p:cBhvr>
                                        <p:cTn id="7" dur="500"/>
                                        <p:tgtEl>
                                          <p:spTgt spid="422915">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5">
                                            <p:txEl>
                                              <p:pRg st="7" end="7"/>
                                            </p:txEl>
                                          </p:spTgt>
                                        </p:tgtEl>
                                        <p:attrNameLst>
                                          <p:attrName>style.visibility</p:attrName>
                                        </p:attrNameLst>
                                      </p:cBhvr>
                                      <p:to>
                                        <p:strVal val="visible"/>
                                      </p:to>
                                    </p:set>
                                    <p:animEffect transition="in" filter="blinds(horizontal)">
                                      <p:cBhvr>
                                        <p:cTn id="12" dur="500"/>
                                        <p:tgtEl>
                                          <p:spTgt spid="422915">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22915">
                                            <p:txEl>
                                              <p:pRg st="8" end="8"/>
                                            </p:txEl>
                                          </p:spTgt>
                                        </p:tgtEl>
                                        <p:attrNameLst>
                                          <p:attrName>style.visibility</p:attrName>
                                        </p:attrNameLst>
                                      </p:cBhvr>
                                      <p:to>
                                        <p:strVal val="visible"/>
                                      </p:to>
                                    </p:set>
                                    <p:animEffect transition="in" filter="blinds(horizontal)">
                                      <p:cBhvr>
                                        <p:cTn id="15" dur="500"/>
                                        <p:tgtEl>
                                          <p:spTgt spid="422915">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2915">
                                            <p:txEl>
                                              <p:pRg st="9" end="9"/>
                                            </p:txEl>
                                          </p:spTgt>
                                        </p:tgtEl>
                                        <p:attrNameLst>
                                          <p:attrName>style.visibility</p:attrName>
                                        </p:attrNameLst>
                                      </p:cBhvr>
                                      <p:to>
                                        <p:strVal val="visible"/>
                                      </p:to>
                                    </p:set>
                                    <p:animEffect transition="in" filter="blinds(horizontal)">
                                      <p:cBhvr>
                                        <p:cTn id="18" dur="500"/>
                                        <p:tgtEl>
                                          <p:spTgt spid="422915">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22915">
                                            <p:txEl>
                                              <p:pRg st="10" end="10"/>
                                            </p:txEl>
                                          </p:spTgt>
                                        </p:tgtEl>
                                        <p:attrNameLst>
                                          <p:attrName>style.visibility</p:attrName>
                                        </p:attrNameLst>
                                      </p:cBhvr>
                                      <p:to>
                                        <p:strVal val="visible"/>
                                      </p:to>
                                    </p:set>
                                    <p:animEffect transition="in" filter="blinds(horizontal)">
                                      <p:cBhvr>
                                        <p:cTn id="21" dur="500"/>
                                        <p:tgtEl>
                                          <p:spTgt spid="422915">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22917"/>
                                        </p:tgtEl>
                                        <p:attrNameLst>
                                          <p:attrName>style.visibility</p:attrName>
                                        </p:attrNameLst>
                                      </p:cBhvr>
                                      <p:to>
                                        <p:strVal val="visible"/>
                                      </p:to>
                                    </p:set>
                                    <p:animEffect transition="in" filter="blinds(horizontal)">
                                      <p:cBhvr>
                                        <p:cTn id="26" dur="500"/>
                                        <p:tgtEl>
                                          <p:spTgt spid="4229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2915">
                                            <p:txEl>
                                              <p:pRg st="11" end="11"/>
                                            </p:txEl>
                                          </p:spTgt>
                                        </p:tgtEl>
                                        <p:attrNameLst>
                                          <p:attrName>style.visibility</p:attrName>
                                        </p:attrNameLst>
                                      </p:cBhvr>
                                      <p:to>
                                        <p:strVal val="visible"/>
                                      </p:to>
                                    </p:set>
                                    <p:animEffect transition="in" filter="blinds(horizontal)">
                                      <p:cBhvr>
                                        <p:cTn id="31" dur="500"/>
                                        <p:tgtEl>
                                          <p:spTgt spid="422915">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22915">
                                            <p:txEl>
                                              <p:pRg st="12" end="12"/>
                                            </p:txEl>
                                          </p:spTgt>
                                        </p:tgtEl>
                                        <p:attrNameLst>
                                          <p:attrName>style.visibility</p:attrName>
                                        </p:attrNameLst>
                                      </p:cBhvr>
                                      <p:to>
                                        <p:strVal val="visible"/>
                                      </p:to>
                                    </p:set>
                                    <p:animEffect transition="in" filter="blinds(horizontal)">
                                      <p:cBhvr>
                                        <p:cTn id="36" dur="500"/>
                                        <p:tgtEl>
                                          <p:spTgt spid="422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pPr/>
              <a:t>42</a:t>
            </a:fld>
            <a:endParaRPr lang="zh-CN" altLang="en-US" dirty="0"/>
          </a:p>
        </p:txBody>
      </p:sp>
      <p:grpSp>
        <p:nvGrpSpPr>
          <p:cNvPr id="5" name="Group 39"/>
          <p:cNvGrpSpPr>
            <a:grpSpLocks/>
          </p:cNvGrpSpPr>
          <p:nvPr/>
        </p:nvGrpSpPr>
        <p:grpSpPr bwMode="auto">
          <a:xfrm>
            <a:off x="533400" y="865188"/>
            <a:ext cx="7877175" cy="3767137"/>
            <a:chOff x="432" y="1283"/>
            <a:chExt cx="4704" cy="2477"/>
          </a:xfrm>
        </p:grpSpPr>
        <p:sp>
          <p:nvSpPr>
            <p:cNvPr id="6" name="Freeform 40"/>
            <p:cNvSpPr>
              <a:spLocks/>
            </p:cNvSpPr>
            <p:nvPr/>
          </p:nvSpPr>
          <p:spPr bwMode="auto">
            <a:xfrm>
              <a:off x="720" y="1919"/>
              <a:ext cx="1104" cy="480"/>
            </a:xfrm>
            <a:custGeom>
              <a:avLst/>
              <a:gdLst>
                <a:gd name="T0" fmla="*/ 0 w 1104"/>
                <a:gd name="T1" fmla="*/ 0 h 480"/>
                <a:gd name="T2" fmla="*/ 288 w 1104"/>
                <a:gd name="T3" fmla="*/ 480 h 480"/>
                <a:gd name="T4" fmla="*/ 864 w 1104"/>
                <a:gd name="T5" fmla="*/ 480 h 480"/>
                <a:gd name="T6" fmla="*/ 1104 w 1104"/>
                <a:gd name="T7" fmla="*/ 0 h 480"/>
                <a:gd name="T8" fmla="*/ 672 w 1104"/>
                <a:gd name="T9" fmla="*/ 0 h 480"/>
                <a:gd name="T10" fmla="*/ 576 w 1104"/>
                <a:gd name="T11" fmla="*/ 144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Rectangle 41"/>
            <p:cNvSpPr>
              <a:spLocks noChangeArrowheads="1"/>
            </p:cNvSpPr>
            <p:nvPr/>
          </p:nvSpPr>
          <p:spPr bwMode="auto">
            <a:xfrm>
              <a:off x="3038" y="3193"/>
              <a:ext cx="59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smtClean="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smtClean="0">
                  <a:solidFill>
                    <a:srgbClr val="C00000"/>
                  </a:solidFill>
                  <a:latin typeface="Arial" panose="020B0604020202020204" pitchFamily="34" charset="0"/>
                  <a:ea typeface="黑体" panose="02010609060101010101" pitchFamily="49" charset="-122"/>
                  <a:cs typeface="Arial" panose="020B0604020202020204" pitchFamily="34" charset="0"/>
                </a:rPr>
                <a:t>写使能</a:t>
              </a:r>
              <a:r>
                <a:rPr lang="en-US" altLang="zh-CN" dirty="0" smtClean="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smtClean="0">
                  <a:solidFill>
                    <a:srgbClr val="C00000"/>
                  </a:solidFill>
                  <a:latin typeface="Arial" panose="020B0604020202020204" pitchFamily="34" charset="0"/>
                  <a:ea typeface="黑体" panose="02010609060101010101" pitchFamily="49" charset="-122"/>
                  <a:cs typeface="Arial" panose="020B0604020202020204" pitchFamily="34" charset="0"/>
                </a:rPr>
                <a:t>控制信号</a:t>
              </a:r>
              <a:endPar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8" name="AutoShape 42"/>
            <p:cNvSpPr>
              <a:spLocks noChangeArrowheads="1"/>
            </p:cNvSpPr>
            <p:nvPr/>
          </p:nvSpPr>
          <p:spPr bwMode="auto">
            <a:xfrm>
              <a:off x="3696" y="2831"/>
              <a:ext cx="1359" cy="611"/>
            </a:xfrm>
            <a:prstGeom prst="roundRect">
              <a:avLst>
                <a:gd name="adj" fmla="val 50000"/>
              </a:avLst>
            </a:prstGeom>
            <a:noFill/>
            <a:ln w="26988">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 name="Rectangle 43"/>
            <p:cNvSpPr>
              <a:spLocks noChangeArrowheads="1"/>
            </p:cNvSpPr>
            <p:nvPr/>
          </p:nvSpPr>
          <p:spPr bwMode="auto">
            <a:xfrm>
              <a:off x="4097" y="3005"/>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控制逻辑</a:t>
              </a:r>
            </a:p>
          </p:txBody>
        </p:sp>
        <p:sp>
          <p:nvSpPr>
            <p:cNvPr id="10" name="Rectangle 44"/>
            <p:cNvSpPr>
              <a:spLocks noChangeArrowheads="1"/>
            </p:cNvSpPr>
            <p:nvPr/>
          </p:nvSpPr>
          <p:spPr bwMode="auto">
            <a:xfrm>
              <a:off x="2914" y="2793"/>
              <a:ext cx="97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smtClean="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smtClean="0">
                  <a:solidFill>
                    <a:srgbClr val="C00000"/>
                  </a:solidFill>
                  <a:latin typeface="Arial" panose="020B0604020202020204" pitchFamily="34" charset="0"/>
                  <a:ea typeface="黑体" panose="02010609060101010101" pitchFamily="49" charset="-122"/>
                  <a:cs typeface="Arial" panose="020B0604020202020204" pitchFamily="34" charset="0"/>
                </a:rPr>
                <a:t>右移</a:t>
              </a:r>
              <a:r>
                <a:rPr lang="en-US" altLang="zh-CN" dirty="0" smtClean="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smtClean="0">
                  <a:solidFill>
                    <a:srgbClr val="C00000"/>
                  </a:solidFill>
                  <a:latin typeface="Arial" panose="020B0604020202020204" pitchFamily="34" charset="0"/>
                  <a:ea typeface="黑体" panose="02010609060101010101" pitchFamily="49" charset="-122"/>
                  <a:cs typeface="Arial" panose="020B0604020202020204" pitchFamily="34" charset="0"/>
                </a:rPr>
                <a:t>控制信号</a:t>
              </a:r>
              <a:endPar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11" name="Rectangle 45"/>
            <p:cNvSpPr>
              <a:spLocks noChangeArrowheads="1"/>
            </p:cNvSpPr>
            <p:nvPr/>
          </p:nvSpPr>
          <p:spPr bwMode="auto">
            <a:xfrm>
              <a:off x="963" y="2069"/>
              <a:ext cx="60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ea typeface="黑体" panose="02010609060101010101" pitchFamily="49" charset="-122"/>
                  <a:cs typeface="Arial" panose="020B0604020202020204" pitchFamily="34" charset="0"/>
                </a:rPr>
                <a:t>32</a:t>
              </a:r>
              <a:r>
                <a:rPr lang="zh-CN" altLang="en-US" sz="1800">
                  <a:latin typeface="Arial" panose="020B0604020202020204" pitchFamily="34" charset="0"/>
                  <a:ea typeface="黑体" panose="02010609060101010101" pitchFamily="49" charset="-122"/>
                  <a:cs typeface="Arial" panose="020B0604020202020204" pitchFamily="34" charset="0"/>
                </a:rPr>
                <a:t>位 </a:t>
              </a:r>
              <a:r>
                <a:rPr lang="en-US" altLang="zh-CN" sz="1800">
                  <a:latin typeface="Arial" panose="020B0604020202020204" pitchFamily="34" charset="0"/>
                  <a:ea typeface="黑体" panose="02010609060101010101" pitchFamily="49" charset="-122"/>
                  <a:cs typeface="Arial" panose="020B0604020202020204" pitchFamily="34" charset="0"/>
                </a:rPr>
                <a:t>ALU</a:t>
              </a:r>
            </a:p>
          </p:txBody>
        </p:sp>
        <p:sp>
          <p:nvSpPr>
            <p:cNvPr id="12" name="Rectangle 46"/>
            <p:cNvSpPr>
              <a:spLocks noChangeArrowheads="1"/>
            </p:cNvSpPr>
            <p:nvPr/>
          </p:nvSpPr>
          <p:spPr bwMode="auto">
            <a:xfrm>
              <a:off x="1033" y="1283"/>
              <a:ext cx="1102" cy="3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 name="Rectangle 47"/>
            <p:cNvSpPr>
              <a:spLocks noChangeArrowheads="1"/>
            </p:cNvSpPr>
            <p:nvPr/>
          </p:nvSpPr>
          <p:spPr bwMode="auto">
            <a:xfrm>
              <a:off x="1076" y="1328"/>
              <a:ext cx="9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黑体" panose="02010609060101010101" pitchFamily="49" charset="-122"/>
                  <a:ea typeface="黑体" panose="02010609060101010101" pitchFamily="49" charset="-122"/>
                  <a:cs typeface="Arial" panose="020B0604020202020204" pitchFamily="34" charset="0"/>
                </a:rPr>
                <a:t>被乘数寄存器</a:t>
              </a:r>
              <a:r>
                <a:rPr lang="en-US" altLang="zh-CN" sz="1800">
                  <a:latin typeface="黑体" panose="02010609060101010101" pitchFamily="49" charset="-122"/>
                  <a:ea typeface="黑体" panose="02010609060101010101" pitchFamily="49" charset="-122"/>
                  <a:cs typeface="Arial" panose="020B0604020202020204" pitchFamily="34" charset="0"/>
                </a:rPr>
                <a:t>X</a:t>
              </a:r>
            </a:p>
          </p:txBody>
        </p:sp>
        <p:sp>
          <p:nvSpPr>
            <p:cNvPr id="14" name="Rectangle 48"/>
            <p:cNvSpPr>
              <a:spLocks noChangeArrowheads="1"/>
            </p:cNvSpPr>
            <p:nvPr/>
          </p:nvSpPr>
          <p:spPr bwMode="auto">
            <a:xfrm>
              <a:off x="1033" y="2999"/>
              <a:ext cx="9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乘积寄存器</a:t>
              </a:r>
              <a:r>
                <a:rPr lang="en-US" altLang="zh-CN" sz="1800">
                  <a:latin typeface="Arial" panose="020B0604020202020204" pitchFamily="34" charset="0"/>
                  <a:ea typeface="黑体" panose="02010609060101010101" pitchFamily="49" charset="-122"/>
                  <a:cs typeface="Arial" panose="020B0604020202020204" pitchFamily="34" charset="0"/>
                </a:rPr>
                <a:t>P</a:t>
              </a:r>
            </a:p>
          </p:txBody>
        </p:sp>
        <p:sp>
          <p:nvSpPr>
            <p:cNvPr id="15" name="Rectangle 49"/>
            <p:cNvSpPr>
              <a:spLocks noChangeArrowheads="1"/>
            </p:cNvSpPr>
            <p:nvPr/>
          </p:nvSpPr>
          <p:spPr bwMode="auto">
            <a:xfrm>
              <a:off x="1664" y="1589"/>
              <a:ext cx="14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16" name="Rectangle 50"/>
            <p:cNvSpPr>
              <a:spLocks noChangeArrowheads="1"/>
            </p:cNvSpPr>
            <p:nvPr/>
          </p:nvSpPr>
          <p:spPr bwMode="auto">
            <a:xfrm>
              <a:off x="1790" y="2739"/>
              <a:ext cx="3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ea typeface="黑体" panose="02010609060101010101" pitchFamily="49" charset="-122"/>
                  <a:cs typeface="Arial" panose="020B0604020202020204" pitchFamily="34" charset="0"/>
                </a:rPr>
                <a:t>64 </a:t>
              </a:r>
              <a:r>
                <a:rPr lang="zh-CN" altLang="en-US" sz="1800">
                  <a:latin typeface="Arial" panose="020B0604020202020204" pitchFamily="34" charset="0"/>
                  <a:ea typeface="黑体" panose="02010609060101010101" pitchFamily="49" charset="-122"/>
                  <a:cs typeface="Arial" panose="020B0604020202020204" pitchFamily="34" charset="0"/>
                </a:rPr>
                <a:t>位</a:t>
              </a:r>
            </a:p>
          </p:txBody>
        </p:sp>
        <p:sp>
          <p:nvSpPr>
            <p:cNvPr id="17" name="Rectangle 51"/>
            <p:cNvSpPr>
              <a:spLocks noChangeArrowheads="1"/>
            </p:cNvSpPr>
            <p:nvPr/>
          </p:nvSpPr>
          <p:spPr bwMode="auto">
            <a:xfrm>
              <a:off x="960" y="2927"/>
              <a:ext cx="1968"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endParaRPr lang="zh-CN" altLang="en-US">
                <a:solidFill>
                  <a:schemeClr val="accent1"/>
                </a:solidFill>
              </a:endParaRPr>
            </a:p>
          </p:txBody>
        </p:sp>
        <p:sp>
          <p:nvSpPr>
            <p:cNvPr id="18" name="Line 52"/>
            <p:cNvSpPr>
              <a:spLocks noChangeShapeType="1"/>
            </p:cNvSpPr>
            <p:nvPr/>
          </p:nvSpPr>
          <p:spPr bwMode="auto">
            <a:xfrm>
              <a:off x="1296" y="2399"/>
              <a:ext cx="1"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Freeform 53"/>
            <p:cNvSpPr>
              <a:spLocks/>
            </p:cNvSpPr>
            <p:nvPr/>
          </p:nvSpPr>
          <p:spPr bwMode="auto">
            <a:xfrm>
              <a:off x="432" y="1727"/>
              <a:ext cx="864" cy="1728"/>
            </a:xfrm>
            <a:custGeom>
              <a:avLst/>
              <a:gdLst>
                <a:gd name="T0" fmla="*/ 864 w 864"/>
                <a:gd name="T1" fmla="*/ 1536 h 1728"/>
                <a:gd name="T2" fmla="*/ 864 w 864"/>
                <a:gd name="T3" fmla="*/ 1728 h 1728"/>
                <a:gd name="T4" fmla="*/ 0 w 864"/>
                <a:gd name="T5" fmla="*/ 1728 h 1728"/>
                <a:gd name="T6" fmla="*/ 0 w 864"/>
                <a:gd name="T7" fmla="*/ 0 h 1728"/>
                <a:gd name="T8" fmla="*/ 528 w 864"/>
                <a:gd name="T9" fmla="*/ 0 h 1728"/>
                <a:gd name="T10" fmla="*/ 528 w 864"/>
                <a:gd name="T11" fmla="*/ 192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Line 54"/>
            <p:cNvSpPr>
              <a:spLocks noChangeShapeType="1"/>
            </p:cNvSpPr>
            <p:nvPr/>
          </p:nvSpPr>
          <p:spPr bwMode="auto">
            <a:xfrm>
              <a:off x="1584" y="1583"/>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55"/>
            <p:cNvSpPr>
              <a:spLocks noChangeShapeType="1"/>
            </p:cNvSpPr>
            <p:nvPr/>
          </p:nvSpPr>
          <p:spPr bwMode="auto">
            <a:xfrm flipH="1">
              <a:off x="2928" y="3023"/>
              <a:ext cx="79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56"/>
            <p:cNvSpPr>
              <a:spLocks noChangeShapeType="1"/>
            </p:cNvSpPr>
            <p:nvPr/>
          </p:nvSpPr>
          <p:spPr bwMode="auto">
            <a:xfrm flipH="1" flipV="1">
              <a:off x="2928" y="3179"/>
              <a:ext cx="768"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57"/>
            <p:cNvSpPr>
              <a:spLocks/>
            </p:cNvSpPr>
            <p:nvPr/>
          </p:nvSpPr>
          <p:spPr bwMode="auto">
            <a:xfrm>
              <a:off x="1680" y="2255"/>
              <a:ext cx="2352" cy="576"/>
            </a:xfrm>
            <a:custGeom>
              <a:avLst/>
              <a:gdLst>
                <a:gd name="T0" fmla="*/ 4028 w 2112"/>
                <a:gd name="T1" fmla="*/ 267 h 672"/>
                <a:gd name="T2" fmla="*/ 4028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Line 58"/>
            <p:cNvSpPr>
              <a:spLocks noChangeShapeType="1"/>
            </p:cNvSpPr>
            <p:nvPr/>
          </p:nvSpPr>
          <p:spPr bwMode="auto">
            <a:xfrm flipH="1">
              <a:off x="2832" y="3663"/>
              <a:ext cx="1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59"/>
            <p:cNvSpPr>
              <a:spLocks noChangeShapeType="1"/>
            </p:cNvSpPr>
            <p:nvPr/>
          </p:nvSpPr>
          <p:spPr bwMode="auto">
            <a:xfrm flipH="1" flipV="1">
              <a:off x="4032" y="3434"/>
              <a:ext cx="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60"/>
            <p:cNvSpPr>
              <a:spLocks noChangeShapeType="1"/>
            </p:cNvSpPr>
            <p:nvPr/>
          </p:nvSpPr>
          <p:spPr bwMode="auto">
            <a:xfrm flipH="1">
              <a:off x="2832" y="3271"/>
              <a:ext cx="0" cy="38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61"/>
            <p:cNvSpPr>
              <a:spLocks noChangeShapeType="1"/>
            </p:cNvSpPr>
            <p:nvPr/>
          </p:nvSpPr>
          <p:spPr bwMode="auto">
            <a:xfrm>
              <a:off x="2466" y="2831"/>
              <a:ext cx="40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62"/>
            <p:cNvSpPr>
              <a:spLocks noChangeShapeType="1"/>
            </p:cNvSpPr>
            <p:nvPr/>
          </p:nvSpPr>
          <p:spPr bwMode="auto">
            <a:xfrm>
              <a:off x="1528" y="1640"/>
              <a:ext cx="112"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63"/>
            <p:cNvSpPr>
              <a:spLocks noChangeShapeType="1"/>
            </p:cNvSpPr>
            <p:nvPr/>
          </p:nvSpPr>
          <p:spPr bwMode="auto">
            <a:xfrm>
              <a:off x="905" y="1777"/>
              <a:ext cx="112"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64"/>
            <p:cNvSpPr>
              <a:spLocks noChangeShapeType="1"/>
            </p:cNvSpPr>
            <p:nvPr/>
          </p:nvSpPr>
          <p:spPr bwMode="auto">
            <a:xfrm>
              <a:off x="1225" y="2609"/>
              <a:ext cx="112"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65"/>
            <p:cNvSpPr>
              <a:spLocks noChangeShapeType="1"/>
            </p:cNvSpPr>
            <p:nvPr/>
          </p:nvSpPr>
          <p:spPr bwMode="auto">
            <a:xfrm>
              <a:off x="1250" y="3338"/>
              <a:ext cx="112"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66"/>
            <p:cNvSpPr>
              <a:spLocks noChangeArrowheads="1"/>
            </p:cNvSpPr>
            <p:nvPr/>
          </p:nvSpPr>
          <p:spPr bwMode="auto">
            <a:xfrm>
              <a:off x="993" y="1702"/>
              <a:ext cx="14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3" name="Rectangle 67"/>
            <p:cNvSpPr>
              <a:spLocks noChangeArrowheads="1"/>
            </p:cNvSpPr>
            <p:nvPr/>
          </p:nvSpPr>
          <p:spPr bwMode="auto">
            <a:xfrm>
              <a:off x="1337" y="2526"/>
              <a:ext cx="14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4" name="Rectangle 68"/>
            <p:cNvSpPr>
              <a:spLocks noChangeArrowheads="1"/>
            </p:cNvSpPr>
            <p:nvPr/>
          </p:nvSpPr>
          <p:spPr bwMode="auto">
            <a:xfrm>
              <a:off x="1337" y="3270"/>
              <a:ext cx="1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5" name="Rectangle 69"/>
            <p:cNvSpPr>
              <a:spLocks noChangeArrowheads="1"/>
            </p:cNvSpPr>
            <p:nvPr/>
          </p:nvSpPr>
          <p:spPr bwMode="auto">
            <a:xfrm>
              <a:off x="1913" y="2088"/>
              <a:ext cx="101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1800" dirty="0" smtClean="0">
                  <a:solidFill>
                    <a:srgbClr val="C00000"/>
                  </a:solidFill>
                  <a:latin typeface="Arial" panose="020B0604020202020204" pitchFamily="34" charset="0"/>
                  <a:ea typeface="黑体" panose="02010609060101010101" pitchFamily="49" charset="-122"/>
                  <a:cs typeface="Arial" panose="020B0604020202020204" pitchFamily="34" charset="0"/>
                </a:rPr>
                <a:t>“加”控制信号 </a:t>
              </a:r>
              <a:endParaRPr lang="zh-CN" altLang="en-US" sz="1800"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36" name="Text Box 70"/>
            <p:cNvSpPr txBox="1">
              <a:spLocks noChangeArrowheads="1"/>
            </p:cNvSpPr>
            <p:nvPr/>
          </p:nvSpPr>
          <p:spPr bwMode="auto">
            <a:xfrm>
              <a:off x="4080" y="319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a:latin typeface="Arial" panose="020B0604020202020204" pitchFamily="34" charset="0"/>
                  <a:ea typeface="黑体" panose="02010609060101010101" pitchFamily="49" charset="-122"/>
                  <a:cs typeface="Arial" panose="020B0604020202020204" pitchFamily="34" charset="0"/>
                </a:rPr>
                <a:t>计数器</a:t>
              </a:r>
              <a:r>
                <a:rPr lang="en-US" altLang="zh-CN" sz="1700">
                  <a:latin typeface="Arial" panose="020B0604020202020204" pitchFamily="34" charset="0"/>
                  <a:ea typeface="黑体" panose="02010609060101010101" pitchFamily="49" charset="-122"/>
                  <a:cs typeface="Arial" panose="020B0604020202020204" pitchFamily="34" charset="0"/>
                </a:rPr>
                <a:t>Cn</a:t>
              </a:r>
            </a:p>
          </p:txBody>
        </p:sp>
        <p:sp>
          <p:nvSpPr>
            <p:cNvPr id="37" name="Line 71"/>
            <p:cNvSpPr>
              <a:spLocks noChangeShapeType="1"/>
            </p:cNvSpPr>
            <p:nvPr/>
          </p:nvSpPr>
          <p:spPr bwMode="auto">
            <a:xfrm flipV="1">
              <a:off x="4664" y="3432"/>
              <a:ext cx="0" cy="2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72"/>
            <p:cNvSpPr txBox="1">
              <a:spLocks noChangeArrowheads="1"/>
            </p:cNvSpPr>
            <p:nvPr/>
          </p:nvSpPr>
          <p:spPr bwMode="auto">
            <a:xfrm>
              <a:off x="4648" y="3519"/>
              <a:ext cx="48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latin typeface="Arial" panose="020B0604020202020204" pitchFamily="34" charset="0"/>
                  <a:ea typeface="黑体" panose="02010609060101010101" pitchFamily="49" charset="-122"/>
                  <a:cs typeface="Arial" panose="020B0604020202020204" pitchFamily="34" charset="0"/>
                </a:rPr>
                <a:t>时钟</a:t>
              </a:r>
            </a:p>
          </p:txBody>
        </p:sp>
        <p:sp>
          <p:nvSpPr>
            <p:cNvPr id="39" name="Text Box 73"/>
            <p:cNvSpPr txBox="1">
              <a:spLocks noChangeArrowheads="1"/>
            </p:cNvSpPr>
            <p:nvPr/>
          </p:nvSpPr>
          <p:spPr bwMode="auto">
            <a:xfrm>
              <a:off x="544" y="2960"/>
              <a:ext cx="240"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黑体" panose="02010609060101010101" pitchFamily="49" charset="-122"/>
                  <a:cs typeface="Arial" panose="020B0604020202020204" pitchFamily="34" charset="0"/>
                </a:rPr>
                <a:t>C</a:t>
              </a:r>
            </a:p>
          </p:txBody>
        </p:sp>
        <p:sp>
          <p:nvSpPr>
            <p:cNvPr id="40" name="Line 74"/>
            <p:cNvSpPr>
              <a:spLocks noChangeShapeType="1"/>
            </p:cNvSpPr>
            <p:nvPr/>
          </p:nvSpPr>
          <p:spPr bwMode="auto">
            <a:xfrm>
              <a:off x="776" y="3064"/>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75"/>
            <p:cNvSpPr>
              <a:spLocks noChangeShapeType="1"/>
            </p:cNvSpPr>
            <p:nvPr/>
          </p:nvSpPr>
          <p:spPr bwMode="auto">
            <a:xfrm flipH="1">
              <a:off x="1920" y="2920"/>
              <a:ext cx="0" cy="344"/>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76"/>
            <p:cNvSpPr>
              <a:spLocks noChangeArrowheads="1"/>
            </p:cNvSpPr>
            <p:nvPr/>
          </p:nvSpPr>
          <p:spPr bwMode="auto">
            <a:xfrm>
              <a:off x="1978" y="2999"/>
              <a:ext cx="99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乘数寄存器</a:t>
              </a:r>
              <a:r>
                <a:rPr lang="en-US" altLang="zh-CN" sz="1800">
                  <a:latin typeface="Arial" panose="020B0604020202020204" pitchFamily="34" charset="0"/>
                  <a:ea typeface="黑体" panose="02010609060101010101" pitchFamily="49" charset="-122"/>
                  <a:cs typeface="Arial" panose="020B0604020202020204" pitchFamily="34" charset="0"/>
                </a:rPr>
                <a:t>Y</a:t>
              </a:r>
            </a:p>
          </p:txBody>
        </p:sp>
      </p:grpSp>
      <p:sp>
        <p:nvSpPr>
          <p:cNvPr id="43" name="Rectangle 77"/>
          <p:cNvSpPr>
            <a:spLocks noChangeArrowheads="1"/>
          </p:cNvSpPr>
          <p:nvPr/>
        </p:nvSpPr>
        <p:spPr bwMode="auto">
          <a:xfrm>
            <a:off x="752475" y="331788"/>
            <a:ext cx="48434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7000"/>
              </a:lnSpc>
            </a:pPr>
            <a:r>
              <a:rPr lang="en-US" altLang="zh-CN" sz="3200">
                <a:solidFill>
                  <a:srgbClr val="CC0000"/>
                </a:solidFill>
                <a:latin typeface="Arial" panose="020B0604020202020204" pitchFamily="34" charset="0"/>
              </a:rPr>
              <a:t>32</a:t>
            </a:r>
            <a:r>
              <a:rPr lang="zh-CN" altLang="en-US" sz="3200">
                <a:solidFill>
                  <a:srgbClr val="CC0000"/>
                </a:solidFill>
                <a:latin typeface="Arial" panose="020B0604020202020204" pitchFamily="34" charset="0"/>
              </a:rPr>
              <a:t>位乘法运算的硬件实现</a:t>
            </a:r>
            <a:endParaRPr lang="en-US" altLang="zh-CN" sz="3200">
              <a:solidFill>
                <a:srgbClr val="CC0000"/>
              </a:solidFill>
              <a:latin typeface="Arial" panose="020B0604020202020204" pitchFamily="34" charset="0"/>
            </a:endParaRPr>
          </a:p>
        </p:txBody>
      </p:sp>
      <p:sp>
        <p:nvSpPr>
          <p:cNvPr id="44" name="Rectangle 80"/>
          <p:cNvSpPr txBox="1">
            <a:spLocks noChangeArrowheads="1"/>
          </p:cNvSpPr>
          <p:nvPr/>
        </p:nvSpPr>
        <p:spPr bwMode="auto">
          <a:xfrm>
            <a:off x="297826" y="4487112"/>
            <a:ext cx="8808074" cy="22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100000"/>
              </a:lnSpc>
            </a:pPr>
            <a:r>
              <a:rPr lang="zh-CN" altLang="en-US" sz="1800" kern="0" smtClean="0">
                <a:solidFill>
                  <a:srgbClr val="3333FF"/>
                </a:solidFill>
                <a:ea typeface="黑体" panose="02010609060101010101" pitchFamily="49" charset="-122"/>
              </a:rPr>
              <a:t>被乘数寄存器</a:t>
            </a:r>
            <a:r>
              <a:rPr lang="en-US" altLang="zh-CN" sz="1800" kern="0" smtClean="0">
                <a:solidFill>
                  <a:srgbClr val="3333FF"/>
                </a:solidFill>
                <a:ea typeface="黑体" panose="02010609060101010101" pitchFamily="49" charset="-122"/>
              </a:rPr>
              <a:t>X</a:t>
            </a:r>
            <a:r>
              <a:rPr lang="zh-CN" altLang="en-US" sz="1800" kern="0" smtClean="0">
                <a:solidFill>
                  <a:srgbClr val="3333FF"/>
                </a:solidFill>
                <a:ea typeface="黑体" panose="02010609060101010101" pitchFamily="49" charset="-122"/>
              </a:rPr>
              <a:t>：</a:t>
            </a:r>
            <a:r>
              <a:rPr lang="zh-CN" altLang="en-US" sz="1800" kern="0" smtClean="0">
                <a:solidFill>
                  <a:srgbClr val="990000"/>
                </a:solidFill>
                <a:ea typeface="黑体" panose="02010609060101010101" pitchFamily="49" charset="-122"/>
              </a:rPr>
              <a:t>存放被乘数</a:t>
            </a:r>
          </a:p>
          <a:p>
            <a:pPr>
              <a:lnSpc>
                <a:spcPct val="100000"/>
              </a:lnSpc>
            </a:pPr>
            <a:r>
              <a:rPr lang="zh-CN" altLang="en-US" sz="1800" kern="0" smtClean="0">
                <a:solidFill>
                  <a:srgbClr val="3333FF"/>
                </a:solidFill>
                <a:ea typeface="黑体" panose="02010609060101010101" pitchFamily="49" charset="-122"/>
              </a:rPr>
              <a:t>乘积寄存器</a:t>
            </a:r>
            <a:r>
              <a:rPr lang="en-US" altLang="zh-CN" sz="1800" kern="0" smtClean="0">
                <a:solidFill>
                  <a:srgbClr val="3333FF"/>
                </a:solidFill>
                <a:ea typeface="黑体" panose="02010609060101010101" pitchFamily="49" charset="-122"/>
              </a:rPr>
              <a:t>P</a:t>
            </a:r>
            <a:r>
              <a:rPr lang="zh-CN" altLang="en-US" sz="1800" kern="0" smtClean="0">
                <a:solidFill>
                  <a:srgbClr val="3333FF"/>
                </a:solidFill>
                <a:ea typeface="黑体" panose="02010609060101010101" pitchFamily="49" charset="-122"/>
              </a:rPr>
              <a:t>：</a:t>
            </a:r>
            <a:r>
              <a:rPr lang="zh-CN" altLang="en-US" sz="1800" kern="0" smtClean="0">
                <a:solidFill>
                  <a:srgbClr val="990000"/>
                </a:solidFill>
                <a:ea typeface="黑体" panose="02010609060101010101" pitchFamily="49" charset="-122"/>
              </a:rPr>
              <a:t>开始置初始部分积</a:t>
            </a:r>
            <a:r>
              <a:rPr lang="en-US" altLang="zh-CN" sz="1800" kern="0" smtClean="0">
                <a:solidFill>
                  <a:srgbClr val="990000"/>
                </a:solidFill>
                <a:ea typeface="黑体" panose="02010609060101010101" pitchFamily="49" charset="-122"/>
              </a:rPr>
              <a:t>P0 = 0</a:t>
            </a:r>
            <a:r>
              <a:rPr lang="zh-CN" altLang="en-US" sz="1800" kern="0" smtClean="0">
                <a:solidFill>
                  <a:srgbClr val="990000"/>
                </a:solidFill>
                <a:ea typeface="黑体" panose="02010609060101010101" pitchFamily="49" charset="-122"/>
              </a:rPr>
              <a:t>；结束时，存放的是</a:t>
            </a:r>
            <a:r>
              <a:rPr lang="en-US" altLang="zh-CN" sz="1800" kern="0" smtClean="0">
                <a:solidFill>
                  <a:srgbClr val="990000"/>
                </a:solidFill>
                <a:ea typeface="黑体" panose="02010609060101010101" pitchFamily="49" charset="-122"/>
              </a:rPr>
              <a:t>64</a:t>
            </a:r>
            <a:r>
              <a:rPr lang="zh-CN" altLang="en-US" sz="1800" kern="0" smtClean="0">
                <a:solidFill>
                  <a:srgbClr val="990000"/>
                </a:solidFill>
                <a:ea typeface="黑体" panose="02010609060101010101" pitchFamily="49" charset="-122"/>
              </a:rPr>
              <a:t>位乘积的高</a:t>
            </a:r>
            <a:r>
              <a:rPr lang="en-US" altLang="zh-CN" sz="1800" kern="0" smtClean="0">
                <a:solidFill>
                  <a:srgbClr val="990000"/>
                </a:solidFill>
                <a:ea typeface="黑体" panose="02010609060101010101" pitchFamily="49" charset="-122"/>
              </a:rPr>
              <a:t>32</a:t>
            </a:r>
            <a:r>
              <a:rPr lang="zh-CN" altLang="en-US" sz="1800" kern="0" smtClean="0">
                <a:solidFill>
                  <a:srgbClr val="990000"/>
                </a:solidFill>
                <a:ea typeface="黑体" panose="02010609060101010101" pitchFamily="49" charset="-122"/>
              </a:rPr>
              <a:t>位</a:t>
            </a:r>
          </a:p>
          <a:p>
            <a:pPr>
              <a:lnSpc>
                <a:spcPct val="100000"/>
              </a:lnSpc>
            </a:pPr>
            <a:r>
              <a:rPr lang="zh-CN" altLang="en-US" sz="1800" kern="0" smtClean="0">
                <a:solidFill>
                  <a:srgbClr val="3333FF"/>
                </a:solidFill>
                <a:ea typeface="黑体" panose="02010609060101010101" pitchFamily="49" charset="-122"/>
              </a:rPr>
              <a:t>乘数寄存器</a:t>
            </a:r>
            <a:r>
              <a:rPr lang="en-US" altLang="zh-CN" sz="1800" kern="0" smtClean="0">
                <a:solidFill>
                  <a:srgbClr val="3333FF"/>
                </a:solidFill>
                <a:ea typeface="黑体" panose="02010609060101010101" pitchFamily="49" charset="-122"/>
              </a:rPr>
              <a:t>Y</a:t>
            </a:r>
            <a:r>
              <a:rPr lang="zh-CN" altLang="en-US" sz="1800" kern="0" smtClean="0">
                <a:solidFill>
                  <a:srgbClr val="3333FF"/>
                </a:solidFill>
                <a:ea typeface="黑体" panose="02010609060101010101" pitchFamily="49" charset="-122"/>
              </a:rPr>
              <a:t>：</a:t>
            </a:r>
            <a:r>
              <a:rPr lang="zh-CN" altLang="en-US" sz="1800" kern="0" smtClean="0">
                <a:solidFill>
                  <a:srgbClr val="990000"/>
                </a:solidFill>
                <a:ea typeface="黑体" panose="02010609060101010101" pitchFamily="49" charset="-122"/>
              </a:rPr>
              <a:t>开始时置乘数；最后存</a:t>
            </a:r>
            <a:r>
              <a:rPr lang="en-US" altLang="zh-CN" sz="1800" kern="0" smtClean="0">
                <a:solidFill>
                  <a:srgbClr val="990000"/>
                </a:solidFill>
                <a:ea typeface="黑体" panose="02010609060101010101" pitchFamily="49" charset="-122"/>
              </a:rPr>
              <a:t>64</a:t>
            </a:r>
            <a:r>
              <a:rPr lang="zh-CN" altLang="en-US" sz="1800" kern="0" smtClean="0">
                <a:solidFill>
                  <a:srgbClr val="990000"/>
                </a:solidFill>
                <a:ea typeface="黑体" panose="02010609060101010101" pitchFamily="49" charset="-122"/>
              </a:rPr>
              <a:t>位乘积的低</a:t>
            </a:r>
            <a:r>
              <a:rPr lang="en-US" altLang="zh-CN" sz="1800" kern="0" smtClean="0">
                <a:solidFill>
                  <a:srgbClr val="990000"/>
                </a:solidFill>
                <a:ea typeface="黑体" panose="02010609060101010101" pitchFamily="49" charset="-122"/>
              </a:rPr>
              <a:t>32</a:t>
            </a:r>
            <a:r>
              <a:rPr lang="zh-CN" altLang="en-US" sz="1800" kern="0" smtClean="0">
                <a:solidFill>
                  <a:srgbClr val="990000"/>
                </a:solidFill>
                <a:ea typeface="黑体" panose="02010609060101010101" pitchFamily="49" charset="-122"/>
              </a:rPr>
              <a:t>位。</a:t>
            </a:r>
            <a:endParaRPr lang="en-US" altLang="zh-CN" sz="1800" kern="0" smtClean="0">
              <a:solidFill>
                <a:srgbClr val="990000"/>
              </a:solidFill>
              <a:ea typeface="黑体" panose="02010609060101010101" pitchFamily="49" charset="-122"/>
            </a:endParaRPr>
          </a:p>
          <a:p>
            <a:pPr>
              <a:lnSpc>
                <a:spcPct val="100000"/>
              </a:lnSpc>
            </a:pPr>
            <a:r>
              <a:rPr lang="zh-CN" altLang="en-US" sz="1800" kern="0" smtClean="0">
                <a:solidFill>
                  <a:srgbClr val="3333FF"/>
                </a:solidFill>
                <a:ea typeface="黑体" panose="02010609060101010101" pitchFamily="49" charset="-122"/>
              </a:rPr>
              <a:t>进位触发器</a:t>
            </a:r>
            <a:r>
              <a:rPr lang="en-US" altLang="zh-CN" sz="1800" kern="0" smtClean="0">
                <a:solidFill>
                  <a:srgbClr val="3333FF"/>
                </a:solidFill>
                <a:ea typeface="黑体" panose="02010609060101010101" pitchFamily="49" charset="-122"/>
              </a:rPr>
              <a:t>C</a:t>
            </a:r>
            <a:r>
              <a:rPr lang="zh-CN" altLang="en-US" sz="1800" kern="0" smtClean="0">
                <a:solidFill>
                  <a:srgbClr val="3333FF"/>
                </a:solidFill>
                <a:ea typeface="黑体" panose="02010609060101010101" pitchFamily="49" charset="-122"/>
              </a:rPr>
              <a:t>：</a:t>
            </a:r>
            <a:r>
              <a:rPr lang="zh-CN" altLang="en-US" sz="1800" kern="0" smtClean="0">
                <a:solidFill>
                  <a:srgbClr val="990000"/>
                </a:solidFill>
                <a:ea typeface="黑体" panose="02010609060101010101" pitchFamily="49" charset="-122"/>
              </a:rPr>
              <a:t>保存加法器的进位信号，右移时移入乘积寄存器</a:t>
            </a:r>
            <a:r>
              <a:rPr lang="en-US" altLang="zh-CN" sz="1800" kern="0" smtClean="0">
                <a:solidFill>
                  <a:srgbClr val="990000"/>
                </a:solidFill>
                <a:ea typeface="黑体" panose="02010609060101010101" pitchFamily="49" charset="-122"/>
              </a:rPr>
              <a:t>P</a:t>
            </a:r>
            <a:r>
              <a:rPr lang="zh-CN" altLang="en-US" sz="1800" kern="0" smtClean="0">
                <a:solidFill>
                  <a:srgbClr val="990000"/>
                </a:solidFill>
                <a:ea typeface="黑体" panose="02010609060101010101" pitchFamily="49" charset="-122"/>
              </a:rPr>
              <a:t>。</a:t>
            </a:r>
          </a:p>
          <a:p>
            <a:pPr>
              <a:lnSpc>
                <a:spcPct val="100000"/>
              </a:lnSpc>
            </a:pPr>
            <a:r>
              <a:rPr lang="zh-CN" altLang="en-US" sz="1800" kern="0" smtClean="0">
                <a:solidFill>
                  <a:srgbClr val="3333FF"/>
                </a:solidFill>
                <a:ea typeface="黑体" panose="02010609060101010101" pitchFamily="49" charset="-122"/>
              </a:rPr>
              <a:t>循环次数计数器</a:t>
            </a:r>
            <a:r>
              <a:rPr lang="en-US" altLang="zh-CN" sz="1800" kern="0" smtClean="0">
                <a:solidFill>
                  <a:srgbClr val="3333FF"/>
                </a:solidFill>
                <a:ea typeface="黑体" panose="02010609060101010101" pitchFamily="49" charset="-122"/>
              </a:rPr>
              <a:t>Cn</a:t>
            </a:r>
            <a:r>
              <a:rPr lang="zh-CN" altLang="en-US" sz="1800" kern="0" smtClean="0">
                <a:solidFill>
                  <a:srgbClr val="3333FF"/>
                </a:solidFill>
                <a:ea typeface="黑体" panose="02010609060101010101" pitchFamily="49" charset="-122"/>
              </a:rPr>
              <a:t>：</a:t>
            </a:r>
            <a:r>
              <a:rPr lang="zh-CN" altLang="en-US" sz="1800" kern="0" smtClean="0">
                <a:solidFill>
                  <a:srgbClr val="990000"/>
                </a:solidFill>
                <a:ea typeface="黑体" panose="02010609060101010101" pitchFamily="49" charset="-122"/>
              </a:rPr>
              <a:t>存放循环次数。初值</a:t>
            </a:r>
            <a:r>
              <a:rPr lang="en-US" altLang="zh-CN" sz="1800" kern="0" smtClean="0">
                <a:solidFill>
                  <a:srgbClr val="990000"/>
                </a:solidFill>
                <a:ea typeface="黑体" panose="02010609060101010101" pitchFamily="49" charset="-122"/>
              </a:rPr>
              <a:t>32</a:t>
            </a:r>
            <a:r>
              <a:rPr lang="zh-CN" altLang="en-US" sz="1800" kern="0" smtClean="0">
                <a:solidFill>
                  <a:srgbClr val="990000"/>
                </a:solidFill>
                <a:ea typeface="黑体" panose="02010609060101010101" pitchFamily="49" charset="-122"/>
              </a:rPr>
              <a:t>，每循环一次，</a:t>
            </a:r>
            <a:r>
              <a:rPr lang="en-US" altLang="zh-CN" sz="1800" kern="0" smtClean="0">
                <a:solidFill>
                  <a:srgbClr val="990000"/>
                </a:solidFill>
                <a:ea typeface="黑体" panose="02010609060101010101" pitchFamily="49" charset="-122"/>
              </a:rPr>
              <a:t>Cn</a:t>
            </a:r>
            <a:r>
              <a:rPr lang="zh-CN" altLang="en-US" sz="1800" kern="0" smtClean="0">
                <a:solidFill>
                  <a:srgbClr val="990000"/>
                </a:solidFill>
                <a:ea typeface="黑体" panose="02010609060101010101" pitchFamily="49" charset="-122"/>
              </a:rPr>
              <a:t>减</a:t>
            </a:r>
            <a:r>
              <a:rPr lang="en-US" altLang="zh-CN" sz="1800" kern="0" smtClean="0">
                <a:solidFill>
                  <a:srgbClr val="990000"/>
                </a:solidFill>
                <a:ea typeface="黑体" panose="02010609060101010101" pitchFamily="49" charset="-122"/>
              </a:rPr>
              <a:t>1</a:t>
            </a:r>
            <a:r>
              <a:rPr lang="zh-CN" altLang="en-US" sz="1800" kern="0" smtClean="0">
                <a:solidFill>
                  <a:srgbClr val="990000"/>
                </a:solidFill>
                <a:ea typeface="黑体" panose="02010609060101010101" pitchFamily="49" charset="-122"/>
              </a:rPr>
              <a:t>，</a:t>
            </a:r>
            <a:r>
              <a:rPr lang="en-US" altLang="zh-CN" sz="1800" kern="0" smtClean="0">
                <a:solidFill>
                  <a:srgbClr val="990000"/>
                </a:solidFill>
                <a:ea typeface="黑体" panose="02010609060101010101" pitchFamily="49" charset="-122"/>
              </a:rPr>
              <a:t>Cn=0</a:t>
            </a:r>
            <a:r>
              <a:rPr lang="zh-CN" altLang="en-US" sz="1800" kern="0" smtClean="0">
                <a:solidFill>
                  <a:srgbClr val="990000"/>
                </a:solidFill>
                <a:ea typeface="黑体" panose="02010609060101010101" pitchFamily="49" charset="-122"/>
              </a:rPr>
              <a:t>时结束</a:t>
            </a:r>
          </a:p>
          <a:p>
            <a:pPr>
              <a:lnSpc>
                <a:spcPct val="100000"/>
              </a:lnSpc>
            </a:pPr>
            <a:r>
              <a:rPr lang="en-US" altLang="zh-CN" sz="1800" kern="0" smtClean="0">
                <a:solidFill>
                  <a:srgbClr val="990000"/>
                </a:solidFill>
                <a:ea typeface="黑体" panose="02010609060101010101" pitchFamily="49" charset="-122"/>
              </a:rPr>
              <a:t>ALU</a:t>
            </a:r>
            <a:r>
              <a:rPr lang="zh-CN" altLang="en-US" sz="1800" kern="0" smtClean="0">
                <a:solidFill>
                  <a:srgbClr val="990000"/>
                </a:solidFill>
                <a:ea typeface="黑体" panose="02010609060101010101" pitchFamily="49" charset="-122"/>
              </a:rPr>
              <a:t>：乘法核心部件。在控制逻辑控制下，对</a:t>
            </a:r>
            <a:r>
              <a:rPr lang="en-US" altLang="zh-CN" sz="1800" kern="0" smtClean="0">
                <a:solidFill>
                  <a:srgbClr val="990000"/>
                </a:solidFill>
                <a:ea typeface="黑体" panose="02010609060101010101" pitchFamily="49" charset="-122"/>
              </a:rPr>
              <a:t>P</a:t>
            </a:r>
            <a:r>
              <a:rPr lang="zh-CN" altLang="en-US" sz="1800" kern="0" smtClean="0">
                <a:solidFill>
                  <a:srgbClr val="990000"/>
                </a:solidFill>
                <a:ea typeface="黑体" panose="02010609060101010101" pitchFamily="49" charset="-122"/>
              </a:rPr>
              <a:t>和</a:t>
            </a:r>
            <a:r>
              <a:rPr lang="en-US" altLang="zh-CN" sz="1800" kern="0" smtClean="0">
                <a:solidFill>
                  <a:srgbClr val="990000"/>
                </a:solidFill>
                <a:ea typeface="黑体" panose="02010609060101010101" pitchFamily="49" charset="-122"/>
              </a:rPr>
              <a:t>X</a:t>
            </a:r>
            <a:r>
              <a:rPr lang="zh-CN" altLang="en-US" sz="1800" kern="0" smtClean="0">
                <a:solidFill>
                  <a:srgbClr val="990000"/>
                </a:solidFill>
                <a:ea typeface="黑体" panose="02010609060101010101" pitchFamily="49" charset="-122"/>
              </a:rPr>
              <a:t>的内容“加”，在“写使能”控制下运算结果被送回</a:t>
            </a:r>
            <a:r>
              <a:rPr lang="en-US" altLang="zh-CN" sz="1800" kern="0" smtClean="0">
                <a:solidFill>
                  <a:srgbClr val="990000"/>
                </a:solidFill>
                <a:ea typeface="黑体" panose="02010609060101010101" pitchFamily="49" charset="-122"/>
              </a:rPr>
              <a:t>P</a:t>
            </a:r>
            <a:r>
              <a:rPr lang="zh-CN" altLang="en-US" sz="1800" kern="0" smtClean="0">
                <a:solidFill>
                  <a:srgbClr val="990000"/>
                </a:solidFill>
                <a:ea typeface="黑体" panose="02010609060101010101" pitchFamily="49" charset="-122"/>
              </a:rPr>
              <a:t>，进位位在</a:t>
            </a:r>
            <a:r>
              <a:rPr lang="en-US" altLang="zh-CN" sz="1800" kern="0" smtClean="0">
                <a:solidFill>
                  <a:srgbClr val="990000"/>
                </a:solidFill>
                <a:ea typeface="黑体" panose="02010609060101010101" pitchFamily="49" charset="-122"/>
              </a:rPr>
              <a:t>C</a:t>
            </a:r>
            <a:r>
              <a:rPr lang="zh-CN" altLang="en-US" sz="1800" kern="0" smtClean="0">
                <a:solidFill>
                  <a:srgbClr val="990000"/>
                </a:solidFill>
                <a:ea typeface="黑体" panose="02010609060101010101" pitchFamily="49" charset="-122"/>
              </a:rPr>
              <a:t>中</a:t>
            </a:r>
            <a:endParaRPr lang="zh-CN" altLang="en-US" sz="1800" kern="0" dirty="0" smtClean="0">
              <a:solidFill>
                <a:srgbClr val="990000"/>
              </a:solidFill>
              <a:ea typeface="黑体" panose="02010609060101010101" pitchFamily="49" charset="-122"/>
            </a:endParaRPr>
          </a:p>
        </p:txBody>
      </p:sp>
      <p:sp>
        <p:nvSpPr>
          <p:cNvPr id="45" name="Rectangle 81"/>
          <p:cNvSpPr>
            <a:spLocks noChangeArrowheads="1"/>
          </p:cNvSpPr>
          <p:nvPr/>
        </p:nvSpPr>
        <p:spPr bwMode="auto">
          <a:xfrm>
            <a:off x="4014788" y="1234529"/>
            <a:ext cx="500331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chemeClr val="accent2"/>
                </a:solidFill>
                <a:latin typeface="黑体" panose="02010609060101010101" pitchFamily="49" charset="-122"/>
                <a:ea typeface="黑体" panose="02010609060101010101" pitchFamily="49" charset="-122"/>
              </a:rPr>
              <a:t>每次循环都要对</a:t>
            </a:r>
            <a:r>
              <a:rPr lang="zh-CN" altLang="en-US" sz="2200" dirty="0">
                <a:solidFill>
                  <a:srgbClr val="CC0000"/>
                </a:solidFill>
                <a:latin typeface="黑体" panose="02010609060101010101" pitchFamily="49" charset="-122"/>
                <a:ea typeface="黑体" panose="02010609060101010101" pitchFamily="49" charset="-122"/>
              </a:rPr>
              <a:t>进位位</a:t>
            </a:r>
            <a:r>
              <a:rPr lang="en-US" altLang="zh-CN" sz="2200" dirty="0">
                <a:solidFill>
                  <a:srgbClr val="CC0000"/>
                </a:solidFill>
                <a:latin typeface="黑体" panose="02010609060101010101" pitchFamily="49" charset="-122"/>
                <a:ea typeface="黑体" panose="02010609060101010101" pitchFamily="49" charset="-122"/>
              </a:rPr>
              <a:t>C</a:t>
            </a:r>
            <a:r>
              <a:rPr lang="zh-CN" altLang="en-US" sz="2200" dirty="0">
                <a:solidFill>
                  <a:srgbClr val="CC0000"/>
                </a:solidFill>
                <a:latin typeface="黑体" panose="02010609060101010101" pitchFamily="49" charset="-122"/>
                <a:ea typeface="黑体" panose="02010609060101010101" pitchFamily="49" charset="-122"/>
              </a:rPr>
              <a:t>、乘积寄存器</a:t>
            </a:r>
            <a:r>
              <a:rPr lang="en-US" altLang="zh-CN" sz="2200" dirty="0">
                <a:solidFill>
                  <a:srgbClr val="CC0000"/>
                </a:solidFill>
                <a:latin typeface="黑体" panose="02010609060101010101" pitchFamily="49" charset="-122"/>
                <a:ea typeface="黑体" panose="02010609060101010101" pitchFamily="49" charset="-122"/>
              </a:rPr>
              <a:t>P</a:t>
            </a:r>
            <a:r>
              <a:rPr lang="zh-CN" altLang="en-US" sz="2200" dirty="0">
                <a:solidFill>
                  <a:schemeClr val="accent2"/>
                </a:solidFill>
                <a:latin typeface="黑体" panose="02010609060101010101" pitchFamily="49" charset="-122"/>
                <a:ea typeface="黑体" panose="02010609060101010101" pitchFamily="49" charset="-122"/>
              </a:rPr>
              <a:t>和</a:t>
            </a:r>
            <a:r>
              <a:rPr lang="zh-CN" altLang="en-US" sz="2200" dirty="0">
                <a:solidFill>
                  <a:srgbClr val="CC0000"/>
                </a:solidFill>
                <a:latin typeface="黑体" panose="02010609060101010101" pitchFamily="49" charset="-122"/>
                <a:ea typeface="黑体" panose="02010609060101010101" pitchFamily="49" charset="-122"/>
              </a:rPr>
              <a:t>乘数</a:t>
            </a:r>
            <a:r>
              <a:rPr lang="zh-CN" altLang="en-US" sz="2200" dirty="0" smtClean="0">
                <a:solidFill>
                  <a:srgbClr val="CC0000"/>
                </a:solidFill>
                <a:latin typeface="黑体" panose="02010609060101010101" pitchFamily="49" charset="-122"/>
                <a:ea typeface="黑体" panose="02010609060101010101" pitchFamily="49" charset="-122"/>
              </a:rPr>
              <a:t>寄存器</a:t>
            </a:r>
            <a:r>
              <a:rPr lang="en-US" altLang="zh-CN" sz="2200" dirty="0" smtClean="0">
                <a:solidFill>
                  <a:srgbClr val="CC0000"/>
                </a:solidFill>
                <a:latin typeface="黑体" panose="02010609060101010101" pitchFamily="49" charset="-122"/>
                <a:ea typeface="黑体" panose="02010609060101010101" pitchFamily="49" charset="-122"/>
              </a:rPr>
              <a:t>Y</a:t>
            </a:r>
            <a:r>
              <a:rPr lang="zh-CN" altLang="en-US" sz="2200" dirty="0" smtClean="0">
                <a:solidFill>
                  <a:schemeClr val="accent2"/>
                </a:solidFill>
                <a:latin typeface="黑体" panose="02010609060101010101" pitchFamily="49" charset="-122"/>
                <a:ea typeface="黑体" panose="02010609060101010101" pitchFamily="49" charset="-122"/>
              </a:rPr>
              <a:t>实现</a:t>
            </a:r>
            <a:r>
              <a:rPr lang="zh-CN" altLang="en-US" sz="2200" dirty="0" smtClean="0">
                <a:latin typeface="黑体" panose="02010609060101010101" pitchFamily="49" charset="-122"/>
                <a:ea typeface="黑体" panose="02010609060101010101" pitchFamily="49" charset="-122"/>
              </a:rPr>
              <a:t>同步</a:t>
            </a:r>
            <a:r>
              <a:rPr lang="zh-CN" altLang="en-US" sz="2200" dirty="0">
                <a:ea typeface="黑体" panose="02010609060101010101" pitchFamily="49" charset="-122"/>
              </a:rPr>
              <a:t>“</a:t>
            </a:r>
            <a:r>
              <a:rPr lang="zh-CN" altLang="en-US" sz="2200" dirty="0" smtClean="0">
                <a:solidFill>
                  <a:srgbClr val="FF0000"/>
                </a:solidFill>
                <a:latin typeface="黑体" panose="02010609060101010101" pitchFamily="49" charset="-122"/>
                <a:ea typeface="黑体" panose="02010609060101010101" pitchFamily="49" charset="-122"/>
              </a:rPr>
              <a:t>逻辑右移</a:t>
            </a:r>
            <a:r>
              <a:rPr lang="zh-CN" altLang="en-US" sz="2200" dirty="0" smtClean="0">
                <a:ea typeface="黑体" panose="02010609060101010101" pitchFamily="49" charset="-122"/>
              </a:rPr>
              <a:t>”</a:t>
            </a:r>
            <a:r>
              <a:rPr lang="zh-CN" altLang="en-US" dirty="0" smtClean="0"/>
              <a:t> </a:t>
            </a:r>
            <a:endParaRPr lang="zh-CN" altLang="en-US" dirty="0"/>
          </a:p>
        </p:txBody>
      </p:sp>
      <p:cxnSp>
        <p:nvCxnSpPr>
          <p:cNvPr id="46" name="直接连接符 43"/>
          <p:cNvCxnSpPr>
            <a:cxnSpLocks noChangeShapeType="1"/>
          </p:cNvCxnSpPr>
          <p:nvPr/>
        </p:nvCxnSpPr>
        <p:spPr bwMode="auto">
          <a:xfrm>
            <a:off x="915988" y="2239963"/>
            <a:ext cx="341312" cy="0"/>
          </a:xfrm>
          <a:prstGeom prst="line">
            <a:avLst/>
          </a:prstGeom>
          <a:noFill/>
          <a:ln w="12700" algn="ctr">
            <a:solidFill>
              <a:srgbClr val="FF0066"/>
            </a:solidFill>
            <a:round/>
            <a:headEnd/>
            <a:tailEnd/>
          </a:ln>
          <a:extLst>
            <a:ext uri="{909E8E84-426E-40DD-AFC4-6F175D3DCCD1}">
              <a14:hiddenFill xmlns:a14="http://schemas.microsoft.com/office/drawing/2010/main">
                <a:noFill/>
              </a14:hiddenFill>
            </a:ext>
          </a:extLst>
        </p:spPr>
      </p:cxnSp>
      <p:sp>
        <p:nvSpPr>
          <p:cNvPr id="47" name="Line 52"/>
          <p:cNvSpPr>
            <a:spLocks noChangeShapeType="1"/>
          </p:cNvSpPr>
          <p:nvPr/>
        </p:nvSpPr>
        <p:spPr bwMode="auto">
          <a:xfrm flipH="1">
            <a:off x="915988" y="2236788"/>
            <a:ext cx="1587" cy="1177925"/>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文本框 47"/>
          <p:cNvSpPr txBox="1"/>
          <p:nvPr/>
        </p:nvSpPr>
        <p:spPr>
          <a:xfrm>
            <a:off x="5580515" y="4188564"/>
            <a:ext cx="499021" cy="338554"/>
          </a:xfrm>
          <a:prstGeom prst="rect">
            <a:avLst/>
          </a:prstGeom>
          <a:noFill/>
        </p:spPr>
        <p:txBody>
          <a:bodyPr wrap="square" rtlCol="0">
            <a:spAutoFit/>
          </a:bodyPr>
          <a:lstStyle/>
          <a:p>
            <a:r>
              <a:rPr lang="en-US" altLang="zh-CN" dirty="0" err="1" smtClean="0"/>
              <a:t>Yn</a:t>
            </a:r>
            <a:endParaRPr lang="zh-CN" altLang="en-US" dirty="0"/>
          </a:p>
        </p:txBody>
      </p:sp>
      <p:sp>
        <p:nvSpPr>
          <p:cNvPr id="49" name="文本框 48"/>
          <p:cNvSpPr txBox="1"/>
          <p:nvPr/>
        </p:nvSpPr>
        <p:spPr>
          <a:xfrm>
            <a:off x="6351309" y="5115678"/>
            <a:ext cx="2581275" cy="369332"/>
          </a:xfrm>
          <a:prstGeom prst="rect">
            <a:avLst/>
          </a:prstGeom>
          <a:noFill/>
        </p:spPr>
        <p:txBody>
          <a:bodyPr wrap="square" rtlCol="0">
            <a:spAutoFit/>
          </a:bodyPr>
          <a:lstStyle/>
          <a:p>
            <a:r>
              <a:rPr lang="en-US" altLang="zh-CN" sz="1800" dirty="0" err="1">
                <a:solidFill>
                  <a:schemeClr val="accent2"/>
                </a:solidFill>
                <a:ea typeface="黑体" panose="02010609060101010101" pitchFamily="49" charset="-122"/>
              </a:rPr>
              <a:t>Yn</a:t>
            </a:r>
            <a:r>
              <a:rPr lang="zh-CN" altLang="en-US" sz="1800" dirty="0">
                <a:solidFill>
                  <a:schemeClr val="accent2"/>
                </a:solidFill>
                <a:ea typeface="黑体" panose="02010609060101010101" pitchFamily="49" charset="-122"/>
              </a:rPr>
              <a:t>送控制逻辑确定</a:t>
            </a:r>
            <a:r>
              <a:rPr lang="en-US" altLang="zh-CN" sz="1800" dirty="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X</a:t>
            </a:r>
            <a:endParaRPr lang="zh-CN" altLang="en-US" sz="1800" dirty="0">
              <a:solidFill>
                <a:schemeClr val="accent2"/>
              </a:solidFill>
            </a:endParaRPr>
          </a:p>
        </p:txBody>
      </p:sp>
    </p:spTree>
    <p:extLst>
      <p:ext uri="{BB962C8B-B14F-4D97-AF65-F5344CB8AC3E}">
        <p14:creationId xmlns:p14="http://schemas.microsoft.com/office/powerpoint/2010/main" val="380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down)">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down)">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down)">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par>
                          <p:cTn id="23" fill="hold">
                            <p:stCondLst>
                              <p:cond delay="500"/>
                            </p:stCondLst>
                            <p:childTnLst>
                              <p:par>
                                <p:cTn id="24" presetID="1" presetClass="emph" presetSubtype="2" fill="hold" grpId="0" nodeType="afterEffect">
                                  <p:stCondLst>
                                    <p:cond delay="0"/>
                                  </p:stCondLst>
                                  <p:childTnLst>
                                    <p:animClr clrSpc="rgb" dir="cw">
                                      <p:cBhvr>
                                        <p:cTn id="25" dur="2000" fill="hold"/>
                                        <p:tgtEl>
                                          <p:spTgt spid="48"/>
                                        </p:tgtEl>
                                        <p:attrNameLst>
                                          <p:attrName>fillcolor</p:attrName>
                                        </p:attrNameLst>
                                      </p:cBhvr>
                                      <p:to>
                                        <a:srgbClr val="FFAE0C"/>
                                      </p:to>
                                    </p:animClr>
                                    <p:set>
                                      <p:cBhvr>
                                        <p:cTn id="26" dur="2000" fill="hold"/>
                                        <p:tgtEl>
                                          <p:spTgt spid="48"/>
                                        </p:tgtEl>
                                        <p:attrNameLst>
                                          <p:attrName>fill.type</p:attrName>
                                        </p:attrNameLst>
                                      </p:cBhvr>
                                      <p:to>
                                        <p:strVal val="solid"/>
                                      </p:to>
                                    </p:set>
                                    <p:set>
                                      <p:cBhvr>
                                        <p:cTn id="27" dur="2000" fill="hold"/>
                                        <p:tgtEl>
                                          <p:spTgt spid="4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xEl>
                                              <p:pRg st="3" end="3"/>
                                            </p:txEl>
                                          </p:spTgt>
                                        </p:tgtEl>
                                        <p:attrNameLst>
                                          <p:attrName>style.visibility</p:attrName>
                                        </p:attrNameLst>
                                      </p:cBhvr>
                                      <p:to>
                                        <p:strVal val="visible"/>
                                      </p:to>
                                    </p:set>
                                    <p:animEffect transition="in" filter="wipe(down)">
                                      <p:cBhvr>
                                        <p:cTn id="32" dur="500"/>
                                        <p:tgtEl>
                                          <p:spTgt spid="4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4">
                                            <p:txEl>
                                              <p:pRg st="4" end="4"/>
                                            </p:txEl>
                                          </p:spTgt>
                                        </p:tgtEl>
                                        <p:attrNameLst>
                                          <p:attrName>style.visibility</p:attrName>
                                        </p:attrNameLst>
                                      </p:cBhvr>
                                      <p:to>
                                        <p:strVal val="visible"/>
                                      </p:to>
                                    </p:set>
                                    <p:animEffect transition="in" filter="wipe(down)">
                                      <p:cBhvr>
                                        <p:cTn id="37" dur="500"/>
                                        <p:tgtEl>
                                          <p:spTgt spid="4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
                                            <p:txEl>
                                              <p:pRg st="5" end="5"/>
                                            </p:txEl>
                                          </p:spTgt>
                                        </p:tgtEl>
                                        <p:attrNameLst>
                                          <p:attrName>style.visibility</p:attrName>
                                        </p:attrNameLst>
                                      </p:cBhvr>
                                      <p:to>
                                        <p:strVal val="visible"/>
                                      </p:to>
                                    </p:set>
                                    <p:animEffect transition="in" filter="wipe(down)">
                                      <p:cBhvr>
                                        <p:cTn id="42" dur="500"/>
                                        <p:tgtEl>
                                          <p:spTgt spid="4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无符号整数乘法运算举例</a:t>
            </a:r>
            <a:r>
              <a:rPr lang="en-US" altLang="zh-CN" dirty="0" smtClean="0">
                <a:ea typeface="宋体" panose="02010600030101010101" pitchFamily="2" charset="-122"/>
              </a:rPr>
              <a:t>--n=4</a:t>
            </a:r>
            <a:endParaRPr lang="zh-CN" altLang="en-US" dirty="0" smtClean="0">
              <a:ea typeface="宋体" panose="02010600030101010101" pitchFamily="2" charset="-122"/>
            </a:endParaRPr>
          </a:p>
        </p:txBody>
      </p:sp>
      <p:sp>
        <p:nvSpPr>
          <p:cNvPr id="75779" name="Text Box 5"/>
          <p:cNvSpPr txBox="1">
            <a:spLocks noChangeArrowheads="1"/>
          </p:cNvSpPr>
          <p:nvPr/>
        </p:nvSpPr>
        <p:spPr bwMode="auto">
          <a:xfrm>
            <a:off x="444500" y="874713"/>
            <a:ext cx="8699500"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cs typeface="Arial" panose="020B0604020202020204" pitchFamily="34" charset="0"/>
              </a:rPr>
              <a:t>设</a:t>
            </a:r>
            <a:r>
              <a:rPr lang="en-US" altLang="zh-CN" sz="2400" dirty="0">
                <a:latin typeface="Arial" panose="020B0604020202020204" pitchFamily="34" charset="0"/>
                <a:cs typeface="Arial" panose="020B0604020202020204" pitchFamily="34" charset="0"/>
              </a:rPr>
              <a:t>x=1110    </a:t>
            </a:r>
            <a:r>
              <a:rPr lang="en-US" altLang="zh-CN" sz="2400" dirty="0" smtClean="0">
                <a:latin typeface="Arial" panose="020B0604020202020204" pitchFamily="34" charset="0"/>
                <a:cs typeface="Arial" panose="020B0604020202020204" pitchFamily="34" charset="0"/>
              </a:rPr>
              <a:t>y=1101</a:t>
            </a:r>
            <a:r>
              <a:rPr lang="zh-CN" altLang="en-US" sz="2400" dirty="0" smtClean="0">
                <a:latin typeface="Arial" panose="020B0604020202020204" pitchFamily="34" charset="0"/>
                <a:cs typeface="Arial" panose="020B0604020202020204" pitchFamily="34" charset="0"/>
              </a:rPr>
              <a:t>，计算</a:t>
            </a:r>
            <a:r>
              <a:rPr lang="en-US" altLang="zh-CN" sz="2400" dirty="0" smtClean="0">
                <a:latin typeface="Arial" panose="020B0604020202020204" pitchFamily="34" charset="0"/>
                <a:cs typeface="Arial" panose="020B0604020202020204" pitchFamily="34" charset="0"/>
              </a:rPr>
              <a:t>z=x*y</a:t>
            </a:r>
            <a:r>
              <a:rPr lang="zh-CN" altLang="en-US" sz="2400" dirty="0" smtClean="0">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x</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y</a:t>
            </a:r>
            <a:r>
              <a:rPr lang="zh-CN" altLang="en-US" sz="2400" dirty="0">
                <a:latin typeface="Arial" panose="020B0604020202020204" pitchFamily="34" charset="0"/>
                <a:cs typeface="Arial" panose="020B0604020202020204" pitchFamily="34" charset="0"/>
              </a:rPr>
              <a:t>和</a:t>
            </a:r>
            <a:r>
              <a:rPr lang="en-US" altLang="zh-CN" sz="2400" dirty="0">
                <a:latin typeface="Arial" panose="020B0604020202020204" pitchFamily="34" charset="0"/>
                <a:cs typeface="Arial" panose="020B0604020202020204" pitchFamily="34" charset="0"/>
              </a:rPr>
              <a:t>z</a:t>
            </a:r>
            <a:r>
              <a:rPr lang="zh-CN" altLang="en-US" sz="2400" dirty="0" smtClean="0">
                <a:latin typeface="Arial" panose="020B0604020202020204" pitchFamily="34" charset="0"/>
                <a:cs typeface="Arial" panose="020B0604020202020204" pitchFamily="34" charset="0"/>
              </a:rPr>
              <a:t>都是无符号数。</a:t>
            </a:r>
            <a:endParaRPr lang="zh-CN" altLang="en-US" sz="2400" dirty="0">
              <a:latin typeface="Arial" panose="020B0604020202020204" pitchFamily="34" charset="0"/>
              <a:cs typeface="Arial" panose="020B0604020202020204" pitchFamily="34" charset="0"/>
            </a:endParaRPr>
          </a:p>
          <a:p>
            <a:pPr>
              <a:spcBef>
                <a:spcPct val="30000"/>
              </a:spcBef>
            </a:pPr>
            <a:r>
              <a:rPr lang="zh-CN" altLang="en-US" sz="2400" dirty="0" smtClean="0">
                <a:latin typeface="Arial" panose="020B0604020202020204" pitchFamily="34" charset="0"/>
                <a:cs typeface="Arial" panose="020B0604020202020204" pitchFamily="34" charset="0"/>
              </a:rPr>
              <a:t>应用</a:t>
            </a:r>
            <a:r>
              <a:rPr lang="zh-CN" altLang="en-US" sz="2400" dirty="0">
                <a:latin typeface="Arial" panose="020B0604020202020204" pitchFamily="34" charset="0"/>
                <a:cs typeface="Arial" panose="020B0604020202020204" pitchFamily="34" charset="0"/>
              </a:rPr>
              <a:t>递推公式： </a:t>
            </a:r>
            <a:r>
              <a:rPr kumimoji="1" lang="en-US" altLang="zh-CN" sz="2400" dirty="0">
                <a:solidFill>
                  <a:schemeClr val="accent2"/>
                </a:solidFill>
                <a:latin typeface="Arial" panose="020B0604020202020204" pitchFamily="34" charset="0"/>
                <a:cs typeface="Arial" panose="020B0604020202020204" pitchFamily="34" charset="0"/>
              </a:rPr>
              <a:t>P</a:t>
            </a:r>
            <a:r>
              <a:rPr kumimoji="1" lang="en-US" altLang="zh-CN" sz="2400" baseline="-10000" dirty="0">
                <a:solidFill>
                  <a:schemeClr val="accent2"/>
                </a:solidFill>
                <a:latin typeface="Arial" panose="020B0604020202020204" pitchFamily="34" charset="0"/>
                <a:cs typeface="Arial" panose="020B0604020202020204" pitchFamily="34" charset="0"/>
              </a:rPr>
              <a:t>i</a:t>
            </a:r>
            <a:r>
              <a:rPr kumimoji="1" lang="en-US" altLang="zh-CN" sz="2400" dirty="0">
                <a:solidFill>
                  <a:schemeClr val="accent2"/>
                </a:solidFill>
                <a:latin typeface="Arial" panose="020B0604020202020204" pitchFamily="34" charset="0"/>
                <a:cs typeface="Arial" panose="020B0604020202020204" pitchFamily="34" charset="0"/>
              </a:rPr>
              <a:t>=2</a:t>
            </a:r>
            <a:r>
              <a:rPr kumimoji="1" lang="en-US" altLang="zh-CN" sz="2400" baseline="30000" dirty="0">
                <a:solidFill>
                  <a:schemeClr val="accent2"/>
                </a:solidFill>
                <a:latin typeface="Arial" panose="020B0604020202020204" pitchFamily="34" charset="0"/>
                <a:cs typeface="Arial" panose="020B0604020202020204" pitchFamily="34" charset="0"/>
              </a:rPr>
              <a:t>-1</a:t>
            </a:r>
            <a:r>
              <a:rPr kumimoji="1" lang="en-US" altLang="zh-CN" sz="2400" dirty="0">
                <a:solidFill>
                  <a:schemeClr val="accent2"/>
                </a:solidFill>
                <a:latin typeface="Arial" panose="020B0604020202020204" pitchFamily="34" charset="0"/>
                <a:cs typeface="Arial" panose="020B0604020202020204" pitchFamily="34" charset="0"/>
              </a:rPr>
              <a:t>(x*</a:t>
            </a:r>
            <a:r>
              <a:rPr kumimoji="1" lang="en-US" altLang="zh-CN" sz="2400" dirty="0" err="1">
                <a:solidFill>
                  <a:schemeClr val="accent2"/>
                </a:solidFill>
                <a:latin typeface="Arial" panose="020B0604020202020204" pitchFamily="34" charset="0"/>
                <a:cs typeface="Arial" panose="020B0604020202020204" pitchFamily="34" charset="0"/>
              </a:rPr>
              <a:t>y</a:t>
            </a:r>
            <a:r>
              <a:rPr kumimoji="1" lang="en-US" altLang="zh-CN" sz="2400" baseline="-10000" dirty="0" err="1">
                <a:solidFill>
                  <a:schemeClr val="accent2"/>
                </a:solidFill>
                <a:latin typeface="Arial" panose="020B0604020202020204" pitchFamily="34" charset="0"/>
                <a:cs typeface="Arial" panose="020B0604020202020204" pitchFamily="34" charset="0"/>
              </a:rPr>
              <a:t>i</a:t>
            </a:r>
            <a:r>
              <a:rPr kumimoji="1" lang="en-US" altLang="zh-CN" sz="2400" dirty="0">
                <a:solidFill>
                  <a:schemeClr val="accent2"/>
                </a:solidFill>
                <a:latin typeface="Arial" panose="020B0604020202020204" pitchFamily="34" charset="0"/>
                <a:cs typeface="Arial" panose="020B0604020202020204" pitchFamily="34" charset="0"/>
              </a:rPr>
              <a:t>+ P</a:t>
            </a:r>
            <a:r>
              <a:rPr kumimoji="1" lang="en-US" altLang="zh-CN" sz="2400" baseline="-10000" dirty="0">
                <a:solidFill>
                  <a:schemeClr val="accent2"/>
                </a:solidFill>
                <a:latin typeface="Arial" panose="020B0604020202020204" pitchFamily="34" charset="0"/>
                <a:cs typeface="Arial" panose="020B0604020202020204" pitchFamily="34" charset="0"/>
              </a:rPr>
              <a:t>i-1</a:t>
            </a:r>
            <a:r>
              <a:rPr kumimoji="1" lang="en-US" altLang="zh-CN" sz="2400" dirty="0">
                <a:solidFill>
                  <a:schemeClr val="accent2"/>
                </a:solidFill>
                <a:latin typeface="Arial" panose="020B0604020202020204" pitchFamily="34" charset="0"/>
                <a:cs typeface="Arial" panose="020B0604020202020204" pitchFamily="34" charset="0"/>
              </a:rPr>
              <a:t>) </a:t>
            </a:r>
          </a:p>
          <a:p>
            <a:pPr>
              <a:spcBef>
                <a:spcPct val="30000"/>
              </a:spcBef>
            </a:pPr>
            <a:r>
              <a:rPr kumimoji="1" lang="en-US" altLang="zh-CN" sz="2400" dirty="0">
                <a:solidFill>
                  <a:schemeClr val="accent2"/>
                </a:solidFill>
                <a:latin typeface="Arial" panose="020B0604020202020204" pitchFamily="34" charset="0"/>
                <a:cs typeface="Arial" panose="020B0604020202020204" pitchFamily="34" charset="0"/>
              </a:rPr>
              <a:t>  C   </a:t>
            </a:r>
            <a:r>
              <a:rPr kumimoji="1" lang="zh-CN" altLang="en-US" sz="2400" dirty="0">
                <a:solidFill>
                  <a:schemeClr val="accent2"/>
                </a:solidFill>
                <a:latin typeface="Arial" panose="020B0604020202020204" pitchFamily="34" charset="0"/>
                <a:cs typeface="Arial" panose="020B0604020202020204" pitchFamily="34" charset="0"/>
              </a:rPr>
              <a:t>乘积</a:t>
            </a:r>
            <a:r>
              <a:rPr kumimoji="1" lang="en-US" altLang="zh-CN" sz="2400" dirty="0">
                <a:solidFill>
                  <a:schemeClr val="accent2"/>
                </a:solidFill>
                <a:latin typeface="Arial" panose="020B0604020202020204" pitchFamily="34" charset="0"/>
                <a:cs typeface="Arial" panose="020B0604020202020204" pitchFamily="34" charset="0"/>
              </a:rPr>
              <a:t>P   </a:t>
            </a:r>
            <a:r>
              <a:rPr kumimoji="1" lang="zh-CN" altLang="en-US" sz="2400" dirty="0">
                <a:solidFill>
                  <a:schemeClr val="accent2"/>
                </a:solidFill>
                <a:latin typeface="Arial" panose="020B0604020202020204" pitchFamily="34" charset="0"/>
                <a:cs typeface="Arial" panose="020B0604020202020204" pitchFamily="34" charset="0"/>
              </a:rPr>
              <a:t>乘数</a:t>
            </a:r>
            <a:r>
              <a:rPr kumimoji="1" lang="en-US" altLang="zh-CN" sz="2400" dirty="0">
                <a:solidFill>
                  <a:schemeClr val="accent2"/>
                </a:solidFill>
                <a:latin typeface="Arial" panose="020B0604020202020204" pitchFamily="34" charset="0"/>
                <a:cs typeface="Arial" panose="020B0604020202020204" pitchFamily="34" charset="0"/>
              </a:rPr>
              <a:t>R</a:t>
            </a:r>
          </a:p>
          <a:p>
            <a:r>
              <a:rPr kumimoji="1" lang="en-US" altLang="zh-CN" sz="2400" dirty="0">
                <a:solidFill>
                  <a:schemeClr val="accent2"/>
                </a:solidFill>
                <a:latin typeface="宋体" panose="02010600030101010101" pitchFamily="2" charset="-122"/>
                <a:cs typeface="Arial" panose="020B0604020202020204" pitchFamily="34" charset="0"/>
              </a:rPr>
              <a:t>  0  0000  </a:t>
            </a:r>
            <a:r>
              <a:rPr kumimoji="1" lang="en-US" altLang="zh-CN" sz="2400" dirty="0">
                <a:solidFill>
                  <a:srgbClr val="0000FF"/>
                </a:solidFill>
                <a:latin typeface="宋体" panose="02010600030101010101" pitchFamily="2" charset="-122"/>
                <a:cs typeface="Arial" panose="020B0604020202020204" pitchFamily="34" charset="0"/>
              </a:rPr>
              <a:t>110</a:t>
            </a:r>
            <a:r>
              <a:rPr kumimoji="1" lang="en-US" altLang="zh-CN" sz="2400" dirty="0">
                <a:solidFill>
                  <a:srgbClr val="FF0000"/>
                </a:solidFill>
                <a:latin typeface="宋体" panose="02010600030101010101" pitchFamily="2" charset="-122"/>
                <a:cs typeface="Arial" panose="020B0604020202020204" pitchFamily="34" charset="0"/>
              </a:rPr>
              <a:t>1</a:t>
            </a:r>
          </a:p>
          <a:p>
            <a:r>
              <a:rPr kumimoji="1" lang="en-US" altLang="zh-CN" sz="2400" dirty="0">
                <a:solidFill>
                  <a:schemeClr val="accent2"/>
                </a:solidFill>
                <a:latin typeface="宋体" panose="02010600030101010101" pitchFamily="2" charset="-122"/>
                <a:cs typeface="Arial" panose="020B0604020202020204" pitchFamily="34" charset="0"/>
              </a:rPr>
              <a:t>  +  1110  </a:t>
            </a:r>
          </a:p>
          <a:p>
            <a:r>
              <a:rPr kumimoji="1" lang="en-US" altLang="zh-CN" sz="2400" dirty="0">
                <a:solidFill>
                  <a:schemeClr val="accent2"/>
                </a:solidFill>
                <a:latin typeface="宋体" panose="02010600030101010101" pitchFamily="2" charset="-122"/>
                <a:cs typeface="Arial" panose="020B0604020202020204" pitchFamily="34" charset="0"/>
              </a:rPr>
              <a:t>  0  1110  </a:t>
            </a:r>
            <a:r>
              <a:rPr kumimoji="1" lang="en-US" altLang="zh-CN" sz="2400" dirty="0">
                <a:solidFill>
                  <a:srgbClr val="0000FF"/>
                </a:solidFill>
                <a:latin typeface="宋体" panose="02010600030101010101" pitchFamily="2" charset="-122"/>
                <a:cs typeface="Arial" panose="020B0604020202020204" pitchFamily="34" charset="0"/>
              </a:rPr>
              <a:t>1101</a:t>
            </a:r>
          </a:p>
          <a:p>
            <a:r>
              <a:rPr kumimoji="1" lang="en-US" altLang="zh-CN" sz="2400" dirty="0">
                <a:solidFill>
                  <a:schemeClr val="accent2"/>
                </a:solidFill>
                <a:latin typeface="宋体" panose="02010600030101010101" pitchFamily="2" charset="-122"/>
                <a:cs typeface="Arial" panose="020B0604020202020204" pitchFamily="34" charset="0"/>
              </a:rPr>
              <a:t>  0  0111  0</a:t>
            </a:r>
            <a:r>
              <a:rPr kumimoji="1" lang="en-US" altLang="zh-CN" sz="2400" dirty="0">
                <a:solidFill>
                  <a:srgbClr val="0000FF"/>
                </a:solidFill>
                <a:latin typeface="宋体" panose="02010600030101010101" pitchFamily="2" charset="-122"/>
                <a:cs typeface="Arial" panose="020B0604020202020204" pitchFamily="34" charset="0"/>
              </a:rPr>
              <a:t>11</a:t>
            </a:r>
            <a:r>
              <a:rPr kumimoji="1" lang="en-US" altLang="zh-CN" sz="2400" dirty="0">
                <a:solidFill>
                  <a:srgbClr val="FF0000"/>
                </a:solidFill>
                <a:latin typeface="宋体" panose="02010600030101010101" pitchFamily="2" charset="-122"/>
                <a:cs typeface="Arial" panose="020B0604020202020204" pitchFamily="34" charset="0"/>
              </a:rPr>
              <a:t>0</a:t>
            </a:r>
          </a:p>
          <a:p>
            <a:r>
              <a:rPr kumimoji="1" lang="en-US" altLang="zh-CN" sz="2400" dirty="0">
                <a:solidFill>
                  <a:schemeClr val="accent2"/>
                </a:solidFill>
                <a:latin typeface="宋体" panose="02010600030101010101" pitchFamily="2" charset="-122"/>
                <a:cs typeface="Arial" panose="020B0604020202020204" pitchFamily="34" charset="0"/>
              </a:rPr>
              <a:t>  0  0011  10</a:t>
            </a:r>
            <a:r>
              <a:rPr kumimoji="1" lang="en-US" altLang="zh-CN" sz="2400" dirty="0">
                <a:solidFill>
                  <a:srgbClr val="0000FF"/>
                </a:solidFill>
                <a:latin typeface="宋体" panose="02010600030101010101" pitchFamily="2" charset="-122"/>
                <a:cs typeface="Arial" panose="020B0604020202020204" pitchFamily="34" charset="0"/>
              </a:rPr>
              <a:t>1</a:t>
            </a:r>
            <a:r>
              <a:rPr kumimoji="1" lang="en-US" altLang="zh-CN" sz="2400" dirty="0">
                <a:solidFill>
                  <a:srgbClr val="FF0000"/>
                </a:solidFill>
                <a:latin typeface="宋体" panose="02010600030101010101" pitchFamily="2" charset="-122"/>
                <a:cs typeface="Arial" panose="020B0604020202020204" pitchFamily="34" charset="0"/>
              </a:rPr>
              <a:t>1</a:t>
            </a:r>
          </a:p>
          <a:p>
            <a:r>
              <a:rPr kumimoji="1" lang="en-US" altLang="zh-CN" sz="2400" dirty="0">
                <a:solidFill>
                  <a:schemeClr val="accent2"/>
                </a:solidFill>
                <a:latin typeface="宋体" panose="02010600030101010101" pitchFamily="2" charset="-122"/>
                <a:cs typeface="Arial" panose="020B0604020202020204" pitchFamily="34" charset="0"/>
              </a:rPr>
              <a:t>  +  1110</a:t>
            </a:r>
          </a:p>
          <a:p>
            <a:r>
              <a:rPr kumimoji="1" lang="en-US" altLang="zh-CN" sz="2400" dirty="0">
                <a:solidFill>
                  <a:schemeClr val="accent2"/>
                </a:solidFill>
                <a:latin typeface="宋体" panose="02010600030101010101" pitchFamily="2" charset="-122"/>
                <a:cs typeface="Arial" panose="020B0604020202020204" pitchFamily="34" charset="0"/>
              </a:rPr>
              <a:t>  1  0001  10</a:t>
            </a:r>
            <a:r>
              <a:rPr kumimoji="1" lang="en-US" altLang="zh-CN" sz="2400" dirty="0">
                <a:solidFill>
                  <a:srgbClr val="0000FF"/>
                </a:solidFill>
                <a:latin typeface="宋体" panose="02010600030101010101" pitchFamily="2" charset="-122"/>
                <a:cs typeface="Arial" panose="020B0604020202020204" pitchFamily="34" charset="0"/>
              </a:rPr>
              <a:t>11</a:t>
            </a:r>
          </a:p>
          <a:p>
            <a:r>
              <a:rPr kumimoji="1" lang="en-US" altLang="zh-CN" sz="2400" dirty="0">
                <a:solidFill>
                  <a:schemeClr val="accent2"/>
                </a:solidFill>
                <a:latin typeface="宋体" panose="02010600030101010101" pitchFamily="2" charset="-122"/>
                <a:cs typeface="Arial" panose="020B0604020202020204" pitchFamily="34" charset="0"/>
              </a:rPr>
              <a:t>  0  1000  110</a:t>
            </a:r>
            <a:r>
              <a:rPr kumimoji="1" lang="en-US" altLang="zh-CN" sz="2400" dirty="0">
                <a:solidFill>
                  <a:srgbClr val="FF0000"/>
                </a:solidFill>
                <a:latin typeface="宋体" panose="02010600030101010101" pitchFamily="2" charset="-122"/>
                <a:cs typeface="Arial" panose="020B0604020202020204" pitchFamily="34" charset="0"/>
              </a:rPr>
              <a:t>1</a:t>
            </a:r>
          </a:p>
          <a:p>
            <a:r>
              <a:rPr kumimoji="1" lang="en-US" altLang="zh-CN" sz="2400" dirty="0">
                <a:solidFill>
                  <a:schemeClr val="accent2"/>
                </a:solidFill>
                <a:latin typeface="宋体" panose="02010600030101010101" pitchFamily="2" charset="-122"/>
                <a:cs typeface="Arial" panose="020B0604020202020204" pitchFamily="34" charset="0"/>
              </a:rPr>
              <a:t>  +  1110</a:t>
            </a:r>
          </a:p>
          <a:p>
            <a:r>
              <a:rPr kumimoji="1" lang="en-US" altLang="zh-CN" sz="2400" dirty="0">
                <a:solidFill>
                  <a:schemeClr val="accent2"/>
                </a:solidFill>
                <a:latin typeface="宋体" panose="02010600030101010101" pitchFamily="2" charset="-122"/>
                <a:cs typeface="Arial" panose="020B0604020202020204" pitchFamily="34" charset="0"/>
              </a:rPr>
              <a:t>  1  0110  110</a:t>
            </a:r>
            <a:r>
              <a:rPr kumimoji="1" lang="en-US" altLang="zh-CN" sz="2400" dirty="0">
                <a:solidFill>
                  <a:srgbClr val="0000FF"/>
                </a:solidFill>
                <a:latin typeface="宋体" panose="02010600030101010101" pitchFamily="2" charset="-122"/>
                <a:cs typeface="Arial" panose="020B0604020202020204" pitchFamily="34" charset="0"/>
              </a:rPr>
              <a:t>1</a:t>
            </a:r>
          </a:p>
          <a:p>
            <a:r>
              <a:rPr kumimoji="1" lang="en-US" altLang="zh-CN" sz="2400" dirty="0">
                <a:solidFill>
                  <a:schemeClr val="accent2"/>
                </a:solidFill>
                <a:latin typeface="宋体" panose="02010600030101010101" pitchFamily="2" charset="-122"/>
                <a:cs typeface="Arial" panose="020B0604020202020204" pitchFamily="34" charset="0"/>
              </a:rPr>
              <a:t>  0  1011  0110   </a:t>
            </a:r>
          </a:p>
        </p:txBody>
      </p:sp>
      <p:sp>
        <p:nvSpPr>
          <p:cNvPr id="75780" name="Line 6"/>
          <p:cNvSpPr>
            <a:spLocks noChangeShapeType="1"/>
          </p:cNvSpPr>
          <p:nvPr/>
        </p:nvSpPr>
        <p:spPr bwMode="auto">
          <a:xfrm>
            <a:off x="355600" y="3009900"/>
            <a:ext cx="273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1" name="Line 7"/>
          <p:cNvSpPr>
            <a:spLocks noChangeShapeType="1"/>
          </p:cNvSpPr>
          <p:nvPr/>
        </p:nvSpPr>
        <p:spPr bwMode="auto">
          <a:xfrm>
            <a:off x="406400" y="4470400"/>
            <a:ext cx="273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2" name="Line 8"/>
          <p:cNvSpPr>
            <a:spLocks noChangeShapeType="1"/>
          </p:cNvSpPr>
          <p:nvPr/>
        </p:nvSpPr>
        <p:spPr bwMode="auto">
          <a:xfrm>
            <a:off x="215900" y="3556000"/>
            <a:ext cx="368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3" name="Line 9"/>
          <p:cNvSpPr>
            <a:spLocks noChangeShapeType="1"/>
          </p:cNvSpPr>
          <p:nvPr/>
        </p:nvSpPr>
        <p:spPr bwMode="auto">
          <a:xfrm>
            <a:off x="203200" y="3937000"/>
            <a:ext cx="368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Line 11"/>
          <p:cNvSpPr>
            <a:spLocks noChangeShapeType="1"/>
          </p:cNvSpPr>
          <p:nvPr/>
        </p:nvSpPr>
        <p:spPr bwMode="auto">
          <a:xfrm>
            <a:off x="215900" y="6121400"/>
            <a:ext cx="368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Line 12"/>
          <p:cNvSpPr>
            <a:spLocks noChangeShapeType="1"/>
          </p:cNvSpPr>
          <p:nvPr/>
        </p:nvSpPr>
        <p:spPr bwMode="auto">
          <a:xfrm>
            <a:off x="355600" y="5537200"/>
            <a:ext cx="273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Rectangle 16"/>
          <p:cNvSpPr>
            <a:spLocks noChangeArrowheads="1"/>
          </p:cNvSpPr>
          <p:nvPr/>
        </p:nvSpPr>
        <p:spPr bwMode="auto">
          <a:xfrm>
            <a:off x="1160463" y="2249488"/>
            <a:ext cx="1655762" cy="406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 name="Group 19"/>
          <p:cNvGrpSpPr>
            <a:grpSpLocks/>
          </p:cNvGrpSpPr>
          <p:nvPr/>
        </p:nvGrpSpPr>
        <p:grpSpPr bwMode="auto">
          <a:xfrm>
            <a:off x="1160463" y="2179638"/>
            <a:ext cx="6459538" cy="476250"/>
            <a:chOff x="731" y="1373"/>
            <a:chExt cx="4069" cy="300"/>
          </a:xfrm>
        </p:grpSpPr>
        <p:sp>
          <p:nvSpPr>
            <p:cNvPr id="75797" name="Rectangle 14"/>
            <p:cNvSpPr>
              <a:spLocks noChangeArrowheads="1"/>
            </p:cNvSpPr>
            <p:nvPr/>
          </p:nvSpPr>
          <p:spPr bwMode="auto">
            <a:xfrm>
              <a:off x="2353" y="1373"/>
              <a:ext cx="2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a:solidFill>
                    <a:srgbClr val="660066"/>
                  </a:solidFill>
                  <a:latin typeface="黑体" panose="02010609060101010101" pitchFamily="49" charset="-122"/>
                  <a:ea typeface="黑体" panose="02010609060101010101" pitchFamily="49" charset="-122"/>
                </a:rPr>
                <a:t>部分</a:t>
              </a:r>
              <a:r>
                <a:rPr lang="zh-CN" altLang="en-US" sz="2400" dirty="0" smtClean="0">
                  <a:solidFill>
                    <a:srgbClr val="660066"/>
                  </a:solidFill>
                  <a:latin typeface="黑体" panose="02010609060101010101" pitchFamily="49" charset="-122"/>
                  <a:ea typeface="黑体" panose="02010609060101010101" pitchFamily="49" charset="-122"/>
                </a:rPr>
                <a:t>积（乘积</a:t>
              </a:r>
              <a:r>
                <a:rPr lang="en-US" altLang="zh-CN" sz="2400" dirty="0" smtClean="0">
                  <a:solidFill>
                    <a:srgbClr val="660066"/>
                  </a:solidFill>
                  <a:latin typeface="黑体" panose="02010609060101010101" pitchFamily="49" charset="-122"/>
                  <a:ea typeface="黑体" panose="02010609060101010101" pitchFamily="49" charset="-122"/>
                </a:rPr>
                <a:t>P</a:t>
              </a:r>
              <a:r>
                <a:rPr lang="zh-CN" altLang="en-US" sz="2400" dirty="0" smtClean="0">
                  <a:solidFill>
                    <a:srgbClr val="660066"/>
                  </a:solidFill>
                  <a:latin typeface="黑体" panose="02010609060101010101" pitchFamily="49" charset="-122"/>
                  <a:ea typeface="黑体" panose="02010609060101010101" pitchFamily="49" charset="-122"/>
                </a:rPr>
                <a:t>）初始</a:t>
              </a:r>
              <a:r>
                <a:rPr lang="zh-CN" altLang="en-US" sz="2400" dirty="0">
                  <a:solidFill>
                    <a:srgbClr val="660066"/>
                  </a:solidFill>
                  <a:latin typeface="黑体" panose="02010609060101010101" pitchFamily="49" charset="-122"/>
                  <a:ea typeface="黑体" panose="02010609060101010101" pitchFamily="49" charset="-122"/>
                </a:rPr>
                <a:t>为0。</a:t>
              </a:r>
            </a:p>
          </p:txBody>
        </p:sp>
        <p:sp>
          <p:nvSpPr>
            <p:cNvPr id="75798" name="Rectangle 18"/>
            <p:cNvSpPr>
              <a:spLocks noChangeArrowheads="1"/>
            </p:cNvSpPr>
            <p:nvPr/>
          </p:nvSpPr>
          <p:spPr bwMode="auto">
            <a:xfrm>
              <a:off x="731" y="1399"/>
              <a:ext cx="522" cy="274"/>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 name="Group 22"/>
          <p:cNvGrpSpPr>
            <a:grpSpLocks/>
          </p:cNvGrpSpPr>
          <p:nvPr/>
        </p:nvGrpSpPr>
        <p:grpSpPr bwMode="auto">
          <a:xfrm>
            <a:off x="595313" y="1814514"/>
            <a:ext cx="7878766" cy="1423988"/>
            <a:chOff x="375" y="1143"/>
            <a:chExt cx="4963" cy="897"/>
          </a:xfrm>
        </p:grpSpPr>
        <p:sp>
          <p:nvSpPr>
            <p:cNvPr id="75795" name="Rectangle 20"/>
            <p:cNvSpPr>
              <a:spLocks noChangeArrowheads="1"/>
            </p:cNvSpPr>
            <p:nvPr/>
          </p:nvSpPr>
          <p:spPr bwMode="auto">
            <a:xfrm>
              <a:off x="2353" y="1749"/>
              <a:ext cx="29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smtClean="0">
                  <a:solidFill>
                    <a:srgbClr val="660066"/>
                  </a:solidFill>
                  <a:ea typeface="黑体" panose="02010609060101010101" pitchFamily="49" charset="-122"/>
                </a:rPr>
                <a:t>相加时最高位的进位保留到</a:t>
              </a:r>
              <a:r>
                <a:rPr lang="en-US" altLang="zh-CN" sz="2400" dirty="0" smtClean="0">
                  <a:solidFill>
                    <a:srgbClr val="660066"/>
                  </a:solidFill>
                  <a:ea typeface="黑体" panose="02010609060101010101" pitchFamily="49" charset="-122"/>
                </a:rPr>
                <a:t>C</a:t>
              </a:r>
              <a:r>
                <a:rPr lang="zh-CN" altLang="en-US" sz="2400" dirty="0" smtClean="0">
                  <a:solidFill>
                    <a:srgbClr val="660066"/>
                  </a:solidFill>
                  <a:ea typeface="黑体" panose="02010609060101010101" pitchFamily="49" charset="-122"/>
                </a:rPr>
                <a:t>中。</a:t>
              </a:r>
              <a:endParaRPr lang="zh-CN" altLang="en-US" sz="2400" dirty="0">
                <a:solidFill>
                  <a:srgbClr val="660066"/>
                </a:solidFill>
                <a:ea typeface="黑体" panose="02010609060101010101" pitchFamily="49" charset="-122"/>
              </a:endParaRPr>
            </a:p>
          </p:txBody>
        </p:sp>
        <p:sp>
          <p:nvSpPr>
            <p:cNvPr id="75796" name="Rectangle 21"/>
            <p:cNvSpPr>
              <a:spLocks noChangeArrowheads="1"/>
            </p:cNvSpPr>
            <p:nvPr/>
          </p:nvSpPr>
          <p:spPr bwMode="auto">
            <a:xfrm>
              <a:off x="375" y="1143"/>
              <a:ext cx="347" cy="311"/>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5" name="Group 24"/>
          <p:cNvGrpSpPr>
            <a:grpSpLocks/>
          </p:cNvGrpSpPr>
          <p:nvPr/>
        </p:nvGrpSpPr>
        <p:grpSpPr bwMode="auto">
          <a:xfrm>
            <a:off x="215900" y="3443288"/>
            <a:ext cx="7767638" cy="1752600"/>
            <a:chOff x="136" y="2169"/>
            <a:chExt cx="4893" cy="1104"/>
          </a:xfrm>
        </p:grpSpPr>
        <p:sp>
          <p:nvSpPr>
            <p:cNvPr id="75792" name="Line 10"/>
            <p:cNvSpPr>
              <a:spLocks noChangeShapeType="1"/>
            </p:cNvSpPr>
            <p:nvPr/>
          </p:nvSpPr>
          <p:spPr bwMode="auto">
            <a:xfrm>
              <a:off x="136" y="3160"/>
              <a:ext cx="2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Rectangle 15"/>
            <p:cNvSpPr>
              <a:spLocks noChangeArrowheads="1"/>
            </p:cNvSpPr>
            <p:nvPr/>
          </p:nvSpPr>
          <p:spPr bwMode="auto">
            <a:xfrm>
              <a:off x="2378" y="2169"/>
              <a:ext cx="265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a:solidFill>
                    <a:srgbClr val="660066"/>
                  </a:solidFill>
                  <a:ea typeface="黑体" panose="02010609060101010101" pitchFamily="49" charset="-122"/>
                </a:rPr>
                <a:t>右移时</a:t>
              </a:r>
              <a:r>
                <a:rPr lang="zh-CN" altLang="en-US" sz="2400" dirty="0" smtClean="0">
                  <a:solidFill>
                    <a:srgbClr val="660066"/>
                  </a:solidFill>
                  <a:ea typeface="黑体" panose="02010609060101010101" pitchFamily="49" charset="-122"/>
                </a:rPr>
                <a:t>进位</a:t>
              </a:r>
              <a:r>
                <a:rPr lang="en-US" altLang="zh-CN" sz="2400" dirty="0" smtClean="0">
                  <a:solidFill>
                    <a:srgbClr val="660066"/>
                  </a:solidFill>
                  <a:ea typeface="黑体" panose="02010609060101010101" pitchFamily="49" charset="-122"/>
                </a:rPr>
                <a:t>C</a:t>
              </a:r>
              <a:r>
                <a:rPr lang="zh-CN" altLang="en-US" sz="2400" dirty="0" smtClean="0">
                  <a:solidFill>
                    <a:srgbClr val="660066"/>
                  </a:solidFill>
                  <a:ea typeface="黑体" panose="02010609060101010101" pitchFamily="49" charset="-122"/>
                </a:rPr>
                <a:t>、</a:t>
              </a:r>
              <a:r>
                <a:rPr lang="zh-CN" altLang="en-US" sz="2400" dirty="0">
                  <a:solidFill>
                    <a:srgbClr val="660066"/>
                  </a:solidFill>
                  <a:ea typeface="黑体" panose="02010609060101010101" pitchFamily="49" charset="-122"/>
                </a:rPr>
                <a:t>部分</a:t>
              </a:r>
              <a:r>
                <a:rPr lang="zh-CN" altLang="en-US" sz="2400" dirty="0" smtClean="0">
                  <a:solidFill>
                    <a:srgbClr val="660066"/>
                  </a:solidFill>
                  <a:ea typeface="黑体" panose="02010609060101010101" pitchFamily="49" charset="-122"/>
                </a:rPr>
                <a:t>积</a:t>
              </a:r>
              <a:r>
                <a:rPr lang="en-US" altLang="zh-CN" sz="2400" dirty="0" smtClean="0">
                  <a:solidFill>
                    <a:srgbClr val="660066"/>
                  </a:solidFill>
                  <a:ea typeface="黑体" panose="02010609060101010101" pitchFamily="49" charset="-122"/>
                </a:rPr>
                <a:t>P</a:t>
              </a:r>
              <a:r>
                <a:rPr lang="zh-CN" altLang="en-US" sz="2400" dirty="0" smtClean="0">
                  <a:solidFill>
                    <a:srgbClr val="660066"/>
                  </a:solidFill>
                  <a:ea typeface="黑体" panose="02010609060101010101" pitchFamily="49" charset="-122"/>
                </a:rPr>
                <a:t>和</a:t>
              </a:r>
              <a:r>
                <a:rPr lang="zh-CN" altLang="en-US" sz="2400" dirty="0">
                  <a:solidFill>
                    <a:srgbClr val="660066"/>
                  </a:solidFill>
                  <a:ea typeface="黑体" panose="02010609060101010101" pitchFamily="49" charset="-122"/>
                </a:rPr>
                <a:t>剩余</a:t>
              </a:r>
              <a:r>
                <a:rPr lang="zh-CN" altLang="en-US" sz="2400" dirty="0" smtClean="0">
                  <a:solidFill>
                    <a:srgbClr val="660066"/>
                  </a:solidFill>
                  <a:ea typeface="黑体" panose="02010609060101010101" pitchFamily="49" charset="-122"/>
                </a:rPr>
                <a:t>乘数</a:t>
              </a:r>
              <a:r>
                <a:rPr lang="en-US" altLang="zh-CN" sz="2400" dirty="0" smtClean="0">
                  <a:solidFill>
                    <a:srgbClr val="660066"/>
                  </a:solidFill>
                  <a:ea typeface="黑体" panose="02010609060101010101" pitchFamily="49" charset="-122"/>
                </a:rPr>
                <a:t>R</a:t>
              </a:r>
              <a:r>
                <a:rPr lang="zh-CN" altLang="en-US" sz="2400" dirty="0" smtClean="0">
                  <a:solidFill>
                    <a:srgbClr val="660066"/>
                  </a:solidFill>
                  <a:ea typeface="黑体" panose="02010609060101010101" pitchFamily="49" charset="-122"/>
                </a:rPr>
                <a:t>一起</a:t>
              </a:r>
              <a:r>
                <a:rPr lang="zh-CN" altLang="en-US" sz="2400" dirty="0">
                  <a:solidFill>
                    <a:srgbClr val="660066"/>
                  </a:solidFill>
                  <a:ea typeface="黑体" panose="02010609060101010101" pitchFamily="49" charset="-122"/>
                </a:rPr>
                <a:t>联合</a:t>
              </a:r>
              <a:r>
                <a:rPr lang="zh-CN" altLang="en-US" sz="2400" dirty="0" smtClean="0">
                  <a:solidFill>
                    <a:srgbClr val="CC0000"/>
                  </a:solidFill>
                  <a:ea typeface="黑体" panose="02010609060101010101" pitchFamily="49" charset="-122"/>
                </a:rPr>
                <a:t>逻辑</a:t>
              </a:r>
              <a:r>
                <a:rPr lang="zh-CN" altLang="en-US" sz="2400" dirty="0">
                  <a:solidFill>
                    <a:srgbClr val="CC0000"/>
                  </a:solidFill>
                  <a:ea typeface="黑体" panose="02010609060101010101" pitchFamily="49" charset="-122"/>
                </a:rPr>
                <a:t>右移</a:t>
              </a:r>
              <a:r>
                <a:rPr lang="zh-CN" altLang="en-US" sz="2400" dirty="0">
                  <a:solidFill>
                    <a:srgbClr val="660066"/>
                  </a:solidFill>
                  <a:ea typeface="黑体" panose="02010609060101010101" pitchFamily="49" charset="-122"/>
                </a:rPr>
                <a:t>。</a:t>
              </a:r>
            </a:p>
          </p:txBody>
        </p:sp>
        <p:sp>
          <p:nvSpPr>
            <p:cNvPr id="75794" name="Rectangle 23"/>
            <p:cNvSpPr>
              <a:spLocks noChangeArrowheads="1"/>
            </p:cNvSpPr>
            <p:nvPr/>
          </p:nvSpPr>
          <p:spPr bwMode="auto">
            <a:xfrm>
              <a:off x="439" y="2807"/>
              <a:ext cx="1390" cy="466"/>
            </a:xfrm>
            <a:prstGeom prst="rect">
              <a:avLst/>
            </a:prstGeom>
            <a:noFill/>
            <a:ln w="28575">
              <a:solidFill>
                <a:srgbClr val="CC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09945" name="Text Box 25"/>
          <p:cNvSpPr txBox="1">
            <a:spLocks noChangeArrowheads="1"/>
          </p:cNvSpPr>
          <p:nvPr/>
        </p:nvSpPr>
        <p:spPr bwMode="auto">
          <a:xfrm>
            <a:off x="3836987" y="5016501"/>
            <a:ext cx="4699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CC0000"/>
                </a:solidFill>
                <a:latin typeface="Arial" panose="020B0604020202020204" pitchFamily="34" charset="0"/>
                <a:ea typeface="黑体" panose="02010609060101010101" pitchFamily="49" charset="-122"/>
              </a:rPr>
              <a:t>验证：</a:t>
            </a:r>
            <a:r>
              <a:rPr lang="en-US" altLang="zh-CN" sz="2200">
                <a:solidFill>
                  <a:srgbClr val="CC0000"/>
                </a:solidFill>
                <a:latin typeface="Arial" panose="020B0604020202020204" pitchFamily="34" charset="0"/>
                <a:ea typeface="黑体" panose="02010609060101010101" pitchFamily="49" charset="-122"/>
              </a:rPr>
              <a:t>x=14, y=13, z=x*y=182</a:t>
            </a:r>
          </a:p>
        </p:txBody>
      </p:sp>
      <p:sp>
        <p:nvSpPr>
          <p:cNvPr id="24" name="Text Box 25"/>
          <p:cNvSpPr txBox="1">
            <a:spLocks noChangeArrowheads="1"/>
          </p:cNvSpPr>
          <p:nvPr/>
        </p:nvSpPr>
        <p:spPr bwMode="auto">
          <a:xfrm>
            <a:off x="3836987" y="5537200"/>
            <a:ext cx="44116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latin typeface="Arial" panose="020B0604020202020204" pitchFamily="34" charset="0"/>
                <a:ea typeface="黑体" panose="02010609060101010101" pitchFamily="49" charset="-122"/>
              </a:rPr>
              <a:t>当</a:t>
            </a:r>
            <a:r>
              <a:rPr lang="en-US" altLang="zh-CN" sz="2200" dirty="0">
                <a:solidFill>
                  <a:srgbClr val="CC0000"/>
                </a:solidFill>
                <a:latin typeface="Arial" panose="020B0604020202020204" pitchFamily="34" charset="0"/>
                <a:ea typeface="黑体" panose="02010609060101010101" pitchFamily="49" charset="-122"/>
              </a:rPr>
              <a:t>z</a:t>
            </a:r>
            <a:r>
              <a:rPr lang="zh-CN" altLang="en-US" sz="2200" dirty="0">
                <a:solidFill>
                  <a:srgbClr val="CC0000"/>
                </a:solidFill>
                <a:latin typeface="Arial" panose="020B0604020202020204" pitchFamily="34" charset="0"/>
                <a:ea typeface="黑体" panose="02010609060101010101" pitchFamily="49" charset="-122"/>
              </a:rPr>
              <a:t>取</a:t>
            </a:r>
            <a:r>
              <a:rPr lang="en-US" altLang="zh-CN" sz="2200" dirty="0">
                <a:solidFill>
                  <a:srgbClr val="CC0000"/>
                </a:solidFill>
                <a:latin typeface="Arial" panose="020B0604020202020204" pitchFamily="34" charset="0"/>
                <a:ea typeface="黑体" panose="02010609060101010101" pitchFamily="49" charset="-122"/>
              </a:rPr>
              <a:t>4</a:t>
            </a:r>
            <a:r>
              <a:rPr lang="zh-CN" altLang="en-US" sz="2200" dirty="0">
                <a:solidFill>
                  <a:srgbClr val="CC0000"/>
                </a:solidFill>
                <a:latin typeface="Arial" panose="020B0604020202020204" pitchFamily="34" charset="0"/>
                <a:ea typeface="黑体" panose="02010609060101010101" pitchFamily="49" charset="-122"/>
              </a:rPr>
              <a:t>位时</a:t>
            </a:r>
            <a:r>
              <a:rPr lang="zh-CN" altLang="en-US" sz="2200" dirty="0" smtClean="0">
                <a:solidFill>
                  <a:srgbClr val="CC0000"/>
                </a:solidFill>
                <a:latin typeface="Arial" panose="020B0604020202020204" pitchFamily="34" charset="0"/>
                <a:ea typeface="黑体" panose="02010609060101010101" pitchFamily="49" charset="-122"/>
              </a:rPr>
              <a:t>，会发生</a:t>
            </a:r>
            <a:r>
              <a:rPr lang="zh-CN" altLang="en-US" sz="2200" dirty="0">
                <a:solidFill>
                  <a:srgbClr val="CC0000"/>
                </a:solidFill>
                <a:latin typeface="Arial" panose="020B0604020202020204" pitchFamily="34" charset="0"/>
                <a:ea typeface="黑体" panose="02010609060101010101" pitchFamily="49" charset="-122"/>
              </a:rPr>
              <a:t>溢出，因为高</a:t>
            </a:r>
            <a:r>
              <a:rPr lang="en-US" altLang="zh-CN" sz="2200" dirty="0">
                <a:solidFill>
                  <a:srgbClr val="CC0000"/>
                </a:solidFill>
                <a:latin typeface="Arial" panose="020B0604020202020204" pitchFamily="34" charset="0"/>
                <a:ea typeface="黑体" panose="02010609060101010101" pitchFamily="49" charset="-122"/>
              </a:rPr>
              <a:t>4</a:t>
            </a:r>
            <a:r>
              <a:rPr lang="zh-CN" altLang="en-US" sz="2200" dirty="0">
                <a:solidFill>
                  <a:srgbClr val="CC0000"/>
                </a:solidFill>
                <a:latin typeface="Arial" panose="020B0604020202020204" pitchFamily="34" charset="0"/>
                <a:ea typeface="黑体" panose="02010609060101010101" pitchFamily="49" charset="-122"/>
              </a:rPr>
              <a:t>位不为全</a:t>
            </a:r>
            <a:r>
              <a:rPr lang="en-US" altLang="zh-CN" sz="2200" dirty="0">
                <a:solidFill>
                  <a:srgbClr val="CC0000"/>
                </a:solidFill>
                <a:latin typeface="Arial" panose="020B0604020202020204" pitchFamily="34" charset="0"/>
                <a:ea typeface="黑体" panose="02010609060101010101" pitchFamily="49" charset="-122"/>
              </a:rPr>
              <a:t>0</a:t>
            </a:r>
            <a:r>
              <a:rPr lang="zh-CN" altLang="en-US" sz="2200" dirty="0">
                <a:solidFill>
                  <a:srgbClr val="CC0000"/>
                </a:solidFill>
                <a:latin typeface="Arial" panose="020B0604020202020204" pitchFamily="34" charset="0"/>
                <a:ea typeface="黑体" panose="02010609060101010101" pitchFamily="49" charset="-122"/>
              </a:rPr>
              <a:t>！</a:t>
            </a:r>
            <a:endParaRPr lang="en-US" altLang="zh-CN" sz="2200" dirty="0">
              <a:solidFill>
                <a:srgbClr val="CC00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45"/>
                                        </p:tgtEl>
                                        <p:attrNameLst>
                                          <p:attrName>style.visibility</p:attrName>
                                        </p:attrNameLst>
                                      </p:cBhvr>
                                      <p:to>
                                        <p:strVal val="visible"/>
                                      </p:to>
                                    </p:set>
                                    <p:animEffect transition="in" filter="blinds(horizontal)">
                                      <p:cBhvr>
                                        <p:cTn id="22" dur="500"/>
                                        <p:tgtEl>
                                          <p:spTgt spid="2099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5"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a:xfrm>
            <a:off x="533400" y="153988"/>
            <a:ext cx="8305800" cy="528637"/>
          </a:xfrm>
          <a:noFill/>
        </p:spPr>
        <p:txBody>
          <a:bodyPr anchor="ctr"/>
          <a:lstStyle/>
          <a:p>
            <a:r>
              <a:rPr lang="zh-CN" altLang="en-US" sz="3600" smtClean="0">
                <a:ea typeface="宋体" panose="02010600030101010101" pitchFamily="2" charset="-122"/>
              </a:rPr>
              <a:t>原码乘法算法</a:t>
            </a:r>
          </a:p>
        </p:txBody>
      </p:sp>
      <p:sp>
        <p:nvSpPr>
          <p:cNvPr id="210949" name="Rectangle 5"/>
          <p:cNvSpPr>
            <a:spLocks noGrp="1" noChangeArrowheads="1"/>
          </p:cNvSpPr>
          <p:nvPr>
            <p:ph type="body" idx="1"/>
          </p:nvPr>
        </p:nvSpPr>
        <p:spPr>
          <a:xfrm>
            <a:off x="476249" y="742950"/>
            <a:ext cx="8507413" cy="796115"/>
          </a:xfrm>
          <a:noFill/>
        </p:spPr>
        <p:txBody>
          <a:bodyPr/>
          <a:lstStyle/>
          <a:p>
            <a:pPr marL="342900" indent="-342900">
              <a:spcBef>
                <a:spcPct val="0"/>
              </a:spcBef>
            </a:pPr>
            <a:r>
              <a:rPr lang="zh-CN" altLang="en-US" dirty="0" smtClean="0">
                <a:ea typeface="黑体" panose="02010609060101010101" pitchFamily="49" charset="-122"/>
              </a:rPr>
              <a:t>用于浮点数尾数乘法运算</a:t>
            </a:r>
          </a:p>
          <a:p>
            <a:pPr marL="342900" indent="-342900">
              <a:spcBef>
                <a:spcPct val="0"/>
              </a:spcBef>
            </a:pPr>
            <a:r>
              <a:rPr lang="zh-CN" altLang="en-US" dirty="0" smtClean="0">
                <a:ea typeface="黑体" panose="02010609060101010101" pitchFamily="49" charset="-122"/>
              </a:rPr>
              <a:t>符号与数值分开处理：积符由异或得到，数值用无符号乘法运算</a:t>
            </a:r>
          </a:p>
        </p:txBody>
      </p:sp>
      <p:sp>
        <p:nvSpPr>
          <p:cNvPr id="210950" name="Rectangle 6"/>
          <p:cNvSpPr>
            <a:spLocks noChangeArrowheads="1"/>
          </p:cNvSpPr>
          <p:nvPr/>
        </p:nvSpPr>
        <p:spPr bwMode="auto">
          <a:xfrm>
            <a:off x="549275" y="1574800"/>
            <a:ext cx="74279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a:ea typeface="黑体" panose="02010609060101010101" pitchFamily="49" charset="-122"/>
              </a:rPr>
              <a:t>例：设</a:t>
            </a:r>
            <a:r>
              <a:rPr lang="en-US" altLang="zh-CN" sz="2200">
                <a:ea typeface="黑体" panose="02010609060101010101" pitchFamily="49" charset="-122"/>
              </a:rPr>
              <a:t>[x]</a:t>
            </a:r>
            <a:r>
              <a:rPr lang="zh-CN" altLang="en-US" sz="2200" baseline="-25000">
                <a:ea typeface="黑体" panose="02010609060101010101" pitchFamily="49" charset="-122"/>
              </a:rPr>
              <a:t>原</a:t>
            </a:r>
            <a:r>
              <a:rPr lang="en-US" altLang="zh-CN" sz="2200">
                <a:ea typeface="黑体" panose="02010609060101010101" pitchFamily="49" charset="-122"/>
              </a:rPr>
              <a:t>=0.1110 </a:t>
            </a:r>
            <a:r>
              <a:rPr lang="zh-CN" altLang="en-US" sz="2200">
                <a:ea typeface="黑体" panose="02010609060101010101" pitchFamily="49" charset="-122"/>
              </a:rPr>
              <a:t>，</a:t>
            </a:r>
            <a:r>
              <a:rPr lang="en-US" altLang="zh-CN" sz="2200">
                <a:ea typeface="黑体" panose="02010609060101010101" pitchFamily="49" charset="-122"/>
              </a:rPr>
              <a:t>[y]</a:t>
            </a:r>
            <a:r>
              <a:rPr lang="zh-CN" altLang="en-US" sz="2200" baseline="-25000">
                <a:ea typeface="黑体" panose="02010609060101010101" pitchFamily="49" charset="-122"/>
              </a:rPr>
              <a:t>原</a:t>
            </a:r>
            <a:r>
              <a:rPr lang="en-US" altLang="zh-CN" sz="2200">
                <a:ea typeface="黑体" panose="02010609060101010101" pitchFamily="49" charset="-122"/>
              </a:rPr>
              <a:t>=1.1101</a:t>
            </a:r>
            <a:r>
              <a:rPr lang="zh-CN" altLang="en-US" sz="2200">
                <a:ea typeface="黑体" panose="02010609060101010101" pitchFamily="49" charset="-122"/>
              </a:rPr>
              <a:t>，计算 </a:t>
            </a:r>
            <a:r>
              <a:rPr lang="en-US" altLang="zh-CN" sz="2200">
                <a:ea typeface="黑体" panose="02010609060101010101" pitchFamily="49" charset="-122"/>
              </a:rPr>
              <a:t>[x×y]</a:t>
            </a:r>
            <a:r>
              <a:rPr lang="zh-CN" altLang="en-US" sz="2200" baseline="-25000">
                <a:ea typeface="黑体" panose="02010609060101010101" pitchFamily="49" charset="-122"/>
              </a:rPr>
              <a:t>原</a:t>
            </a:r>
            <a:r>
              <a:rPr lang="zh-CN" altLang="en-US" sz="2200">
                <a:ea typeface="黑体" panose="02010609060101010101" pitchFamily="49" charset="-122"/>
              </a:rPr>
              <a:t>  </a:t>
            </a:r>
          </a:p>
        </p:txBody>
      </p:sp>
      <p:sp>
        <p:nvSpPr>
          <p:cNvPr id="210952" name="Rectangle 8"/>
          <p:cNvSpPr>
            <a:spLocks noChangeArrowheads="1"/>
          </p:cNvSpPr>
          <p:nvPr/>
        </p:nvSpPr>
        <p:spPr bwMode="auto">
          <a:xfrm>
            <a:off x="631825" y="1962150"/>
            <a:ext cx="835183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15000"/>
              </a:spcBef>
            </a:pPr>
            <a:r>
              <a:rPr lang="zh-CN" altLang="en-US" sz="2200">
                <a:solidFill>
                  <a:schemeClr val="accent2"/>
                </a:solidFill>
                <a:ea typeface="黑体" panose="02010609060101010101" pitchFamily="49" charset="-122"/>
              </a:rPr>
              <a:t>解：数值部分用无符号数乘法算法计算：</a:t>
            </a:r>
            <a:r>
              <a:rPr lang="en-US" altLang="zh-CN" sz="2200">
                <a:solidFill>
                  <a:schemeClr val="accent2"/>
                </a:solidFill>
                <a:ea typeface="黑体" panose="02010609060101010101" pitchFamily="49" charset="-122"/>
              </a:rPr>
              <a:t>1110×1101= </a:t>
            </a:r>
            <a:r>
              <a:rPr kumimoji="1" lang="en-US" altLang="zh-CN" sz="2200">
                <a:solidFill>
                  <a:schemeClr val="accent2"/>
                </a:solidFill>
                <a:ea typeface="黑体" panose="02010609060101010101" pitchFamily="49" charset="-122"/>
              </a:rPr>
              <a:t>1011 0110 </a:t>
            </a:r>
          </a:p>
          <a:p>
            <a:pPr>
              <a:lnSpc>
                <a:spcPct val="110000"/>
              </a:lnSpc>
              <a:spcBef>
                <a:spcPct val="15000"/>
              </a:spcBef>
            </a:pPr>
            <a:r>
              <a:rPr kumimoji="1" lang="zh-CN" altLang="en-US" sz="2200">
                <a:solidFill>
                  <a:schemeClr val="accent2"/>
                </a:solidFill>
                <a:ea typeface="黑体" panose="02010609060101010101" pitchFamily="49" charset="-122"/>
              </a:rPr>
              <a:t>          符号位：</a:t>
            </a:r>
            <a:r>
              <a:rPr kumimoji="1" lang="en-US" altLang="zh-CN" sz="2200">
                <a:solidFill>
                  <a:schemeClr val="accent2"/>
                </a:solidFill>
                <a:ea typeface="黑体" panose="02010609060101010101" pitchFamily="49" charset="-122"/>
              </a:rPr>
              <a:t>0 </a:t>
            </a:r>
            <a:r>
              <a:rPr kumimoji="1" lang="en-US" altLang="zh-CN" sz="2200">
                <a:solidFill>
                  <a:schemeClr val="accent2"/>
                </a:solidFill>
                <a:ea typeface="黑体" panose="02010609060101010101" pitchFamily="49" charset="-122"/>
                <a:sym typeface="Symbol" panose="05050102010706020507" pitchFamily="18" charset="2"/>
              </a:rPr>
              <a:t></a:t>
            </a:r>
            <a:r>
              <a:rPr kumimoji="1" lang="en-US" altLang="zh-CN" sz="2200">
                <a:solidFill>
                  <a:schemeClr val="accent2"/>
                </a:solidFill>
                <a:ea typeface="黑体" panose="02010609060101010101" pitchFamily="49" charset="-122"/>
              </a:rPr>
              <a:t> 1=1</a:t>
            </a:r>
            <a:r>
              <a:rPr kumimoji="1" lang="zh-CN" altLang="en-US" sz="2200">
                <a:solidFill>
                  <a:schemeClr val="accent2"/>
                </a:solidFill>
                <a:ea typeface="黑体" panose="02010609060101010101" pitchFamily="49" charset="-122"/>
              </a:rPr>
              <a:t>，</a:t>
            </a:r>
            <a:r>
              <a:rPr lang="zh-CN" altLang="en-US" sz="2200">
                <a:solidFill>
                  <a:schemeClr val="accent2"/>
                </a:solidFill>
                <a:ea typeface="黑体" panose="02010609060101010101" pitchFamily="49" charset="-122"/>
              </a:rPr>
              <a:t>所以： </a:t>
            </a:r>
            <a:r>
              <a:rPr lang="en-US" altLang="zh-CN" sz="2200">
                <a:solidFill>
                  <a:schemeClr val="accent2"/>
                </a:solidFill>
                <a:ea typeface="黑体" panose="02010609060101010101" pitchFamily="49" charset="-122"/>
              </a:rPr>
              <a:t>[x×y]</a:t>
            </a:r>
            <a:r>
              <a:rPr lang="zh-CN" altLang="en-US" sz="2200" baseline="-25000">
                <a:solidFill>
                  <a:schemeClr val="accent2"/>
                </a:solidFill>
                <a:ea typeface="黑体" panose="02010609060101010101" pitchFamily="49" charset="-122"/>
              </a:rPr>
              <a:t>原</a:t>
            </a:r>
            <a:r>
              <a:rPr kumimoji="1" lang="en-US" altLang="zh-CN" sz="2200">
                <a:solidFill>
                  <a:schemeClr val="accent2"/>
                </a:solidFill>
                <a:ea typeface="黑体" panose="02010609060101010101" pitchFamily="49" charset="-122"/>
              </a:rPr>
              <a:t>=1. 10110110</a:t>
            </a:r>
            <a:endParaRPr kumimoji="1" lang="zh-CN" altLang="en-US" sz="2200">
              <a:solidFill>
                <a:schemeClr val="accent2"/>
              </a:solidFill>
              <a:ea typeface="黑体" panose="02010609060101010101" pitchFamily="49" charset="-122"/>
            </a:endParaRPr>
          </a:p>
        </p:txBody>
      </p:sp>
      <p:sp>
        <p:nvSpPr>
          <p:cNvPr id="210953" name="Text Box 9"/>
          <p:cNvSpPr txBox="1">
            <a:spLocks noChangeArrowheads="1"/>
          </p:cNvSpPr>
          <p:nvPr/>
        </p:nvSpPr>
        <p:spPr bwMode="auto">
          <a:xfrm>
            <a:off x="238125" y="2867025"/>
            <a:ext cx="8201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sz="2200">
                <a:solidFill>
                  <a:srgbClr val="3333FF"/>
                </a:solidFill>
                <a:latin typeface="黑体" panose="02010609060101010101" pitchFamily="49" charset="-122"/>
                <a:ea typeface="黑体" panose="02010609060101010101" pitchFamily="49" charset="-122"/>
              </a:rPr>
              <a:t>原码一位乘法：</a:t>
            </a:r>
            <a:r>
              <a:rPr lang="zh-CN" altLang="en-US" sz="2200">
                <a:solidFill>
                  <a:srgbClr val="FF0066"/>
                </a:solidFill>
                <a:latin typeface="黑体" panose="02010609060101010101" pitchFamily="49" charset="-122"/>
                <a:ea typeface="黑体" panose="02010609060101010101" pitchFamily="49" charset="-122"/>
              </a:rPr>
              <a:t>每次只取乘数的一位判断，需</a:t>
            </a:r>
            <a:r>
              <a:rPr lang="en-US" altLang="zh-CN" sz="2200">
                <a:solidFill>
                  <a:srgbClr val="FF0066"/>
                </a:solidFill>
                <a:latin typeface="黑体" panose="02010609060101010101" pitchFamily="49" charset="-122"/>
                <a:ea typeface="黑体" panose="02010609060101010101" pitchFamily="49" charset="-122"/>
              </a:rPr>
              <a:t>n</a:t>
            </a:r>
            <a:r>
              <a:rPr lang="zh-CN" altLang="en-US" sz="2200">
                <a:solidFill>
                  <a:srgbClr val="FF0066"/>
                </a:solidFill>
                <a:latin typeface="黑体" panose="02010609060101010101" pitchFamily="49" charset="-122"/>
                <a:ea typeface="黑体" panose="02010609060101010101" pitchFamily="49" charset="-122"/>
              </a:rPr>
              <a:t>次循环，速度慢。</a:t>
            </a:r>
          </a:p>
          <a:p>
            <a:pPr>
              <a:spcBef>
                <a:spcPct val="10000"/>
              </a:spcBef>
            </a:pPr>
            <a:r>
              <a:rPr lang="zh-CN" altLang="en-US" sz="2200">
                <a:solidFill>
                  <a:srgbClr val="3333FF"/>
                </a:solidFill>
                <a:latin typeface="黑体" panose="02010609060101010101" pitchFamily="49" charset="-122"/>
                <a:ea typeface="黑体" panose="02010609060101010101" pitchFamily="49" charset="-122"/>
              </a:rPr>
              <a:t>原码两位乘法：</a:t>
            </a:r>
            <a:r>
              <a:rPr lang="zh-CN" altLang="en-US" sz="2200">
                <a:solidFill>
                  <a:srgbClr val="FF0066"/>
                </a:solidFill>
                <a:latin typeface="黑体" panose="02010609060101010101" pitchFamily="49" charset="-122"/>
                <a:ea typeface="黑体" panose="02010609060101010101" pitchFamily="49" charset="-122"/>
              </a:rPr>
              <a:t>每次取乘数两位判断，只需</a:t>
            </a:r>
            <a:r>
              <a:rPr lang="en-US" altLang="zh-CN" sz="2200">
                <a:solidFill>
                  <a:srgbClr val="FF0066"/>
                </a:solidFill>
                <a:latin typeface="黑体" panose="02010609060101010101" pitchFamily="49" charset="-122"/>
                <a:ea typeface="黑体" panose="02010609060101010101" pitchFamily="49" charset="-122"/>
              </a:rPr>
              <a:t>n/2</a:t>
            </a:r>
            <a:r>
              <a:rPr lang="zh-CN" altLang="en-US" sz="2200">
                <a:solidFill>
                  <a:srgbClr val="FF0066"/>
                </a:solidFill>
                <a:latin typeface="黑体" panose="02010609060101010101" pitchFamily="49" charset="-122"/>
                <a:ea typeface="黑体" panose="02010609060101010101" pitchFamily="49" charset="-122"/>
              </a:rPr>
              <a:t>次循环，快一倍。</a:t>
            </a:r>
          </a:p>
        </p:txBody>
      </p:sp>
      <p:sp>
        <p:nvSpPr>
          <p:cNvPr id="76809" name="Rectangle 14"/>
          <p:cNvSpPr>
            <a:spLocks noChangeArrowheads="1"/>
          </p:cNvSpPr>
          <p:nvPr/>
        </p:nvSpPr>
        <p:spPr bwMode="auto">
          <a:xfrm>
            <a:off x="0" y="2697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400" b="0"/>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9">
                                            <p:txEl>
                                              <p:pRg st="1" end="1"/>
                                            </p:txEl>
                                          </p:spTgt>
                                        </p:tgtEl>
                                        <p:attrNameLst>
                                          <p:attrName>style.visibility</p:attrName>
                                        </p:attrNameLst>
                                      </p:cBhvr>
                                      <p:to>
                                        <p:strVal val="visible"/>
                                      </p:to>
                                    </p:set>
                                    <p:animEffect transition="in" filter="blinds(horizontal)">
                                      <p:cBhvr>
                                        <p:cTn id="7" dur="500"/>
                                        <p:tgtEl>
                                          <p:spTgt spid="2109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Effect transition="in" filter="blinds(horizontal)">
                                      <p:cBhvr>
                                        <p:cTn id="12" dur="500"/>
                                        <p:tgtEl>
                                          <p:spTgt spid="210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952"/>
                                        </p:tgtEl>
                                        <p:attrNameLst>
                                          <p:attrName>style.visibility</p:attrName>
                                        </p:attrNameLst>
                                      </p:cBhvr>
                                      <p:to>
                                        <p:strVal val="visible"/>
                                      </p:to>
                                    </p:set>
                                    <p:animEffect transition="in" filter="blinds(horizontal)">
                                      <p:cBhvr>
                                        <p:cTn id="17" dur="500"/>
                                        <p:tgtEl>
                                          <p:spTgt spid="210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0953">
                                            <p:txEl>
                                              <p:pRg st="0" end="0"/>
                                            </p:txEl>
                                          </p:spTgt>
                                        </p:tgtEl>
                                        <p:attrNameLst>
                                          <p:attrName>style.visibility</p:attrName>
                                        </p:attrNameLst>
                                      </p:cBhvr>
                                      <p:to>
                                        <p:strVal val="visible"/>
                                      </p:to>
                                    </p:set>
                                    <p:animEffect transition="in" filter="blinds(horizontal)">
                                      <p:cBhvr>
                                        <p:cTn id="22" dur="500"/>
                                        <p:tgtEl>
                                          <p:spTgt spid="2109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0953">
                                            <p:txEl>
                                              <p:pRg st="1" end="1"/>
                                            </p:txEl>
                                          </p:spTgt>
                                        </p:tgtEl>
                                        <p:attrNameLst>
                                          <p:attrName>style.visibility</p:attrName>
                                        </p:attrNameLst>
                                      </p:cBhvr>
                                      <p:to>
                                        <p:strVal val="visible"/>
                                      </p:to>
                                    </p:set>
                                    <p:animEffect transition="in" filter="blinds(horizontal)">
                                      <p:cBhvr>
                                        <p:cTn id="27" dur="500"/>
                                        <p:tgtEl>
                                          <p:spTgt spid="2109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p:bldP spid="210952" grpId="0"/>
      <p:bldP spid="210953"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smtClean="0">
                <a:ea typeface="宋体" panose="02010600030101010101" pitchFamily="2" charset="-122"/>
              </a:rPr>
              <a:t>MIPS</a:t>
            </a:r>
            <a:r>
              <a:rPr lang="zh-CN" altLang="en-US" smtClean="0">
                <a:ea typeface="宋体" panose="02010600030101010101" pitchFamily="2" charset="-122"/>
              </a:rPr>
              <a:t>中整数的乘、除运算处理</a:t>
            </a:r>
          </a:p>
        </p:txBody>
      </p:sp>
      <p:sp>
        <p:nvSpPr>
          <p:cNvPr id="459779" name="Rectangle 3"/>
          <p:cNvSpPr>
            <a:spLocks noGrp="1" noChangeArrowheads="1"/>
          </p:cNvSpPr>
          <p:nvPr>
            <p:ph type="body" idx="1"/>
          </p:nvPr>
        </p:nvSpPr>
        <p:spPr>
          <a:xfrm>
            <a:off x="311150" y="790575"/>
            <a:ext cx="7842250" cy="5914440"/>
          </a:xfrm>
        </p:spPr>
        <p:txBody>
          <a:bodyPr/>
          <a:lstStyle/>
          <a:p>
            <a:pPr>
              <a:spcBef>
                <a:spcPct val="35000"/>
              </a:spcBef>
            </a:pPr>
            <a:r>
              <a:rPr lang="zh-CN" altLang="en-US" sz="2000" dirty="0" smtClean="0">
                <a:ea typeface="黑体" panose="02010609060101010101" pitchFamily="49" charset="-122"/>
              </a:rPr>
              <a:t>指令</a:t>
            </a:r>
            <a:r>
              <a:rPr lang="en-US" altLang="zh-CN" sz="2000" dirty="0" smtClean="0">
                <a:ea typeface="黑体" panose="02010609060101010101" pitchFamily="49" charset="-122"/>
              </a:rPr>
              <a:t>: </a:t>
            </a:r>
            <a:r>
              <a:rPr lang="en-US" altLang="zh-CN" sz="2000" dirty="0" err="1" smtClean="0">
                <a:ea typeface="黑体" panose="02010609060101010101" pitchFamily="49" charset="-122"/>
              </a:rPr>
              <a:t>mult</a:t>
            </a:r>
            <a:r>
              <a:rPr lang="en-US" altLang="zh-CN" sz="2000" dirty="0" smtClean="0">
                <a:ea typeface="黑体" panose="02010609060101010101" pitchFamily="49" charset="-122"/>
              </a:rPr>
              <a:t> </a:t>
            </a:r>
            <a:r>
              <a:rPr lang="zh-CN" altLang="en-US" sz="2000" dirty="0" smtClean="0">
                <a:ea typeface="黑体" panose="02010609060101010101" pitchFamily="49" charset="-122"/>
              </a:rPr>
              <a:t>，</a:t>
            </a:r>
            <a:r>
              <a:rPr lang="en-US" altLang="zh-CN" sz="2000" dirty="0" err="1" smtClean="0">
                <a:ea typeface="黑体" panose="02010609060101010101" pitchFamily="49" charset="-122"/>
              </a:rPr>
              <a:t>multu</a:t>
            </a:r>
            <a:r>
              <a:rPr lang="zh-CN" altLang="en-US" sz="2000" dirty="0" smtClean="0">
                <a:ea typeface="黑体" panose="02010609060101010101" pitchFamily="49" charset="-122"/>
              </a:rPr>
              <a:t>；</a:t>
            </a:r>
            <a:r>
              <a:rPr lang="en-US" altLang="zh-CN" sz="2000" dirty="0" smtClean="0">
                <a:ea typeface="黑体" panose="02010609060101010101" pitchFamily="49" charset="-122"/>
              </a:rPr>
              <a:t>div </a:t>
            </a:r>
            <a:r>
              <a:rPr lang="zh-CN" altLang="en-US" sz="2000" dirty="0" smtClean="0">
                <a:ea typeface="黑体" panose="02010609060101010101" pitchFamily="49" charset="-122"/>
              </a:rPr>
              <a:t>，</a:t>
            </a:r>
            <a:r>
              <a:rPr lang="en-US" altLang="zh-CN" sz="2000" dirty="0" err="1" smtClean="0">
                <a:ea typeface="黑体" panose="02010609060101010101" pitchFamily="49" charset="-122"/>
              </a:rPr>
              <a:t>divu</a:t>
            </a:r>
            <a:endParaRPr lang="en-US" altLang="zh-CN" sz="2000" dirty="0" smtClean="0">
              <a:ea typeface="黑体" panose="02010609060101010101" pitchFamily="49" charset="-122"/>
            </a:endParaRPr>
          </a:p>
          <a:p>
            <a:pPr>
              <a:spcBef>
                <a:spcPct val="35000"/>
              </a:spcBef>
            </a:pPr>
            <a:r>
              <a:rPr lang="en-US" altLang="zh-CN" sz="2000" dirty="0" smtClean="0">
                <a:ea typeface="黑体" panose="02010609060101010101" pitchFamily="49" charset="-122"/>
              </a:rPr>
              <a:t>MIPS</a:t>
            </a:r>
            <a:r>
              <a:rPr lang="zh-CN" altLang="en-US" sz="2000" dirty="0" smtClean="0">
                <a:ea typeface="黑体" panose="02010609060101010101" pitchFamily="49" charset="-122"/>
              </a:rPr>
              <a:t>中有一对</a:t>
            </a:r>
            <a:r>
              <a:rPr lang="en-US" altLang="zh-CN" sz="2000" dirty="0" smtClean="0">
                <a:ea typeface="黑体" panose="02010609060101010101" pitchFamily="49" charset="-122"/>
              </a:rPr>
              <a:t>32</a:t>
            </a:r>
            <a:r>
              <a:rPr lang="zh-CN" altLang="en-US" sz="2000" dirty="0" smtClean="0">
                <a:ea typeface="黑体" panose="02010609060101010101" pitchFamily="49" charset="-122"/>
              </a:rPr>
              <a:t>位寄存器</a:t>
            </a:r>
            <a:r>
              <a:rPr lang="en-US" altLang="zh-CN" sz="2000" dirty="0" smtClean="0">
                <a:ea typeface="黑体" panose="02010609060101010101" pitchFamily="49" charset="-122"/>
              </a:rPr>
              <a:t>Hi </a:t>
            </a:r>
            <a:r>
              <a:rPr lang="zh-CN" altLang="en-US" sz="2000" dirty="0" smtClean="0">
                <a:ea typeface="黑体" panose="02010609060101010101" pitchFamily="49" charset="-122"/>
              </a:rPr>
              <a:t>与</a:t>
            </a:r>
            <a:r>
              <a:rPr lang="en-US" altLang="zh-CN" sz="2000" dirty="0" smtClean="0">
                <a:ea typeface="黑体" panose="02010609060101010101" pitchFamily="49" charset="-122"/>
              </a:rPr>
              <a:t> Lo  </a:t>
            </a:r>
            <a:endParaRPr lang="zh-CN" altLang="en-US" sz="2000" dirty="0" smtClean="0">
              <a:ea typeface="黑体" panose="02010609060101010101" pitchFamily="49" charset="-122"/>
            </a:endParaRPr>
          </a:p>
          <a:p>
            <a:r>
              <a:rPr lang="zh-CN" altLang="en-US" sz="2000" dirty="0" smtClean="0">
                <a:ea typeface="黑体" panose="02010609060101010101" pitchFamily="49" charset="-122"/>
              </a:rPr>
              <a:t>乘法和除法运算的硬件相同：</a:t>
            </a:r>
          </a:p>
          <a:p>
            <a:pPr lvl="1"/>
            <a:r>
              <a:rPr lang="zh-CN" altLang="en-US" dirty="0" smtClean="0">
                <a:ea typeface="黑体" panose="02010609060101010101" pitchFamily="49" charset="-122"/>
              </a:rPr>
              <a:t>仅需做加、减和</a:t>
            </a:r>
            <a:r>
              <a:rPr lang="en-US" altLang="zh-CN" dirty="0" smtClean="0">
                <a:ea typeface="黑体" panose="02010609060101010101" pitchFamily="49" charset="-122"/>
              </a:rPr>
              <a:t>64</a:t>
            </a:r>
            <a:r>
              <a:rPr lang="zh-CN" altLang="en-US" dirty="0" smtClean="0">
                <a:ea typeface="黑体" panose="02010609060101010101" pitchFamily="49" charset="-122"/>
              </a:rPr>
              <a:t>位寄存器的左</a:t>
            </a:r>
            <a:r>
              <a:rPr lang="en-US" altLang="zh-CN" dirty="0" smtClean="0">
                <a:ea typeface="黑体" panose="02010609060101010101" pitchFamily="49" charset="-122"/>
              </a:rPr>
              <a:t>/</a:t>
            </a:r>
            <a:r>
              <a:rPr lang="zh-CN" altLang="en-US" dirty="0" smtClean="0">
                <a:ea typeface="黑体" panose="02010609060101010101" pitchFamily="49" charset="-122"/>
              </a:rPr>
              <a:t>右移位</a:t>
            </a:r>
            <a:endParaRPr lang="en-US" altLang="zh-CN" dirty="0" smtClean="0">
              <a:ea typeface="黑体" panose="02010609060101010101" pitchFamily="49" charset="-122"/>
            </a:endParaRPr>
          </a:p>
          <a:p>
            <a:pPr lvl="1"/>
            <a:r>
              <a:rPr lang="en-US" altLang="zh-CN" dirty="0" smtClean="0">
                <a:ea typeface="黑体" panose="02010609060101010101" pitchFamily="49" charset="-122"/>
              </a:rPr>
              <a:t>Hi</a:t>
            </a:r>
            <a:r>
              <a:rPr lang="zh-CN" altLang="en-US" dirty="0" smtClean="0">
                <a:ea typeface="黑体" panose="02010609060101010101" pitchFamily="49" charset="-122"/>
              </a:rPr>
              <a:t>和</a:t>
            </a:r>
            <a:r>
              <a:rPr lang="en-US" altLang="zh-CN" dirty="0" smtClean="0">
                <a:ea typeface="黑体" panose="02010609060101010101" pitchFamily="49" charset="-122"/>
              </a:rPr>
              <a:t>Lo</a:t>
            </a:r>
            <a:r>
              <a:rPr lang="zh-CN" altLang="en-US" dirty="0" smtClean="0">
                <a:ea typeface="黑体" panose="02010609060101010101" pitchFamily="49" charset="-122"/>
              </a:rPr>
              <a:t>结合起来实现</a:t>
            </a:r>
            <a:r>
              <a:rPr lang="en-US" altLang="zh-CN" dirty="0" smtClean="0">
                <a:ea typeface="黑体" panose="02010609060101010101" pitchFamily="49" charset="-122"/>
              </a:rPr>
              <a:t>64</a:t>
            </a:r>
            <a:r>
              <a:rPr lang="zh-CN" altLang="en-US" dirty="0" smtClean="0">
                <a:ea typeface="黑体" panose="02010609060101010101" pitchFamily="49" charset="-122"/>
              </a:rPr>
              <a:t>位寄存器</a:t>
            </a:r>
          </a:p>
          <a:p>
            <a:pPr lvl="2"/>
            <a:r>
              <a:rPr lang="zh-CN" altLang="en-US" sz="2000" dirty="0" smtClean="0">
                <a:solidFill>
                  <a:srgbClr val="FF0066"/>
                </a:solidFill>
                <a:ea typeface="黑体" panose="02010609060101010101" pitchFamily="49" charset="-122"/>
              </a:rPr>
              <a:t>乘法：</a:t>
            </a:r>
            <a:r>
              <a:rPr lang="en-US" altLang="zh-CN" sz="2000" dirty="0" smtClean="0">
                <a:solidFill>
                  <a:srgbClr val="FF0066"/>
                </a:solidFill>
                <a:ea typeface="黑体" panose="02010609060101010101" pitchFamily="49" charset="-122"/>
              </a:rPr>
              <a:t> Hi</a:t>
            </a:r>
            <a:r>
              <a:rPr lang="zh-CN" altLang="en-US" sz="2000" dirty="0" smtClean="0">
                <a:solidFill>
                  <a:srgbClr val="FF0066"/>
                </a:solidFill>
                <a:ea typeface="黑体" panose="02010609060101010101" pitchFamily="49" charset="-122"/>
              </a:rPr>
              <a:t>中存放高</a:t>
            </a:r>
            <a:r>
              <a:rPr lang="en-US" altLang="zh-CN" sz="2000" dirty="0" smtClean="0">
                <a:solidFill>
                  <a:srgbClr val="FF0066"/>
                </a:solidFill>
                <a:ea typeface="黑体" panose="02010609060101010101" pitchFamily="49" charset="-122"/>
              </a:rPr>
              <a:t>32</a:t>
            </a:r>
            <a:r>
              <a:rPr lang="zh-CN" altLang="en-US" sz="2000" dirty="0" smtClean="0">
                <a:solidFill>
                  <a:srgbClr val="FF0066"/>
                </a:solidFill>
                <a:ea typeface="黑体" panose="02010609060101010101" pitchFamily="49" charset="-122"/>
              </a:rPr>
              <a:t>位积， </a:t>
            </a:r>
            <a:r>
              <a:rPr lang="en-US" altLang="zh-CN" sz="2000" dirty="0" smtClean="0">
                <a:solidFill>
                  <a:srgbClr val="FF0066"/>
                </a:solidFill>
                <a:ea typeface="黑体" panose="02010609060101010101" pitchFamily="49" charset="-122"/>
              </a:rPr>
              <a:t>Lo</a:t>
            </a:r>
            <a:r>
              <a:rPr lang="zh-CN" altLang="en-US" sz="2000" dirty="0" smtClean="0">
                <a:solidFill>
                  <a:srgbClr val="FF0066"/>
                </a:solidFill>
                <a:ea typeface="黑体" panose="02010609060101010101" pitchFamily="49" charset="-122"/>
              </a:rPr>
              <a:t>中存放低</a:t>
            </a:r>
            <a:r>
              <a:rPr lang="en-US" altLang="zh-CN" sz="2000" dirty="0" smtClean="0">
                <a:solidFill>
                  <a:srgbClr val="FF0066"/>
                </a:solidFill>
                <a:ea typeface="黑体" panose="02010609060101010101" pitchFamily="49" charset="-122"/>
              </a:rPr>
              <a:t>32</a:t>
            </a:r>
            <a:r>
              <a:rPr lang="zh-CN" altLang="en-US" sz="2000" dirty="0" smtClean="0">
                <a:solidFill>
                  <a:srgbClr val="FF0066"/>
                </a:solidFill>
                <a:ea typeface="黑体" panose="02010609060101010101" pitchFamily="49" charset="-122"/>
              </a:rPr>
              <a:t>位积</a:t>
            </a:r>
          </a:p>
          <a:p>
            <a:pPr lvl="2"/>
            <a:r>
              <a:rPr lang="zh-CN" altLang="en-US" sz="2000" dirty="0" smtClean="0">
                <a:solidFill>
                  <a:srgbClr val="FF0066"/>
                </a:solidFill>
                <a:ea typeface="黑体" panose="02010609060101010101" pitchFamily="49" charset="-122"/>
              </a:rPr>
              <a:t>除法：</a:t>
            </a:r>
            <a:r>
              <a:rPr lang="en-US" altLang="zh-CN" sz="2000" dirty="0" smtClean="0">
                <a:solidFill>
                  <a:srgbClr val="FF0066"/>
                </a:solidFill>
                <a:ea typeface="黑体" panose="02010609060101010101" pitchFamily="49" charset="-122"/>
              </a:rPr>
              <a:t>Hi</a:t>
            </a:r>
            <a:r>
              <a:rPr lang="zh-CN" altLang="en-US" sz="2000" dirty="0" smtClean="0">
                <a:solidFill>
                  <a:srgbClr val="FF0066"/>
                </a:solidFill>
                <a:ea typeface="黑体" panose="02010609060101010101" pitchFamily="49" charset="-122"/>
              </a:rPr>
              <a:t>中存放余数， </a:t>
            </a:r>
            <a:r>
              <a:rPr lang="en-US" altLang="zh-CN" sz="2000" dirty="0" smtClean="0">
                <a:solidFill>
                  <a:srgbClr val="FF0066"/>
                </a:solidFill>
                <a:ea typeface="黑体" panose="02010609060101010101" pitchFamily="49" charset="-122"/>
              </a:rPr>
              <a:t>Lo</a:t>
            </a:r>
            <a:r>
              <a:rPr lang="zh-CN" altLang="en-US" sz="2000" dirty="0" smtClean="0">
                <a:solidFill>
                  <a:srgbClr val="FF0066"/>
                </a:solidFill>
                <a:ea typeface="黑体" panose="02010609060101010101" pitchFamily="49" charset="-122"/>
              </a:rPr>
              <a:t>中存放 商</a:t>
            </a:r>
          </a:p>
          <a:p>
            <a:pPr>
              <a:spcBef>
                <a:spcPct val="35000"/>
              </a:spcBef>
            </a:pPr>
            <a:r>
              <a:rPr lang="en-US" altLang="zh-CN" sz="2000" dirty="0" err="1" smtClean="0">
                <a:ea typeface="黑体" panose="02010609060101010101" pitchFamily="49" charset="-122"/>
              </a:rPr>
              <a:t>mflo</a:t>
            </a:r>
            <a:r>
              <a:rPr lang="en-US" altLang="zh-CN" sz="2000" dirty="0" smtClean="0">
                <a:ea typeface="黑体" panose="02010609060101010101" pitchFamily="49" charset="-122"/>
              </a:rPr>
              <a:t>/</a:t>
            </a:r>
            <a:r>
              <a:rPr lang="en-US" altLang="zh-CN" sz="2000" dirty="0" err="1" smtClean="0">
                <a:ea typeface="黑体" panose="02010609060101010101" pitchFamily="49" charset="-122"/>
              </a:rPr>
              <a:t>mfhi</a:t>
            </a:r>
            <a:r>
              <a:rPr lang="zh-CN" altLang="en-US" sz="2000" dirty="0" smtClean="0">
                <a:ea typeface="黑体" panose="02010609060101010101" pitchFamily="49" charset="-122"/>
              </a:rPr>
              <a:t>指令用来把</a:t>
            </a:r>
            <a:r>
              <a:rPr lang="en-US" altLang="zh-CN" sz="2000" dirty="0" smtClean="0">
                <a:ea typeface="黑体" panose="02010609060101010101" pitchFamily="49" charset="-122"/>
              </a:rPr>
              <a:t>Lo/Hi</a:t>
            </a:r>
            <a:r>
              <a:rPr lang="zh-CN" altLang="en-US" sz="2000" dirty="0" smtClean="0">
                <a:ea typeface="黑体" panose="02010609060101010101" pitchFamily="49" charset="-122"/>
              </a:rPr>
              <a:t>中的</a:t>
            </a:r>
            <a:r>
              <a:rPr lang="en-US" altLang="zh-CN" sz="2000" dirty="0" smtClean="0">
                <a:ea typeface="黑体" panose="02010609060101010101" pitchFamily="49" charset="-122"/>
              </a:rPr>
              <a:t>32</a:t>
            </a:r>
            <a:r>
              <a:rPr lang="zh-CN" altLang="en-US" sz="2000" dirty="0" smtClean="0">
                <a:ea typeface="黑体" panose="02010609060101010101" pitchFamily="49" charset="-122"/>
              </a:rPr>
              <a:t>位数据取到通用寄存器</a:t>
            </a:r>
          </a:p>
          <a:p>
            <a:pPr>
              <a:spcBef>
                <a:spcPct val="35000"/>
              </a:spcBef>
            </a:pPr>
            <a:r>
              <a:rPr lang="zh-CN" altLang="en-US" sz="2000" dirty="0" smtClean="0">
                <a:ea typeface="黑体" panose="02010609060101010101" pitchFamily="49" charset="-122"/>
              </a:rPr>
              <a:t>两种乘法指令都忽略</a:t>
            </a:r>
            <a:r>
              <a:rPr lang="en-US" altLang="zh-CN" sz="2000" dirty="0" smtClean="0">
                <a:ea typeface="黑体" panose="02010609060101010101" pitchFamily="49" charset="-122"/>
              </a:rPr>
              <a:t>overflow, </a:t>
            </a:r>
            <a:r>
              <a:rPr lang="zh-CN" altLang="en-US" sz="2000" dirty="0" smtClean="0">
                <a:ea typeface="黑体" panose="02010609060101010101" pitchFamily="49" charset="-122"/>
              </a:rPr>
              <a:t>而由软件自行处理溢出</a:t>
            </a:r>
          </a:p>
          <a:p>
            <a:pPr lvl="1">
              <a:spcBef>
                <a:spcPct val="35000"/>
              </a:spcBef>
            </a:pPr>
            <a:r>
              <a:rPr lang="zh-CN" altLang="en-US" dirty="0" smtClean="0">
                <a:solidFill>
                  <a:schemeClr val="accent2"/>
                </a:solidFill>
                <a:ea typeface="黑体" panose="02010609060101010101" pitchFamily="49" charset="-122"/>
              </a:rPr>
              <a:t>软件通过</a:t>
            </a:r>
            <a:r>
              <a:rPr lang="en-US" altLang="zh-CN" dirty="0" err="1" smtClean="0">
                <a:solidFill>
                  <a:schemeClr val="accent2"/>
                </a:solidFill>
                <a:ea typeface="黑体" panose="02010609060101010101" pitchFamily="49" charset="-122"/>
              </a:rPr>
              <a:t>mfhi</a:t>
            </a:r>
            <a:r>
              <a:rPr lang="zh-CN" altLang="en-US" dirty="0" smtClean="0">
                <a:solidFill>
                  <a:schemeClr val="accent2"/>
                </a:solidFill>
                <a:ea typeface="黑体" panose="02010609060101010101" pitchFamily="49" charset="-122"/>
              </a:rPr>
              <a:t>指令取出</a:t>
            </a:r>
            <a:r>
              <a:rPr lang="en-US" altLang="zh-CN" dirty="0" smtClean="0">
                <a:solidFill>
                  <a:schemeClr val="accent2"/>
                </a:solidFill>
                <a:ea typeface="黑体" panose="02010609060101010101" pitchFamily="49" charset="-122"/>
              </a:rPr>
              <a:t>Hi</a:t>
            </a:r>
            <a:r>
              <a:rPr lang="zh-CN" altLang="en-US" dirty="0" smtClean="0">
                <a:solidFill>
                  <a:schemeClr val="accent2"/>
                </a:solidFill>
                <a:ea typeface="黑体" panose="02010609060101010101" pitchFamily="49" charset="-122"/>
              </a:rPr>
              <a:t>寄存器来判断是否溢出</a:t>
            </a:r>
          </a:p>
          <a:p>
            <a:pPr lvl="1">
              <a:spcBef>
                <a:spcPct val="35000"/>
              </a:spcBef>
            </a:pPr>
            <a:r>
              <a:rPr lang="zh-CN" altLang="en-US" dirty="0" smtClean="0">
                <a:solidFill>
                  <a:schemeClr val="accent2"/>
                </a:solidFill>
                <a:ea typeface="黑体" panose="02010609060101010101" pitchFamily="49" charset="-122"/>
              </a:rPr>
              <a:t>溢出判断规则：</a:t>
            </a:r>
            <a:r>
              <a:rPr lang="zh-CN" altLang="en-US" dirty="0" smtClean="0">
                <a:ea typeface="黑体" panose="02010609060101010101" pitchFamily="49" charset="-122"/>
              </a:rPr>
              <a:t> </a:t>
            </a:r>
            <a:r>
              <a:rPr lang="en-US" altLang="zh-CN" dirty="0" smtClean="0">
                <a:solidFill>
                  <a:schemeClr val="accent2"/>
                </a:solidFill>
                <a:ea typeface="黑体" panose="02010609060101010101" pitchFamily="49" charset="-122"/>
              </a:rPr>
              <a:t>Hi</a:t>
            </a:r>
            <a:r>
              <a:rPr lang="zh-CN" altLang="en-US" dirty="0" smtClean="0">
                <a:solidFill>
                  <a:schemeClr val="accent2"/>
                </a:solidFill>
                <a:ea typeface="黑体" panose="02010609060101010101" pitchFamily="49" charset="-122"/>
              </a:rPr>
              <a:t>中为以下</a:t>
            </a:r>
            <a:r>
              <a:rPr lang="zh-CN" altLang="en-US" dirty="0" smtClean="0">
                <a:ea typeface="黑体" panose="02010609060101010101" pitchFamily="49" charset="-122"/>
              </a:rPr>
              <a:t>数值时不溢出，否则溢出</a:t>
            </a:r>
          </a:p>
          <a:p>
            <a:pPr lvl="2">
              <a:spcBef>
                <a:spcPct val="35000"/>
              </a:spcBef>
            </a:pPr>
            <a:r>
              <a:rPr lang="zh-CN" altLang="en-US" sz="2000" dirty="0" smtClean="0">
                <a:solidFill>
                  <a:srgbClr val="FF0066"/>
                </a:solidFill>
                <a:ea typeface="黑体" panose="02010609060101010101" pitchFamily="49" charset="-122"/>
              </a:rPr>
              <a:t>无符号数乘指令（</a:t>
            </a:r>
            <a:r>
              <a:rPr lang="en-US" altLang="zh-CN" sz="2000" dirty="0" err="1" smtClean="0">
                <a:solidFill>
                  <a:srgbClr val="FF0066"/>
                </a:solidFill>
                <a:ea typeface="黑体" panose="02010609060101010101" pitchFamily="49" charset="-122"/>
              </a:rPr>
              <a:t>multu</a:t>
            </a:r>
            <a:r>
              <a:rPr lang="zh-CN" altLang="en-US" sz="2000" dirty="0" smtClean="0">
                <a:solidFill>
                  <a:srgbClr val="FF0066"/>
                </a:solidFill>
                <a:ea typeface="黑体" panose="02010609060101010101" pitchFamily="49" charset="-122"/>
              </a:rPr>
              <a:t>）时：全</a:t>
            </a:r>
            <a:r>
              <a:rPr lang="en-US" altLang="zh-CN" sz="2000" dirty="0" smtClean="0">
                <a:solidFill>
                  <a:srgbClr val="FF0066"/>
                </a:solidFill>
                <a:ea typeface="黑体" panose="02010609060101010101" pitchFamily="49" charset="-122"/>
              </a:rPr>
              <a:t>0 </a:t>
            </a:r>
            <a:endParaRPr lang="zh-CN" altLang="en-US" sz="2000" dirty="0" smtClean="0">
              <a:solidFill>
                <a:srgbClr val="FF0066"/>
              </a:solidFill>
              <a:ea typeface="黑体" panose="02010609060101010101" pitchFamily="49" charset="-122"/>
            </a:endParaRPr>
          </a:p>
          <a:p>
            <a:pPr lvl="2">
              <a:spcBef>
                <a:spcPct val="35000"/>
              </a:spcBef>
            </a:pPr>
            <a:r>
              <a:rPr lang="zh-CN" altLang="en-US" sz="2000" dirty="0" smtClean="0">
                <a:solidFill>
                  <a:srgbClr val="FF0066"/>
                </a:solidFill>
                <a:ea typeface="黑体" panose="02010609060101010101" pitchFamily="49" charset="-122"/>
              </a:rPr>
              <a:t>带符号数乘（</a:t>
            </a:r>
            <a:r>
              <a:rPr lang="en-US" altLang="zh-CN" sz="2000" dirty="0" err="1" smtClean="0">
                <a:solidFill>
                  <a:srgbClr val="FF0066"/>
                </a:solidFill>
                <a:ea typeface="黑体" panose="02010609060101010101" pitchFamily="49" charset="-122"/>
              </a:rPr>
              <a:t>mult</a:t>
            </a:r>
            <a:r>
              <a:rPr lang="en-US" altLang="zh-CN" sz="2000" dirty="0" smtClean="0">
                <a:solidFill>
                  <a:srgbClr val="FF0066"/>
                </a:solidFill>
                <a:ea typeface="黑体" panose="02010609060101010101" pitchFamily="49" charset="-122"/>
              </a:rPr>
              <a:t> </a:t>
            </a:r>
            <a:r>
              <a:rPr lang="zh-CN" altLang="en-US" sz="2000" dirty="0" smtClean="0">
                <a:solidFill>
                  <a:srgbClr val="FF0066"/>
                </a:solidFill>
                <a:ea typeface="黑体" panose="02010609060101010101" pitchFamily="49" charset="-122"/>
              </a:rPr>
              <a:t>）时： </a:t>
            </a:r>
            <a:r>
              <a:rPr lang="en-US" altLang="zh-CN" sz="2000" dirty="0" smtClean="0">
                <a:solidFill>
                  <a:srgbClr val="FF0066"/>
                </a:solidFill>
                <a:ea typeface="黑体" panose="02010609060101010101" pitchFamily="49" charset="-122"/>
              </a:rPr>
              <a:t>Lo</a:t>
            </a:r>
            <a:r>
              <a:rPr lang="zh-CN" altLang="en-US" sz="2000" dirty="0" smtClean="0">
                <a:solidFill>
                  <a:srgbClr val="FF0066"/>
                </a:solidFill>
                <a:ea typeface="黑体" panose="02010609060101010101" pitchFamily="49" charset="-122"/>
              </a:rPr>
              <a:t>中的符号 </a:t>
            </a:r>
            <a:endParaRPr lang="en-US" altLang="zh-CN" sz="2000" dirty="0" smtClean="0">
              <a:solidFill>
                <a:srgbClr val="FF0066"/>
              </a:solidFill>
              <a:ea typeface="黑体" panose="02010609060101010101" pitchFamily="49" charset="-122"/>
            </a:endParaRPr>
          </a:p>
          <a:p>
            <a:r>
              <a:rPr lang="en-US" altLang="zh-CN" sz="2000" dirty="0" smtClean="0">
                <a:ea typeface="黑体" panose="02010609060101010101" pitchFamily="49" charset="-122"/>
              </a:rPr>
              <a:t>MIPS</a:t>
            </a:r>
            <a:r>
              <a:rPr lang="zh-CN" altLang="en-US" sz="2000" dirty="0" smtClean="0">
                <a:ea typeface="黑体" panose="02010609060101010101" pitchFamily="49" charset="-122"/>
              </a:rPr>
              <a:t>指令不处理“除数为</a:t>
            </a:r>
            <a:r>
              <a:rPr lang="en-US" altLang="zh-CN" sz="2000" dirty="0" smtClean="0">
                <a:ea typeface="黑体" panose="02010609060101010101" pitchFamily="49" charset="-122"/>
              </a:rPr>
              <a:t>0”</a:t>
            </a:r>
            <a:r>
              <a:rPr lang="zh-CN" altLang="en-US" sz="2000" dirty="0" smtClean="0">
                <a:ea typeface="黑体" panose="02010609060101010101" pitchFamily="49" charset="-122"/>
              </a:rPr>
              <a:t>，由软件自行处理</a:t>
            </a:r>
            <a:endParaRPr lang="en-US" altLang="zh-CN" sz="2000" dirty="0" smtClean="0">
              <a:ea typeface="黑体" panose="02010609060101010101" pitchFamily="49" charset="-122"/>
            </a:endParaRPr>
          </a:p>
        </p:txBody>
      </p:sp>
      <p:sp>
        <p:nvSpPr>
          <p:cNvPr id="459780" name="Text Box 4"/>
          <p:cNvSpPr txBox="1">
            <a:spLocks noChangeArrowheads="1"/>
          </p:cNvSpPr>
          <p:nvPr/>
        </p:nvSpPr>
        <p:spPr bwMode="auto">
          <a:xfrm>
            <a:off x="6867525" y="4019550"/>
            <a:ext cx="1609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FF0066"/>
                </a:solidFill>
                <a:latin typeface="黑体" panose="02010609060101010101" pitchFamily="49" charset="-122"/>
                <a:ea typeface="黑体" panose="02010609060101010101" pitchFamily="49" charset="-122"/>
              </a:rPr>
              <a:t>问题：如何判断溢出？</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2" dur="500"/>
                                        <p:tgtEl>
                                          <p:spTgt spid="459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17" dur="500"/>
                                        <p:tgtEl>
                                          <p:spTgt spid="459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2" dur="500"/>
                                        <p:tgtEl>
                                          <p:spTgt spid="459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27" dur="500"/>
                                        <p:tgtEl>
                                          <p:spTgt spid="4597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2" dur="500"/>
                                        <p:tgtEl>
                                          <p:spTgt spid="4597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9779">
                                            <p:txEl>
                                              <p:pRg st="7" end="7"/>
                                            </p:txEl>
                                          </p:spTgt>
                                        </p:tgtEl>
                                        <p:attrNameLst>
                                          <p:attrName>style.visibility</p:attrName>
                                        </p:attrNameLst>
                                      </p:cBhvr>
                                      <p:to>
                                        <p:strVal val="visible"/>
                                      </p:to>
                                    </p:set>
                                    <p:animEffect transition="in" filter="blinds(horizontal)">
                                      <p:cBhvr>
                                        <p:cTn id="37" dur="500"/>
                                        <p:tgtEl>
                                          <p:spTgt spid="4597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59779">
                                            <p:txEl>
                                              <p:pRg st="8" end="8"/>
                                            </p:txEl>
                                          </p:spTgt>
                                        </p:tgtEl>
                                        <p:attrNameLst>
                                          <p:attrName>style.visibility</p:attrName>
                                        </p:attrNameLst>
                                      </p:cBhvr>
                                      <p:to>
                                        <p:strVal val="visible"/>
                                      </p:to>
                                    </p:set>
                                    <p:animEffect transition="in" filter="blinds(horizontal)">
                                      <p:cBhvr>
                                        <p:cTn id="42" dur="500"/>
                                        <p:tgtEl>
                                          <p:spTgt spid="45977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59779">
                                            <p:txEl>
                                              <p:pRg st="9" end="9"/>
                                            </p:txEl>
                                          </p:spTgt>
                                        </p:tgtEl>
                                        <p:attrNameLst>
                                          <p:attrName>style.visibility</p:attrName>
                                        </p:attrNameLst>
                                      </p:cBhvr>
                                      <p:to>
                                        <p:strVal val="visible"/>
                                      </p:to>
                                    </p:set>
                                    <p:animEffect transition="in" filter="blinds(horizontal)">
                                      <p:cBhvr>
                                        <p:cTn id="47" dur="500"/>
                                        <p:tgtEl>
                                          <p:spTgt spid="45977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59780"/>
                                        </p:tgtEl>
                                        <p:attrNameLst>
                                          <p:attrName>style.visibility</p:attrName>
                                        </p:attrNameLst>
                                      </p:cBhvr>
                                      <p:to>
                                        <p:strVal val="visible"/>
                                      </p:to>
                                    </p:set>
                                    <p:animEffect transition="in" filter="blinds(horizontal)">
                                      <p:cBhvr>
                                        <p:cTn id="52" dur="500"/>
                                        <p:tgtEl>
                                          <p:spTgt spid="4597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59779">
                                            <p:txEl>
                                              <p:pRg st="10" end="10"/>
                                            </p:txEl>
                                          </p:spTgt>
                                        </p:tgtEl>
                                        <p:attrNameLst>
                                          <p:attrName>style.visibility</p:attrName>
                                        </p:attrNameLst>
                                      </p:cBhvr>
                                      <p:to>
                                        <p:strVal val="visible"/>
                                      </p:to>
                                    </p:set>
                                    <p:animEffect transition="in" filter="blinds(horizontal)">
                                      <p:cBhvr>
                                        <p:cTn id="57" dur="500"/>
                                        <p:tgtEl>
                                          <p:spTgt spid="459779">
                                            <p:txEl>
                                              <p:pRg st="10" end="10"/>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59779">
                                            <p:txEl>
                                              <p:pRg st="11" end="11"/>
                                            </p:txEl>
                                          </p:spTgt>
                                        </p:tgtEl>
                                        <p:attrNameLst>
                                          <p:attrName>style.visibility</p:attrName>
                                        </p:attrNameLst>
                                      </p:cBhvr>
                                      <p:to>
                                        <p:strVal val="visible"/>
                                      </p:to>
                                    </p:set>
                                    <p:animEffect transition="in" filter="blinds(horizontal)">
                                      <p:cBhvr>
                                        <p:cTn id="60" dur="500"/>
                                        <p:tgtEl>
                                          <p:spTgt spid="459779">
                                            <p:txEl>
                                              <p:pRg st="11" end="11"/>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59779">
                                            <p:txEl>
                                              <p:pRg st="12" end="12"/>
                                            </p:txEl>
                                          </p:spTgt>
                                        </p:tgtEl>
                                        <p:attrNameLst>
                                          <p:attrName>style.visibility</p:attrName>
                                        </p:attrNameLst>
                                      </p:cBhvr>
                                      <p:to>
                                        <p:strVal val="visible"/>
                                      </p:to>
                                    </p:set>
                                    <p:animEffect transition="in" filter="blinds(horizontal)">
                                      <p:cBhvr>
                                        <p:cTn id="63" dur="500"/>
                                        <p:tgtEl>
                                          <p:spTgt spid="459779">
                                            <p:txEl>
                                              <p:pRg st="12" end="1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459779">
                                            <p:txEl>
                                              <p:pRg st="13" end="13"/>
                                            </p:txEl>
                                          </p:spTgt>
                                        </p:tgtEl>
                                        <p:attrNameLst>
                                          <p:attrName>style.visibility</p:attrName>
                                        </p:attrNameLst>
                                      </p:cBhvr>
                                      <p:to>
                                        <p:strVal val="visible"/>
                                      </p:to>
                                    </p:set>
                                    <p:animEffect transition="in" filter="blinds(horizontal)">
                                      <p:cBhvr>
                                        <p:cTn id="68" dur="500"/>
                                        <p:tgtEl>
                                          <p:spTgt spid="4597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smtClean="0">
                <a:ea typeface="宋体" panose="02010600030101010101" pitchFamily="2" charset="-122"/>
              </a:rPr>
              <a:t>定点运算部件</a:t>
            </a:r>
          </a:p>
        </p:txBody>
      </p:sp>
      <p:sp>
        <p:nvSpPr>
          <p:cNvPr id="458755" name="Rectangle 3"/>
          <p:cNvSpPr>
            <a:spLocks noGrp="1" noChangeArrowheads="1"/>
          </p:cNvSpPr>
          <p:nvPr>
            <p:ph type="body" idx="1"/>
          </p:nvPr>
        </p:nvSpPr>
        <p:spPr>
          <a:xfrm>
            <a:off x="177800" y="812800"/>
            <a:ext cx="8966200" cy="4129088"/>
          </a:xfrm>
        </p:spPr>
        <p:txBody>
          <a:bodyPr/>
          <a:lstStyle/>
          <a:p>
            <a:pPr>
              <a:lnSpc>
                <a:spcPct val="115000"/>
              </a:lnSpc>
              <a:spcBef>
                <a:spcPct val="25000"/>
              </a:spcBef>
            </a:pPr>
            <a:r>
              <a:rPr lang="zh-CN" altLang="en-US" dirty="0" smtClean="0">
                <a:ea typeface="黑体" panose="02010609060101010101" pitchFamily="49" charset="-122"/>
              </a:rPr>
              <a:t>综合考虑各类定点运算算法后，发现：</a:t>
            </a:r>
          </a:p>
          <a:p>
            <a:pPr lvl="1">
              <a:lnSpc>
                <a:spcPct val="115000"/>
              </a:lnSpc>
              <a:spcBef>
                <a:spcPct val="25000"/>
              </a:spcBef>
            </a:pPr>
            <a:r>
              <a:rPr lang="zh-CN" altLang="en-US" dirty="0" smtClean="0">
                <a:ea typeface="黑体" panose="02010609060101010101" pitchFamily="49" charset="-122"/>
              </a:rPr>
              <a:t>所有运算都可通过“加”和“移位</a:t>
            </a:r>
            <a:r>
              <a:rPr lang="en-US" altLang="zh-CN" dirty="0" smtClean="0">
                <a:ea typeface="黑体" panose="02010609060101010101" pitchFamily="49" charset="-122"/>
              </a:rPr>
              <a:t>”</a:t>
            </a:r>
            <a:r>
              <a:rPr lang="zh-CN" altLang="en-US" dirty="0" smtClean="0">
                <a:ea typeface="黑体" panose="02010609060101010101" pitchFamily="49" charset="-122"/>
              </a:rPr>
              <a:t>操作实现</a:t>
            </a:r>
            <a:endParaRPr lang="en-US" altLang="zh-CN" dirty="0" smtClean="0">
              <a:ea typeface="黑体" panose="02010609060101010101" pitchFamily="49" charset="-122"/>
            </a:endParaRPr>
          </a:p>
          <a:p>
            <a:pPr lvl="1">
              <a:lnSpc>
                <a:spcPct val="115000"/>
              </a:lnSpc>
              <a:spcBef>
                <a:spcPct val="25000"/>
              </a:spcBef>
              <a:buFontTx/>
              <a:buNone/>
            </a:pPr>
            <a:r>
              <a:rPr lang="zh-CN" altLang="en-US" dirty="0" smtClean="0">
                <a:ea typeface="黑体" panose="02010609060101010101" pitchFamily="49" charset="-122"/>
              </a:rPr>
              <a:t>   </a:t>
            </a:r>
            <a:r>
              <a:rPr lang="zh-CN" altLang="en-US" dirty="0" smtClean="0">
                <a:solidFill>
                  <a:srgbClr val="FF0066"/>
                </a:solidFill>
                <a:ea typeface="黑体" panose="02010609060101010101" pitchFamily="49" charset="-122"/>
              </a:rPr>
              <a:t>以一个或多个</a:t>
            </a:r>
            <a:r>
              <a:rPr lang="en-US" altLang="zh-CN" dirty="0" smtClean="0">
                <a:solidFill>
                  <a:srgbClr val="FF0066"/>
                </a:solidFill>
                <a:ea typeface="黑体" panose="02010609060101010101" pitchFamily="49" charset="-122"/>
              </a:rPr>
              <a:t>ALU</a:t>
            </a:r>
            <a:r>
              <a:rPr lang="zh-CN" altLang="en-US" dirty="0" smtClean="0">
                <a:solidFill>
                  <a:srgbClr val="FF0066"/>
                </a:solidFill>
                <a:ea typeface="黑体" panose="02010609060101010101" pitchFamily="49" charset="-122"/>
              </a:rPr>
              <a:t>（或加法器）为核心，加上移位器和存放中间临时结果的若干寄存器，在相应控制逻辑的控制下，可以实现各种运算。</a:t>
            </a:r>
          </a:p>
          <a:p>
            <a:pPr>
              <a:lnSpc>
                <a:spcPct val="115000"/>
              </a:lnSpc>
              <a:spcBef>
                <a:spcPct val="25000"/>
              </a:spcBef>
            </a:pPr>
            <a:r>
              <a:rPr lang="zh-CN" altLang="en-US" dirty="0" smtClean="0">
                <a:ea typeface="黑体" panose="02010609060101010101" pitchFamily="49" charset="-122"/>
              </a:rPr>
              <a:t>运算部件通常指</a:t>
            </a:r>
            <a:r>
              <a:rPr lang="en-US" altLang="zh-CN" dirty="0" smtClean="0">
                <a:ea typeface="黑体" panose="02010609060101010101" pitchFamily="49" charset="-122"/>
              </a:rPr>
              <a:t>ALU</a:t>
            </a:r>
            <a:r>
              <a:rPr lang="zh-CN" altLang="en-US" dirty="0" smtClean="0">
                <a:ea typeface="黑体" panose="02010609060101010101" pitchFamily="49" charset="-122"/>
              </a:rPr>
              <a:t>、移位器、寄存器组，加上用于数据选择的多路选择器和实现数据传送的总线等构成的一个运算数据通路。</a:t>
            </a:r>
          </a:p>
          <a:p>
            <a:pPr lvl="1">
              <a:lnSpc>
                <a:spcPct val="115000"/>
              </a:lnSpc>
              <a:spcBef>
                <a:spcPct val="25000"/>
              </a:spcBef>
            </a:pPr>
            <a:r>
              <a:rPr lang="zh-CN" altLang="en-US" dirty="0" smtClean="0">
                <a:ea typeface="黑体" panose="02010609060101010101" pitchFamily="49" charset="-122"/>
              </a:rPr>
              <a:t>可用专门运算器芯片实现（如：</a:t>
            </a:r>
            <a:r>
              <a:rPr lang="en-US" altLang="zh-CN" dirty="0" smtClean="0">
                <a:ea typeface="黑体" panose="02010609060101010101" pitchFamily="49" charset="-122"/>
              </a:rPr>
              <a:t>4</a:t>
            </a:r>
            <a:r>
              <a:rPr lang="zh-CN" altLang="en-US" dirty="0" smtClean="0">
                <a:ea typeface="黑体" panose="02010609060101010101" pitchFamily="49" charset="-122"/>
              </a:rPr>
              <a:t>位运算器芯片</a:t>
            </a:r>
            <a:r>
              <a:rPr lang="en-US" altLang="zh-CN" dirty="0" smtClean="0">
                <a:ea typeface="黑体" panose="02010609060101010101" pitchFamily="49" charset="-122"/>
                <a:hlinkClick r:id="" action="ppaction://noaction"/>
              </a:rPr>
              <a:t>AM2901</a:t>
            </a:r>
            <a:r>
              <a:rPr lang="zh-CN" altLang="en-US" dirty="0" smtClean="0">
                <a:ea typeface="黑体" panose="02010609060101010101" pitchFamily="49" charset="-122"/>
              </a:rPr>
              <a:t>）</a:t>
            </a:r>
          </a:p>
          <a:p>
            <a:pPr lvl="1">
              <a:lnSpc>
                <a:spcPct val="115000"/>
              </a:lnSpc>
              <a:spcBef>
                <a:spcPct val="25000"/>
              </a:spcBef>
            </a:pPr>
            <a:r>
              <a:rPr lang="zh-CN" altLang="en-US" dirty="0" smtClean="0">
                <a:ea typeface="黑体" panose="02010609060101010101" pitchFamily="49" charset="-122"/>
              </a:rPr>
              <a:t>用多个芯片</a:t>
            </a:r>
            <a:r>
              <a:rPr lang="zh-CN" altLang="en-US" dirty="0" smtClean="0">
                <a:solidFill>
                  <a:srgbClr val="00B050"/>
                </a:solidFill>
                <a:ea typeface="黑体" panose="02010609060101010101" pitchFamily="49" charset="-122"/>
              </a:rPr>
              <a:t>级联</a:t>
            </a:r>
            <a:r>
              <a:rPr lang="zh-CN" altLang="en-US" dirty="0" smtClean="0">
                <a:ea typeface="黑体" panose="02010609060101010101" pitchFamily="49" charset="-122"/>
              </a:rPr>
              <a:t>实现更长字长运算（如</a:t>
            </a:r>
            <a:r>
              <a:rPr lang="en-US" altLang="zh-CN" dirty="0" smtClean="0">
                <a:ea typeface="黑体" panose="02010609060101010101" pitchFamily="49" charset="-122"/>
              </a:rPr>
              <a:t>4</a:t>
            </a:r>
            <a:r>
              <a:rPr lang="zh-CN" altLang="en-US" dirty="0" smtClean="0">
                <a:ea typeface="黑体" panose="02010609060101010101" pitchFamily="49" charset="-122"/>
              </a:rPr>
              <a:t>个</a:t>
            </a:r>
            <a:r>
              <a:rPr lang="en-US" altLang="zh-CN" dirty="0" smtClean="0">
                <a:ea typeface="黑体" panose="02010609060101010101" pitchFamily="49" charset="-122"/>
              </a:rPr>
              <a:t>AM2901</a:t>
            </a:r>
            <a:r>
              <a:rPr lang="zh-CN" altLang="en-US" dirty="0" smtClean="0">
                <a:ea typeface="黑体" panose="02010609060101010101" pitchFamily="49" charset="-122"/>
              </a:rPr>
              <a:t>构成</a:t>
            </a:r>
            <a:r>
              <a:rPr lang="en-US" altLang="zh-CN" dirty="0" smtClean="0">
                <a:ea typeface="黑体" panose="02010609060101010101" pitchFamily="49" charset="-122"/>
              </a:rPr>
              <a:t>16</a:t>
            </a:r>
            <a:r>
              <a:rPr lang="zh-CN" altLang="en-US" dirty="0" smtClean="0">
                <a:ea typeface="黑体" panose="02010609060101010101" pitchFamily="49" charset="-122"/>
              </a:rPr>
              <a:t>位运算器）</a:t>
            </a:r>
          </a:p>
          <a:p>
            <a:pPr lvl="1">
              <a:lnSpc>
                <a:spcPct val="115000"/>
              </a:lnSpc>
              <a:spcBef>
                <a:spcPct val="25000"/>
              </a:spcBef>
            </a:pPr>
            <a:r>
              <a:rPr lang="zh-CN" altLang="en-US" dirty="0" smtClean="0">
                <a:solidFill>
                  <a:srgbClr val="FF0066"/>
                </a:solidFill>
                <a:ea typeface="黑体" panose="02010609060101010101" pitchFamily="49" charset="-122"/>
              </a:rPr>
              <a:t>现代计算机把</a:t>
            </a:r>
            <a:r>
              <a:rPr lang="zh-CN" altLang="en-US" dirty="0" smtClean="0">
                <a:solidFill>
                  <a:schemeClr val="accent2"/>
                </a:solidFill>
                <a:ea typeface="黑体" panose="02010609060101010101" pitchFamily="49" charset="-122"/>
              </a:rPr>
              <a:t>运算部件</a:t>
            </a:r>
            <a:r>
              <a:rPr lang="zh-CN" altLang="en-US" dirty="0" smtClean="0">
                <a:solidFill>
                  <a:srgbClr val="FF0066"/>
                </a:solidFill>
                <a:ea typeface="黑体" panose="02010609060101010101" pitchFamily="49" charset="-122"/>
              </a:rPr>
              <a:t>和</a:t>
            </a:r>
            <a:r>
              <a:rPr lang="zh-CN" altLang="en-US" dirty="0" smtClean="0">
                <a:solidFill>
                  <a:schemeClr val="accent2"/>
                </a:solidFill>
                <a:ea typeface="黑体" panose="02010609060101010101" pitchFamily="49" charset="-122"/>
              </a:rPr>
              <a:t>控制器</a:t>
            </a:r>
            <a:r>
              <a:rPr lang="zh-CN" altLang="en-US" dirty="0" smtClean="0">
                <a:solidFill>
                  <a:srgbClr val="FF0066"/>
                </a:solidFill>
                <a:ea typeface="黑体" panose="02010609060101010101" pitchFamily="49" charset="-122"/>
              </a:rPr>
              <a:t>都做在</a:t>
            </a:r>
            <a:r>
              <a:rPr lang="en-US" altLang="zh-CN" dirty="0" smtClean="0">
                <a:solidFill>
                  <a:schemeClr val="accent2"/>
                </a:solidFill>
                <a:ea typeface="黑体" panose="02010609060101010101" pitchFamily="49" charset="-122"/>
              </a:rPr>
              <a:t>CPU</a:t>
            </a:r>
            <a:r>
              <a:rPr lang="zh-CN" altLang="en-US" dirty="0" smtClean="0">
                <a:solidFill>
                  <a:srgbClr val="FF0066"/>
                </a:solidFill>
                <a:ea typeface="黑体" panose="02010609060101010101" pitchFamily="49" charset="-122"/>
              </a:rPr>
              <a:t>中，为实现高级流水线，</a:t>
            </a:r>
            <a:r>
              <a:rPr lang="en-US" altLang="zh-CN" dirty="0" smtClean="0">
                <a:solidFill>
                  <a:srgbClr val="FF0066"/>
                </a:solidFill>
                <a:ea typeface="黑体" panose="02010609060101010101" pitchFamily="49" charset="-122"/>
              </a:rPr>
              <a:t>CPU</a:t>
            </a:r>
            <a:r>
              <a:rPr lang="zh-CN" altLang="en-US" dirty="0" smtClean="0">
                <a:solidFill>
                  <a:srgbClr val="FF0066"/>
                </a:solidFill>
                <a:ea typeface="黑体" panose="02010609060101010101" pitchFamily="49" charset="-122"/>
              </a:rPr>
              <a:t>中有多个运算部件，通常称为“功能部件”或“执行部件”。</a:t>
            </a:r>
            <a:r>
              <a:rPr lang="zh-CN" altLang="en-US" dirty="0" smtClean="0"/>
              <a:t> </a:t>
            </a:r>
          </a:p>
        </p:txBody>
      </p:sp>
      <p:sp>
        <p:nvSpPr>
          <p:cNvPr id="458756" name="Text Box 4"/>
          <p:cNvSpPr txBox="1">
            <a:spLocks noChangeArrowheads="1"/>
          </p:cNvSpPr>
          <p:nvPr/>
        </p:nvSpPr>
        <p:spPr bwMode="auto">
          <a:xfrm>
            <a:off x="295275" y="5114925"/>
            <a:ext cx="84597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运算器（</a:t>
            </a:r>
            <a:r>
              <a:rPr lang="en-US" altLang="zh-CN" sz="2200" dirty="0">
                <a:solidFill>
                  <a:srgbClr val="CC3300"/>
                </a:solidFill>
                <a:latin typeface="Arial" panose="020B0604020202020204" pitchFamily="34" charset="0"/>
                <a:ea typeface="黑体" panose="02010609060101010101" pitchFamily="49" charset="-122"/>
              </a:rPr>
              <a:t>Operate Unit</a:t>
            </a:r>
            <a:r>
              <a:rPr lang="zh-CN" altLang="en-US" sz="2200" dirty="0">
                <a:solidFill>
                  <a:srgbClr val="CC3300"/>
                </a:solidFill>
                <a:latin typeface="Arial" panose="020B0604020202020204" pitchFamily="34" charset="0"/>
                <a:ea typeface="黑体" panose="02010609060101010101" pitchFamily="49" charset="-122"/>
              </a:rPr>
              <a:t>）”、“运算部件（</a:t>
            </a:r>
            <a:r>
              <a:rPr lang="en-US" altLang="zh-CN" sz="2200" dirty="0">
                <a:solidFill>
                  <a:srgbClr val="CC3300"/>
                </a:solidFill>
                <a:latin typeface="Arial" panose="020B0604020202020204" pitchFamily="34" charset="0"/>
                <a:ea typeface="黑体" panose="02010609060101010101" pitchFamily="49" charset="-122"/>
              </a:rPr>
              <a:t>Operate Unit</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、“功能部件（</a:t>
            </a:r>
            <a:r>
              <a:rPr lang="en-US" altLang="zh-CN" sz="2200" dirty="0">
                <a:solidFill>
                  <a:srgbClr val="CC3300"/>
                </a:solidFill>
                <a:latin typeface="Arial" panose="020B0604020202020204" pitchFamily="34" charset="0"/>
                <a:ea typeface="黑体" panose="02010609060101010101" pitchFamily="49" charset="-122"/>
              </a:rPr>
              <a:t>Function Unit</a:t>
            </a:r>
            <a:r>
              <a:rPr lang="zh-CN" altLang="en-US" sz="2200" dirty="0">
                <a:solidFill>
                  <a:srgbClr val="CC3300"/>
                </a:solidFill>
                <a:latin typeface="Arial" panose="020B0604020202020204" pitchFamily="34" charset="0"/>
                <a:ea typeface="黑体" panose="02010609060101010101" pitchFamily="49" charset="-122"/>
              </a:rPr>
              <a:t>）”、“执行部件（</a:t>
            </a:r>
            <a:r>
              <a:rPr lang="en-US" altLang="zh-CN" sz="2200" dirty="0">
                <a:solidFill>
                  <a:srgbClr val="CC3300"/>
                </a:solidFill>
                <a:latin typeface="Arial" panose="020B0604020202020204" pitchFamily="34" charset="0"/>
                <a:ea typeface="黑体" panose="02010609060101010101" pitchFamily="49" charset="-122"/>
              </a:rPr>
              <a:t>Execution Unit</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和“数据通路（</a:t>
            </a:r>
            <a:r>
              <a:rPr lang="en-US" altLang="zh-CN" sz="2200" dirty="0" err="1">
                <a:solidFill>
                  <a:srgbClr val="CC3300"/>
                </a:solidFill>
                <a:latin typeface="Arial" panose="020B0604020202020204" pitchFamily="34" charset="0"/>
                <a:ea typeface="黑体" panose="02010609060101010101" pitchFamily="49" charset="-122"/>
              </a:rPr>
              <a:t>DataPath</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的含义基本上一样，只是强调的</a:t>
            </a:r>
            <a:r>
              <a:rPr lang="zh-CN" altLang="en-US" sz="2200" dirty="0" smtClean="0">
                <a:solidFill>
                  <a:srgbClr val="CC3300"/>
                </a:solidFill>
                <a:latin typeface="Arial" panose="020B0604020202020204" pitchFamily="34" charset="0"/>
                <a:ea typeface="黑体" panose="02010609060101010101" pitchFamily="49" charset="-122"/>
              </a:rPr>
              <a:t>侧重点不同</a:t>
            </a:r>
            <a:r>
              <a:rPr lang="zh-CN" altLang="en-US" sz="2200" dirty="0">
                <a:solidFill>
                  <a:srgbClr val="CC3300"/>
                </a:solidFill>
                <a:latin typeface="Arial" panose="020B0604020202020204" pitchFamily="34" charset="0"/>
                <a:ea typeface="黑体" panose="02010609060101010101" pitchFamily="49" charset="-122"/>
              </a:rPr>
              <a:t>。</a:t>
            </a:r>
            <a:endParaRPr lang="en-US" altLang="zh-CN" sz="2200" dirty="0">
              <a:solidFill>
                <a:srgbClr val="CC33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8755">
                                            <p:txEl>
                                              <p:pRg st="1" end="1"/>
                                            </p:txEl>
                                          </p:spTgt>
                                        </p:tgtEl>
                                        <p:attrNameLst>
                                          <p:attrName>style.visibility</p:attrName>
                                        </p:attrNameLst>
                                      </p:cBhvr>
                                      <p:to>
                                        <p:strVal val="visible"/>
                                      </p:to>
                                    </p:set>
                                    <p:animEffect transition="in" filter="blinds(horizontal)">
                                      <p:cBhvr>
                                        <p:cTn id="7" dur="500"/>
                                        <p:tgtEl>
                                          <p:spTgt spid="458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8755">
                                            <p:txEl>
                                              <p:pRg st="2" end="2"/>
                                            </p:txEl>
                                          </p:spTgt>
                                        </p:tgtEl>
                                        <p:attrNameLst>
                                          <p:attrName>style.visibility</p:attrName>
                                        </p:attrNameLst>
                                      </p:cBhvr>
                                      <p:to>
                                        <p:strVal val="visible"/>
                                      </p:to>
                                    </p:set>
                                    <p:animEffect transition="in" filter="blinds(horizontal)">
                                      <p:cBhvr>
                                        <p:cTn id="12" dur="500"/>
                                        <p:tgtEl>
                                          <p:spTgt spid="458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8755">
                                            <p:txEl>
                                              <p:pRg st="3" end="3"/>
                                            </p:txEl>
                                          </p:spTgt>
                                        </p:tgtEl>
                                        <p:attrNameLst>
                                          <p:attrName>style.visibility</p:attrName>
                                        </p:attrNameLst>
                                      </p:cBhvr>
                                      <p:to>
                                        <p:strVal val="visible"/>
                                      </p:to>
                                    </p:set>
                                    <p:animEffect transition="in" filter="blinds(horizontal)">
                                      <p:cBhvr>
                                        <p:cTn id="17" dur="500"/>
                                        <p:tgtEl>
                                          <p:spTgt spid="4587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8755">
                                            <p:txEl>
                                              <p:pRg st="4" end="4"/>
                                            </p:txEl>
                                          </p:spTgt>
                                        </p:tgtEl>
                                        <p:attrNameLst>
                                          <p:attrName>style.visibility</p:attrName>
                                        </p:attrNameLst>
                                      </p:cBhvr>
                                      <p:to>
                                        <p:strVal val="visible"/>
                                      </p:to>
                                    </p:set>
                                    <p:animEffect transition="in" filter="blinds(horizontal)">
                                      <p:cBhvr>
                                        <p:cTn id="22" dur="500"/>
                                        <p:tgtEl>
                                          <p:spTgt spid="4587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8755">
                                            <p:txEl>
                                              <p:pRg st="5" end="5"/>
                                            </p:txEl>
                                          </p:spTgt>
                                        </p:tgtEl>
                                        <p:attrNameLst>
                                          <p:attrName>style.visibility</p:attrName>
                                        </p:attrNameLst>
                                      </p:cBhvr>
                                      <p:to>
                                        <p:strVal val="visible"/>
                                      </p:to>
                                    </p:set>
                                    <p:animEffect transition="in" filter="blinds(horizontal)">
                                      <p:cBhvr>
                                        <p:cTn id="27" dur="500"/>
                                        <p:tgtEl>
                                          <p:spTgt spid="4587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8755">
                                            <p:txEl>
                                              <p:pRg st="6" end="6"/>
                                            </p:txEl>
                                          </p:spTgt>
                                        </p:tgtEl>
                                        <p:attrNameLst>
                                          <p:attrName>style.visibility</p:attrName>
                                        </p:attrNameLst>
                                      </p:cBhvr>
                                      <p:to>
                                        <p:strVal val="visible"/>
                                      </p:to>
                                    </p:set>
                                    <p:animEffect transition="in" filter="blinds(horizontal)">
                                      <p:cBhvr>
                                        <p:cTn id="32" dur="500"/>
                                        <p:tgtEl>
                                          <p:spTgt spid="4587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8756"/>
                                        </p:tgtEl>
                                        <p:attrNameLst>
                                          <p:attrName>style.visibility</p:attrName>
                                        </p:attrNameLst>
                                      </p:cBhvr>
                                      <p:to>
                                        <p:strVal val="visible"/>
                                      </p:to>
                                    </p:set>
                                    <p:animEffect transition="in" filter="blinds(horizontal)">
                                      <p:cBhvr>
                                        <p:cTn id="3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smtClean="0">
                <a:ea typeface="宋体" panose="02010600030101010101" pitchFamily="2" charset="-122"/>
              </a:rPr>
              <a:t>第二讲小结</a:t>
            </a:r>
          </a:p>
        </p:txBody>
      </p:sp>
      <p:sp>
        <p:nvSpPr>
          <p:cNvPr id="388099" name="Rectangle 3"/>
          <p:cNvSpPr>
            <a:spLocks noGrp="1" noChangeArrowheads="1"/>
          </p:cNvSpPr>
          <p:nvPr>
            <p:ph type="body" idx="1"/>
          </p:nvPr>
        </p:nvSpPr>
        <p:spPr>
          <a:xfrm>
            <a:off x="378238" y="665163"/>
            <a:ext cx="8626613" cy="4144724"/>
          </a:xfrm>
        </p:spPr>
        <p:txBody>
          <a:bodyPr/>
          <a:lstStyle/>
          <a:p>
            <a:pPr marL="495300" indent="-495300">
              <a:buFont typeface="Wingdings" pitchFamily="2" charset="2"/>
              <a:buNone/>
            </a:pPr>
            <a:r>
              <a:rPr lang="zh-CN" altLang="en-US" sz="2000" dirty="0" smtClean="0">
                <a:solidFill>
                  <a:srgbClr val="FF0066"/>
                </a:solidFill>
                <a:latin typeface="黑体" panose="02010609060101010101" pitchFamily="49" charset="-122"/>
                <a:ea typeface="黑体" panose="02010609060101010101" pitchFamily="49" charset="-122"/>
              </a:rPr>
              <a:t>逻辑运算、移位运算、扩展运算等电路简单，主要考虑算术运算</a:t>
            </a:r>
          </a:p>
          <a:p>
            <a:pPr marL="495300" indent="-495300"/>
            <a:r>
              <a:rPr lang="zh-CN" altLang="en-US" sz="2000" dirty="0" smtClean="0">
                <a:latin typeface="黑体" panose="02010609060101010101" pitchFamily="49" charset="-122"/>
                <a:ea typeface="黑体" panose="02010609060101010101" pitchFamily="49" charset="-122"/>
              </a:rPr>
              <a:t>定点运算涉及的对象</a:t>
            </a:r>
          </a:p>
          <a:p>
            <a:pPr marL="949325" lvl="1" indent="-454025">
              <a:buFontTx/>
              <a:buNone/>
            </a:pPr>
            <a:r>
              <a:rPr lang="zh-CN" altLang="en-US" dirty="0" smtClean="0">
                <a:latin typeface="黑体" panose="02010609060101010101" pitchFamily="49" charset="-122"/>
                <a:ea typeface="黑体" panose="02010609060101010101" pitchFamily="49" charset="-122"/>
              </a:rPr>
              <a:t>无符号数；带符号整数</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补码</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；原码小数；移码整数</a:t>
            </a:r>
          </a:p>
          <a:p>
            <a:pPr marL="495300" indent="-495300"/>
            <a:r>
              <a:rPr lang="zh-CN" altLang="en-US" sz="2000" dirty="0" smtClean="0">
                <a:latin typeface="黑体" panose="02010609060101010101" pitchFamily="49" charset="-122"/>
                <a:ea typeface="黑体" panose="02010609060101010101" pitchFamily="49" charset="-122"/>
              </a:rPr>
              <a:t>定点运算：</a:t>
            </a:r>
            <a:r>
              <a:rPr lang="en-US" altLang="zh-CN" sz="2000" dirty="0" smtClean="0">
                <a:latin typeface="黑体" panose="02010609060101010101" pitchFamily="49" charset="-122"/>
                <a:ea typeface="黑体" panose="02010609060101010101" pitchFamily="49" charset="-122"/>
              </a:rPr>
              <a:t>(ALU</a:t>
            </a:r>
            <a:r>
              <a:rPr lang="zh-CN" altLang="en-US" sz="2000" dirty="0" smtClean="0">
                <a:latin typeface="黑体" panose="02010609060101010101" pitchFamily="49" charset="-122"/>
                <a:ea typeface="黑体" panose="02010609060101010101" pitchFamily="49" charset="-122"/>
              </a:rPr>
              <a:t>实现基本算术和逻辑运算，</a:t>
            </a:r>
            <a:r>
              <a:rPr lang="en-US" altLang="zh-CN" sz="2000" dirty="0" smtClean="0">
                <a:latin typeface="黑体" panose="02010609060101010101" pitchFamily="49" charset="-122"/>
                <a:ea typeface="黑体" panose="02010609060101010101" pitchFamily="49" charset="-122"/>
              </a:rPr>
              <a:t>ALU+</a:t>
            </a:r>
            <a:r>
              <a:rPr lang="zh-CN" altLang="en-US" sz="2000" dirty="0" smtClean="0">
                <a:latin typeface="黑体" panose="02010609060101010101" pitchFamily="49" charset="-122"/>
                <a:ea typeface="黑体" panose="02010609060101010101" pitchFamily="49" charset="-122"/>
              </a:rPr>
              <a:t>移位器实现其他运算</a:t>
            </a:r>
            <a:r>
              <a:rPr lang="en-US" altLang="zh-CN" sz="2000" dirty="0" smtClean="0">
                <a:latin typeface="黑体" panose="02010609060101010101" pitchFamily="49" charset="-122"/>
                <a:ea typeface="黑体" panose="02010609060101010101" pitchFamily="49" charset="-122"/>
              </a:rPr>
              <a:t>)</a:t>
            </a:r>
          </a:p>
          <a:p>
            <a:pPr marL="1285875" lvl="2" indent="-371475">
              <a:buFontTx/>
              <a:buNone/>
            </a:pPr>
            <a:r>
              <a:rPr lang="zh-CN" altLang="en-US" sz="2000" dirty="0" smtClean="0">
                <a:solidFill>
                  <a:srgbClr val="FF0066"/>
                </a:solidFill>
                <a:latin typeface="黑体" panose="02010609060101010101" pitchFamily="49" charset="-122"/>
                <a:ea typeface="黑体" panose="02010609060101010101" pitchFamily="49" charset="-122"/>
              </a:rPr>
              <a:t>补码加</a:t>
            </a:r>
            <a:r>
              <a:rPr lang="en-US" altLang="zh-CN" sz="2000" dirty="0" smtClean="0">
                <a:solidFill>
                  <a:srgbClr val="FF0066"/>
                </a:solidFill>
                <a:latin typeface="黑体" panose="02010609060101010101" pitchFamily="49" charset="-122"/>
                <a:ea typeface="黑体" panose="02010609060101010101" pitchFamily="49" charset="-122"/>
              </a:rPr>
              <a:t>/</a:t>
            </a:r>
            <a:r>
              <a:rPr lang="zh-CN" altLang="en-US" sz="2000" dirty="0" smtClean="0">
                <a:solidFill>
                  <a:srgbClr val="FF0066"/>
                </a:solidFill>
                <a:latin typeface="黑体" panose="02010609060101010101" pitchFamily="49" charset="-122"/>
                <a:ea typeface="黑体" panose="02010609060101010101" pitchFamily="49" charset="-122"/>
              </a:rPr>
              <a:t>减：</a:t>
            </a:r>
            <a:r>
              <a:rPr lang="zh-CN" altLang="en-US" sz="2000" dirty="0" smtClean="0">
                <a:solidFill>
                  <a:srgbClr val="009900"/>
                </a:solidFill>
                <a:latin typeface="黑体" panose="02010609060101010101" pitchFamily="49" charset="-122"/>
                <a:ea typeface="黑体" panose="02010609060101010101" pitchFamily="49" charset="-122"/>
              </a:rPr>
              <a:t>符号位和数值位一起运算，减法用加法实现。同号相加时可能溢出</a:t>
            </a:r>
          </a:p>
          <a:p>
            <a:pPr marL="1285875" lvl="2" indent="-371475">
              <a:buFontTx/>
              <a:buNone/>
            </a:pPr>
            <a:r>
              <a:rPr lang="zh-CN" altLang="en-US" sz="2000" dirty="0" smtClean="0">
                <a:solidFill>
                  <a:srgbClr val="FF0066"/>
                </a:solidFill>
                <a:latin typeface="黑体" panose="02010609060101010101" pitchFamily="49" charset="-122"/>
                <a:ea typeface="黑体" panose="02010609060101010101" pitchFamily="49" charset="-122"/>
              </a:rPr>
              <a:t>原码加</a:t>
            </a:r>
            <a:r>
              <a:rPr lang="en-US" altLang="zh-CN" sz="2000" dirty="0" smtClean="0">
                <a:solidFill>
                  <a:srgbClr val="FF0066"/>
                </a:solidFill>
                <a:latin typeface="黑体" panose="02010609060101010101" pitchFamily="49" charset="-122"/>
                <a:ea typeface="黑体" panose="02010609060101010101" pitchFamily="49" charset="-122"/>
              </a:rPr>
              <a:t>/</a:t>
            </a:r>
            <a:r>
              <a:rPr lang="zh-CN" altLang="en-US" sz="2000" dirty="0" smtClean="0">
                <a:solidFill>
                  <a:srgbClr val="FF0066"/>
                </a:solidFill>
                <a:latin typeface="黑体" panose="02010609060101010101" pitchFamily="49" charset="-122"/>
                <a:ea typeface="黑体" panose="02010609060101010101" pitchFamily="49" charset="-122"/>
              </a:rPr>
              <a:t>减：</a:t>
            </a:r>
            <a:r>
              <a:rPr lang="zh-CN" altLang="en-US" sz="2000" dirty="0" smtClean="0">
                <a:solidFill>
                  <a:srgbClr val="009900"/>
                </a:solidFill>
                <a:latin typeface="黑体" panose="02010609060101010101" pitchFamily="49" charset="-122"/>
                <a:ea typeface="黑体" panose="02010609060101010101" pitchFamily="49" charset="-122"/>
              </a:rPr>
              <a:t>符号位和数值位分开运算，用于浮点数尾数加</a:t>
            </a:r>
            <a:r>
              <a:rPr lang="en-US" altLang="zh-CN" sz="2000" dirty="0" smtClean="0">
                <a:solidFill>
                  <a:srgbClr val="009900"/>
                </a:solidFill>
                <a:latin typeface="黑体" panose="02010609060101010101" pitchFamily="49" charset="-122"/>
                <a:ea typeface="黑体" panose="02010609060101010101" pitchFamily="49" charset="-122"/>
              </a:rPr>
              <a:t>/</a:t>
            </a:r>
            <a:r>
              <a:rPr lang="zh-CN" altLang="en-US" sz="2000" dirty="0" smtClean="0">
                <a:solidFill>
                  <a:srgbClr val="009900"/>
                </a:solidFill>
                <a:latin typeface="黑体" panose="02010609060101010101" pitchFamily="49" charset="-122"/>
                <a:ea typeface="黑体" panose="02010609060101010101" pitchFamily="49" charset="-122"/>
              </a:rPr>
              <a:t>减运算</a:t>
            </a:r>
          </a:p>
          <a:p>
            <a:pPr marL="1285875" lvl="2" indent="-371475">
              <a:buFontTx/>
              <a:buNone/>
            </a:pPr>
            <a:r>
              <a:rPr lang="zh-CN" altLang="en-US" sz="2000" dirty="0" smtClean="0">
                <a:solidFill>
                  <a:srgbClr val="FF0066"/>
                </a:solidFill>
                <a:latin typeface="黑体" panose="02010609060101010101" pitchFamily="49" charset="-122"/>
                <a:ea typeface="黑体" panose="02010609060101010101" pitchFamily="49" charset="-122"/>
              </a:rPr>
              <a:t>移码加减：</a:t>
            </a:r>
            <a:r>
              <a:rPr lang="zh-CN" altLang="en-US" sz="2000" dirty="0" smtClean="0">
                <a:solidFill>
                  <a:srgbClr val="009900"/>
                </a:solidFill>
                <a:latin typeface="黑体" panose="02010609060101010101" pitchFamily="49" charset="-122"/>
                <a:ea typeface="黑体" panose="02010609060101010101" pitchFamily="49" charset="-122"/>
              </a:rPr>
              <a:t>移码的和、差等于和、差的补码，用于浮点数阶码加</a:t>
            </a:r>
            <a:r>
              <a:rPr lang="en-US" altLang="zh-CN" sz="2000" dirty="0" smtClean="0">
                <a:solidFill>
                  <a:srgbClr val="009900"/>
                </a:solidFill>
                <a:latin typeface="黑体" panose="02010609060101010101" pitchFamily="49" charset="-122"/>
                <a:ea typeface="黑体" panose="02010609060101010101" pitchFamily="49" charset="-122"/>
              </a:rPr>
              <a:t>/</a:t>
            </a:r>
            <a:r>
              <a:rPr lang="zh-CN" altLang="en-US" sz="2000" dirty="0" smtClean="0">
                <a:solidFill>
                  <a:srgbClr val="009900"/>
                </a:solidFill>
                <a:latin typeface="黑体" panose="02010609060101010101" pitchFamily="49" charset="-122"/>
                <a:ea typeface="黑体" panose="02010609060101010101" pitchFamily="49" charset="-122"/>
              </a:rPr>
              <a:t>减运算</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47</a:t>
            </a:fld>
            <a:endParaRPr lang="zh-CN" altLang="en-US" dirty="0"/>
          </a:p>
        </p:txBody>
      </p:sp>
      <p:sp>
        <p:nvSpPr>
          <p:cNvPr id="5" name="Rectangle 3"/>
          <p:cNvSpPr txBox="1">
            <a:spLocks noChangeArrowheads="1"/>
          </p:cNvSpPr>
          <p:nvPr/>
        </p:nvSpPr>
        <p:spPr bwMode="auto">
          <a:xfrm>
            <a:off x="0" y="4143965"/>
            <a:ext cx="9144000" cy="192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949325" lvl="1" indent="-454025">
              <a:buFontTx/>
              <a:buNone/>
            </a:pPr>
            <a:r>
              <a:rPr lang="zh-CN" altLang="en-US" kern="0" dirty="0" smtClean="0">
                <a:ea typeface="黑体" panose="02010609060101010101" pitchFamily="49" charset="-122"/>
              </a:rPr>
              <a:t>乘法运算：</a:t>
            </a:r>
          </a:p>
          <a:p>
            <a:pPr marL="1285875" lvl="2" indent="-371475">
              <a:buFontTx/>
              <a:buNone/>
            </a:pPr>
            <a:r>
              <a:rPr lang="zh-CN" altLang="en-US" sz="2000" kern="0" dirty="0" smtClean="0">
                <a:solidFill>
                  <a:srgbClr val="FF0066"/>
                </a:solidFill>
                <a:ea typeface="黑体" panose="02010609060101010101" pitchFamily="49" charset="-122"/>
              </a:rPr>
              <a:t>无符号数乘法：</a:t>
            </a:r>
            <a:r>
              <a:rPr lang="zh-CN" altLang="en-US" sz="2000" kern="0" dirty="0" smtClean="0">
                <a:solidFill>
                  <a:srgbClr val="009900"/>
                </a:solidFill>
                <a:ea typeface="黑体" panose="02010609060101010101" pitchFamily="49" charset="-122"/>
              </a:rPr>
              <a:t>“加”</a:t>
            </a:r>
            <a:r>
              <a:rPr lang="en-US" altLang="zh-CN" sz="2000" kern="0" dirty="0" smtClean="0">
                <a:solidFill>
                  <a:srgbClr val="009900"/>
                </a:solidFill>
                <a:ea typeface="黑体" panose="02010609060101010101" pitchFamily="49" charset="-122"/>
              </a:rPr>
              <a:t>+“</a:t>
            </a:r>
            <a:r>
              <a:rPr lang="zh-CN" altLang="en-US" sz="2000" kern="0" dirty="0" smtClean="0">
                <a:solidFill>
                  <a:srgbClr val="009900"/>
                </a:solidFill>
                <a:ea typeface="黑体" panose="02010609060101010101" pitchFamily="49" charset="-122"/>
              </a:rPr>
              <a:t>右移”</a:t>
            </a:r>
          </a:p>
          <a:p>
            <a:pPr marL="1285875" lvl="2" indent="-371475">
              <a:buFontTx/>
              <a:buNone/>
            </a:pPr>
            <a:r>
              <a:rPr lang="zh-CN" altLang="en-US" sz="2000" kern="0" dirty="0" smtClean="0">
                <a:solidFill>
                  <a:srgbClr val="FF0066"/>
                </a:solidFill>
                <a:ea typeface="黑体" panose="02010609060101010101" pitchFamily="49" charset="-122"/>
              </a:rPr>
              <a:t>原码（一位</a:t>
            </a:r>
            <a:r>
              <a:rPr lang="en-US" altLang="zh-CN" sz="2000" kern="0" dirty="0" smtClean="0">
                <a:solidFill>
                  <a:srgbClr val="FF0066"/>
                </a:solidFill>
                <a:ea typeface="黑体" panose="02010609060101010101" pitchFamily="49" charset="-122"/>
              </a:rPr>
              <a:t>/</a:t>
            </a:r>
            <a:r>
              <a:rPr lang="zh-CN" altLang="en-US" sz="2000" kern="0" dirty="0" smtClean="0">
                <a:solidFill>
                  <a:srgbClr val="FF0066"/>
                </a:solidFill>
                <a:ea typeface="黑体" panose="02010609060101010101" pitchFamily="49" charset="-122"/>
              </a:rPr>
              <a:t>两位）乘法：</a:t>
            </a:r>
            <a:r>
              <a:rPr lang="zh-CN" altLang="en-US" sz="2000" kern="0" dirty="0" smtClean="0">
                <a:solidFill>
                  <a:srgbClr val="009900"/>
                </a:solidFill>
                <a:ea typeface="黑体" panose="02010609060101010101" pitchFamily="49" charset="-122"/>
              </a:rPr>
              <a:t>符号和数值分开运算，数值部分用无符号数乘法实现，用于浮点数尾数乘法运算。</a:t>
            </a:r>
          </a:p>
          <a:p>
            <a:pPr marL="495300" indent="-495300"/>
            <a:r>
              <a:rPr lang="zh-CN" altLang="en-US" sz="2000" kern="0" dirty="0" smtClean="0">
                <a:ea typeface="黑体" panose="02010609060101010101" pitchFamily="49" charset="-122"/>
              </a:rPr>
              <a:t>定点运算部件：</a:t>
            </a:r>
            <a:r>
              <a:rPr lang="en-US" altLang="zh-CN" sz="2000" kern="0" dirty="0" smtClean="0">
                <a:ea typeface="黑体" panose="02010609060101010101" pitchFamily="49" charset="-122"/>
              </a:rPr>
              <a:t>ALU</a:t>
            </a:r>
            <a:r>
              <a:rPr lang="zh-CN" altLang="en-US" sz="2000" kern="0" dirty="0" smtClean="0">
                <a:ea typeface="黑体" panose="02010609060101010101" pitchFamily="49" charset="-122"/>
              </a:rPr>
              <a:t>、</a:t>
            </a:r>
            <a:r>
              <a:rPr lang="en-US" altLang="zh-CN" sz="2000" kern="0" dirty="0" smtClean="0">
                <a:ea typeface="黑体" panose="02010609060101010101" pitchFamily="49" charset="-122"/>
              </a:rPr>
              <a:t>GRS</a:t>
            </a:r>
            <a:r>
              <a:rPr lang="zh-CN" altLang="en-US" sz="2000" kern="0" dirty="0" smtClean="0">
                <a:ea typeface="黑体" panose="02010609060101010101" pitchFamily="49" charset="-122"/>
              </a:rPr>
              <a:t>、</a:t>
            </a:r>
            <a:r>
              <a:rPr lang="en-US" altLang="zh-CN" sz="2000" kern="0" dirty="0" smtClean="0">
                <a:ea typeface="黑体" panose="02010609060101010101" pitchFamily="49" charset="-122"/>
              </a:rPr>
              <a:t>MUX</a:t>
            </a:r>
            <a:r>
              <a:rPr lang="zh-CN" altLang="en-US" sz="2000" kern="0" dirty="0" smtClean="0">
                <a:ea typeface="黑体" panose="02010609060101010101" pitchFamily="49" charset="-122"/>
              </a:rPr>
              <a:t>、</a:t>
            </a:r>
            <a:r>
              <a:rPr lang="en-US" altLang="zh-CN" sz="2000" kern="0" dirty="0" smtClean="0">
                <a:ea typeface="黑体" panose="02010609060101010101" pitchFamily="49" charset="-122"/>
              </a:rPr>
              <a:t>Shifter</a:t>
            </a:r>
            <a:r>
              <a:rPr lang="zh-CN" altLang="en-US" sz="2000" kern="0" dirty="0" smtClean="0">
                <a:ea typeface="黑体" panose="02010609060101010101" pitchFamily="49" charset="-122"/>
              </a:rPr>
              <a:t>、</a:t>
            </a:r>
            <a:r>
              <a:rPr lang="en-US" altLang="zh-CN" sz="2000" kern="0" dirty="0" smtClean="0">
                <a:ea typeface="黑体" panose="02010609060101010101" pitchFamily="49" charset="-122"/>
              </a:rPr>
              <a:t>Q</a:t>
            </a:r>
            <a:r>
              <a:rPr lang="zh-CN" altLang="en-US" sz="2000" kern="0" dirty="0" smtClean="0">
                <a:ea typeface="黑体" panose="02010609060101010101" pitchFamily="49" charset="-122"/>
              </a:rPr>
              <a:t>寄存器等</a:t>
            </a:r>
            <a:r>
              <a:rPr lang="en-US" altLang="zh-CN" sz="2000" kern="0" dirty="0" smtClean="0">
                <a:ea typeface="黑体" panose="02010609060101010101" pitchFamily="49" charset="-122"/>
              </a:rPr>
              <a:t>,CU</a:t>
            </a:r>
            <a:r>
              <a:rPr lang="zh-CN" altLang="en-US" sz="2000" kern="0" dirty="0" smtClean="0">
                <a:ea typeface="黑体" panose="02010609060101010101" pitchFamily="49" charset="-122"/>
              </a:rPr>
              <a:t>控制执行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1" end="1"/>
                                            </p:txEl>
                                          </p:spTgt>
                                        </p:tgtEl>
                                        <p:attrNameLst>
                                          <p:attrName>style.visibility</p:attrName>
                                        </p:attrNameLst>
                                      </p:cBhvr>
                                      <p:to>
                                        <p:strVal val="visible"/>
                                      </p:to>
                                    </p:set>
                                    <p:animEffect transition="in" filter="wipe(down)">
                                      <p:cBhvr>
                                        <p:cTn id="7" dur="500"/>
                                        <p:tgtEl>
                                          <p:spTgt spid="38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2" end="2"/>
                                            </p:txEl>
                                          </p:spTgt>
                                        </p:tgtEl>
                                        <p:attrNameLst>
                                          <p:attrName>style.visibility</p:attrName>
                                        </p:attrNameLst>
                                      </p:cBhvr>
                                      <p:to>
                                        <p:strVal val="visible"/>
                                      </p:to>
                                    </p:set>
                                    <p:animEffect transition="in" filter="blinds(horizontal)">
                                      <p:cBhvr>
                                        <p:cTn id="12" dur="500"/>
                                        <p:tgtEl>
                                          <p:spTgt spid="38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animEffect transition="in" filter="wipe(down)">
                                      <p:cBhvr>
                                        <p:cTn id="17" dur="500"/>
                                        <p:tgtEl>
                                          <p:spTgt spid="38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22" dur="500"/>
                                        <p:tgtEl>
                                          <p:spTgt spid="3880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8099">
                                            <p:txEl>
                                              <p:pRg st="5" end="5"/>
                                            </p:txEl>
                                          </p:spTgt>
                                        </p:tgtEl>
                                        <p:attrNameLst>
                                          <p:attrName>style.visibility</p:attrName>
                                        </p:attrNameLst>
                                      </p:cBhvr>
                                      <p:to>
                                        <p:strVal val="visible"/>
                                      </p:to>
                                    </p:set>
                                    <p:animEffect transition="in" filter="blinds(horizontal)">
                                      <p:cBhvr>
                                        <p:cTn id="27" dur="500"/>
                                        <p:tgtEl>
                                          <p:spTgt spid="3880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32" dur="500"/>
                                        <p:tgtEl>
                                          <p:spTgt spid="3880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down)">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blinds(horizontal)">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blinds(horizontal)">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linds(horizontal)">
                                      <p:cBhvr>
                                        <p:cTn id="5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3200">
                <a:solidFill>
                  <a:srgbClr val="CC0000"/>
                </a:solidFill>
                <a:latin typeface="Arial" panose="020B0604020202020204" pitchFamily="34" charset="0"/>
              </a:rPr>
              <a:t>第三讲：浮点数运算</a:t>
            </a:r>
          </a:p>
        </p:txBody>
      </p:sp>
      <p:sp>
        <p:nvSpPr>
          <p:cNvPr id="114691" name="Rectangle 5"/>
          <p:cNvSpPr>
            <a:spLocks noChangeArrowheads="1"/>
          </p:cNvSpPr>
          <p:nvPr/>
        </p:nvSpPr>
        <p:spPr bwMode="auto">
          <a:xfrm>
            <a:off x="717550" y="1000125"/>
            <a:ext cx="7954963" cy="198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10000"/>
              </a:spcBef>
              <a:buClr>
                <a:schemeClr val="tx1"/>
              </a:buClr>
              <a:buSzPct val="60000"/>
              <a:buFont typeface="Wingdings" panose="05000000000000000000" pitchFamily="2" charset="2"/>
              <a:buNone/>
            </a:pPr>
            <a:r>
              <a:rPr lang="zh-CN" altLang="en-US" sz="2800" dirty="0">
                <a:solidFill>
                  <a:srgbClr val="CC0000"/>
                </a:solidFill>
                <a:latin typeface="Arial" panose="020B0604020202020204" pitchFamily="34" charset="0"/>
                <a:ea typeface="黑体" panose="02010609060101010101" pitchFamily="49" charset="-122"/>
              </a:rPr>
              <a:t>主    要   内   容</a:t>
            </a:r>
          </a:p>
          <a:p>
            <a:pPr>
              <a:lnSpc>
                <a:spcPct val="110000"/>
              </a:lnSpc>
              <a:spcBef>
                <a:spcPct val="25000"/>
              </a:spcBef>
              <a:buClr>
                <a:schemeClr val="tx1"/>
              </a:buClr>
              <a:buSzPct val="60000"/>
              <a:buFont typeface="Wingdings" panose="05000000000000000000" pitchFamily="2" charset="2"/>
              <a:buChar char="u"/>
            </a:pPr>
            <a:r>
              <a:rPr lang="zh-CN" altLang="en-US" sz="2400" dirty="0" smtClean="0">
                <a:latin typeface="Arial" panose="020B0604020202020204" pitchFamily="34" charset="0"/>
                <a:ea typeface="黑体" panose="02010609060101010101" pitchFamily="49" charset="-122"/>
              </a:rPr>
              <a:t>浮点数</a:t>
            </a:r>
            <a:r>
              <a:rPr lang="zh-CN" altLang="en-US" sz="2400" dirty="0">
                <a:latin typeface="Arial" panose="020B0604020202020204" pitchFamily="34" charset="0"/>
                <a:ea typeface="黑体" panose="02010609060101010101" pitchFamily="49" charset="-122"/>
              </a:rPr>
              <a:t>加减运算</a:t>
            </a:r>
          </a:p>
          <a:p>
            <a:pPr>
              <a:lnSpc>
                <a:spcPct val="110000"/>
              </a:lnSpc>
              <a:spcBef>
                <a:spcPct val="25000"/>
              </a:spcBef>
              <a:buClr>
                <a:schemeClr val="tx1"/>
              </a:buClr>
              <a:buSzPct val="60000"/>
              <a:buFont typeface="Wingdings" panose="05000000000000000000" pitchFamily="2" charset="2"/>
              <a:buChar char="u"/>
            </a:pPr>
            <a:r>
              <a:rPr lang="zh-CN" altLang="en-US" sz="2400" dirty="0">
                <a:latin typeface="Arial" panose="020B0604020202020204" pitchFamily="34" charset="0"/>
                <a:ea typeface="黑体" panose="02010609060101010101" pitchFamily="49" charset="-122"/>
              </a:rPr>
              <a:t>浮点数乘除运算</a:t>
            </a:r>
          </a:p>
          <a:p>
            <a:pPr>
              <a:lnSpc>
                <a:spcPct val="110000"/>
              </a:lnSpc>
              <a:spcBef>
                <a:spcPct val="25000"/>
              </a:spcBef>
              <a:buClr>
                <a:schemeClr val="tx1"/>
              </a:buClr>
              <a:buSzPct val="60000"/>
              <a:buFont typeface="Wingdings" panose="05000000000000000000" pitchFamily="2" charset="2"/>
              <a:buChar char="u"/>
            </a:pPr>
            <a:r>
              <a:rPr lang="zh-CN" altLang="en-US" sz="2400" dirty="0">
                <a:latin typeface="Arial" panose="020B0604020202020204" pitchFamily="34" charset="0"/>
                <a:ea typeface="黑体" panose="02010609060101010101" pitchFamily="49" charset="-122"/>
              </a:rPr>
              <a:t>浮点数运算的精度问题</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48</a:t>
            </a:fld>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82600" y="215900"/>
            <a:ext cx="8305800" cy="474663"/>
          </a:xfrm>
        </p:spPr>
        <p:txBody>
          <a:bodyPr/>
          <a:lstStyle/>
          <a:p>
            <a:r>
              <a:rPr lang="zh-CN" altLang="en-US" smtClean="0">
                <a:latin typeface="宋体" panose="02010600030101010101" pitchFamily="2" charset="-122"/>
                <a:ea typeface="宋体" panose="02010600030101010101" pitchFamily="2" charset="-122"/>
              </a:rPr>
              <a:t>浮点数运算及结果</a:t>
            </a:r>
            <a:endParaRPr lang="zh-CN" altLang="en-US" sz="2800" smtClean="0">
              <a:latin typeface="宋体" panose="02010600030101010101" pitchFamily="2" charset="-122"/>
              <a:ea typeface="宋体" panose="02010600030101010101" pitchFamily="2" charset="-122"/>
            </a:endParaRPr>
          </a:p>
        </p:txBody>
      </p:sp>
      <p:sp>
        <p:nvSpPr>
          <p:cNvPr id="377859" name="Rectangle 3"/>
          <p:cNvSpPr>
            <a:spLocks noGrp="1" noChangeArrowheads="1"/>
          </p:cNvSpPr>
          <p:nvPr>
            <p:ph type="body" idx="1"/>
          </p:nvPr>
        </p:nvSpPr>
        <p:spPr>
          <a:xfrm>
            <a:off x="457200" y="790575"/>
            <a:ext cx="8458200" cy="5283498"/>
          </a:xfrm>
        </p:spPr>
        <p:txBody>
          <a:bodyPr/>
          <a:lstStyle/>
          <a:p>
            <a:pPr marL="342900" indent="-342900">
              <a:lnSpc>
                <a:spcPct val="125000"/>
              </a:lnSpc>
              <a:buFont typeface="Wingdings" pitchFamily="2" charset="2"/>
              <a:buNone/>
            </a:pPr>
            <a:r>
              <a:rPr lang="zh-CN" altLang="en-US" sz="2000" dirty="0" smtClean="0">
                <a:ea typeface="黑体" panose="02010609060101010101" pitchFamily="49" charset="-122"/>
                <a:cs typeface="Arial" panose="020B0604020202020204" pitchFamily="34" charset="0"/>
              </a:rPr>
              <a:t>设两个规格化浮点数分别为 </a:t>
            </a:r>
            <a:r>
              <a:rPr lang="en-US" altLang="en-US" sz="2000" dirty="0" smtClean="0">
                <a:ea typeface="黑体" panose="02010609060101010101" pitchFamily="49" charset="-122"/>
                <a:cs typeface="Arial" panose="020B0604020202020204" pitchFamily="34" charset="0"/>
              </a:rPr>
              <a:t>x=</a:t>
            </a:r>
            <a:r>
              <a:rPr lang="en-US" altLang="en-US" sz="2000" dirty="0" err="1" smtClean="0">
                <a:ea typeface="黑体" panose="02010609060101010101" pitchFamily="49" charset="-122"/>
                <a:cs typeface="Arial" panose="020B0604020202020204" pitchFamily="34" charset="0"/>
              </a:rPr>
              <a:t>M</a:t>
            </a:r>
            <a:r>
              <a:rPr lang="en-US" altLang="en-US" sz="2000" baseline="-2000" dirty="0" err="1" smtClean="0">
                <a:ea typeface="黑体" panose="02010609060101010101" pitchFamily="49" charset="-122"/>
                <a:cs typeface="Arial" panose="020B0604020202020204" pitchFamily="34" charset="0"/>
              </a:rPr>
              <a:t>x</a:t>
            </a:r>
            <a:r>
              <a:rPr lang="en-US" altLang="en-US" sz="2000" baseline="-2000" dirty="0" smtClean="0">
                <a:ea typeface="黑体" panose="02010609060101010101" pitchFamily="49" charset="-122"/>
                <a:cs typeface="Arial" panose="020B0604020202020204" pitchFamily="34" charset="0"/>
              </a:rPr>
              <a:t> </a:t>
            </a:r>
            <a:r>
              <a:rPr lang="en-US" altLang="en-US" sz="2000" baseline="30000" dirty="0" smtClean="0">
                <a:ea typeface="黑体" panose="02010609060101010101" pitchFamily="49" charset="-122"/>
                <a:cs typeface="Arial" panose="020B0604020202020204" pitchFamily="34" charset="0"/>
              </a:rPr>
              <a:t>.</a:t>
            </a:r>
            <a:r>
              <a:rPr lang="en-US" altLang="en-US" sz="2000" baseline="-2000" dirty="0" smtClean="0">
                <a:ea typeface="黑体" panose="02010609060101010101" pitchFamily="49" charset="-122"/>
                <a:cs typeface="Arial" panose="020B0604020202020204" pitchFamily="34" charset="0"/>
              </a:rPr>
              <a:t> </a:t>
            </a:r>
            <a:r>
              <a:rPr lang="en-US" altLang="en-US" sz="2000" dirty="0" smtClean="0">
                <a:ea typeface="黑体" panose="02010609060101010101" pitchFamily="49" charset="-122"/>
                <a:cs typeface="Arial" panose="020B0604020202020204" pitchFamily="34" charset="0"/>
              </a:rPr>
              <a:t>2</a:t>
            </a:r>
            <a:r>
              <a:rPr lang="en-US" altLang="en-US" baseline="38000" dirty="0" smtClean="0">
                <a:ea typeface="黑体" panose="02010609060101010101" pitchFamily="49" charset="-122"/>
                <a:cs typeface="Arial" panose="020B0604020202020204" pitchFamily="34" charset="0"/>
              </a:rPr>
              <a:t>Ex</a:t>
            </a:r>
            <a:r>
              <a:rPr lang="en-US" altLang="en-US" sz="2000" baseline="38000" dirty="0" smtClean="0">
                <a:ea typeface="黑体" panose="02010609060101010101" pitchFamily="49" charset="-122"/>
                <a:cs typeface="Arial" panose="020B0604020202020204" pitchFamily="34" charset="0"/>
              </a:rPr>
              <a:t>     </a:t>
            </a:r>
            <a:r>
              <a:rPr lang="en-US" altLang="en-US" sz="2000" dirty="0" smtClean="0">
                <a:ea typeface="黑体" panose="02010609060101010101" pitchFamily="49" charset="-122"/>
                <a:cs typeface="Arial" panose="020B0604020202020204" pitchFamily="34" charset="0"/>
              </a:rPr>
              <a:t>y=M</a:t>
            </a:r>
            <a:r>
              <a:rPr lang="en-US" altLang="en-US" sz="2000" baseline="-2000" dirty="0" smtClean="0">
                <a:ea typeface="黑体" panose="02010609060101010101" pitchFamily="49" charset="-122"/>
                <a:cs typeface="Arial" panose="020B0604020202020204" pitchFamily="34" charset="0"/>
              </a:rPr>
              <a:t>y</a:t>
            </a:r>
            <a:r>
              <a:rPr lang="en-US" altLang="en-US" sz="2000" baseline="30000" dirty="0" smtClean="0">
                <a:ea typeface="黑体" panose="02010609060101010101" pitchFamily="49" charset="-122"/>
                <a:cs typeface="Arial" panose="020B0604020202020204" pitchFamily="34" charset="0"/>
              </a:rPr>
              <a:t>.</a:t>
            </a:r>
            <a:r>
              <a:rPr lang="en-US" altLang="en-US" sz="2000" dirty="0" smtClean="0">
                <a:ea typeface="黑体" panose="02010609060101010101" pitchFamily="49" charset="-122"/>
                <a:cs typeface="Arial" panose="020B0604020202020204" pitchFamily="34" charset="0"/>
              </a:rPr>
              <a:t>2</a:t>
            </a:r>
            <a:r>
              <a:rPr lang="en-US" altLang="en-US" baseline="38000" dirty="0" smtClean="0">
                <a:ea typeface="黑体" panose="02010609060101010101" pitchFamily="49" charset="-122"/>
                <a:cs typeface="Arial" panose="020B0604020202020204" pitchFamily="34" charset="0"/>
              </a:rPr>
              <a:t>Ey</a:t>
            </a:r>
            <a:r>
              <a:rPr lang="en-US" altLang="en-US" sz="2000" baseline="38000" dirty="0" smtClean="0">
                <a:ea typeface="黑体" panose="02010609060101010101" pitchFamily="49" charset="-122"/>
                <a:cs typeface="Arial" panose="020B0604020202020204" pitchFamily="34" charset="0"/>
              </a:rPr>
              <a:t>  </a:t>
            </a:r>
            <a:r>
              <a:rPr lang="en-US" altLang="en-US" sz="2000" dirty="0" smtClean="0">
                <a:ea typeface="黑体" panose="02010609060101010101" pitchFamily="49" charset="-122"/>
                <a:cs typeface="Arial" panose="020B0604020202020204" pitchFamily="34" charset="0"/>
              </a:rPr>
              <a:t>,</a:t>
            </a:r>
            <a:r>
              <a:rPr lang="zh-CN" altLang="en-US" sz="2000" dirty="0" smtClean="0">
                <a:ea typeface="黑体" panose="02010609060101010101" pitchFamily="49" charset="-122"/>
                <a:cs typeface="Arial" panose="020B0604020202020204" pitchFamily="34" charset="0"/>
              </a:rPr>
              <a:t>则：</a:t>
            </a:r>
            <a:r>
              <a:rPr lang="zh-CN" altLang="en-US" sz="2000" baseline="38000" dirty="0" smtClean="0">
                <a:ea typeface="黑体" panose="02010609060101010101" pitchFamily="49" charset="-122"/>
                <a:cs typeface="Arial" panose="020B0604020202020204" pitchFamily="34" charset="0"/>
              </a:rPr>
              <a:t> </a:t>
            </a:r>
          </a:p>
          <a:p>
            <a:pPr marL="342900" indent="-342900">
              <a:lnSpc>
                <a:spcPct val="125000"/>
              </a:lnSpc>
              <a:buFont typeface="Wingdings" pitchFamily="2" charset="2"/>
              <a:buNone/>
            </a:pPr>
            <a:r>
              <a:rPr lang="zh-CN" altLang="zh-CN" sz="2000" baseline="38000" dirty="0" smtClean="0">
                <a:ea typeface="黑体" panose="02010609060101010101" pitchFamily="49" charset="-122"/>
                <a:cs typeface="Arial" panose="020B0604020202020204" pitchFamily="34" charset="0"/>
              </a:rPr>
              <a:t>　　</a:t>
            </a:r>
            <a:r>
              <a:rPr lang="en-US" altLang="zh-CN" sz="2000" dirty="0" err="1" smtClean="0">
                <a:solidFill>
                  <a:schemeClr val="accent2"/>
                </a:solidFill>
                <a:ea typeface="黑体" panose="02010609060101010101" pitchFamily="49" charset="-122"/>
                <a:cs typeface="Arial" panose="020B0604020202020204" pitchFamily="34" charset="0"/>
              </a:rPr>
              <a:t>x</a:t>
            </a:r>
            <a:r>
              <a:rPr lang="en-US" altLang="zh-CN" u="sng" baseline="28000" dirty="0" err="1" smtClean="0">
                <a:solidFill>
                  <a:schemeClr val="accent2"/>
                </a:solidFill>
                <a:ea typeface="黑体" panose="02010609060101010101" pitchFamily="49" charset="-122"/>
                <a:cs typeface="Arial" panose="020B0604020202020204" pitchFamily="34" charset="0"/>
              </a:rPr>
              <a:t>+</a:t>
            </a:r>
            <a:r>
              <a:rPr lang="en-US" altLang="zh-CN" sz="2000" dirty="0" err="1" smtClean="0">
                <a:solidFill>
                  <a:schemeClr val="accent2"/>
                </a:solidFill>
                <a:ea typeface="黑体" panose="02010609060101010101" pitchFamily="49" charset="-122"/>
                <a:cs typeface="Arial" panose="020B0604020202020204" pitchFamily="34" charset="0"/>
              </a:rPr>
              <a:t>y</a:t>
            </a:r>
            <a:r>
              <a:rPr lang="en-US" altLang="en-US" sz="2000" baseline="38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a:t>
            </a:r>
            <a:r>
              <a:rPr lang="en-US" altLang="zh-CN" sz="2000" dirty="0" smtClean="0">
                <a:solidFill>
                  <a:schemeClr val="accent2"/>
                </a:solidFill>
                <a:ea typeface="黑体" panose="02010609060101010101" pitchFamily="49" charset="-122"/>
                <a:cs typeface="Arial" panose="020B0604020202020204" pitchFamily="34" charset="0"/>
              </a:rPr>
              <a:t>(</a:t>
            </a:r>
            <a:r>
              <a:rPr lang="en-US" altLang="en-US" sz="2000" dirty="0" err="1" smtClean="0">
                <a:solidFill>
                  <a:schemeClr val="accent2"/>
                </a:solidFill>
                <a:ea typeface="黑体" panose="02010609060101010101" pitchFamily="49" charset="-122"/>
                <a:cs typeface="Arial" panose="020B0604020202020204" pitchFamily="34" charset="0"/>
              </a:rPr>
              <a:t>M</a:t>
            </a:r>
            <a:r>
              <a:rPr lang="en-US" altLang="en-US" sz="2000" baseline="-2000" dirty="0" err="1" smtClean="0">
                <a:solidFill>
                  <a:schemeClr val="accent2"/>
                </a:solidFill>
                <a:ea typeface="黑体" panose="02010609060101010101" pitchFamily="49" charset="-122"/>
                <a:cs typeface="Arial" panose="020B0604020202020204" pitchFamily="34" charset="0"/>
              </a:rPr>
              <a:t>x</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zh-CN" u="sng" baseline="28000" dirty="0" smtClean="0">
                <a:solidFill>
                  <a:schemeClr val="accent2"/>
                </a:solidFill>
                <a:ea typeface="黑体" panose="02010609060101010101" pitchFamily="49" charset="-122"/>
                <a:cs typeface="Arial" panose="020B0604020202020204" pitchFamily="34" charset="0"/>
              </a:rPr>
              <a:t>+</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M</a:t>
            </a:r>
            <a:r>
              <a:rPr lang="en-US" altLang="en-US" sz="2000" baseline="-2000" dirty="0" smtClean="0">
                <a:solidFill>
                  <a:schemeClr val="accent2"/>
                </a:solidFill>
                <a:ea typeface="黑体" panose="02010609060101010101" pitchFamily="49" charset="-122"/>
                <a:cs typeface="Arial" panose="020B0604020202020204" pitchFamily="34" charset="0"/>
              </a:rPr>
              <a:t>y</a:t>
            </a:r>
            <a:r>
              <a:rPr lang="en-US" altLang="en-US" sz="2000" baseline="30000" dirty="0" smtClean="0">
                <a:solidFill>
                  <a:schemeClr val="accent2"/>
                </a:solidFill>
                <a:ea typeface="黑体" panose="02010609060101010101" pitchFamily="49" charset="-122"/>
                <a:cs typeface="Arial" panose="020B0604020202020204" pitchFamily="34" charset="0"/>
              </a:rPr>
              <a:t>.</a:t>
            </a:r>
            <a:r>
              <a:rPr lang="en-US" altLang="en-US" sz="2000" dirty="0" smtClean="0">
                <a:solidFill>
                  <a:schemeClr val="accent2"/>
                </a:solidFill>
                <a:ea typeface="黑体" panose="02010609060101010101" pitchFamily="49" charset="-122"/>
                <a:cs typeface="Arial" panose="020B0604020202020204" pitchFamily="34" charset="0"/>
              </a:rPr>
              <a:t>2</a:t>
            </a:r>
            <a:r>
              <a:rPr lang="en-US" altLang="en-US" baseline="38000" dirty="0" smtClean="0">
                <a:solidFill>
                  <a:schemeClr val="accent2"/>
                </a:solidFill>
                <a:ea typeface="黑体" panose="02010609060101010101" pitchFamily="49" charset="-122"/>
                <a:cs typeface="Arial" panose="020B0604020202020204" pitchFamily="34" charset="0"/>
              </a:rPr>
              <a:t>-(Ex-</a:t>
            </a:r>
            <a:r>
              <a:rPr lang="en-US" altLang="en-US" baseline="38000" dirty="0" err="1" smtClean="0">
                <a:solidFill>
                  <a:schemeClr val="accent2"/>
                </a:solidFill>
                <a:ea typeface="黑体" panose="02010609060101010101" pitchFamily="49" charset="-122"/>
                <a:cs typeface="Arial" panose="020B0604020202020204" pitchFamily="34" charset="0"/>
              </a:rPr>
              <a:t>Ey</a:t>
            </a:r>
            <a:r>
              <a:rPr lang="en-US" altLang="en-US" baseline="38000" dirty="0" smtClean="0">
                <a:solidFill>
                  <a:schemeClr val="accent2"/>
                </a:solidFill>
                <a:ea typeface="黑体" panose="02010609060101010101" pitchFamily="49" charset="-122"/>
                <a:cs typeface="Arial" panose="020B0604020202020204" pitchFamily="34" charset="0"/>
              </a:rPr>
              <a:t>)</a:t>
            </a:r>
            <a:r>
              <a:rPr lang="en-US" altLang="zh-CN" sz="2000" dirty="0" smtClean="0">
                <a:solidFill>
                  <a:schemeClr val="accent2"/>
                </a:solidFill>
                <a:ea typeface="黑体" panose="02010609060101010101" pitchFamily="49" charset="-122"/>
                <a:cs typeface="Arial" panose="020B0604020202020204" pitchFamily="34" charset="0"/>
              </a:rPr>
              <a:t>)</a:t>
            </a:r>
            <a:r>
              <a:rPr lang="en-US" altLang="en-US" sz="2000" baseline="30000" dirty="0" smtClean="0">
                <a:solidFill>
                  <a:schemeClr val="accent2"/>
                </a:solidFill>
                <a:ea typeface="黑体" panose="02010609060101010101" pitchFamily="49" charset="-122"/>
                <a:cs typeface="Arial" panose="020B0604020202020204" pitchFamily="34" charset="0"/>
              </a:rPr>
              <a:t>.</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2</a:t>
            </a:r>
            <a:r>
              <a:rPr lang="en-US" altLang="en-US" baseline="38000" dirty="0" smtClean="0">
                <a:solidFill>
                  <a:schemeClr val="accent2"/>
                </a:solidFill>
                <a:ea typeface="黑体" panose="02010609060101010101" pitchFamily="49" charset="-122"/>
                <a:cs typeface="Arial" panose="020B0604020202020204" pitchFamily="34" charset="0"/>
              </a:rPr>
              <a:t>Ex </a:t>
            </a:r>
            <a:r>
              <a:rPr lang="en-US" altLang="en-US" sz="2000" baseline="38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a:t>
            </a:r>
            <a:r>
              <a:rPr lang="zh-CN" altLang="en-US" sz="2000" dirty="0" smtClean="0">
                <a:solidFill>
                  <a:schemeClr val="accent2"/>
                </a:solidFill>
                <a:ea typeface="黑体" panose="02010609060101010101" pitchFamily="49" charset="-122"/>
                <a:cs typeface="Arial" panose="020B0604020202020204" pitchFamily="34" charset="0"/>
              </a:rPr>
              <a:t>假设</a:t>
            </a:r>
            <a:r>
              <a:rPr lang="en-US" altLang="en-US" sz="2000" dirty="0" smtClean="0">
                <a:solidFill>
                  <a:schemeClr val="accent2"/>
                </a:solidFill>
                <a:ea typeface="黑体" panose="02010609060101010101" pitchFamily="49" charset="-122"/>
                <a:cs typeface="Arial" panose="020B0604020202020204" pitchFamily="34" charset="0"/>
              </a:rPr>
              <a:t>Ex</a:t>
            </a:r>
            <a:r>
              <a:rPr lang="en-US" altLang="zh-CN" sz="2000" dirty="0" smtClean="0">
                <a:solidFill>
                  <a:schemeClr val="accent2"/>
                </a:solidFill>
                <a:ea typeface="黑体" panose="02010609060101010101" pitchFamily="49" charset="-122"/>
                <a:cs typeface="Arial" panose="020B0604020202020204" pitchFamily="34" charset="0"/>
              </a:rPr>
              <a:t>&gt;=</a:t>
            </a:r>
            <a:r>
              <a:rPr lang="en-US" altLang="en-US" sz="2000" dirty="0" err="1" smtClean="0">
                <a:solidFill>
                  <a:schemeClr val="accent2"/>
                </a:solidFill>
                <a:ea typeface="黑体" panose="02010609060101010101" pitchFamily="49" charset="-122"/>
                <a:cs typeface="Arial" panose="020B0604020202020204" pitchFamily="34" charset="0"/>
              </a:rPr>
              <a:t>Ey</a:t>
            </a:r>
            <a:r>
              <a:rPr lang="en-US" altLang="en-US" sz="2000" baseline="38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a:t>
            </a:r>
            <a:endParaRPr lang="en-US" altLang="en-US" sz="2000" baseline="38000" dirty="0" smtClean="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itchFamily="2" charset="2"/>
              <a:buNone/>
            </a:pPr>
            <a:r>
              <a:rPr lang="en-US" altLang="zh-CN" sz="2000" baseline="38000" dirty="0" smtClean="0">
                <a:ea typeface="黑体" panose="02010609060101010101" pitchFamily="49" charset="-122"/>
                <a:cs typeface="Arial" panose="020B0604020202020204" pitchFamily="34" charset="0"/>
              </a:rPr>
              <a:t>　　</a:t>
            </a:r>
            <a:r>
              <a:rPr lang="en-US" altLang="zh-CN" sz="2000" dirty="0" smtClean="0">
                <a:solidFill>
                  <a:schemeClr val="accent2"/>
                </a:solidFill>
                <a:ea typeface="黑体" panose="02010609060101010101" pitchFamily="49" charset="-122"/>
                <a:cs typeface="Arial" panose="020B0604020202020204" pitchFamily="34" charset="0"/>
              </a:rPr>
              <a:t>x*y</a:t>
            </a:r>
            <a:r>
              <a:rPr lang="en-US" altLang="en-US" sz="2000" baseline="38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a:t>
            </a:r>
            <a:r>
              <a:rPr lang="en-US" altLang="en-US" sz="2000" dirty="0" err="1" smtClean="0">
                <a:solidFill>
                  <a:schemeClr val="accent2"/>
                </a:solidFill>
                <a:ea typeface="黑体" panose="02010609060101010101" pitchFamily="49" charset="-122"/>
                <a:cs typeface="Arial" panose="020B0604020202020204" pitchFamily="34" charset="0"/>
              </a:rPr>
              <a:t>M</a:t>
            </a:r>
            <a:r>
              <a:rPr lang="en-US" altLang="en-US" sz="2000" baseline="-2000" dirty="0" err="1" smtClean="0">
                <a:solidFill>
                  <a:schemeClr val="accent2"/>
                </a:solidFill>
                <a:ea typeface="黑体" panose="02010609060101010101" pitchFamily="49" charset="-122"/>
                <a:cs typeface="Arial" panose="020B0604020202020204" pitchFamily="34" charset="0"/>
              </a:rPr>
              <a:t>x</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zh-CN" sz="2000" dirty="0" smtClean="0">
                <a:solidFill>
                  <a:schemeClr val="accent2"/>
                </a:solidFill>
                <a:ea typeface="黑体" panose="02010609060101010101" pitchFamily="49" charset="-122"/>
                <a:cs typeface="Arial" panose="020B0604020202020204" pitchFamily="34" charset="0"/>
              </a:rPr>
              <a:t>*</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M</a:t>
            </a:r>
            <a:r>
              <a:rPr lang="en-US" altLang="en-US" sz="2000" baseline="-2000" dirty="0" smtClean="0">
                <a:solidFill>
                  <a:schemeClr val="accent2"/>
                </a:solidFill>
                <a:ea typeface="黑体" panose="02010609060101010101" pitchFamily="49" charset="-122"/>
                <a:cs typeface="Arial" panose="020B0604020202020204" pitchFamily="34" charset="0"/>
              </a:rPr>
              <a:t>y</a:t>
            </a:r>
            <a:r>
              <a:rPr lang="en-US" altLang="en-US" sz="2000" dirty="0" smtClean="0">
                <a:solidFill>
                  <a:schemeClr val="accent2"/>
                </a:solidFill>
                <a:ea typeface="黑体" panose="02010609060101010101" pitchFamily="49" charset="-122"/>
                <a:cs typeface="Arial" panose="020B0604020202020204" pitchFamily="34" charset="0"/>
              </a:rPr>
              <a:t>)</a:t>
            </a:r>
            <a:r>
              <a:rPr lang="en-US" altLang="en-US" sz="2000" baseline="30000" dirty="0" smtClean="0">
                <a:solidFill>
                  <a:schemeClr val="accent2"/>
                </a:solidFill>
                <a:ea typeface="黑体" panose="02010609060101010101" pitchFamily="49" charset="-122"/>
                <a:cs typeface="Arial" panose="020B0604020202020204" pitchFamily="34" charset="0"/>
              </a:rPr>
              <a:t>.</a:t>
            </a:r>
            <a:r>
              <a:rPr lang="en-US" altLang="en-US" sz="2000" dirty="0" smtClean="0">
                <a:solidFill>
                  <a:schemeClr val="accent2"/>
                </a:solidFill>
                <a:ea typeface="黑体" panose="02010609060101010101" pitchFamily="49" charset="-122"/>
                <a:cs typeface="Arial" panose="020B0604020202020204" pitchFamily="34" charset="0"/>
              </a:rPr>
              <a:t>2</a:t>
            </a:r>
            <a:r>
              <a:rPr lang="en-US" altLang="en-US" baseline="38000" dirty="0" smtClean="0">
                <a:solidFill>
                  <a:schemeClr val="accent2"/>
                </a:solidFill>
                <a:ea typeface="黑体" panose="02010609060101010101" pitchFamily="49" charset="-122"/>
                <a:cs typeface="Arial" panose="020B0604020202020204" pitchFamily="34" charset="0"/>
              </a:rPr>
              <a:t>Ex+Ey</a:t>
            </a:r>
          </a:p>
          <a:p>
            <a:pPr marL="342900" indent="-342900">
              <a:lnSpc>
                <a:spcPct val="125000"/>
              </a:lnSpc>
              <a:buFont typeface="Wingdings" pitchFamily="2" charset="2"/>
              <a:buNone/>
            </a:pPr>
            <a:r>
              <a:rPr lang="en-US" altLang="zh-CN" sz="2000" baseline="38000" dirty="0" smtClean="0">
                <a:solidFill>
                  <a:schemeClr val="accent2"/>
                </a:solidFill>
                <a:ea typeface="黑体" panose="02010609060101010101" pitchFamily="49" charset="-122"/>
                <a:cs typeface="Arial" panose="020B0604020202020204" pitchFamily="34" charset="0"/>
              </a:rPr>
              <a:t>　　</a:t>
            </a:r>
            <a:r>
              <a:rPr lang="en-US" altLang="zh-CN" sz="2000" dirty="0" smtClean="0">
                <a:solidFill>
                  <a:schemeClr val="accent2"/>
                </a:solidFill>
                <a:ea typeface="黑体" panose="02010609060101010101" pitchFamily="49" charset="-122"/>
                <a:cs typeface="Arial" panose="020B0604020202020204" pitchFamily="34" charset="0"/>
              </a:rPr>
              <a:t>x/y</a:t>
            </a:r>
            <a:r>
              <a:rPr lang="en-US" altLang="en-US" sz="2000" baseline="38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a:t>
            </a:r>
            <a:r>
              <a:rPr lang="en-US" altLang="en-US" sz="2000" dirty="0" err="1" smtClean="0">
                <a:solidFill>
                  <a:schemeClr val="accent2"/>
                </a:solidFill>
                <a:ea typeface="黑体" panose="02010609060101010101" pitchFamily="49" charset="-122"/>
                <a:cs typeface="Arial" panose="020B0604020202020204" pitchFamily="34" charset="0"/>
              </a:rPr>
              <a:t>M</a:t>
            </a:r>
            <a:r>
              <a:rPr lang="en-US" altLang="en-US" sz="2000" baseline="-2000" dirty="0" err="1" smtClean="0">
                <a:solidFill>
                  <a:schemeClr val="accent2"/>
                </a:solidFill>
                <a:ea typeface="黑体" panose="02010609060101010101" pitchFamily="49" charset="-122"/>
                <a:cs typeface="Arial" panose="020B0604020202020204" pitchFamily="34" charset="0"/>
              </a:rPr>
              <a:t>x</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zh-CN" sz="2000" dirty="0" smtClean="0">
                <a:solidFill>
                  <a:schemeClr val="accent2"/>
                </a:solidFill>
                <a:ea typeface="黑体" panose="02010609060101010101" pitchFamily="49" charset="-122"/>
                <a:cs typeface="Arial" panose="020B0604020202020204" pitchFamily="34" charset="0"/>
              </a:rPr>
              <a:t>/</a:t>
            </a:r>
            <a:r>
              <a:rPr lang="en-US" altLang="en-US" sz="2000" baseline="-2000" dirty="0" smtClean="0">
                <a:solidFill>
                  <a:schemeClr val="accent2"/>
                </a:solidFill>
                <a:ea typeface="黑体" panose="02010609060101010101" pitchFamily="49" charset="-122"/>
                <a:cs typeface="Arial" panose="020B0604020202020204" pitchFamily="34" charset="0"/>
              </a:rPr>
              <a:t> </a:t>
            </a:r>
            <a:r>
              <a:rPr lang="en-US" altLang="en-US" sz="2000" dirty="0" smtClean="0">
                <a:solidFill>
                  <a:schemeClr val="accent2"/>
                </a:solidFill>
                <a:ea typeface="黑体" panose="02010609060101010101" pitchFamily="49" charset="-122"/>
                <a:cs typeface="Arial" panose="020B0604020202020204" pitchFamily="34" charset="0"/>
              </a:rPr>
              <a:t>M</a:t>
            </a:r>
            <a:r>
              <a:rPr lang="en-US" altLang="en-US" sz="2000" baseline="-2000" dirty="0" smtClean="0">
                <a:solidFill>
                  <a:schemeClr val="accent2"/>
                </a:solidFill>
                <a:ea typeface="黑体" panose="02010609060101010101" pitchFamily="49" charset="-122"/>
                <a:cs typeface="Arial" panose="020B0604020202020204" pitchFamily="34" charset="0"/>
              </a:rPr>
              <a:t>y</a:t>
            </a:r>
            <a:r>
              <a:rPr lang="en-US" altLang="en-US" sz="2000" dirty="0" smtClean="0">
                <a:solidFill>
                  <a:schemeClr val="accent2"/>
                </a:solidFill>
                <a:ea typeface="黑体" panose="02010609060101010101" pitchFamily="49" charset="-122"/>
                <a:cs typeface="Arial" panose="020B0604020202020204" pitchFamily="34" charset="0"/>
              </a:rPr>
              <a:t>)</a:t>
            </a:r>
            <a:r>
              <a:rPr lang="en-US" altLang="en-US" sz="2000" baseline="30000" dirty="0" smtClean="0">
                <a:solidFill>
                  <a:schemeClr val="accent2"/>
                </a:solidFill>
                <a:ea typeface="黑体" panose="02010609060101010101" pitchFamily="49" charset="-122"/>
                <a:cs typeface="Arial" panose="020B0604020202020204" pitchFamily="34" charset="0"/>
              </a:rPr>
              <a:t>.</a:t>
            </a:r>
            <a:r>
              <a:rPr lang="en-US" altLang="en-US" sz="2000" dirty="0" smtClean="0">
                <a:solidFill>
                  <a:schemeClr val="accent2"/>
                </a:solidFill>
                <a:ea typeface="黑体" panose="02010609060101010101" pitchFamily="49" charset="-122"/>
                <a:cs typeface="Arial" panose="020B0604020202020204" pitchFamily="34" charset="0"/>
              </a:rPr>
              <a:t>2</a:t>
            </a:r>
            <a:r>
              <a:rPr lang="en-US" altLang="en-US" baseline="38000" dirty="0" smtClean="0">
                <a:solidFill>
                  <a:schemeClr val="accent2"/>
                </a:solidFill>
                <a:ea typeface="黑体" panose="02010609060101010101" pitchFamily="49" charset="-122"/>
                <a:cs typeface="Arial" panose="020B0604020202020204" pitchFamily="34" charset="0"/>
              </a:rPr>
              <a:t>Ex-Ey</a:t>
            </a:r>
          </a:p>
          <a:p>
            <a:pPr marL="342900" indent="-342900">
              <a:lnSpc>
                <a:spcPct val="125000"/>
              </a:lnSpc>
              <a:buFont typeface="Wingdings" pitchFamily="2" charset="2"/>
              <a:buNone/>
            </a:pPr>
            <a:r>
              <a:rPr lang="zh-CN" altLang="en-US" sz="2000" dirty="0" smtClean="0">
                <a:ea typeface="黑体" panose="02010609060101010101" pitchFamily="49" charset="-122"/>
                <a:cs typeface="Arial" panose="020B0604020202020204" pitchFamily="34" charset="0"/>
              </a:rPr>
              <a:t>上述运算结果可能出现以下几种情况：</a:t>
            </a:r>
          </a:p>
          <a:p>
            <a:pPr marL="342900" indent="-342900">
              <a:lnSpc>
                <a:spcPct val="125000"/>
              </a:lnSpc>
              <a:buFont typeface="Wingdings" pitchFamily="2" charset="2"/>
              <a:buNone/>
            </a:pPr>
            <a:r>
              <a:rPr lang="zh-CN" altLang="en-US" sz="2000" dirty="0" smtClean="0">
                <a:solidFill>
                  <a:srgbClr val="0000FF"/>
                </a:solidFill>
                <a:ea typeface="黑体" panose="02010609060101010101" pitchFamily="49" charset="-122"/>
                <a:cs typeface="Arial" panose="020B0604020202020204" pitchFamily="34" charset="0"/>
              </a:rPr>
              <a:t>阶码上溢：</a:t>
            </a:r>
            <a:r>
              <a:rPr lang="zh-CN" altLang="en-US" sz="2000" dirty="0" smtClean="0">
                <a:ea typeface="黑体" panose="02010609060101010101" pitchFamily="49" charset="-122"/>
                <a:cs typeface="Arial" panose="020B0604020202020204" pitchFamily="34" charset="0"/>
              </a:rPr>
              <a:t>一个正指数超过了最大允许值 </a:t>
            </a:r>
            <a:r>
              <a:rPr lang="zh-CN" altLang="en-US" sz="2000" dirty="0" smtClean="0">
                <a:solidFill>
                  <a:schemeClr val="accent2"/>
                </a:solidFill>
                <a:ea typeface="黑体" panose="02010609060101010101" pitchFamily="49" charset="-122"/>
                <a:cs typeface="Arial" panose="020B0604020202020204" pitchFamily="34" charset="0"/>
              </a:rPr>
              <a:t>=〉+</a:t>
            </a:r>
            <a:r>
              <a:rPr lang="zh-CN" altLang="zh-CN" sz="2000" dirty="0" smtClean="0">
                <a:solidFill>
                  <a:schemeClr val="accent2"/>
                </a:solidFill>
                <a:ea typeface="黑体" panose="02010609060101010101" pitchFamily="49" charset="-122"/>
                <a:cs typeface="Arial" panose="020B0604020202020204" pitchFamily="34" charset="0"/>
              </a:rPr>
              <a:t>∞/-∞</a:t>
            </a:r>
            <a:r>
              <a:rPr lang="zh-CN" altLang="en-US" sz="2000" dirty="0" smtClean="0">
                <a:solidFill>
                  <a:schemeClr val="accent2"/>
                </a:solidFill>
                <a:ea typeface="黑体" panose="02010609060101010101" pitchFamily="49" charset="-122"/>
                <a:cs typeface="Arial" panose="020B0604020202020204" pitchFamily="34" charset="0"/>
              </a:rPr>
              <a:t>/溢出</a:t>
            </a:r>
            <a:endParaRPr lang="zh-CN" altLang="zh-CN" sz="2000" dirty="0" smtClean="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itchFamily="2" charset="2"/>
              <a:buNone/>
            </a:pPr>
            <a:r>
              <a:rPr lang="zh-CN" altLang="en-US" sz="2000" dirty="0" smtClean="0">
                <a:solidFill>
                  <a:srgbClr val="0000FF"/>
                </a:solidFill>
                <a:ea typeface="黑体" panose="02010609060101010101" pitchFamily="49" charset="-122"/>
                <a:cs typeface="Arial" panose="020B0604020202020204" pitchFamily="34" charset="0"/>
              </a:rPr>
              <a:t>阶码下溢：</a:t>
            </a:r>
            <a:r>
              <a:rPr lang="zh-CN" altLang="en-US" sz="2000" dirty="0" smtClean="0">
                <a:ea typeface="黑体" panose="02010609060101010101" pitchFamily="49" charset="-122"/>
                <a:cs typeface="Arial" panose="020B0604020202020204" pitchFamily="34" charset="0"/>
              </a:rPr>
              <a:t>一个负指数超过了最小允许值 </a:t>
            </a:r>
            <a:r>
              <a:rPr lang="zh-CN" altLang="en-US" sz="2000" dirty="0" smtClean="0">
                <a:solidFill>
                  <a:schemeClr val="accent2"/>
                </a:solidFill>
                <a:ea typeface="黑体" panose="02010609060101010101" pitchFamily="49" charset="-122"/>
                <a:cs typeface="Arial" panose="020B0604020202020204" pitchFamily="34" charset="0"/>
              </a:rPr>
              <a:t>=〉+0</a:t>
            </a:r>
            <a:r>
              <a:rPr lang="zh-CN" altLang="zh-CN" sz="2000" dirty="0" smtClean="0">
                <a:solidFill>
                  <a:schemeClr val="accent2"/>
                </a:solidFill>
                <a:ea typeface="黑体" panose="02010609060101010101" pitchFamily="49" charset="-122"/>
                <a:cs typeface="Arial" panose="020B0604020202020204" pitchFamily="34" charset="0"/>
              </a:rPr>
              <a:t>/-0</a:t>
            </a:r>
          </a:p>
          <a:p>
            <a:pPr marL="342900" indent="-342900">
              <a:lnSpc>
                <a:spcPct val="125000"/>
              </a:lnSpc>
              <a:buFont typeface="Wingdings" pitchFamily="2" charset="2"/>
              <a:buNone/>
            </a:pPr>
            <a:r>
              <a:rPr lang="zh-CN" altLang="en-US" sz="2000" dirty="0" smtClean="0">
                <a:solidFill>
                  <a:srgbClr val="0000FF"/>
                </a:solidFill>
                <a:ea typeface="黑体" panose="02010609060101010101" pitchFamily="49" charset="-122"/>
                <a:cs typeface="Arial" panose="020B0604020202020204" pitchFamily="34" charset="0"/>
              </a:rPr>
              <a:t>尾数溢出：</a:t>
            </a:r>
            <a:r>
              <a:rPr lang="zh-CN" altLang="en-US" sz="2000" dirty="0" smtClean="0">
                <a:ea typeface="黑体" panose="02010609060101010101" pitchFamily="49" charset="-122"/>
                <a:cs typeface="Arial" panose="020B0604020202020204" pitchFamily="34" charset="0"/>
              </a:rPr>
              <a:t>最高有效位有进位 </a:t>
            </a:r>
            <a:r>
              <a:rPr lang="zh-CN" altLang="en-US" sz="2000" dirty="0" smtClean="0">
                <a:solidFill>
                  <a:schemeClr val="accent2"/>
                </a:solidFill>
                <a:ea typeface="黑体" panose="02010609060101010101" pitchFamily="49" charset="-122"/>
                <a:cs typeface="Arial" panose="020B0604020202020204" pitchFamily="34" charset="0"/>
              </a:rPr>
              <a:t>=〉右规</a:t>
            </a:r>
          </a:p>
          <a:p>
            <a:pPr marL="342900" indent="-342900">
              <a:lnSpc>
                <a:spcPct val="125000"/>
              </a:lnSpc>
              <a:buFont typeface="Wingdings" pitchFamily="2" charset="2"/>
              <a:buNone/>
            </a:pPr>
            <a:r>
              <a:rPr lang="zh-CN" altLang="en-US" sz="2000" dirty="0" smtClean="0">
                <a:solidFill>
                  <a:srgbClr val="0000FF"/>
                </a:solidFill>
                <a:ea typeface="黑体" panose="02010609060101010101" pitchFamily="49" charset="-122"/>
                <a:cs typeface="Arial" panose="020B0604020202020204" pitchFamily="34" charset="0"/>
              </a:rPr>
              <a:t>非规格化尾数：</a:t>
            </a:r>
            <a:r>
              <a:rPr lang="zh-CN" altLang="en-US" sz="2000" dirty="0" smtClean="0">
                <a:ea typeface="黑体" panose="02010609060101010101" pitchFamily="49" charset="-122"/>
                <a:cs typeface="Arial" panose="020B0604020202020204" pitchFamily="34" charset="0"/>
              </a:rPr>
              <a:t>数值部分高位为0 </a:t>
            </a:r>
            <a:r>
              <a:rPr lang="zh-CN" altLang="en-US" sz="2000" dirty="0" smtClean="0">
                <a:solidFill>
                  <a:schemeClr val="accent2"/>
                </a:solidFill>
                <a:ea typeface="黑体" panose="02010609060101010101" pitchFamily="49" charset="-122"/>
                <a:cs typeface="Arial" panose="020B0604020202020204" pitchFamily="34" charset="0"/>
              </a:rPr>
              <a:t>=〉左规</a:t>
            </a:r>
          </a:p>
          <a:p>
            <a:pPr marL="342900" indent="-342900">
              <a:lnSpc>
                <a:spcPct val="125000"/>
              </a:lnSpc>
              <a:buFont typeface="Wingdings" pitchFamily="2" charset="2"/>
              <a:buNone/>
            </a:pPr>
            <a:r>
              <a:rPr lang="zh-CN" altLang="en-US" sz="2000" dirty="0" smtClean="0">
                <a:ea typeface="黑体" panose="02010609060101010101" pitchFamily="49" charset="-122"/>
                <a:cs typeface="Arial" panose="020B0604020202020204" pitchFamily="34" charset="0"/>
              </a:rPr>
              <a:t>右规或对阶时，</a:t>
            </a:r>
            <a:r>
              <a:rPr lang="zh-CN" altLang="zh-CN" sz="2000" dirty="0" smtClean="0">
                <a:ea typeface="黑体" panose="02010609060101010101" pitchFamily="49" charset="-122"/>
                <a:cs typeface="Arial" panose="020B0604020202020204" pitchFamily="34" charset="0"/>
              </a:rPr>
              <a:t>右段</a:t>
            </a:r>
            <a:r>
              <a:rPr lang="zh-CN" altLang="en-US" sz="2000" dirty="0" smtClean="0">
                <a:ea typeface="黑体" panose="02010609060101010101" pitchFamily="49" charset="-122"/>
                <a:cs typeface="Arial" panose="020B0604020202020204" pitchFamily="34" charset="0"/>
              </a:rPr>
              <a:t>有效位丢失 </a:t>
            </a:r>
            <a:r>
              <a:rPr lang="zh-CN" altLang="en-US" sz="2000" dirty="0" smtClean="0">
                <a:solidFill>
                  <a:schemeClr val="accent2"/>
                </a:solidFill>
                <a:ea typeface="黑体" panose="02010609060101010101" pitchFamily="49" charset="-122"/>
                <a:cs typeface="Arial" panose="020B0604020202020204" pitchFamily="34" charset="0"/>
              </a:rPr>
              <a:t>=〉尾数舍入</a:t>
            </a:r>
          </a:p>
          <a:p>
            <a:pPr marL="342900" indent="-342900">
              <a:lnSpc>
                <a:spcPct val="125000"/>
              </a:lnSpc>
              <a:buNone/>
            </a:pPr>
            <a:r>
              <a:rPr lang="zh-CN" altLang="en-US" sz="2000" dirty="0" smtClean="0">
                <a:solidFill>
                  <a:srgbClr val="FF0000"/>
                </a:solidFill>
                <a:ea typeface="黑体" panose="02010609060101010101" pitchFamily="49" charset="-122"/>
                <a:cs typeface="Arial" panose="020B0604020202020204" pitchFamily="34" charset="0"/>
              </a:rPr>
              <a:t>附加位：</a:t>
            </a:r>
            <a:r>
              <a:rPr lang="zh-CN" altLang="en-US" sz="2000" dirty="0">
                <a:latin typeface="Arial" panose="020B0604020202020204" pitchFamily="34" charset="0"/>
                <a:ea typeface="黑体" panose="02010609060101010101" pitchFamily="49" charset="-122"/>
              </a:rPr>
              <a:t>在对阶和尾数右规时，需要对尾数进行右移，为保证精度，将移出的</a:t>
            </a:r>
            <a:r>
              <a:rPr lang="zh-CN" altLang="en-US" sz="2000" dirty="0" smtClean="0">
                <a:latin typeface="Arial" panose="020B0604020202020204" pitchFamily="34" charset="0"/>
                <a:ea typeface="黑体" panose="02010609060101010101" pitchFamily="49" charset="-122"/>
              </a:rPr>
              <a:t>低位暂时保留</a:t>
            </a:r>
            <a:r>
              <a:rPr lang="zh-CN" altLang="en-US" sz="2000" dirty="0">
                <a:latin typeface="Arial" panose="020B0604020202020204" pitchFamily="34" charset="0"/>
                <a:ea typeface="黑体" panose="02010609060101010101" pitchFamily="49" charset="-122"/>
              </a:rPr>
              <a:t>下来，参加中间过程的处理，最后才将其进行舍入。</a:t>
            </a:r>
            <a:r>
              <a:rPr lang="en-US" altLang="zh-CN" sz="2000" dirty="0" smtClean="0">
                <a:ea typeface="黑体" panose="02010609060101010101" pitchFamily="49" charset="-122"/>
                <a:cs typeface="Arial" panose="020B0604020202020204" pitchFamily="34" charset="0"/>
              </a:rPr>
              <a:t>     </a:t>
            </a:r>
            <a:endParaRPr lang="zh-CN" altLang="zh-CN" sz="2000" dirty="0" smtClean="0">
              <a:ea typeface="黑体" panose="02010609060101010101" pitchFamily="49" charset="-122"/>
              <a:cs typeface="Arial" panose="020B0604020202020204" pitchFamily="34" charset="0"/>
            </a:endParaRPr>
          </a:p>
        </p:txBody>
      </p:sp>
      <p:sp>
        <p:nvSpPr>
          <p:cNvPr id="377860" name="Text Box 4"/>
          <p:cNvSpPr txBox="1">
            <a:spLocks noChangeArrowheads="1"/>
          </p:cNvSpPr>
          <p:nvPr/>
        </p:nvSpPr>
        <p:spPr bwMode="auto">
          <a:xfrm>
            <a:off x="4841876" y="2682875"/>
            <a:ext cx="3798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smtClean="0">
                <a:solidFill>
                  <a:srgbClr val="CC0000"/>
                </a:solidFill>
                <a:latin typeface="Arial" panose="020B0604020202020204" pitchFamily="34" charset="0"/>
                <a:ea typeface="黑体" panose="02010609060101010101" pitchFamily="49" charset="-122"/>
              </a:rPr>
              <a:t>IEEE754 SP</a:t>
            </a:r>
            <a:r>
              <a:rPr lang="zh-CN" altLang="en-US" sz="2000" dirty="0">
                <a:solidFill>
                  <a:srgbClr val="CC0000"/>
                </a:solidFill>
                <a:latin typeface="Arial" panose="020B0604020202020204" pitchFamily="34" charset="0"/>
                <a:ea typeface="黑体" panose="02010609060101010101" pitchFamily="49" charset="-122"/>
              </a:rPr>
              <a:t>最大指数为多少？</a:t>
            </a:r>
          </a:p>
        </p:txBody>
      </p:sp>
      <p:sp>
        <p:nvSpPr>
          <p:cNvPr id="377861" name="Text Box 5"/>
          <p:cNvSpPr txBox="1">
            <a:spLocks noChangeArrowheads="1"/>
          </p:cNvSpPr>
          <p:nvPr/>
        </p:nvSpPr>
        <p:spPr bwMode="auto">
          <a:xfrm>
            <a:off x="8269288" y="2676525"/>
            <a:ext cx="874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127</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CC0000"/>
                </a:solidFill>
                <a:latin typeface="Arial" panose="020B0604020202020204" pitchFamily="34" charset="0"/>
                <a:ea typeface="黑体" panose="02010609060101010101" pitchFamily="49" charset="-122"/>
              </a:rPr>
              <a:t>SP</a:t>
            </a:r>
            <a:r>
              <a:rPr lang="zh-CN" altLang="en-US" sz="2000">
                <a:solidFill>
                  <a:srgbClr val="CC0000"/>
                </a:solidFill>
                <a:latin typeface="Arial" panose="020B0604020202020204" pitchFamily="34" charset="0"/>
                <a:ea typeface="黑体" panose="02010609060101010101"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-126</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ea typeface="黑体" panose="02010609060101010101" pitchFamily="49" charset="-122"/>
              </a:rPr>
              <a:t>运算过程中</a:t>
            </a:r>
            <a:r>
              <a:rPr lang="zh-CN" altLang="en-US" sz="2000" dirty="0" smtClean="0">
                <a:ea typeface="黑体" panose="02010609060101010101" pitchFamily="49" charset="-122"/>
              </a:rPr>
              <a:t>添加</a:t>
            </a:r>
            <a:r>
              <a:rPr lang="zh-CN" altLang="en-US" sz="2000" dirty="0" smtClean="0">
                <a:solidFill>
                  <a:srgbClr val="CC0000"/>
                </a:solidFill>
                <a:ea typeface="黑体" panose="02010609060101010101" pitchFamily="49" charset="-122"/>
              </a:rPr>
              <a:t>附加位</a:t>
            </a:r>
            <a:endParaRPr lang="zh-CN" altLang="en-US" sz="2000" dirty="0">
              <a:solidFill>
                <a:srgbClr val="CC0000"/>
              </a:solidFill>
              <a:ea typeface="黑体" panose="02010609060101010101" pitchFamily="49" charset="-122"/>
            </a:endParaRPr>
          </a:p>
        </p:txBody>
      </p:sp>
      <p:sp>
        <p:nvSpPr>
          <p:cNvPr id="377865" name="Text Box 9"/>
          <p:cNvSpPr txBox="1">
            <a:spLocks noChangeArrowheads="1"/>
          </p:cNvSpPr>
          <p:nvPr/>
        </p:nvSpPr>
        <p:spPr bwMode="auto">
          <a:xfrm>
            <a:off x="4841875" y="3898900"/>
            <a:ext cx="342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ea typeface="黑体" panose="02010609060101010101" pitchFamily="49" charset="-122"/>
              </a:rPr>
              <a:t>尾数溢出，结果不一定溢出</a:t>
            </a:r>
          </a:p>
        </p:txBody>
      </p:sp>
      <p:sp>
        <p:nvSpPr>
          <p:cNvPr id="98315" name="Text Box 11"/>
          <p:cNvSpPr txBox="1">
            <a:spLocks noChangeArrowheads="1"/>
          </p:cNvSpPr>
          <p:nvPr/>
        </p:nvSpPr>
        <p:spPr bwMode="auto">
          <a:xfrm>
            <a:off x="7607301" y="4136965"/>
            <a:ext cx="1508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009900"/>
                </a:solidFill>
                <a:latin typeface="Arial" panose="020B0604020202020204" pitchFamily="34" charset="0"/>
                <a:ea typeface="黑体" panose="02010609060101010101" pitchFamily="49" charset="-122"/>
              </a:rPr>
              <a:t>1.5+1.5=</a:t>
            </a:r>
            <a:r>
              <a:rPr lang="zh-CN" altLang="en-US" sz="2000" dirty="0" smtClean="0">
                <a:solidFill>
                  <a:srgbClr val="009900"/>
                </a:solidFill>
                <a:latin typeface="Arial" panose="020B0604020202020204" pitchFamily="34" charset="0"/>
                <a:ea typeface="黑体" panose="02010609060101010101" pitchFamily="49" charset="-122"/>
              </a:rPr>
              <a:t>？</a:t>
            </a:r>
            <a:endParaRPr lang="zh-CN" altLang="en-US" sz="2000" dirty="0">
              <a:solidFill>
                <a:srgbClr val="009900"/>
              </a:solidFill>
              <a:latin typeface="Arial" panose="020B0604020202020204" pitchFamily="34" charset="0"/>
              <a:ea typeface="黑体" panose="02010609060101010101" pitchFamily="49" charset="-122"/>
            </a:endParaRPr>
          </a:p>
        </p:txBody>
      </p:sp>
      <p:sp>
        <p:nvSpPr>
          <p:cNvPr id="11" name="Text Box 11"/>
          <p:cNvSpPr txBox="1">
            <a:spLocks noChangeArrowheads="1"/>
          </p:cNvSpPr>
          <p:nvPr/>
        </p:nvSpPr>
        <p:spPr bwMode="auto">
          <a:xfrm>
            <a:off x="5237164" y="4328259"/>
            <a:ext cx="1431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smtClean="0">
                <a:solidFill>
                  <a:srgbClr val="009900"/>
                </a:solidFill>
                <a:latin typeface="Arial" panose="020B0604020202020204" pitchFamily="34" charset="0"/>
                <a:ea typeface="黑体" panose="02010609060101010101" pitchFamily="49" charset="-122"/>
              </a:rPr>
              <a:t>1.5-1.0</a:t>
            </a:r>
            <a:r>
              <a:rPr lang="en-US" altLang="zh-CN" sz="2000" dirty="0">
                <a:solidFill>
                  <a:srgbClr val="009900"/>
                </a:solidFill>
                <a:latin typeface="Arial" panose="020B0604020202020204" pitchFamily="34" charset="0"/>
                <a:ea typeface="黑体" panose="02010609060101010101" pitchFamily="49" charset="-122"/>
              </a:rPr>
              <a:t>=</a:t>
            </a:r>
            <a:r>
              <a:rPr lang="zh-CN" altLang="en-US" sz="2000" dirty="0">
                <a:solidFill>
                  <a:srgbClr val="009900"/>
                </a:solidFill>
                <a:latin typeface="Arial" panose="020B0604020202020204" pitchFamily="34" charset="0"/>
                <a:ea typeface="黑体" panose="02010609060101010101" pitchFamily="49" charset="-122"/>
              </a:rPr>
              <a:t>？</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49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arn(inVertical)">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2" dur="500"/>
                                        <p:tgtEl>
                                          <p:spTgt spid="37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7" dur="500"/>
                                        <p:tgtEl>
                                          <p:spTgt spid="377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2" dur="500"/>
                                        <p:tgtEl>
                                          <p:spTgt spid="377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7" dur="500"/>
                                        <p:tgtEl>
                                          <p:spTgt spid="3778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32" dur="500"/>
                                        <p:tgtEl>
                                          <p:spTgt spid="3778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7" dur="500"/>
                                        <p:tgtEl>
                                          <p:spTgt spid="37786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7861"/>
                                        </p:tgtEl>
                                        <p:attrNameLst>
                                          <p:attrName>style.visibility</p:attrName>
                                        </p:attrNameLst>
                                      </p:cBhvr>
                                      <p:to>
                                        <p:strVal val="visible"/>
                                      </p:to>
                                    </p:set>
                                    <p:animEffect transition="in" filter="blinds(horizontal)">
                                      <p:cBhvr>
                                        <p:cTn id="42" dur="500"/>
                                        <p:tgtEl>
                                          <p:spTgt spid="3778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7" dur="500"/>
                                        <p:tgtEl>
                                          <p:spTgt spid="37785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52" dur="500"/>
                                        <p:tgtEl>
                                          <p:spTgt spid="37786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7863"/>
                                        </p:tgtEl>
                                        <p:attrNameLst>
                                          <p:attrName>style.visibility</p:attrName>
                                        </p:attrNameLst>
                                      </p:cBhvr>
                                      <p:to>
                                        <p:strVal val="visible"/>
                                      </p:to>
                                    </p:set>
                                    <p:animEffect transition="in" filter="blinds(horizontal)">
                                      <p:cBhvr>
                                        <p:cTn id="57" dur="500"/>
                                        <p:tgtEl>
                                          <p:spTgt spid="37786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62" dur="500"/>
                                        <p:tgtEl>
                                          <p:spTgt spid="377859">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8315">
                                            <p:txEl>
                                              <p:pRg st="0" end="0"/>
                                            </p:txEl>
                                          </p:spTgt>
                                        </p:tgtEl>
                                        <p:attrNameLst>
                                          <p:attrName>style.visibility</p:attrName>
                                        </p:attrNameLst>
                                      </p:cBhvr>
                                      <p:to>
                                        <p:strVal val="visible"/>
                                      </p:to>
                                    </p:set>
                                    <p:animEffect transition="in" filter="blinds(horizontal)">
                                      <p:cBhvr>
                                        <p:cTn id="67" dur="500"/>
                                        <p:tgtEl>
                                          <p:spTgt spid="9831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77865"/>
                                        </p:tgtEl>
                                        <p:attrNameLst>
                                          <p:attrName>style.visibility</p:attrName>
                                        </p:attrNameLst>
                                      </p:cBhvr>
                                      <p:to>
                                        <p:strVal val="visible"/>
                                      </p:to>
                                    </p:set>
                                    <p:animEffect transition="in" filter="blinds(horizontal)">
                                      <p:cBhvr>
                                        <p:cTn id="72" dur="500"/>
                                        <p:tgtEl>
                                          <p:spTgt spid="37786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7" dur="500"/>
                                        <p:tgtEl>
                                          <p:spTgt spid="377859">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1">
                                            <p:txEl>
                                              <p:pRg st="0" end="0"/>
                                            </p:txEl>
                                          </p:spTgt>
                                        </p:tgtEl>
                                        <p:attrNameLst>
                                          <p:attrName>style.visibility</p:attrName>
                                        </p:attrNameLst>
                                      </p:cBhvr>
                                      <p:to>
                                        <p:strVal val="visible"/>
                                      </p:to>
                                    </p:set>
                                    <p:animEffect transition="in" filter="blinds(horizontal)">
                                      <p:cBhvr>
                                        <p:cTn id="82" dur="500"/>
                                        <p:tgtEl>
                                          <p:spTgt spid="1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7" dur="500"/>
                                        <p:tgtEl>
                                          <p:spTgt spid="377859">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77864"/>
                                        </p:tgtEl>
                                        <p:attrNameLst>
                                          <p:attrName>style.visibility</p:attrName>
                                        </p:attrNameLst>
                                      </p:cBhvr>
                                      <p:to>
                                        <p:strVal val="visible"/>
                                      </p:to>
                                    </p:set>
                                    <p:animEffect transition="in" filter="blinds(horizontal)">
                                      <p:cBhvr>
                                        <p:cTn id="92" dur="500"/>
                                        <p:tgtEl>
                                          <p:spTgt spid="3778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7"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90500"/>
            <a:ext cx="6073775" cy="479747"/>
          </a:xfrm>
        </p:spPr>
        <p:txBody>
          <a:bodyPr/>
          <a:lstStyle/>
          <a:p>
            <a:r>
              <a:rPr lang="en-US" altLang="zh-CN" dirty="0" smtClean="0">
                <a:ea typeface="宋体" panose="02010600030101010101" pitchFamily="2" charset="-122"/>
              </a:rPr>
              <a:t>C</a:t>
            </a:r>
            <a:r>
              <a:rPr lang="zh-CN" altLang="en-US" dirty="0" smtClean="0">
                <a:ea typeface="宋体" panose="02010600030101010101" pitchFamily="2" charset="-122"/>
              </a:rPr>
              <a:t>语言程序中涉及的</a:t>
            </a:r>
            <a:r>
              <a:rPr lang="zh-CN" altLang="en-US" dirty="0">
                <a:ea typeface="宋体" panose="02010600030101010101" pitchFamily="2" charset="-122"/>
              </a:rPr>
              <a:t>运算（续）</a:t>
            </a:r>
            <a:endParaRPr lang="zh-CN" altLang="en-US" dirty="0" smtClean="0">
              <a:ea typeface="宋体" panose="02010600030101010101" pitchFamily="2" charset="-122"/>
            </a:endParaRPr>
          </a:p>
        </p:txBody>
      </p:sp>
      <p:sp>
        <p:nvSpPr>
          <p:cNvPr id="395267" name="Rectangle 3"/>
          <p:cNvSpPr>
            <a:spLocks noGrp="1" noChangeArrowheads="1"/>
          </p:cNvSpPr>
          <p:nvPr>
            <p:ph type="body" idx="1"/>
          </p:nvPr>
        </p:nvSpPr>
        <p:spPr>
          <a:xfrm>
            <a:off x="192088" y="1131888"/>
            <a:ext cx="8559800" cy="5603585"/>
          </a:xfrm>
        </p:spPr>
        <p:txBody>
          <a:bodyPr/>
          <a:lstStyle/>
          <a:p>
            <a:pPr>
              <a:lnSpc>
                <a:spcPct val="100000"/>
              </a:lnSpc>
              <a:spcBef>
                <a:spcPct val="10000"/>
              </a:spcBef>
            </a:pPr>
            <a:r>
              <a:rPr lang="zh-CN" altLang="en-US" dirty="0" smtClean="0">
                <a:ea typeface="黑体" panose="02010609060101010101" pitchFamily="49" charset="-122"/>
              </a:rPr>
              <a:t>移位运算</a:t>
            </a:r>
          </a:p>
          <a:p>
            <a:pPr lvl="1">
              <a:lnSpc>
                <a:spcPct val="100000"/>
              </a:lnSpc>
              <a:spcBef>
                <a:spcPct val="10000"/>
              </a:spcBef>
            </a:pPr>
            <a:r>
              <a:rPr lang="zh-CN" altLang="en-US" sz="2200" dirty="0" smtClean="0">
                <a:ea typeface="黑体" panose="02010609060101010101" pitchFamily="49" charset="-122"/>
              </a:rPr>
              <a:t>用途</a:t>
            </a:r>
          </a:p>
          <a:p>
            <a:pPr lvl="2">
              <a:lnSpc>
                <a:spcPct val="100000"/>
              </a:lnSpc>
              <a:spcBef>
                <a:spcPct val="10000"/>
              </a:spcBef>
            </a:pPr>
            <a:r>
              <a:rPr lang="zh-CN" altLang="en-US" sz="2200" dirty="0" smtClean="0">
                <a:ea typeface="黑体" panose="02010609060101010101" pitchFamily="49" charset="-122"/>
              </a:rPr>
              <a:t>提取部分信息</a:t>
            </a:r>
          </a:p>
          <a:p>
            <a:pPr lvl="2">
              <a:lnSpc>
                <a:spcPct val="100000"/>
              </a:lnSpc>
              <a:spcBef>
                <a:spcPct val="10000"/>
              </a:spcBef>
            </a:pPr>
            <a:r>
              <a:rPr lang="zh-CN" altLang="en-US" sz="2200" dirty="0" smtClean="0">
                <a:ea typeface="黑体" panose="02010609060101010101" pitchFamily="49" charset="-122"/>
              </a:rPr>
              <a:t>扩大或缩小数值的</a:t>
            </a:r>
            <a:r>
              <a:rPr lang="en-US" altLang="zh-CN" sz="2200" dirty="0" smtClean="0">
                <a:ea typeface="黑体" panose="02010609060101010101" pitchFamily="49" charset="-122"/>
              </a:rPr>
              <a:t>2</a:t>
            </a:r>
            <a:r>
              <a:rPr lang="zh-CN" altLang="en-US" sz="2200" dirty="0" smtClean="0">
                <a:ea typeface="黑体" panose="02010609060101010101" pitchFamily="49" charset="-122"/>
              </a:rPr>
              <a:t>、</a:t>
            </a:r>
            <a:r>
              <a:rPr lang="en-US" altLang="zh-CN" sz="2200" dirty="0" smtClean="0">
                <a:ea typeface="黑体" panose="02010609060101010101" pitchFamily="49" charset="-122"/>
              </a:rPr>
              <a:t>4</a:t>
            </a:r>
            <a:r>
              <a:rPr lang="zh-CN" altLang="en-US" sz="2200" dirty="0" smtClean="0">
                <a:ea typeface="黑体" panose="02010609060101010101" pitchFamily="49" charset="-122"/>
              </a:rPr>
              <a:t>、</a:t>
            </a:r>
            <a:r>
              <a:rPr lang="en-US" altLang="zh-CN" sz="2200" dirty="0" smtClean="0">
                <a:ea typeface="黑体" panose="02010609060101010101" pitchFamily="49" charset="-122"/>
              </a:rPr>
              <a:t>8…2</a:t>
            </a:r>
            <a:r>
              <a:rPr lang="en-US" altLang="zh-CN" sz="2200" baseline="30000" dirty="0" smtClean="0">
                <a:ea typeface="黑体" panose="02010609060101010101" pitchFamily="49" charset="-122"/>
              </a:rPr>
              <a:t>n</a:t>
            </a:r>
            <a:r>
              <a:rPr lang="zh-CN" altLang="en-US" sz="2200" dirty="0" smtClean="0">
                <a:ea typeface="黑体" panose="02010609060101010101" pitchFamily="49" charset="-122"/>
              </a:rPr>
              <a:t>倍</a:t>
            </a:r>
          </a:p>
          <a:p>
            <a:pPr lvl="1">
              <a:lnSpc>
                <a:spcPct val="100000"/>
              </a:lnSpc>
              <a:spcBef>
                <a:spcPct val="10000"/>
              </a:spcBef>
            </a:pPr>
            <a:r>
              <a:rPr lang="zh-CN" altLang="en-US" sz="2200" dirty="0" smtClean="0">
                <a:ea typeface="黑体" panose="02010609060101010101" pitchFamily="49" charset="-122"/>
              </a:rPr>
              <a:t>操作</a:t>
            </a:r>
          </a:p>
          <a:p>
            <a:pPr lvl="2">
              <a:lnSpc>
                <a:spcPct val="100000"/>
              </a:lnSpc>
              <a:spcBef>
                <a:spcPct val="10000"/>
              </a:spcBef>
            </a:pPr>
            <a:r>
              <a:rPr lang="zh-CN" altLang="en-US" sz="2200" dirty="0" smtClean="0">
                <a:ea typeface="黑体" panose="02010609060101010101" pitchFamily="49" charset="-122"/>
              </a:rPr>
              <a:t>左移：</a:t>
            </a:r>
            <a:r>
              <a:rPr lang="en-US" altLang="zh-CN" sz="2200" dirty="0" smtClean="0">
                <a:ea typeface="黑体" panose="02010609060101010101" pitchFamily="49" charset="-122"/>
              </a:rPr>
              <a:t>x&lt;&lt;k;   </a:t>
            </a:r>
            <a:r>
              <a:rPr lang="zh-CN" altLang="en-US" sz="2200" dirty="0" smtClean="0">
                <a:ea typeface="黑体" panose="02010609060101010101" pitchFamily="49" charset="-122"/>
              </a:rPr>
              <a:t>右移： </a:t>
            </a:r>
            <a:r>
              <a:rPr lang="en-US" altLang="zh-CN" sz="2200" dirty="0" smtClean="0">
                <a:ea typeface="黑体" panose="02010609060101010101" pitchFamily="49" charset="-122"/>
              </a:rPr>
              <a:t>x&gt;&gt;k</a:t>
            </a:r>
          </a:p>
          <a:p>
            <a:pPr lvl="2">
              <a:lnSpc>
                <a:spcPct val="100000"/>
              </a:lnSpc>
              <a:spcBef>
                <a:spcPct val="10000"/>
              </a:spcBef>
            </a:pPr>
            <a:r>
              <a:rPr lang="zh-CN" altLang="en-US" sz="2200" dirty="0" smtClean="0">
                <a:ea typeface="黑体" panose="02010609060101010101" pitchFamily="49" charset="-122"/>
              </a:rPr>
              <a:t>不区分是逻辑移位还是算术移位，由</a:t>
            </a:r>
            <a:r>
              <a:rPr lang="en-US" altLang="zh-CN" sz="2200" dirty="0" smtClean="0">
                <a:ea typeface="黑体" panose="02010609060101010101" pitchFamily="49" charset="-122"/>
              </a:rPr>
              <a:t>x</a:t>
            </a:r>
            <a:r>
              <a:rPr lang="zh-CN" altLang="en-US" sz="2200" dirty="0" smtClean="0">
                <a:ea typeface="黑体" panose="02010609060101010101" pitchFamily="49" charset="-122"/>
              </a:rPr>
              <a:t>的类型确定</a:t>
            </a:r>
          </a:p>
          <a:p>
            <a:pPr marL="914400" lvl="2" indent="0">
              <a:lnSpc>
                <a:spcPct val="100000"/>
              </a:lnSpc>
              <a:spcBef>
                <a:spcPct val="10000"/>
              </a:spcBef>
              <a:buNone/>
            </a:pPr>
            <a:r>
              <a:rPr lang="en-US" altLang="zh-CN" sz="2200" dirty="0" smtClean="0">
                <a:ea typeface="黑体" panose="02010609060101010101" pitchFamily="49" charset="-122"/>
              </a:rPr>
              <a:t>   </a:t>
            </a:r>
            <a:r>
              <a:rPr lang="zh-CN" altLang="en-US" sz="2200" dirty="0" smtClean="0">
                <a:solidFill>
                  <a:srgbClr val="C00000"/>
                </a:solidFill>
                <a:ea typeface="黑体" panose="02010609060101010101" pitchFamily="49" charset="-122"/>
              </a:rPr>
              <a:t>。</a:t>
            </a:r>
            <a:r>
              <a:rPr lang="en-US" altLang="zh-CN" sz="2200" dirty="0" smtClean="0">
                <a:solidFill>
                  <a:schemeClr val="accent2"/>
                </a:solidFill>
                <a:ea typeface="黑体" panose="02010609060101010101" pitchFamily="49" charset="-122"/>
              </a:rPr>
              <a:t>x</a:t>
            </a:r>
            <a:r>
              <a:rPr lang="zh-CN" altLang="en-US" sz="2200" dirty="0" smtClean="0">
                <a:solidFill>
                  <a:schemeClr val="accent2"/>
                </a:solidFill>
                <a:ea typeface="黑体" panose="02010609060101010101" pitchFamily="49" charset="-122"/>
              </a:rPr>
              <a:t>为无符号数：</a:t>
            </a:r>
            <a:r>
              <a:rPr lang="zh-CN" altLang="en-US" sz="2200" dirty="0" smtClean="0">
                <a:ea typeface="黑体" panose="02010609060101010101" pitchFamily="49" charset="-122"/>
              </a:rPr>
              <a:t>逻辑左移、逻辑右移</a:t>
            </a:r>
          </a:p>
          <a:p>
            <a:pPr lvl="3">
              <a:spcBef>
                <a:spcPct val="10000"/>
              </a:spcBef>
              <a:buFontTx/>
              <a:buNone/>
            </a:pPr>
            <a:r>
              <a:rPr lang="zh-CN" altLang="en-US" sz="2200" b="1" dirty="0" smtClean="0">
                <a:solidFill>
                  <a:srgbClr val="CC0000"/>
                </a:solidFill>
                <a:latin typeface="Arial" panose="020B0604020202020204" pitchFamily="34" charset="0"/>
                <a:ea typeface="黑体" panose="02010609060101010101" pitchFamily="49" charset="-122"/>
              </a:rPr>
              <a:t>高（低）位移出，低（高）位补</a:t>
            </a:r>
            <a:r>
              <a:rPr lang="en-US" altLang="zh-CN" sz="2200" b="1" dirty="0" smtClean="0">
                <a:solidFill>
                  <a:srgbClr val="CC0000"/>
                </a:solidFill>
                <a:latin typeface="Arial" panose="020B0604020202020204" pitchFamily="34" charset="0"/>
                <a:ea typeface="黑体" panose="02010609060101010101" pitchFamily="49" charset="-122"/>
              </a:rPr>
              <a:t>0</a:t>
            </a:r>
            <a:r>
              <a:rPr lang="zh-CN" altLang="en-US" sz="2200" b="1" dirty="0" smtClean="0">
                <a:solidFill>
                  <a:srgbClr val="CC0000"/>
                </a:solidFill>
                <a:latin typeface="Arial" panose="020B0604020202020204" pitchFamily="34" charset="0"/>
                <a:ea typeface="黑体" panose="02010609060101010101" pitchFamily="49" charset="-122"/>
              </a:rPr>
              <a:t>，可能溢出！</a:t>
            </a:r>
          </a:p>
          <a:p>
            <a:pPr lvl="3">
              <a:spcBef>
                <a:spcPct val="10000"/>
              </a:spcBef>
              <a:buFontTx/>
              <a:buNone/>
            </a:pPr>
            <a:r>
              <a:rPr lang="zh-CN" altLang="en-US" sz="2200" b="1" dirty="0" smtClean="0">
                <a:solidFill>
                  <a:schemeClr val="accent2"/>
                </a:solidFill>
                <a:latin typeface="Arial" panose="020B0604020202020204" pitchFamily="34" charset="0"/>
                <a:ea typeface="黑体" panose="02010609060101010101" pitchFamily="49" charset="-122"/>
              </a:rPr>
              <a:t>问题：何时可能发生溢出？如何判断溢出？</a:t>
            </a:r>
            <a:endParaRPr lang="en-US" altLang="zh-CN" sz="2200" b="1" dirty="0" smtClean="0">
              <a:solidFill>
                <a:schemeClr val="accent2"/>
              </a:solidFill>
              <a:latin typeface="Arial" panose="020B0604020202020204" pitchFamily="34" charset="0"/>
              <a:ea typeface="黑体" panose="02010609060101010101" pitchFamily="49" charset="-122"/>
            </a:endParaRPr>
          </a:p>
          <a:p>
            <a:pPr lvl="2">
              <a:lnSpc>
                <a:spcPct val="100000"/>
              </a:lnSpc>
              <a:spcBef>
                <a:spcPct val="10000"/>
              </a:spcBef>
              <a:buFontTx/>
              <a:buNone/>
            </a:pPr>
            <a:r>
              <a:rPr lang="zh-CN" altLang="en-US" sz="2200" dirty="0" smtClean="0">
                <a:solidFill>
                  <a:srgbClr val="009900"/>
                </a:solidFill>
                <a:ea typeface="黑体" panose="02010609060101010101" pitchFamily="49" charset="-122"/>
              </a:rPr>
              <a:t>          若高位移出的是</a:t>
            </a:r>
            <a:r>
              <a:rPr lang="en-US" altLang="zh-CN" sz="2200" dirty="0" smtClean="0">
                <a:solidFill>
                  <a:srgbClr val="009900"/>
                </a:solidFill>
                <a:ea typeface="黑体" panose="02010609060101010101" pitchFamily="49" charset="-122"/>
              </a:rPr>
              <a:t>1</a:t>
            </a:r>
            <a:r>
              <a:rPr lang="zh-CN" altLang="en-US" sz="2200" dirty="0" smtClean="0">
                <a:solidFill>
                  <a:srgbClr val="009900"/>
                </a:solidFill>
                <a:ea typeface="黑体" panose="02010609060101010101" pitchFamily="49" charset="-122"/>
              </a:rPr>
              <a:t>，则左移时发生溢出</a:t>
            </a:r>
          </a:p>
          <a:p>
            <a:pPr marL="914400" lvl="2" indent="0">
              <a:lnSpc>
                <a:spcPct val="100000"/>
              </a:lnSpc>
              <a:spcBef>
                <a:spcPct val="10000"/>
              </a:spcBef>
              <a:buNone/>
            </a:pPr>
            <a:r>
              <a:rPr lang="en-US" altLang="zh-CN" sz="2200" dirty="0" smtClean="0">
                <a:ea typeface="黑体" panose="02010609060101010101" pitchFamily="49" charset="-122"/>
              </a:rPr>
              <a:t>   </a:t>
            </a:r>
            <a:r>
              <a:rPr lang="zh-CN" altLang="en-US" sz="2200" dirty="0" smtClean="0">
                <a:solidFill>
                  <a:srgbClr val="C00000"/>
                </a:solidFill>
                <a:ea typeface="黑体" panose="02010609060101010101" pitchFamily="49" charset="-122"/>
              </a:rPr>
              <a:t>。</a:t>
            </a:r>
            <a:r>
              <a:rPr lang="en-US" altLang="zh-CN" sz="2200" dirty="0" smtClean="0">
                <a:solidFill>
                  <a:schemeClr val="accent2"/>
                </a:solidFill>
                <a:ea typeface="黑体" panose="02010609060101010101" pitchFamily="49" charset="-122"/>
              </a:rPr>
              <a:t>x</a:t>
            </a:r>
            <a:r>
              <a:rPr lang="zh-CN" altLang="en-US" sz="2200" dirty="0" smtClean="0">
                <a:solidFill>
                  <a:schemeClr val="accent2"/>
                </a:solidFill>
                <a:ea typeface="黑体" panose="02010609060101010101" pitchFamily="49" charset="-122"/>
              </a:rPr>
              <a:t>为带符号整数：</a:t>
            </a:r>
            <a:r>
              <a:rPr lang="zh-CN" altLang="en-US" sz="2200" dirty="0" smtClean="0">
                <a:ea typeface="黑体" panose="02010609060101010101" pitchFamily="49" charset="-122"/>
              </a:rPr>
              <a:t>算术左移、算术右移</a:t>
            </a:r>
          </a:p>
          <a:p>
            <a:pPr lvl="3">
              <a:spcBef>
                <a:spcPct val="10000"/>
              </a:spcBef>
              <a:buFontTx/>
              <a:buNone/>
            </a:pPr>
            <a:r>
              <a:rPr lang="zh-CN" altLang="en-US" sz="2200" b="1" dirty="0" smtClean="0">
                <a:solidFill>
                  <a:srgbClr val="CC0000"/>
                </a:solidFill>
                <a:latin typeface="Arial" panose="020B0604020202020204" pitchFamily="34" charset="0"/>
                <a:ea typeface="黑体" panose="02010609060101010101" pitchFamily="49" charset="-122"/>
              </a:rPr>
              <a:t>左移：高位移出，低位补</a:t>
            </a:r>
            <a:r>
              <a:rPr lang="en-US" altLang="zh-CN" sz="2200" b="1" dirty="0" smtClean="0">
                <a:solidFill>
                  <a:srgbClr val="CC0000"/>
                </a:solidFill>
                <a:latin typeface="Arial" panose="020B0604020202020204" pitchFamily="34" charset="0"/>
                <a:ea typeface="黑体" panose="02010609060101010101" pitchFamily="49" charset="-122"/>
              </a:rPr>
              <a:t>0</a:t>
            </a:r>
            <a:r>
              <a:rPr lang="zh-CN" altLang="en-US" sz="2200" b="1" dirty="0" smtClean="0">
                <a:solidFill>
                  <a:srgbClr val="CC0000"/>
                </a:solidFill>
                <a:latin typeface="Arial" panose="020B0604020202020204" pitchFamily="34" charset="0"/>
                <a:ea typeface="黑体" panose="02010609060101010101" pitchFamily="49" charset="-122"/>
              </a:rPr>
              <a:t>。可能溢出！</a:t>
            </a:r>
          </a:p>
          <a:p>
            <a:pPr lvl="2">
              <a:lnSpc>
                <a:spcPct val="100000"/>
              </a:lnSpc>
              <a:spcBef>
                <a:spcPct val="10000"/>
              </a:spcBef>
              <a:buFontTx/>
              <a:buNone/>
            </a:pPr>
            <a:r>
              <a:rPr lang="zh-CN" altLang="en-US" sz="2200" dirty="0" smtClean="0">
                <a:solidFill>
                  <a:srgbClr val="CC0000"/>
                </a:solidFill>
                <a:ea typeface="黑体" panose="02010609060101010101" pitchFamily="49" charset="-122"/>
              </a:rPr>
              <a:t>       </a:t>
            </a:r>
            <a:r>
              <a:rPr lang="zh-CN" altLang="en-US" sz="2200" dirty="0" smtClean="0">
                <a:solidFill>
                  <a:schemeClr val="accent2"/>
                </a:solidFill>
                <a:ea typeface="黑体" panose="02010609060101010101" pitchFamily="49" charset="-122"/>
              </a:rPr>
              <a:t>溢出判断：</a:t>
            </a:r>
            <a:r>
              <a:rPr lang="zh-CN" altLang="en-US" sz="2200" dirty="0" smtClean="0">
                <a:solidFill>
                  <a:srgbClr val="009900"/>
                </a:solidFill>
                <a:ea typeface="黑体" panose="02010609060101010101" pitchFamily="49" charset="-122"/>
              </a:rPr>
              <a:t>若移出的位不等于新的符号位，则溢出。</a:t>
            </a:r>
            <a:endParaRPr lang="en-US" altLang="zh-CN" sz="2200" dirty="0" smtClean="0">
              <a:solidFill>
                <a:srgbClr val="009900"/>
              </a:solidFill>
              <a:ea typeface="黑体" panose="02010609060101010101" pitchFamily="49" charset="-122"/>
            </a:endParaRPr>
          </a:p>
          <a:p>
            <a:pPr lvl="3">
              <a:spcBef>
                <a:spcPct val="10000"/>
              </a:spcBef>
              <a:buFontTx/>
              <a:buNone/>
            </a:pPr>
            <a:r>
              <a:rPr lang="zh-CN" altLang="en-US" sz="2200" b="1" dirty="0" smtClean="0">
                <a:solidFill>
                  <a:srgbClr val="CC0000"/>
                </a:solidFill>
                <a:latin typeface="Arial" panose="020B0604020202020204" pitchFamily="34" charset="0"/>
                <a:ea typeface="黑体" panose="02010609060101010101" pitchFamily="49" charset="-122"/>
              </a:rPr>
              <a:t>右移：低位移出，高位补符号，可能发生有效数据丢失。</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7" dur="500"/>
                                        <p:tgtEl>
                                          <p:spTgt spid="3952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10" dur="500"/>
                                        <p:tgtEl>
                                          <p:spTgt spid="39526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animEffect transition="in" filter="wipe(down)">
                                      <p:cBhvr>
                                        <p:cTn id="15" dur="500"/>
                                        <p:tgtEl>
                                          <p:spTgt spid="39526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20" dur="500"/>
                                        <p:tgtEl>
                                          <p:spTgt spid="39526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25" dur="500"/>
                                        <p:tgtEl>
                                          <p:spTgt spid="39526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30" dur="500"/>
                                        <p:tgtEl>
                                          <p:spTgt spid="39526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35" dur="500"/>
                                        <p:tgtEl>
                                          <p:spTgt spid="39526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40" dur="500"/>
                                        <p:tgtEl>
                                          <p:spTgt spid="395267">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45" dur="500"/>
                                        <p:tgtEl>
                                          <p:spTgt spid="395267">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50" dur="500"/>
                                        <p:tgtEl>
                                          <p:spTgt spid="395267">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55" dur="500"/>
                                        <p:tgtEl>
                                          <p:spTgt spid="395267">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60" dur="500"/>
                                        <p:tgtEl>
                                          <p:spTgt spid="395267">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65"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pPr/>
              <a:t>50</a:t>
            </a:fld>
            <a:endParaRPr lang="zh-CN" altLang="en-US" dirty="0"/>
          </a:p>
        </p:txBody>
      </p:sp>
      <p:sp>
        <p:nvSpPr>
          <p:cNvPr id="5" name="Rectangle 2"/>
          <p:cNvSpPr txBox="1">
            <a:spLocks noChangeArrowheads="1"/>
          </p:cNvSpPr>
          <p:nvPr/>
        </p:nvSpPr>
        <p:spPr bwMode="auto">
          <a:xfrm>
            <a:off x="810148" y="122804"/>
            <a:ext cx="3570933"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kern="0" smtClean="0">
                <a:ea typeface="宋体" panose="02010600030101010101" pitchFamily="2" charset="-122"/>
              </a:rPr>
              <a:t>浮点数加</a:t>
            </a:r>
            <a:r>
              <a:rPr lang="en-US" altLang="zh-CN" kern="0" smtClean="0">
                <a:ea typeface="宋体" panose="02010600030101010101" pitchFamily="2" charset="-122"/>
              </a:rPr>
              <a:t>/</a:t>
            </a:r>
            <a:r>
              <a:rPr lang="zh-CN" altLang="en-US" kern="0" smtClean="0">
                <a:ea typeface="宋体" panose="02010600030101010101" pitchFamily="2" charset="-122"/>
              </a:rPr>
              <a:t>减运算</a:t>
            </a:r>
          </a:p>
        </p:txBody>
      </p:sp>
      <p:sp>
        <p:nvSpPr>
          <p:cNvPr id="6" name="Rectangle 3"/>
          <p:cNvSpPr txBox="1">
            <a:spLocks noChangeArrowheads="1"/>
          </p:cNvSpPr>
          <p:nvPr/>
        </p:nvSpPr>
        <p:spPr bwMode="auto">
          <a:xfrm>
            <a:off x="66675" y="793750"/>
            <a:ext cx="8918575" cy="603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r>
              <a:rPr lang="zh-CN" altLang="en-US" kern="0" smtClean="0">
                <a:ea typeface="黑体" panose="02010609060101010101" pitchFamily="49" charset="-122"/>
              </a:rPr>
              <a:t>十进制科学计数法的加法例子</a:t>
            </a:r>
          </a:p>
          <a:p>
            <a:pPr lvl="1">
              <a:buFontTx/>
              <a:buNone/>
            </a:pPr>
            <a:r>
              <a:rPr lang="en-US" altLang="zh-CN" kern="0" smtClean="0">
                <a:ea typeface="黑体" panose="02010609060101010101" pitchFamily="49" charset="-122"/>
              </a:rPr>
              <a:t> 0.123 × 10</a:t>
            </a:r>
            <a:r>
              <a:rPr lang="en-US" altLang="zh-CN" kern="0" baseline="30000" smtClean="0">
                <a:ea typeface="黑体" panose="02010609060101010101" pitchFamily="49" charset="-122"/>
              </a:rPr>
              <a:t>5</a:t>
            </a:r>
            <a:r>
              <a:rPr lang="en-US" altLang="zh-CN" kern="0" smtClean="0">
                <a:ea typeface="黑体" panose="02010609060101010101" pitchFamily="49" charset="-122"/>
              </a:rPr>
              <a:t> + 0. 560 ×10</a:t>
            </a:r>
            <a:r>
              <a:rPr lang="en-US" altLang="zh-CN" kern="0" baseline="30000" smtClean="0">
                <a:ea typeface="黑体" panose="02010609060101010101" pitchFamily="49" charset="-122"/>
              </a:rPr>
              <a:t>2</a:t>
            </a:r>
            <a:endParaRPr lang="zh-CN" altLang="en-US" kern="0" smtClean="0">
              <a:ea typeface="黑体" panose="02010609060101010101" pitchFamily="49" charset="-122"/>
            </a:endParaRPr>
          </a:p>
          <a:p>
            <a:pPr>
              <a:buFont typeface="Wingdings" pitchFamily="2" charset="2"/>
              <a:buNone/>
            </a:pPr>
            <a:r>
              <a:rPr lang="zh-CN" altLang="en-US" kern="0" smtClean="0">
                <a:ea typeface="黑体" panose="02010609060101010101" pitchFamily="49" charset="-122"/>
              </a:rPr>
              <a:t>  其计算过程为：</a:t>
            </a:r>
          </a:p>
          <a:p>
            <a:pPr lvl="1">
              <a:buFontTx/>
              <a:buNone/>
            </a:pPr>
            <a:r>
              <a:rPr lang="en-US" altLang="zh-CN" kern="0" smtClean="0"/>
              <a:t>0.123 ×10</a:t>
            </a:r>
            <a:r>
              <a:rPr lang="en-US" altLang="zh-CN" kern="0" baseline="30000" smtClean="0"/>
              <a:t>5</a:t>
            </a:r>
            <a:r>
              <a:rPr lang="en-US" altLang="zh-CN" kern="0" smtClean="0"/>
              <a:t> + 0.560 ×10</a:t>
            </a:r>
            <a:r>
              <a:rPr lang="en-US" altLang="zh-CN" kern="0" baseline="30000" smtClean="0"/>
              <a:t>2</a:t>
            </a:r>
            <a:r>
              <a:rPr lang="en-US" altLang="zh-CN" kern="0" smtClean="0"/>
              <a:t> = 0.123 ×10</a:t>
            </a:r>
            <a:r>
              <a:rPr lang="en-US" altLang="zh-CN" kern="0" baseline="30000" smtClean="0"/>
              <a:t>5</a:t>
            </a:r>
            <a:r>
              <a:rPr lang="en-US" altLang="zh-CN" kern="0" smtClean="0"/>
              <a:t> + 0.000560 ×10</a:t>
            </a:r>
            <a:r>
              <a:rPr lang="en-US" altLang="zh-CN" kern="0" baseline="30000" smtClean="0"/>
              <a:t>5</a:t>
            </a:r>
            <a:r>
              <a:rPr lang="en-US" altLang="zh-CN" kern="0" smtClean="0"/>
              <a:t>       </a:t>
            </a:r>
          </a:p>
          <a:p>
            <a:pPr lvl="1">
              <a:buFontTx/>
              <a:buNone/>
            </a:pPr>
            <a:r>
              <a:rPr lang="en-US" altLang="zh-CN" kern="0" smtClean="0"/>
              <a:t>                                           =(0.123 + 0.000</a:t>
            </a:r>
            <a:r>
              <a:rPr lang="en-US" altLang="zh-CN" kern="0" smtClean="0">
                <a:solidFill>
                  <a:srgbClr val="FF0066"/>
                </a:solidFill>
              </a:rPr>
              <a:t>56</a:t>
            </a:r>
            <a:r>
              <a:rPr lang="en-US" altLang="zh-CN" kern="0" smtClean="0"/>
              <a:t>) ×10</a:t>
            </a:r>
            <a:r>
              <a:rPr lang="en-US" altLang="zh-CN" kern="0" baseline="30000" smtClean="0"/>
              <a:t>5</a:t>
            </a:r>
            <a:r>
              <a:rPr lang="en-US" altLang="zh-CN" kern="0" smtClean="0"/>
              <a:t> = 0.12356 ×10</a:t>
            </a:r>
            <a:r>
              <a:rPr lang="en-US" altLang="zh-CN" kern="0" baseline="30000" smtClean="0"/>
              <a:t>5  </a:t>
            </a:r>
          </a:p>
          <a:p>
            <a:pPr lvl="1">
              <a:buFontTx/>
              <a:buNone/>
            </a:pPr>
            <a:r>
              <a:rPr lang="en-US" altLang="zh-CN" kern="0" baseline="30000" smtClean="0"/>
              <a:t>				</a:t>
            </a:r>
            <a:r>
              <a:rPr lang="en-US" altLang="zh-CN" kern="0" smtClean="0"/>
              <a:t>           =0.124 ×10</a:t>
            </a:r>
            <a:r>
              <a:rPr lang="en-US" altLang="zh-CN" kern="0" baseline="30000" smtClean="0"/>
              <a:t>5 </a:t>
            </a:r>
            <a:endParaRPr lang="en-US" altLang="zh-CN" kern="0" smtClean="0"/>
          </a:p>
          <a:p>
            <a:pPr lvl="1">
              <a:buFontTx/>
              <a:buNone/>
            </a:pPr>
            <a:endParaRPr lang="en-US" altLang="zh-CN" kern="0" baseline="30000" smtClean="0"/>
          </a:p>
          <a:p>
            <a:pPr lvl="1">
              <a:buFontTx/>
              <a:buNone/>
            </a:pPr>
            <a:endParaRPr lang="en-US" altLang="zh-CN" kern="0" baseline="30000" smtClean="0"/>
          </a:p>
          <a:p>
            <a:pPr lvl="1">
              <a:buFontTx/>
              <a:buNone/>
            </a:pPr>
            <a:endParaRPr lang="en-US" altLang="zh-CN" kern="0" baseline="30000" smtClean="0"/>
          </a:p>
          <a:p>
            <a:pPr lvl="1">
              <a:buFontTx/>
              <a:buNone/>
            </a:pPr>
            <a:endParaRPr lang="en-US" altLang="zh-CN" kern="0" baseline="30000" smtClean="0"/>
          </a:p>
          <a:p>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对阶</a:t>
            </a:r>
            <a:r>
              <a:rPr lang="zh-CN" altLang="en-US" kern="0" smtClean="0">
                <a:ea typeface="黑体" panose="02010609060101010101" pitchFamily="49" charset="-122"/>
              </a:rPr>
              <a:t>”</a:t>
            </a:r>
            <a:r>
              <a:rPr lang="zh-CN" altLang="en-US" kern="0" smtClean="0">
                <a:latin typeface="黑体" panose="02010609060101010101" pitchFamily="49" charset="-122"/>
                <a:ea typeface="黑体" panose="02010609060101010101" pitchFamily="49" charset="-122"/>
              </a:rPr>
              <a:t>操作：</a:t>
            </a:r>
            <a:r>
              <a:rPr lang="zh-CN" altLang="en-US" kern="0" smtClean="0">
                <a:solidFill>
                  <a:srgbClr val="FF0066"/>
                </a:solidFill>
                <a:latin typeface="黑体" panose="02010609060101010101" pitchFamily="49" charset="-122"/>
                <a:ea typeface="黑体" panose="02010609060101010101" pitchFamily="49" charset="-122"/>
              </a:rPr>
              <a:t>目的是使两数阶码相等</a:t>
            </a:r>
          </a:p>
          <a:p>
            <a:pPr lvl="1"/>
            <a:r>
              <a:rPr lang="zh-CN" altLang="en-US" sz="2200" kern="0" smtClean="0">
                <a:solidFill>
                  <a:srgbClr val="FF0000"/>
                </a:solidFill>
                <a:ea typeface="黑体" panose="02010609060101010101" pitchFamily="49" charset="-122"/>
              </a:rPr>
              <a:t>原则：</a:t>
            </a:r>
            <a:r>
              <a:rPr lang="zh-CN" altLang="en-US" sz="2200" kern="0" smtClean="0">
                <a:solidFill>
                  <a:schemeClr val="accent2"/>
                </a:solidFill>
                <a:ea typeface="黑体" panose="02010609060101010101" pitchFamily="49" charset="-122"/>
              </a:rPr>
              <a:t>小阶向大阶看齐</a:t>
            </a:r>
            <a:endParaRPr lang="en-US" altLang="zh-CN" sz="2200" kern="0" smtClean="0">
              <a:solidFill>
                <a:schemeClr val="accent2"/>
              </a:solidFill>
              <a:ea typeface="黑体" panose="02010609060101010101" pitchFamily="49" charset="-122"/>
            </a:endParaRPr>
          </a:p>
          <a:p>
            <a:pPr lvl="1"/>
            <a:r>
              <a:rPr lang="zh-CN" altLang="en-US" sz="2200" kern="0" smtClean="0">
                <a:solidFill>
                  <a:srgbClr val="FF0000"/>
                </a:solidFill>
                <a:ea typeface="黑体" panose="02010609060101010101" pitchFamily="49" charset="-122"/>
              </a:rPr>
              <a:t>方法：</a:t>
            </a:r>
            <a:r>
              <a:rPr lang="zh-CN" altLang="en-US" sz="2200" kern="0" smtClean="0">
                <a:solidFill>
                  <a:schemeClr val="accent2"/>
                </a:solidFill>
                <a:ea typeface="黑体" panose="02010609060101010101" pitchFamily="49" charset="-122"/>
              </a:rPr>
              <a:t>阶小的那个数的尾数右移，右移位数等于两个阶码差的绝对值</a:t>
            </a:r>
          </a:p>
          <a:p>
            <a:pPr lvl="1"/>
            <a:r>
              <a:rPr lang="en-US" altLang="zh-CN" sz="2200" kern="0" smtClean="0">
                <a:solidFill>
                  <a:srgbClr val="FF0000"/>
                </a:solidFill>
                <a:ea typeface="黑体" panose="02010609060101010101" pitchFamily="49" charset="-122"/>
              </a:rPr>
              <a:t>IEEE 754</a:t>
            </a:r>
            <a:r>
              <a:rPr lang="zh-CN" altLang="en-US" sz="2200" kern="0" smtClean="0">
                <a:solidFill>
                  <a:srgbClr val="FF0000"/>
                </a:solidFill>
                <a:ea typeface="黑体" panose="02010609060101010101" pitchFamily="49" charset="-122"/>
              </a:rPr>
              <a:t>尾数右移时</a:t>
            </a:r>
            <a:r>
              <a:rPr lang="zh-CN" altLang="en-US" sz="2200" kern="0" smtClean="0">
                <a:solidFill>
                  <a:schemeClr val="accent2"/>
                </a:solidFill>
                <a:ea typeface="黑体" panose="02010609060101010101" pitchFamily="49" charset="-122"/>
              </a:rPr>
              <a:t>，要将隐含的“</a:t>
            </a:r>
            <a:r>
              <a:rPr lang="en-US" altLang="zh-CN" sz="2200" kern="0" smtClean="0">
                <a:solidFill>
                  <a:schemeClr val="accent2"/>
                </a:solidFill>
                <a:ea typeface="黑体" panose="02010609060101010101" pitchFamily="49" charset="-122"/>
              </a:rPr>
              <a:t>1”</a:t>
            </a:r>
            <a:r>
              <a:rPr lang="zh-CN" altLang="en-US" sz="2200" kern="0" smtClean="0">
                <a:solidFill>
                  <a:schemeClr val="accent2"/>
                </a:solidFill>
                <a:ea typeface="黑体" panose="02010609060101010101" pitchFamily="49" charset="-122"/>
              </a:rPr>
              <a:t>移到小数部分，高位补</a:t>
            </a:r>
            <a:r>
              <a:rPr lang="en-US" altLang="zh-CN" sz="2200" kern="0" smtClean="0">
                <a:solidFill>
                  <a:schemeClr val="accent2"/>
                </a:solidFill>
                <a:ea typeface="黑体" panose="02010609060101010101" pitchFamily="49" charset="-122"/>
              </a:rPr>
              <a:t>0</a:t>
            </a:r>
            <a:r>
              <a:rPr lang="zh-CN" altLang="en-US" sz="2200" kern="0" smtClean="0">
                <a:solidFill>
                  <a:schemeClr val="accent2"/>
                </a:solidFill>
                <a:ea typeface="黑体" panose="02010609060101010101" pitchFamily="49" charset="-122"/>
              </a:rPr>
              <a:t>，移出的低位保留到特定的</a:t>
            </a:r>
            <a:r>
              <a:rPr lang="zh-CN" altLang="en-US" sz="2200" kern="0" smtClean="0">
                <a:solidFill>
                  <a:srgbClr val="FF0066"/>
                </a:solidFill>
                <a:ea typeface="黑体" panose="02010609060101010101" pitchFamily="49" charset="-122"/>
              </a:rPr>
              <a:t>“附加位”</a:t>
            </a:r>
            <a:r>
              <a:rPr lang="zh-CN" altLang="en-US" sz="2200" kern="0" smtClean="0">
                <a:solidFill>
                  <a:schemeClr val="accent2"/>
                </a:solidFill>
                <a:ea typeface="黑体" panose="02010609060101010101" pitchFamily="49" charset="-122"/>
              </a:rPr>
              <a:t>上</a:t>
            </a:r>
            <a:endParaRPr lang="zh-CN" altLang="en-US" sz="2200" kern="0" dirty="0" smtClean="0">
              <a:solidFill>
                <a:schemeClr val="accent2"/>
              </a:solidFill>
              <a:ea typeface="黑体" panose="02010609060101010101" pitchFamily="49" charset="-122"/>
            </a:endParaRPr>
          </a:p>
        </p:txBody>
      </p:sp>
      <p:sp>
        <p:nvSpPr>
          <p:cNvPr id="7" name="Text Box 5"/>
          <p:cNvSpPr txBox="1">
            <a:spLocks noChangeArrowheads="1"/>
          </p:cNvSpPr>
          <p:nvPr/>
        </p:nvSpPr>
        <p:spPr bwMode="auto">
          <a:xfrm>
            <a:off x="597616" y="3269629"/>
            <a:ext cx="50030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a:solidFill>
                  <a:srgbClr val="CC3300"/>
                </a:solidFill>
                <a:latin typeface="Arial" panose="020B0604020202020204" pitchFamily="34" charset="0"/>
                <a:ea typeface="黑体" panose="02010609060101010101" pitchFamily="49" charset="-122"/>
              </a:rPr>
              <a:t>进行尾数加减运算前，必须“对阶”</a:t>
            </a:r>
            <a:r>
              <a:rPr lang="zh-CN" altLang="en-US" sz="2200" dirty="0" smtClean="0">
                <a:solidFill>
                  <a:srgbClr val="CC3300"/>
                </a:solidFill>
                <a:latin typeface="Arial" panose="020B0604020202020204" pitchFamily="34" charset="0"/>
                <a:ea typeface="黑体" panose="02010609060101010101" pitchFamily="49" charset="-122"/>
              </a:rPr>
              <a:t>！</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8" name="Line 9"/>
          <p:cNvSpPr>
            <a:spLocks noChangeShapeType="1"/>
          </p:cNvSpPr>
          <p:nvPr/>
        </p:nvSpPr>
        <p:spPr bwMode="auto">
          <a:xfrm flipV="1">
            <a:off x="4701208" y="2762250"/>
            <a:ext cx="899491" cy="371280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p:nvSpPr>
        <p:spPr bwMode="auto">
          <a:xfrm>
            <a:off x="7419975" y="2466975"/>
            <a:ext cx="314325" cy="3048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 name="Line 14"/>
          <p:cNvSpPr>
            <a:spLocks noChangeShapeType="1"/>
          </p:cNvSpPr>
          <p:nvPr/>
        </p:nvSpPr>
        <p:spPr bwMode="auto">
          <a:xfrm flipV="1">
            <a:off x="7419975" y="2781300"/>
            <a:ext cx="95250" cy="54179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5"/>
          <p:cNvSpPr txBox="1">
            <a:spLocks noChangeArrowheads="1"/>
          </p:cNvSpPr>
          <p:nvPr/>
        </p:nvSpPr>
        <p:spPr bwMode="auto">
          <a:xfrm>
            <a:off x="5497711" y="3323093"/>
            <a:ext cx="24640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smtClean="0">
                <a:solidFill>
                  <a:srgbClr val="FF0066"/>
                </a:solidFill>
                <a:latin typeface="Arial" panose="020B0604020202020204" pitchFamily="34" charset="0"/>
                <a:ea typeface="黑体" panose="02010609060101010101" pitchFamily="49" charset="-122"/>
              </a:rPr>
              <a:t>最后</a:t>
            </a:r>
            <a:r>
              <a:rPr lang="zh-CN" altLang="en-US" sz="2200" dirty="0">
                <a:solidFill>
                  <a:srgbClr val="FF0066"/>
                </a:solidFill>
                <a:latin typeface="Arial" panose="020B0604020202020204" pitchFamily="34" charset="0"/>
                <a:ea typeface="黑体" panose="02010609060101010101" pitchFamily="49" charset="-122"/>
              </a:rPr>
              <a:t>还要考虑</a:t>
            </a:r>
            <a:r>
              <a:rPr lang="zh-CN" altLang="en-US" sz="2200" dirty="0" smtClean="0">
                <a:solidFill>
                  <a:srgbClr val="FF0066"/>
                </a:solidFill>
                <a:latin typeface="Arial" panose="020B0604020202020204" pitchFamily="34" charset="0"/>
                <a:ea typeface="黑体" panose="02010609060101010101" pitchFamily="49" charset="-122"/>
              </a:rPr>
              <a:t>舍入</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12" name="Text Box 5"/>
          <p:cNvSpPr txBox="1">
            <a:spLocks noChangeArrowheads="1"/>
          </p:cNvSpPr>
          <p:nvPr/>
        </p:nvSpPr>
        <p:spPr bwMode="auto">
          <a:xfrm>
            <a:off x="593897" y="3700516"/>
            <a:ext cx="44435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smtClean="0">
                <a:solidFill>
                  <a:srgbClr val="CC3300"/>
                </a:solidFill>
                <a:latin typeface="Arial" panose="020B0604020202020204" pitchFamily="34" charset="0"/>
                <a:ea typeface="黑体" panose="02010609060101010101" pitchFamily="49" charset="-122"/>
              </a:rPr>
              <a:t>计算机</a:t>
            </a:r>
            <a:r>
              <a:rPr lang="zh-CN" altLang="en-US" sz="2200" dirty="0">
                <a:solidFill>
                  <a:srgbClr val="CC3300"/>
                </a:solidFill>
                <a:latin typeface="Arial" panose="020B0604020202020204" pitchFamily="34" charset="0"/>
                <a:ea typeface="黑体" panose="02010609060101010101" pitchFamily="49" charset="-122"/>
              </a:rPr>
              <a:t>内部的二进制运算也一样！</a:t>
            </a:r>
          </a:p>
        </p:txBody>
      </p:sp>
    </p:spTree>
    <p:extLst>
      <p:ext uri="{BB962C8B-B14F-4D97-AF65-F5344CB8AC3E}">
        <p14:creationId xmlns:p14="http://schemas.microsoft.com/office/powerpoint/2010/main" val="177714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down)">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down)">
                                      <p:cBhvr>
                                        <p:cTn id="16" dur="500"/>
                                        <p:tgtEl>
                                          <p:spTgt spid="6">
                                            <p:txEl>
                                              <p:pRg st="2" end="2"/>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10" end="10"/>
                                            </p:txEl>
                                          </p:spTgt>
                                        </p:tgtEl>
                                        <p:attrNameLst>
                                          <p:attrName>style.visibility</p:attrName>
                                        </p:attrNameLst>
                                      </p:cBhvr>
                                      <p:to>
                                        <p:strVal val="visible"/>
                                      </p:to>
                                    </p:set>
                                    <p:animEffect transition="in" filter="blinds(horizontal)">
                                      <p:cBhvr>
                                        <p:cTn id="58" dur="500"/>
                                        <p:tgtEl>
                                          <p:spTgt spid="6">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animEffect transition="in" filter="blinds(horizontal)">
                                      <p:cBhvr>
                                        <p:cTn id="63" dur="500"/>
                                        <p:tgtEl>
                                          <p:spTgt spid="6">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
                                            <p:txEl>
                                              <p:pRg st="12" end="12"/>
                                            </p:txEl>
                                          </p:spTgt>
                                        </p:tgtEl>
                                        <p:attrNameLst>
                                          <p:attrName>style.visibility</p:attrName>
                                        </p:attrNameLst>
                                      </p:cBhvr>
                                      <p:to>
                                        <p:strVal val="visible"/>
                                      </p:to>
                                    </p:set>
                                    <p:animEffect transition="in" filter="blinds(horizontal)">
                                      <p:cBhvr>
                                        <p:cTn id="68" dur="500"/>
                                        <p:tgtEl>
                                          <p:spTgt spid="6">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
                                            <p:txEl>
                                              <p:pRg st="13" end="13"/>
                                            </p:txEl>
                                          </p:spTgt>
                                        </p:tgtEl>
                                        <p:attrNameLst>
                                          <p:attrName>style.visibility</p:attrName>
                                        </p:attrNameLst>
                                      </p:cBhvr>
                                      <p:to>
                                        <p:strVal val="visible"/>
                                      </p:to>
                                    </p:set>
                                    <p:animEffect transition="in" filter="blinds(horizontal)">
                                      <p:cBhvr>
                                        <p:cTn id="73" dur="500"/>
                                        <p:tgtEl>
                                          <p:spTgt spid="6">
                                            <p:txEl>
                                              <p:pRg st="13" end="13"/>
                                            </p:txEl>
                                          </p:spTgt>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linds(horizontal)">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浮点数加</a:t>
            </a:r>
            <a:r>
              <a:rPr lang="en-US" altLang="zh-CN" dirty="0" smtClean="0">
                <a:ea typeface="宋体" panose="02010600030101010101" pitchFamily="2" charset="-122"/>
              </a:rPr>
              <a:t>/</a:t>
            </a:r>
            <a:r>
              <a:rPr lang="zh-CN" altLang="en-US" dirty="0" smtClean="0">
                <a:ea typeface="宋体" panose="02010600030101010101" pitchFamily="2" charset="-122"/>
              </a:rPr>
              <a:t>减运算</a:t>
            </a:r>
            <a:r>
              <a:rPr lang="en-US" altLang="zh-CN" dirty="0" smtClean="0">
                <a:ea typeface="宋体" panose="02010600030101010101" pitchFamily="2" charset="-122"/>
              </a:rPr>
              <a:t>-</a:t>
            </a:r>
            <a:r>
              <a:rPr lang="zh-CN" altLang="en-US" dirty="0" smtClean="0">
                <a:solidFill>
                  <a:schemeClr val="accent2"/>
                </a:solidFill>
                <a:ea typeface="宋体" panose="02010600030101010101" pitchFamily="2" charset="-122"/>
              </a:rPr>
              <a:t>对阶</a:t>
            </a:r>
          </a:p>
        </p:txBody>
      </p:sp>
      <p:sp>
        <p:nvSpPr>
          <p:cNvPr id="480263" name="Text Box 7"/>
          <p:cNvSpPr txBox="1">
            <a:spLocks noChangeArrowheads="1"/>
          </p:cNvSpPr>
          <p:nvPr/>
        </p:nvSpPr>
        <p:spPr bwMode="auto">
          <a:xfrm>
            <a:off x="434976" y="1158875"/>
            <a:ext cx="7307608" cy="8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a:latin typeface="Arial" panose="020B0604020202020204" pitchFamily="34" charset="0"/>
                <a:ea typeface="黑体" panose="02010609060101010101" pitchFamily="49" charset="-122"/>
              </a:rPr>
              <a:t>通过计算</a:t>
            </a:r>
            <a:r>
              <a:rPr lang="en-US" altLang="zh-CN" sz="2200" dirty="0">
                <a:latin typeface="Arial" panose="020B0604020202020204" pitchFamily="34" charset="0"/>
                <a:ea typeface="黑体" panose="02010609060101010101" pitchFamily="49" charset="-122"/>
              </a:rPr>
              <a:t>[</a:t>
            </a:r>
            <a:r>
              <a:rPr lang="en-US" altLang="zh-CN" sz="2200" dirty="0">
                <a:latin typeface="Arial" panose="020B0604020202020204" pitchFamily="34" charset="0"/>
                <a:ea typeface="黑体" panose="02010609060101010101" pitchFamily="49" charset="-122"/>
                <a:sym typeface="Symbol" panose="05050102010706020507" pitchFamily="18" charset="2"/>
              </a:rPr>
              <a:t></a:t>
            </a:r>
            <a:r>
              <a:rPr lang="en-US" altLang="zh-CN" sz="2200" dirty="0">
                <a:latin typeface="Arial" panose="020B0604020202020204" pitchFamily="34" charset="0"/>
                <a:ea typeface="黑体" panose="02010609060101010101" pitchFamily="49" charset="-122"/>
              </a:rPr>
              <a:t>E]</a:t>
            </a:r>
            <a:r>
              <a:rPr lang="zh-CN" altLang="en-US" sz="2200" baseline="-25000" dirty="0">
                <a:latin typeface="Arial" panose="020B0604020202020204" pitchFamily="34" charset="0"/>
                <a:ea typeface="黑体" panose="02010609060101010101" pitchFamily="49" charset="-122"/>
              </a:rPr>
              <a:t>补</a:t>
            </a:r>
            <a:r>
              <a:rPr lang="zh-CN" altLang="en-US" sz="2200" dirty="0">
                <a:latin typeface="Arial" panose="020B0604020202020204" pitchFamily="34" charset="0"/>
                <a:ea typeface="黑体" panose="02010609060101010101" pitchFamily="49" charset="-122"/>
              </a:rPr>
              <a:t>来判断两数的阶</a:t>
            </a:r>
            <a:r>
              <a:rPr lang="zh-CN" altLang="en-US" sz="2200" dirty="0" smtClean="0">
                <a:latin typeface="Arial" panose="020B0604020202020204" pitchFamily="34" charset="0"/>
                <a:ea typeface="黑体" panose="02010609060101010101" pitchFamily="49" charset="-122"/>
              </a:rPr>
              <a:t>差，对于标准移码有：</a:t>
            </a:r>
            <a:endParaRPr lang="zh-CN" altLang="en-US" sz="2200" baseline="-25000" dirty="0">
              <a:latin typeface="Arial" panose="020B0604020202020204" pitchFamily="34" charset="0"/>
              <a:ea typeface="黑体" panose="02010609060101010101" pitchFamily="49" charset="-122"/>
            </a:endParaRPr>
          </a:p>
          <a:p>
            <a:pPr>
              <a:spcBef>
                <a:spcPct val="30000"/>
              </a:spcBef>
            </a:pPr>
            <a:r>
              <a:rPr lang="en-US" altLang="zh-CN" sz="2200" dirty="0">
                <a:latin typeface="Arial" panose="020B0604020202020204" pitchFamily="34" charset="0"/>
                <a:ea typeface="黑体" panose="02010609060101010101" pitchFamily="49" charset="-122"/>
              </a:rPr>
              <a:t>[</a:t>
            </a:r>
            <a:r>
              <a:rPr lang="en-US" altLang="zh-CN" sz="2200" dirty="0">
                <a:latin typeface="Arial" panose="020B0604020202020204" pitchFamily="34" charset="0"/>
                <a:ea typeface="黑体" panose="02010609060101010101" pitchFamily="49" charset="-122"/>
                <a:sym typeface="Symbol" panose="05050102010706020507" pitchFamily="18" charset="2"/>
              </a:rPr>
              <a:t></a:t>
            </a:r>
            <a:r>
              <a:rPr lang="en-US" altLang="zh-CN" sz="2200" dirty="0">
                <a:latin typeface="Arial" panose="020B0604020202020204" pitchFamily="34" charset="0"/>
                <a:ea typeface="黑体" panose="02010609060101010101" pitchFamily="49" charset="-122"/>
              </a:rPr>
              <a:t>E]</a:t>
            </a:r>
            <a:r>
              <a:rPr lang="zh-CN" altLang="en-US" sz="2200" baseline="-250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 [Ex–</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=[Ex]</a:t>
            </a:r>
            <a:r>
              <a:rPr lang="zh-CN" altLang="en-US" sz="2200" baseline="-25000" dirty="0">
                <a:latin typeface="Arial" panose="020B0604020202020204" pitchFamily="34" charset="0"/>
                <a:ea typeface="黑体" panose="02010609060101010101" pitchFamily="49" charset="-122"/>
              </a:rPr>
              <a:t>移</a:t>
            </a:r>
            <a:r>
              <a:rPr lang="zh-CN" altLang="en-US" sz="2200" dirty="0">
                <a:latin typeface="Arial" panose="020B0604020202020204" pitchFamily="34" charset="0"/>
                <a:ea typeface="黑体" panose="02010609060101010101" pitchFamily="49" charset="-122"/>
              </a:rPr>
              <a:t> </a:t>
            </a:r>
            <a:r>
              <a:rPr lang="en-US" altLang="zh-CN" sz="2200" dirty="0" smtClean="0">
                <a:latin typeface="Arial" panose="020B0604020202020204" pitchFamily="34" charset="0"/>
                <a:ea typeface="黑体" panose="02010609060101010101" pitchFamily="49" charset="-122"/>
              </a:rPr>
              <a:t>–[</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smtClean="0">
                <a:latin typeface="Arial" panose="020B0604020202020204" pitchFamily="34" charset="0"/>
                <a:ea typeface="黑体" panose="02010609060101010101" pitchFamily="49" charset="-122"/>
              </a:rPr>
              <a:t>移</a:t>
            </a:r>
            <a:r>
              <a:rPr lang="en-US" altLang="zh-CN" sz="2200" dirty="0" smtClean="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[Ex]</a:t>
            </a:r>
            <a:r>
              <a:rPr lang="zh-CN" altLang="en-US" sz="2200" baseline="-25000" dirty="0">
                <a:latin typeface="Arial" panose="020B0604020202020204" pitchFamily="34" charset="0"/>
                <a:ea typeface="黑体" panose="02010609060101010101" pitchFamily="49" charset="-122"/>
              </a:rPr>
              <a:t>移</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移</a:t>
            </a:r>
            <a:r>
              <a:rPr lang="en-US" altLang="zh-CN" sz="2200" dirty="0">
                <a:latin typeface="Arial" panose="020B0604020202020204" pitchFamily="34" charset="0"/>
                <a:ea typeface="黑体" panose="02010609060101010101" pitchFamily="49" charset="-122"/>
              </a:rPr>
              <a:t>]</a:t>
            </a:r>
            <a:r>
              <a:rPr lang="zh-CN" altLang="en-US" sz="2200" baseline="-25000" dirty="0" smtClean="0">
                <a:latin typeface="Arial" panose="020B0604020202020204" pitchFamily="34" charset="0"/>
                <a:ea typeface="黑体" panose="02010609060101010101" pitchFamily="49" charset="-122"/>
              </a:rPr>
              <a:t>补</a:t>
            </a:r>
            <a:endParaRPr lang="zh-CN" altLang="en-US" sz="2200" dirty="0">
              <a:latin typeface="Arial" panose="020B0604020202020204" pitchFamily="34" charset="0"/>
              <a:ea typeface="黑体" panose="02010609060101010101" pitchFamily="49" charset="-122"/>
            </a:endParaRPr>
          </a:p>
        </p:txBody>
      </p:sp>
      <p:sp>
        <p:nvSpPr>
          <p:cNvPr id="123911" name="Text Box 8"/>
          <p:cNvSpPr txBox="1">
            <a:spLocks noChangeArrowheads="1"/>
          </p:cNvSpPr>
          <p:nvPr/>
        </p:nvSpPr>
        <p:spPr bwMode="auto">
          <a:xfrm>
            <a:off x="464739" y="3992023"/>
            <a:ext cx="65881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solidFill>
                  <a:srgbClr val="FF0066"/>
                </a:solidFill>
                <a:latin typeface="Arial" panose="020B0604020202020204" pitchFamily="34" charset="0"/>
                <a:ea typeface="黑体" panose="02010609060101010101" pitchFamily="49" charset="-122"/>
              </a:rPr>
              <a:t>问题</a:t>
            </a:r>
            <a:r>
              <a:rPr lang="en-US" altLang="zh-CN" sz="2200" dirty="0" smtClean="0">
                <a:solidFill>
                  <a:srgbClr val="FF0066"/>
                </a:solidFill>
                <a:latin typeface="Arial" panose="020B0604020202020204" pitchFamily="34" charset="0"/>
                <a:ea typeface="黑体" panose="02010609060101010101" pitchFamily="49" charset="-122"/>
              </a:rPr>
              <a:t>2</a:t>
            </a:r>
            <a:r>
              <a:rPr lang="zh-CN" altLang="en-US" sz="2200" dirty="0" smtClean="0">
                <a:solidFill>
                  <a:srgbClr val="FF0066"/>
                </a:solidFill>
                <a:latin typeface="Arial" panose="020B0604020202020204" pitchFamily="34" charset="0"/>
                <a:ea typeface="黑体" panose="02010609060101010101" pitchFamily="49" charset="-122"/>
              </a:rPr>
              <a:t>：当</a:t>
            </a:r>
            <a:r>
              <a:rPr lang="en-US" altLang="zh-CN" sz="2200" dirty="0" smtClean="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dirty="0">
                <a:solidFill>
                  <a:srgbClr val="FF0066"/>
                </a:solidFill>
                <a:latin typeface="Arial" panose="020B0604020202020204" pitchFamily="34" charset="0"/>
                <a:ea typeface="黑体" panose="02010609060101010101" pitchFamily="49" charset="-122"/>
              </a:rPr>
              <a:t>为何值时无法根据</a:t>
            </a:r>
            <a:r>
              <a:rPr lang="en-US" altLang="zh-CN" sz="2200" dirty="0">
                <a:solidFill>
                  <a:srgbClr val="FF0066"/>
                </a:solidFill>
                <a:latin typeface="Arial" panose="020B0604020202020204" pitchFamily="34" charset="0"/>
                <a:ea typeface="黑体" panose="02010609060101010101" pitchFamily="49" charset="-122"/>
              </a:rPr>
              <a:t>[</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baseline="-25000" dirty="0">
                <a:solidFill>
                  <a:srgbClr val="FF0066"/>
                </a:solidFill>
                <a:latin typeface="Arial" panose="020B0604020202020204" pitchFamily="34" charset="0"/>
                <a:ea typeface="黑体" panose="02010609060101010101" pitchFamily="49" charset="-122"/>
              </a:rPr>
              <a:t>补</a:t>
            </a:r>
            <a:r>
              <a:rPr lang="zh-CN" altLang="en-US" sz="2200" dirty="0">
                <a:solidFill>
                  <a:srgbClr val="FF0066"/>
                </a:solidFill>
                <a:latin typeface="Arial" panose="020B0604020202020204" pitchFamily="34" charset="0"/>
                <a:ea typeface="黑体" panose="02010609060101010101" pitchFamily="49" charset="-122"/>
              </a:rPr>
              <a:t>来判断阶差？</a:t>
            </a:r>
          </a:p>
        </p:txBody>
      </p:sp>
      <p:sp>
        <p:nvSpPr>
          <p:cNvPr id="123912" name="Text Box 9"/>
          <p:cNvSpPr txBox="1">
            <a:spLocks noChangeArrowheads="1"/>
          </p:cNvSpPr>
          <p:nvPr/>
        </p:nvSpPr>
        <p:spPr bwMode="auto">
          <a:xfrm>
            <a:off x="485775" y="733425"/>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solidFill>
                  <a:srgbClr val="FF0066"/>
                </a:solidFill>
                <a:latin typeface="Arial" panose="020B0604020202020204" pitchFamily="34" charset="0"/>
                <a:ea typeface="黑体" panose="02010609060101010101" pitchFamily="49" charset="-122"/>
              </a:rPr>
              <a:t>问题</a:t>
            </a:r>
            <a:r>
              <a:rPr lang="en-US" altLang="zh-CN" sz="2200" dirty="0" smtClean="0">
                <a:solidFill>
                  <a:srgbClr val="FF0066"/>
                </a:solidFill>
                <a:latin typeface="Arial" panose="020B0604020202020204" pitchFamily="34" charset="0"/>
                <a:ea typeface="黑体" panose="02010609060101010101" pitchFamily="49" charset="-122"/>
              </a:rPr>
              <a:t>1</a:t>
            </a:r>
            <a:r>
              <a:rPr lang="zh-CN" altLang="en-US" sz="2200" dirty="0" smtClean="0">
                <a:solidFill>
                  <a:srgbClr val="FF0066"/>
                </a:solidFill>
                <a:latin typeface="Arial" panose="020B0604020202020204" pitchFamily="34" charset="0"/>
                <a:ea typeface="黑体" panose="02010609060101010101" pitchFamily="49" charset="-122"/>
              </a:rPr>
              <a:t>：</a:t>
            </a:r>
            <a:r>
              <a:rPr lang="zh-CN" altLang="en-US" sz="2200" dirty="0">
                <a:solidFill>
                  <a:srgbClr val="FF0066"/>
                </a:solidFill>
                <a:latin typeface="Arial" panose="020B0604020202020204" pitchFamily="34" charset="0"/>
                <a:ea typeface="黑体" panose="02010609060101010101" pitchFamily="49" charset="-122"/>
              </a:rPr>
              <a:t>如何对阶？</a:t>
            </a:r>
          </a:p>
        </p:txBody>
      </p:sp>
      <p:sp>
        <p:nvSpPr>
          <p:cNvPr id="480266" name="Text Box 10"/>
          <p:cNvSpPr txBox="1">
            <a:spLocks noChangeArrowheads="1"/>
          </p:cNvSpPr>
          <p:nvPr/>
        </p:nvSpPr>
        <p:spPr bwMode="auto">
          <a:xfrm>
            <a:off x="6743509" y="3944399"/>
            <a:ext cx="1400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溢出时！</a:t>
            </a:r>
          </a:p>
        </p:txBody>
      </p:sp>
      <p:sp>
        <p:nvSpPr>
          <p:cNvPr id="480267" name="Text Box 11"/>
          <p:cNvSpPr txBox="1">
            <a:spLocks noChangeArrowheads="1"/>
          </p:cNvSpPr>
          <p:nvPr/>
        </p:nvSpPr>
        <p:spPr bwMode="auto">
          <a:xfrm>
            <a:off x="556815" y="4423823"/>
            <a:ext cx="591958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900" dirty="0">
                <a:latin typeface="Arial" panose="020B0604020202020204" pitchFamily="34" charset="0"/>
                <a:ea typeface="黑体" panose="02010609060101010101" pitchFamily="49" charset="-122"/>
              </a:rPr>
              <a:t>例如，</a:t>
            </a:r>
            <a:r>
              <a:rPr lang="en-US" altLang="zh-CN" sz="1900" dirty="0">
                <a:latin typeface="Arial" panose="020B0604020202020204" pitchFamily="34" charset="0"/>
                <a:ea typeface="黑体" panose="02010609060101010101" pitchFamily="49" charset="-122"/>
              </a:rPr>
              <a:t>4</a:t>
            </a:r>
            <a:r>
              <a:rPr lang="zh-CN" altLang="en-US" sz="1900" dirty="0">
                <a:latin typeface="Arial" panose="020B0604020202020204" pitchFamily="34" charset="0"/>
                <a:ea typeface="黑体" panose="02010609060101010101" pitchFamily="49" charset="-122"/>
              </a:rPr>
              <a:t>位移码，</a:t>
            </a:r>
            <a:r>
              <a:rPr lang="en-US" altLang="zh-CN" sz="1900" dirty="0">
                <a:latin typeface="Arial" panose="020B0604020202020204" pitchFamily="34" charset="0"/>
                <a:ea typeface="黑体" panose="02010609060101010101" pitchFamily="49" charset="-122"/>
              </a:rPr>
              <a:t>Ex=7</a:t>
            </a:r>
            <a:r>
              <a:rPr lang="zh-CN" altLang="en-US" sz="1900" dirty="0">
                <a:latin typeface="Arial" panose="020B0604020202020204" pitchFamily="34" charset="0"/>
                <a:ea typeface="黑体" panose="02010609060101010101" pitchFamily="49" charset="-122"/>
              </a:rPr>
              <a:t>，</a:t>
            </a:r>
            <a:r>
              <a:rPr lang="en-US" altLang="zh-CN" sz="1900" dirty="0" err="1">
                <a:latin typeface="Arial" panose="020B0604020202020204" pitchFamily="34" charset="0"/>
                <a:ea typeface="黑体" panose="02010609060101010101" pitchFamily="49" charset="-122"/>
              </a:rPr>
              <a:t>Ey</a:t>
            </a:r>
            <a:r>
              <a:rPr lang="en-US" altLang="zh-CN" sz="1900" dirty="0">
                <a:latin typeface="Arial" panose="020B0604020202020204" pitchFamily="34" charset="0"/>
                <a:ea typeface="黑体" panose="02010609060101010101" pitchFamily="49" charset="-122"/>
              </a:rPr>
              <a:t>=-7</a:t>
            </a:r>
            <a:r>
              <a:rPr lang="zh-CN" altLang="en-US" sz="1900" dirty="0">
                <a:latin typeface="Arial" panose="020B0604020202020204" pitchFamily="34" charset="0"/>
                <a:ea typeface="黑体" panose="02010609060101010101" pitchFamily="49" charset="-122"/>
              </a:rPr>
              <a:t>，则</a:t>
            </a:r>
            <a:r>
              <a:rPr lang="en-US" altLang="zh-CN" sz="1900" dirty="0">
                <a:latin typeface="Arial" panose="020B0604020202020204" pitchFamily="34" charset="0"/>
                <a:ea typeface="黑体" panose="02010609060101010101" pitchFamily="49" charset="-122"/>
              </a:rPr>
              <a:t>[</a:t>
            </a:r>
            <a:r>
              <a:rPr lang="en-US" altLang="zh-CN" sz="1900" dirty="0">
                <a:latin typeface="Arial" panose="020B0604020202020204" pitchFamily="34" charset="0"/>
                <a:ea typeface="黑体" panose="02010609060101010101" pitchFamily="49" charset="-122"/>
                <a:sym typeface="Symbol" panose="05050102010706020507" pitchFamily="18" charset="2"/>
              </a:rPr>
              <a:t></a:t>
            </a:r>
            <a:r>
              <a:rPr lang="en-US" altLang="zh-CN" sz="1900" dirty="0">
                <a:latin typeface="Arial" panose="020B0604020202020204" pitchFamily="34" charset="0"/>
                <a:ea typeface="黑体" panose="02010609060101010101" pitchFamily="49" charset="-122"/>
              </a:rPr>
              <a:t>E]</a:t>
            </a:r>
            <a:r>
              <a:rPr lang="zh-CN" altLang="en-US" sz="1900" baseline="-25000" dirty="0">
                <a:latin typeface="Arial" panose="020B0604020202020204" pitchFamily="34" charset="0"/>
                <a:ea typeface="黑体" panose="02010609060101010101" pitchFamily="49" charset="-122"/>
              </a:rPr>
              <a:t>补</a:t>
            </a:r>
            <a:r>
              <a:rPr lang="en-US" altLang="zh-CN" sz="1900" dirty="0">
                <a:latin typeface="Arial" panose="020B0604020202020204" pitchFamily="34" charset="0"/>
                <a:ea typeface="黑体" panose="02010609060101010101" pitchFamily="49" charset="-122"/>
              </a:rPr>
              <a:t>=</a:t>
            </a:r>
            <a:r>
              <a:rPr lang="en-US" altLang="zh-CN" sz="1900" dirty="0" smtClean="0">
                <a:latin typeface="Arial" panose="020B0604020202020204" pitchFamily="34" charset="0"/>
                <a:ea typeface="黑体" panose="02010609060101010101" pitchFamily="49" charset="-122"/>
              </a:rPr>
              <a:t>1111+1111</a:t>
            </a:r>
            <a:endParaRPr lang="zh-CN" altLang="en-US" sz="1900" dirty="0">
              <a:latin typeface="黑体" panose="02010609060101010101" pitchFamily="49" charset="-122"/>
              <a:ea typeface="黑体" panose="02010609060101010101" pitchFamily="49" charset="-122"/>
            </a:endParaRPr>
          </a:p>
        </p:txBody>
      </p:sp>
      <p:sp>
        <p:nvSpPr>
          <p:cNvPr id="123916" name="Text Box 13"/>
          <p:cNvSpPr txBox="1">
            <a:spLocks noChangeArrowheads="1"/>
          </p:cNvSpPr>
          <p:nvPr/>
        </p:nvSpPr>
        <p:spPr bwMode="auto">
          <a:xfrm>
            <a:off x="431798" y="5066728"/>
            <a:ext cx="839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smtClean="0">
                <a:solidFill>
                  <a:srgbClr val="FF0066"/>
                </a:solidFill>
                <a:latin typeface="Arial" panose="020B0604020202020204" pitchFamily="34" charset="0"/>
                <a:ea typeface="黑体" panose="02010609060101010101" pitchFamily="49" charset="-122"/>
              </a:rPr>
              <a:t>问题</a:t>
            </a:r>
            <a:r>
              <a:rPr lang="en-US" altLang="zh-CN" sz="2200" dirty="0" smtClean="0">
                <a:solidFill>
                  <a:srgbClr val="FF0066"/>
                </a:solidFill>
                <a:latin typeface="Arial" panose="020B0604020202020204" pitchFamily="34" charset="0"/>
                <a:ea typeface="黑体" panose="02010609060101010101" pitchFamily="49" charset="-122"/>
              </a:rPr>
              <a:t>3</a:t>
            </a:r>
            <a:r>
              <a:rPr lang="zh-CN" altLang="en-US" sz="2200" dirty="0" smtClean="0">
                <a:solidFill>
                  <a:srgbClr val="FF0066"/>
                </a:solidFill>
                <a:latin typeface="Arial" panose="020B0604020202020204" pitchFamily="34" charset="0"/>
                <a:ea typeface="黑体" panose="02010609060101010101" pitchFamily="49" charset="-122"/>
              </a:rPr>
              <a:t>：</a:t>
            </a:r>
            <a:r>
              <a:rPr lang="zh-CN" altLang="en-US" sz="2200" dirty="0">
                <a:solidFill>
                  <a:srgbClr val="FF0066"/>
                </a:solidFill>
                <a:latin typeface="Arial" panose="020B0604020202020204" pitchFamily="34" charset="0"/>
                <a:ea typeface="黑体" panose="02010609060101010101" pitchFamily="49" charset="-122"/>
              </a:rPr>
              <a:t>对</a:t>
            </a:r>
            <a:r>
              <a:rPr lang="en-US" altLang="zh-CN" sz="2200" dirty="0">
                <a:solidFill>
                  <a:srgbClr val="FF0066"/>
                </a:solidFill>
                <a:latin typeface="Arial" panose="020B0604020202020204" pitchFamily="34" charset="0"/>
                <a:ea typeface="黑体" panose="02010609060101010101" pitchFamily="49" charset="-122"/>
              </a:rPr>
              <a:t>IEEE754 SP</a:t>
            </a:r>
            <a:r>
              <a:rPr lang="zh-CN" altLang="en-US" sz="2200" dirty="0">
                <a:solidFill>
                  <a:srgbClr val="FF0066"/>
                </a:solidFill>
                <a:latin typeface="Arial" panose="020B0604020202020204" pitchFamily="34" charset="0"/>
                <a:ea typeface="黑体" panose="02010609060101010101" pitchFamily="49" charset="-122"/>
              </a:rPr>
              <a:t>格式来说， </a:t>
            </a:r>
            <a:r>
              <a:rPr lang="en-US" altLang="zh-CN" sz="2200" dirty="0">
                <a:solidFill>
                  <a:srgbClr val="FF0066"/>
                </a:solidFill>
                <a:latin typeface="Arial" panose="020B0604020202020204" pitchFamily="34" charset="0"/>
                <a:ea typeface="黑体" panose="02010609060101010101" pitchFamily="49" charset="-122"/>
              </a:rPr>
              <a:t>|</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dirty="0">
                <a:solidFill>
                  <a:srgbClr val="FF0066"/>
                </a:solidFill>
                <a:latin typeface="Arial" panose="020B0604020202020204" pitchFamily="34" charset="0"/>
                <a:ea typeface="黑体" panose="02010609060101010101" pitchFamily="49" charset="-122"/>
              </a:rPr>
              <a:t>大于多少时，结果就等于阶大的那个数（即小数被大数吃掉） ？</a:t>
            </a:r>
          </a:p>
        </p:txBody>
      </p:sp>
      <p:sp>
        <p:nvSpPr>
          <p:cNvPr id="480270" name="Text Box 14"/>
          <p:cNvSpPr txBox="1">
            <a:spLocks noChangeArrowheads="1"/>
          </p:cNvSpPr>
          <p:nvPr/>
        </p:nvSpPr>
        <p:spPr bwMode="auto">
          <a:xfrm>
            <a:off x="85327" y="6044171"/>
            <a:ext cx="9077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latin typeface="Arial" panose="020B0604020202020204" pitchFamily="34" charset="0"/>
                <a:ea typeface="黑体" panose="02010609060101010101" pitchFamily="49" charset="-122"/>
              </a:rPr>
              <a:t>1.xx…x </a:t>
            </a: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0.00</a:t>
            </a:r>
            <a:r>
              <a:rPr lang="en-US" altLang="zh-CN" sz="2200" dirty="0" smtClean="0">
                <a:latin typeface="Arial" panose="020B0604020202020204" pitchFamily="34" charset="0"/>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01xx</a:t>
            </a:r>
            <a:r>
              <a:rPr lang="en-US" altLang="zh-CN" sz="2200" dirty="0" smtClean="0">
                <a:latin typeface="Arial" panose="020B0604020202020204" pitchFamily="34" charset="0"/>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x(SP</a:t>
            </a:r>
            <a:r>
              <a:rPr lang="zh-CN" altLang="en-US" sz="2200" dirty="0" smtClean="0">
                <a:latin typeface="黑体" panose="02010609060101010101" pitchFamily="49" charset="-122"/>
                <a:ea typeface="黑体" panose="02010609060101010101" pitchFamily="49" charset="-122"/>
              </a:rPr>
              <a:t>的尾数长</a:t>
            </a:r>
            <a:r>
              <a:rPr lang="en-US" altLang="zh-CN" sz="2200" dirty="0" smtClean="0">
                <a:latin typeface="黑体" panose="02010609060101010101" pitchFamily="49" charset="-122"/>
                <a:ea typeface="黑体" panose="02010609060101010101" pitchFamily="49" charset="-122"/>
              </a:rPr>
              <a:t>23</a:t>
            </a:r>
            <a:r>
              <a:rPr lang="zh-CN" altLang="en-US" sz="2200" dirty="0" smtClean="0">
                <a:latin typeface="黑体" panose="02010609060101010101" pitchFamily="49" charset="-122"/>
                <a:ea typeface="黑体" panose="02010609060101010101" pitchFamily="49" charset="-122"/>
              </a:rPr>
              <a:t>位，右移</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位后，尾数变为</a:t>
            </a:r>
            <a:r>
              <a:rPr lang="en-US" altLang="zh-CN" sz="2200" dirty="0">
                <a:latin typeface="黑体" panose="02010609060101010101" pitchFamily="49" charset="-122"/>
                <a:ea typeface="黑体" panose="02010609060101010101" pitchFamily="49" charset="-122"/>
              </a:rPr>
              <a:t>0)</a:t>
            </a:r>
          </a:p>
        </p:txBody>
      </p:sp>
      <p:sp>
        <p:nvSpPr>
          <p:cNvPr id="480271" name="Text Box 15"/>
          <p:cNvSpPr txBox="1">
            <a:spLocks noChangeArrowheads="1"/>
          </p:cNvSpPr>
          <p:nvPr/>
        </p:nvSpPr>
        <p:spPr bwMode="auto">
          <a:xfrm>
            <a:off x="5194248" y="5401691"/>
            <a:ext cx="5699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smtClean="0">
                <a:solidFill>
                  <a:schemeClr val="accent2"/>
                </a:solidFill>
                <a:latin typeface="Arial" panose="020B0604020202020204" pitchFamily="34" charset="0"/>
                <a:ea typeface="黑体" panose="02010609060101010101" pitchFamily="49" charset="-122"/>
              </a:rPr>
              <a:t>24</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2" name="文本框 1"/>
          <p:cNvSpPr txBox="1"/>
          <p:nvPr/>
        </p:nvSpPr>
        <p:spPr>
          <a:xfrm>
            <a:off x="4157265" y="4714337"/>
            <a:ext cx="3551584" cy="369332"/>
          </a:xfrm>
          <a:prstGeom prst="rect">
            <a:avLst/>
          </a:prstGeom>
          <a:noFill/>
        </p:spPr>
        <p:txBody>
          <a:bodyPr wrap="square" rtlCol="0">
            <a:spAutoFit/>
          </a:bodyPr>
          <a:lstStyle/>
          <a:p>
            <a:r>
              <a:rPr lang="zh-CN" altLang="en-US" sz="1800" dirty="0" smtClean="0">
                <a:solidFill>
                  <a:schemeClr val="accent2"/>
                </a:solidFill>
              </a:rPr>
              <a:t>标准移码 </a:t>
            </a:r>
            <a:r>
              <a:rPr lang="en-US" altLang="zh-CN" sz="1800" dirty="0">
                <a:latin typeface="Arial" panose="020B0604020202020204" pitchFamily="34" charset="0"/>
                <a:ea typeface="黑体" panose="02010609060101010101" pitchFamily="49" charset="-122"/>
              </a:rPr>
              <a:t>[Ex]</a:t>
            </a:r>
            <a:r>
              <a:rPr lang="zh-CN" altLang="en-US" sz="1800" baseline="-25000" dirty="0">
                <a:latin typeface="Arial" panose="020B0604020202020204" pitchFamily="34" charset="0"/>
                <a:ea typeface="黑体" panose="02010609060101010101" pitchFamily="49" charset="-122"/>
              </a:rPr>
              <a:t>移</a:t>
            </a:r>
            <a:r>
              <a:rPr lang="zh-CN" altLang="en-US" sz="1800" dirty="0">
                <a:latin typeface="Arial" panose="020B0604020202020204" pitchFamily="34" charset="0"/>
                <a:ea typeface="黑体" panose="02010609060101010101" pitchFamily="49" charset="-122"/>
              </a:rPr>
              <a:t> </a:t>
            </a:r>
            <a:r>
              <a:rPr lang="en-US" altLang="zh-CN" sz="1800" dirty="0">
                <a:latin typeface="Arial" panose="020B0604020202020204" pitchFamily="34" charset="0"/>
                <a:ea typeface="黑体" panose="02010609060101010101" pitchFamily="49" charset="-122"/>
              </a:rPr>
              <a:t>[–[</a:t>
            </a:r>
            <a:r>
              <a:rPr lang="en-US" altLang="zh-CN" sz="1800" dirty="0" err="1">
                <a:latin typeface="Arial" panose="020B0604020202020204" pitchFamily="34" charset="0"/>
                <a:ea typeface="黑体" panose="02010609060101010101" pitchFamily="49" charset="-122"/>
              </a:rPr>
              <a:t>Ey</a:t>
            </a:r>
            <a:r>
              <a:rPr lang="en-US" altLang="zh-CN" sz="1800" dirty="0">
                <a:latin typeface="Arial" panose="020B0604020202020204" pitchFamily="34" charset="0"/>
                <a:ea typeface="黑体" panose="02010609060101010101" pitchFamily="49" charset="-122"/>
              </a:rPr>
              <a:t>]</a:t>
            </a:r>
            <a:r>
              <a:rPr lang="zh-CN" altLang="en-US" sz="1800" baseline="-25000" dirty="0">
                <a:latin typeface="Arial" panose="020B0604020202020204" pitchFamily="34" charset="0"/>
                <a:ea typeface="黑体" panose="02010609060101010101" pitchFamily="49" charset="-122"/>
              </a:rPr>
              <a:t>移</a:t>
            </a:r>
            <a:r>
              <a:rPr lang="en-US" altLang="zh-CN" sz="1800" dirty="0">
                <a:latin typeface="Arial" panose="020B0604020202020204" pitchFamily="34" charset="0"/>
                <a:ea typeface="黑体" panose="02010609060101010101" pitchFamily="49" charset="-122"/>
              </a:rPr>
              <a:t>]</a:t>
            </a:r>
            <a:r>
              <a:rPr lang="zh-CN" altLang="en-US" sz="1800" baseline="-25000" dirty="0">
                <a:latin typeface="Arial" panose="020B0604020202020204" pitchFamily="34" charset="0"/>
                <a:ea typeface="黑体" panose="02010609060101010101" pitchFamily="49" charset="-122"/>
              </a:rPr>
              <a:t>补</a:t>
            </a:r>
            <a:r>
              <a:rPr lang="zh-CN" altLang="en-US" sz="1800" dirty="0">
                <a:latin typeface="Arial" panose="020B0604020202020204" pitchFamily="34" charset="0"/>
                <a:ea typeface="黑体" panose="02010609060101010101" pitchFamily="49" charset="-122"/>
              </a:rPr>
              <a:t> </a:t>
            </a:r>
            <a:endParaRPr lang="zh-CN" altLang="en-US" sz="1800" dirty="0">
              <a:solidFill>
                <a:schemeClr val="accent2"/>
              </a:solidFill>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pPr/>
              <a:t>51</a:t>
            </a:fld>
            <a:endParaRPr lang="zh-CN" altLang="en-US" dirty="0"/>
          </a:p>
        </p:txBody>
      </p:sp>
      <p:cxnSp>
        <p:nvCxnSpPr>
          <p:cNvPr id="6" name="直接连接符 5"/>
          <p:cNvCxnSpPr/>
          <p:nvPr/>
        </p:nvCxnSpPr>
        <p:spPr bwMode="auto">
          <a:xfrm>
            <a:off x="5194248" y="4714337"/>
            <a:ext cx="412406" cy="0"/>
          </a:xfrm>
          <a:prstGeom prst="line">
            <a:avLst/>
          </a:prstGeom>
          <a:noFill/>
          <a:ln w="12700" cap="flat" cmpd="sng" algn="ctr">
            <a:solidFill>
              <a:srgbClr val="000000"/>
            </a:solidFill>
            <a:prstDash val="solid"/>
            <a:round/>
            <a:headEnd type="none" w="med" len="med"/>
            <a:tailEnd type="none" w="med" len="med"/>
          </a:ln>
          <a:effectLst/>
        </p:spPr>
      </p:cxnSp>
      <p:cxnSp>
        <p:nvCxnSpPr>
          <p:cNvPr id="11" name="直接连接符 10"/>
          <p:cNvCxnSpPr>
            <a:stCxn id="2" idx="0"/>
          </p:cNvCxnSpPr>
          <p:nvPr/>
        </p:nvCxnSpPr>
        <p:spPr bwMode="auto">
          <a:xfrm>
            <a:off x="5933057" y="4714337"/>
            <a:ext cx="364434" cy="0"/>
          </a:xfrm>
          <a:prstGeom prst="line">
            <a:avLst/>
          </a:prstGeom>
          <a:noFill/>
          <a:ln w="12700" cap="flat" cmpd="sng" algn="ctr">
            <a:solidFill>
              <a:srgbClr val="000000"/>
            </a:solidFill>
            <a:prstDash val="solid"/>
            <a:round/>
            <a:headEnd type="none" w="med" len="med"/>
            <a:tailEnd type="none" w="med" len="med"/>
          </a:ln>
          <a:effectLst/>
        </p:spPr>
      </p:cxnSp>
      <p:sp>
        <p:nvSpPr>
          <p:cNvPr id="25" name="Text Box 11"/>
          <p:cNvSpPr txBox="1">
            <a:spLocks noChangeArrowheads="1"/>
          </p:cNvSpPr>
          <p:nvPr/>
        </p:nvSpPr>
        <p:spPr bwMode="auto">
          <a:xfrm>
            <a:off x="6382768" y="4434470"/>
            <a:ext cx="226122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900" dirty="0" smtClean="0">
                <a:latin typeface="Arial" panose="020B0604020202020204" pitchFamily="34" charset="0"/>
                <a:ea typeface="黑体" panose="02010609060101010101" pitchFamily="49" charset="-122"/>
              </a:rPr>
              <a:t>=1110</a:t>
            </a:r>
            <a:r>
              <a:rPr lang="zh-CN" altLang="en-US" sz="1900" dirty="0">
                <a:latin typeface="Arial" panose="020B0604020202020204" pitchFamily="34" charset="0"/>
                <a:ea typeface="黑体" panose="02010609060101010101" pitchFamily="49" charset="-122"/>
              </a:rPr>
              <a:t>，</a:t>
            </a:r>
            <a:r>
              <a:rPr lang="zh-CN" altLang="en-US" sz="1900" dirty="0">
                <a:sym typeface="Symbol" panose="05050102010706020507" pitchFamily="18" charset="2"/>
              </a:rPr>
              <a:t></a:t>
            </a:r>
            <a:r>
              <a:rPr lang="en-US" altLang="zh-CN" sz="1900" dirty="0"/>
              <a:t>E&lt;0</a:t>
            </a:r>
            <a:r>
              <a:rPr lang="en-US" altLang="zh-CN" sz="1900" dirty="0">
                <a:latin typeface="黑体" panose="02010609060101010101" pitchFamily="49" charset="-122"/>
                <a:ea typeface="黑体" panose="02010609060101010101" pitchFamily="49" charset="-122"/>
              </a:rPr>
              <a:t>,</a:t>
            </a:r>
            <a:r>
              <a:rPr lang="zh-CN" altLang="en-US" sz="1900" dirty="0">
                <a:latin typeface="黑体" panose="02010609060101010101" pitchFamily="49" charset="-122"/>
                <a:ea typeface="黑体" panose="02010609060101010101" pitchFamily="49" charset="-122"/>
              </a:rPr>
              <a:t>错！</a:t>
            </a:r>
          </a:p>
        </p:txBody>
      </p:sp>
      <p:sp>
        <p:nvSpPr>
          <p:cNvPr id="27" name="Text Box 7"/>
          <p:cNvSpPr txBox="1">
            <a:spLocks noChangeArrowheads="1"/>
          </p:cNvSpPr>
          <p:nvPr/>
        </p:nvSpPr>
        <p:spPr bwMode="auto">
          <a:xfrm>
            <a:off x="431798" y="2076064"/>
            <a:ext cx="47295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smtClean="0">
                <a:solidFill>
                  <a:srgbClr val="FF0000"/>
                </a:solidFill>
                <a:latin typeface="Arial" panose="020B0604020202020204" pitchFamily="34" charset="0"/>
                <a:ea typeface="黑体" panose="02010609060101010101" pitchFamily="49" charset="-122"/>
              </a:rPr>
              <a:t>对于</a:t>
            </a:r>
            <a:r>
              <a:rPr lang="en-US" altLang="zh-CN" sz="2200" dirty="0" smtClean="0">
                <a:solidFill>
                  <a:srgbClr val="FF0000"/>
                </a:solidFill>
                <a:latin typeface="Arial" panose="020B0604020202020204" pitchFamily="34" charset="0"/>
                <a:ea typeface="黑体" panose="02010609060101010101" pitchFamily="49" charset="-122"/>
              </a:rPr>
              <a:t>IEEE754</a:t>
            </a:r>
            <a:r>
              <a:rPr lang="zh-CN" altLang="en-US" sz="2200" dirty="0" smtClean="0">
                <a:solidFill>
                  <a:srgbClr val="FF0000"/>
                </a:solidFill>
                <a:latin typeface="Arial" panose="020B0604020202020204" pitchFamily="34" charset="0"/>
                <a:ea typeface="黑体" panose="02010609060101010101" pitchFamily="49" charset="-122"/>
              </a:rPr>
              <a:t>的移码此关系成立吗？</a:t>
            </a:r>
            <a:endParaRPr lang="zh-CN" altLang="en-US" sz="2200" baseline="-25000" dirty="0">
              <a:solidFill>
                <a:srgbClr val="FF0000"/>
              </a:solidFill>
              <a:latin typeface="Arial" panose="020B0604020202020204" pitchFamily="34" charset="0"/>
              <a:ea typeface="黑体" panose="02010609060101010101" pitchFamily="49" charset="-122"/>
            </a:endParaRPr>
          </a:p>
        </p:txBody>
      </p:sp>
      <p:sp>
        <p:nvSpPr>
          <p:cNvPr id="34" name="Text Box 4"/>
          <p:cNvSpPr txBox="1">
            <a:spLocks noChangeArrowheads="1"/>
          </p:cNvSpPr>
          <p:nvPr/>
        </p:nvSpPr>
        <p:spPr bwMode="auto">
          <a:xfrm>
            <a:off x="464739" y="2518511"/>
            <a:ext cx="58850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dirty="0" smtClean="0">
                <a:latin typeface="Arial" panose="020B0604020202020204" pitchFamily="34" charset="0"/>
                <a:ea typeface="黑体" panose="02010609060101010101" pitchFamily="49" charset="-122"/>
              </a:rPr>
              <a:t>IEEE754 </a:t>
            </a:r>
            <a:r>
              <a:rPr lang="en-US" altLang="zh-CN" sz="2200" dirty="0">
                <a:latin typeface="Arial" panose="020B0604020202020204" pitchFamily="34" charset="0"/>
                <a:ea typeface="黑体" panose="02010609060101010101" pitchFamily="49" charset="-122"/>
              </a:rPr>
              <a:t>SP</a:t>
            </a:r>
            <a:r>
              <a:rPr lang="zh-CN" altLang="en-US" sz="2200" dirty="0">
                <a:latin typeface="Arial" panose="020B0604020202020204" pitchFamily="34" charset="0"/>
                <a:ea typeface="黑体" panose="02010609060101010101" pitchFamily="49" charset="-122"/>
              </a:rPr>
              <a:t>格式的偏置常数是</a:t>
            </a:r>
            <a:r>
              <a:rPr lang="en-US" altLang="zh-CN" sz="2200" dirty="0">
                <a:latin typeface="Arial" panose="020B0604020202020204" pitchFamily="34" charset="0"/>
                <a:ea typeface="黑体" panose="02010609060101010101" pitchFamily="49" charset="-122"/>
              </a:rPr>
              <a:t>127</a:t>
            </a:r>
            <a:r>
              <a:rPr lang="zh-CN" altLang="en-US" sz="2200" dirty="0" smtClean="0">
                <a:latin typeface="Arial" panose="020B0604020202020204" pitchFamily="34" charset="0"/>
                <a:ea typeface="黑体" panose="02010609060101010101" pitchFamily="49" charset="-122"/>
              </a:rPr>
              <a:t>，则有：</a:t>
            </a:r>
            <a:endParaRPr lang="zh-CN" altLang="en-US" sz="2200" dirty="0">
              <a:latin typeface="Arial" panose="020B0604020202020204" pitchFamily="34" charset="0"/>
              <a:ea typeface="黑体" panose="02010609060101010101" pitchFamily="49" charset="-122"/>
            </a:endParaRPr>
          </a:p>
        </p:txBody>
      </p:sp>
      <p:sp>
        <p:nvSpPr>
          <p:cNvPr id="36" name="Text Box 6"/>
          <p:cNvSpPr txBox="1">
            <a:spLocks noChangeArrowheads="1"/>
          </p:cNvSpPr>
          <p:nvPr/>
        </p:nvSpPr>
        <p:spPr bwMode="auto">
          <a:xfrm>
            <a:off x="495797" y="2963633"/>
            <a:ext cx="6214771"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en-US" altLang="zh-CN" sz="2200" dirty="0">
                <a:solidFill>
                  <a:schemeClr val="accent2"/>
                </a:solidFill>
                <a:latin typeface="Arial" panose="020B0604020202020204" pitchFamily="34" charset="0"/>
                <a:ea typeface="黑体" panose="02010609060101010101" pitchFamily="49" charset="-122"/>
              </a:rPr>
              <a:t>[</a:t>
            </a:r>
            <a:r>
              <a:rPr lang="en-US" altLang="zh-CN" sz="22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chemeClr val="accent2"/>
                </a:solidFill>
                <a:latin typeface="Arial" panose="020B0604020202020204" pitchFamily="34" charset="0"/>
                <a:ea typeface="黑体" panose="02010609060101010101" pitchFamily="49" charset="-122"/>
              </a:rPr>
              <a:t>E]</a:t>
            </a:r>
            <a:r>
              <a:rPr lang="zh-CN" altLang="en-US" sz="2200" baseline="-25000" dirty="0">
                <a:solidFill>
                  <a:schemeClr val="accent2"/>
                </a:solidFill>
                <a:latin typeface="Arial" panose="020B0604020202020204" pitchFamily="34" charset="0"/>
                <a:ea typeface="黑体" panose="02010609060101010101" pitchFamily="49" charset="-122"/>
              </a:rPr>
              <a:t>补</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smtClean="0">
                <a:solidFill>
                  <a:schemeClr val="accent2"/>
                </a:solidFill>
                <a:latin typeface="Arial" panose="020B0604020202020204" pitchFamily="34" charset="0"/>
                <a:ea typeface="黑体" panose="02010609060101010101" pitchFamily="49" charset="-122"/>
              </a:rPr>
              <a:t>2</a:t>
            </a:r>
            <a:r>
              <a:rPr lang="en-US" altLang="zh-CN" sz="2200" baseline="30000" dirty="0" smtClean="0">
                <a:solidFill>
                  <a:schemeClr val="accent2"/>
                </a:solidFill>
                <a:latin typeface="Arial" panose="020B0604020202020204" pitchFamily="34" charset="0"/>
                <a:ea typeface="黑体" panose="02010609060101010101" pitchFamily="49" charset="-122"/>
              </a:rPr>
              <a:t>8</a:t>
            </a:r>
            <a:r>
              <a:rPr lang="en-US" altLang="zh-CN" sz="2200" dirty="0" smtClean="0">
                <a:solidFill>
                  <a:schemeClr val="accent2"/>
                </a:solidFill>
                <a:latin typeface="Arial" panose="020B0604020202020204" pitchFamily="34" charset="0"/>
                <a:ea typeface="黑体" panose="02010609060101010101" pitchFamily="49" charset="-122"/>
              </a:rPr>
              <a:t>+Ex–</a:t>
            </a:r>
            <a:r>
              <a:rPr lang="en-US" altLang="zh-CN" sz="2200" dirty="0" err="1" smtClean="0">
                <a:solidFill>
                  <a:schemeClr val="accent2"/>
                </a:solidFill>
                <a:latin typeface="Arial" panose="020B0604020202020204" pitchFamily="34" charset="0"/>
                <a:ea typeface="黑体" panose="02010609060101010101" pitchFamily="49" charset="-122"/>
              </a:rPr>
              <a:t>Ey</a:t>
            </a:r>
            <a:r>
              <a:rPr lang="en-US" altLang="zh-CN" sz="2200" dirty="0" smtClean="0">
                <a:solidFill>
                  <a:schemeClr val="accent2"/>
                </a:solidFill>
                <a:latin typeface="Arial" panose="020B0604020202020204" pitchFamily="34" charset="0"/>
                <a:ea typeface="黑体" panose="02010609060101010101" pitchFamily="49" charset="-122"/>
              </a:rPr>
              <a:t>=2</a:t>
            </a:r>
            <a:r>
              <a:rPr lang="en-US" altLang="zh-CN" sz="2200" baseline="30000" dirty="0" smtClean="0">
                <a:solidFill>
                  <a:schemeClr val="accent2"/>
                </a:solidFill>
                <a:latin typeface="Arial" panose="020B0604020202020204" pitchFamily="34" charset="0"/>
                <a:ea typeface="黑体" panose="02010609060101010101" pitchFamily="49" charset="-122"/>
              </a:rPr>
              <a:t>8</a:t>
            </a:r>
            <a:r>
              <a:rPr lang="en-US" altLang="zh-CN" sz="2200" dirty="0" smtClean="0">
                <a:solidFill>
                  <a:schemeClr val="accent2"/>
                </a:solidFill>
                <a:latin typeface="Arial" panose="020B0604020202020204" pitchFamily="34" charset="0"/>
                <a:ea typeface="黑体" panose="02010609060101010101" pitchFamily="49" charset="-122"/>
              </a:rPr>
              <a:t>+127+Ex</a:t>
            </a:r>
            <a:r>
              <a:rPr lang="en-US" altLang="zh-CN" sz="2200" dirty="0">
                <a:solidFill>
                  <a:schemeClr val="accent2"/>
                </a:solidFill>
                <a:latin typeface="Arial" panose="020B0604020202020204" pitchFamily="34" charset="0"/>
                <a:ea typeface="黑体" panose="02010609060101010101" pitchFamily="49" charset="-122"/>
              </a:rPr>
              <a:t>– (127+Ey)</a:t>
            </a:r>
          </a:p>
          <a:p>
            <a:pPr>
              <a:spcBef>
                <a:spcPct val="25000"/>
              </a:spcBef>
            </a:pPr>
            <a:r>
              <a:rPr lang="en-US" altLang="zh-CN" sz="2200" dirty="0">
                <a:solidFill>
                  <a:schemeClr val="accent2"/>
                </a:solidFill>
                <a:latin typeface="Arial" panose="020B0604020202020204" pitchFamily="34" charset="0"/>
                <a:ea typeface="黑体" panose="02010609060101010101" pitchFamily="49" charset="-122"/>
              </a:rPr>
              <a:t>          = </a:t>
            </a:r>
            <a:r>
              <a:rPr lang="en-US" altLang="zh-CN" sz="2200" dirty="0" smtClean="0">
                <a:solidFill>
                  <a:schemeClr val="accent2"/>
                </a:solidFill>
                <a:latin typeface="Arial" panose="020B0604020202020204" pitchFamily="34" charset="0"/>
                <a:ea typeface="黑体" panose="02010609060101010101" pitchFamily="49" charset="-122"/>
              </a:rPr>
              <a:t>2</a:t>
            </a:r>
            <a:r>
              <a:rPr lang="en-US" altLang="zh-CN" sz="2200" baseline="30000" dirty="0" smtClean="0">
                <a:solidFill>
                  <a:schemeClr val="accent2"/>
                </a:solidFill>
                <a:latin typeface="Arial" panose="020B0604020202020204" pitchFamily="34" charset="0"/>
                <a:ea typeface="黑体" panose="02010609060101010101" pitchFamily="49" charset="-122"/>
              </a:rPr>
              <a:t>8</a:t>
            </a:r>
            <a:r>
              <a:rPr lang="en-US" altLang="zh-CN" sz="2200" dirty="0" smtClean="0">
                <a:solidFill>
                  <a:schemeClr val="accent2"/>
                </a:solidFill>
                <a:latin typeface="Arial" panose="020B0604020202020204" pitchFamily="34" charset="0"/>
                <a:ea typeface="黑体" panose="02010609060101010101" pitchFamily="49" charset="-122"/>
              </a:rPr>
              <a:t> </a:t>
            </a:r>
            <a:r>
              <a:rPr lang="en-US" altLang="zh-CN" sz="2200" dirty="0">
                <a:solidFill>
                  <a:schemeClr val="accent2"/>
                </a:solidFill>
                <a:latin typeface="Arial" panose="020B0604020202020204" pitchFamily="34" charset="0"/>
                <a:ea typeface="黑体" panose="02010609060101010101" pitchFamily="49" charset="-122"/>
              </a:rPr>
              <a:t>+ [Ex]</a:t>
            </a:r>
            <a:r>
              <a:rPr lang="zh-CN" altLang="en-US" sz="2200" baseline="-25000" dirty="0">
                <a:solidFill>
                  <a:schemeClr val="accent2"/>
                </a:solidFill>
                <a:latin typeface="Arial" panose="020B0604020202020204" pitchFamily="34" charset="0"/>
                <a:ea typeface="黑体" panose="02010609060101010101" pitchFamily="49" charset="-122"/>
              </a:rPr>
              <a:t>移</a:t>
            </a:r>
            <a:r>
              <a:rPr lang="zh-CN" altLang="en-US" sz="2200" dirty="0">
                <a:solidFill>
                  <a:schemeClr val="accent2"/>
                </a:solidFill>
                <a:latin typeface="Arial" panose="020B0604020202020204" pitchFamily="34" charset="0"/>
                <a:ea typeface="黑体" panose="02010609060101010101" pitchFamily="49" charset="-122"/>
              </a:rPr>
              <a:t> </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err="1">
                <a:solidFill>
                  <a:schemeClr val="accent2"/>
                </a:solidFill>
                <a:latin typeface="Arial" panose="020B0604020202020204" pitchFamily="34" charset="0"/>
                <a:ea typeface="黑体" panose="02010609060101010101" pitchFamily="49" charset="-122"/>
              </a:rPr>
              <a:t>Ey</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移 </a:t>
            </a:r>
            <a:r>
              <a:rPr lang="en-US" altLang="zh-CN" sz="2200" dirty="0">
                <a:solidFill>
                  <a:schemeClr val="accent2"/>
                </a:solidFill>
                <a:latin typeface="Arial" panose="020B0604020202020204" pitchFamily="34" charset="0"/>
                <a:ea typeface="黑体" panose="02010609060101010101" pitchFamily="49" charset="-122"/>
              </a:rPr>
              <a:t>= [Ex]</a:t>
            </a:r>
            <a:r>
              <a:rPr lang="zh-CN" altLang="en-US" sz="2200" baseline="-25000" dirty="0">
                <a:solidFill>
                  <a:schemeClr val="accent2"/>
                </a:solidFill>
                <a:latin typeface="Arial" panose="020B0604020202020204" pitchFamily="34" charset="0"/>
                <a:ea typeface="黑体" panose="02010609060101010101" pitchFamily="49" charset="-122"/>
              </a:rPr>
              <a:t>移</a:t>
            </a:r>
            <a:r>
              <a:rPr lang="en-US" altLang="zh-CN" sz="2200" dirty="0">
                <a:solidFill>
                  <a:schemeClr val="accent2"/>
                </a:solidFill>
                <a:latin typeface="Arial" panose="020B0604020202020204" pitchFamily="34" charset="0"/>
                <a:ea typeface="黑体" panose="02010609060101010101" pitchFamily="49" charset="-122"/>
              </a:rPr>
              <a:t>+[–[</a:t>
            </a:r>
            <a:r>
              <a:rPr lang="en-US" altLang="zh-CN" sz="2200" dirty="0" err="1">
                <a:solidFill>
                  <a:schemeClr val="accent2"/>
                </a:solidFill>
                <a:latin typeface="Arial" panose="020B0604020202020204" pitchFamily="34" charset="0"/>
                <a:ea typeface="黑体" panose="02010609060101010101" pitchFamily="49" charset="-122"/>
              </a:rPr>
              <a:t>Ey</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移</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补</a:t>
            </a:r>
            <a:r>
              <a:rPr lang="zh-CN" altLang="en-US" sz="2200" dirty="0">
                <a:solidFill>
                  <a:schemeClr val="accent2"/>
                </a:solidFill>
                <a:latin typeface="Arial" panose="020B0604020202020204" pitchFamily="34" charset="0"/>
                <a:ea typeface="黑体" panose="02010609060101010101" pitchFamily="49" charset="-122"/>
              </a:rPr>
              <a:t>  </a:t>
            </a:r>
          </a:p>
        </p:txBody>
      </p:sp>
      <p:sp>
        <p:nvSpPr>
          <p:cNvPr id="40" name="Text Box 7"/>
          <p:cNvSpPr txBox="1">
            <a:spLocks noChangeArrowheads="1"/>
          </p:cNvSpPr>
          <p:nvPr/>
        </p:nvSpPr>
        <p:spPr bwMode="auto">
          <a:xfrm>
            <a:off x="6574854" y="3371705"/>
            <a:ext cx="18111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smtClean="0">
                <a:solidFill>
                  <a:srgbClr val="FF0000"/>
                </a:solidFill>
                <a:latin typeface="Arial" panose="020B0604020202020204" pitchFamily="34" charset="0"/>
                <a:ea typeface="黑体" panose="02010609060101010101" pitchFamily="49" charset="-122"/>
              </a:rPr>
              <a:t>仍然成立！</a:t>
            </a:r>
            <a:endParaRPr lang="zh-CN" altLang="en-US" sz="2200" baseline="-25000" dirty="0">
              <a:solidFill>
                <a:srgbClr val="FF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747333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3912">
                                            <p:txEl>
                                              <p:pRg st="0" end="0"/>
                                            </p:txEl>
                                          </p:spTgt>
                                        </p:tgtEl>
                                        <p:attrNameLst>
                                          <p:attrName>style.visibility</p:attrName>
                                        </p:attrNameLst>
                                      </p:cBhvr>
                                      <p:to>
                                        <p:strVal val="visible"/>
                                      </p:to>
                                    </p:set>
                                    <p:animEffect transition="in" filter="wipe(down)">
                                      <p:cBhvr>
                                        <p:cTn id="7" dur="500"/>
                                        <p:tgtEl>
                                          <p:spTgt spid="1239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63"/>
                                        </p:tgtEl>
                                        <p:attrNameLst>
                                          <p:attrName>style.visibility</p:attrName>
                                        </p:attrNameLst>
                                      </p:cBhvr>
                                      <p:to>
                                        <p:strVal val="visible"/>
                                      </p:to>
                                    </p:set>
                                    <p:animEffect transition="in" filter="blinds(horizontal)">
                                      <p:cBhvr>
                                        <p:cTn id="12" dur="500"/>
                                        <p:tgtEl>
                                          <p:spTgt spid="480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xEl>
                                              <p:pRg st="0" end="0"/>
                                            </p:txEl>
                                          </p:spTgt>
                                        </p:tgtEl>
                                        <p:attrNameLst>
                                          <p:attrName>style.visibility</p:attrName>
                                        </p:attrNameLst>
                                      </p:cBhvr>
                                      <p:to>
                                        <p:strVal val="visible"/>
                                      </p:to>
                                    </p:set>
                                    <p:animEffect transition="in" filter="wipe(down)">
                                      <p:cBhvr>
                                        <p:cTn id="22" dur="500"/>
                                        <p:tgtEl>
                                          <p:spTgt spid="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3911">
                                            <p:txEl>
                                              <p:pRg st="0" end="0"/>
                                            </p:txEl>
                                          </p:spTgt>
                                        </p:tgtEl>
                                        <p:attrNameLst>
                                          <p:attrName>style.visibility</p:attrName>
                                        </p:attrNameLst>
                                      </p:cBhvr>
                                      <p:to>
                                        <p:strVal val="visible"/>
                                      </p:to>
                                    </p:set>
                                    <p:animEffect transition="in" filter="wipe(down)">
                                      <p:cBhvr>
                                        <p:cTn id="37" dur="500"/>
                                        <p:tgtEl>
                                          <p:spTgt spid="1239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0266"/>
                                        </p:tgtEl>
                                        <p:attrNameLst>
                                          <p:attrName>style.visibility</p:attrName>
                                        </p:attrNameLst>
                                      </p:cBhvr>
                                      <p:to>
                                        <p:strVal val="visible"/>
                                      </p:to>
                                    </p:set>
                                    <p:animEffect transition="in" filter="blinds(horizontal)">
                                      <p:cBhvr>
                                        <p:cTn id="42" dur="500"/>
                                        <p:tgtEl>
                                          <p:spTgt spid="48026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0267"/>
                                        </p:tgtEl>
                                        <p:attrNameLst>
                                          <p:attrName>style.visibility</p:attrName>
                                        </p:attrNameLst>
                                      </p:cBhvr>
                                      <p:to>
                                        <p:strVal val="visible"/>
                                      </p:to>
                                    </p:set>
                                    <p:animEffect transition="in" filter="blinds(horizontal)">
                                      <p:cBhvr>
                                        <p:cTn id="47" dur="500"/>
                                        <p:tgtEl>
                                          <p:spTgt spid="4802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par>
                                <p:cTn id="53" presetID="22" presetClass="entr" presetSubtype="4"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linds(horizont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23916">
                                            <p:txEl>
                                              <p:pRg st="0" end="0"/>
                                            </p:txEl>
                                          </p:spTgt>
                                        </p:tgtEl>
                                        <p:attrNameLst>
                                          <p:attrName>style.visibility</p:attrName>
                                        </p:attrNameLst>
                                      </p:cBhvr>
                                      <p:to>
                                        <p:strVal val="visible"/>
                                      </p:to>
                                    </p:set>
                                    <p:animEffect transition="in" filter="wipe(down)">
                                      <p:cBhvr>
                                        <p:cTn id="69" dur="500"/>
                                        <p:tgtEl>
                                          <p:spTgt spid="123916">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80271"/>
                                        </p:tgtEl>
                                        <p:attrNameLst>
                                          <p:attrName>style.visibility</p:attrName>
                                        </p:attrNameLst>
                                      </p:cBhvr>
                                      <p:to>
                                        <p:strVal val="visible"/>
                                      </p:to>
                                    </p:set>
                                    <p:animEffect transition="in" filter="blinds(horizontal)">
                                      <p:cBhvr>
                                        <p:cTn id="74" dur="500"/>
                                        <p:tgtEl>
                                          <p:spTgt spid="480271"/>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80270"/>
                                        </p:tgtEl>
                                        <p:attrNameLst>
                                          <p:attrName>style.visibility</p:attrName>
                                        </p:attrNameLst>
                                      </p:cBhvr>
                                      <p:to>
                                        <p:strVal val="visible"/>
                                      </p:to>
                                    </p:set>
                                    <p:animEffect transition="in" filter="blinds(horizontal)">
                                      <p:cBhvr>
                                        <p:cTn id="79" dur="500"/>
                                        <p:tgtEl>
                                          <p:spTgt spid="480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3" grpId="0"/>
      <p:bldP spid="480266" grpId="0"/>
      <p:bldP spid="480267" grpId="0"/>
      <p:bldP spid="480270" grpId="0"/>
      <p:bldP spid="480271" grpId="0"/>
      <p:bldP spid="2" grpId="0"/>
      <p:bldP spid="25" grpId="0"/>
      <p:bldP spid="27" grpId="0"/>
      <p:bldP spid="36" grpId="0"/>
      <p:bldP spid="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11200" y="114300"/>
            <a:ext cx="4319588" cy="474663"/>
          </a:xfrm>
          <a:noFill/>
        </p:spPr>
        <p:txBody>
          <a:bodyPr wrap="none"/>
          <a:lstStyle/>
          <a:p>
            <a:r>
              <a:rPr lang="zh-CN" altLang="en-US" smtClean="0">
                <a:ea typeface="宋体" panose="02010600030101010101" pitchFamily="2" charset="-122"/>
              </a:rPr>
              <a:t>浮点数加减法基本要点</a:t>
            </a:r>
            <a:r>
              <a:rPr lang="en-US" altLang="zh-CN" smtClean="0">
                <a:ea typeface="宋体" panose="02010600030101010101" pitchFamily="2" charset="-122"/>
              </a:rPr>
              <a:t> </a:t>
            </a:r>
            <a:endParaRPr lang="en-US" altLang="zh-CN" sz="1800" smtClean="0">
              <a:ea typeface="宋体" panose="02010600030101010101" pitchFamily="2" charset="-122"/>
            </a:endParaRPr>
          </a:p>
        </p:txBody>
      </p:sp>
      <p:sp>
        <p:nvSpPr>
          <p:cNvPr id="189443" name="Rectangle 3"/>
          <p:cNvSpPr>
            <a:spLocks noChangeArrowheads="1"/>
          </p:cNvSpPr>
          <p:nvPr/>
        </p:nvSpPr>
        <p:spPr bwMode="auto">
          <a:xfrm>
            <a:off x="411163" y="711200"/>
            <a:ext cx="8732837" cy="47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假定：</a:t>
            </a:r>
            <a:r>
              <a:rPr lang="en-US" altLang="zh-CN" sz="2000" dirty="0" err="1" smtClean="0">
                <a:solidFill>
                  <a:schemeClr val="accent2"/>
                </a:solidFill>
                <a:latin typeface="Arial" panose="020B0604020202020204" pitchFamily="34" charset="0"/>
                <a:ea typeface="黑体" panose="02010609060101010101" pitchFamily="49" charset="-122"/>
                <a:cs typeface="Arial" panose="020B0604020202020204" pitchFamily="34" charset="0"/>
              </a:rPr>
              <a:t>Mx</a:t>
            </a:r>
            <a:r>
              <a:rPr lang="zh-CN" altLang="en-US"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a:t>
            </a:r>
            <a:r>
              <a:rPr lang="en-US" altLang="zh-CN"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My</a:t>
            </a:r>
            <a:r>
              <a:rPr lang="zh-CN" altLang="en-US"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分别</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Y</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的尾数， </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en-US" altLang="zh-CN"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Ex</a:t>
            </a:r>
            <a:r>
              <a:rPr lang="zh-CN" altLang="en-US"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err="1" smtClean="0">
                <a:solidFill>
                  <a:schemeClr val="accent2"/>
                </a:solidFill>
                <a:latin typeface="Arial" panose="020B0604020202020204" pitchFamily="34" charset="0"/>
                <a:ea typeface="黑体" panose="02010609060101010101" pitchFamily="49" charset="-122"/>
                <a:cs typeface="Arial" panose="020B0604020202020204" pitchFamily="34" charset="0"/>
              </a:rPr>
              <a:t>Ey</a:t>
            </a:r>
            <a:r>
              <a:rPr lang="en-US" altLang="zh-CN" sz="20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分别是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Y</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的阶码 </a:t>
            </a:r>
            <a:endPar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(1)  </a:t>
            </a:r>
            <a:r>
              <a:rPr lang="zh-CN" altLang="en-US" sz="2000" dirty="0">
                <a:latin typeface="Arial" panose="020B0604020202020204" pitchFamily="34" charset="0"/>
                <a:ea typeface="黑体" panose="02010609060101010101" pitchFamily="49" charset="-122"/>
                <a:cs typeface="Arial" panose="020B0604020202020204" pitchFamily="34" charset="0"/>
              </a:rPr>
              <a:t>求阶差：</a:t>
            </a:r>
            <a:r>
              <a:rPr lang="en-US" altLang="zh-CN" sz="2000" dirty="0" smtClean="0">
                <a:latin typeface="Arial" panose="020B0604020202020204" pitchFamily="34" charset="0"/>
                <a:ea typeface="黑体" panose="02010609060101010101" pitchFamily="49" charset="-122"/>
                <a:cs typeface="Arial" panose="020B0604020202020204" pitchFamily="34" charset="0"/>
              </a:rPr>
              <a:t>∆E=</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Ey</a:t>
            </a:r>
            <a:r>
              <a:rPr lang="en-US" altLang="zh-CN" sz="2000" dirty="0" smtClean="0">
                <a:latin typeface="Arial" panose="020B0604020202020204" pitchFamily="34" charset="0"/>
                <a:ea typeface="黑体" panose="02010609060101010101" pitchFamily="49" charset="-122"/>
                <a:cs typeface="Arial" panose="020B0604020202020204" pitchFamily="34" charset="0"/>
              </a:rPr>
              <a:t> </a:t>
            </a:r>
            <a:r>
              <a:rPr lang="en-US" altLang="zh-CN" sz="2000" dirty="0">
                <a:latin typeface="Arial" panose="020B0604020202020204" pitchFamily="34" charset="0"/>
                <a:ea typeface="黑体" panose="02010609060101010101" pitchFamily="49" charset="-122"/>
                <a:cs typeface="Arial" panose="020B0604020202020204" pitchFamily="34" charset="0"/>
              </a:rPr>
              <a:t>– </a:t>
            </a:r>
            <a:r>
              <a:rPr lang="en-US" altLang="zh-CN" sz="2000" dirty="0" smtClean="0">
                <a:latin typeface="Arial" panose="020B0604020202020204" pitchFamily="34" charset="0"/>
                <a:ea typeface="黑体" panose="02010609060101010101" pitchFamily="49" charset="-122"/>
                <a:cs typeface="Arial" panose="020B0604020202020204" pitchFamily="34" charset="0"/>
              </a:rPr>
              <a:t>Ex  (</a:t>
            </a:r>
            <a:r>
              <a:rPr lang="zh-CN" altLang="en-US" sz="2000" dirty="0" smtClean="0">
                <a:latin typeface="Arial" panose="020B0604020202020204" pitchFamily="34" charset="0"/>
                <a:ea typeface="黑体" panose="02010609060101010101" pitchFamily="49" charset="-122"/>
                <a:cs typeface="Arial" panose="020B0604020202020204" pitchFamily="34" charset="0"/>
              </a:rPr>
              <a:t>假定</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Ey</a:t>
            </a:r>
            <a:r>
              <a:rPr lang="en-US" altLang="zh-CN" sz="2000" dirty="0" smtClean="0">
                <a:latin typeface="Arial" panose="020B0604020202020204" pitchFamily="34" charset="0"/>
                <a:ea typeface="黑体" panose="02010609060101010101" pitchFamily="49" charset="-122"/>
                <a:cs typeface="Arial" panose="020B0604020202020204" pitchFamily="34" charset="0"/>
              </a:rPr>
              <a:t> </a:t>
            </a:r>
            <a:r>
              <a:rPr lang="en-US" altLang="zh-CN" sz="2000" dirty="0">
                <a:latin typeface="Arial" panose="020B0604020202020204" pitchFamily="34" charset="0"/>
                <a:ea typeface="黑体" panose="02010609060101010101" pitchFamily="49" charset="-122"/>
                <a:cs typeface="Arial" panose="020B0604020202020204" pitchFamily="34" charset="0"/>
              </a:rPr>
              <a:t>&gt; </a:t>
            </a:r>
            <a:r>
              <a:rPr lang="en-US" altLang="zh-CN" sz="2000" dirty="0" smtClean="0">
                <a:latin typeface="Arial" panose="020B0604020202020204" pitchFamily="34" charset="0"/>
                <a:ea typeface="黑体" panose="02010609060101010101" pitchFamily="49" charset="-122"/>
                <a:cs typeface="Arial" panose="020B0604020202020204" pitchFamily="34" charset="0"/>
              </a:rPr>
              <a:t>Ex</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r>
              <a:rPr lang="zh-CN" altLang="en-US" sz="2000" dirty="0">
                <a:latin typeface="Arial" panose="020B0604020202020204" pitchFamily="34" charset="0"/>
                <a:ea typeface="黑体" panose="02010609060101010101" pitchFamily="49" charset="-122"/>
                <a:cs typeface="Arial" panose="020B0604020202020204" pitchFamily="34" charset="0"/>
              </a:rPr>
              <a:t>则结果的阶码</a:t>
            </a:r>
            <a:r>
              <a:rPr lang="zh-CN" altLang="en-US" sz="2000" dirty="0" smtClean="0">
                <a:latin typeface="Arial" panose="020B0604020202020204" pitchFamily="34" charset="0"/>
                <a:ea typeface="黑体" panose="02010609060101010101" pitchFamily="49" charset="-122"/>
                <a:cs typeface="Arial" panose="020B0604020202020204" pitchFamily="34" charset="0"/>
              </a:rPr>
              <a:t>为</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Ey</a:t>
            </a:r>
            <a:r>
              <a:rPr lang="en-US" altLang="zh-CN" sz="2000" dirty="0" smtClean="0">
                <a:latin typeface="Arial" panose="020B0604020202020204" pitchFamily="34" charset="0"/>
                <a:ea typeface="黑体" panose="02010609060101010101" pitchFamily="49" charset="-122"/>
                <a:cs typeface="Arial" panose="020B0604020202020204" pitchFamily="34" charset="0"/>
              </a:rPr>
              <a:t>)</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(2)  </a:t>
            </a:r>
            <a:r>
              <a:rPr lang="zh-CN" altLang="en-US" sz="2000" dirty="0">
                <a:latin typeface="Arial" panose="020B0604020202020204" pitchFamily="34" charset="0"/>
                <a:ea typeface="黑体" panose="02010609060101010101" pitchFamily="49" charset="-122"/>
                <a:cs typeface="Arial" panose="020B0604020202020204" pitchFamily="34" charset="0"/>
              </a:rPr>
              <a:t>对阶：</a:t>
            </a:r>
            <a:r>
              <a:rPr lang="zh-CN" altLang="en-US" sz="2000" dirty="0" smtClean="0">
                <a:latin typeface="Arial" panose="020B0604020202020204" pitchFamily="34" charset="0"/>
                <a:ea typeface="黑体" panose="02010609060101010101" pitchFamily="49" charset="-122"/>
                <a:cs typeface="Arial" panose="020B0604020202020204" pitchFamily="34" charset="0"/>
              </a:rPr>
              <a:t>将</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Mx</a:t>
            </a:r>
            <a:r>
              <a:rPr lang="zh-CN" altLang="en-US" sz="2000" dirty="0" smtClean="0">
                <a:latin typeface="Arial" panose="020B0604020202020204" pitchFamily="34" charset="0"/>
                <a:ea typeface="黑体" panose="02010609060101010101" pitchFamily="49" charset="-122"/>
                <a:cs typeface="Arial" panose="020B0604020202020204" pitchFamily="34" charset="0"/>
              </a:rPr>
              <a:t>右移</a:t>
            </a:r>
            <a:r>
              <a:rPr lang="en-US" altLang="zh-CN" sz="2000" dirty="0" smtClean="0">
                <a:latin typeface="Arial" panose="020B0604020202020204" pitchFamily="34" charset="0"/>
                <a:ea typeface="黑体" panose="02010609060101010101" pitchFamily="49" charset="-122"/>
                <a:cs typeface="Arial" panose="020B0604020202020204" pitchFamily="34" charset="0"/>
              </a:rPr>
              <a:t>∆E</a:t>
            </a:r>
            <a:r>
              <a:rPr lang="zh-CN" altLang="en-US" sz="2000" dirty="0" smtClean="0">
                <a:latin typeface="Arial" panose="020B0604020202020204" pitchFamily="34" charset="0"/>
                <a:ea typeface="黑体" panose="02010609060101010101" pitchFamily="49" charset="-122"/>
                <a:cs typeface="Arial" panose="020B0604020202020204" pitchFamily="34" charset="0"/>
              </a:rPr>
              <a:t>位</a:t>
            </a:r>
            <a:r>
              <a:rPr lang="zh-CN" altLang="en-US" sz="2000" dirty="0">
                <a:latin typeface="Arial" panose="020B0604020202020204" pitchFamily="34" charset="0"/>
                <a:ea typeface="黑体" panose="02010609060101010101" pitchFamily="49" charset="-122"/>
                <a:cs typeface="Arial" panose="020B0604020202020204" pitchFamily="34" charset="0"/>
              </a:rPr>
              <a:t>，尾数变为</a:t>
            </a:r>
            <a:r>
              <a:rPr lang="en-US" altLang="zh-CN" sz="2000" dirty="0">
                <a:latin typeface="Arial" panose="020B0604020202020204" pitchFamily="34" charset="0"/>
                <a:ea typeface="黑体" panose="02010609060101010101" pitchFamily="49" charset="-122"/>
                <a:cs typeface="Arial" panose="020B0604020202020204" pitchFamily="34" charset="0"/>
              </a:rPr>
              <a:t> </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Mx</a:t>
            </a:r>
            <a:r>
              <a:rPr lang="en-US" altLang="zh-CN" sz="2000" dirty="0" smtClean="0">
                <a:latin typeface="Arial" panose="020B0604020202020204" pitchFamily="34" charset="0"/>
                <a:ea typeface="黑体" panose="02010609060101010101" pitchFamily="49" charset="-122"/>
                <a:cs typeface="Arial" panose="020B0604020202020204" pitchFamily="34" charset="0"/>
              </a:rPr>
              <a:t>*2</a:t>
            </a:r>
            <a:r>
              <a:rPr lang="en-US" altLang="zh-CN" sz="2200" baseline="30000" dirty="0" smtClean="0">
                <a:latin typeface="Arial" panose="020B0604020202020204" pitchFamily="34" charset="0"/>
                <a:ea typeface="黑体" panose="02010609060101010101" pitchFamily="49" charset="-122"/>
                <a:cs typeface="Arial" panose="020B0604020202020204" pitchFamily="34" charset="0"/>
              </a:rPr>
              <a:t>Ex-Ey</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r>
              <a:rPr lang="zh-CN" altLang="en-US" sz="2000" dirty="0">
                <a:latin typeface="Arial" panose="020B0604020202020204" pitchFamily="34" charset="0"/>
                <a:ea typeface="黑体" panose="02010609060101010101" pitchFamily="49" charset="-122"/>
                <a:cs typeface="Arial" panose="020B0604020202020204" pitchFamily="34" charset="0"/>
              </a:rPr>
              <a:t>保留右移部分：附加位）</a:t>
            </a: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(3)  </a:t>
            </a:r>
            <a:r>
              <a:rPr lang="zh-CN" altLang="en-US" sz="2000" dirty="0">
                <a:latin typeface="Arial" panose="020B0604020202020204" pitchFamily="34" charset="0"/>
                <a:ea typeface="黑体" panose="02010609060101010101" pitchFamily="49" charset="-122"/>
                <a:cs typeface="Arial" panose="020B0604020202020204" pitchFamily="34" charset="0"/>
              </a:rPr>
              <a:t>尾数加减： </a:t>
            </a:r>
            <a:r>
              <a:rPr lang="en-US" altLang="zh-CN" sz="2000" dirty="0" err="1" smtClean="0">
                <a:latin typeface="Arial" panose="020B0604020202020204" pitchFamily="34" charset="0"/>
                <a:ea typeface="黑体" panose="02010609060101010101" pitchFamily="49" charset="-122"/>
                <a:cs typeface="Arial" panose="020B0604020202020204" pitchFamily="34" charset="0"/>
              </a:rPr>
              <a:t>Mx</a:t>
            </a:r>
            <a:r>
              <a:rPr lang="en-US" altLang="zh-CN" sz="2000" dirty="0" smtClean="0">
                <a:latin typeface="Arial" panose="020B0604020202020204" pitchFamily="34" charset="0"/>
                <a:ea typeface="黑体" panose="02010609060101010101" pitchFamily="49" charset="-122"/>
                <a:cs typeface="Arial" panose="020B0604020202020204" pitchFamily="34" charset="0"/>
              </a:rPr>
              <a:t>*2</a:t>
            </a:r>
            <a:r>
              <a:rPr lang="en-US" altLang="zh-CN" sz="2200" baseline="30000" dirty="0" smtClean="0">
                <a:latin typeface="Arial" panose="020B0604020202020204" pitchFamily="34" charset="0"/>
                <a:ea typeface="黑体" panose="02010609060101010101" pitchFamily="49" charset="-122"/>
                <a:cs typeface="Arial" panose="020B0604020202020204" pitchFamily="34" charset="0"/>
              </a:rPr>
              <a:t>Ex-Ey</a:t>
            </a:r>
            <a:r>
              <a:rPr lang="en-US" altLang="zh-CN" sz="2000" dirty="0" smtClean="0">
                <a:latin typeface="Arial" panose="020B0604020202020204" pitchFamily="34" charset="0"/>
                <a:ea typeface="黑体" panose="02010609060101010101" pitchFamily="49" charset="-122"/>
                <a:cs typeface="Arial" panose="020B0604020202020204" pitchFamily="34" charset="0"/>
              </a:rPr>
              <a:t> </a:t>
            </a:r>
            <a:r>
              <a:rPr lang="en-US" altLang="zh-CN" sz="2000" dirty="0">
                <a:latin typeface="Arial" panose="020B0604020202020204" pitchFamily="34" charset="0"/>
                <a:ea typeface="黑体" panose="02010609060101010101" pitchFamily="49" charset="-122"/>
                <a:cs typeface="Arial" panose="020B0604020202020204" pitchFamily="34" charset="0"/>
              </a:rPr>
              <a:t>± </a:t>
            </a:r>
            <a:r>
              <a:rPr lang="en-US" altLang="zh-CN" sz="2000" dirty="0" smtClean="0">
                <a:latin typeface="Arial" panose="020B0604020202020204" pitchFamily="34" charset="0"/>
                <a:ea typeface="黑体" panose="02010609060101010101" pitchFamily="49" charset="-122"/>
                <a:cs typeface="Arial" panose="020B0604020202020204" pitchFamily="34" charset="0"/>
              </a:rPr>
              <a:t>My</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(4) </a:t>
            </a:r>
            <a:r>
              <a:rPr lang="zh-CN" altLang="en-US" sz="2000" dirty="0">
                <a:latin typeface="Arial" panose="020B0604020202020204" pitchFamily="34" charset="0"/>
                <a:ea typeface="黑体" panose="02010609060101010101" pitchFamily="49" charset="-122"/>
                <a:cs typeface="Arial" panose="020B0604020202020204" pitchFamily="34" charset="0"/>
              </a:rPr>
              <a:t>规格化：</a:t>
            </a:r>
          </a:p>
          <a:p>
            <a:pPr>
              <a:lnSpc>
                <a:spcPct val="110000"/>
              </a:lnSpc>
              <a:spcBef>
                <a:spcPct val="20000"/>
              </a:spcBef>
            </a:pPr>
            <a:r>
              <a:rPr lang="zh-CN" altLang="en-US" sz="2000" dirty="0">
                <a:latin typeface="Arial" panose="020B0604020202020204" pitchFamily="34" charset="0"/>
                <a:ea typeface="黑体" panose="02010609060101010101" pitchFamily="49" charset="-122"/>
                <a:cs typeface="Arial" panose="020B0604020202020204" pitchFamily="34" charset="0"/>
              </a:rPr>
              <a:t>      当尾数高位为</a:t>
            </a:r>
            <a:r>
              <a:rPr lang="en-US" altLang="zh-CN" sz="2000" dirty="0">
                <a:latin typeface="Arial" panose="020B0604020202020204" pitchFamily="34" charset="0"/>
                <a:ea typeface="黑体" panose="02010609060101010101" pitchFamily="49" charset="-122"/>
                <a:cs typeface="Arial" panose="020B0604020202020204" pitchFamily="34" charset="0"/>
              </a:rPr>
              <a:t>0</a:t>
            </a:r>
            <a:r>
              <a:rPr lang="zh-CN" altLang="en-US" sz="2000" dirty="0">
                <a:latin typeface="Arial" panose="020B0604020202020204" pitchFamily="34" charset="0"/>
                <a:ea typeface="黑体" panose="02010609060101010101" pitchFamily="49" charset="-122"/>
                <a:cs typeface="Arial" panose="020B0604020202020204" pitchFamily="34" charset="0"/>
              </a:rPr>
              <a:t>，则需左规：</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尾数左移一次，阶码减</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，直到</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MSB</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为</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endPar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每次阶码减</a:t>
            </a:r>
            <a:r>
              <a:rPr lang="en-US" altLang="zh-CN" sz="2000" dirty="0">
                <a:solidFill>
                  <a:srgbClr val="FF0066"/>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后要判断阶码是否</a:t>
            </a:r>
            <a:r>
              <a:rPr lang="zh-CN" altLang="en-US" sz="2000" dirty="0" smtClean="0">
                <a:solidFill>
                  <a:srgbClr val="FF0066"/>
                </a:solidFill>
                <a:latin typeface="Arial" panose="020B0604020202020204" pitchFamily="34" charset="0"/>
                <a:ea typeface="黑体" panose="02010609060101010101" pitchFamily="49" charset="-122"/>
                <a:cs typeface="Arial" panose="020B0604020202020204" pitchFamily="34" charset="0"/>
              </a:rPr>
              <a:t>下溢</a:t>
            </a:r>
            <a:endParaRPr lang="en-US" altLang="zh-CN" sz="2000" dirty="0" smtClean="0">
              <a:solidFill>
                <a:srgbClr val="FF0066"/>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smtClean="0">
                <a:latin typeface="Arial" panose="020B0604020202020204" pitchFamily="34" charset="0"/>
                <a:ea typeface="黑体" panose="02010609060101010101" pitchFamily="49" charset="-122"/>
                <a:cs typeface="Arial" panose="020B0604020202020204" pitchFamily="34" charset="0"/>
              </a:rPr>
              <a:t>      </a:t>
            </a:r>
            <a:r>
              <a:rPr lang="zh-CN" altLang="en-US" sz="2000" dirty="0">
                <a:latin typeface="Arial" panose="020B0604020202020204" pitchFamily="34" charset="0"/>
                <a:ea typeface="黑体" panose="02010609060101010101" pitchFamily="49" charset="-122"/>
                <a:cs typeface="Arial" panose="020B0604020202020204" pitchFamily="34" charset="0"/>
              </a:rPr>
              <a:t>当尾数最高位有进位，需右规：</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尾数右移</a:t>
            </a:r>
            <a:r>
              <a:rPr lang="zh-CN" altLang="en-US" sz="2000" dirty="0" smtClean="0">
                <a:solidFill>
                  <a:srgbClr val="CC0000"/>
                </a:solidFill>
                <a:latin typeface="Arial" panose="020B0604020202020204" pitchFamily="34" charset="0"/>
                <a:ea typeface="黑体" panose="02010609060101010101" pitchFamily="49" charset="-122"/>
                <a:cs typeface="Arial" panose="020B0604020202020204" pitchFamily="34" charset="0"/>
              </a:rPr>
              <a:t>一位，</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阶码加</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，直到</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MSB</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为</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endPar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每次阶码加</a:t>
            </a:r>
            <a:r>
              <a:rPr lang="en-US" altLang="zh-CN" sz="2000" dirty="0">
                <a:solidFill>
                  <a:srgbClr val="FF0066"/>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后要判断阶码是否上</a:t>
            </a:r>
            <a:r>
              <a:rPr lang="zh-CN" altLang="en-US" sz="2000" dirty="0" smtClean="0">
                <a:solidFill>
                  <a:srgbClr val="FF0066"/>
                </a:solidFill>
                <a:latin typeface="Arial" panose="020B0604020202020204" pitchFamily="34" charset="0"/>
                <a:ea typeface="黑体" panose="02010609060101010101" pitchFamily="49" charset="-122"/>
                <a:cs typeface="Arial" panose="020B0604020202020204" pitchFamily="34" charset="0"/>
              </a:rPr>
              <a:t>溢</a:t>
            </a:r>
            <a:endParaRPr lang="zh-CN" altLang="en-US" sz="2000" dirty="0">
              <a:solidFill>
                <a:srgbClr val="0066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endParaRPr lang="en-US" altLang="zh-CN" sz="2000" dirty="0">
              <a:solidFill>
                <a:srgbClr val="0066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buFontTx/>
              <a:buAutoNum type="arabicParenBoth" startAt="5"/>
            </a:pP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如果尾数比规定位数长，则需考虑舍入（有多种舍入方式）</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buFontTx/>
              <a:buAutoNum type="arabicParenBoth" startAt="6"/>
            </a:pP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若</a:t>
            </a:r>
            <a:r>
              <a:rPr lang="zh-CN" altLang="en-US" sz="2000" dirty="0">
                <a:solidFill>
                  <a:srgbClr val="FF0000"/>
                </a:solidFill>
                <a:latin typeface="Arial" panose="020B0604020202020204" pitchFamily="34" charset="0"/>
                <a:ea typeface="黑体" panose="02010609060101010101" pitchFamily="49" charset="-122"/>
                <a:cs typeface="Arial" panose="020B0604020202020204" pitchFamily="34" charset="0"/>
              </a:rPr>
              <a:t>运算结果尾数</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0</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，则需要将阶码也置</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0</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。为什么？</a:t>
            </a:r>
            <a:endPar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189448" name="Text Box 8"/>
          <p:cNvSpPr txBox="1">
            <a:spLocks noChangeArrowheads="1"/>
          </p:cNvSpPr>
          <p:nvPr/>
        </p:nvSpPr>
        <p:spPr bwMode="auto">
          <a:xfrm>
            <a:off x="757238" y="427672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00"/>
                </a:solidFill>
                <a:latin typeface="Arial" panose="020B0604020202020204" pitchFamily="34" charset="0"/>
                <a:ea typeface="黑体" panose="02010609060101010101" pitchFamily="49" charset="-122"/>
              </a:rPr>
              <a:t>阶码溢出异常处理</a:t>
            </a:r>
            <a:r>
              <a:rPr lang="zh-CN" altLang="en-US" sz="2000" dirty="0">
                <a:latin typeface="Arial" panose="020B0604020202020204" pitchFamily="34" charset="0"/>
                <a:ea typeface="黑体" panose="02010609060101010101" pitchFamily="49" charset="-122"/>
              </a:rPr>
              <a:t>：阶码上溢，则结果溢出；阶码下溢，则结果为</a:t>
            </a:r>
            <a:r>
              <a:rPr lang="en-US" altLang="zh-CN" sz="2000" dirty="0">
                <a:latin typeface="Arial" panose="020B0604020202020204" pitchFamily="34" charset="0"/>
                <a:ea typeface="黑体" panose="02010609060101010101" pitchFamily="49" charset="-122"/>
              </a:rPr>
              <a:t>0</a:t>
            </a:r>
          </a:p>
        </p:txBody>
      </p:sp>
      <p:sp>
        <p:nvSpPr>
          <p:cNvPr id="189449" name="Text Box 9"/>
          <p:cNvSpPr txBox="1">
            <a:spLocks noChangeArrowheads="1"/>
          </p:cNvSpPr>
          <p:nvPr/>
        </p:nvSpPr>
        <p:spPr bwMode="auto">
          <a:xfrm>
            <a:off x="825500" y="5553075"/>
            <a:ext cx="7118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008000"/>
                </a:solidFill>
                <a:latin typeface="Arial" panose="020B0604020202020204" pitchFamily="34" charset="0"/>
                <a:ea typeface="黑体" panose="02010609060101010101" pitchFamily="49" charset="-122"/>
              </a:rPr>
              <a:t>尾数为</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说明结果应该为</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（阶码和尾数为全</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a:t>
            </a:r>
          </a:p>
        </p:txBody>
      </p:sp>
      <p:sp>
        <p:nvSpPr>
          <p:cNvPr id="2" name="文本框 1"/>
          <p:cNvSpPr txBox="1"/>
          <p:nvPr/>
        </p:nvSpPr>
        <p:spPr>
          <a:xfrm>
            <a:off x="4295775" y="1916881"/>
            <a:ext cx="3924300" cy="384721"/>
          </a:xfrm>
          <a:prstGeom prst="rect">
            <a:avLst/>
          </a:prstGeom>
          <a:noFill/>
        </p:spPr>
        <p:txBody>
          <a:bodyPr wrap="square" rtlCol="0">
            <a:spAutoFit/>
          </a:bodyPr>
          <a:lstStyle/>
          <a:p>
            <a:r>
              <a:rPr lang="zh-CN" altLang="en-US" sz="1900" dirty="0" smtClean="0">
                <a:solidFill>
                  <a:schemeClr val="accent2"/>
                </a:solidFill>
              </a:rPr>
              <a:t>注意：需要让隐含的位参加运算</a:t>
            </a:r>
            <a:endParaRPr lang="zh-CN" altLang="en-US" sz="1900" dirty="0">
              <a:solidFill>
                <a:schemeClr val="accent2"/>
              </a:solidFill>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pPr/>
              <a:t>52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down)">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32" dur="500"/>
                                        <p:tgtEl>
                                          <p:spTgt spid="1894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37" dur="500"/>
                                        <p:tgtEl>
                                          <p:spTgt spid="1894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42" dur="500"/>
                                        <p:tgtEl>
                                          <p:spTgt spid="18944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47" dur="500"/>
                                        <p:tgtEl>
                                          <p:spTgt spid="18944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52" dur="500"/>
                                        <p:tgtEl>
                                          <p:spTgt spid="18944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9448"/>
                                        </p:tgtEl>
                                        <p:attrNameLst>
                                          <p:attrName>style.visibility</p:attrName>
                                        </p:attrNameLst>
                                      </p:cBhvr>
                                      <p:to>
                                        <p:strVal val="visible"/>
                                      </p:to>
                                    </p:set>
                                    <p:animEffect transition="in" filter="blinds(horizontal)">
                                      <p:cBhvr>
                                        <p:cTn id="57" dur="500"/>
                                        <p:tgtEl>
                                          <p:spTgt spid="1894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62" dur="500"/>
                                        <p:tgtEl>
                                          <p:spTgt spid="18944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67" dur="500"/>
                                        <p:tgtEl>
                                          <p:spTgt spid="18944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72"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58825" y="88900"/>
            <a:ext cx="5800725" cy="474663"/>
          </a:xfrm>
        </p:spPr>
        <p:txBody>
          <a:bodyPr/>
          <a:lstStyle/>
          <a:p>
            <a:r>
              <a:rPr lang="zh-CN" altLang="en-US" dirty="0" smtClean="0">
                <a:ea typeface="宋体" panose="02010600030101010101" pitchFamily="2" charset="-122"/>
              </a:rPr>
              <a:t>浮点数加法运算举例 </a:t>
            </a:r>
            <a:endParaRPr lang="zh-CN" altLang="en-US" sz="1800" dirty="0" smtClean="0">
              <a:ea typeface="宋体" panose="02010600030101010101" pitchFamily="2" charset="-122"/>
            </a:endParaRPr>
          </a:p>
        </p:txBody>
      </p:sp>
      <p:sp>
        <p:nvSpPr>
          <p:cNvPr id="125955" name="Rectangle 4"/>
          <p:cNvSpPr>
            <a:spLocks noChangeArrowheads="1"/>
          </p:cNvSpPr>
          <p:nvPr/>
        </p:nvSpPr>
        <p:spPr bwMode="auto">
          <a:xfrm>
            <a:off x="4392613" y="36401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6" name="Rectangle 5"/>
          <p:cNvSpPr>
            <a:spLocks noChangeArrowheads="1"/>
          </p:cNvSpPr>
          <p:nvPr/>
        </p:nvSpPr>
        <p:spPr bwMode="auto">
          <a:xfrm>
            <a:off x="5287963" y="2741613"/>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7" name="Rectangle 6"/>
          <p:cNvSpPr>
            <a:spLocks noChangeArrowheads="1"/>
          </p:cNvSpPr>
          <p:nvPr/>
        </p:nvSpPr>
        <p:spPr bwMode="auto">
          <a:xfrm>
            <a:off x="5164138" y="2863850"/>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8" name="Rectangle 7"/>
          <p:cNvSpPr>
            <a:spLocks noChangeArrowheads="1"/>
          </p:cNvSpPr>
          <p:nvPr/>
        </p:nvSpPr>
        <p:spPr bwMode="auto">
          <a:xfrm>
            <a:off x="5343525" y="1422400"/>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9" name="Rectangle 8"/>
          <p:cNvSpPr>
            <a:spLocks noChangeArrowheads="1"/>
          </p:cNvSpPr>
          <p:nvPr/>
        </p:nvSpPr>
        <p:spPr bwMode="auto">
          <a:xfrm>
            <a:off x="5222875" y="15446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60" name="Text Box 442"/>
          <p:cNvSpPr txBox="1">
            <a:spLocks noChangeArrowheads="1"/>
          </p:cNvSpPr>
          <p:nvPr/>
        </p:nvSpPr>
        <p:spPr bwMode="auto">
          <a:xfrm>
            <a:off x="523875" y="1068388"/>
            <a:ext cx="784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smtClean="0">
                <a:latin typeface="Arial" panose="020B0604020202020204" pitchFamily="34" charset="0"/>
                <a:ea typeface="黑体" panose="02010609060101010101" pitchFamily="49" charset="-122"/>
              </a:rPr>
              <a:t>用</a:t>
            </a:r>
            <a:r>
              <a:rPr lang="zh-CN" altLang="en-US" sz="2400" dirty="0">
                <a:latin typeface="Arial" panose="020B0604020202020204" pitchFamily="34" charset="0"/>
                <a:ea typeface="黑体" panose="02010609060101010101" pitchFamily="49" charset="-122"/>
              </a:rPr>
              <a:t>二进制</a:t>
            </a:r>
            <a:r>
              <a:rPr lang="zh-CN" altLang="en-US" sz="2400" dirty="0" smtClean="0">
                <a:latin typeface="Arial" panose="020B0604020202020204" pitchFamily="34" charset="0"/>
                <a:ea typeface="黑体" panose="02010609060101010101" pitchFamily="49" charset="-122"/>
              </a:rPr>
              <a:t>形式手工计算 </a:t>
            </a:r>
            <a:r>
              <a:rPr lang="zh-CN" altLang="en-US" sz="2400" dirty="0">
                <a:latin typeface="Arial" panose="020B0604020202020204" pitchFamily="34" charset="0"/>
                <a:ea typeface="黑体" panose="02010609060101010101" pitchFamily="49" charset="-122"/>
              </a:rPr>
              <a:t>0.5 </a:t>
            </a:r>
            <a:r>
              <a:rPr lang="en-US" altLang="zh-CN" sz="2400" dirty="0">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cs typeface="Arial" panose="020B0604020202020204" pitchFamily="34" charset="0"/>
              </a:rPr>
              <a:t>0.4375) </a:t>
            </a:r>
          </a:p>
        </p:txBody>
      </p:sp>
      <p:sp>
        <p:nvSpPr>
          <p:cNvPr id="190907" name="Text Box 443"/>
          <p:cNvSpPr txBox="1">
            <a:spLocks noChangeArrowheads="1"/>
          </p:cNvSpPr>
          <p:nvPr/>
        </p:nvSpPr>
        <p:spPr bwMode="auto">
          <a:xfrm>
            <a:off x="1209675" y="1965325"/>
            <a:ext cx="7934325" cy="248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en-US" altLang="zh-CN" sz="1400" dirty="0">
              <a:latin typeface="Arial" panose="020B0604020202020204" pitchFamily="34" charset="0"/>
            </a:endParaRP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对    阶</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smtClean="0">
                <a:solidFill>
                  <a:srgbClr val="FF0066"/>
                </a:solidFill>
                <a:latin typeface="Arial" panose="020B0604020202020204" pitchFamily="34" charset="0"/>
                <a:ea typeface="黑体" panose="02010609060101010101" pitchFamily="49" charset="-122"/>
              </a:rPr>
              <a:t>1.110B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-2</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cs typeface="Arial" panose="020B0604020202020204" pitchFamily="34" charset="0"/>
              </a:rPr>
              <a:t>→</a:t>
            </a:r>
            <a:r>
              <a:rPr lang="en-US" altLang="zh-CN" sz="2400" dirty="0">
                <a:solidFill>
                  <a:srgbClr val="FF0066"/>
                </a:solidFill>
                <a:latin typeface="Arial" panose="020B0604020202020204" pitchFamily="34" charset="0"/>
                <a:ea typeface="黑体" panose="02010609060101010101" pitchFamily="49" charset="-122"/>
                <a:cs typeface="Arial" panose="020B0604020202020204" pitchFamily="34" charset="0"/>
              </a:rPr>
              <a:t> -</a:t>
            </a:r>
            <a:r>
              <a:rPr lang="en-US" altLang="zh-CN" sz="2400" dirty="0" smtClean="0">
                <a:solidFill>
                  <a:srgbClr val="FF0066"/>
                </a:solidFill>
                <a:latin typeface="Arial" panose="020B0604020202020204" pitchFamily="34" charset="0"/>
                <a:ea typeface="黑体" panose="02010609060101010101" pitchFamily="49" charset="-122"/>
              </a:rPr>
              <a:t>0.111B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加    减</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smtClean="0">
                <a:solidFill>
                  <a:srgbClr val="FF0066"/>
                </a:solidFill>
                <a:latin typeface="Arial" panose="020B0604020202020204" pitchFamily="34" charset="0"/>
                <a:ea typeface="黑体" panose="02010609060101010101" pitchFamily="49" charset="-122"/>
              </a:rPr>
              <a:t>1.000B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 -</a:t>
            </a:r>
            <a:r>
              <a:rPr lang="en-US" altLang="zh-CN" sz="2400" dirty="0" smtClean="0">
                <a:solidFill>
                  <a:srgbClr val="FF0066"/>
                </a:solidFill>
                <a:latin typeface="Arial" panose="020B0604020202020204" pitchFamily="34" charset="0"/>
                <a:ea typeface="黑体" panose="02010609060101010101" pitchFamily="49" charset="-122"/>
              </a:rPr>
              <a:t>0.111B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  = </a:t>
            </a:r>
            <a:r>
              <a:rPr lang="en-US" altLang="zh-CN" sz="2400" dirty="0" smtClean="0">
                <a:solidFill>
                  <a:srgbClr val="FF0066"/>
                </a:solidFill>
                <a:latin typeface="Arial" panose="020B0604020202020204" pitchFamily="34" charset="0"/>
                <a:ea typeface="黑体" panose="02010609060101010101" pitchFamily="49" charset="-122"/>
              </a:rPr>
              <a:t>0.001B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规格化</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smtClean="0">
                <a:solidFill>
                  <a:srgbClr val="FF0066"/>
                </a:solidFill>
                <a:latin typeface="Arial" panose="020B0604020202020204" pitchFamily="34" charset="0"/>
                <a:ea typeface="黑体" panose="02010609060101010101" pitchFamily="49" charset="-122"/>
              </a:rPr>
              <a:t>0.001B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rPr>
              <a:t>→</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smtClean="0">
                <a:solidFill>
                  <a:srgbClr val="FF0066"/>
                </a:solidFill>
                <a:latin typeface="Arial" panose="020B0604020202020204" pitchFamily="34" charset="0"/>
                <a:ea typeface="黑体" panose="02010609060101010101" pitchFamily="49" charset="-122"/>
              </a:rPr>
              <a:t>1.000B </a:t>
            </a:r>
            <a:r>
              <a:rPr lang="en-US" altLang="zh-CN" sz="2400" dirty="0">
                <a:solidFill>
                  <a:srgbClr val="FF0066"/>
                </a:solidFill>
                <a:latin typeface="Arial" panose="020B0604020202020204" pitchFamily="34" charset="0"/>
                <a:ea typeface="黑体" panose="02010609060101010101" pitchFamily="49" charset="-122"/>
              </a:rPr>
              <a:t>x 2</a:t>
            </a:r>
            <a:r>
              <a:rPr lang="en-US" altLang="zh-CN" sz="2400" baseline="30000" dirty="0">
                <a:solidFill>
                  <a:srgbClr val="FF0066"/>
                </a:solidFill>
                <a:latin typeface="Arial" panose="020B0604020202020204" pitchFamily="34" charset="0"/>
                <a:ea typeface="黑体" panose="02010609060101010101" pitchFamily="49" charset="-122"/>
              </a:rPr>
              <a:t>–4</a:t>
            </a:r>
          </a:p>
          <a:p>
            <a:endParaRPr lang="en-US" altLang="zh-CN" sz="2400" dirty="0">
              <a:solidFill>
                <a:srgbClr val="FF0066"/>
              </a:solidFill>
              <a:latin typeface="Arial" panose="020B0604020202020204" pitchFamily="34" charset="0"/>
              <a:ea typeface="黑体" panose="02010609060101010101" pitchFamily="49" charset="-122"/>
            </a:endParaRPr>
          </a:p>
          <a:p>
            <a:endParaRPr lang="en-US" altLang="zh-CN" sz="2400" dirty="0">
              <a:solidFill>
                <a:srgbClr val="006600"/>
              </a:solidFill>
              <a:latin typeface="Arial" panose="020B0604020202020204" pitchFamily="34" charset="0"/>
            </a:endParaRPr>
          </a:p>
        </p:txBody>
      </p:sp>
      <p:sp>
        <p:nvSpPr>
          <p:cNvPr id="190908" name="Rectangle 444"/>
          <p:cNvSpPr>
            <a:spLocks noChangeArrowheads="1"/>
          </p:cNvSpPr>
          <p:nvPr/>
        </p:nvSpPr>
        <p:spPr bwMode="auto">
          <a:xfrm>
            <a:off x="674687" y="1730375"/>
            <a:ext cx="7088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a:solidFill>
                  <a:schemeClr val="accent2"/>
                </a:solidFill>
                <a:latin typeface="Arial" panose="020B0604020202020204" pitchFamily="34" charset="0"/>
                <a:cs typeface="Arial" panose="020B0604020202020204" pitchFamily="34" charset="0"/>
              </a:rPr>
              <a:t>解：0.5 </a:t>
            </a:r>
            <a:r>
              <a:rPr lang="en-US" altLang="zh-CN" sz="2400" dirty="0">
                <a:solidFill>
                  <a:schemeClr val="accent2"/>
                </a:solidFill>
                <a:latin typeface="Arial" panose="020B0604020202020204" pitchFamily="34" charset="0"/>
                <a:cs typeface="Arial" panose="020B0604020202020204" pitchFamily="34" charset="0"/>
              </a:rPr>
              <a:t>= </a:t>
            </a:r>
            <a:r>
              <a:rPr lang="en-US" altLang="zh-CN" sz="2400" dirty="0" smtClean="0">
                <a:solidFill>
                  <a:schemeClr val="accent2"/>
                </a:solidFill>
                <a:latin typeface="Arial" panose="020B0604020202020204" pitchFamily="34" charset="0"/>
                <a:cs typeface="Arial" panose="020B0604020202020204" pitchFamily="34" charset="0"/>
              </a:rPr>
              <a:t>1.000B </a:t>
            </a:r>
            <a:r>
              <a:rPr lang="en-US" altLang="zh-CN" sz="2400" dirty="0">
                <a:solidFill>
                  <a:schemeClr val="accent2"/>
                </a:solidFill>
                <a:latin typeface="Arial" panose="020B0604020202020204" pitchFamily="34" charset="0"/>
                <a:cs typeface="Arial" panose="020B0604020202020204" pitchFamily="34" charset="0"/>
              </a:rPr>
              <a:t>x 2</a:t>
            </a:r>
            <a:r>
              <a:rPr lang="en-US" altLang="zh-CN" sz="2400" baseline="30000" dirty="0">
                <a:solidFill>
                  <a:schemeClr val="accent2"/>
                </a:solidFill>
                <a:latin typeface="Arial" panose="020B0604020202020204" pitchFamily="34" charset="0"/>
                <a:cs typeface="Arial" panose="020B0604020202020204" pitchFamily="34" charset="0"/>
              </a:rPr>
              <a:t>-1</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- 0.4375 = -</a:t>
            </a:r>
            <a:r>
              <a:rPr lang="en-US" altLang="zh-CN" sz="2400" dirty="0" smtClean="0">
                <a:solidFill>
                  <a:schemeClr val="accent2"/>
                </a:solidFill>
                <a:latin typeface="Arial" panose="020B0604020202020204" pitchFamily="34" charset="0"/>
                <a:cs typeface="Arial" panose="020B0604020202020204" pitchFamily="34" charset="0"/>
              </a:rPr>
              <a:t>1.110B </a:t>
            </a:r>
            <a:r>
              <a:rPr lang="en-US" altLang="zh-CN" sz="2400" dirty="0">
                <a:solidFill>
                  <a:schemeClr val="accent2"/>
                </a:solidFill>
                <a:latin typeface="Arial" panose="020B0604020202020204" pitchFamily="34" charset="0"/>
                <a:cs typeface="Arial" panose="020B0604020202020204" pitchFamily="34" charset="0"/>
              </a:rPr>
              <a:t>x 2</a:t>
            </a:r>
            <a:r>
              <a:rPr lang="en-US" altLang="zh-CN" sz="2400" baseline="30000" dirty="0">
                <a:solidFill>
                  <a:schemeClr val="accent2"/>
                </a:solidFill>
                <a:latin typeface="Arial" panose="020B0604020202020204" pitchFamily="34" charset="0"/>
                <a:cs typeface="Arial" panose="020B0604020202020204" pitchFamily="34" charset="0"/>
              </a:rPr>
              <a:t>-2</a:t>
            </a:r>
            <a:endParaRPr lang="zh-CN" altLang="en-US" sz="2400" baseline="30000" dirty="0">
              <a:solidFill>
                <a:schemeClr val="accent2"/>
              </a:solidFill>
              <a:latin typeface="Arial" panose="020B0604020202020204" pitchFamily="34" charset="0"/>
              <a:cs typeface="Arial" panose="020B0604020202020204" pitchFamily="34" charset="0"/>
            </a:endParaRPr>
          </a:p>
        </p:txBody>
      </p:sp>
      <p:sp>
        <p:nvSpPr>
          <p:cNvPr id="190910" name="Text Box 446"/>
          <p:cNvSpPr txBox="1">
            <a:spLocks noChangeArrowheads="1"/>
          </p:cNvSpPr>
          <p:nvPr/>
        </p:nvSpPr>
        <p:spPr bwMode="auto">
          <a:xfrm>
            <a:off x="523875" y="3832648"/>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cs typeface="Arial" panose="020B0604020202020204" pitchFamily="34" charset="0"/>
              </a:rPr>
              <a:t>结果为： </a:t>
            </a:r>
            <a:r>
              <a:rPr lang="en-US" altLang="zh-CN" sz="2400" dirty="0" smtClean="0">
                <a:latin typeface="Arial" panose="020B0604020202020204" pitchFamily="34" charset="0"/>
                <a:cs typeface="Arial" panose="020B0604020202020204" pitchFamily="34" charset="0"/>
              </a:rPr>
              <a:t>1.000B </a:t>
            </a:r>
            <a:r>
              <a:rPr lang="en-US" altLang="zh-CN" sz="2400" dirty="0">
                <a:latin typeface="Arial" panose="020B0604020202020204" pitchFamily="34" charset="0"/>
                <a:cs typeface="Arial" panose="020B0604020202020204" pitchFamily="34" charset="0"/>
              </a:rPr>
              <a:t>x 2</a:t>
            </a:r>
            <a:r>
              <a:rPr lang="en-US" altLang="zh-CN" sz="2400" baseline="30000"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0.0001000B </a:t>
            </a:r>
            <a:r>
              <a:rPr lang="en-US" altLang="zh-CN" sz="2400" dirty="0">
                <a:latin typeface="Arial" panose="020B0604020202020204" pitchFamily="34" charset="0"/>
                <a:cs typeface="Arial" panose="020B0604020202020204" pitchFamily="34" charset="0"/>
              </a:rPr>
              <a:t>= 1/16 = 0.0625</a:t>
            </a:r>
          </a:p>
          <a:p>
            <a:pPr>
              <a:spcBef>
                <a:spcPct val="50000"/>
              </a:spcBef>
            </a:pPr>
            <a:endParaRPr lang="zh-CN" altLang="en-US" sz="2000" baseline="30000"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53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10"/>
                                        </p:tgtEl>
                                        <p:attrNameLst>
                                          <p:attrName>style.visibility</p:attrName>
                                        </p:attrNameLst>
                                      </p:cBhvr>
                                      <p:to>
                                        <p:strVal val="visible"/>
                                      </p:to>
                                    </p:set>
                                    <p:animEffect transition="in" filter="blinds(horizontal)">
                                      <p:cBhvr>
                                        <p:cTn id="27" dur="500"/>
                                        <p:tgtEl>
                                          <p:spTgt spid="190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2439" y="88900"/>
            <a:ext cx="8191500" cy="426142"/>
          </a:xfrm>
        </p:spPr>
        <p:txBody>
          <a:bodyPr/>
          <a:lstStyle/>
          <a:p>
            <a:r>
              <a:rPr lang="zh-CN" altLang="en-US" sz="2800" dirty="0">
                <a:solidFill>
                  <a:srgbClr val="CC3300"/>
                </a:solidFill>
                <a:latin typeface="Arial" panose="020B0604020202020204" pitchFamily="34" charset="0"/>
                <a:ea typeface="黑体" panose="02010609060101010101" pitchFamily="49" charset="-122"/>
              </a:rPr>
              <a:t>计算机内部</a:t>
            </a:r>
            <a:r>
              <a:rPr lang="zh-CN" altLang="en-US" sz="2800" dirty="0" smtClean="0">
                <a:solidFill>
                  <a:srgbClr val="CC3300"/>
                </a:solidFill>
                <a:latin typeface="Arial" panose="020B0604020202020204" pitchFamily="34" charset="0"/>
                <a:ea typeface="黑体" panose="02010609060101010101" pitchFamily="49" charset="-122"/>
              </a:rPr>
              <a:t>执行</a:t>
            </a:r>
            <a:r>
              <a:rPr lang="zh-CN" altLang="en-US" sz="2800" dirty="0">
                <a:ea typeface="宋体" panose="02010600030101010101" pitchFamily="2" charset="-122"/>
              </a:rPr>
              <a:t>浮点数加</a:t>
            </a:r>
            <a:r>
              <a:rPr lang="zh-CN" altLang="en-US" sz="2800" dirty="0" smtClean="0">
                <a:ea typeface="宋体" panose="02010600030101010101" pitchFamily="2" charset="-122"/>
              </a:rPr>
              <a:t>减运算</a:t>
            </a:r>
            <a:r>
              <a:rPr lang="zh-CN" altLang="en-US" sz="2800" dirty="0" smtClean="0">
                <a:solidFill>
                  <a:srgbClr val="CC3300"/>
                </a:solidFill>
                <a:latin typeface="Arial" panose="020B0604020202020204" pitchFamily="34" charset="0"/>
                <a:ea typeface="黑体" panose="02010609060101010101" pitchFamily="49" charset="-122"/>
              </a:rPr>
              <a:t>须解决的问题</a:t>
            </a:r>
            <a:endParaRPr lang="zh-CN" altLang="en-US" sz="2800" dirty="0" smtClean="0">
              <a:ea typeface="宋体" panose="02010600030101010101" pitchFamily="2" charset="-122"/>
            </a:endParaRPr>
          </a:p>
        </p:txBody>
      </p:sp>
      <p:sp>
        <p:nvSpPr>
          <p:cNvPr id="126979" name="Rectangle 3"/>
          <p:cNvSpPr>
            <a:spLocks noChangeArrowheads="1"/>
          </p:cNvSpPr>
          <p:nvPr/>
        </p:nvSpPr>
        <p:spPr bwMode="auto">
          <a:xfrm>
            <a:off x="5214938" y="41608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490509" name="Text Box 13"/>
          <p:cNvSpPr txBox="1">
            <a:spLocks noChangeArrowheads="1"/>
          </p:cNvSpPr>
          <p:nvPr/>
        </p:nvSpPr>
        <p:spPr bwMode="auto">
          <a:xfrm>
            <a:off x="484188" y="794628"/>
            <a:ext cx="81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en-US" altLang="zh-CN" sz="2400" dirty="0" smtClean="0">
                <a:solidFill>
                  <a:schemeClr val="accent2"/>
                </a:solidFill>
                <a:latin typeface="Arial" panose="020B0604020202020204" pitchFamily="34" charset="0"/>
                <a:ea typeface="黑体" panose="02010609060101010101" pitchFamily="49" charset="-122"/>
              </a:rPr>
              <a:t>(</a:t>
            </a:r>
            <a:r>
              <a:rPr lang="en-US" altLang="zh-CN" sz="2400" dirty="0">
                <a:solidFill>
                  <a:schemeClr val="accent2"/>
                </a:solidFill>
                <a:latin typeface="Arial" panose="020B0604020202020204" pitchFamily="34" charset="0"/>
                <a:ea typeface="黑体" panose="02010609060101010101" pitchFamily="49" charset="-122"/>
              </a:rPr>
              <a:t>1) </a:t>
            </a:r>
            <a:r>
              <a:rPr lang="zh-CN" altLang="en-US" sz="2400" dirty="0">
                <a:solidFill>
                  <a:schemeClr val="accent2"/>
                </a:solidFill>
                <a:latin typeface="Arial" panose="020B0604020202020204" pitchFamily="34" charset="0"/>
                <a:ea typeface="黑体" panose="02010609060101010101" pitchFamily="49" charset="-122"/>
              </a:rPr>
              <a:t>如何表示？</a:t>
            </a: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(2) </a:t>
            </a:r>
            <a:r>
              <a:rPr lang="zh-CN" altLang="en-US" sz="2400" dirty="0">
                <a:solidFill>
                  <a:schemeClr val="accent2"/>
                </a:solidFill>
                <a:latin typeface="Arial" panose="020B0604020202020204" pitchFamily="34" charset="0"/>
                <a:ea typeface="黑体" panose="02010609060101010101" pitchFamily="49" charset="-122"/>
              </a:rPr>
              <a:t>如何</a:t>
            </a:r>
            <a:r>
              <a:rPr lang="zh-CN" altLang="en-US" sz="2400" dirty="0" smtClean="0">
                <a:solidFill>
                  <a:schemeClr val="accent2"/>
                </a:solidFill>
                <a:latin typeface="Arial" panose="020B0604020202020204" pitchFamily="34" charset="0"/>
                <a:ea typeface="黑体" panose="02010609060101010101" pitchFamily="49" charset="-122"/>
              </a:rPr>
              <a:t>判断两阶</a:t>
            </a:r>
            <a:r>
              <a:rPr lang="zh-CN" altLang="en-US" sz="2400" dirty="0">
                <a:solidFill>
                  <a:schemeClr val="accent2"/>
                </a:solidFill>
                <a:latin typeface="Arial" panose="020B0604020202020204" pitchFamily="34" charset="0"/>
                <a:ea typeface="黑体" panose="02010609060101010101" pitchFamily="49" charset="-122"/>
              </a:rPr>
              <a:t>码的大小</a:t>
            </a:r>
            <a:r>
              <a:rPr lang="zh-CN" altLang="en-US" sz="2400" dirty="0" smtClean="0">
                <a:solidFill>
                  <a:schemeClr val="accent2"/>
                </a:solidFill>
                <a:latin typeface="Arial" panose="020B0604020202020204" pitchFamily="34" charset="0"/>
                <a:ea typeface="黑体" panose="02010609060101010101" pitchFamily="49" charset="-122"/>
              </a:rPr>
              <a:t>？</a:t>
            </a:r>
            <a:endParaRPr lang="en-US" altLang="zh-CN" sz="2400" dirty="0" smtClean="0">
              <a:solidFill>
                <a:srgbClr val="FF0000"/>
              </a:solidFill>
              <a:latin typeface="Arial" panose="020B0604020202020204" pitchFamily="34" charset="0"/>
              <a:ea typeface="黑体" panose="02010609060101010101" pitchFamily="49" charset="-122"/>
            </a:endParaRPr>
          </a:p>
          <a:p>
            <a:pPr>
              <a:lnSpc>
                <a:spcPct val="130000"/>
              </a:lnSpc>
              <a:spcBef>
                <a:spcPct val="50000"/>
              </a:spcBef>
            </a:pPr>
            <a:r>
              <a:rPr lang="en-US" altLang="zh-CN" sz="2400" dirty="0" smtClean="0">
                <a:solidFill>
                  <a:schemeClr val="accent2"/>
                </a:solidFill>
                <a:latin typeface="Arial" panose="020B0604020202020204" pitchFamily="34" charset="0"/>
                <a:ea typeface="黑体" panose="02010609060101010101" pitchFamily="49" charset="-122"/>
              </a:rPr>
              <a:t>(3) </a:t>
            </a:r>
            <a:r>
              <a:rPr lang="zh-CN" altLang="en-US" sz="2400" dirty="0" smtClean="0">
                <a:solidFill>
                  <a:schemeClr val="accent2"/>
                </a:solidFill>
                <a:latin typeface="Arial" panose="020B0604020202020204" pitchFamily="34" charset="0"/>
                <a:ea typeface="黑体" panose="02010609060101010101" pitchFamily="49" charset="-122"/>
              </a:rPr>
              <a:t>对阶时尾数右移隐含位</a:t>
            </a:r>
            <a:r>
              <a:rPr lang="en-US" altLang="zh-CN" sz="2400" dirty="0" smtClean="0">
                <a:solidFill>
                  <a:srgbClr val="FF0000"/>
                </a:solidFill>
                <a:latin typeface="Arial" panose="020B0604020202020204" pitchFamily="34" charset="0"/>
                <a:ea typeface="黑体" panose="02010609060101010101" pitchFamily="49" charset="-122"/>
              </a:rPr>
              <a:t>1</a:t>
            </a:r>
            <a:r>
              <a:rPr lang="zh-CN" altLang="en-US" sz="2400" dirty="0" smtClean="0">
                <a:solidFill>
                  <a:schemeClr val="accent2"/>
                </a:solidFill>
                <a:latin typeface="Arial" panose="020B0604020202020204" pitchFamily="34" charset="0"/>
                <a:ea typeface="黑体" panose="02010609060101010101" pitchFamily="49" charset="-122"/>
              </a:rPr>
              <a:t>如何处理？</a:t>
            </a:r>
          </a:p>
          <a:p>
            <a:pPr>
              <a:lnSpc>
                <a:spcPct val="130000"/>
              </a:lnSpc>
              <a:spcBef>
                <a:spcPct val="50000"/>
              </a:spcBef>
            </a:pPr>
            <a:r>
              <a:rPr lang="en-US" altLang="zh-CN" sz="2400" dirty="0" smtClean="0">
                <a:solidFill>
                  <a:schemeClr val="accent2"/>
                </a:solidFill>
                <a:latin typeface="Arial" panose="020B0604020202020204" pitchFamily="34" charset="0"/>
                <a:ea typeface="黑体" panose="02010609060101010101" pitchFamily="49" charset="-122"/>
              </a:rPr>
              <a:t>(</a:t>
            </a:r>
            <a:r>
              <a:rPr lang="en-US" altLang="zh-CN" sz="2400" dirty="0">
                <a:solidFill>
                  <a:schemeClr val="accent2"/>
                </a:solidFill>
                <a:latin typeface="Arial" panose="020B0604020202020204" pitchFamily="34" charset="0"/>
                <a:ea typeface="黑体" panose="02010609060101010101" pitchFamily="49" charset="-122"/>
              </a:rPr>
              <a:t>4) </a:t>
            </a:r>
            <a:r>
              <a:rPr lang="zh-CN" altLang="en-US" sz="2400" dirty="0">
                <a:solidFill>
                  <a:schemeClr val="accent2"/>
                </a:solidFill>
                <a:latin typeface="Arial" panose="020B0604020202020204" pitchFamily="34" charset="0"/>
                <a:ea typeface="黑体" panose="02010609060101010101" pitchFamily="49" charset="-122"/>
              </a:rPr>
              <a:t>如何进行尾数加减？</a:t>
            </a: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(5) </a:t>
            </a:r>
            <a:r>
              <a:rPr lang="zh-CN" altLang="en-US" sz="2400" dirty="0">
                <a:solidFill>
                  <a:schemeClr val="accent2"/>
                </a:solidFill>
                <a:latin typeface="Arial" panose="020B0604020202020204" pitchFamily="34" charset="0"/>
                <a:ea typeface="黑体" panose="02010609060101010101" pitchFamily="49" charset="-122"/>
              </a:rPr>
              <a:t>何时需要规格化，如何规格化</a:t>
            </a:r>
            <a:r>
              <a:rPr lang="zh-CN" altLang="en-US" sz="2400" dirty="0" smtClean="0">
                <a:solidFill>
                  <a:schemeClr val="accent2"/>
                </a:solidFill>
                <a:latin typeface="Arial" panose="020B0604020202020204" pitchFamily="34" charset="0"/>
                <a:ea typeface="黑体" panose="02010609060101010101" pitchFamily="49" charset="-122"/>
              </a:rPr>
              <a:t>？</a:t>
            </a:r>
            <a:endParaRPr lang="zh-CN" altLang="en-US" sz="2400" dirty="0">
              <a:solidFill>
                <a:schemeClr val="accent2"/>
              </a:solidFill>
              <a:latin typeface="Arial" panose="020B0604020202020204" pitchFamily="34" charset="0"/>
              <a:ea typeface="黑体" panose="02010609060101010101" pitchFamily="49" charset="-122"/>
            </a:endParaRPr>
          </a:p>
        </p:txBody>
      </p:sp>
      <p:sp>
        <p:nvSpPr>
          <p:cNvPr id="490511" name="Rectangle 15"/>
          <p:cNvSpPr>
            <a:spLocks noChangeArrowheads="1"/>
          </p:cNvSpPr>
          <p:nvPr/>
        </p:nvSpPr>
        <p:spPr bwMode="auto">
          <a:xfrm>
            <a:off x="2686050" y="859646"/>
            <a:ext cx="24098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Arial" panose="020B0604020202020204" pitchFamily="34" charset="0"/>
                <a:ea typeface="黑体" panose="02010609060101010101" pitchFamily="49" charset="-122"/>
              </a:rPr>
              <a:t>用</a:t>
            </a:r>
            <a:r>
              <a:rPr lang="en-US" altLang="zh-CN" sz="2200" dirty="0">
                <a:solidFill>
                  <a:srgbClr val="FF0066"/>
                </a:solidFill>
                <a:latin typeface="Arial" panose="020B0604020202020204" pitchFamily="34" charset="0"/>
                <a:ea typeface="黑体" panose="02010609060101010101" pitchFamily="49" charset="-122"/>
              </a:rPr>
              <a:t>IEEE754</a:t>
            </a:r>
            <a:r>
              <a:rPr lang="zh-CN" altLang="en-US" sz="2200" dirty="0">
                <a:solidFill>
                  <a:srgbClr val="FF0066"/>
                </a:solidFill>
                <a:latin typeface="Arial" panose="020B0604020202020204" pitchFamily="34" charset="0"/>
                <a:ea typeface="黑体" panose="02010609060101010101" pitchFamily="49" charset="-122"/>
              </a:rPr>
              <a:t>标准！</a:t>
            </a:r>
          </a:p>
        </p:txBody>
      </p:sp>
      <p:sp>
        <p:nvSpPr>
          <p:cNvPr id="490512" name="Rectangle 16"/>
          <p:cNvSpPr>
            <a:spLocks noChangeArrowheads="1"/>
          </p:cNvSpPr>
          <p:nvPr/>
        </p:nvSpPr>
        <p:spPr bwMode="auto">
          <a:xfrm>
            <a:off x="5701591" y="1316332"/>
            <a:ext cx="3431297" cy="1323439"/>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Arial" panose="020B0604020202020204" pitchFamily="34" charset="0"/>
                <a:ea typeface="黑体" panose="02010609060101010101" pitchFamily="49" charset="-122"/>
              </a:rPr>
              <a:t>右移到数值部分，</a:t>
            </a:r>
            <a:r>
              <a:rPr lang="zh-CN" altLang="en-US" sz="2000" dirty="0">
                <a:solidFill>
                  <a:srgbClr val="FF0066"/>
                </a:solidFill>
                <a:latin typeface="Arial" panose="020B0604020202020204" pitchFamily="34" charset="0"/>
                <a:ea typeface="黑体" panose="02010609060101010101" pitchFamily="49" charset="-122"/>
              </a:rPr>
              <a:t>高位补</a:t>
            </a:r>
            <a:r>
              <a:rPr lang="en-US" altLang="zh-CN" sz="2000" dirty="0">
                <a:solidFill>
                  <a:srgbClr val="FF0066"/>
                </a:solidFill>
                <a:latin typeface="Arial" panose="020B0604020202020204" pitchFamily="34" charset="0"/>
                <a:ea typeface="黑体" panose="02010609060101010101" pitchFamily="49" charset="-122"/>
              </a:rPr>
              <a:t>0</a:t>
            </a:r>
            <a:r>
              <a:rPr lang="zh-CN" altLang="en-US" sz="2000" dirty="0" smtClean="0">
                <a:solidFill>
                  <a:srgbClr val="FF0066"/>
                </a:solidFill>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低位部分移出到附加位，附加位包括</a:t>
            </a:r>
            <a:r>
              <a:rPr lang="zh-CN" altLang="en-US" sz="2000" dirty="0" smtClean="0">
                <a:solidFill>
                  <a:srgbClr val="FF0066"/>
                </a:solidFill>
                <a:latin typeface="Arial" panose="020B0604020202020204" pitchFamily="34" charset="0"/>
                <a:ea typeface="黑体" panose="02010609060101010101" pitchFamily="49" charset="-122"/>
              </a:rPr>
              <a:t>保护位、舍入位和粘位，</a:t>
            </a:r>
            <a:r>
              <a:rPr lang="zh-CN" altLang="en-US" sz="2000" dirty="0" smtClean="0">
                <a:latin typeface="Arial" panose="020B0604020202020204" pitchFamily="34" charset="0"/>
                <a:ea typeface="黑体" panose="02010609060101010101" pitchFamily="49" charset="-122"/>
              </a:rPr>
              <a:t>共</a:t>
            </a:r>
            <a:r>
              <a:rPr lang="en-US" altLang="zh-CN" sz="2000" dirty="0" smtClean="0">
                <a:latin typeface="Arial" panose="020B0604020202020204" pitchFamily="34" charset="0"/>
                <a:ea typeface="黑体" panose="02010609060101010101" pitchFamily="49" charset="-122"/>
              </a:rPr>
              <a:t>3</a:t>
            </a:r>
            <a:r>
              <a:rPr lang="zh-CN" altLang="en-US" sz="2000" dirty="0" smtClean="0">
                <a:latin typeface="Arial" panose="020B0604020202020204" pitchFamily="34" charset="0"/>
                <a:ea typeface="黑体" panose="02010609060101010101" pitchFamily="49" charset="-122"/>
              </a:rPr>
              <a:t>位。</a:t>
            </a:r>
            <a:endParaRPr lang="zh-CN" altLang="en-US" sz="2000" dirty="0">
              <a:latin typeface="Arial" panose="020B0604020202020204" pitchFamily="34" charset="0"/>
              <a:ea typeface="黑体" panose="02010609060101010101" pitchFamily="49" charset="-122"/>
            </a:endParaRPr>
          </a:p>
        </p:txBody>
      </p:sp>
      <p:sp>
        <p:nvSpPr>
          <p:cNvPr id="490513" name="Rectangle 17"/>
          <p:cNvSpPr>
            <a:spLocks noChangeArrowheads="1"/>
          </p:cNvSpPr>
          <p:nvPr/>
        </p:nvSpPr>
        <p:spPr bwMode="auto">
          <a:xfrm>
            <a:off x="5300662" y="2779881"/>
            <a:ext cx="3571875" cy="70788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FF0066"/>
                </a:solidFill>
                <a:latin typeface="Arial" panose="020B0604020202020204" pitchFamily="34" charset="0"/>
                <a:ea typeface="黑体" panose="02010609060101010101" pitchFamily="49" charset="-122"/>
              </a:rPr>
              <a:t>隐藏位还原后，按原码进行加减运算，附加位一起</a:t>
            </a:r>
            <a:r>
              <a:rPr lang="zh-CN" altLang="en-US" sz="2000" dirty="0" smtClean="0">
                <a:solidFill>
                  <a:srgbClr val="FF0066"/>
                </a:solidFill>
                <a:latin typeface="Arial" panose="020B0604020202020204" pitchFamily="34" charset="0"/>
                <a:ea typeface="黑体" panose="02010609060101010101" pitchFamily="49" charset="-122"/>
              </a:rPr>
              <a:t>运算。</a:t>
            </a:r>
            <a:endParaRPr lang="zh-CN" altLang="en-US" sz="2000" dirty="0">
              <a:solidFill>
                <a:srgbClr val="FF0066"/>
              </a:solidFill>
              <a:latin typeface="Arial" panose="020B0604020202020204" pitchFamily="34" charset="0"/>
              <a:ea typeface="黑体" panose="02010609060101010101" pitchFamily="49" charset="-122"/>
            </a:endParaRPr>
          </a:p>
        </p:txBody>
      </p:sp>
      <p:sp>
        <p:nvSpPr>
          <p:cNvPr id="490514" name="Rectangle 18"/>
          <p:cNvSpPr>
            <a:spLocks noChangeArrowheads="1"/>
          </p:cNvSpPr>
          <p:nvPr/>
        </p:nvSpPr>
        <p:spPr bwMode="auto">
          <a:xfrm>
            <a:off x="830263" y="4015992"/>
            <a:ext cx="7289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a:solidFill>
                  <a:srgbClr val="FF0066"/>
                </a:solidFill>
                <a:latin typeface="Arial" panose="020B0604020202020204" pitchFamily="34" charset="0"/>
                <a:ea typeface="黑体" panose="02010609060101010101" pitchFamily="49" charset="-122"/>
              </a:rPr>
              <a:t>±1x .xx……x </a:t>
            </a:r>
            <a:r>
              <a:rPr lang="zh-CN" altLang="en-US" sz="2200" dirty="0">
                <a:solidFill>
                  <a:srgbClr val="FF0066"/>
                </a:solidFill>
                <a:latin typeface="Arial" panose="020B0604020202020204" pitchFamily="34" charset="0"/>
                <a:ea typeface="黑体" panose="02010609060101010101" pitchFamily="49" charset="-122"/>
              </a:rPr>
              <a:t>形式时，则右规</a:t>
            </a:r>
            <a:r>
              <a:rPr lang="en-US" altLang="zh-CN" sz="2200" dirty="0">
                <a:solidFill>
                  <a:srgbClr val="FF0066"/>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尾数右移</a:t>
            </a:r>
            <a:r>
              <a:rPr lang="en-US" altLang="zh-CN" sz="2200" dirty="0">
                <a:solidFill>
                  <a:schemeClr val="accent2"/>
                </a:solidFill>
                <a:latin typeface="Arial" panose="020B0604020202020204" pitchFamily="34" charset="0"/>
                <a:ea typeface="黑体" panose="02010609060101010101" pitchFamily="49" charset="-122"/>
              </a:rPr>
              <a:t>1</a:t>
            </a:r>
            <a:r>
              <a:rPr lang="zh-CN" altLang="en-US" sz="2200" dirty="0">
                <a:solidFill>
                  <a:schemeClr val="accent2"/>
                </a:solidFill>
                <a:latin typeface="Arial" panose="020B0604020202020204" pitchFamily="34" charset="0"/>
                <a:ea typeface="黑体" panose="02010609060101010101" pitchFamily="49" charset="-122"/>
              </a:rPr>
              <a:t>位</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阶码加</a:t>
            </a:r>
            <a:r>
              <a:rPr lang="en-US" altLang="zh-CN" sz="2200" dirty="0">
                <a:solidFill>
                  <a:schemeClr val="accent2"/>
                </a:solidFill>
                <a:latin typeface="Arial" panose="020B0604020202020204" pitchFamily="34" charset="0"/>
                <a:ea typeface="黑体" panose="02010609060101010101" pitchFamily="49" charset="-122"/>
              </a:rPr>
              <a:t>1 </a:t>
            </a:r>
            <a:endParaRPr lang="en-US" altLang="zh-CN" sz="2200" dirty="0" smtClean="0">
              <a:solidFill>
                <a:schemeClr val="accent2"/>
              </a:solidFill>
              <a:latin typeface="Arial" panose="020B0604020202020204" pitchFamily="34" charset="0"/>
              <a:ea typeface="黑体" panose="02010609060101010101" pitchFamily="49" charset="-122"/>
            </a:endParaRPr>
          </a:p>
          <a:p>
            <a:r>
              <a:rPr lang="zh-CN" altLang="en-US" sz="2200" dirty="0">
                <a:solidFill>
                  <a:schemeClr val="accent2"/>
                </a:solidFill>
                <a:latin typeface="Arial" panose="020B0604020202020204" pitchFamily="34" charset="0"/>
                <a:ea typeface="黑体" panose="02010609060101010101" pitchFamily="49" charset="-122"/>
              </a:rPr>
              <a:t>问题：右规时最多只需移几位</a:t>
            </a:r>
            <a:r>
              <a:rPr lang="zh-CN" altLang="en-US" sz="2200" dirty="0" smtClean="0">
                <a:solidFill>
                  <a:schemeClr val="accent2"/>
                </a:solidFill>
                <a:latin typeface="Arial" panose="020B0604020202020204" pitchFamily="34" charset="0"/>
                <a:ea typeface="黑体" panose="02010609060101010101" pitchFamily="49" charset="-122"/>
              </a:rPr>
              <a:t>？</a:t>
            </a:r>
            <a:endParaRPr lang="en-US" altLang="zh-CN" sz="2200" dirty="0">
              <a:solidFill>
                <a:schemeClr val="accent2"/>
              </a:solidFill>
              <a:latin typeface="Arial" panose="020B0604020202020204" pitchFamily="34" charset="0"/>
              <a:ea typeface="黑体" panose="02010609060101010101" pitchFamily="49" charset="-122"/>
            </a:endParaRPr>
          </a:p>
          <a:p>
            <a:r>
              <a:rPr lang="en-US" altLang="zh-CN" sz="2200" dirty="0">
                <a:solidFill>
                  <a:srgbClr val="FF0066"/>
                </a:solidFill>
                <a:latin typeface="Arial" panose="020B0604020202020204" pitchFamily="34" charset="0"/>
                <a:ea typeface="黑体" panose="02010609060101010101" pitchFamily="49" charset="-122"/>
              </a:rPr>
              <a:t>± 0.0…01x…x </a:t>
            </a:r>
            <a:r>
              <a:rPr lang="zh-CN" altLang="en-US" sz="2200" dirty="0">
                <a:solidFill>
                  <a:srgbClr val="FF0066"/>
                </a:solidFill>
                <a:latin typeface="Arial" panose="020B0604020202020204" pitchFamily="34" charset="0"/>
                <a:ea typeface="黑体" panose="02010609060101010101" pitchFamily="49" charset="-122"/>
              </a:rPr>
              <a:t>形式时，则左规</a:t>
            </a:r>
            <a:r>
              <a:rPr lang="en-US" altLang="zh-CN" sz="2200" dirty="0">
                <a:solidFill>
                  <a:srgbClr val="FF0066"/>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尾数左移</a:t>
            </a:r>
            <a:r>
              <a:rPr lang="en-US" altLang="zh-CN" sz="2200" dirty="0">
                <a:solidFill>
                  <a:schemeClr val="accent2"/>
                </a:solidFill>
                <a:latin typeface="Arial" panose="020B0604020202020204" pitchFamily="34" charset="0"/>
                <a:ea typeface="黑体" panose="02010609060101010101" pitchFamily="49" charset="-122"/>
              </a:rPr>
              <a:t>k</a:t>
            </a:r>
            <a:r>
              <a:rPr lang="zh-CN" altLang="en-US" sz="2200" dirty="0">
                <a:solidFill>
                  <a:schemeClr val="accent2"/>
                </a:solidFill>
                <a:latin typeface="Arial" panose="020B0604020202020204" pitchFamily="34" charset="0"/>
                <a:ea typeface="黑体" panose="02010609060101010101" pitchFamily="49" charset="-122"/>
              </a:rPr>
              <a:t>位</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阶码减</a:t>
            </a:r>
            <a:r>
              <a:rPr lang="en-US" altLang="zh-CN" sz="2200" dirty="0">
                <a:solidFill>
                  <a:schemeClr val="accent2"/>
                </a:solidFill>
                <a:latin typeface="Arial" panose="020B0604020202020204" pitchFamily="34" charset="0"/>
                <a:ea typeface="黑体" panose="02010609060101010101" pitchFamily="49" charset="-122"/>
              </a:rPr>
              <a:t>k</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11" name="Text Box 456"/>
          <p:cNvSpPr txBox="1">
            <a:spLocks noChangeArrowheads="1"/>
          </p:cNvSpPr>
          <p:nvPr/>
        </p:nvSpPr>
        <p:spPr bwMode="auto">
          <a:xfrm>
            <a:off x="4937125" y="4343400"/>
            <a:ext cx="16903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solidFill>
                  <a:srgbClr val="CC3300"/>
                </a:solidFill>
                <a:latin typeface="Arial" panose="020B0604020202020204" pitchFamily="34" charset="0"/>
                <a:ea typeface="黑体" panose="02010609060101010101" pitchFamily="49" charset="-122"/>
              </a:rPr>
              <a:t>只需移</a:t>
            </a:r>
            <a:r>
              <a:rPr lang="en-US" altLang="zh-CN" sz="2200" dirty="0" smtClean="0">
                <a:solidFill>
                  <a:srgbClr val="CC3300"/>
                </a:solidFill>
                <a:latin typeface="Arial" panose="020B0604020202020204" pitchFamily="34" charset="0"/>
                <a:ea typeface="黑体" panose="02010609060101010101" pitchFamily="49" charset="-122"/>
              </a:rPr>
              <a:t>1</a:t>
            </a:r>
            <a:r>
              <a:rPr lang="zh-CN" altLang="en-US" sz="2200" dirty="0" smtClean="0">
                <a:solidFill>
                  <a:srgbClr val="CC3300"/>
                </a:solidFill>
                <a:latin typeface="Arial" panose="020B0604020202020204" pitchFamily="34" charset="0"/>
                <a:ea typeface="黑体" panose="02010609060101010101" pitchFamily="49" charset="-122"/>
              </a:rPr>
              <a:t>位</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12" name="内容占位符 2"/>
          <p:cNvSpPr>
            <a:spLocks noGrp="1"/>
          </p:cNvSpPr>
          <p:nvPr>
            <p:ph idx="1"/>
          </p:nvPr>
        </p:nvSpPr>
        <p:spPr>
          <a:xfrm>
            <a:off x="484188" y="5123988"/>
            <a:ext cx="8191500" cy="974626"/>
          </a:xfrm>
        </p:spPr>
        <p:txBody>
          <a:bodyPr/>
          <a:lstStyle/>
          <a:p>
            <a:pPr marL="0" indent="0">
              <a:lnSpc>
                <a:spcPct val="100000"/>
              </a:lnSpc>
              <a:spcBef>
                <a:spcPct val="50000"/>
              </a:spcBef>
              <a:buNone/>
            </a:pPr>
            <a:r>
              <a:rPr lang="en-US" altLang="zh-CN" sz="2400" kern="1200" dirty="0" smtClean="0">
                <a:solidFill>
                  <a:schemeClr val="accent2"/>
                </a:solidFill>
                <a:latin typeface="Arial" panose="020B0604020202020204" pitchFamily="34" charset="0"/>
                <a:ea typeface="黑体" panose="02010609060101010101" pitchFamily="49" charset="-122"/>
              </a:rPr>
              <a:t>(6) </a:t>
            </a:r>
            <a:r>
              <a:rPr lang="zh-CN" altLang="en-US" sz="2400" kern="1200" dirty="0" smtClean="0">
                <a:solidFill>
                  <a:schemeClr val="accent2"/>
                </a:solidFill>
                <a:latin typeface="Arial" panose="020B0604020202020204" pitchFamily="34" charset="0"/>
                <a:ea typeface="黑体" panose="02010609060101010101" pitchFamily="49" charset="-122"/>
              </a:rPr>
              <a:t>如何</a:t>
            </a:r>
            <a:r>
              <a:rPr lang="zh-CN" altLang="en-US" sz="2400" kern="1200" dirty="0">
                <a:solidFill>
                  <a:schemeClr val="accent2"/>
                </a:solidFill>
                <a:latin typeface="Arial" panose="020B0604020202020204" pitchFamily="34" charset="0"/>
                <a:ea typeface="黑体" panose="02010609060101010101" pitchFamily="49" charset="-122"/>
                <a:hlinkClick r:id="rId2" action="ppaction://hlinksldjump"/>
              </a:rPr>
              <a:t>舍入</a:t>
            </a:r>
            <a:r>
              <a:rPr lang="zh-CN" altLang="en-US" sz="2400" kern="1200" dirty="0">
                <a:solidFill>
                  <a:schemeClr val="accent2"/>
                </a:solidFill>
                <a:latin typeface="Arial" panose="020B0604020202020204" pitchFamily="34" charset="0"/>
                <a:ea typeface="黑体" panose="02010609060101010101" pitchFamily="49" charset="-122"/>
              </a:rPr>
              <a:t>？</a:t>
            </a:r>
          </a:p>
          <a:p>
            <a:pPr marL="0" indent="0">
              <a:lnSpc>
                <a:spcPct val="100000"/>
              </a:lnSpc>
              <a:spcBef>
                <a:spcPct val="50000"/>
              </a:spcBef>
              <a:buNone/>
            </a:pPr>
            <a:r>
              <a:rPr lang="en-US" altLang="zh-CN" sz="2400" kern="1200" dirty="0">
                <a:solidFill>
                  <a:schemeClr val="accent2"/>
                </a:solidFill>
                <a:latin typeface="Arial" panose="020B0604020202020204" pitchFamily="34" charset="0"/>
                <a:ea typeface="黑体" panose="02010609060101010101" pitchFamily="49" charset="-122"/>
              </a:rPr>
              <a:t>(7) </a:t>
            </a:r>
            <a:r>
              <a:rPr lang="zh-CN" altLang="en-US" sz="2400" kern="1200" dirty="0">
                <a:solidFill>
                  <a:schemeClr val="accent2"/>
                </a:solidFill>
                <a:latin typeface="Arial" panose="020B0604020202020204" pitchFamily="34" charset="0"/>
                <a:ea typeface="黑体" panose="02010609060101010101" pitchFamily="49" charset="-122"/>
              </a:rPr>
              <a:t>如何判断溢出</a:t>
            </a:r>
            <a:r>
              <a:rPr lang="zh-CN" altLang="en-US" sz="2400" kern="1200" dirty="0" smtClean="0">
                <a:solidFill>
                  <a:schemeClr val="accent2"/>
                </a:solidFill>
                <a:latin typeface="Arial" panose="020B0604020202020204" pitchFamily="34" charset="0"/>
                <a:ea typeface="黑体" panose="02010609060101010101" pitchFamily="49" charset="-122"/>
              </a:rPr>
              <a:t>？</a:t>
            </a:r>
            <a:endParaRPr lang="zh-CN" altLang="en-US" sz="2400" kern="1200" dirty="0">
              <a:solidFill>
                <a:schemeClr val="accent2"/>
              </a:solidFill>
              <a:latin typeface="Arial" panose="020B0604020202020204" pitchFamily="34" charset="0"/>
              <a:ea typeface="黑体" panose="02010609060101010101" pitchFamily="49" charset="-122"/>
            </a:endParaRPr>
          </a:p>
        </p:txBody>
      </p:sp>
      <p:sp>
        <p:nvSpPr>
          <p:cNvPr id="13" name="Rectangle 19"/>
          <p:cNvSpPr>
            <a:spLocks noChangeArrowheads="1"/>
          </p:cNvSpPr>
          <p:nvPr/>
        </p:nvSpPr>
        <p:spPr bwMode="auto">
          <a:xfrm>
            <a:off x="2438401" y="5180414"/>
            <a:ext cx="56816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Arial" panose="020B0604020202020204" pitchFamily="34" charset="0"/>
                <a:ea typeface="黑体" panose="02010609060101010101" pitchFamily="49" charset="-122"/>
              </a:rPr>
              <a:t>最终须把</a:t>
            </a:r>
            <a:r>
              <a:rPr lang="zh-CN" altLang="en-US" sz="2200" dirty="0">
                <a:solidFill>
                  <a:schemeClr val="accent2"/>
                </a:solidFill>
                <a:latin typeface="Arial" panose="020B0604020202020204" pitchFamily="34" charset="0"/>
                <a:ea typeface="黑体" panose="02010609060101010101" pitchFamily="49" charset="-122"/>
              </a:rPr>
              <a:t>附加位</a:t>
            </a:r>
            <a:r>
              <a:rPr lang="zh-CN" altLang="en-US" sz="2200" dirty="0">
                <a:solidFill>
                  <a:srgbClr val="FF0066"/>
                </a:solidFill>
                <a:latin typeface="Arial" panose="020B0604020202020204" pitchFamily="34" charset="0"/>
                <a:ea typeface="黑体" panose="02010609060101010101" pitchFamily="49" charset="-122"/>
              </a:rPr>
              <a:t>去掉，此时需考虑</a:t>
            </a:r>
            <a:r>
              <a:rPr lang="zh-CN" altLang="en-US" sz="2200" dirty="0" smtClean="0">
                <a:solidFill>
                  <a:srgbClr val="FF0066"/>
                </a:solidFill>
                <a:latin typeface="Arial" panose="020B0604020202020204" pitchFamily="34" charset="0"/>
                <a:ea typeface="黑体" panose="02010609060101010101" pitchFamily="49" charset="-122"/>
              </a:rPr>
              <a:t>舍入。</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14" name="Rectangle 20"/>
          <p:cNvSpPr>
            <a:spLocks noChangeArrowheads="1"/>
          </p:cNvSpPr>
          <p:nvPr/>
        </p:nvSpPr>
        <p:spPr bwMode="auto">
          <a:xfrm>
            <a:off x="2971801" y="5678594"/>
            <a:ext cx="58753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smtClean="0">
                <a:solidFill>
                  <a:srgbClr val="FF0066"/>
                </a:solidFill>
                <a:latin typeface="Arial" panose="020B0604020202020204" pitchFamily="34" charset="0"/>
                <a:ea typeface="黑体" panose="02010609060101010101" pitchFamily="49" charset="-122"/>
              </a:rPr>
              <a:t>若阶</a:t>
            </a:r>
            <a:r>
              <a:rPr lang="zh-CN" altLang="en-US" sz="2200" dirty="0">
                <a:solidFill>
                  <a:srgbClr val="FF0066"/>
                </a:solidFill>
                <a:latin typeface="Arial" panose="020B0604020202020204" pitchFamily="34" charset="0"/>
                <a:ea typeface="黑体" panose="02010609060101010101" pitchFamily="49" charset="-122"/>
              </a:rPr>
              <a:t>码为全</a:t>
            </a:r>
            <a:r>
              <a:rPr lang="en-US" altLang="zh-CN" sz="2200" dirty="0">
                <a:solidFill>
                  <a:srgbClr val="FF0066"/>
                </a:solidFill>
                <a:latin typeface="Arial" panose="020B0604020202020204" pitchFamily="34" charset="0"/>
                <a:ea typeface="黑体" panose="02010609060101010101" pitchFamily="49" charset="-122"/>
              </a:rPr>
              <a:t>1</a:t>
            </a:r>
            <a:r>
              <a:rPr lang="zh-CN" altLang="en-US" sz="2200" dirty="0">
                <a:solidFill>
                  <a:srgbClr val="FF0066"/>
                </a:solidFill>
                <a:latin typeface="Arial" panose="020B0604020202020204" pitchFamily="34" charset="0"/>
                <a:ea typeface="黑体" panose="02010609060101010101" pitchFamily="49" charset="-122"/>
              </a:rPr>
              <a:t>，则上溢；</a:t>
            </a:r>
            <a:r>
              <a:rPr lang="zh-CN" altLang="en-US" sz="2200" dirty="0" smtClean="0">
                <a:solidFill>
                  <a:srgbClr val="FF0066"/>
                </a:solidFill>
                <a:latin typeface="Arial" panose="020B0604020202020204" pitchFamily="34" charset="0"/>
                <a:ea typeface="黑体" panose="02010609060101010101" pitchFamily="49" charset="-122"/>
              </a:rPr>
              <a:t>若阶码为</a:t>
            </a:r>
            <a:r>
              <a:rPr lang="zh-CN" altLang="en-US" sz="2200" dirty="0">
                <a:solidFill>
                  <a:srgbClr val="FF0066"/>
                </a:solidFill>
                <a:latin typeface="Arial" panose="020B0604020202020204" pitchFamily="34" charset="0"/>
                <a:ea typeface="黑体" panose="02010609060101010101" pitchFamily="49" charset="-122"/>
              </a:rPr>
              <a:t>全</a:t>
            </a:r>
            <a:r>
              <a:rPr lang="en-US" altLang="zh-CN" sz="2200" dirty="0">
                <a:solidFill>
                  <a:srgbClr val="FF0066"/>
                </a:solidFill>
                <a:latin typeface="Arial" panose="020B0604020202020204" pitchFamily="34" charset="0"/>
                <a:ea typeface="黑体" panose="02010609060101010101" pitchFamily="49" charset="-122"/>
              </a:rPr>
              <a:t>0</a:t>
            </a:r>
            <a:r>
              <a:rPr lang="zh-CN" altLang="en-US" sz="2200" dirty="0">
                <a:solidFill>
                  <a:srgbClr val="FF0066"/>
                </a:solidFill>
                <a:latin typeface="Arial" panose="020B0604020202020204" pitchFamily="34" charset="0"/>
                <a:ea typeface="黑体" panose="02010609060101010101" pitchFamily="49" charset="-122"/>
              </a:rPr>
              <a:t>，则下溢</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54</a:t>
            </a:fld>
            <a:endParaRPr lang="zh-CN" altLang="en-US" dirty="0"/>
          </a:p>
        </p:txBody>
      </p:sp>
      <p:cxnSp>
        <p:nvCxnSpPr>
          <p:cNvPr id="4" name="直接箭头连接符 3"/>
          <p:cNvCxnSpPr>
            <a:endCxn id="490512" idx="1"/>
          </p:cNvCxnSpPr>
          <p:nvPr/>
        </p:nvCxnSpPr>
        <p:spPr bwMode="auto">
          <a:xfrm flipV="1">
            <a:off x="5476461" y="1978052"/>
            <a:ext cx="225130" cy="432403"/>
          </a:xfrm>
          <a:prstGeom prst="straightConnector1">
            <a:avLst/>
          </a:prstGeom>
          <a:noFill/>
          <a:ln w="28575" cap="flat" cmpd="sng" algn="ctr">
            <a:solidFill>
              <a:srgbClr val="000000"/>
            </a:solidFill>
            <a:prstDash val="solid"/>
            <a:round/>
            <a:headEnd type="none" w="med" len="med"/>
            <a:tailEnd type="triangle"/>
          </a:ln>
          <a:effectLst/>
        </p:spPr>
      </p:cxnSp>
      <p:cxnSp>
        <p:nvCxnSpPr>
          <p:cNvPr id="6" name="直接箭头连接符 5"/>
          <p:cNvCxnSpPr/>
          <p:nvPr/>
        </p:nvCxnSpPr>
        <p:spPr bwMode="auto">
          <a:xfrm>
            <a:off x="3747052" y="3072175"/>
            <a:ext cx="1532180" cy="16421"/>
          </a:xfrm>
          <a:prstGeom prst="straightConnector1">
            <a:avLst/>
          </a:prstGeom>
          <a:noFill/>
          <a:ln w="28575" cap="flat" cmpd="sng" algn="ctr">
            <a:solidFill>
              <a:srgbClr val="000000"/>
            </a:solidFill>
            <a:prstDash val="solid"/>
            <a:round/>
            <a:headEnd type="none" w="med" len="med"/>
            <a:tailEnd type="triangle"/>
          </a:ln>
          <a:effectLst/>
        </p:spPr>
      </p:cxnSp>
      <p:sp>
        <p:nvSpPr>
          <p:cNvPr id="7" name="文本框 6"/>
          <p:cNvSpPr txBox="1"/>
          <p:nvPr/>
        </p:nvSpPr>
        <p:spPr>
          <a:xfrm>
            <a:off x="4303514" y="1513518"/>
            <a:ext cx="1288617" cy="430887"/>
          </a:xfrm>
          <a:prstGeom prst="rect">
            <a:avLst/>
          </a:prstGeom>
          <a:noFill/>
        </p:spPr>
        <p:txBody>
          <a:bodyPr wrap="square" rtlCol="0">
            <a:spAutoFit/>
          </a:bodyPr>
          <a:lstStyle/>
          <a:p>
            <a:r>
              <a:rPr lang="zh-CN" altLang="en-US" sz="2200" dirty="0">
                <a:solidFill>
                  <a:srgbClr val="FF0000"/>
                </a:solidFill>
                <a:latin typeface="Arial" panose="020B0604020202020204" pitchFamily="34" charset="0"/>
                <a:ea typeface="黑体" panose="02010609060101010101" pitchFamily="49" charset="-122"/>
              </a:rPr>
              <a:t>求[</a:t>
            </a:r>
            <a:r>
              <a:rPr lang="en-US" altLang="zh-CN" sz="2200" dirty="0">
                <a:solidFill>
                  <a:srgbClr val="FF0000"/>
                </a:solidFill>
                <a:latin typeface="Arial" panose="020B0604020202020204" pitchFamily="34" charset="0"/>
                <a:ea typeface="黑体" panose="02010609060101010101" pitchFamily="49" charset="-122"/>
              </a:rPr>
              <a:t>Δ</a:t>
            </a:r>
            <a:r>
              <a:rPr lang="en-US" altLang="en-US" sz="2200" dirty="0">
                <a:solidFill>
                  <a:srgbClr val="FF0000"/>
                </a:solidFill>
                <a:latin typeface="Arial" panose="020B0604020202020204" pitchFamily="34" charset="0"/>
                <a:ea typeface="黑体" panose="02010609060101010101" pitchFamily="49" charset="-122"/>
              </a:rPr>
              <a:t>E</a:t>
            </a:r>
            <a:r>
              <a:rPr lang="en-US" altLang="zh-CN" sz="2200" dirty="0">
                <a:solidFill>
                  <a:srgbClr val="FF0000"/>
                </a:solidFill>
                <a:latin typeface="Arial" panose="020B0604020202020204" pitchFamily="34" charset="0"/>
                <a:ea typeface="黑体" panose="02010609060101010101" pitchFamily="49" charset="-122"/>
              </a:rPr>
              <a:t>]</a:t>
            </a:r>
            <a:r>
              <a:rPr lang="zh-CN" altLang="en-US" sz="2200" baseline="-25000" dirty="0">
                <a:solidFill>
                  <a:srgbClr val="FF0000"/>
                </a:solidFill>
                <a:latin typeface="Arial" panose="020B0604020202020204" pitchFamily="34" charset="0"/>
                <a:ea typeface="黑体" panose="02010609060101010101" pitchFamily="49" charset="-122"/>
              </a:rPr>
              <a:t>补</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0509">
                                            <p:txEl>
                                              <p:pRg st="0" end="0"/>
                                            </p:txEl>
                                          </p:spTgt>
                                        </p:tgtEl>
                                        <p:attrNameLst>
                                          <p:attrName>style.visibility</p:attrName>
                                        </p:attrNameLst>
                                      </p:cBhvr>
                                      <p:to>
                                        <p:strVal val="visible"/>
                                      </p:to>
                                    </p:set>
                                    <p:animEffect transition="in" filter="blinds(horizontal)">
                                      <p:cBhvr>
                                        <p:cTn id="7" dur="500"/>
                                        <p:tgtEl>
                                          <p:spTgt spid="490509">
                                            <p:txEl>
                                              <p:pRg st="0" end="0"/>
                                            </p:txEl>
                                          </p:spTgt>
                                        </p:tgtEl>
                                      </p:cBhvr>
                                    </p:animEffect>
                                  </p:childTnLst>
                                  <p:subTnLst>
                                    <p:animClr clrSpc="rgb" dir="cw">
                                      <p:cBhvr override="childStyle">
                                        <p:cTn dur="1" fill="hold" display="0" masterRel="nextClick" afterEffect="1"/>
                                        <p:tgtEl>
                                          <p:spTgt spid="490509">
                                            <p:txEl>
                                              <p:pRg st="0" end="0"/>
                                            </p:txEl>
                                          </p:spTgt>
                                        </p:tgtEl>
                                        <p:attrNameLst>
                                          <p:attrName>ppt_c</p:attrName>
                                        </p:attrNameLst>
                                      </p:cBhvr>
                                      <p:to>
                                        <a:srgbClr val="0066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511"/>
                                        </p:tgtEl>
                                        <p:attrNameLst>
                                          <p:attrName>style.visibility</p:attrName>
                                        </p:attrNameLst>
                                      </p:cBhvr>
                                      <p:to>
                                        <p:strVal val="visible"/>
                                      </p:to>
                                    </p:set>
                                    <p:animEffect transition="in" filter="blinds(horizontal)">
                                      <p:cBhvr>
                                        <p:cTn id="12" dur="500"/>
                                        <p:tgtEl>
                                          <p:spTgt spid="490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9">
                                            <p:txEl>
                                              <p:pRg st="1" end="1"/>
                                            </p:txEl>
                                          </p:spTgt>
                                        </p:tgtEl>
                                        <p:attrNameLst>
                                          <p:attrName>style.visibility</p:attrName>
                                        </p:attrNameLst>
                                      </p:cBhvr>
                                      <p:to>
                                        <p:strVal val="visible"/>
                                      </p:to>
                                    </p:set>
                                    <p:animEffect transition="in" filter="blinds(horizontal)">
                                      <p:cBhvr>
                                        <p:cTn id="17" dur="500"/>
                                        <p:tgtEl>
                                          <p:spTgt spid="490509">
                                            <p:txEl>
                                              <p:pRg st="1" end="1"/>
                                            </p:txEl>
                                          </p:spTgt>
                                        </p:tgtEl>
                                      </p:cBhvr>
                                    </p:animEffect>
                                  </p:childTnLst>
                                  <p:subTnLst>
                                    <p:animClr clrSpc="rgb" dir="cw">
                                      <p:cBhvr override="childStyle">
                                        <p:cTn dur="1" fill="hold" display="0" masterRel="nextClick" afterEffect="1"/>
                                        <p:tgtEl>
                                          <p:spTgt spid="490509">
                                            <p:txEl>
                                              <p:pRg st="1" end="1"/>
                                            </p:txEl>
                                          </p:spTgt>
                                        </p:tgtEl>
                                        <p:attrNameLst>
                                          <p:attrName>ppt_c</p:attrName>
                                        </p:attrNameLst>
                                      </p:cBhvr>
                                      <p:to>
                                        <a:srgbClr val="0066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9">
                                            <p:txEl>
                                              <p:pRg st="2" end="2"/>
                                            </p:txEl>
                                          </p:spTgt>
                                        </p:tgtEl>
                                        <p:attrNameLst>
                                          <p:attrName>style.visibility</p:attrName>
                                        </p:attrNameLst>
                                      </p:cBhvr>
                                      <p:to>
                                        <p:strVal val="visible"/>
                                      </p:to>
                                    </p:set>
                                    <p:animEffect transition="in" filter="blinds(horizontal)">
                                      <p:cBhvr>
                                        <p:cTn id="27" dur="500"/>
                                        <p:tgtEl>
                                          <p:spTgt spid="490509">
                                            <p:txEl>
                                              <p:pRg st="2" end="2"/>
                                            </p:txEl>
                                          </p:spTgt>
                                        </p:tgtEl>
                                      </p:cBhvr>
                                    </p:animEffect>
                                  </p:childTnLst>
                                  <p:subTnLst>
                                    <p:animClr clrSpc="rgb" dir="cw">
                                      <p:cBhvr override="childStyle">
                                        <p:cTn dur="1" fill="hold" display="0" masterRel="nextClick" afterEffect="1"/>
                                        <p:tgtEl>
                                          <p:spTgt spid="490509">
                                            <p:txEl>
                                              <p:pRg st="2" end="2"/>
                                            </p:txEl>
                                          </p:spTgt>
                                        </p:tgtEl>
                                        <p:attrNameLst>
                                          <p:attrName>ppt_c</p:attrName>
                                        </p:attrNameLst>
                                      </p:cBhvr>
                                      <p:to>
                                        <a:srgbClr val="006600"/>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490512"/>
                                        </p:tgtEl>
                                        <p:attrNameLst>
                                          <p:attrName>style.visibility</p:attrName>
                                        </p:attrNameLst>
                                      </p:cBhvr>
                                      <p:to>
                                        <p:strVal val="visible"/>
                                      </p:to>
                                    </p:set>
                                    <p:animEffect transition="in" filter="blinds(horizontal)">
                                      <p:cBhvr>
                                        <p:cTn id="36" dur="500"/>
                                        <p:tgtEl>
                                          <p:spTgt spid="4905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0509">
                                            <p:txEl>
                                              <p:pRg st="3" end="3"/>
                                            </p:txEl>
                                          </p:spTgt>
                                        </p:tgtEl>
                                        <p:attrNameLst>
                                          <p:attrName>style.visibility</p:attrName>
                                        </p:attrNameLst>
                                      </p:cBhvr>
                                      <p:to>
                                        <p:strVal val="visible"/>
                                      </p:to>
                                    </p:set>
                                    <p:animEffect transition="in" filter="blinds(horizontal)">
                                      <p:cBhvr>
                                        <p:cTn id="41" dur="500"/>
                                        <p:tgtEl>
                                          <p:spTgt spid="490509">
                                            <p:txEl>
                                              <p:pRg st="3" end="3"/>
                                            </p:txEl>
                                          </p:spTgt>
                                        </p:tgtEl>
                                      </p:cBhvr>
                                    </p:animEffect>
                                  </p:childTnLst>
                                  <p:subTnLst>
                                    <p:animClr clrSpc="rgb" dir="cw">
                                      <p:cBhvr override="childStyle">
                                        <p:cTn dur="1" fill="hold" display="0" masterRel="nextClick" afterEffect="1"/>
                                        <p:tgtEl>
                                          <p:spTgt spid="490509">
                                            <p:txEl>
                                              <p:pRg st="3" end="3"/>
                                            </p:txEl>
                                          </p:spTgt>
                                        </p:tgtEl>
                                        <p:attrNameLst>
                                          <p:attrName>ppt_c</p:attrName>
                                        </p:attrNameLst>
                                      </p:cBhvr>
                                      <p:to>
                                        <a:srgbClr val="006600"/>
                                      </p:to>
                                    </p:animClr>
                                  </p:sub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490513"/>
                                        </p:tgtEl>
                                        <p:attrNameLst>
                                          <p:attrName>style.visibility</p:attrName>
                                        </p:attrNameLst>
                                      </p:cBhvr>
                                      <p:to>
                                        <p:strVal val="visible"/>
                                      </p:to>
                                    </p:set>
                                    <p:animEffect transition="in" filter="blinds(horizontal)">
                                      <p:cBhvr>
                                        <p:cTn id="50" dur="500"/>
                                        <p:tgtEl>
                                          <p:spTgt spid="4905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90509">
                                            <p:txEl>
                                              <p:pRg st="4" end="4"/>
                                            </p:txEl>
                                          </p:spTgt>
                                        </p:tgtEl>
                                        <p:attrNameLst>
                                          <p:attrName>style.visibility</p:attrName>
                                        </p:attrNameLst>
                                      </p:cBhvr>
                                      <p:to>
                                        <p:strVal val="visible"/>
                                      </p:to>
                                    </p:set>
                                    <p:animEffect transition="in" filter="blinds(horizontal)">
                                      <p:cBhvr>
                                        <p:cTn id="55" dur="500"/>
                                        <p:tgtEl>
                                          <p:spTgt spid="490509">
                                            <p:txEl>
                                              <p:pRg st="4" end="4"/>
                                            </p:txEl>
                                          </p:spTgt>
                                        </p:tgtEl>
                                      </p:cBhvr>
                                    </p:animEffect>
                                  </p:childTnLst>
                                  <p:subTnLst>
                                    <p:animClr clrSpc="rgb" dir="cw">
                                      <p:cBhvr override="childStyle">
                                        <p:cTn dur="1" fill="hold" display="0" masterRel="nextClick" afterEffect="1"/>
                                        <p:tgtEl>
                                          <p:spTgt spid="490509">
                                            <p:txEl>
                                              <p:pRg st="4" end="4"/>
                                            </p:txEl>
                                          </p:spTgt>
                                        </p:tgtEl>
                                        <p:attrNameLst>
                                          <p:attrName>ppt_c</p:attrName>
                                        </p:attrNameLst>
                                      </p:cBhvr>
                                      <p:to>
                                        <a:srgbClr val="006600"/>
                                      </p:to>
                                    </p:animClr>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90514">
                                            <p:txEl>
                                              <p:pRg st="0" end="0"/>
                                            </p:txEl>
                                          </p:spTgt>
                                        </p:tgtEl>
                                        <p:attrNameLst>
                                          <p:attrName>style.visibility</p:attrName>
                                        </p:attrNameLst>
                                      </p:cBhvr>
                                      <p:to>
                                        <p:strVal val="visible"/>
                                      </p:to>
                                    </p:set>
                                    <p:animEffect transition="in" filter="wipe(down)">
                                      <p:cBhvr>
                                        <p:cTn id="60" dur="500"/>
                                        <p:tgtEl>
                                          <p:spTgt spid="49051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90514">
                                            <p:txEl>
                                              <p:pRg st="1" end="1"/>
                                            </p:txEl>
                                          </p:spTgt>
                                        </p:tgtEl>
                                        <p:attrNameLst>
                                          <p:attrName>style.visibility</p:attrName>
                                        </p:attrNameLst>
                                      </p:cBhvr>
                                      <p:to>
                                        <p:strVal val="visible"/>
                                      </p:to>
                                    </p:set>
                                    <p:animEffect transition="in" filter="wipe(down)">
                                      <p:cBhvr>
                                        <p:cTn id="65" dur="500"/>
                                        <p:tgtEl>
                                          <p:spTgt spid="49051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90514">
                                            <p:txEl>
                                              <p:pRg st="2" end="2"/>
                                            </p:txEl>
                                          </p:spTgt>
                                        </p:tgtEl>
                                        <p:attrNameLst>
                                          <p:attrName>style.visibility</p:attrName>
                                        </p:attrNameLst>
                                      </p:cBhvr>
                                      <p:to>
                                        <p:strVal val="visible"/>
                                      </p:to>
                                    </p:set>
                                    <p:animEffect transition="in" filter="wipe(down)">
                                      <p:cBhvr>
                                        <p:cTn id="75" dur="500"/>
                                        <p:tgtEl>
                                          <p:spTgt spid="49051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2">
                                            <p:txEl>
                                              <p:pRg st="0" end="0"/>
                                            </p:txEl>
                                          </p:spTgt>
                                        </p:tgtEl>
                                        <p:attrNameLst>
                                          <p:attrName>style.visibility</p:attrName>
                                        </p:attrNameLst>
                                      </p:cBhvr>
                                      <p:to>
                                        <p:strVal val="visible"/>
                                      </p:to>
                                    </p:set>
                                    <p:animEffect transition="in" filter="wipe(down)">
                                      <p:cBhvr>
                                        <p:cTn id="80" dur="500"/>
                                        <p:tgtEl>
                                          <p:spTgt spid="12">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blinds(horizontal)">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12">
                                            <p:txEl>
                                              <p:pRg st="1" end="1"/>
                                            </p:txEl>
                                          </p:spTgt>
                                        </p:tgtEl>
                                        <p:attrNameLst>
                                          <p:attrName>style.visibility</p:attrName>
                                        </p:attrNameLst>
                                      </p:cBhvr>
                                      <p:to>
                                        <p:strVal val="visible"/>
                                      </p:to>
                                    </p:set>
                                    <p:animEffect transition="in" filter="wipe(down)">
                                      <p:cBhvr>
                                        <p:cTn id="90" dur="500"/>
                                        <p:tgtEl>
                                          <p:spTgt spid="12">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blinds(horizontal)">
                                      <p:cBhvr>
                                        <p:cTn id="9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1" grpId="0"/>
      <p:bldP spid="490512" grpId="0" animBg="1"/>
      <p:bldP spid="490513" grpId="0" animBg="1"/>
      <p:bldP spid="11" grpId="0"/>
      <p:bldP spid="13" grpId="0"/>
      <p:bldP spid="1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body" idx="1"/>
          </p:nvPr>
        </p:nvSpPr>
        <p:spPr>
          <a:xfrm>
            <a:off x="306388" y="698500"/>
            <a:ext cx="8661400" cy="6186309"/>
          </a:xfrm>
          <a:noFill/>
        </p:spPr>
        <p:txBody>
          <a:bodyPr lIns="91440" tIns="45720" rIns="91440" bIns="45720"/>
          <a:lstStyle/>
          <a:p>
            <a:pPr marL="342900" indent="-342900">
              <a:lnSpc>
                <a:spcPct val="120000"/>
              </a:lnSpc>
              <a:buFont typeface="Wingdings" pitchFamily="2" charset="2"/>
              <a:buNone/>
            </a:pPr>
            <a:r>
              <a:rPr lang="en-US" altLang="zh-CN" dirty="0" err="1" smtClean="0">
                <a:ea typeface="黑体" panose="02010609060101010101" pitchFamily="49" charset="-122"/>
              </a:rPr>
              <a:t>已知</a:t>
            </a:r>
            <a:r>
              <a:rPr lang="en-US" altLang="en-US" dirty="0" err="1" smtClean="0">
                <a:ea typeface="黑体" panose="02010609060101010101" pitchFamily="49" charset="-122"/>
              </a:rPr>
              <a:t>x</a:t>
            </a:r>
            <a:r>
              <a:rPr lang="en-US" altLang="en-US" dirty="0" smtClean="0">
                <a:ea typeface="黑体" panose="02010609060101010101" pitchFamily="49" charset="-122"/>
              </a:rPr>
              <a:t>=0.5</a:t>
            </a:r>
            <a:r>
              <a:rPr lang="en-US" altLang="zh-CN" dirty="0" smtClean="0">
                <a:ea typeface="黑体" panose="02010609060101010101" pitchFamily="49" charset="-122"/>
              </a:rPr>
              <a:t>, </a:t>
            </a:r>
            <a:r>
              <a:rPr lang="en-US" altLang="en-US" dirty="0" smtClean="0">
                <a:ea typeface="黑体" panose="02010609060101010101" pitchFamily="49" charset="-122"/>
              </a:rPr>
              <a:t>y=-0.4375</a:t>
            </a:r>
            <a:r>
              <a:rPr lang="en-US" altLang="zh-CN" dirty="0" smtClean="0">
                <a:ea typeface="黑体" panose="02010609060101010101" pitchFamily="49" charset="-122"/>
              </a:rPr>
              <a:t>, </a:t>
            </a:r>
            <a:r>
              <a:rPr lang="zh-CN" altLang="en-US" dirty="0" smtClean="0">
                <a:ea typeface="黑体" panose="02010609060101010101" pitchFamily="49" charset="-122"/>
              </a:rPr>
              <a:t>求</a:t>
            </a:r>
            <a:r>
              <a:rPr lang="en-US" altLang="en-US" dirty="0" err="1" smtClean="0">
                <a:ea typeface="黑体" panose="02010609060101010101" pitchFamily="49" charset="-122"/>
              </a:rPr>
              <a:t>x+y</a:t>
            </a:r>
            <a:r>
              <a:rPr lang="en-US" altLang="en-US" dirty="0" smtClean="0">
                <a:ea typeface="黑体" panose="02010609060101010101" pitchFamily="49" charset="-122"/>
              </a:rPr>
              <a:t>=?</a:t>
            </a:r>
            <a:r>
              <a:rPr lang="en-US" altLang="zh-CN" dirty="0" smtClean="0">
                <a:ea typeface="黑体" panose="02010609060101010101" pitchFamily="49" charset="-122"/>
              </a:rPr>
              <a:t> (</a:t>
            </a:r>
            <a:r>
              <a:rPr lang="zh-CN" altLang="en-US" dirty="0" smtClean="0">
                <a:ea typeface="黑体" panose="02010609060101010101" pitchFamily="49" charset="-122"/>
              </a:rPr>
              <a:t>用</a:t>
            </a:r>
            <a:r>
              <a:rPr lang="en-US" altLang="en-US" dirty="0" smtClean="0">
                <a:ea typeface="黑体" panose="02010609060101010101" pitchFamily="49" charset="-122"/>
              </a:rPr>
              <a:t>IEEE754</a:t>
            </a:r>
            <a:r>
              <a:rPr lang="zh-CN" altLang="en-US" dirty="0" smtClean="0">
                <a:ea typeface="黑体" panose="02010609060101010101" pitchFamily="49" charset="-122"/>
              </a:rPr>
              <a:t>标准单精度格式计算</a:t>
            </a:r>
            <a:r>
              <a:rPr lang="en-US" altLang="zh-CN" dirty="0" smtClean="0">
                <a:ea typeface="黑体" panose="02010609060101010101" pitchFamily="49" charset="-122"/>
              </a:rPr>
              <a:t>)</a:t>
            </a:r>
            <a:endParaRPr lang="en-US" altLang="en-US" dirty="0" smtClean="0">
              <a:ea typeface="黑体" panose="02010609060101010101" pitchFamily="49" charset="-122"/>
            </a:endParaRPr>
          </a:p>
          <a:p>
            <a:pPr marL="342900" indent="-342900">
              <a:lnSpc>
                <a:spcPct val="120000"/>
              </a:lnSpc>
              <a:buFont typeface="Wingdings" pitchFamily="2" charset="2"/>
              <a:buNone/>
            </a:pPr>
            <a:r>
              <a:rPr lang="zh-CN" altLang="en-US" dirty="0" smtClean="0">
                <a:ea typeface="黑体" panose="02010609060101010101" pitchFamily="49" charset="-122"/>
              </a:rPr>
              <a:t>解:  </a:t>
            </a:r>
            <a:r>
              <a:rPr lang="en-US" altLang="zh-CN" dirty="0" smtClean="0">
                <a:solidFill>
                  <a:srgbClr val="0000FF"/>
                </a:solidFill>
                <a:ea typeface="黑体" panose="02010609060101010101" pitchFamily="49" charset="-122"/>
              </a:rPr>
              <a:t>x=0.5=1/2=(0.100...0)</a:t>
            </a:r>
            <a:r>
              <a:rPr lang="en-US" altLang="zh-CN" baseline="-2000" dirty="0" smtClean="0">
                <a:solidFill>
                  <a:srgbClr val="0000FF"/>
                </a:solidFill>
                <a:ea typeface="黑体" panose="02010609060101010101" pitchFamily="49" charset="-122"/>
              </a:rPr>
              <a:t>2</a:t>
            </a:r>
            <a:r>
              <a:rPr lang="en-US" altLang="zh-CN" dirty="0" smtClean="0">
                <a:solidFill>
                  <a:srgbClr val="0000FF"/>
                </a:solidFill>
                <a:ea typeface="黑体" panose="02010609060101010101" pitchFamily="49" charset="-122"/>
              </a:rPr>
              <a:t>=(1.00...0)</a:t>
            </a:r>
            <a:r>
              <a:rPr lang="en-US" altLang="zh-CN" baseline="-2000" dirty="0" smtClean="0">
                <a:solidFill>
                  <a:srgbClr val="0000FF"/>
                </a:solidFill>
                <a:ea typeface="黑体" panose="02010609060101010101" pitchFamily="49" charset="-122"/>
              </a:rPr>
              <a:t>2</a:t>
            </a:r>
            <a:r>
              <a:rPr lang="en-US" altLang="zh-CN" dirty="0" smtClean="0">
                <a:solidFill>
                  <a:srgbClr val="0000FF"/>
                </a:solidFill>
                <a:ea typeface="黑体" panose="02010609060101010101" pitchFamily="49" charset="-122"/>
              </a:rPr>
              <a:t>x2</a:t>
            </a:r>
            <a:r>
              <a:rPr lang="en-US" altLang="zh-CN" baseline="38000" dirty="0" smtClean="0">
                <a:solidFill>
                  <a:srgbClr val="0000FF"/>
                </a:solidFill>
                <a:ea typeface="黑体" panose="02010609060101010101" pitchFamily="49" charset="-122"/>
              </a:rPr>
              <a:t>-1</a:t>
            </a:r>
            <a:r>
              <a:rPr lang="en-US" altLang="zh-CN" dirty="0" smtClean="0">
                <a:solidFill>
                  <a:srgbClr val="0000FF"/>
                </a:solidFill>
                <a:ea typeface="黑体" panose="02010609060101010101" pitchFamily="49" charset="-122"/>
              </a:rPr>
              <a:t> </a:t>
            </a:r>
          </a:p>
          <a:p>
            <a:pPr marL="342900" indent="-342900">
              <a:lnSpc>
                <a:spcPct val="120000"/>
              </a:lnSpc>
              <a:buFont typeface="Wingdings" pitchFamily="2" charset="2"/>
              <a:buNone/>
            </a:pPr>
            <a:r>
              <a:rPr lang="en-US" altLang="zh-CN" dirty="0" smtClean="0">
                <a:solidFill>
                  <a:srgbClr val="0000FF"/>
                </a:solidFill>
                <a:ea typeface="黑体" panose="02010609060101010101" pitchFamily="49" charset="-122"/>
              </a:rPr>
              <a:t>       y=-0.4325=(-0.01110...0)</a:t>
            </a:r>
            <a:r>
              <a:rPr lang="en-US" altLang="zh-CN" baseline="-2000" dirty="0" smtClean="0">
                <a:solidFill>
                  <a:srgbClr val="0000FF"/>
                </a:solidFill>
                <a:ea typeface="黑体" panose="02010609060101010101" pitchFamily="49" charset="-122"/>
              </a:rPr>
              <a:t>2</a:t>
            </a:r>
            <a:r>
              <a:rPr lang="en-US" altLang="zh-CN" dirty="0" smtClean="0">
                <a:solidFill>
                  <a:srgbClr val="0000FF"/>
                </a:solidFill>
                <a:ea typeface="黑体" panose="02010609060101010101" pitchFamily="49" charset="-122"/>
              </a:rPr>
              <a:t>=(-1.110..0)</a:t>
            </a:r>
            <a:r>
              <a:rPr lang="en-US" altLang="zh-CN" baseline="-2000" dirty="0" smtClean="0">
                <a:solidFill>
                  <a:srgbClr val="0000FF"/>
                </a:solidFill>
                <a:ea typeface="黑体" panose="02010609060101010101" pitchFamily="49" charset="-122"/>
              </a:rPr>
              <a:t>2</a:t>
            </a:r>
            <a:r>
              <a:rPr lang="en-US" altLang="zh-CN" dirty="0" smtClean="0">
                <a:solidFill>
                  <a:srgbClr val="0000FF"/>
                </a:solidFill>
                <a:ea typeface="黑体" panose="02010609060101010101" pitchFamily="49" charset="-122"/>
              </a:rPr>
              <a:t>x2</a:t>
            </a:r>
            <a:r>
              <a:rPr lang="en-US" altLang="zh-CN" baseline="38000" dirty="0" smtClean="0">
                <a:solidFill>
                  <a:srgbClr val="0000FF"/>
                </a:solidFill>
                <a:ea typeface="黑体" panose="02010609060101010101" pitchFamily="49" charset="-122"/>
              </a:rPr>
              <a:t>-2</a:t>
            </a:r>
          </a:p>
          <a:p>
            <a:pPr marL="342900" indent="-342900">
              <a:lnSpc>
                <a:spcPct val="120000"/>
              </a:lnSpc>
              <a:buFont typeface="Wingdings" pitchFamily="2" charset="2"/>
              <a:buNone/>
            </a:pPr>
            <a:r>
              <a:rPr lang="en-US" altLang="zh-CN" baseline="38000" dirty="0" smtClean="0">
                <a:ea typeface="黑体" panose="02010609060101010101" pitchFamily="49" charset="-122"/>
              </a:rPr>
              <a:t>        </a:t>
            </a:r>
            <a:r>
              <a:rPr lang="en-US" altLang="zh-CN" dirty="0" smtClean="0">
                <a:ea typeface="黑体" panose="02010609060101010101" pitchFamily="49" charset="-122"/>
              </a:rPr>
              <a:t>[x]</a:t>
            </a:r>
            <a:r>
              <a:rPr lang="zh-CN" altLang="en-US" baseline="-2000" dirty="0" smtClean="0">
                <a:ea typeface="黑体" panose="02010609060101010101" pitchFamily="49" charset="-122"/>
              </a:rPr>
              <a:t>浮</a:t>
            </a:r>
            <a:r>
              <a:rPr lang="zh-CN" altLang="en-US" dirty="0" smtClean="0">
                <a:ea typeface="黑体" panose="02010609060101010101" pitchFamily="49" charset="-122"/>
              </a:rPr>
              <a:t>=0 01111110,00…0    </a:t>
            </a:r>
            <a:r>
              <a:rPr lang="zh-CN" altLang="zh-CN" dirty="0" smtClean="0">
                <a:ea typeface="黑体" panose="02010609060101010101" pitchFamily="49" charset="-122"/>
              </a:rPr>
              <a:t>[</a:t>
            </a:r>
            <a:r>
              <a:rPr lang="en-US" altLang="zh-CN" dirty="0" smtClean="0">
                <a:ea typeface="黑体" panose="02010609060101010101" pitchFamily="49" charset="-122"/>
              </a:rPr>
              <a:t>y]</a:t>
            </a:r>
            <a:r>
              <a:rPr lang="zh-CN" altLang="en-US" baseline="-2000" dirty="0" smtClean="0">
                <a:ea typeface="黑体" panose="02010609060101010101" pitchFamily="49" charset="-122"/>
              </a:rPr>
              <a:t>浮</a:t>
            </a:r>
            <a:r>
              <a:rPr lang="zh-CN" altLang="en-US" dirty="0" smtClean="0">
                <a:ea typeface="黑体" panose="02010609060101010101" pitchFamily="49" charset="-122"/>
              </a:rPr>
              <a:t>=1 01111101,110…0</a:t>
            </a:r>
          </a:p>
          <a:p>
            <a:pPr marL="342900" indent="-342900">
              <a:lnSpc>
                <a:spcPct val="120000"/>
              </a:lnSpc>
              <a:buFont typeface="Wingdings" pitchFamily="2" charset="2"/>
              <a:buNone/>
            </a:pPr>
            <a:r>
              <a:rPr lang="zh-CN" altLang="en-US" dirty="0" smtClean="0">
                <a:ea typeface="黑体" panose="02010609060101010101" pitchFamily="49" charset="-122"/>
              </a:rPr>
              <a:t>    </a:t>
            </a:r>
            <a:r>
              <a:rPr lang="zh-CN" altLang="en-US" dirty="0" smtClean="0">
                <a:solidFill>
                  <a:schemeClr val="accent2"/>
                </a:solidFill>
                <a:ea typeface="黑体" panose="02010609060101010101" pitchFamily="49" charset="-122"/>
              </a:rPr>
              <a:t>对阶:</a:t>
            </a:r>
            <a:r>
              <a:rPr lang="zh-CN" altLang="en-US" dirty="0" smtClean="0">
                <a:ea typeface="黑体" panose="02010609060101010101" pitchFamily="49" charset="-122"/>
              </a:rPr>
              <a:t> [</a:t>
            </a:r>
            <a:r>
              <a:rPr lang="en-US" altLang="zh-CN" dirty="0" smtClean="0">
                <a:ea typeface="黑体" panose="02010609060101010101" pitchFamily="49" charset="-122"/>
              </a:rPr>
              <a:t>Δ</a:t>
            </a:r>
            <a:r>
              <a:rPr lang="en-US" altLang="en-US" dirty="0" smtClean="0">
                <a:ea typeface="黑体" panose="02010609060101010101" pitchFamily="49" charset="-122"/>
              </a:rPr>
              <a:t>E</a:t>
            </a:r>
            <a:r>
              <a:rPr lang="en-US" altLang="zh-CN" dirty="0" smtClean="0">
                <a:ea typeface="黑体" panose="02010609060101010101" pitchFamily="49" charset="-122"/>
              </a:rPr>
              <a:t>]</a:t>
            </a:r>
            <a:r>
              <a:rPr lang="zh-CN" altLang="en-US" baseline="-2000" dirty="0" smtClean="0">
                <a:ea typeface="黑体" panose="02010609060101010101" pitchFamily="49" charset="-122"/>
              </a:rPr>
              <a:t>补</a:t>
            </a:r>
            <a:r>
              <a:rPr lang="zh-CN" altLang="en-US" dirty="0" smtClean="0">
                <a:ea typeface="黑体" panose="02010609060101010101" pitchFamily="49" charset="-122"/>
              </a:rPr>
              <a:t>=0111 1110 + 1000 0011=0000 0001，</a:t>
            </a:r>
            <a:r>
              <a:rPr lang="en-US" altLang="zh-CN" dirty="0" smtClean="0">
                <a:ea typeface="黑体" panose="02010609060101010101" pitchFamily="49" charset="-122"/>
              </a:rPr>
              <a:t>Δ</a:t>
            </a:r>
            <a:r>
              <a:rPr lang="en-US" altLang="en-US" dirty="0" smtClean="0">
                <a:ea typeface="黑体" panose="02010609060101010101" pitchFamily="49" charset="-122"/>
              </a:rPr>
              <a:t>E=1</a:t>
            </a:r>
            <a:endParaRPr lang="zh-CN" altLang="en-US" dirty="0" smtClean="0">
              <a:solidFill>
                <a:srgbClr val="009900"/>
              </a:solidFill>
              <a:ea typeface="黑体" panose="02010609060101010101" pitchFamily="49" charset="-122"/>
            </a:endParaRPr>
          </a:p>
          <a:p>
            <a:pPr marL="342900" indent="-342900">
              <a:lnSpc>
                <a:spcPct val="120000"/>
              </a:lnSpc>
              <a:buFont typeface="Wingdings" pitchFamily="2" charset="2"/>
              <a:buNone/>
            </a:pPr>
            <a:r>
              <a:rPr lang="en-US" altLang="zh-CN" dirty="0" smtClean="0">
                <a:ea typeface="黑体" panose="02010609060101010101" pitchFamily="49" charset="-122"/>
              </a:rPr>
              <a:t>    </a:t>
            </a:r>
            <a:r>
              <a:rPr lang="en-US" altLang="en-US" dirty="0" smtClean="0">
                <a:ea typeface="黑体" panose="02010609060101010101" pitchFamily="49" charset="-122"/>
              </a:rPr>
              <a:t>  </a:t>
            </a:r>
            <a:r>
              <a:rPr lang="zh-CN" altLang="en-US" dirty="0" smtClean="0">
                <a:ea typeface="黑体" panose="02010609060101010101" pitchFamily="49" charset="-122"/>
              </a:rPr>
              <a:t>故</a:t>
            </a:r>
            <a:r>
              <a:rPr lang="zh-CN" altLang="zh-CN" dirty="0" smtClean="0">
                <a:ea typeface="黑体" panose="02010609060101010101" pitchFamily="49" charset="-122"/>
              </a:rPr>
              <a:t>对</a:t>
            </a:r>
            <a:r>
              <a:rPr lang="en-US" altLang="zh-CN" dirty="0" smtClean="0">
                <a:ea typeface="黑体" panose="02010609060101010101" pitchFamily="49" charset="-122"/>
              </a:rPr>
              <a:t>y</a:t>
            </a:r>
            <a:r>
              <a:rPr lang="zh-CN" altLang="zh-CN" dirty="0" smtClean="0">
                <a:ea typeface="黑体" panose="02010609060101010101" pitchFamily="49" charset="-122"/>
              </a:rPr>
              <a:t>进行对阶</a:t>
            </a:r>
            <a:r>
              <a:rPr lang="zh-CN" altLang="en-US" dirty="0" smtClean="0">
                <a:ea typeface="黑体" panose="02010609060101010101" pitchFamily="49" charset="-122"/>
              </a:rPr>
              <a:t>：</a:t>
            </a:r>
            <a:r>
              <a:rPr lang="zh-CN" altLang="zh-CN" dirty="0" smtClean="0">
                <a:ea typeface="黑体" panose="02010609060101010101" pitchFamily="49" charset="-122"/>
              </a:rPr>
              <a:t>[</a:t>
            </a:r>
            <a:r>
              <a:rPr lang="en-US" altLang="zh-CN" dirty="0" smtClean="0">
                <a:ea typeface="黑体" panose="02010609060101010101" pitchFamily="49" charset="-122"/>
              </a:rPr>
              <a:t>y]</a:t>
            </a:r>
            <a:r>
              <a:rPr lang="zh-CN" altLang="en-US" baseline="-2000" dirty="0" smtClean="0">
                <a:ea typeface="黑体" panose="02010609060101010101" pitchFamily="49" charset="-122"/>
              </a:rPr>
              <a:t>浮</a:t>
            </a:r>
            <a:r>
              <a:rPr lang="zh-CN" altLang="en-US" dirty="0" smtClean="0">
                <a:ea typeface="黑体" panose="02010609060101010101" pitchFamily="49" charset="-122"/>
              </a:rPr>
              <a:t>=1 0111 1110 </a:t>
            </a:r>
            <a:r>
              <a:rPr lang="zh-CN" altLang="en-US" dirty="0" smtClean="0">
                <a:solidFill>
                  <a:srgbClr val="CC0000"/>
                </a:solidFill>
                <a:ea typeface="黑体" panose="02010609060101010101" pitchFamily="49" charset="-122"/>
              </a:rPr>
              <a:t>1</a:t>
            </a:r>
            <a:r>
              <a:rPr lang="zh-CN" altLang="en-US" dirty="0" smtClean="0">
                <a:ea typeface="黑体" panose="02010609060101010101" pitchFamily="49" charset="-122"/>
              </a:rPr>
              <a:t>110…0   </a:t>
            </a:r>
            <a:r>
              <a:rPr lang="zh-CN" altLang="en-US" dirty="0" smtClean="0">
                <a:solidFill>
                  <a:srgbClr val="CC0000"/>
                </a:solidFill>
                <a:ea typeface="黑体" panose="02010609060101010101" pitchFamily="49" charset="-122"/>
              </a:rPr>
              <a:t>(高位补隐藏位</a:t>
            </a:r>
            <a:r>
              <a:rPr lang="en-US" altLang="zh-CN" dirty="0" smtClean="0">
                <a:solidFill>
                  <a:srgbClr val="CC0000"/>
                </a:solidFill>
                <a:ea typeface="黑体" panose="02010609060101010101" pitchFamily="49" charset="-122"/>
              </a:rPr>
              <a:t>1</a:t>
            </a:r>
            <a:r>
              <a:rPr lang="zh-CN" altLang="en-US" dirty="0" smtClean="0">
                <a:solidFill>
                  <a:srgbClr val="CC0000"/>
                </a:solidFill>
                <a:ea typeface="黑体" panose="02010609060101010101" pitchFamily="49" charset="-122"/>
              </a:rPr>
              <a:t>)</a:t>
            </a:r>
          </a:p>
          <a:p>
            <a:pPr marL="342900" indent="-342900">
              <a:lnSpc>
                <a:spcPct val="120000"/>
              </a:lnSpc>
              <a:buFont typeface="Wingdings" pitchFamily="2" charset="2"/>
              <a:buNone/>
            </a:pPr>
            <a:r>
              <a:rPr lang="zh-CN" altLang="en-US" dirty="0" smtClean="0">
                <a:solidFill>
                  <a:schemeClr val="accent2"/>
                </a:solidFill>
                <a:ea typeface="黑体" panose="02010609060101010101" pitchFamily="49" charset="-122"/>
              </a:rPr>
              <a:t>    尾数相加：</a:t>
            </a:r>
            <a:r>
              <a:rPr lang="zh-CN" altLang="en-US" dirty="0" smtClean="0">
                <a:solidFill>
                  <a:srgbClr val="0000FF"/>
                </a:solidFill>
                <a:ea typeface="黑体" panose="02010609060101010101" pitchFamily="49" charset="-122"/>
              </a:rPr>
              <a:t>0</a:t>
            </a:r>
            <a:r>
              <a:rPr lang="zh-CN" altLang="en-US" dirty="0" smtClean="0">
                <a:ea typeface="黑体" panose="02010609060101010101" pitchFamily="49" charset="-122"/>
              </a:rPr>
              <a:t>1.0000...0 + (</a:t>
            </a:r>
            <a:r>
              <a:rPr lang="zh-CN" altLang="en-US" dirty="0" smtClean="0">
                <a:solidFill>
                  <a:srgbClr val="0000FF"/>
                </a:solidFill>
                <a:ea typeface="黑体" panose="02010609060101010101" pitchFamily="49" charset="-122"/>
              </a:rPr>
              <a:t>1</a:t>
            </a:r>
            <a:r>
              <a:rPr lang="zh-CN" altLang="en-US" dirty="0" smtClean="0">
                <a:ea typeface="黑体" panose="02010609060101010101" pitchFamily="49" charset="-122"/>
              </a:rPr>
              <a:t>0.1110...0) = </a:t>
            </a:r>
            <a:r>
              <a:rPr lang="zh-CN" altLang="en-US" dirty="0" smtClean="0">
                <a:solidFill>
                  <a:schemeClr val="accent2"/>
                </a:solidFill>
                <a:ea typeface="黑体" panose="02010609060101010101" pitchFamily="49" charset="-122"/>
              </a:rPr>
              <a:t>0</a:t>
            </a:r>
            <a:r>
              <a:rPr lang="zh-CN" altLang="en-US" dirty="0" smtClean="0">
                <a:ea typeface="黑体" panose="02010609060101010101" pitchFamily="49" charset="-122"/>
              </a:rPr>
              <a:t>0.00100…0 </a:t>
            </a:r>
          </a:p>
          <a:p>
            <a:pPr marL="342900" indent="-342900">
              <a:lnSpc>
                <a:spcPct val="120000"/>
              </a:lnSpc>
              <a:buFont typeface="Wingdings" pitchFamily="2" charset="2"/>
              <a:buNone/>
            </a:pPr>
            <a:r>
              <a:rPr lang="zh-CN" altLang="en-US" dirty="0" smtClean="0">
                <a:solidFill>
                  <a:srgbClr val="CC0000"/>
                </a:solidFill>
                <a:ea typeface="黑体" panose="02010609060101010101" pitchFamily="49" charset="-122"/>
              </a:rPr>
              <a:t>                (原码加法，最左边一位为符号位，符号位单独处理</a:t>
            </a:r>
            <a:r>
              <a:rPr lang="en-US" altLang="zh-CN" dirty="0" smtClean="0">
                <a:solidFill>
                  <a:srgbClr val="CC0000"/>
                </a:solidFill>
                <a:ea typeface="黑体" panose="02010609060101010101" pitchFamily="49" charset="-122"/>
              </a:rPr>
              <a:t>)</a:t>
            </a:r>
          </a:p>
          <a:p>
            <a:pPr marL="342900" indent="-342900">
              <a:lnSpc>
                <a:spcPct val="120000"/>
              </a:lnSpc>
              <a:buFont typeface="Wingdings" pitchFamily="2" charset="2"/>
              <a:buNone/>
            </a:pPr>
            <a:r>
              <a:rPr lang="zh-CN" altLang="en-US" dirty="0" smtClean="0">
                <a:solidFill>
                  <a:schemeClr val="accent2"/>
                </a:solidFill>
                <a:ea typeface="黑体" panose="02010609060101010101" pitchFamily="49" charset="-122"/>
              </a:rPr>
              <a:t>    需左规：</a:t>
            </a:r>
            <a:r>
              <a:rPr lang="zh-CN" altLang="en-US" dirty="0" smtClean="0">
                <a:ea typeface="黑体" panose="02010609060101010101" pitchFamily="49" charset="-122"/>
              </a:rPr>
              <a:t> </a:t>
            </a:r>
            <a:r>
              <a:rPr lang="zh-CN" altLang="en-US" dirty="0" smtClean="0">
                <a:solidFill>
                  <a:schemeClr val="accent2"/>
                </a:solidFill>
                <a:ea typeface="黑体" panose="02010609060101010101" pitchFamily="49" charset="-122"/>
              </a:rPr>
              <a:t>+</a:t>
            </a:r>
            <a:r>
              <a:rPr lang="zh-CN" altLang="en-US" dirty="0" smtClean="0">
                <a:ea typeface="黑体" panose="02010609060101010101" pitchFamily="49" charset="-122"/>
              </a:rPr>
              <a:t>(0.00100…0)</a:t>
            </a:r>
            <a:r>
              <a:rPr lang="zh-CN" altLang="zh-CN" baseline="-2000" dirty="0" smtClean="0">
                <a:ea typeface="黑体" panose="02010609060101010101" pitchFamily="49" charset="-122"/>
              </a:rPr>
              <a:t>2</a:t>
            </a:r>
            <a:r>
              <a:rPr lang="en-US" altLang="zh-CN" dirty="0" smtClean="0">
                <a:ea typeface="黑体" panose="02010609060101010101" pitchFamily="49" charset="-122"/>
              </a:rPr>
              <a:t>x2</a:t>
            </a:r>
            <a:r>
              <a:rPr lang="en-US" altLang="zh-CN" baseline="38000" dirty="0" smtClean="0">
                <a:ea typeface="黑体" panose="02010609060101010101" pitchFamily="49" charset="-122"/>
              </a:rPr>
              <a:t>-1</a:t>
            </a:r>
            <a:r>
              <a:rPr lang="en-US" altLang="zh-CN" dirty="0" smtClean="0">
                <a:ea typeface="黑体" panose="02010609060101010101" pitchFamily="49" charset="-122"/>
              </a:rPr>
              <a:t>=</a:t>
            </a:r>
            <a:r>
              <a:rPr lang="en-US" altLang="zh-CN" dirty="0" smtClean="0">
                <a:solidFill>
                  <a:schemeClr val="accent2"/>
                </a:solidFill>
                <a:ea typeface="黑体" panose="02010609060101010101" pitchFamily="49" charset="-122"/>
              </a:rPr>
              <a:t>+</a:t>
            </a:r>
            <a:r>
              <a:rPr lang="en-US" altLang="zh-CN" dirty="0" smtClean="0">
                <a:ea typeface="黑体" panose="02010609060101010101" pitchFamily="49" charset="-122"/>
              </a:rPr>
              <a:t>(1.00…0)</a:t>
            </a:r>
            <a:r>
              <a:rPr lang="en-US" altLang="zh-CN" baseline="-2000" dirty="0" smtClean="0">
                <a:ea typeface="黑体" panose="02010609060101010101" pitchFamily="49" charset="-122"/>
              </a:rPr>
              <a:t>2</a:t>
            </a:r>
            <a:r>
              <a:rPr lang="en-US" altLang="zh-CN" dirty="0" smtClean="0">
                <a:ea typeface="黑体" panose="02010609060101010101" pitchFamily="49" charset="-122"/>
              </a:rPr>
              <a:t>x2</a:t>
            </a:r>
            <a:r>
              <a:rPr lang="en-US" altLang="zh-CN" baseline="38000" dirty="0" smtClean="0">
                <a:ea typeface="黑体" panose="02010609060101010101" pitchFamily="49" charset="-122"/>
              </a:rPr>
              <a:t>-4  </a:t>
            </a:r>
          </a:p>
          <a:p>
            <a:pPr marL="342900" indent="-342900">
              <a:lnSpc>
                <a:spcPct val="120000"/>
              </a:lnSpc>
              <a:buFont typeface="Wingdings" pitchFamily="2" charset="2"/>
              <a:buNone/>
            </a:pPr>
            <a:r>
              <a:rPr lang="en-US" altLang="zh-CN" baseline="38000" dirty="0" smtClean="0">
                <a:ea typeface="黑体" panose="02010609060101010101" pitchFamily="49" charset="-122"/>
              </a:rPr>
              <a:t>                        </a:t>
            </a:r>
            <a:r>
              <a:rPr lang="zh-CN" altLang="en-US" dirty="0" smtClean="0">
                <a:solidFill>
                  <a:srgbClr val="CC0000"/>
                </a:solidFill>
                <a:ea typeface="黑体" panose="02010609060101010101" pitchFamily="49" charset="-122"/>
              </a:rPr>
              <a:t>阶码减3，实际上是加了三次</a:t>
            </a:r>
            <a:r>
              <a:rPr lang="en-US" altLang="zh-CN" dirty="0" smtClean="0">
                <a:solidFill>
                  <a:srgbClr val="CC0000"/>
                </a:solidFill>
                <a:ea typeface="黑体" panose="02010609060101010101" pitchFamily="49" charset="-122"/>
              </a:rPr>
              <a:t>11111111</a:t>
            </a:r>
          </a:p>
          <a:p>
            <a:pPr marL="342900" indent="-342900">
              <a:lnSpc>
                <a:spcPct val="120000"/>
              </a:lnSpc>
              <a:buFont typeface="Wingdings" pitchFamily="2" charset="2"/>
              <a:buNone/>
            </a:pPr>
            <a:r>
              <a:rPr lang="en-US" altLang="zh-CN" dirty="0" smtClean="0">
                <a:solidFill>
                  <a:srgbClr val="CC0000"/>
                </a:solidFill>
                <a:ea typeface="黑体" panose="02010609060101010101" pitchFamily="49" charset="-122"/>
              </a:rPr>
              <a:t>  </a:t>
            </a:r>
            <a:r>
              <a:rPr lang="zh-CN" altLang="en-US" dirty="0" smtClean="0">
                <a:solidFill>
                  <a:srgbClr val="CC0000"/>
                </a:solidFill>
                <a:ea typeface="黑体" panose="02010609060101010101" pitchFamily="49" charset="-122"/>
              </a:rPr>
              <a:t>移码运算：</a:t>
            </a:r>
            <a:r>
              <a:rPr lang="en-US" altLang="zh-CN" dirty="0" smtClean="0">
                <a:solidFill>
                  <a:srgbClr val="CC0000"/>
                </a:solidFill>
                <a:ea typeface="黑体" panose="02010609060101010101" pitchFamily="49" charset="-122"/>
              </a:rPr>
              <a:t>01111110+11111111+11111111+11111111=01111011</a:t>
            </a:r>
          </a:p>
          <a:p>
            <a:pPr marL="342900" indent="-342900">
              <a:lnSpc>
                <a:spcPct val="120000"/>
              </a:lnSpc>
              <a:buFont typeface="Wingdings" pitchFamily="2" charset="2"/>
              <a:buNone/>
            </a:pPr>
            <a:r>
              <a:rPr lang="en-US" altLang="zh-CN" dirty="0" smtClean="0">
                <a:ea typeface="黑体" panose="02010609060101010101" pitchFamily="49" charset="-122"/>
              </a:rPr>
              <a:t>              [</a:t>
            </a:r>
            <a:r>
              <a:rPr lang="en-US" altLang="zh-CN" dirty="0" err="1" smtClean="0">
                <a:ea typeface="黑体" panose="02010609060101010101" pitchFamily="49" charset="-122"/>
              </a:rPr>
              <a:t>x+y</a:t>
            </a:r>
            <a:r>
              <a:rPr lang="en-US" altLang="zh-CN" dirty="0" smtClean="0">
                <a:ea typeface="黑体" panose="02010609060101010101" pitchFamily="49" charset="-122"/>
              </a:rPr>
              <a:t>]</a:t>
            </a:r>
            <a:r>
              <a:rPr lang="zh-CN" altLang="en-US" baseline="-2000" dirty="0" smtClean="0">
                <a:ea typeface="黑体" panose="02010609060101010101" pitchFamily="49" charset="-122"/>
              </a:rPr>
              <a:t>浮</a:t>
            </a:r>
            <a:r>
              <a:rPr lang="zh-CN" altLang="en-US" dirty="0" smtClean="0">
                <a:ea typeface="黑体" panose="02010609060101010101" pitchFamily="49" charset="-122"/>
              </a:rPr>
              <a:t>=0 0111 1011 00…0     </a:t>
            </a:r>
            <a:endParaRPr lang="zh-CN" altLang="zh-CN" dirty="0" smtClean="0">
              <a:ea typeface="黑体" panose="02010609060101010101" pitchFamily="49" charset="-122"/>
            </a:endParaRPr>
          </a:p>
          <a:p>
            <a:pPr marL="342900" indent="-342900">
              <a:lnSpc>
                <a:spcPct val="120000"/>
              </a:lnSpc>
              <a:buFont typeface="Wingdings" pitchFamily="2" charset="2"/>
              <a:buNone/>
            </a:pPr>
            <a:r>
              <a:rPr lang="zh-CN" altLang="en-US" dirty="0" smtClean="0">
                <a:ea typeface="黑体" panose="02010609060101010101" pitchFamily="49" charset="-122"/>
              </a:rPr>
              <a:t>              </a:t>
            </a:r>
            <a:r>
              <a:rPr lang="en-US" altLang="en-US" dirty="0" err="1" smtClean="0">
                <a:ea typeface="黑体" panose="02010609060101010101" pitchFamily="49" charset="-122"/>
              </a:rPr>
              <a:t>x+y</a:t>
            </a:r>
            <a:r>
              <a:rPr lang="en-US" altLang="en-US" dirty="0" smtClean="0">
                <a:ea typeface="黑体" panose="02010609060101010101" pitchFamily="49" charset="-122"/>
              </a:rPr>
              <a:t>=(1.0)</a:t>
            </a:r>
            <a:r>
              <a:rPr lang="en-US" altLang="zh-CN" baseline="-2000" dirty="0" smtClean="0">
                <a:ea typeface="黑体" panose="02010609060101010101" pitchFamily="49" charset="-122"/>
              </a:rPr>
              <a:t>2</a:t>
            </a:r>
            <a:r>
              <a:rPr lang="en-US" altLang="zh-CN" dirty="0" smtClean="0">
                <a:ea typeface="黑体" panose="02010609060101010101" pitchFamily="49" charset="-122"/>
              </a:rPr>
              <a:t>x2</a:t>
            </a:r>
            <a:r>
              <a:rPr lang="en-US" altLang="zh-CN" baseline="38000" dirty="0" smtClean="0">
                <a:ea typeface="黑体" panose="02010609060101010101" pitchFamily="49" charset="-122"/>
              </a:rPr>
              <a:t>-4</a:t>
            </a:r>
            <a:r>
              <a:rPr lang="en-US" altLang="zh-CN" dirty="0" smtClean="0">
                <a:ea typeface="黑体" panose="02010609060101010101" pitchFamily="49" charset="-122"/>
              </a:rPr>
              <a:t>=1/16=0.0625</a:t>
            </a:r>
            <a:r>
              <a:rPr lang="en-US" altLang="zh-CN" baseline="38000" dirty="0" smtClean="0">
                <a:ea typeface="黑体" panose="02010609060101010101" pitchFamily="49" charset="-122"/>
              </a:rPr>
              <a:t>      </a:t>
            </a:r>
            <a:endParaRPr lang="zh-CN" altLang="en-US" baseline="38000" dirty="0" smtClean="0">
              <a:ea typeface="黑体" panose="02010609060101010101" pitchFamily="49" charset="-122"/>
            </a:endParaRPr>
          </a:p>
        </p:txBody>
      </p:sp>
      <p:sp>
        <p:nvSpPr>
          <p:cNvPr id="128003" name="Rectangle 3"/>
          <p:cNvSpPr>
            <a:spLocks noGrp="1" noChangeArrowheads="1"/>
          </p:cNvSpPr>
          <p:nvPr>
            <p:ph type="title"/>
          </p:nvPr>
        </p:nvSpPr>
        <p:spPr>
          <a:xfrm>
            <a:off x="800100" y="200025"/>
            <a:ext cx="6073775" cy="474663"/>
          </a:xfrm>
          <a:noFill/>
        </p:spPr>
        <p:txBody>
          <a:bodyPr anchor="ctr"/>
          <a:lstStyle/>
          <a:p>
            <a:r>
              <a:rPr lang="en-US" altLang="zh-CN" smtClean="0">
                <a:latin typeface="Times New Roman" panose="02020603050405020304" pitchFamily="18" charset="0"/>
                <a:ea typeface="宋体" panose="02010600030101010101" pitchFamily="2" charset="-122"/>
              </a:rPr>
              <a:t>IEEE 754</a:t>
            </a:r>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浮点数加法运算举例</a:t>
            </a:r>
          </a:p>
        </p:txBody>
      </p:sp>
      <p:sp>
        <p:nvSpPr>
          <p:cNvPr id="105477" name="Text Box 5"/>
          <p:cNvSpPr txBox="1">
            <a:spLocks noChangeArrowheads="1"/>
          </p:cNvSpPr>
          <p:nvPr/>
        </p:nvSpPr>
        <p:spPr bwMode="auto">
          <a:xfrm>
            <a:off x="6508750" y="4335989"/>
            <a:ext cx="26352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00"/>
                </a:solidFill>
                <a:ea typeface="黑体" panose="02010609060101010101" pitchFamily="49" charset="-122"/>
              </a:rPr>
              <a:t>问题：尾数加法器最多需要多少位</a:t>
            </a:r>
            <a:r>
              <a:rPr lang="zh-CN" altLang="en-US" sz="2000" dirty="0" smtClean="0">
                <a:solidFill>
                  <a:srgbClr val="FF0000"/>
                </a:solidFill>
                <a:ea typeface="黑体" panose="02010609060101010101" pitchFamily="49" charset="-122"/>
              </a:rPr>
              <a:t>？</a:t>
            </a:r>
            <a:endParaRPr lang="zh-CN" altLang="en-US" sz="2000" dirty="0">
              <a:solidFill>
                <a:srgbClr val="FF0000"/>
              </a:solidFill>
              <a:ea typeface="黑体" panose="02010609060101010101" pitchFamily="49" charset="-122"/>
            </a:endParaRPr>
          </a:p>
        </p:txBody>
      </p:sp>
      <p:sp>
        <p:nvSpPr>
          <p:cNvPr id="105478" name="Text Box 6"/>
          <p:cNvSpPr txBox="1">
            <a:spLocks noChangeArrowheads="1"/>
          </p:cNvSpPr>
          <p:nvPr/>
        </p:nvSpPr>
        <p:spPr bwMode="auto">
          <a:xfrm>
            <a:off x="6873875" y="4965700"/>
            <a:ext cx="187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smtClean="0">
                <a:latin typeface="Arial" panose="020B0604020202020204" pitchFamily="34" charset="0"/>
              </a:rPr>
              <a:t>1+23+3=27</a:t>
            </a:r>
            <a:r>
              <a:rPr lang="zh-CN" altLang="en-US" sz="2000" dirty="0" smtClean="0">
                <a:latin typeface="Arial" panose="020B0604020202020204" pitchFamily="34" charset="0"/>
              </a:rPr>
              <a:t>位</a:t>
            </a:r>
            <a:endParaRPr lang="zh-CN" altLang="en-US" sz="2000" dirty="0">
              <a:latin typeface="Arial" panose="020B0604020202020204" pitchFamily="34" charset="0"/>
            </a:endParaRPr>
          </a:p>
        </p:txBody>
      </p:sp>
      <p:cxnSp>
        <p:nvCxnSpPr>
          <p:cNvPr id="3" name="直接箭头连接符 2"/>
          <p:cNvCxnSpPr/>
          <p:nvPr/>
        </p:nvCxnSpPr>
        <p:spPr bwMode="auto">
          <a:xfrm flipH="1" flipV="1">
            <a:off x="2209800" y="3886201"/>
            <a:ext cx="1409700" cy="209549"/>
          </a:xfrm>
          <a:prstGeom prst="straightConnector1">
            <a:avLst/>
          </a:prstGeom>
          <a:noFill/>
          <a:ln w="12700" cap="flat" cmpd="sng" algn="ctr">
            <a:solidFill>
              <a:srgbClr val="000000"/>
            </a:solidFill>
            <a:prstDash val="solid"/>
            <a:round/>
            <a:headEnd type="none" w="med" len="med"/>
            <a:tailEnd type="triangle"/>
          </a:ln>
          <a:effectLst/>
        </p:spPr>
      </p:cxnSp>
      <p:cxnSp>
        <p:nvCxnSpPr>
          <p:cNvPr id="6" name="直接箭头连接符 5"/>
          <p:cNvCxnSpPr/>
          <p:nvPr/>
        </p:nvCxnSpPr>
        <p:spPr bwMode="auto">
          <a:xfrm flipV="1">
            <a:off x="3609975" y="3857625"/>
            <a:ext cx="352425" cy="238125"/>
          </a:xfrm>
          <a:prstGeom prst="straightConnector1">
            <a:avLst/>
          </a:prstGeom>
          <a:noFill/>
          <a:ln w="12700" cap="flat" cmpd="sng" algn="ctr">
            <a:solidFill>
              <a:srgbClr val="000000"/>
            </a:solidFill>
            <a:prstDash val="solid"/>
            <a:round/>
            <a:headEnd type="none" w="med" len="med"/>
            <a:tailEnd type="triangle"/>
          </a:ln>
          <a:effectLst/>
        </p:spPr>
      </p:cxnSp>
      <p:sp>
        <p:nvSpPr>
          <p:cNvPr id="2" name="灯片编号占位符 1"/>
          <p:cNvSpPr>
            <a:spLocks noGrp="1"/>
          </p:cNvSpPr>
          <p:nvPr>
            <p:ph type="sldNum" sz="quarter" idx="4"/>
          </p:nvPr>
        </p:nvSpPr>
        <p:spPr/>
        <p:txBody>
          <a:bodyPr/>
          <a:lstStyle/>
          <a:p>
            <a:fld id="{D0070DC2-13D2-458E-BB34-05914CC0C23C}" type="slidenum">
              <a:rPr lang="zh-CN" altLang="en-US" smtClean="0"/>
              <a:pPr/>
              <a:t>55</a:t>
            </a:fld>
            <a:endParaRPr lang="zh-CN" altLang="en-US" dirty="0"/>
          </a:p>
        </p:txBody>
      </p:sp>
      <p:cxnSp>
        <p:nvCxnSpPr>
          <p:cNvPr id="5" name="直接连接符 4"/>
          <p:cNvCxnSpPr/>
          <p:nvPr/>
        </p:nvCxnSpPr>
        <p:spPr bwMode="auto">
          <a:xfrm flipV="1">
            <a:off x="5098774" y="2474843"/>
            <a:ext cx="1143000" cy="19879"/>
          </a:xfrm>
          <a:prstGeom prst="line">
            <a:avLst/>
          </a:prstGeom>
          <a:noFill/>
          <a:ln w="12700" cap="flat" cmpd="sng" algn="ctr">
            <a:solidFill>
              <a:srgbClr val="000000"/>
            </a:solidFill>
            <a:prstDash val="solid"/>
            <a:round/>
            <a:headEnd type="none" w="med" len="med"/>
            <a:tailEnd type="none" w="med" len="med"/>
          </a:ln>
          <a:effectLst/>
        </p:spPr>
      </p:cxnSp>
      <p:cxnSp>
        <p:nvCxnSpPr>
          <p:cNvPr id="8" name="直接箭头连接符 7"/>
          <p:cNvCxnSpPr/>
          <p:nvPr/>
        </p:nvCxnSpPr>
        <p:spPr bwMode="auto">
          <a:xfrm flipH="1">
            <a:off x="4581939" y="2484783"/>
            <a:ext cx="506896" cy="208721"/>
          </a:xfrm>
          <a:prstGeom prst="straightConnector1">
            <a:avLst/>
          </a:prstGeom>
          <a:noFill/>
          <a:ln w="12700" cap="flat" cmpd="sng" algn="ctr">
            <a:solidFill>
              <a:srgbClr val="000000"/>
            </a:solidFill>
            <a:prstDash val="solid"/>
            <a:round/>
            <a:headEnd type="none" w="med" len="med"/>
            <a:tailEnd type="triangle"/>
          </a:ln>
          <a:effectLst/>
        </p:spPr>
      </p:cxnSp>
      <p:sp>
        <p:nvSpPr>
          <p:cNvPr id="9" name="文本框 8"/>
          <p:cNvSpPr txBox="1"/>
          <p:nvPr/>
        </p:nvSpPr>
        <p:spPr>
          <a:xfrm>
            <a:off x="4835387" y="2419866"/>
            <a:ext cx="616226" cy="338554"/>
          </a:xfrm>
          <a:prstGeom prst="rect">
            <a:avLst/>
          </a:prstGeom>
          <a:noFill/>
        </p:spPr>
        <p:txBody>
          <a:bodyPr wrap="square" rtlCol="0">
            <a:spAutoFit/>
          </a:bodyPr>
          <a:lstStyle/>
          <a:p>
            <a:r>
              <a:rPr lang="zh-CN" altLang="en-US" dirty="0" smtClean="0">
                <a:solidFill>
                  <a:srgbClr val="FF0000"/>
                </a:solidFill>
              </a:rPr>
              <a:t>求补</a:t>
            </a:r>
            <a:endParaRPr lang="zh-CN" altLang="en-US" dirty="0">
              <a:solidFill>
                <a:srgbClr val="FF0000"/>
              </a:solidFill>
            </a:endParaRPr>
          </a:p>
        </p:txBody>
      </p:sp>
      <p:cxnSp>
        <p:nvCxnSpPr>
          <p:cNvPr id="7" name="直接箭头连接符 6"/>
          <p:cNvCxnSpPr/>
          <p:nvPr/>
        </p:nvCxnSpPr>
        <p:spPr bwMode="auto">
          <a:xfrm flipV="1">
            <a:off x="3619500" y="3857625"/>
            <a:ext cx="2105439" cy="238125"/>
          </a:xfrm>
          <a:prstGeom prst="straightConnector1">
            <a:avLst/>
          </a:prstGeom>
          <a:noFill/>
          <a:ln w="12700" cap="flat" cmpd="sng" algn="ctr">
            <a:solidFill>
              <a:srgbClr val="00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1954">
                                            <p:txEl>
                                              <p:pRg st="1" end="1"/>
                                            </p:txEl>
                                          </p:spTgt>
                                        </p:tgtEl>
                                        <p:attrNameLst>
                                          <p:attrName>style.visibility</p:attrName>
                                        </p:attrNameLst>
                                      </p:cBhvr>
                                      <p:to>
                                        <p:strVal val="visible"/>
                                      </p:to>
                                    </p:set>
                                    <p:animEffect transition="in" filter="wipe(down)">
                                      <p:cBhvr>
                                        <p:cTn id="7" dur="500"/>
                                        <p:tgtEl>
                                          <p:spTgt spid="381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1954">
                                            <p:txEl>
                                              <p:pRg st="2" end="2"/>
                                            </p:txEl>
                                          </p:spTgt>
                                        </p:tgtEl>
                                        <p:attrNameLst>
                                          <p:attrName>style.visibility</p:attrName>
                                        </p:attrNameLst>
                                      </p:cBhvr>
                                      <p:to>
                                        <p:strVal val="visible"/>
                                      </p:to>
                                    </p:set>
                                    <p:animEffect transition="in" filter="wipe(down)">
                                      <p:cBhvr>
                                        <p:cTn id="12" dur="500"/>
                                        <p:tgtEl>
                                          <p:spTgt spid="381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4">
                                            <p:txEl>
                                              <p:pRg st="3" end="3"/>
                                            </p:txEl>
                                          </p:spTgt>
                                        </p:tgtEl>
                                        <p:attrNameLst>
                                          <p:attrName>style.visibility</p:attrName>
                                        </p:attrNameLst>
                                      </p:cBhvr>
                                      <p:to>
                                        <p:strVal val="visible"/>
                                      </p:to>
                                    </p:set>
                                    <p:animEffect transition="in" filter="blinds(horizontal)">
                                      <p:cBhvr>
                                        <p:cTn id="17" dur="500"/>
                                        <p:tgtEl>
                                          <p:spTgt spid="3819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4">
                                            <p:txEl>
                                              <p:pRg st="4" end="4"/>
                                            </p:txEl>
                                          </p:spTgt>
                                        </p:tgtEl>
                                        <p:attrNameLst>
                                          <p:attrName>style.visibility</p:attrName>
                                        </p:attrNameLst>
                                      </p:cBhvr>
                                      <p:to>
                                        <p:strVal val="visible"/>
                                      </p:to>
                                    </p:set>
                                    <p:animEffect transition="in" filter="blinds(horizontal)">
                                      <p:cBhvr>
                                        <p:cTn id="22" dur="500"/>
                                        <p:tgtEl>
                                          <p:spTgt spid="381954">
                                            <p:txEl>
                                              <p:pRg st="4" end="4"/>
                                            </p:txEl>
                                          </p:spTgt>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1250"/>
                                        <p:tgtEl>
                                          <p:spTgt spid="5"/>
                                        </p:tgtEl>
                                      </p:cBhvr>
                                    </p:animEffect>
                                  </p:childTnLst>
                                </p:cTn>
                              </p:par>
                            </p:childTnLst>
                          </p:cTn>
                        </p:par>
                        <p:par>
                          <p:cTn id="27" fill="hold">
                            <p:stCondLst>
                              <p:cond delay="1750"/>
                            </p:stCondLst>
                            <p:childTnLst>
                              <p:par>
                                <p:cTn id="28" presetID="2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1250"/>
                                        <p:tgtEl>
                                          <p:spTgt spid="8"/>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125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81954">
                                            <p:txEl>
                                              <p:pRg st="5" end="5"/>
                                            </p:txEl>
                                          </p:spTgt>
                                        </p:tgtEl>
                                        <p:attrNameLst>
                                          <p:attrName>style.visibility</p:attrName>
                                        </p:attrNameLst>
                                      </p:cBhvr>
                                      <p:to>
                                        <p:strVal val="visible"/>
                                      </p:to>
                                    </p:set>
                                    <p:animEffect transition="in" filter="blinds(horizontal)">
                                      <p:cBhvr>
                                        <p:cTn id="39" dur="500"/>
                                        <p:tgtEl>
                                          <p:spTgt spid="38195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81954">
                                            <p:txEl>
                                              <p:pRg st="6" end="6"/>
                                            </p:txEl>
                                          </p:spTgt>
                                        </p:tgtEl>
                                        <p:attrNameLst>
                                          <p:attrName>style.visibility</p:attrName>
                                        </p:attrNameLst>
                                      </p:cBhvr>
                                      <p:to>
                                        <p:strVal val="visible"/>
                                      </p:to>
                                    </p:set>
                                    <p:animEffect transition="in" filter="blinds(horizontal)">
                                      <p:cBhvr>
                                        <p:cTn id="44" dur="500"/>
                                        <p:tgtEl>
                                          <p:spTgt spid="38195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81954">
                                            <p:txEl>
                                              <p:pRg st="7" end="7"/>
                                            </p:txEl>
                                          </p:spTgt>
                                        </p:tgtEl>
                                        <p:attrNameLst>
                                          <p:attrName>style.visibility</p:attrName>
                                        </p:attrNameLst>
                                      </p:cBhvr>
                                      <p:to>
                                        <p:strVal val="visible"/>
                                      </p:to>
                                    </p:set>
                                    <p:animEffect transition="in" filter="blinds(horizontal)">
                                      <p:cBhvr>
                                        <p:cTn id="49" dur="500"/>
                                        <p:tgtEl>
                                          <p:spTgt spid="381954">
                                            <p:txEl>
                                              <p:pRg st="7" end="7"/>
                                            </p:txEl>
                                          </p:spTgt>
                                        </p:tgtEl>
                                      </p:cBhvr>
                                    </p:animEffect>
                                  </p:childTnLst>
                                </p:cTn>
                              </p:par>
                            </p:childTnLst>
                          </p:cTn>
                        </p:par>
                        <p:par>
                          <p:cTn id="50" fill="hold">
                            <p:stCondLst>
                              <p:cond delay="500"/>
                            </p:stCondLst>
                            <p:childTnLst>
                              <p:par>
                                <p:cTn id="51" presetID="22" presetClass="entr" presetSubtype="4" fill="hold" nodeType="afterEffect">
                                  <p:stCondLst>
                                    <p:cond delay="50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750"/>
                                        <p:tgtEl>
                                          <p:spTgt spid="6"/>
                                        </p:tgtEl>
                                      </p:cBhvr>
                                    </p:animEffect>
                                  </p:childTnLst>
                                </p:cTn>
                              </p:par>
                            </p:childTnLst>
                          </p:cTn>
                        </p:par>
                        <p:par>
                          <p:cTn id="54" fill="hold">
                            <p:stCondLst>
                              <p:cond delay="1750"/>
                            </p:stCondLst>
                            <p:childTnLst>
                              <p:par>
                                <p:cTn id="55" presetID="2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750"/>
                                        <p:tgtEl>
                                          <p:spTgt spid="3"/>
                                        </p:tgtEl>
                                      </p:cBhvr>
                                    </p:animEffect>
                                  </p:childTnLst>
                                </p:cTn>
                              </p:par>
                            </p:childTnLst>
                          </p:cTn>
                        </p:par>
                        <p:par>
                          <p:cTn id="58" fill="hold">
                            <p:stCondLst>
                              <p:cond delay="2500"/>
                            </p:stCondLst>
                            <p:childTnLst>
                              <p:par>
                                <p:cTn id="59" presetID="22" presetClass="entr" presetSubtype="4"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5477"/>
                                        </p:tgtEl>
                                        <p:attrNameLst>
                                          <p:attrName>style.visibility</p:attrName>
                                        </p:attrNameLst>
                                      </p:cBhvr>
                                      <p:to>
                                        <p:strVal val="visible"/>
                                      </p:to>
                                    </p:set>
                                    <p:animEffect transition="in" filter="blinds(horizontal)">
                                      <p:cBhvr>
                                        <p:cTn id="66" dur="500"/>
                                        <p:tgtEl>
                                          <p:spTgt spid="10547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05478"/>
                                        </p:tgtEl>
                                        <p:attrNameLst>
                                          <p:attrName>style.visibility</p:attrName>
                                        </p:attrNameLst>
                                      </p:cBhvr>
                                      <p:to>
                                        <p:strVal val="visible"/>
                                      </p:to>
                                    </p:set>
                                    <p:animEffect transition="in" filter="blinds(horizontal)">
                                      <p:cBhvr>
                                        <p:cTn id="71" dur="500"/>
                                        <p:tgtEl>
                                          <p:spTgt spid="10547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81954">
                                            <p:txEl>
                                              <p:pRg st="8" end="8"/>
                                            </p:txEl>
                                          </p:spTgt>
                                        </p:tgtEl>
                                        <p:attrNameLst>
                                          <p:attrName>style.visibility</p:attrName>
                                        </p:attrNameLst>
                                      </p:cBhvr>
                                      <p:to>
                                        <p:strVal val="visible"/>
                                      </p:to>
                                    </p:set>
                                    <p:animEffect transition="in" filter="blinds(horizontal)">
                                      <p:cBhvr>
                                        <p:cTn id="76" dur="500"/>
                                        <p:tgtEl>
                                          <p:spTgt spid="381954">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81954">
                                            <p:txEl>
                                              <p:pRg st="9" end="9"/>
                                            </p:txEl>
                                          </p:spTgt>
                                        </p:tgtEl>
                                        <p:attrNameLst>
                                          <p:attrName>style.visibility</p:attrName>
                                        </p:attrNameLst>
                                      </p:cBhvr>
                                      <p:to>
                                        <p:strVal val="visible"/>
                                      </p:to>
                                    </p:set>
                                    <p:animEffect transition="in" filter="blinds(horizontal)">
                                      <p:cBhvr>
                                        <p:cTn id="81" dur="500"/>
                                        <p:tgtEl>
                                          <p:spTgt spid="381954">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381954">
                                            <p:txEl>
                                              <p:pRg st="10" end="10"/>
                                            </p:txEl>
                                          </p:spTgt>
                                        </p:tgtEl>
                                        <p:attrNameLst>
                                          <p:attrName>style.visibility</p:attrName>
                                        </p:attrNameLst>
                                      </p:cBhvr>
                                      <p:to>
                                        <p:strVal val="visible"/>
                                      </p:to>
                                    </p:set>
                                    <p:animEffect transition="in" filter="blinds(horizontal)">
                                      <p:cBhvr>
                                        <p:cTn id="86" dur="500"/>
                                        <p:tgtEl>
                                          <p:spTgt spid="381954">
                                            <p:txEl>
                                              <p:pRg st="10" end="1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81954">
                                            <p:txEl>
                                              <p:pRg st="11" end="11"/>
                                            </p:txEl>
                                          </p:spTgt>
                                        </p:tgtEl>
                                        <p:attrNameLst>
                                          <p:attrName>style.visibility</p:attrName>
                                        </p:attrNameLst>
                                      </p:cBhvr>
                                      <p:to>
                                        <p:strVal val="visible"/>
                                      </p:to>
                                    </p:set>
                                    <p:animEffect transition="in" filter="blinds(horizontal)">
                                      <p:cBhvr>
                                        <p:cTn id="91" dur="500"/>
                                        <p:tgtEl>
                                          <p:spTgt spid="381954">
                                            <p:txEl>
                                              <p:pRg st="11" end="1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381954">
                                            <p:txEl>
                                              <p:pRg st="12" end="12"/>
                                            </p:txEl>
                                          </p:spTgt>
                                        </p:tgtEl>
                                        <p:attrNameLst>
                                          <p:attrName>style.visibility</p:attrName>
                                        </p:attrNameLst>
                                      </p:cBhvr>
                                      <p:to>
                                        <p:strVal val="visible"/>
                                      </p:to>
                                    </p:set>
                                    <p:animEffect transition="in" filter="blinds(horizontal)">
                                      <p:cBhvr>
                                        <p:cTn id="96" dur="500"/>
                                        <p:tgtEl>
                                          <p:spTgt spid="3819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P spid="105478"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pPr/>
              <a:t>56</a:t>
            </a:fld>
            <a:endParaRPr lang="zh-CN" altLang="en-US" dirty="0"/>
          </a:p>
        </p:txBody>
      </p:sp>
      <p:sp>
        <p:nvSpPr>
          <p:cNvPr id="5" name="Rectangle 2"/>
          <p:cNvSpPr>
            <a:spLocks noGrp="1" noChangeArrowheads="1"/>
          </p:cNvSpPr>
          <p:nvPr>
            <p:ph type="title"/>
          </p:nvPr>
        </p:nvSpPr>
        <p:spPr>
          <a:xfrm>
            <a:off x="495300" y="127000"/>
            <a:ext cx="8305800" cy="479747"/>
          </a:xfrm>
        </p:spPr>
        <p:txBody>
          <a:bodyPr/>
          <a:lstStyle/>
          <a:p>
            <a:r>
              <a:rPr lang="zh-CN" altLang="en-US" dirty="0" smtClean="0">
                <a:ea typeface="宋体" panose="02010600030101010101" pitchFamily="2" charset="-122"/>
              </a:rPr>
              <a:t>尾数的舍入处理</a:t>
            </a:r>
          </a:p>
        </p:txBody>
      </p:sp>
      <p:sp>
        <p:nvSpPr>
          <p:cNvPr id="6" name="Rectangle 3"/>
          <p:cNvSpPr txBox="1">
            <a:spLocks noChangeArrowheads="1"/>
          </p:cNvSpPr>
          <p:nvPr/>
        </p:nvSpPr>
        <p:spPr bwMode="auto">
          <a:xfrm>
            <a:off x="328612" y="606747"/>
            <a:ext cx="8472487" cy="625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0" indent="0">
              <a:lnSpc>
                <a:spcPct val="125000"/>
              </a:lnSpc>
              <a:buFont typeface="Wingdings" pitchFamily="2" charset="2"/>
              <a:buNone/>
              <a:defRPr/>
            </a:pPr>
            <a:r>
              <a:rPr lang="zh-CN" altLang="en-US" sz="2000" kern="0" dirty="0" smtClean="0">
                <a:effectLst>
                  <a:outerShdw blurRad="38100" dist="38100" dir="2700000" algn="tl">
                    <a:srgbClr val="C0C0C0"/>
                  </a:outerShdw>
                </a:effectLst>
                <a:ea typeface="黑体" panose="02010609060101010101" pitchFamily="49" charset="-122"/>
              </a:rPr>
              <a:t>尾数右移时保留了附加位，并参加运算过程，但最终需要把附加位去掉。</a:t>
            </a:r>
            <a:endParaRPr lang="en-US" altLang="zh-CN" sz="2000" kern="0" dirty="0" smtClean="0">
              <a:effectLst>
                <a:outerShdw blurRad="38100" dist="38100" dir="2700000" algn="tl">
                  <a:srgbClr val="C0C0C0"/>
                </a:outerShdw>
              </a:effectLst>
              <a:ea typeface="黑体" panose="02010609060101010101" pitchFamily="49" charset="-122"/>
            </a:endParaRPr>
          </a:p>
          <a:p>
            <a:pPr marL="342900" indent="-342900">
              <a:lnSpc>
                <a:spcPct val="125000"/>
              </a:lnSpc>
              <a:buFont typeface="Monotype Sorts" pitchFamily="2" charset="2"/>
              <a:buChar char=" "/>
              <a:defRPr/>
            </a:pPr>
            <a:r>
              <a:rPr lang="en-US" altLang="zh-CN" sz="2000" kern="0" dirty="0" smtClean="0">
                <a:effectLst>
                  <a:outerShdw blurRad="38100" dist="38100" dir="2700000" algn="tl">
                    <a:srgbClr val="C0C0C0"/>
                  </a:outerShdw>
                </a:effectLst>
                <a:ea typeface="黑体" panose="02010609060101010101" pitchFamily="49" charset="-122"/>
              </a:rPr>
              <a:t>IEEE 754</a:t>
            </a:r>
            <a:r>
              <a:rPr lang="zh-CN" altLang="en-US" sz="2000" kern="0" dirty="0" smtClean="0">
                <a:effectLst>
                  <a:outerShdw blurRad="38100" dist="38100" dir="2700000" algn="tl">
                    <a:srgbClr val="C0C0C0"/>
                  </a:outerShdw>
                </a:effectLst>
                <a:ea typeface="黑体" panose="02010609060101010101" pitchFamily="49" charset="-122"/>
              </a:rPr>
              <a:t>提供了四种舍入方式</a:t>
            </a:r>
            <a:endParaRPr lang="zh-CN" altLang="en-US"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zh-CN" sz="2000" kern="0" dirty="0" smtClean="0">
                <a:solidFill>
                  <a:schemeClr val="accent2"/>
                </a:solidFill>
                <a:ea typeface="黑体" panose="02010609060101010101" pitchFamily="49" charset="-122"/>
              </a:rPr>
              <a:t>(1)</a:t>
            </a:r>
            <a:r>
              <a:rPr lang="zh-CN" altLang="en-US" sz="2000" kern="0" dirty="0" smtClean="0">
                <a:solidFill>
                  <a:schemeClr val="accent2"/>
                </a:solidFill>
                <a:ea typeface="黑体" panose="02010609060101010101" pitchFamily="49" charset="-122"/>
              </a:rPr>
              <a:t> 就近舍入：</a:t>
            </a:r>
            <a:r>
              <a:rPr lang="zh-CN" altLang="en-US" sz="2000" kern="0" dirty="0" smtClean="0">
                <a:ea typeface="黑体" panose="02010609060101010101" pitchFamily="49" charset="-122"/>
              </a:rPr>
              <a:t>舍入为最近可表示的数</a:t>
            </a:r>
          </a:p>
          <a:p>
            <a:pPr marL="342900" indent="-342900">
              <a:lnSpc>
                <a:spcPct val="125000"/>
              </a:lnSpc>
              <a:buFont typeface="Monotype Sorts" pitchFamily="2" charset="2"/>
              <a:buChar char=" "/>
              <a:defRPr/>
            </a:pPr>
            <a:r>
              <a:rPr lang="zh-CN" altLang="en-US" sz="2000" kern="0" dirty="0" smtClean="0">
                <a:ea typeface="黑体" panose="02010609060101010101" pitchFamily="49" charset="-122"/>
              </a:rPr>
              <a:t>      若为非中间值</a:t>
            </a:r>
            <a:r>
              <a:rPr lang="en-US" altLang="zh-CN" sz="2000" kern="0" dirty="0" smtClean="0">
                <a:ea typeface="黑体" panose="02010609060101010101" pitchFamily="49" charset="-122"/>
              </a:rPr>
              <a:t>:LSB</a:t>
            </a:r>
            <a:r>
              <a:rPr lang="zh-CN" altLang="en-US" sz="2000" kern="0" dirty="0" smtClean="0">
                <a:ea typeface="黑体" panose="02010609060101010101" pitchFamily="49" charset="-122"/>
              </a:rPr>
              <a:t>后</a:t>
            </a:r>
            <a:r>
              <a:rPr lang="en-US" altLang="zh-CN" sz="2000" kern="0" dirty="0" smtClean="0">
                <a:ea typeface="黑体" panose="02010609060101010101" pitchFamily="49" charset="-122"/>
              </a:rPr>
              <a:t>1</a:t>
            </a:r>
            <a:r>
              <a:rPr lang="zh-CN" altLang="en-US" sz="2000" kern="0" dirty="0" smtClean="0">
                <a:ea typeface="黑体" panose="02010609060101010101" pitchFamily="49" charset="-122"/>
              </a:rPr>
              <a:t>位 </a:t>
            </a:r>
            <a:r>
              <a:rPr lang="zh-CN" altLang="en-US" sz="2000" kern="0" dirty="0" smtClean="0">
                <a:solidFill>
                  <a:srgbClr val="FF0000"/>
                </a:solidFill>
                <a:ea typeface="黑体" panose="02010609060101010101" pitchFamily="49" charset="-122"/>
              </a:rPr>
              <a:t>0舍1入</a:t>
            </a:r>
            <a:endParaRPr lang="en-US" altLang="zh-CN" sz="2000" kern="0" dirty="0" smtClean="0">
              <a:ea typeface="黑体" panose="02010609060101010101" pitchFamily="49" charset="-122"/>
            </a:endParaRPr>
          </a:p>
          <a:p>
            <a:pPr marL="342900" indent="-342900">
              <a:lnSpc>
                <a:spcPct val="125000"/>
              </a:lnSpc>
              <a:buFont typeface="Monotype Sorts" pitchFamily="2" charset="2"/>
              <a:buChar char=" "/>
              <a:defRPr/>
            </a:pPr>
            <a:r>
              <a:rPr lang="en-US" altLang="zh-CN" sz="2000" kern="0" dirty="0" smtClean="0">
                <a:ea typeface="黑体" panose="02010609060101010101" pitchFamily="49" charset="-122"/>
              </a:rPr>
              <a:t>      </a:t>
            </a:r>
            <a:r>
              <a:rPr lang="zh-CN" altLang="en-US" sz="2000" kern="0" dirty="0" smtClean="0">
                <a:ea typeface="黑体" panose="02010609060101010101" pitchFamily="49" charset="-122"/>
              </a:rPr>
              <a:t>若为中间值</a:t>
            </a:r>
            <a:r>
              <a:rPr lang="en-US" altLang="zh-CN" sz="2000" kern="0" dirty="0" smtClean="0">
                <a:ea typeface="黑体" panose="02010609060101010101" pitchFamily="49" charset="-122"/>
              </a:rPr>
              <a:t>:</a:t>
            </a:r>
            <a:r>
              <a:rPr lang="zh-CN" altLang="en-US" sz="2000" kern="0" dirty="0" smtClean="0">
                <a:solidFill>
                  <a:srgbClr val="CC0000"/>
                </a:solidFill>
                <a:ea typeface="黑体" panose="02010609060101010101" pitchFamily="49" charset="-122"/>
              </a:rPr>
              <a:t>强迫结果为偶数</a:t>
            </a:r>
            <a:r>
              <a:rPr lang="en-US" altLang="zh-CN" sz="2000" kern="0" dirty="0" smtClean="0">
                <a:solidFill>
                  <a:srgbClr val="CC0000"/>
                </a:solidFill>
                <a:ea typeface="黑体" panose="02010609060101010101" pitchFamily="49" charset="-122"/>
              </a:rPr>
              <a:t>, LSB</a:t>
            </a:r>
            <a:endParaRPr lang="zh-CN" altLang="en-US"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latin typeface="Arial" panose="020B0604020202020204" pitchFamily="34" charset="0"/>
                <a:cs typeface="Times New Roman" panose="02020603050405020304" pitchFamily="18" charset="0"/>
              </a:rPr>
              <a:t>例：</a:t>
            </a:r>
            <a:r>
              <a:rPr lang="en-US" altLang="zh-CN" sz="2000" kern="0" dirty="0" smtClean="0">
                <a:latin typeface="Arial" panose="020B0604020202020204" pitchFamily="34" charset="0"/>
                <a:cs typeface="Times New Roman" panose="02020603050405020304" pitchFamily="18" charset="0"/>
              </a:rPr>
              <a:t>1.1101</a:t>
            </a:r>
            <a:r>
              <a:rPr lang="en-US" altLang="zh-CN" sz="2000" kern="0" dirty="0" smtClean="0">
                <a:solidFill>
                  <a:srgbClr val="CC0000"/>
                </a:solidFill>
                <a:latin typeface="Arial" panose="020B0604020202020204" pitchFamily="34" charset="0"/>
                <a:cs typeface="Times New Roman" panose="02020603050405020304" pitchFamily="18" charset="0"/>
              </a:rPr>
              <a:t>110</a:t>
            </a:r>
            <a:r>
              <a:rPr lang="en-US" altLang="zh-CN" sz="2000" kern="0" dirty="0" smtClean="0">
                <a:latin typeface="Arial" panose="020B0604020202020204" pitchFamily="34" charset="0"/>
                <a:cs typeface="Times New Roman" panose="02020603050405020304" pitchFamily="18" charset="0"/>
              </a:rPr>
              <a:t> </a:t>
            </a:r>
            <a:r>
              <a:rPr lang="en-US" altLang="zh-CN" sz="2000" kern="0" dirty="0" smtClean="0">
                <a:ea typeface="黑体" panose="02010609060101010101" pitchFamily="49" charset="-122"/>
                <a:cs typeface="Times New Roman" panose="02020603050405020304" pitchFamily="18" charset="0"/>
              </a:rPr>
              <a:t>→</a:t>
            </a:r>
            <a:r>
              <a:rPr lang="en-US" altLang="zh-CN" sz="2000" kern="0" dirty="0" smtClean="0">
                <a:latin typeface="Arial" panose="020B0604020202020204" pitchFamily="34" charset="0"/>
                <a:cs typeface="Times New Roman" panose="02020603050405020304" pitchFamily="18" charset="0"/>
              </a:rPr>
              <a:t> 1.1110    </a:t>
            </a:r>
          </a:p>
          <a:p>
            <a:pPr marL="342900" indent="-342900">
              <a:lnSpc>
                <a:spcPct val="125000"/>
              </a:lnSpc>
              <a:buFont typeface="Monotype Sorts" pitchFamily="2" charset="2"/>
              <a:buChar char=" "/>
              <a:defRPr/>
            </a:pPr>
            <a:r>
              <a:rPr lang="en-US" altLang="zh-CN" sz="2000" kern="0" dirty="0" smtClean="0">
                <a:latin typeface="Arial" panose="020B0604020202020204" pitchFamily="34" charset="0"/>
                <a:cs typeface="Times New Roman" panose="02020603050405020304" pitchFamily="18" charset="0"/>
              </a:rPr>
              <a:t>        1.1101</a:t>
            </a:r>
            <a:r>
              <a:rPr lang="en-US" altLang="zh-CN" sz="2000" kern="0" dirty="0" smtClean="0">
                <a:solidFill>
                  <a:srgbClr val="CC0000"/>
                </a:solidFill>
                <a:latin typeface="Arial" panose="020B0604020202020204" pitchFamily="34" charset="0"/>
                <a:cs typeface="Times New Roman" panose="02020603050405020304" pitchFamily="18" charset="0"/>
              </a:rPr>
              <a:t>011</a:t>
            </a:r>
            <a:r>
              <a:rPr lang="en-US" altLang="zh-CN" sz="2000" kern="0" dirty="0" smtClean="0">
                <a:latin typeface="Arial" panose="020B0604020202020204" pitchFamily="34" charset="0"/>
                <a:cs typeface="Times New Roman" panose="02020603050405020304" pitchFamily="18" charset="0"/>
              </a:rPr>
              <a:t> </a:t>
            </a:r>
            <a:r>
              <a:rPr lang="en-US" altLang="zh-CN" sz="2000" kern="0" dirty="0" smtClean="0">
                <a:ea typeface="黑体" panose="02010609060101010101" pitchFamily="49" charset="-122"/>
              </a:rPr>
              <a:t>→</a:t>
            </a:r>
            <a:r>
              <a:rPr lang="en-US" altLang="zh-CN" sz="2000" kern="0" dirty="0" smtClean="0"/>
              <a:t> </a:t>
            </a:r>
            <a:r>
              <a:rPr lang="en-US" altLang="zh-CN" sz="2000" kern="0" dirty="0" smtClean="0">
                <a:latin typeface="Arial" panose="020B0604020202020204" pitchFamily="34" charset="0"/>
              </a:rPr>
              <a:t>1.1101  </a:t>
            </a:r>
          </a:p>
          <a:p>
            <a:pPr marL="342900" indent="-342900">
              <a:lnSpc>
                <a:spcPct val="125000"/>
              </a:lnSpc>
              <a:buFont typeface="Monotype Sorts" pitchFamily="2" charset="2"/>
              <a:buChar char=" "/>
              <a:defRPr/>
            </a:pPr>
            <a:r>
              <a:rPr lang="en-US" altLang="zh-CN" sz="2000" kern="0" dirty="0" smtClean="0">
                <a:solidFill>
                  <a:schemeClr val="accent2"/>
                </a:solidFill>
                <a:latin typeface="Arial" panose="020B0604020202020204" pitchFamily="34" charset="0"/>
                <a:ea typeface="黑体" panose="02010609060101010101" pitchFamily="49" charset="-122"/>
              </a:rPr>
              <a:t>        </a:t>
            </a:r>
            <a:r>
              <a:rPr lang="en-US" altLang="zh-CN" sz="2000" kern="0" dirty="0" smtClean="0">
                <a:latin typeface="Arial" panose="020B0604020202020204" pitchFamily="34" charset="0"/>
              </a:rPr>
              <a:t>1.1101</a:t>
            </a:r>
            <a:r>
              <a:rPr lang="en-US" altLang="zh-CN" sz="2000" kern="0" dirty="0" smtClean="0">
                <a:solidFill>
                  <a:srgbClr val="CC0000"/>
                </a:solidFill>
                <a:latin typeface="Arial" panose="020B0604020202020204" pitchFamily="34" charset="0"/>
              </a:rPr>
              <a:t>101</a:t>
            </a:r>
            <a:r>
              <a:rPr lang="en-US" altLang="zh-CN" sz="2000" kern="0" dirty="0" smtClean="0">
                <a:latin typeface="Arial" panose="020B0604020202020204" pitchFamily="34" charset="0"/>
              </a:rPr>
              <a:t> </a:t>
            </a:r>
            <a:r>
              <a:rPr lang="en-US" altLang="zh-CN" sz="2000" kern="0" dirty="0" smtClean="0">
                <a:ea typeface="黑体" panose="02010609060101010101" pitchFamily="49" charset="-122"/>
              </a:rPr>
              <a:t>→</a:t>
            </a:r>
            <a:r>
              <a:rPr lang="en-US" altLang="zh-CN" sz="2000" kern="0" dirty="0" smtClean="0"/>
              <a:t> </a:t>
            </a:r>
            <a:r>
              <a:rPr lang="en-US" altLang="zh-CN" sz="2000" kern="0" dirty="0" smtClean="0">
                <a:latin typeface="Arial" panose="020B0604020202020204" pitchFamily="34" charset="0"/>
              </a:rPr>
              <a:t>1.1110  </a:t>
            </a:r>
            <a:r>
              <a:rPr lang="zh-CN" altLang="en-US" sz="2000" kern="0" dirty="0" smtClean="0">
                <a:latin typeface="Arial" panose="020B0604020202020204" pitchFamily="34" charset="0"/>
              </a:rPr>
              <a:t>（</a:t>
            </a:r>
            <a:r>
              <a:rPr lang="en-US" altLang="zh-CN" sz="2000" kern="0" dirty="0" smtClean="0">
                <a:latin typeface="Arial" panose="020B0604020202020204" pitchFamily="34" charset="0"/>
              </a:rPr>
              <a:t>1.1101+0.0001</a:t>
            </a:r>
            <a:r>
              <a:rPr lang="zh-CN" altLang="en-US" sz="2000" kern="0" dirty="0" smtClean="0">
                <a:latin typeface="Arial" panose="020B0604020202020204" pitchFamily="34" charset="0"/>
              </a:rPr>
              <a:t>）</a:t>
            </a:r>
            <a:endParaRPr lang="en-US" altLang="zh-CN" sz="2000" kern="0" dirty="0" smtClean="0">
              <a:latin typeface="Arial" panose="020B0604020202020204" pitchFamily="34" charset="0"/>
            </a:endParaRPr>
          </a:p>
          <a:p>
            <a:pPr marL="342900" indent="-342900">
              <a:lnSpc>
                <a:spcPct val="125000"/>
              </a:lnSpc>
              <a:buFont typeface="Monotype Sorts" pitchFamily="2" charset="2"/>
              <a:buChar char=" "/>
              <a:defRPr/>
            </a:pPr>
            <a:r>
              <a:rPr lang="en-US" altLang="zh-CN" sz="2000" kern="0" dirty="0" smtClean="0">
                <a:latin typeface="Arial" panose="020B0604020202020204" pitchFamily="34" charset="0"/>
              </a:rPr>
              <a:t>        1.1111</a:t>
            </a:r>
            <a:r>
              <a:rPr lang="en-US" altLang="zh-CN" sz="2000" kern="0" dirty="0" smtClean="0">
                <a:solidFill>
                  <a:srgbClr val="CC0000"/>
                </a:solidFill>
                <a:latin typeface="Arial" panose="020B0604020202020204" pitchFamily="34" charset="0"/>
              </a:rPr>
              <a:t>100</a:t>
            </a:r>
            <a:r>
              <a:rPr lang="en-US" altLang="zh-CN" sz="2000" kern="0" dirty="0" smtClean="0">
                <a:latin typeface="Arial" panose="020B0604020202020204" pitchFamily="34" charset="0"/>
              </a:rPr>
              <a:t> </a:t>
            </a:r>
            <a:r>
              <a:rPr lang="en-US" altLang="zh-CN" sz="2000" kern="0" dirty="0" smtClean="0">
                <a:ea typeface="黑体" panose="02010609060101010101" pitchFamily="49" charset="-122"/>
              </a:rPr>
              <a:t>→</a:t>
            </a:r>
            <a:r>
              <a:rPr lang="en-US" altLang="zh-CN" sz="2000" kern="0" dirty="0" smtClean="0">
                <a:latin typeface="Arial" panose="020B0604020202020204" pitchFamily="34" charset="0"/>
              </a:rPr>
              <a:t> 10.0000</a:t>
            </a:r>
            <a:endParaRPr lang="en-US" altLang="zh-CN" sz="2000" kern="0" dirty="0" smtClean="0">
              <a:solidFill>
                <a:schemeClr val="accent2"/>
              </a:solidFill>
              <a:latin typeface="Arial" panose="020B0604020202020204" pitchFamily="34" charset="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solidFill>
                  <a:schemeClr val="accent2"/>
                </a:solidFill>
                <a:ea typeface="黑体" panose="02010609060101010101" pitchFamily="49" charset="-122"/>
              </a:rPr>
              <a:t>(2) 朝+∞方向舍入:</a:t>
            </a:r>
            <a:r>
              <a:rPr lang="zh-CN" altLang="en-US" sz="2000" kern="0" dirty="0" smtClean="0">
                <a:ea typeface="黑体" panose="02010609060101010101" pitchFamily="49" charset="-122"/>
              </a:rPr>
              <a:t>舍入为右边最近可表示数 </a:t>
            </a:r>
            <a:r>
              <a:rPr lang="en-US" altLang="en-US" sz="2000" kern="0" dirty="0" smtClean="0">
                <a:ea typeface="黑体" panose="02010609060101010101" pitchFamily="49" charset="-122"/>
              </a:rPr>
              <a:t>(</a:t>
            </a:r>
            <a:r>
              <a:rPr lang="zh-CN" altLang="en-US" sz="2000" kern="0" dirty="0" smtClean="0">
                <a:ea typeface="黑体" panose="02010609060101010101" pitchFamily="49" charset="-122"/>
              </a:rPr>
              <a:t>正向舍入)</a:t>
            </a:r>
            <a:endParaRPr lang="en-US" altLang="zh-CN"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ea typeface="黑体" panose="02010609060101010101" pitchFamily="49" charset="-122"/>
              </a:rPr>
              <a:t>例：</a:t>
            </a:r>
            <a:r>
              <a:rPr lang="en-US" altLang="zh-CN" sz="2000" kern="0" dirty="0" smtClean="0">
                <a:ea typeface="黑体" panose="02010609060101010101" pitchFamily="49" charset="-122"/>
              </a:rPr>
              <a:t>-1.1101</a:t>
            </a:r>
            <a:r>
              <a:rPr lang="en-US" altLang="zh-CN" sz="2000" kern="0" dirty="0" smtClean="0">
                <a:solidFill>
                  <a:srgbClr val="FF0000"/>
                </a:solidFill>
                <a:ea typeface="黑体" panose="02010609060101010101" pitchFamily="49" charset="-122"/>
              </a:rPr>
              <a:t>101 </a:t>
            </a:r>
            <a:r>
              <a:rPr lang="en-US" altLang="zh-CN" sz="2000" kern="0" dirty="0" smtClean="0">
                <a:ea typeface="黑体" panose="02010609060101010101" pitchFamily="49" charset="-122"/>
              </a:rPr>
              <a:t>→-1.1101</a:t>
            </a:r>
            <a:r>
              <a:rPr lang="en-US" altLang="zh-CN" sz="2000" kern="0" dirty="0" smtClean="0">
                <a:solidFill>
                  <a:srgbClr val="FF0000"/>
                </a:solidFill>
                <a:ea typeface="黑体" panose="02010609060101010101" pitchFamily="49" charset="-122"/>
              </a:rPr>
              <a:t> </a:t>
            </a:r>
            <a:r>
              <a:rPr lang="zh-CN" altLang="en-US" sz="2000" kern="0" dirty="0" smtClean="0">
                <a:solidFill>
                  <a:srgbClr val="FF0000"/>
                </a:solidFill>
                <a:ea typeface="黑体" panose="02010609060101010101" pitchFamily="49" charset="-122"/>
              </a:rPr>
              <a:t>；</a:t>
            </a:r>
            <a:r>
              <a:rPr lang="en-US" altLang="zh-CN" sz="2000" kern="0" dirty="0" smtClean="0">
                <a:ea typeface="黑体" panose="02010609060101010101" pitchFamily="49" charset="-122"/>
              </a:rPr>
              <a:t>  1.1101</a:t>
            </a:r>
            <a:r>
              <a:rPr lang="en-US" altLang="zh-CN" sz="2000" kern="0" dirty="0" smtClean="0">
                <a:solidFill>
                  <a:srgbClr val="FF0000"/>
                </a:solidFill>
                <a:ea typeface="黑体" panose="02010609060101010101" pitchFamily="49" charset="-122"/>
              </a:rPr>
              <a:t>101 </a:t>
            </a:r>
            <a:r>
              <a:rPr lang="en-US" altLang="zh-CN" sz="2000" kern="0" dirty="0" smtClean="0">
                <a:ea typeface="黑体" panose="02010609060101010101" pitchFamily="49" charset="-122"/>
              </a:rPr>
              <a:t>→1.1110</a:t>
            </a:r>
            <a:r>
              <a:rPr lang="en-US" altLang="zh-CN" sz="2000" kern="0" dirty="0" smtClean="0">
                <a:solidFill>
                  <a:srgbClr val="FF0000"/>
                </a:solidFill>
                <a:ea typeface="黑体" panose="02010609060101010101" pitchFamily="49" charset="-122"/>
              </a:rPr>
              <a:t> </a:t>
            </a:r>
            <a:endParaRPr lang="zh-CN" altLang="en-US" sz="2000" kern="0" dirty="0" smtClean="0">
              <a:solidFill>
                <a:srgbClr val="FF0000"/>
              </a:solidFill>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solidFill>
                  <a:schemeClr val="accent2"/>
                </a:solidFill>
                <a:ea typeface="黑体" panose="02010609060101010101" pitchFamily="49" charset="-122"/>
              </a:rPr>
              <a:t>(3) 朝-∞方向舍入:</a:t>
            </a:r>
            <a:r>
              <a:rPr lang="zh-CN" altLang="en-US" sz="2000" kern="0" dirty="0" smtClean="0">
                <a:ea typeface="黑体" panose="02010609060101010101" pitchFamily="49" charset="-122"/>
              </a:rPr>
              <a:t>舍入为左边最近可表示数 </a:t>
            </a:r>
            <a:r>
              <a:rPr lang="en-US" altLang="en-US" sz="2000" kern="0" dirty="0" smtClean="0">
                <a:ea typeface="黑体" panose="02010609060101010101" pitchFamily="49" charset="-122"/>
              </a:rPr>
              <a:t>(</a:t>
            </a:r>
            <a:r>
              <a:rPr lang="zh-CN" altLang="en-US" sz="2000" kern="0" dirty="0" smtClean="0">
                <a:ea typeface="黑体" panose="02010609060101010101" pitchFamily="49" charset="-122"/>
              </a:rPr>
              <a:t>负向舍入)</a:t>
            </a:r>
            <a:endParaRPr lang="en-US" altLang="zh-CN"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ea typeface="黑体" panose="02010609060101010101" pitchFamily="49" charset="-122"/>
              </a:rPr>
              <a:t>例：</a:t>
            </a:r>
            <a:r>
              <a:rPr lang="en-US" altLang="zh-CN" sz="2000" kern="0" dirty="0" smtClean="0">
                <a:ea typeface="黑体" panose="02010609060101010101" pitchFamily="49" charset="-122"/>
              </a:rPr>
              <a:t>-1.1101</a:t>
            </a:r>
            <a:r>
              <a:rPr lang="en-US" altLang="zh-CN" sz="2000" kern="0" dirty="0" smtClean="0">
                <a:solidFill>
                  <a:srgbClr val="FF0000"/>
                </a:solidFill>
                <a:ea typeface="黑体" panose="02010609060101010101" pitchFamily="49" charset="-122"/>
              </a:rPr>
              <a:t>101 </a:t>
            </a:r>
            <a:r>
              <a:rPr lang="en-US" altLang="zh-CN" sz="2000" kern="0" dirty="0" smtClean="0">
                <a:ea typeface="黑体" panose="02010609060101010101" pitchFamily="49" charset="-122"/>
              </a:rPr>
              <a:t>→-1.1110</a:t>
            </a:r>
            <a:r>
              <a:rPr lang="en-US" altLang="zh-CN" sz="2000" kern="0" dirty="0" smtClean="0">
                <a:solidFill>
                  <a:srgbClr val="FF0000"/>
                </a:solidFill>
                <a:ea typeface="黑体" panose="02010609060101010101" pitchFamily="49" charset="-122"/>
              </a:rPr>
              <a:t> </a:t>
            </a:r>
            <a:r>
              <a:rPr lang="zh-CN" altLang="en-US" sz="2000" kern="0" dirty="0" smtClean="0">
                <a:solidFill>
                  <a:srgbClr val="FF0000"/>
                </a:solidFill>
                <a:ea typeface="黑体" panose="02010609060101010101" pitchFamily="49" charset="-122"/>
              </a:rPr>
              <a:t>；</a:t>
            </a:r>
            <a:r>
              <a:rPr lang="en-US" altLang="zh-CN" sz="2000" kern="0" dirty="0" smtClean="0">
                <a:ea typeface="黑体" panose="02010609060101010101" pitchFamily="49" charset="-122"/>
              </a:rPr>
              <a:t>  1.1101</a:t>
            </a:r>
            <a:r>
              <a:rPr lang="en-US" altLang="zh-CN" sz="2000" kern="0" dirty="0" smtClean="0">
                <a:solidFill>
                  <a:srgbClr val="FF0000"/>
                </a:solidFill>
                <a:ea typeface="黑体" panose="02010609060101010101" pitchFamily="49" charset="-122"/>
              </a:rPr>
              <a:t>101 </a:t>
            </a:r>
            <a:r>
              <a:rPr lang="en-US" altLang="zh-CN" sz="2000" kern="0" dirty="0" smtClean="0">
                <a:ea typeface="黑体" panose="02010609060101010101" pitchFamily="49" charset="-122"/>
              </a:rPr>
              <a:t>→1.1101</a:t>
            </a:r>
            <a:r>
              <a:rPr lang="en-US" altLang="zh-CN" sz="2000" kern="0" dirty="0" smtClean="0">
                <a:solidFill>
                  <a:srgbClr val="FF0000"/>
                </a:solidFill>
                <a:ea typeface="黑体" panose="02010609060101010101" pitchFamily="49" charset="-122"/>
              </a:rPr>
              <a:t> </a:t>
            </a:r>
            <a:endParaRPr lang="zh-CN" altLang="en-US"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solidFill>
                  <a:schemeClr val="accent2"/>
                </a:solidFill>
                <a:ea typeface="黑体" panose="02010609060101010101" pitchFamily="49" charset="-122"/>
              </a:rPr>
              <a:t>(4) 朝0方向舍入：</a:t>
            </a:r>
            <a:r>
              <a:rPr lang="zh-CN" altLang="en-US" sz="2000" kern="0" dirty="0" smtClean="0">
                <a:ea typeface="黑体" panose="02010609060101010101" pitchFamily="49" charset="-122"/>
              </a:rPr>
              <a:t>直接截取所需位，后面的位丢弃。这种方法最简单</a:t>
            </a:r>
            <a:r>
              <a:rPr lang="en-US" altLang="zh-CN" sz="1800" kern="0" dirty="0" smtClean="0">
                <a:latin typeface="宋体" panose="02010600030101010101" pitchFamily="2" charset="-122"/>
              </a:rPr>
              <a:t>       </a:t>
            </a:r>
            <a:endParaRPr lang="zh-CN" altLang="en-US" sz="1800" kern="0" dirty="0" smtClean="0">
              <a:latin typeface="宋体" panose="02010600030101010101" pitchFamily="2" charset="-122"/>
            </a:endParaRPr>
          </a:p>
        </p:txBody>
      </p:sp>
      <p:sp>
        <p:nvSpPr>
          <p:cNvPr id="7" name="Text Box 16"/>
          <p:cNvSpPr txBox="1">
            <a:spLocks noChangeArrowheads="1"/>
          </p:cNvSpPr>
          <p:nvPr/>
        </p:nvSpPr>
        <p:spPr bwMode="auto">
          <a:xfrm>
            <a:off x="6544078" y="1199758"/>
            <a:ext cx="2463638" cy="2554545"/>
          </a:xfrm>
          <a:prstGeom prst="rect">
            <a:avLst/>
          </a:prstGeom>
          <a:solidFill>
            <a:srgbClr val="CCFFFF"/>
          </a:solidFill>
          <a:ln w="9525">
            <a:solidFill>
              <a:srgbClr val="0000FF"/>
            </a:solidFill>
            <a:miter lim="800000"/>
            <a:headEnd/>
            <a:tailEnd/>
          </a:ln>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smtClean="0">
                <a:solidFill>
                  <a:srgbClr val="0000FF"/>
                </a:solidFill>
                <a:latin typeface="Arial" panose="020B0604020202020204" pitchFamily="34" charset="0"/>
                <a:ea typeface="黑体" panose="02010609060101010101" pitchFamily="49" charset="-122"/>
              </a:rPr>
              <a:t>例如，</a:t>
            </a:r>
            <a:r>
              <a:rPr lang="en-US" altLang="zh-CN" sz="2000" dirty="0" smtClean="0">
                <a:solidFill>
                  <a:srgbClr val="0000FF"/>
                </a:solidFill>
                <a:latin typeface="Arial" panose="020B0604020202020204" pitchFamily="34" charset="0"/>
                <a:ea typeface="黑体" panose="02010609060101010101" pitchFamily="49" charset="-122"/>
              </a:rPr>
              <a:t>3</a:t>
            </a:r>
            <a:r>
              <a:rPr lang="zh-CN" altLang="en-US" sz="2000" dirty="0" smtClean="0">
                <a:solidFill>
                  <a:srgbClr val="0000FF"/>
                </a:solidFill>
                <a:latin typeface="Arial" panose="020B0604020202020204" pitchFamily="34" charset="0"/>
                <a:ea typeface="黑体" panose="02010609060101010101" pitchFamily="49" charset="-122"/>
              </a:rPr>
              <a:t>位附加位</a:t>
            </a:r>
            <a:r>
              <a:rPr lang="zh-CN" altLang="en-US" sz="2000" dirty="0">
                <a:solidFill>
                  <a:srgbClr val="0000FF"/>
                </a:solidFill>
                <a:latin typeface="Arial" panose="020B0604020202020204" pitchFamily="34" charset="0"/>
                <a:ea typeface="黑体" panose="02010609060101010101" pitchFamily="49" charset="-122"/>
              </a:rPr>
              <a:t>为</a:t>
            </a:r>
          </a:p>
          <a:p>
            <a:r>
              <a:rPr lang="en-US" altLang="zh-CN" sz="2000" dirty="0" smtClean="0">
                <a:latin typeface="Arial" panose="020B0604020202020204" pitchFamily="34" charset="0"/>
                <a:ea typeface="黑体" panose="02010609060101010101" pitchFamily="49" charset="-122"/>
              </a:rPr>
              <a:t>0</a:t>
            </a:r>
            <a:r>
              <a:rPr lang="zh-CN" altLang="en-US" sz="2000" dirty="0" smtClean="0">
                <a:latin typeface="Arial" panose="020B0604020202020204" pitchFamily="34" charset="0"/>
                <a:ea typeface="黑体" panose="02010609060101010101" pitchFamily="49" charset="-122"/>
              </a:rPr>
              <a:t>01：舍</a:t>
            </a:r>
            <a:endParaRPr lang="en-US" altLang="zh-CN" sz="2000" dirty="0" smtClean="0">
              <a:latin typeface="Arial" panose="020B0604020202020204" pitchFamily="34" charset="0"/>
              <a:ea typeface="黑体" panose="02010609060101010101" pitchFamily="49" charset="-122"/>
            </a:endParaRPr>
          </a:p>
          <a:p>
            <a:r>
              <a:rPr lang="en-US" altLang="zh-CN" sz="2000" dirty="0" smtClean="0">
                <a:latin typeface="Arial" panose="020B0604020202020204" pitchFamily="34" charset="0"/>
                <a:ea typeface="黑体" panose="02010609060101010101" pitchFamily="49" charset="-122"/>
              </a:rPr>
              <a:t>010</a:t>
            </a:r>
            <a:r>
              <a:rPr lang="zh-CN" altLang="en-US" sz="2000" dirty="0" smtClean="0">
                <a:latin typeface="Arial" panose="020B0604020202020204" pitchFamily="34" charset="0"/>
                <a:ea typeface="黑体" panose="02010609060101010101" pitchFamily="49" charset="-122"/>
              </a:rPr>
              <a:t>：舍</a:t>
            </a:r>
            <a:endParaRPr lang="en-US" altLang="zh-CN" sz="2000" dirty="0" smtClean="0">
              <a:latin typeface="Arial" panose="020B0604020202020204" pitchFamily="34" charset="0"/>
              <a:ea typeface="黑体" panose="02010609060101010101" pitchFamily="49" charset="-122"/>
            </a:endParaRPr>
          </a:p>
          <a:p>
            <a:r>
              <a:rPr lang="en-US" altLang="zh-CN" sz="2000" dirty="0" smtClean="0">
                <a:latin typeface="Arial" panose="020B0604020202020204" pitchFamily="34" charset="0"/>
                <a:ea typeface="黑体" panose="02010609060101010101" pitchFamily="49" charset="-122"/>
              </a:rPr>
              <a:t>011</a:t>
            </a:r>
            <a:r>
              <a:rPr lang="zh-CN" altLang="en-US" sz="2000" dirty="0" smtClean="0">
                <a:latin typeface="Arial" panose="020B0604020202020204" pitchFamily="34" charset="0"/>
                <a:ea typeface="黑体" panose="02010609060101010101" pitchFamily="49" charset="-122"/>
              </a:rPr>
              <a:t>：舍</a:t>
            </a:r>
            <a:endParaRPr lang="en-US" altLang="zh-CN" sz="2000" dirty="0" smtClean="0">
              <a:latin typeface="Arial" panose="020B0604020202020204" pitchFamily="34" charset="0"/>
              <a:ea typeface="黑体" panose="02010609060101010101" pitchFamily="49" charset="-122"/>
            </a:endParaRPr>
          </a:p>
          <a:p>
            <a:r>
              <a:rPr lang="zh-CN" altLang="en-US" sz="2000" dirty="0" smtClean="0">
                <a:latin typeface="Arial" panose="020B0604020202020204" pitchFamily="34" charset="0"/>
                <a:ea typeface="黑体" panose="02010609060101010101" pitchFamily="49" charset="-122"/>
              </a:rPr>
              <a:t>10</a:t>
            </a:r>
            <a:r>
              <a:rPr lang="en-US" altLang="zh-CN" sz="2000" dirty="0" smtClean="0">
                <a:latin typeface="Arial" panose="020B0604020202020204" pitchFamily="34" charset="0"/>
                <a:ea typeface="黑体" panose="02010609060101010101" pitchFamily="49" charset="-122"/>
              </a:rPr>
              <a:t>0</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a:t>
            </a:r>
            <a:r>
              <a:rPr lang="zh-CN" altLang="en-US" sz="2000" dirty="0">
                <a:latin typeface="Arial" panose="020B0604020202020204" pitchFamily="34" charset="0"/>
                <a:ea typeface="黑体" panose="02010609060101010101" pitchFamily="49" charset="-122"/>
                <a:sym typeface="Wingdings" panose="05000000000000000000" pitchFamily="2" charset="2"/>
              </a:rPr>
              <a:t>中间值</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a:t>
            </a:r>
          </a:p>
          <a:p>
            <a:r>
              <a:rPr lang="en-US" altLang="zh-CN" sz="2000" dirty="0" smtClean="0">
                <a:latin typeface="Arial" panose="020B0604020202020204" pitchFamily="34" charset="0"/>
                <a:ea typeface="黑体" panose="02010609060101010101" pitchFamily="49" charset="-122"/>
                <a:sym typeface="Wingdings" panose="05000000000000000000" pitchFamily="2" charset="2"/>
              </a:rPr>
              <a:t>101</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：入</a:t>
            </a:r>
            <a:endParaRPr lang="zh-CN" altLang="en-US" sz="2000" dirty="0">
              <a:latin typeface="Arial" panose="020B0604020202020204" pitchFamily="34" charset="0"/>
              <a:ea typeface="黑体" panose="02010609060101010101" pitchFamily="49" charset="-122"/>
            </a:endParaRPr>
          </a:p>
          <a:p>
            <a:r>
              <a:rPr lang="en-US" altLang="zh-CN" sz="2000" dirty="0" smtClean="0">
                <a:latin typeface="Arial" panose="020B0604020202020204" pitchFamily="34" charset="0"/>
                <a:ea typeface="黑体" panose="02010609060101010101" pitchFamily="49" charset="-122"/>
              </a:rPr>
              <a:t>110</a:t>
            </a:r>
            <a:r>
              <a:rPr lang="zh-CN" altLang="en-US" sz="2000" dirty="0" smtClean="0">
                <a:latin typeface="Arial" panose="020B0604020202020204" pitchFamily="34" charset="0"/>
                <a:ea typeface="黑体" panose="02010609060101010101" pitchFamily="49" charset="-122"/>
              </a:rPr>
              <a:t>：入</a:t>
            </a:r>
            <a:endParaRPr lang="zh-CN" altLang="en-US" sz="2000" dirty="0">
              <a:latin typeface="Arial" panose="020B0604020202020204" pitchFamily="34" charset="0"/>
              <a:ea typeface="黑体" panose="02010609060101010101" pitchFamily="49" charset="-122"/>
            </a:endParaRPr>
          </a:p>
          <a:p>
            <a:r>
              <a:rPr lang="zh-CN" altLang="en-US" sz="2000" dirty="0" smtClean="0">
                <a:latin typeface="Arial" panose="020B0604020202020204" pitchFamily="34" charset="0"/>
                <a:ea typeface="黑体" panose="02010609060101010101" pitchFamily="49" charset="-122"/>
              </a:rPr>
              <a:t>11</a:t>
            </a:r>
            <a:r>
              <a:rPr lang="en-US" altLang="zh-CN" sz="2000" dirty="0" smtClean="0">
                <a:latin typeface="Arial" panose="020B0604020202020204" pitchFamily="34" charset="0"/>
                <a:ea typeface="黑体" panose="02010609060101010101" pitchFamily="49" charset="-122"/>
              </a:rPr>
              <a:t>1</a:t>
            </a:r>
            <a:r>
              <a:rPr lang="zh-CN" altLang="en-US" sz="2000" dirty="0" smtClean="0">
                <a:latin typeface="Arial" panose="020B0604020202020204" pitchFamily="34" charset="0"/>
                <a:ea typeface="黑体" panose="02010609060101010101" pitchFamily="49" charset="-122"/>
              </a:rPr>
              <a:t>：入</a:t>
            </a:r>
            <a:endParaRPr lang="zh-CN" altLang="en-US" sz="2000" dirty="0">
              <a:latin typeface="Arial" panose="020B0604020202020204" pitchFamily="34" charset="0"/>
              <a:ea typeface="黑体" panose="02010609060101010101" pitchFamily="49" charset="-122"/>
            </a:endParaRPr>
          </a:p>
        </p:txBody>
      </p:sp>
      <p:grpSp>
        <p:nvGrpSpPr>
          <p:cNvPr id="8" name="组合 7"/>
          <p:cNvGrpSpPr/>
          <p:nvPr/>
        </p:nvGrpSpPr>
        <p:grpSpPr>
          <a:xfrm>
            <a:off x="4983619" y="2247076"/>
            <a:ext cx="1560459" cy="646331"/>
            <a:chOff x="4983619" y="2499324"/>
            <a:chExt cx="1560459" cy="646331"/>
          </a:xfrm>
        </p:grpSpPr>
        <p:sp>
          <p:nvSpPr>
            <p:cNvPr id="9" name="AutoShape 17"/>
            <p:cNvSpPr>
              <a:spLocks/>
            </p:cNvSpPr>
            <p:nvPr/>
          </p:nvSpPr>
          <p:spPr bwMode="auto">
            <a:xfrm rot="10800000">
              <a:off x="4983619" y="2586467"/>
              <a:ext cx="183602" cy="472046"/>
            </a:xfrm>
            <a:prstGeom prst="rightBrace">
              <a:avLst>
                <a:gd name="adj1" fmla="val 38206"/>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 name="文本框 9"/>
            <p:cNvSpPr txBox="1"/>
            <p:nvPr/>
          </p:nvSpPr>
          <p:spPr>
            <a:xfrm>
              <a:off x="5135691" y="2499324"/>
              <a:ext cx="1408387" cy="646331"/>
            </a:xfrm>
            <a:prstGeom prst="rect">
              <a:avLst/>
            </a:prstGeom>
            <a:noFill/>
          </p:spPr>
          <p:txBody>
            <a:bodyPr wrap="square" rtlCol="0">
              <a:spAutoFit/>
            </a:bodyPr>
            <a:lstStyle/>
            <a:p>
              <a:r>
                <a:rPr lang="en-US" altLang="zh-CN" sz="1800" dirty="0" smtClean="0"/>
                <a:t>0,</a:t>
              </a:r>
              <a:r>
                <a:rPr lang="zh-CN" altLang="en-US" sz="1800" dirty="0" smtClean="0"/>
                <a:t>直接截断</a:t>
              </a:r>
              <a:endParaRPr lang="en-US" altLang="zh-CN" sz="1800" dirty="0" smtClean="0"/>
            </a:p>
            <a:p>
              <a:r>
                <a:rPr lang="en-US" altLang="zh-CN" sz="1800" dirty="0" smtClean="0"/>
                <a:t>1,LSB</a:t>
              </a:r>
              <a:r>
                <a:rPr lang="zh-CN" altLang="en-US" sz="1800" dirty="0" smtClean="0"/>
                <a:t>加</a:t>
              </a:r>
              <a:r>
                <a:rPr lang="en-US" altLang="zh-CN" sz="1800" dirty="0" smtClean="0"/>
                <a:t>1</a:t>
              </a:r>
              <a:endParaRPr lang="zh-CN" altLang="en-US" sz="1800" dirty="0"/>
            </a:p>
          </p:txBody>
        </p:sp>
      </p:grpSp>
    </p:spTree>
    <p:extLst>
      <p:ext uri="{BB962C8B-B14F-4D97-AF65-F5344CB8AC3E}">
        <p14:creationId xmlns:p14="http://schemas.microsoft.com/office/powerpoint/2010/main" val="364338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blinds(horizontal)">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blinds(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blinds(horizontal)">
                                      <p:cBhvr>
                                        <p:cTn id="51" dur="500"/>
                                        <p:tgtEl>
                                          <p:spTgt spid="6">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blinds(horizontal)">
                                      <p:cBhvr>
                                        <p:cTn id="56" dur="500"/>
                                        <p:tgtEl>
                                          <p:spTgt spid="6">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blinds(horizontal)">
                                      <p:cBhvr>
                                        <p:cTn id="61" dur="500"/>
                                        <p:tgtEl>
                                          <p:spTgt spid="6">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
                                            <p:txEl>
                                              <p:pRg st="10" end="10"/>
                                            </p:txEl>
                                          </p:spTgt>
                                        </p:tgtEl>
                                        <p:attrNameLst>
                                          <p:attrName>style.visibility</p:attrName>
                                        </p:attrNameLst>
                                      </p:cBhvr>
                                      <p:to>
                                        <p:strVal val="visible"/>
                                      </p:to>
                                    </p:set>
                                    <p:animEffect transition="in" filter="blinds(horizontal)">
                                      <p:cBhvr>
                                        <p:cTn id="66" dur="500"/>
                                        <p:tgtEl>
                                          <p:spTgt spid="6">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
                                            <p:txEl>
                                              <p:pRg st="11" end="11"/>
                                            </p:txEl>
                                          </p:spTgt>
                                        </p:tgtEl>
                                        <p:attrNameLst>
                                          <p:attrName>style.visibility</p:attrName>
                                        </p:attrNameLst>
                                      </p:cBhvr>
                                      <p:to>
                                        <p:strVal val="visible"/>
                                      </p:to>
                                    </p:set>
                                    <p:animEffect transition="in" filter="blinds(horizontal)">
                                      <p:cBhvr>
                                        <p:cTn id="71" dur="500"/>
                                        <p:tgtEl>
                                          <p:spTgt spid="6">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
                                            <p:txEl>
                                              <p:pRg st="12" end="12"/>
                                            </p:txEl>
                                          </p:spTgt>
                                        </p:tgtEl>
                                        <p:attrNameLst>
                                          <p:attrName>style.visibility</p:attrName>
                                        </p:attrNameLst>
                                      </p:cBhvr>
                                      <p:to>
                                        <p:strVal val="visible"/>
                                      </p:to>
                                    </p:set>
                                    <p:animEffect transition="in" filter="blinds(horizontal)">
                                      <p:cBhvr>
                                        <p:cTn id="76" dur="500"/>
                                        <p:tgtEl>
                                          <p:spTgt spid="6">
                                            <p:txEl>
                                              <p:pRg st="12" end="1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
                                            <p:txEl>
                                              <p:pRg st="13" end="13"/>
                                            </p:txEl>
                                          </p:spTgt>
                                        </p:tgtEl>
                                        <p:attrNameLst>
                                          <p:attrName>style.visibility</p:attrName>
                                        </p:attrNameLst>
                                      </p:cBhvr>
                                      <p:to>
                                        <p:strVal val="visible"/>
                                      </p:to>
                                    </p:set>
                                    <p:animEffect transition="in" filter="blinds(horizontal)">
                                      <p:cBhvr>
                                        <p:cTn id="81"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浮点数加减的溢出判断</a:t>
            </a:r>
          </a:p>
        </p:txBody>
      </p:sp>
      <p:sp>
        <p:nvSpPr>
          <p:cNvPr id="475139" name="Rectangle 3"/>
          <p:cNvSpPr>
            <a:spLocks noGrp="1" noChangeArrowheads="1"/>
          </p:cNvSpPr>
          <p:nvPr>
            <p:ph type="body" idx="1"/>
          </p:nvPr>
        </p:nvSpPr>
        <p:spPr>
          <a:xfrm>
            <a:off x="349250" y="927100"/>
            <a:ext cx="8191500" cy="3707682"/>
          </a:xfrm>
        </p:spPr>
        <p:txBody>
          <a:bodyPr/>
          <a:lstStyle/>
          <a:p>
            <a:pPr>
              <a:buFont typeface="Wingdings" pitchFamily="2" charset="2"/>
              <a:buNone/>
            </a:pPr>
            <a:r>
              <a:rPr lang="zh-CN" altLang="en-US" sz="2400" dirty="0" smtClean="0">
                <a:ea typeface="黑体" panose="02010609060101010101" pitchFamily="49" charset="-122"/>
              </a:rPr>
              <a:t>以下两种情况下，可能会导致阶码溢出</a:t>
            </a:r>
          </a:p>
          <a:p>
            <a:pPr lvl="1"/>
            <a:r>
              <a:rPr lang="zh-CN" altLang="en-US" sz="2200" dirty="0" smtClean="0">
                <a:ea typeface="黑体" panose="02010609060101010101" pitchFamily="49" charset="-122"/>
              </a:rPr>
              <a:t>左规（阶码 减</a:t>
            </a:r>
            <a:r>
              <a:rPr lang="en-US" altLang="zh-CN" sz="2200" dirty="0" smtClean="0">
                <a:ea typeface="黑体" panose="02010609060101010101" pitchFamily="49" charset="-122"/>
              </a:rPr>
              <a:t>1</a:t>
            </a:r>
            <a:r>
              <a:rPr lang="zh-CN" altLang="en-US" sz="2200" dirty="0" smtClean="0">
                <a:ea typeface="黑体" panose="02010609060101010101" pitchFamily="49" charset="-122"/>
              </a:rPr>
              <a:t>）时</a:t>
            </a:r>
            <a:r>
              <a:rPr lang="en-US" altLang="zh-CN" sz="2200" dirty="0" smtClean="0">
                <a:ea typeface="黑体" panose="02010609060101010101" pitchFamily="49" charset="-122"/>
              </a:rPr>
              <a:t> </a:t>
            </a:r>
          </a:p>
          <a:p>
            <a:pPr lvl="2"/>
            <a:r>
              <a:rPr lang="zh-CN" altLang="en-US" sz="2200" dirty="0" smtClean="0">
                <a:solidFill>
                  <a:schemeClr val="accent2"/>
                </a:solidFill>
                <a:ea typeface="黑体" panose="02010609060101010101" pitchFamily="49" charset="-122"/>
              </a:rPr>
              <a:t>左规时</a:t>
            </a:r>
            <a:r>
              <a:rPr lang="zh-CN" altLang="en-US" sz="2200" dirty="0" smtClean="0">
                <a:solidFill>
                  <a:srgbClr val="CC3300"/>
                </a:solidFill>
                <a:ea typeface="黑体" panose="02010609060101010101" pitchFamily="49" charset="-122"/>
              </a:rPr>
              <a:t>：先判断阶码是否为全</a:t>
            </a:r>
            <a:r>
              <a:rPr lang="en-US" altLang="zh-CN" sz="2200" dirty="0" smtClean="0">
                <a:solidFill>
                  <a:srgbClr val="CC3300"/>
                </a:solidFill>
                <a:ea typeface="黑体" panose="02010609060101010101" pitchFamily="49" charset="-122"/>
              </a:rPr>
              <a:t>0</a:t>
            </a:r>
            <a:r>
              <a:rPr lang="zh-CN" altLang="en-US" sz="2200" dirty="0" smtClean="0">
                <a:solidFill>
                  <a:srgbClr val="CC3300"/>
                </a:solidFill>
                <a:ea typeface="黑体" panose="02010609060101010101" pitchFamily="49" charset="-122"/>
              </a:rPr>
              <a:t>，若是，则直接置阶码下溢；否则，阶码减</a:t>
            </a:r>
            <a:r>
              <a:rPr lang="en-US" altLang="zh-CN" sz="2200" dirty="0" smtClean="0">
                <a:solidFill>
                  <a:srgbClr val="CC3300"/>
                </a:solidFill>
                <a:ea typeface="黑体" panose="02010609060101010101" pitchFamily="49" charset="-122"/>
              </a:rPr>
              <a:t>1</a:t>
            </a:r>
            <a:r>
              <a:rPr lang="zh-CN" altLang="en-US" sz="2200" dirty="0" smtClean="0">
                <a:solidFill>
                  <a:srgbClr val="CC3300"/>
                </a:solidFill>
                <a:ea typeface="黑体" panose="02010609060101010101" pitchFamily="49" charset="-122"/>
              </a:rPr>
              <a:t>后判断阶码是否为全</a:t>
            </a:r>
            <a:r>
              <a:rPr lang="en-US" altLang="zh-CN" sz="2200" dirty="0" smtClean="0">
                <a:solidFill>
                  <a:srgbClr val="CC3300"/>
                </a:solidFill>
                <a:ea typeface="黑体" panose="02010609060101010101" pitchFamily="49" charset="-122"/>
              </a:rPr>
              <a:t>0</a:t>
            </a:r>
            <a:r>
              <a:rPr lang="zh-CN" altLang="en-US" sz="2200" dirty="0" smtClean="0">
                <a:solidFill>
                  <a:srgbClr val="CC3300"/>
                </a:solidFill>
                <a:ea typeface="黑体" panose="02010609060101010101" pitchFamily="49" charset="-122"/>
              </a:rPr>
              <a:t>，若是，则阶码下溢。</a:t>
            </a:r>
          </a:p>
          <a:p>
            <a:pPr lvl="1"/>
            <a:r>
              <a:rPr lang="zh-CN" altLang="en-US" sz="2200" dirty="0" smtClean="0">
                <a:ea typeface="黑体" panose="02010609060101010101" pitchFamily="49" charset="-122"/>
              </a:rPr>
              <a:t>右规（阶码 加</a:t>
            </a:r>
            <a:r>
              <a:rPr lang="en-US" altLang="zh-CN" sz="2200" dirty="0" smtClean="0">
                <a:ea typeface="黑体" panose="02010609060101010101" pitchFamily="49" charset="-122"/>
              </a:rPr>
              <a:t>1</a:t>
            </a:r>
            <a:r>
              <a:rPr lang="zh-CN" altLang="en-US" sz="2200" dirty="0" smtClean="0">
                <a:ea typeface="黑体" panose="02010609060101010101" pitchFamily="49" charset="-122"/>
              </a:rPr>
              <a:t>）时</a:t>
            </a:r>
            <a:endParaRPr lang="zh-CN" altLang="en-US" sz="2600" dirty="0" smtClean="0">
              <a:solidFill>
                <a:srgbClr val="CC3300"/>
              </a:solidFill>
              <a:ea typeface="黑体" panose="02010609060101010101" pitchFamily="49" charset="-122"/>
            </a:endParaRPr>
          </a:p>
          <a:p>
            <a:pPr lvl="2"/>
            <a:r>
              <a:rPr lang="zh-CN" altLang="en-US" sz="2200" dirty="0" smtClean="0">
                <a:solidFill>
                  <a:schemeClr val="accent2"/>
                </a:solidFill>
                <a:ea typeface="黑体" panose="02010609060101010101" pitchFamily="49" charset="-122"/>
              </a:rPr>
              <a:t>右规时</a:t>
            </a:r>
            <a:r>
              <a:rPr lang="zh-CN" altLang="en-US" sz="2200" dirty="0">
                <a:solidFill>
                  <a:schemeClr val="accent2"/>
                </a:solidFill>
                <a:ea typeface="黑体" panose="02010609060101010101" pitchFamily="49" charset="-122"/>
              </a:rPr>
              <a:t>：</a:t>
            </a:r>
            <a:r>
              <a:rPr lang="zh-CN" altLang="en-US" sz="2200" dirty="0" smtClean="0">
                <a:solidFill>
                  <a:srgbClr val="CC3300"/>
                </a:solidFill>
                <a:ea typeface="黑体" panose="02010609060101010101" pitchFamily="49" charset="-122"/>
              </a:rPr>
              <a:t>先判断阶码是否为全</a:t>
            </a:r>
            <a:r>
              <a:rPr lang="en-US" altLang="zh-CN" sz="2200" dirty="0" smtClean="0">
                <a:solidFill>
                  <a:srgbClr val="CC3300"/>
                </a:solidFill>
                <a:ea typeface="黑体" panose="02010609060101010101" pitchFamily="49" charset="-122"/>
              </a:rPr>
              <a:t>1</a:t>
            </a:r>
            <a:r>
              <a:rPr lang="zh-CN" altLang="en-US" sz="2200" dirty="0" smtClean="0">
                <a:solidFill>
                  <a:srgbClr val="CC3300"/>
                </a:solidFill>
                <a:ea typeface="黑体" panose="02010609060101010101" pitchFamily="49" charset="-122"/>
              </a:rPr>
              <a:t>，若是，则直接置阶码上溢；否则，阶码加</a:t>
            </a:r>
            <a:r>
              <a:rPr lang="en-US" altLang="zh-CN" sz="2200" dirty="0" smtClean="0">
                <a:solidFill>
                  <a:srgbClr val="CC3300"/>
                </a:solidFill>
                <a:ea typeface="黑体" panose="02010609060101010101" pitchFamily="49" charset="-122"/>
              </a:rPr>
              <a:t>1</a:t>
            </a:r>
            <a:r>
              <a:rPr lang="zh-CN" altLang="en-US" sz="2200" dirty="0" smtClean="0">
                <a:solidFill>
                  <a:srgbClr val="CC3300"/>
                </a:solidFill>
                <a:ea typeface="黑体" panose="02010609060101010101" pitchFamily="49" charset="-122"/>
              </a:rPr>
              <a:t>后判断阶码是否为全</a:t>
            </a:r>
            <a:r>
              <a:rPr lang="en-US" altLang="zh-CN" sz="2200" dirty="0" smtClean="0">
                <a:solidFill>
                  <a:srgbClr val="CC3300"/>
                </a:solidFill>
                <a:ea typeface="黑体" panose="02010609060101010101" pitchFamily="49" charset="-122"/>
              </a:rPr>
              <a:t>1</a:t>
            </a:r>
            <a:r>
              <a:rPr lang="zh-CN" altLang="en-US" sz="2200" dirty="0" smtClean="0">
                <a:solidFill>
                  <a:srgbClr val="CC3300"/>
                </a:solidFill>
                <a:ea typeface="黑体" panose="02010609060101010101" pitchFamily="49" charset="-122"/>
              </a:rPr>
              <a:t>，若是，则阶码上溢。 </a:t>
            </a:r>
          </a:p>
        </p:txBody>
      </p:sp>
      <p:sp>
        <p:nvSpPr>
          <p:cNvPr id="475142" name="Text Box 6"/>
          <p:cNvSpPr txBox="1">
            <a:spLocks noChangeArrowheads="1"/>
          </p:cNvSpPr>
          <p:nvPr/>
        </p:nvSpPr>
        <p:spPr bwMode="auto">
          <a:xfrm>
            <a:off x="557213" y="4679848"/>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0066"/>
                </a:solidFill>
                <a:latin typeface="Arial" panose="020B0604020202020204" pitchFamily="34" charset="0"/>
                <a:ea typeface="黑体" panose="02010609060101010101" pitchFamily="49" charset="-122"/>
              </a:rPr>
              <a:t>问题：机器内部如何减</a:t>
            </a:r>
            <a:r>
              <a:rPr lang="en-US" altLang="zh-CN" sz="2400" dirty="0">
                <a:solidFill>
                  <a:srgbClr val="FF0066"/>
                </a:solidFill>
                <a:latin typeface="Arial" panose="020B0604020202020204" pitchFamily="34" charset="0"/>
                <a:ea typeface="黑体" panose="02010609060101010101" pitchFamily="49" charset="-122"/>
              </a:rPr>
              <a:t>1</a:t>
            </a:r>
            <a:r>
              <a:rPr lang="zh-CN" altLang="en-US" sz="2400" dirty="0">
                <a:solidFill>
                  <a:srgbClr val="FF0066"/>
                </a:solidFill>
                <a:latin typeface="Arial" panose="020B0604020202020204" pitchFamily="34" charset="0"/>
                <a:ea typeface="黑体" panose="02010609060101010101" pitchFamily="49" charset="-122"/>
              </a:rPr>
              <a:t>？</a:t>
            </a:r>
          </a:p>
        </p:txBody>
      </p:sp>
      <p:sp>
        <p:nvSpPr>
          <p:cNvPr id="475144" name="Rectangle 8"/>
          <p:cNvSpPr>
            <a:spLocks noChangeArrowheads="1"/>
          </p:cNvSpPr>
          <p:nvPr/>
        </p:nvSpPr>
        <p:spPr bwMode="auto">
          <a:xfrm>
            <a:off x="4445000" y="4708868"/>
            <a:ext cx="3952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a:latin typeface="Arial" panose="020B0604020202020204" pitchFamily="34" charset="0"/>
                <a:ea typeface="黑体" panose="02010609060101010101" pitchFamily="49" charset="-122"/>
              </a:rPr>
              <a:t>+[-1]</a:t>
            </a:r>
            <a:r>
              <a:rPr lang="zh-CN" altLang="en-US" sz="2400" baseline="-25000" dirty="0">
                <a:latin typeface="Arial" panose="020B0604020202020204" pitchFamily="34" charset="0"/>
                <a:ea typeface="黑体" panose="02010609060101010101" pitchFamily="49" charset="-122"/>
              </a:rPr>
              <a:t>补</a:t>
            </a:r>
            <a:r>
              <a:rPr lang="en-US" altLang="zh-CN" baseline="-25000" dirty="0"/>
              <a:t> </a:t>
            </a:r>
            <a:r>
              <a:rPr lang="en-US" altLang="zh-CN" sz="2400" dirty="0">
                <a:latin typeface="Arial" panose="020B0604020202020204" pitchFamily="34" charset="0"/>
                <a:ea typeface="黑体" panose="02010609060101010101" pitchFamily="49" charset="-122"/>
              </a:rPr>
              <a:t>= + </a:t>
            </a:r>
            <a:r>
              <a:rPr lang="en-US" altLang="zh-CN" sz="2400" dirty="0" smtClean="0">
                <a:latin typeface="Arial" panose="020B0604020202020204" pitchFamily="34" charset="0"/>
                <a:ea typeface="黑体" panose="02010609060101010101" pitchFamily="49" charset="-122"/>
              </a:rPr>
              <a:t>11…1</a:t>
            </a:r>
            <a:endParaRPr lang="en-US" altLang="zh-CN" sz="2400" dirty="0">
              <a:latin typeface="Arial" panose="020B0604020202020204" pitchFamily="34" charset="0"/>
              <a:ea typeface="黑体" panose="02010609060101010101" pitchFamily="49" charset="-122"/>
            </a:endParaRPr>
          </a:p>
        </p:txBody>
      </p:sp>
      <p:sp>
        <p:nvSpPr>
          <p:cNvPr id="138246" name="Text Box 9"/>
          <p:cNvSpPr txBox="1">
            <a:spLocks noChangeArrowheads="1"/>
          </p:cNvSpPr>
          <p:nvPr/>
        </p:nvSpPr>
        <p:spPr bwMode="auto">
          <a:xfrm>
            <a:off x="5937250" y="53387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57</a:t>
            </a:fld>
            <a:endParaRPr lang="zh-CN" altLang="en-US" dirty="0"/>
          </a:p>
        </p:txBody>
      </p:sp>
      <p:sp>
        <p:nvSpPr>
          <p:cNvPr id="3" name="文本框 2"/>
          <p:cNvSpPr txBox="1"/>
          <p:nvPr/>
        </p:nvSpPr>
        <p:spPr>
          <a:xfrm>
            <a:off x="557213" y="5338763"/>
            <a:ext cx="5380037" cy="430887"/>
          </a:xfrm>
          <a:prstGeom prst="rect">
            <a:avLst/>
          </a:prstGeom>
          <a:noFill/>
        </p:spPr>
        <p:txBody>
          <a:bodyPr wrap="square" rtlCol="0">
            <a:spAutoFit/>
          </a:bodyPr>
          <a:lstStyle/>
          <a:p>
            <a:r>
              <a:rPr lang="zh-CN" altLang="en-US" sz="2200" dirty="0"/>
              <a:t>因为</a:t>
            </a:r>
            <a:r>
              <a:rPr lang="en-US" altLang="zh-CN" sz="2200" dirty="0"/>
              <a:t>[Z-1]</a:t>
            </a:r>
            <a:r>
              <a:rPr lang="zh-CN" altLang="en-US" sz="2200" dirty="0"/>
              <a:t>移</a:t>
            </a:r>
            <a:r>
              <a:rPr lang="en-US" altLang="zh-CN" sz="2200" dirty="0"/>
              <a:t>=127+Z-1=Z</a:t>
            </a:r>
            <a:r>
              <a:rPr lang="zh-CN" altLang="en-US" sz="2200" dirty="0"/>
              <a:t>移</a:t>
            </a:r>
            <a:r>
              <a:rPr lang="en-US" altLang="zh-CN" sz="2200" dirty="0"/>
              <a:t>-1=Z</a:t>
            </a:r>
            <a:r>
              <a:rPr lang="zh-CN" altLang="en-US" sz="2200" dirty="0"/>
              <a:t>移</a:t>
            </a:r>
            <a:r>
              <a:rPr lang="en-US" altLang="zh-CN" sz="2200" dirty="0"/>
              <a:t>+[-1]</a:t>
            </a:r>
            <a:r>
              <a:rPr lang="zh-CN" altLang="en-US" sz="2200" dirty="0" smtClean="0"/>
              <a:t>补</a:t>
            </a:r>
            <a:endParaRPr lang="zh-CN" altLang="en-US" sz="2200" dirty="0"/>
          </a:p>
        </p:txBody>
      </p:sp>
      <p:sp>
        <p:nvSpPr>
          <p:cNvPr id="9" name="文本框 8"/>
          <p:cNvSpPr txBox="1"/>
          <p:nvPr/>
        </p:nvSpPr>
        <p:spPr>
          <a:xfrm>
            <a:off x="5702136" y="5338763"/>
            <a:ext cx="2796682" cy="430887"/>
          </a:xfrm>
          <a:prstGeom prst="rect">
            <a:avLst/>
          </a:prstGeom>
          <a:noFill/>
        </p:spPr>
        <p:txBody>
          <a:bodyPr wrap="square" rtlCol="0">
            <a:spAutoFit/>
          </a:bodyPr>
          <a:lstStyle/>
          <a:p>
            <a:r>
              <a:rPr lang="en-US" altLang="zh-CN" sz="2200" dirty="0" smtClean="0"/>
              <a:t>[-</a:t>
            </a:r>
            <a:r>
              <a:rPr lang="en-US" altLang="zh-CN" sz="2200" dirty="0"/>
              <a:t>1]</a:t>
            </a:r>
            <a:r>
              <a:rPr lang="zh-CN" altLang="en-US" sz="2200" dirty="0"/>
              <a:t>补就是</a:t>
            </a:r>
            <a:r>
              <a:rPr lang="en-US" altLang="zh-CN" sz="2200" dirty="0"/>
              <a:t>11111111</a:t>
            </a:r>
            <a:r>
              <a:rPr lang="zh-CN" altLang="en-US" sz="2200" dirty="0" smtClean="0"/>
              <a:t>。</a:t>
            </a:r>
            <a:endParaRPr lang="zh-CN" altLang="en-US" sz="2200" dirty="0"/>
          </a:p>
        </p:txBody>
      </p:sp>
      <p:sp>
        <p:nvSpPr>
          <p:cNvPr id="10" name="文本框 9"/>
          <p:cNvSpPr txBox="1"/>
          <p:nvPr/>
        </p:nvSpPr>
        <p:spPr>
          <a:xfrm>
            <a:off x="524806" y="5979409"/>
            <a:ext cx="5380037" cy="430887"/>
          </a:xfrm>
          <a:prstGeom prst="rect">
            <a:avLst/>
          </a:prstGeom>
          <a:noFill/>
        </p:spPr>
        <p:txBody>
          <a:bodyPr wrap="square" rtlCol="0">
            <a:spAutoFit/>
          </a:bodyPr>
          <a:lstStyle/>
          <a:p>
            <a:r>
              <a:rPr lang="zh-CN" altLang="en-US" sz="2200" dirty="0"/>
              <a:t>所以</a:t>
            </a:r>
            <a:r>
              <a:rPr lang="en-US" altLang="zh-CN" sz="2200" dirty="0" smtClean="0"/>
              <a:t>[Z-1</a:t>
            </a:r>
            <a:r>
              <a:rPr lang="en-US" altLang="zh-CN" sz="2200" dirty="0"/>
              <a:t>]</a:t>
            </a:r>
            <a:r>
              <a:rPr lang="zh-CN" altLang="en-US" sz="2200" dirty="0"/>
              <a:t>移</a:t>
            </a:r>
            <a:r>
              <a:rPr lang="en-US" altLang="zh-CN" sz="2200" dirty="0" smtClean="0"/>
              <a:t>=Z</a:t>
            </a:r>
            <a:r>
              <a:rPr lang="zh-CN" altLang="en-US" sz="2200" dirty="0" smtClean="0"/>
              <a:t>移</a:t>
            </a:r>
            <a:r>
              <a:rPr lang="en-US" altLang="zh-CN" sz="2200" dirty="0" smtClean="0"/>
              <a:t>+255</a:t>
            </a:r>
            <a:endParaRPr lang="zh-CN" altLang="en-US" sz="2200" dirty="0"/>
          </a:p>
        </p:txBody>
      </p:sp>
    </p:spTree>
    <p:extLst>
      <p:ext uri="{BB962C8B-B14F-4D97-AF65-F5344CB8AC3E}">
        <p14:creationId xmlns:p14="http://schemas.microsoft.com/office/powerpoint/2010/main" val="473740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pRg st="2" end="2"/>
                                            </p:txEl>
                                          </p:spTgt>
                                        </p:tgtEl>
                                        <p:attrNameLst>
                                          <p:attrName>style.visibility</p:attrName>
                                        </p:attrNameLst>
                                      </p:cBhvr>
                                      <p:to>
                                        <p:strVal val="visible"/>
                                      </p:to>
                                    </p:set>
                                    <p:animEffect transition="in" filter="blinds(horizontal)">
                                      <p:cBhvr>
                                        <p:cTn id="7" dur="500"/>
                                        <p:tgtEl>
                                          <p:spTgt spid="4751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12" dur="500"/>
                                        <p:tgtEl>
                                          <p:spTgt spid="47513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5142">
                                            <p:txEl>
                                              <p:pRg st="0" end="0"/>
                                            </p:txEl>
                                          </p:spTgt>
                                        </p:tgtEl>
                                        <p:attrNameLst>
                                          <p:attrName>style.visibility</p:attrName>
                                        </p:attrNameLst>
                                      </p:cBhvr>
                                      <p:to>
                                        <p:strVal val="visible"/>
                                      </p:to>
                                    </p:set>
                                    <p:animEffect transition="in" filter="blinds(horizontal)">
                                      <p:cBhvr>
                                        <p:cTn id="17" dur="500"/>
                                        <p:tgtEl>
                                          <p:spTgt spid="47514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5144"/>
                                        </p:tgtEl>
                                        <p:attrNameLst>
                                          <p:attrName>style.visibility</p:attrName>
                                        </p:attrNameLst>
                                      </p:cBhvr>
                                      <p:to>
                                        <p:strVal val="visible"/>
                                      </p:to>
                                    </p:set>
                                    <p:animEffect transition="in" filter="blinds(horizontal)">
                                      <p:cBhvr>
                                        <p:cTn id="22" dur="500"/>
                                        <p:tgtEl>
                                          <p:spTgt spid="4751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4" grpId="0"/>
      <p:bldP spid="3"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00100" y="190500"/>
            <a:ext cx="7016750" cy="474663"/>
          </a:xfrm>
        </p:spPr>
        <p:txBody>
          <a:bodyPr/>
          <a:lstStyle/>
          <a:p>
            <a:r>
              <a:rPr lang="zh-CN" altLang="en-US" dirty="0" smtClean="0">
                <a:ea typeface="宋体" panose="02010600030101010101" pitchFamily="2" charset="-122"/>
              </a:rPr>
              <a:t>浮点数乘</a:t>
            </a:r>
            <a:r>
              <a:rPr lang="en-US" altLang="zh-CN" dirty="0" smtClean="0">
                <a:ea typeface="宋体" panose="02010600030101010101" pitchFamily="2" charset="-122"/>
              </a:rPr>
              <a:t>/</a:t>
            </a:r>
            <a:r>
              <a:rPr lang="zh-CN" altLang="en-US" dirty="0" smtClean="0">
                <a:ea typeface="宋体" panose="02010600030101010101" pitchFamily="2" charset="-122"/>
              </a:rPr>
              <a:t>除法基本要点</a:t>
            </a:r>
          </a:p>
        </p:txBody>
      </p:sp>
      <p:sp>
        <p:nvSpPr>
          <p:cNvPr id="130051" name="Rectangle 3"/>
          <p:cNvSpPr>
            <a:spLocks noGrp="1" noChangeArrowheads="1"/>
          </p:cNvSpPr>
          <p:nvPr>
            <p:ph type="body" idx="1"/>
          </p:nvPr>
        </p:nvSpPr>
        <p:spPr>
          <a:xfrm>
            <a:off x="444500" y="727983"/>
            <a:ext cx="8191500" cy="1303947"/>
          </a:xfrm>
        </p:spPr>
        <p:txBody>
          <a:bodyPr/>
          <a:lstStyle/>
          <a:p>
            <a:r>
              <a:rPr lang="zh-CN" altLang="en-US" dirty="0" smtClean="0">
                <a:latin typeface="Times New Roman" panose="02020603050405020304" pitchFamily="18" charset="0"/>
                <a:ea typeface="黑体" panose="02010609060101010101" pitchFamily="49" charset="-122"/>
                <a:cs typeface="Arial" panose="020B0604020202020204" pitchFamily="34" charset="0"/>
              </a:rPr>
              <a:t>浮点数乘法：</a:t>
            </a:r>
            <a:r>
              <a:rPr lang="en-US" altLang="zh-CN" dirty="0" smtClean="0">
                <a:latin typeface="黑体" panose="02010609060101010101" pitchFamily="49" charset="-122"/>
                <a:ea typeface="黑体" panose="02010609060101010101" pitchFamily="49" charset="-122"/>
                <a:cs typeface="Arial" panose="020B0604020202020204" pitchFamily="34" charset="0"/>
              </a:rPr>
              <a:t>x</a:t>
            </a:r>
            <a:r>
              <a:rPr lang="en-US" altLang="zh-CN" baseline="-14000" dirty="0" smtClean="0">
                <a:latin typeface="黑体" panose="02010609060101010101" pitchFamily="49" charset="-122"/>
                <a:ea typeface="黑体" panose="02010609060101010101" pitchFamily="49" charset="-122"/>
                <a:cs typeface="Arial" panose="020B0604020202020204" pitchFamily="34" charset="0"/>
              </a:rPr>
              <a:t>*</a:t>
            </a:r>
            <a:r>
              <a:rPr lang="en-US" altLang="zh-CN" dirty="0" smtClean="0">
                <a:latin typeface="黑体" panose="02010609060101010101" pitchFamily="49" charset="-122"/>
                <a:ea typeface="黑体" panose="02010609060101010101" pitchFamily="49" charset="-122"/>
                <a:cs typeface="Arial" panose="020B0604020202020204" pitchFamily="34" charset="0"/>
              </a:rPr>
              <a:t>y</a:t>
            </a:r>
            <a:r>
              <a:rPr lang="en-US" altLang="en-US" baseline="38000" dirty="0" smtClean="0">
                <a:latin typeface="Times New Roman" panose="02020603050405020304" pitchFamily="18" charset="0"/>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a:t>
            </a:r>
            <a:r>
              <a:rPr lang="en-US" altLang="en-US" dirty="0" err="1" smtClean="0">
                <a:latin typeface="Times New Roman" panose="02020603050405020304" pitchFamily="18" charset="0"/>
                <a:ea typeface="黑体" panose="02010609060101010101" pitchFamily="49" charset="-122"/>
                <a:cs typeface="Arial" panose="020B0604020202020204" pitchFamily="34" charset="0"/>
              </a:rPr>
              <a:t>M</a:t>
            </a:r>
            <a:r>
              <a:rPr lang="en-US" altLang="zh-CN" baseline="-2000" dirty="0" err="1" smtClean="0">
                <a:latin typeface="Times New Roman" panose="02020603050405020304" pitchFamily="18" charset="0"/>
                <a:ea typeface="黑体" panose="02010609060101010101" pitchFamily="49" charset="-122"/>
                <a:cs typeface="Arial" panose="020B0604020202020204" pitchFamily="34" charset="0"/>
              </a:rPr>
              <a:t>x</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 </a:t>
            </a:r>
            <a:r>
              <a:rPr lang="en-US" altLang="zh-CN" sz="2400" baseline="-14000" dirty="0" smtClean="0">
                <a:latin typeface="Times New Roman" panose="02020603050405020304" pitchFamily="18" charset="0"/>
                <a:ea typeface="黑体" panose="02010609060101010101" pitchFamily="49" charset="-122"/>
                <a:cs typeface="Arial" panose="020B0604020202020204" pitchFamily="34" charset="0"/>
              </a:rPr>
              <a:t>*</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y</a:t>
            </a:r>
            <a:r>
              <a:rPr lang="en-US" altLang="en-US" dirty="0" smtClean="0">
                <a:latin typeface="Times New Roman" panose="02020603050405020304" pitchFamily="18" charset="0"/>
                <a:ea typeface="黑体" panose="02010609060101010101" pitchFamily="49" charset="-122"/>
                <a:cs typeface="Arial" panose="020B0604020202020204" pitchFamily="34" charset="0"/>
              </a:rPr>
              <a:t>)</a:t>
            </a:r>
            <a:r>
              <a:rPr lang="en-US" altLang="zh-CN" dirty="0">
                <a:latin typeface="Times New Roman" panose="02020603050405020304" pitchFamily="18" charset="0"/>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2 </a:t>
            </a:r>
            <a:r>
              <a:rPr lang="en-US" altLang="en-US" baseline="38000" dirty="0" err="1" smtClean="0">
                <a:latin typeface="Times New Roman" panose="02020603050405020304" pitchFamily="18" charset="0"/>
                <a:ea typeface="黑体" panose="02010609060101010101" pitchFamily="49" charset="-122"/>
                <a:cs typeface="Arial" panose="020B0604020202020204" pitchFamily="34" charset="0"/>
              </a:rPr>
              <a:t>Ex+Ey</a:t>
            </a:r>
            <a:r>
              <a:rPr lang="en-US" altLang="zh-CN" dirty="0" smtClean="0">
                <a:latin typeface="Times New Roman" panose="02020603050405020304" pitchFamily="18" charset="0"/>
                <a:ea typeface="黑体" panose="02010609060101010101" pitchFamily="49" charset="-122"/>
                <a:cs typeface="Arial" panose="020B0604020202020204" pitchFamily="34" charset="0"/>
              </a:rPr>
              <a:t>=M</a:t>
            </a:r>
            <a:r>
              <a:rPr lang="en-US" altLang="zh-CN" baseline="-25000" dirty="0" smtClean="0">
                <a:latin typeface="Times New Roman" panose="02020603050405020304" pitchFamily="18" charset="0"/>
                <a:ea typeface="黑体" panose="02010609060101010101" pitchFamily="49" charset="-122"/>
                <a:cs typeface="Arial" panose="020B0604020202020204" pitchFamily="34" charset="0"/>
              </a:rPr>
              <a:t>b</a:t>
            </a:r>
            <a:r>
              <a:rPr lang="en-US" altLang="zh-CN" dirty="0" smtClean="0">
                <a:latin typeface="Times New Roman" panose="02020603050405020304" pitchFamily="18" charset="0"/>
                <a:ea typeface="黑体" panose="02010609060101010101" pitchFamily="49" charset="-122"/>
                <a:cs typeface="Arial" panose="020B0604020202020204" pitchFamily="34" charset="0"/>
              </a:rPr>
              <a:t>×2</a:t>
            </a:r>
            <a:r>
              <a:rPr lang="en-US" altLang="zh-CN" baseline="30000" dirty="0" smtClean="0">
                <a:latin typeface="Times New Roman" panose="02020603050405020304" pitchFamily="18" charset="0"/>
                <a:ea typeface="黑体" panose="02010609060101010101" pitchFamily="49" charset="-122"/>
                <a:cs typeface="Arial" panose="020B0604020202020204" pitchFamily="34" charset="0"/>
              </a:rPr>
              <a:t>Eb</a:t>
            </a:r>
            <a:endParaRPr lang="en-US" altLang="en-US" baseline="30000" dirty="0" smtClean="0">
              <a:latin typeface="Times New Roman" panose="02020603050405020304" pitchFamily="18" charset="0"/>
              <a:ea typeface="黑体" panose="02010609060101010101" pitchFamily="49" charset="-122"/>
              <a:cs typeface="Arial" panose="020B0604020202020204" pitchFamily="34" charset="0"/>
            </a:endParaRPr>
          </a:p>
          <a:p>
            <a:r>
              <a:rPr lang="zh-CN" altLang="en-US" dirty="0" smtClean="0">
                <a:latin typeface="Times New Roman" panose="02020603050405020304" pitchFamily="18" charset="0"/>
                <a:ea typeface="黑体" panose="02010609060101010101" pitchFamily="49" charset="-122"/>
                <a:cs typeface="Arial" panose="020B0604020202020204" pitchFamily="34" charset="0"/>
              </a:rPr>
              <a:t>浮点数除法：</a:t>
            </a:r>
            <a:r>
              <a:rPr lang="en-US" altLang="zh-CN" dirty="0" smtClean="0">
                <a:latin typeface="黑体" panose="02010609060101010101" pitchFamily="49" charset="-122"/>
                <a:ea typeface="黑体" panose="02010609060101010101" pitchFamily="49" charset="-122"/>
                <a:cs typeface="Arial" panose="020B0604020202020204" pitchFamily="34" charset="0"/>
              </a:rPr>
              <a:t>x/y</a:t>
            </a:r>
            <a:r>
              <a:rPr lang="en-US" altLang="en-US" baseline="38000" dirty="0" smtClean="0">
                <a:latin typeface="黑体" panose="02010609060101010101" pitchFamily="49" charset="-122"/>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a:t>
            </a:r>
            <a:r>
              <a:rPr lang="en-US" altLang="en-US" dirty="0" err="1" smtClean="0">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err="1" smtClean="0">
                <a:latin typeface="Times New Roman" panose="02020603050405020304" pitchFamily="18" charset="0"/>
                <a:ea typeface="黑体" panose="02010609060101010101" pitchFamily="49" charset="-122"/>
                <a:cs typeface="Arial" panose="020B0604020202020204" pitchFamily="34" charset="0"/>
              </a:rPr>
              <a:t>x</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 </a:t>
            </a:r>
            <a:r>
              <a:rPr lang="en-US" altLang="zh-CN" dirty="0" smtClean="0">
                <a:latin typeface="Times New Roman" panose="02020603050405020304" pitchFamily="18" charset="0"/>
                <a:ea typeface="黑体" panose="02010609060101010101" pitchFamily="49" charset="-122"/>
                <a:cs typeface="Arial" panose="020B0604020202020204" pitchFamily="34" charset="0"/>
              </a:rPr>
              <a:t>/</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smtClean="0">
                <a:latin typeface="Times New Roman" panose="02020603050405020304" pitchFamily="18" charset="0"/>
                <a:ea typeface="黑体" panose="02010609060101010101" pitchFamily="49" charset="-122"/>
                <a:cs typeface="Arial" panose="020B0604020202020204" pitchFamily="34" charset="0"/>
              </a:rPr>
              <a:t>y</a:t>
            </a:r>
            <a:r>
              <a:rPr lang="en-US" altLang="en-US" dirty="0" smtClean="0">
                <a:latin typeface="Times New Roman" panose="02020603050405020304" pitchFamily="18" charset="0"/>
                <a:ea typeface="黑体" panose="02010609060101010101" pitchFamily="49" charset="-122"/>
                <a:cs typeface="Arial" panose="020B0604020202020204" pitchFamily="34" charset="0"/>
              </a:rPr>
              <a:t>)</a:t>
            </a:r>
            <a:r>
              <a:rPr lang="en-US" altLang="zh-CN" dirty="0">
                <a:latin typeface="Times New Roman" panose="02020603050405020304" pitchFamily="18" charset="0"/>
                <a:ea typeface="黑体" panose="02010609060101010101" pitchFamily="49" charset="-122"/>
                <a:cs typeface="Arial" panose="020B0604020202020204" pitchFamily="34" charset="0"/>
              </a:rPr>
              <a:t> ×</a:t>
            </a:r>
            <a:r>
              <a:rPr lang="en-US" altLang="en-US" dirty="0" smtClean="0">
                <a:latin typeface="Times New Roman" panose="02020603050405020304" pitchFamily="18" charset="0"/>
                <a:ea typeface="黑体" panose="02010609060101010101" pitchFamily="49" charset="-122"/>
                <a:cs typeface="Arial" panose="020B0604020202020204" pitchFamily="34" charset="0"/>
              </a:rPr>
              <a:t>2 </a:t>
            </a:r>
            <a:r>
              <a:rPr lang="en-US" altLang="en-US" baseline="38000" dirty="0" smtClean="0">
                <a:latin typeface="Times New Roman" panose="02020603050405020304" pitchFamily="18" charset="0"/>
                <a:ea typeface="黑体" panose="02010609060101010101" pitchFamily="49" charset="-122"/>
                <a:cs typeface="Arial" panose="020B0604020202020204" pitchFamily="34" charset="0"/>
              </a:rPr>
              <a:t>Ex-</a:t>
            </a:r>
            <a:r>
              <a:rPr lang="en-US" altLang="en-US" baseline="38000" dirty="0" err="1" smtClean="0">
                <a:latin typeface="Times New Roman" panose="02020603050405020304" pitchFamily="18" charset="0"/>
                <a:ea typeface="黑体" panose="02010609060101010101" pitchFamily="49" charset="-122"/>
                <a:cs typeface="Arial" panose="020B0604020202020204" pitchFamily="34" charset="0"/>
              </a:rPr>
              <a:t>Ey</a:t>
            </a:r>
            <a:r>
              <a:rPr lang="en-US" altLang="zh-CN" dirty="0">
                <a:latin typeface="Times New Roman" panose="02020603050405020304" pitchFamily="18" charset="0"/>
                <a:ea typeface="黑体" panose="02010609060101010101" pitchFamily="49" charset="-122"/>
                <a:cs typeface="Arial" panose="020B0604020202020204" pitchFamily="34" charset="0"/>
              </a:rPr>
              <a:t>=M</a:t>
            </a:r>
            <a:r>
              <a:rPr lang="en-US" altLang="zh-CN" baseline="-25000" dirty="0">
                <a:latin typeface="Times New Roman" panose="02020603050405020304" pitchFamily="18" charset="0"/>
                <a:ea typeface="黑体" panose="02010609060101010101" pitchFamily="49" charset="-122"/>
                <a:cs typeface="Arial" panose="020B0604020202020204" pitchFamily="34" charset="0"/>
              </a:rPr>
              <a:t>b</a:t>
            </a:r>
            <a:r>
              <a:rPr lang="en-US" altLang="zh-CN" dirty="0">
                <a:latin typeface="Times New Roman" panose="02020603050405020304" pitchFamily="18" charset="0"/>
                <a:ea typeface="黑体" panose="02010609060101010101" pitchFamily="49" charset="-122"/>
                <a:cs typeface="Arial" panose="020B0604020202020204" pitchFamily="34" charset="0"/>
              </a:rPr>
              <a:t>×2</a:t>
            </a:r>
            <a:r>
              <a:rPr lang="en-US" altLang="zh-CN" baseline="30000" dirty="0">
                <a:latin typeface="Times New Roman" panose="02020603050405020304" pitchFamily="18" charset="0"/>
                <a:ea typeface="黑体" panose="02010609060101010101" pitchFamily="49" charset="-122"/>
                <a:cs typeface="Arial" panose="020B0604020202020204" pitchFamily="34" charset="0"/>
              </a:rPr>
              <a:t>Eb</a:t>
            </a:r>
            <a:endParaRPr lang="en-US" altLang="en-US" baseline="30000" dirty="0">
              <a:latin typeface="Times New Roman" panose="02020603050405020304" pitchFamily="18" charset="0"/>
              <a:ea typeface="黑体" panose="02010609060101010101" pitchFamily="49" charset="-122"/>
              <a:cs typeface="Arial" panose="020B0604020202020204" pitchFamily="34" charset="0"/>
            </a:endParaRPr>
          </a:p>
          <a:p>
            <a:endParaRPr lang="zh-CN" altLang="en-US" dirty="0" smtClean="0">
              <a:latin typeface="Times New Roman" panose="02020603050405020304" pitchFamily="18" charset="0"/>
              <a:ea typeface="黑体" panose="02010609060101010101" pitchFamily="49" charset="-122"/>
              <a:cs typeface="Arial" panose="020B0604020202020204" pitchFamily="34" charset="0"/>
            </a:endParaRPr>
          </a:p>
        </p:txBody>
      </p:sp>
      <p:sp>
        <p:nvSpPr>
          <p:cNvPr id="376836" name="Rectangle 4"/>
          <p:cNvSpPr>
            <a:spLocks noChangeArrowheads="1"/>
          </p:cNvSpPr>
          <p:nvPr/>
        </p:nvSpPr>
        <p:spPr bwMode="auto">
          <a:xfrm>
            <a:off x="411163" y="1566233"/>
            <a:ext cx="8475662" cy="21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200" dirty="0">
                <a:solidFill>
                  <a:schemeClr val="accent2"/>
                </a:solidFill>
                <a:latin typeface="Arial" panose="020B0604020202020204" pitchFamily="34" charset="0"/>
                <a:ea typeface="黑体" panose="02010609060101010101" pitchFamily="49" charset="-122"/>
              </a:rPr>
              <a:t>浮点数乘 </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除法步骤</a:t>
            </a:r>
          </a:p>
          <a:p>
            <a:pPr>
              <a:lnSpc>
                <a:spcPct val="110000"/>
              </a:lnSpc>
              <a:spcBef>
                <a:spcPct val="20000"/>
              </a:spcBef>
              <a:buFontTx/>
              <a:buAutoNum type="arabicParenBoth"/>
            </a:pPr>
            <a:r>
              <a:rPr lang="zh-CN" altLang="en-US" sz="2200" dirty="0" smtClean="0">
                <a:latin typeface="Arial" panose="020B0604020202020204" pitchFamily="34" charset="0"/>
                <a:ea typeface="黑体" panose="02010609060101010101" pitchFamily="49" charset="-122"/>
                <a:hlinkClick r:id="" action="ppaction://hlinkshowjump?jump=nextslide"/>
              </a:rPr>
              <a:t>求阶</a:t>
            </a:r>
            <a:r>
              <a:rPr lang="zh-CN" altLang="en-US" sz="2200" dirty="0" smtClean="0">
                <a:latin typeface="Arial" panose="020B0604020202020204" pitchFamily="34" charset="0"/>
                <a:ea typeface="黑体" panose="02010609060101010101" pitchFamily="49" charset="-122"/>
              </a:rPr>
              <a:t>： </a:t>
            </a:r>
            <a:r>
              <a:rPr lang="en-US" altLang="zh-CN" sz="2200" dirty="0" smtClean="0">
                <a:latin typeface="Arial" panose="020B0604020202020204" pitchFamily="34" charset="0"/>
                <a:ea typeface="黑体" panose="02010609060101010101" pitchFamily="49" charset="-122"/>
              </a:rPr>
              <a:t>Ex + </a:t>
            </a:r>
            <a:r>
              <a:rPr lang="en-US" altLang="zh-CN" sz="2200" dirty="0" err="1" smtClean="0">
                <a:latin typeface="Arial" panose="020B0604020202020204" pitchFamily="34" charset="0"/>
                <a:ea typeface="黑体" panose="02010609060101010101" pitchFamily="49" charset="-122"/>
              </a:rPr>
              <a:t>Ey</a:t>
            </a:r>
            <a:r>
              <a:rPr lang="en-US" altLang="zh-CN" sz="2200" dirty="0" smtClean="0">
                <a:latin typeface="Arial" panose="020B0604020202020204" pitchFamily="34" charset="0"/>
                <a:ea typeface="黑体" panose="02010609060101010101" pitchFamily="49" charset="-122"/>
              </a:rPr>
              <a:t> +  127  </a:t>
            </a:r>
            <a:endParaRPr lang="zh-CN" altLang="en-US" sz="2200" dirty="0" smtClean="0">
              <a:latin typeface="Arial" panose="020B0604020202020204" pitchFamily="34" charset="0"/>
              <a:ea typeface="黑体" panose="02010609060101010101" pitchFamily="49" charset="-122"/>
            </a:endParaRPr>
          </a:p>
          <a:p>
            <a:pPr>
              <a:lnSpc>
                <a:spcPct val="110000"/>
              </a:lnSpc>
              <a:spcBef>
                <a:spcPct val="20000"/>
              </a:spcBef>
              <a:buFontTx/>
              <a:buAutoNum type="arabicParenBoth"/>
            </a:pPr>
            <a:r>
              <a:rPr lang="zh-CN" altLang="en-US" sz="2200" dirty="0" smtClean="0">
                <a:latin typeface="Arial" panose="020B0604020202020204" pitchFamily="34" charset="0"/>
                <a:ea typeface="黑体" panose="02010609060101010101" pitchFamily="49" charset="-122"/>
              </a:rPr>
              <a:t>尾数</a:t>
            </a:r>
            <a:r>
              <a:rPr lang="zh-CN" altLang="en-US" sz="2200" dirty="0">
                <a:latin typeface="Arial" panose="020B0604020202020204" pitchFamily="34" charset="0"/>
                <a:ea typeface="黑体" panose="02010609060101010101" pitchFamily="49" charset="-122"/>
              </a:rPr>
              <a:t>相乘除： </a:t>
            </a:r>
            <a:r>
              <a:rPr lang="en-US" altLang="zh-CN" sz="2200" dirty="0" err="1" smtClean="0">
                <a:latin typeface="Arial" panose="020B0604020202020204" pitchFamily="34" charset="0"/>
                <a:ea typeface="黑体" panose="02010609060101010101" pitchFamily="49" charset="-122"/>
              </a:rPr>
              <a:t>Mx</a:t>
            </a:r>
            <a:r>
              <a:rPr lang="en-US" altLang="zh-CN" sz="2200" dirty="0" smtClean="0">
                <a:latin typeface="Arial" panose="020B0604020202020204" pitchFamily="34" charset="0"/>
                <a:ea typeface="黑体" panose="02010609060101010101" pitchFamily="49" charset="-122"/>
              </a:rPr>
              <a:t> *</a:t>
            </a:r>
            <a:r>
              <a:rPr lang="zh-CN" altLang="en-US" sz="2200" dirty="0" smtClean="0">
                <a:latin typeface="Arial" panose="020B0604020202020204" pitchFamily="34" charset="0"/>
                <a:ea typeface="黑体" panose="02010609060101010101" pitchFamily="49" charset="-122"/>
              </a:rPr>
              <a:t>或</a:t>
            </a:r>
            <a:r>
              <a:rPr lang="en-US" altLang="zh-CN" sz="2200" dirty="0" smtClean="0">
                <a:latin typeface="Arial" panose="020B0604020202020204" pitchFamily="34" charset="0"/>
                <a:ea typeface="黑体" panose="02010609060101010101" pitchFamily="49" charset="-122"/>
              </a:rPr>
              <a:t>/ My   </a:t>
            </a:r>
            <a:r>
              <a:rPr lang="zh-CN" altLang="en-US" sz="2200" dirty="0">
                <a:solidFill>
                  <a:srgbClr val="009900"/>
                </a:solidFill>
                <a:latin typeface="Arial" panose="020B0604020202020204" pitchFamily="34" charset="0"/>
                <a:ea typeface="黑体" panose="02010609060101010101" pitchFamily="49" charset="-122"/>
              </a:rPr>
              <a:t>（两个形为</a:t>
            </a:r>
            <a:r>
              <a:rPr lang="en-US" altLang="zh-CN" sz="2200" dirty="0">
                <a:solidFill>
                  <a:srgbClr val="009900"/>
                </a:solidFill>
                <a:latin typeface="Arial" panose="020B0604020202020204" pitchFamily="34" charset="0"/>
                <a:ea typeface="黑体" panose="02010609060101010101" pitchFamily="49" charset="-122"/>
              </a:rPr>
              <a:t>1.xxx</a:t>
            </a:r>
            <a:r>
              <a:rPr lang="zh-CN" altLang="en-US" sz="2200" dirty="0">
                <a:solidFill>
                  <a:srgbClr val="009900"/>
                </a:solidFill>
                <a:latin typeface="Arial" panose="020B0604020202020204" pitchFamily="34" charset="0"/>
                <a:ea typeface="黑体" panose="02010609060101010101" pitchFamily="49" charset="-122"/>
              </a:rPr>
              <a:t>的数相乘</a:t>
            </a:r>
            <a:r>
              <a:rPr lang="en-US" altLang="zh-CN" sz="2200" dirty="0">
                <a:solidFill>
                  <a:srgbClr val="009900"/>
                </a:solidFill>
                <a:latin typeface="Arial" panose="020B0604020202020204" pitchFamily="34" charset="0"/>
                <a:ea typeface="黑体" panose="02010609060101010101" pitchFamily="49" charset="-122"/>
              </a:rPr>
              <a:t>/</a:t>
            </a:r>
            <a:r>
              <a:rPr lang="zh-CN" altLang="en-US" sz="2200" dirty="0">
                <a:solidFill>
                  <a:srgbClr val="009900"/>
                </a:solidFill>
                <a:latin typeface="Arial" panose="020B0604020202020204" pitchFamily="34" charset="0"/>
                <a:ea typeface="黑体" panose="02010609060101010101" pitchFamily="49" charset="-122"/>
              </a:rPr>
              <a:t>除）</a:t>
            </a:r>
          </a:p>
          <a:p>
            <a:pPr>
              <a:lnSpc>
                <a:spcPct val="110000"/>
              </a:lnSpc>
              <a:spcBef>
                <a:spcPct val="20000"/>
              </a:spcBef>
            </a:pPr>
            <a:r>
              <a:rPr lang="en-US" altLang="zh-CN" sz="2200" dirty="0">
                <a:latin typeface="Arial" panose="020B0604020202020204" pitchFamily="34" charset="0"/>
                <a:ea typeface="黑体" panose="02010609060101010101" pitchFamily="49" charset="-122"/>
              </a:rPr>
              <a:t>(3)  </a:t>
            </a:r>
            <a:r>
              <a:rPr lang="zh-CN" altLang="en-US" sz="2200" dirty="0">
                <a:latin typeface="Arial" panose="020B0604020202020204" pitchFamily="34" charset="0"/>
                <a:ea typeface="黑体" panose="02010609060101010101" pitchFamily="49" charset="-122"/>
              </a:rPr>
              <a:t>两数符号相同，结果为正；两数符号相异，结果为负；</a:t>
            </a:r>
          </a:p>
          <a:p>
            <a:pPr>
              <a:lnSpc>
                <a:spcPct val="110000"/>
              </a:lnSpc>
              <a:spcBef>
                <a:spcPct val="20000"/>
              </a:spcBef>
            </a:pPr>
            <a:r>
              <a:rPr lang="en-US" altLang="zh-CN" sz="2200" dirty="0">
                <a:latin typeface="Arial" panose="020B0604020202020204" pitchFamily="34" charset="0"/>
                <a:ea typeface="黑体" panose="02010609060101010101" pitchFamily="49" charset="-122"/>
              </a:rPr>
              <a:t>(4)  </a:t>
            </a:r>
            <a:r>
              <a:rPr lang="zh-CN" altLang="en-US" sz="2200" dirty="0">
                <a:latin typeface="Arial" panose="020B0604020202020204" pitchFamily="34" charset="0"/>
                <a:ea typeface="黑体" panose="02010609060101010101" pitchFamily="49" charset="-122"/>
              </a:rPr>
              <a:t>当尾数高位为</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，需左规；当尾数最高位有进位，需右规</a:t>
            </a:r>
            <a:r>
              <a:rPr lang="zh-CN" altLang="en-US" sz="2200" dirty="0" smtClean="0">
                <a:latin typeface="Arial" panose="020B0604020202020204" pitchFamily="34" charset="0"/>
                <a:ea typeface="黑体" panose="02010609060101010101" pitchFamily="49" charset="-122"/>
              </a:rPr>
              <a:t>。</a:t>
            </a:r>
            <a:endParaRPr lang="zh-CN" altLang="en-US" sz="2200" dirty="0">
              <a:latin typeface="Arial" panose="020B0604020202020204" pitchFamily="34" charset="0"/>
              <a:ea typeface="黑体" panose="02010609060101010101" pitchFamily="49" charset="-122"/>
            </a:endParaRPr>
          </a:p>
        </p:txBody>
      </p:sp>
      <p:sp>
        <p:nvSpPr>
          <p:cNvPr id="376840" name="Text Box 8"/>
          <p:cNvSpPr txBox="1">
            <a:spLocks noChangeArrowheads="1"/>
          </p:cNvSpPr>
          <p:nvPr/>
        </p:nvSpPr>
        <p:spPr bwMode="auto">
          <a:xfrm>
            <a:off x="6764337" y="733972"/>
            <a:ext cx="23796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ea typeface="黑体" panose="02010609060101010101" pitchFamily="49" charset="-122"/>
              </a:rPr>
              <a:t>浮点数尾数采用原码乘</a:t>
            </a:r>
            <a:r>
              <a:rPr lang="en-US" altLang="zh-CN" sz="2200" dirty="0">
                <a:solidFill>
                  <a:srgbClr val="CC0000"/>
                </a:solidFill>
                <a:ea typeface="黑体" panose="02010609060101010101" pitchFamily="49" charset="-122"/>
              </a:rPr>
              <a:t>/</a:t>
            </a:r>
            <a:r>
              <a:rPr lang="zh-CN" altLang="en-US" sz="2200" dirty="0">
                <a:solidFill>
                  <a:srgbClr val="CC0000"/>
                </a:solidFill>
                <a:ea typeface="黑体" panose="02010609060101010101" pitchFamily="49" charset="-122"/>
              </a:rPr>
              <a:t>除运算。</a:t>
            </a:r>
          </a:p>
        </p:txBody>
      </p:sp>
      <p:sp>
        <p:nvSpPr>
          <p:cNvPr id="376842" name="Text Box 10"/>
          <p:cNvSpPr txBox="1">
            <a:spLocks noChangeArrowheads="1"/>
          </p:cNvSpPr>
          <p:nvPr/>
        </p:nvSpPr>
        <p:spPr bwMode="auto">
          <a:xfrm>
            <a:off x="687388" y="3731547"/>
            <a:ext cx="661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问题</a:t>
            </a:r>
            <a:r>
              <a:rPr lang="en-US" altLang="zh-CN" sz="2000" dirty="0">
                <a:solidFill>
                  <a:srgbClr val="FF0066"/>
                </a:solidFill>
                <a:latin typeface="Arial" panose="020B0604020202020204" pitchFamily="34" charset="0"/>
                <a:ea typeface="黑体" panose="02010609060101010101" pitchFamily="49" charset="-122"/>
              </a:rPr>
              <a:t>1</a:t>
            </a:r>
            <a:r>
              <a:rPr lang="zh-CN" altLang="en-US" sz="2000" dirty="0">
                <a:solidFill>
                  <a:srgbClr val="FF0066"/>
                </a:solidFill>
                <a:latin typeface="Arial" panose="020B0604020202020204" pitchFamily="34" charset="0"/>
                <a:ea typeface="黑体" panose="02010609060101010101" pitchFamily="49" charset="-122"/>
              </a:rPr>
              <a:t>：乘法运算结果最多左规几次？最多右规几次？</a:t>
            </a:r>
          </a:p>
        </p:txBody>
      </p:sp>
      <p:sp>
        <p:nvSpPr>
          <p:cNvPr id="376844" name="Text Box 12"/>
          <p:cNvSpPr txBox="1">
            <a:spLocks noChangeArrowheads="1"/>
          </p:cNvSpPr>
          <p:nvPr/>
        </p:nvSpPr>
        <p:spPr bwMode="auto">
          <a:xfrm>
            <a:off x="5626100" y="4037740"/>
            <a:ext cx="3324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不需左规！最多右规</a:t>
            </a:r>
            <a:r>
              <a:rPr lang="en-US" altLang="zh-CN" sz="2000" dirty="0">
                <a:solidFill>
                  <a:schemeClr val="accent2"/>
                </a:solidFill>
                <a:latin typeface="Arial" panose="020B0604020202020204" pitchFamily="34" charset="0"/>
                <a:ea typeface="黑体" panose="02010609060101010101" pitchFamily="49" charset="-122"/>
              </a:rPr>
              <a:t>1</a:t>
            </a:r>
            <a:r>
              <a:rPr lang="zh-CN" altLang="en-US" sz="2000" dirty="0">
                <a:solidFill>
                  <a:schemeClr val="accent2"/>
                </a:solidFill>
                <a:latin typeface="Arial" panose="020B0604020202020204" pitchFamily="34" charset="0"/>
                <a:ea typeface="黑体" panose="02010609060101010101" pitchFamily="49" charset="-122"/>
              </a:rPr>
              <a:t>次！</a:t>
            </a:r>
          </a:p>
        </p:txBody>
      </p:sp>
      <p:sp>
        <p:nvSpPr>
          <p:cNvPr id="376846" name="Text Box 14"/>
          <p:cNvSpPr txBox="1">
            <a:spLocks noChangeArrowheads="1"/>
          </p:cNvSpPr>
          <p:nvPr/>
        </p:nvSpPr>
        <p:spPr bwMode="auto">
          <a:xfrm>
            <a:off x="714375" y="4325059"/>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问题</a:t>
            </a:r>
            <a:r>
              <a:rPr lang="en-US" altLang="zh-CN" sz="2000" dirty="0">
                <a:solidFill>
                  <a:srgbClr val="FF0066"/>
                </a:solidFill>
                <a:latin typeface="Arial" panose="020B0604020202020204" pitchFamily="34" charset="0"/>
                <a:ea typeface="黑体" panose="02010609060101010101" pitchFamily="49" charset="-122"/>
              </a:rPr>
              <a:t>2</a:t>
            </a:r>
            <a:r>
              <a:rPr lang="zh-CN" altLang="en-US" sz="2000" dirty="0">
                <a:solidFill>
                  <a:srgbClr val="FF0066"/>
                </a:solidFill>
                <a:latin typeface="Arial" panose="020B0604020202020204" pitchFamily="34" charset="0"/>
                <a:ea typeface="黑体" panose="02010609060101010101" pitchFamily="49" charset="-122"/>
              </a:rPr>
              <a:t>：除法呢？</a:t>
            </a:r>
          </a:p>
        </p:txBody>
      </p:sp>
      <p:sp>
        <p:nvSpPr>
          <p:cNvPr id="376847" name="Text Box 15"/>
          <p:cNvSpPr txBox="1">
            <a:spLocks noChangeArrowheads="1"/>
          </p:cNvSpPr>
          <p:nvPr/>
        </p:nvSpPr>
        <p:spPr bwMode="auto">
          <a:xfrm>
            <a:off x="2584657" y="4321042"/>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最多左规</a:t>
            </a:r>
            <a:r>
              <a:rPr lang="en-US" altLang="zh-CN" sz="2000" dirty="0" smtClean="0">
                <a:solidFill>
                  <a:schemeClr val="accent2"/>
                </a:solidFill>
                <a:latin typeface="Arial" panose="020B0604020202020204" pitchFamily="34" charset="0"/>
                <a:ea typeface="黑体" panose="02010609060101010101" pitchFamily="49" charset="-122"/>
              </a:rPr>
              <a:t>1</a:t>
            </a:r>
            <a:r>
              <a:rPr lang="zh-CN" altLang="en-US" sz="2000" dirty="0" smtClean="0">
                <a:solidFill>
                  <a:schemeClr val="accent2"/>
                </a:solidFill>
                <a:latin typeface="Arial" panose="020B0604020202020204" pitchFamily="34" charset="0"/>
                <a:ea typeface="黑体" panose="02010609060101010101" pitchFamily="49" charset="-122"/>
              </a:rPr>
              <a:t>次！</a:t>
            </a:r>
            <a:r>
              <a:rPr lang="zh-CN" altLang="en-US" sz="2000" dirty="0">
                <a:solidFill>
                  <a:schemeClr val="accent2"/>
                </a:solidFill>
                <a:latin typeface="Arial" panose="020B0604020202020204" pitchFamily="34" charset="0"/>
                <a:ea typeface="黑体" panose="02010609060101010101" pitchFamily="49" charset="-122"/>
              </a:rPr>
              <a:t>不需右规！</a:t>
            </a:r>
          </a:p>
        </p:txBody>
      </p:sp>
      <p:grpSp>
        <p:nvGrpSpPr>
          <p:cNvPr id="2" name="Group 21"/>
          <p:cNvGrpSpPr>
            <a:grpSpLocks/>
          </p:cNvGrpSpPr>
          <p:nvPr/>
        </p:nvGrpSpPr>
        <p:grpSpPr bwMode="auto">
          <a:xfrm>
            <a:off x="2279650" y="2097112"/>
            <a:ext cx="819150" cy="203200"/>
            <a:chOff x="1424" y="1585"/>
            <a:chExt cx="516" cy="128"/>
          </a:xfrm>
        </p:grpSpPr>
        <p:sp>
          <p:nvSpPr>
            <p:cNvPr id="130059" name="Line 18"/>
            <p:cNvSpPr>
              <a:spLocks noChangeShapeType="1"/>
            </p:cNvSpPr>
            <p:nvPr/>
          </p:nvSpPr>
          <p:spPr bwMode="auto">
            <a:xfrm>
              <a:off x="1424" y="1713"/>
              <a:ext cx="10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0" name="Line 19"/>
            <p:cNvSpPr>
              <a:spLocks noChangeShapeType="1"/>
            </p:cNvSpPr>
            <p:nvPr/>
          </p:nvSpPr>
          <p:spPr bwMode="auto">
            <a:xfrm>
              <a:off x="1831" y="1585"/>
              <a:ext cx="109"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文本框 15"/>
          <p:cNvSpPr txBox="1"/>
          <p:nvPr/>
        </p:nvSpPr>
        <p:spPr>
          <a:xfrm>
            <a:off x="411163" y="4721934"/>
            <a:ext cx="5608637" cy="1344984"/>
          </a:xfrm>
          <a:prstGeom prst="rect">
            <a:avLst/>
          </a:prstGeom>
          <a:noFill/>
        </p:spPr>
        <p:txBody>
          <a:bodyPr wrap="square" rtlCol="0">
            <a:spAutoFit/>
          </a:bodyPr>
          <a:lstStyle/>
          <a:p>
            <a:pPr>
              <a:lnSpc>
                <a:spcPct val="110000"/>
              </a:lnSpc>
              <a:spcBef>
                <a:spcPct val="20000"/>
              </a:spcBef>
            </a:pPr>
            <a:r>
              <a:rPr lang="en-US" altLang="zh-CN" sz="2200" dirty="0">
                <a:latin typeface="Arial" panose="020B0604020202020204" pitchFamily="34" charset="0"/>
                <a:ea typeface="黑体" panose="02010609060101010101" pitchFamily="49" charset="-122"/>
              </a:rPr>
              <a:t>(5)  </a:t>
            </a:r>
            <a:r>
              <a:rPr lang="zh-CN" altLang="en-US" sz="2200" dirty="0">
                <a:latin typeface="Arial" panose="020B0604020202020204" pitchFamily="34" charset="0"/>
                <a:ea typeface="黑体" panose="02010609060101010101" pitchFamily="49" charset="-122"/>
              </a:rPr>
              <a:t>如果尾数比规定的长，则需考虑舍入。</a:t>
            </a:r>
            <a:endParaRPr lang="en-US" altLang="zh-CN" sz="2200" dirty="0">
              <a:latin typeface="Arial" panose="020B0604020202020204" pitchFamily="34" charset="0"/>
              <a:ea typeface="黑体" panose="02010609060101010101" pitchFamily="49" charset="-122"/>
            </a:endParaRPr>
          </a:p>
          <a:p>
            <a:pPr>
              <a:lnSpc>
                <a:spcPct val="110000"/>
              </a:lnSpc>
              <a:spcBef>
                <a:spcPct val="20000"/>
              </a:spcBef>
              <a:buFontTx/>
              <a:buAutoNum type="arabicParenBoth" startAt="6"/>
            </a:pPr>
            <a:r>
              <a:rPr lang="zh-CN" altLang="en-US" sz="2200" dirty="0" smtClean="0">
                <a:latin typeface="Arial" panose="020B0604020202020204" pitchFamily="34" charset="0"/>
                <a:ea typeface="黑体" panose="02010609060101010101" pitchFamily="49" charset="-122"/>
              </a:rPr>
              <a:t>  若</a:t>
            </a:r>
            <a:r>
              <a:rPr lang="zh-CN" altLang="en-US" sz="2200" dirty="0">
                <a:latin typeface="Arial" panose="020B0604020202020204" pitchFamily="34" charset="0"/>
                <a:ea typeface="黑体" panose="02010609060101010101" pitchFamily="49" charset="-122"/>
              </a:rPr>
              <a:t>尾数是</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，则需要将阶码也置</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a:t>
            </a:r>
          </a:p>
          <a:p>
            <a:pPr>
              <a:lnSpc>
                <a:spcPct val="110000"/>
              </a:lnSpc>
              <a:spcBef>
                <a:spcPct val="20000"/>
              </a:spcBef>
              <a:buFontTx/>
              <a:buAutoNum type="arabicParenBoth" startAt="6"/>
            </a:pPr>
            <a:r>
              <a:rPr lang="zh-CN" altLang="en-US" sz="2200" dirty="0">
                <a:latin typeface="Arial" panose="020B0604020202020204" pitchFamily="34" charset="0"/>
                <a:ea typeface="黑体" panose="02010609060101010101" pitchFamily="49" charset="-122"/>
              </a:rPr>
              <a:t> 阶码溢出</a:t>
            </a:r>
            <a:r>
              <a:rPr lang="zh-CN" altLang="en-US" sz="2200" dirty="0" smtClean="0">
                <a:latin typeface="Arial" panose="020B0604020202020204" pitchFamily="34" charset="0"/>
                <a:ea typeface="黑体" panose="02010609060101010101" pitchFamily="49" charset="-122"/>
              </a:rPr>
              <a:t>判断</a:t>
            </a:r>
            <a:endParaRPr lang="zh-CN" altLang="en-US" sz="2200" dirty="0"/>
          </a:p>
        </p:txBody>
      </p:sp>
      <p:sp>
        <p:nvSpPr>
          <p:cNvPr id="18" name="Text Box 16"/>
          <p:cNvSpPr txBox="1">
            <a:spLocks noChangeArrowheads="1"/>
          </p:cNvSpPr>
          <p:nvPr/>
        </p:nvSpPr>
        <p:spPr bwMode="auto">
          <a:xfrm>
            <a:off x="5880156" y="4753606"/>
            <a:ext cx="3070169" cy="400110"/>
          </a:xfrm>
          <a:prstGeom prst="rect">
            <a:avLst/>
          </a:prstGeom>
          <a:solidFill>
            <a:srgbClr val="CCFFFF"/>
          </a:solidFill>
          <a:ln w="9525">
            <a:solidFill>
              <a:srgbClr val="0000FF"/>
            </a:solidFill>
            <a:miter lim="800000"/>
            <a:headEnd/>
            <a:tailEnd/>
          </a:ln>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smtClean="0">
                <a:solidFill>
                  <a:srgbClr val="0000FF"/>
                </a:solidFill>
                <a:latin typeface="Arial" panose="020B0604020202020204" pitchFamily="34" charset="0"/>
                <a:ea typeface="黑体" panose="02010609060101010101" pitchFamily="49" charset="-122"/>
              </a:rPr>
              <a:t>处理方法与加减法相同</a:t>
            </a:r>
            <a:endParaRPr lang="zh-CN" altLang="en-US" sz="2000" dirty="0">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pPr/>
              <a:t>58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40">
                                            <p:txEl>
                                              <p:pRg st="0" end="0"/>
                                            </p:txEl>
                                          </p:spTgt>
                                        </p:tgtEl>
                                        <p:attrNameLst>
                                          <p:attrName>style.visibility</p:attrName>
                                        </p:attrNameLst>
                                      </p:cBhvr>
                                      <p:to>
                                        <p:strVal val="visible"/>
                                      </p:to>
                                    </p:set>
                                    <p:animEffect transition="in" filter="blinds(horizontal)">
                                      <p:cBhvr>
                                        <p:cTn id="7" dur="500"/>
                                        <p:tgtEl>
                                          <p:spTgt spid="3768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6836">
                                            <p:txEl>
                                              <p:pRg st="0" end="0"/>
                                            </p:txEl>
                                          </p:spTgt>
                                        </p:tgtEl>
                                        <p:attrNameLst>
                                          <p:attrName>style.visibility</p:attrName>
                                        </p:attrNameLst>
                                      </p:cBhvr>
                                      <p:to>
                                        <p:strVal val="visible"/>
                                      </p:to>
                                    </p:set>
                                    <p:animEffect transition="in" filter="wipe(down)">
                                      <p:cBhvr>
                                        <p:cTn id="12" dur="500"/>
                                        <p:tgtEl>
                                          <p:spTgt spid="3768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6">
                                            <p:txEl>
                                              <p:pRg st="1" end="1"/>
                                            </p:txEl>
                                          </p:spTgt>
                                        </p:tgtEl>
                                        <p:attrNameLst>
                                          <p:attrName>style.visibility</p:attrName>
                                        </p:attrNameLst>
                                      </p:cBhvr>
                                      <p:to>
                                        <p:strVal val="visible"/>
                                      </p:to>
                                    </p:set>
                                    <p:animEffect transition="in" filter="blinds(horizontal)">
                                      <p:cBhvr>
                                        <p:cTn id="17" dur="500"/>
                                        <p:tgtEl>
                                          <p:spTgt spid="376836">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76836">
                                            <p:txEl>
                                              <p:pRg st="2" end="2"/>
                                            </p:txEl>
                                          </p:spTgt>
                                        </p:tgtEl>
                                        <p:attrNameLst>
                                          <p:attrName>style.visibility</p:attrName>
                                        </p:attrNameLst>
                                      </p:cBhvr>
                                      <p:to>
                                        <p:strVal val="visible"/>
                                      </p:to>
                                    </p:set>
                                    <p:animEffect transition="in" filter="blinds(horizontal)">
                                      <p:cBhvr>
                                        <p:cTn id="25" dur="500"/>
                                        <p:tgtEl>
                                          <p:spTgt spid="37683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76836">
                                            <p:txEl>
                                              <p:pRg st="3" end="3"/>
                                            </p:txEl>
                                          </p:spTgt>
                                        </p:tgtEl>
                                        <p:attrNameLst>
                                          <p:attrName>style.visibility</p:attrName>
                                        </p:attrNameLst>
                                      </p:cBhvr>
                                      <p:to>
                                        <p:strVal val="visible"/>
                                      </p:to>
                                    </p:set>
                                    <p:animEffect transition="in" filter="blinds(horizontal)">
                                      <p:cBhvr>
                                        <p:cTn id="30" dur="500"/>
                                        <p:tgtEl>
                                          <p:spTgt spid="37683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76836">
                                            <p:txEl>
                                              <p:pRg st="4" end="4"/>
                                            </p:txEl>
                                          </p:spTgt>
                                        </p:tgtEl>
                                        <p:attrNameLst>
                                          <p:attrName>style.visibility</p:attrName>
                                        </p:attrNameLst>
                                      </p:cBhvr>
                                      <p:to>
                                        <p:strVal val="visible"/>
                                      </p:to>
                                    </p:set>
                                    <p:animEffect transition="in" filter="blinds(horizontal)">
                                      <p:cBhvr>
                                        <p:cTn id="35" dur="500"/>
                                        <p:tgtEl>
                                          <p:spTgt spid="37683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6842"/>
                                        </p:tgtEl>
                                        <p:attrNameLst>
                                          <p:attrName>style.visibility</p:attrName>
                                        </p:attrNameLst>
                                      </p:cBhvr>
                                      <p:to>
                                        <p:strVal val="visible"/>
                                      </p:to>
                                    </p:set>
                                    <p:animEffect transition="in" filter="blinds(horizontal)">
                                      <p:cBhvr>
                                        <p:cTn id="40" dur="500"/>
                                        <p:tgtEl>
                                          <p:spTgt spid="37684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6844"/>
                                        </p:tgtEl>
                                        <p:attrNameLst>
                                          <p:attrName>style.visibility</p:attrName>
                                        </p:attrNameLst>
                                      </p:cBhvr>
                                      <p:to>
                                        <p:strVal val="visible"/>
                                      </p:to>
                                    </p:set>
                                    <p:animEffect transition="in" filter="blinds(horizontal)">
                                      <p:cBhvr>
                                        <p:cTn id="45" dur="500"/>
                                        <p:tgtEl>
                                          <p:spTgt spid="37684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76846"/>
                                        </p:tgtEl>
                                        <p:attrNameLst>
                                          <p:attrName>style.visibility</p:attrName>
                                        </p:attrNameLst>
                                      </p:cBhvr>
                                      <p:to>
                                        <p:strVal val="visible"/>
                                      </p:to>
                                    </p:set>
                                    <p:animEffect transition="in" filter="blinds(horizontal)">
                                      <p:cBhvr>
                                        <p:cTn id="50" dur="500"/>
                                        <p:tgtEl>
                                          <p:spTgt spid="37684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76847"/>
                                        </p:tgtEl>
                                        <p:attrNameLst>
                                          <p:attrName>style.visibility</p:attrName>
                                        </p:attrNameLst>
                                      </p:cBhvr>
                                      <p:to>
                                        <p:strVal val="visible"/>
                                      </p:to>
                                    </p:set>
                                    <p:animEffect transition="in" filter="blinds(horizontal)">
                                      <p:cBhvr>
                                        <p:cTn id="55" dur="500"/>
                                        <p:tgtEl>
                                          <p:spTgt spid="3768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6">
                                            <p:txEl>
                                              <p:pRg st="0" end="0"/>
                                            </p:txEl>
                                          </p:spTgt>
                                        </p:tgtEl>
                                        <p:attrNameLst>
                                          <p:attrName>style.visibility</p:attrName>
                                        </p:attrNameLst>
                                      </p:cBhvr>
                                      <p:to>
                                        <p:strVal val="visible"/>
                                      </p:to>
                                    </p:set>
                                    <p:animEffect transition="in" filter="wipe(up)">
                                      <p:cBhvr>
                                        <p:cTn id="60" dur="500"/>
                                        <p:tgtEl>
                                          <p:spTgt spid="16">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6">
                                            <p:txEl>
                                              <p:pRg st="1" end="1"/>
                                            </p:txEl>
                                          </p:spTgt>
                                        </p:tgtEl>
                                        <p:attrNameLst>
                                          <p:attrName>style.visibility</p:attrName>
                                        </p:attrNameLst>
                                      </p:cBhvr>
                                      <p:to>
                                        <p:strVal val="visible"/>
                                      </p:to>
                                    </p:set>
                                    <p:animEffect transition="in" filter="wipe(down)">
                                      <p:cBhvr>
                                        <p:cTn id="70" dur="500"/>
                                        <p:tgtEl>
                                          <p:spTgt spid="1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6">
                                            <p:txEl>
                                              <p:pRg st="2" end="2"/>
                                            </p:txEl>
                                          </p:spTgt>
                                        </p:tgtEl>
                                        <p:attrNameLst>
                                          <p:attrName>style.visibility</p:attrName>
                                        </p:attrNameLst>
                                      </p:cBhvr>
                                      <p:to>
                                        <p:strVal val="visible"/>
                                      </p:to>
                                    </p:set>
                                    <p:animEffect transition="in" filter="wipe(down)">
                                      <p:cBhvr>
                                        <p:cTn id="7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0" grpId="0" build="allAtOnce"/>
      <p:bldP spid="376842" grpId="0"/>
      <p:bldP spid="376844" grpId="0"/>
      <p:bldP spid="376846" grpId="0"/>
      <p:bldP spid="376847" grpId="0"/>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浮点乘除的溢出判断</a:t>
            </a:r>
          </a:p>
        </p:txBody>
      </p:sp>
      <p:sp>
        <p:nvSpPr>
          <p:cNvPr id="495620" name="Text Box 4"/>
          <p:cNvSpPr txBox="1">
            <a:spLocks noChangeArrowheads="1"/>
          </p:cNvSpPr>
          <p:nvPr/>
        </p:nvSpPr>
        <p:spPr bwMode="auto">
          <a:xfrm>
            <a:off x="242888" y="4295775"/>
            <a:ext cx="86487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05000"/>
              </a:lnSpc>
              <a:spcBef>
                <a:spcPct val="30000"/>
              </a:spcBef>
            </a:pPr>
            <a:r>
              <a:rPr lang="zh-CN" altLang="en-US" sz="2000" dirty="0">
                <a:latin typeface="Arial" panose="020B0604020202020204" pitchFamily="34" charset="0"/>
                <a:ea typeface="黑体" panose="02010609060101010101" pitchFamily="49" charset="-122"/>
              </a:rPr>
              <a:t>例：若</a:t>
            </a:r>
            <a:r>
              <a:rPr lang="en-US" altLang="zh-CN" sz="2000" dirty="0">
                <a:latin typeface="Arial" panose="020B0604020202020204" pitchFamily="34" charset="0"/>
                <a:ea typeface="黑体" panose="02010609060101010101" pitchFamily="49" charset="-122"/>
              </a:rPr>
              <a:t>E</a:t>
            </a:r>
            <a:r>
              <a:rPr lang="en-US" altLang="zh-CN" sz="2000" baseline="-25000" dirty="0">
                <a:latin typeface="Arial" panose="020B0604020202020204" pitchFamily="34" charset="0"/>
                <a:ea typeface="黑体" panose="02010609060101010101" pitchFamily="49" charset="-122"/>
              </a:rPr>
              <a:t>b</a:t>
            </a:r>
            <a:r>
              <a:rPr lang="en-US" altLang="zh-CN" sz="2000" dirty="0">
                <a:latin typeface="Arial" panose="020B0604020202020204" pitchFamily="34" charset="0"/>
                <a:ea typeface="黑体" panose="02010609060101010101" pitchFamily="49" charset="-122"/>
              </a:rPr>
              <a:t> = 0000 0001</a:t>
            </a:r>
            <a:r>
              <a:rPr lang="zh-CN" altLang="en-US" sz="2000" dirty="0">
                <a:latin typeface="Arial" panose="020B0604020202020204" pitchFamily="34" charset="0"/>
                <a:ea typeface="黑体" panose="02010609060101010101" pitchFamily="49" charset="-122"/>
              </a:rPr>
              <a:t>，则左规一次后，结果的阶码 </a:t>
            </a:r>
            <a:r>
              <a:rPr lang="en-US" altLang="zh-CN" sz="2000" dirty="0">
                <a:latin typeface="Arial" panose="020B0604020202020204" pitchFamily="34" charset="0"/>
                <a:ea typeface="黑体" panose="02010609060101010101" pitchFamily="49" charset="-122"/>
              </a:rPr>
              <a:t>E</a:t>
            </a:r>
            <a:r>
              <a:rPr lang="en-US" altLang="zh-CN" sz="2000" baseline="-25000" dirty="0">
                <a:latin typeface="Arial" panose="020B0604020202020204" pitchFamily="34" charset="0"/>
                <a:ea typeface="黑体" panose="02010609060101010101" pitchFamily="49" charset="-122"/>
              </a:rPr>
              <a:t>b</a:t>
            </a:r>
            <a:r>
              <a:rPr lang="en-US" altLang="zh-CN" sz="2000" dirty="0">
                <a:latin typeface="Arial" panose="020B0604020202020204" pitchFamily="34" charset="0"/>
                <a:ea typeface="黑体" panose="02010609060101010101" pitchFamily="49" charset="-122"/>
              </a:rPr>
              <a:t> = ?</a:t>
            </a:r>
          </a:p>
          <a:p>
            <a:pPr>
              <a:lnSpc>
                <a:spcPct val="105000"/>
              </a:lnSpc>
              <a:spcBef>
                <a:spcPct val="30000"/>
              </a:spcBef>
            </a:pPr>
            <a:r>
              <a:rPr lang="zh-CN" altLang="en-US" sz="2000" dirty="0">
                <a:solidFill>
                  <a:srgbClr val="FF0066"/>
                </a:solidFill>
                <a:latin typeface="Arial" panose="020B0604020202020204" pitchFamily="34" charset="0"/>
                <a:ea typeface="黑体" panose="02010609060101010101" pitchFamily="49" charset="-122"/>
              </a:rPr>
              <a:t>解：</a:t>
            </a:r>
            <a:r>
              <a:rPr lang="en-US" altLang="zh-CN" sz="2000" dirty="0">
                <a:solidFill>
                  <a:srgbClr val="FF0066"/>
                </a:solidFill>
                <a:latin typeface="Arial" panose="020B0604020202020204" pitchFamily="34" charset="0"/>
                <a:ea typeface="黑体" panose="02010609060101010101" pitchFamily="49" charset="-122"/>
              </a:rPr>
              <a:t>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 = 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+[-1]</a:t>
            </a:r>
            <a:r>
              <a:rPr lang="zh-CN" altLang="en-US" sz="2000" baseline="-25000" dirty="0">
                <a:solidFill>
                  <a:srgbClr val="FF0066"/>
                </a:solidFill>
                <a:latin typeface="Arial" panose="020B0604020202020204" pitchFamily="34" charset="0"/>
                <a:ea typeface="黑体" panose="02010609060101010101" pitchFamily="49" charset="-122"/>
              </a:rPr>
              <a:t>补</a:t>
            </a:r>
            <a:r>
              <a:rPr lang="zh-CN" altLang="en-US" sz="2000" dirty="0">
                <a:solidFill>
                  <a:srgbClr val="FF0066"/>
                </a:solidFill>
                <a:latin typeface="Arial" panose="020B0604020202020204" pitchFamily="34" charset="0"/>
                <a:ea typeface="黑体" panose="02010609060101010101" pitchFamily="49" charset="-122"/>
              </a:rPr>
              <a:t> </a:t>
            </a:r>
            <a:r>
              <a:rPr lang="en-US" altLang="zh-CN" sz="2000" dirty="0">
                <a:solidFill>
                  <a:srgbClr val="FF0066"/>
                </a:solidFill>
                <a:latin typeface="Arial" panose="020B0604020202020204" pitchFamily="34" charset="0"/>
                <a:ea typeface="黑体" panose="02010609060101010101" pitchFamily="49" charset="-122"/>
              </a:rPr>
              <a:t>= 0000 0001 + 1111 1111 = 0000 0000   </a:t>
            </a:r>
            <a:r>
              <a:rPr lang="zh-CN" altLang="en-US" sz="2000" dirty="0">
                <a:solidFill>
                  <a:srgbClr val="FF0066"/>
                </a:solidFill>
                <a:latin typeface="Arial" panose="020B0604020202020204" pitchFamily="34" charset="0"/>
                <a:ea typeface="黑体" panose="02010609060101010101" pitchFamily="49" charset="-122"/>
              </a:rPr>
              <a:t>阶码下溢！</a:t>
            </a:r>
          </a:p>
          <a:p>
            <a:pPr>
              <a:lnSpc>
                <a:spcPct val="105000"/>
              </a:lnSpc>
              <a:spcBef>
                <a:spcPct val="30000"/>
              </a:spcBef>
            </a:pPr>
            <a:r>
              <a:rPr lang="zh-CN" altLang="en-US" sz="2000" dirty="0">
                <a:latin typeface="Arial" panose="020B0604020202020204" pitchFamily="34" charset="0"/>
                <a:ea typeface="黑体" panose="02010609060101010101" pitchFamily="49" charset="-122"/>
              </a:rPr>
              <a:t>例：若</a:t>
            </a:r>
            <a:r>
              <a:rPr lang="en-US" altLang="zh-CN" sz="2000" dirty="0">
                <a:latin typeface="Arial" panose="020B0604020202020204" pitchFamily="34" charset="0"/>
                <a:ea typeface="黑体" panose="02010609060101010101" pitchFamily="49" charset="-122"/>
              </a:rPr>
              <a:t>Ex=1111 1110</a:t>
            </a:r>
            <a:r>
              <a:rPr lang="zh-CN" altLang="en-US" sz="2000" dirty="0">
                <a:latin typeface="Arial" panose="020B0604020202020204" pitchFamily="34" charset="0"/>
                <a:ea typeface="黑体" panose="02010609060101010101" pitchFamily="49" charset="-122"/>
              </a:rPr>
              <a:t>，</a:t>
            </a:r>
            <a:r>
              <a:rPr lang="en-US" altLang="zh-CN" sz="2000" dirty="0" err="1">
                <a:latin typeface="Arial" panose="020B0604020202020204" pitchFamily="34" charset="0"/>
                <a:ea typeface="黑体" panose="02010609060101010101" pitchFamily="49" charset="-122"/>
              </a:rPr>
              <a:t>Ey</a:t>
            </a:r>
            <a:r>
              <a:rPr lang="en-US" altLang="zh-CN" sz="2000" dirty="0">
                <a:latin typeface="Arial" panose="020B0604020202020204" pitchFamily="34" charset="0"/>
                <a:ea typeface="黑体" panose="02010609060101010101" pitchFamily="49" charset="-122"/>
              </a:rPr>
              <a:t>=1000 0000</a:t>
            </a:r>
            <a:r>
              <a:rPr lang="zh-CN" altLang="en-US" sz="2000" dirty="0">
                <a:latin typeface="Arial" panose="020B0604020202020204" pitchFamily="34" charset="0"/>
                <a:ea typeface="黑体" panose="02010609060101010101" pitchFamily="49" charset="-122"/>
              </a:rPr>
              <a:t>，则乘法运算时，结果的阶码 </a:t>
            </a:r>
            <a:r>
              <a:rPr lang="en-US" altLang="zh-CN" sz="2000" dirty="0">
                <a:latin typeface="Arial" panose="020B0604020202020204" pitchFamily="34" charset="0"/>
                <a:ea typeface="黑体" panose="02010609060101010101" pitchFamily="49" charset="-122"/>
              </a:rPr>
              <a:t>Eb=?</a:t>
            </a:r>
          </a:p>
          <a:p>
            <a:pPr>
              <a:lnSpc>
                <a:spcPct val="105000"/>
              </a:lnSpc>
              <a:spcBef>
                <a:spcPct val="30000"/>
              </a:spcBef>
            </a:pPr>
            <a:r>
              <a:rPr lang="zh-CN" altLang="en-US" sz="2000" dirty="0">
                <a:solidFill>
                  <a:srgbClr val="FF0066"/>
                </a:solidFill>
                <a:latin typeface="Arial" panose="020B0604020202020204" pitchFamily="34" charset="0"/>
                <a:ea typeface="黑体" panose="02010609060101010101" pitchFamily="49" charset="-122"/>
              </a:rPr>
              <a:t>解：</a:t>
            </a:r>
            <a:r>
              <a:rPr lang="en-US" altLang="zh-CN" sz="2000" dirty="0">
                <a:solidFill>
                  <a:srgbClr val="FF0066"/>
                </a:solidFill>
                <a:latin typeface="Arial" panose="020B0604020202020204" pitchFamily="34" charset="0"/>
                <a:ea typeface="黑体" panose="02010609060101010101" pitchFamily="49" charset="-122"/>
              </a:rPr>
              <a:t>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 = Ex+Ey-127 =</a:t>
            </a:r>
            <a:r>
              <a:rPr lang="en-US" altLang="zh-CN" sz="2000" dirty="0" err="1" smtClean="0">
                <a:solidFill>
                  <a:srgbClr val="FF0066"/>
                </a:solidFill>
                <a:latin typeface="Arial" panose="020B0604020202020204" pitchFamily="34" charset="0"/>
                <a:ea typeface="黑体" panose="02010609060101010101" pitchFamily="49" charset="-122"/>
              </a:rPr>
              <a:t>Ex+Ey</a:t>
            </a:r>
            <a:r>
              <a:rPr lang="en-US" altLang="zh-CN" sz="2000" dirty="0" smtClean="0">
                <a:solidFill>
                  <a:srgbClr val="FF0066"/>
                </a:solidFill>
                <a:latin typeface="Arial" panose="020B0604020202020204" pitchFamily="34" charset="0"/>
                <a:ea typeface="黑体" panose="02010609060101010101" pitchFamily="49" charset="-122"/>
              </a:rPr>
              <a:t>+[-127]</a:t>
            </a:r>
            <a:r>
              <a:rPr lang="zh-CN" altLang="en-US" sz="2000" baseline="-25000" dirty="0" smtClean="0">
                <a:solidFill>
                  <a:srgbClr val="FF0066"/>
                </a:solidFill>
                <a:latin typeface="Arial" panose="020B0604020202020204" pitchFamily="34" charset="0"/>
                <a:ea typeface="黑体" panose="02010609060101010101" pitchFamily="49" charset="-122"/>
              </a:rPr>
              <a:t>补</a:t>
            </a:r>
            <a:endParaRPr lang="en-US" altLang="zh-CN" sz="2000" baseline="-25000" dirty="0" smtClean="0">
              <a:solidFill>
                <a:srgbClr val="FF0066"/>
              </a:solidFill>
              <a:latin typeface="Arial" panose="020B0604020202020204" pitchFamily="34" charset="0"/>
              <a:ea typeface="黑体" panose="02010609060101010101" pitchFamily="49" charset="-122"/>
            </a:endParaRPr>
          </a:p>
          <a:p>
            <a:pPr>
              <a:lnSpc>
                <a:spcPct val="105000"/>
              </a:lnSpc>
              <a:spcBef>
                <a:spcPct val="30000"/>
              </a:spcBef>
            </a:pPr>
            <a:r>
              <a:rPr lang="en-US" altLang="zh-CN" sz="2000" dirty="0">
                <a:solidFill>
                  <a:srgbClr val="FF0066"/>
                </a:solidFill>
                <a:latin typeface="Arial" panose="020B0604020202020204" pitchFamily="34" charset="0"/>
                <a:ea typeface="黑体" panose="02010609060101010101" pitchFamily="49" charset="-122"/>
              </a:rPr>
              <a:t> </a:t>
            </a:r>
            <a:r>
              <a:rPr lang="en-US" altLang="zh-CN" sz="2000" dirty="0" smtClean="0">
                <a:solidFill>
                  <a:srgbClr val="FF0066"/>
                </a:solidFill>
                <a:latin typeface="Arial" panose="020B0604020202020204" pitchFamily="34" charset="0"/>
                <a:ea typeface="黑体" panose="02010609060101010101" pitchFamily="49" charset="-122"/>
              </a:rPr>
              <a:t>           = </a:t>
            </a:r>
            <a:r>
              <a:rPr lang="en-US" altLang="zh-CN" sz="2000" dirty="0">
                <a:solidFill>
                  <a:srgbClr val="FF0066"/>
                </a:solidFill>
                <a:latin typeface="Arial" panose="020B0604020202020204" pitchFamily="34" charset="0"/>
                <a:ea typeface="黑体" panose="02010609060101010101" pitchFamily="49" charset="-122"/>
              </a:rPr>
              <a:t>1111 1110 + 1000 0000 + 1000 0001 = 1111 1111         </a:t>
            </a:r>
          </a:p>
          <a:p>
            <a:pPr>
              <a:lnSpc>
                <a:spcPct val="105000"/>
              </a:lnSpc>
              <a:spcBef>
                <a:spcPct val="30000"/>
              </a:spcBef>
            </a:pPr>
            <a:r>
              <a:rPr lang="zh-CN" altLang="en-US" sz="2000" dirty="0">
                <a:solidFill>
                  <a:srgbClr val="FF0066"/>
                </a:solidFill>
                <a:latin typeface="Arial" panose="020B0604020202020204" pitchFamily="34" charset="0"/>
                <a:ea typeface="黑体" panose="02010609060101010101" pitchFamily="49" charset="-122"/>
              </a:rPr>
              <a:t>       阶码上溢！</a:t>
            </a:r>
          </a:p>
        </p:txBody>
      </p:sp>
      <p:sp>
        <p:nvSpPr>
          <p:cNvPr id="495621" name="Rectangle 5"/>
          <p:cNvSpPr>
            <a:spLocks noChangeArrowheads="1"/>
          </p:cNvSpPr>
          <p:nvPr/>
        </p:nvSpPr>
        <p:spPr bwMode="auto">
          <a:xfrm>
            <a:off x="0" y="670247"/>
            <a:ext cx="9144000" cy="346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203200" indent="-2032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000" dirty="0" smtClean="0">
                <a:ea typeface="黑体" panose="02010609060101010101" pitchFamily="49" charset="-122"/>
              </a:rPr>
              <a:t>除了与加减类似的左规和右规时的溢出判断外，以下情况</a:t>
            </a:r>
            <a:r>
              <a:rPr lang="zh-CN" altLang="en-US" sz="2000" dirty="0">
                <a:ea typeface="黑体" panose="02010609060101010101" pitchFamily="49" charset="-122"/>
              </a:rPr>
              <a:t>也</a:t>
            </a:r>
            <a:r>
              <a:rPr lang="zh-CN" altLang="en-US" sz="2000" dirty="0" smtClean="0">
                <a:ea typeface="黑体" panose="02010609060101010101" pitchFamily="49" charset="-122"/>
              </a:rPr>
              <a:t>可能</a:t>
            </a:r>
            <a:r>
              <a:rPr lang="zh-CN" altLang="en-US" sz="2000" dirty="0">
                <a:ea typeface="黑体" panose="02010609060101010101" pitchFamily="49" charset="-122"/>
              </a:rPr>
              <a:t>会导致阶码</a:t>
            </a:r>
            <a:r>
              <a:rPr lang="zh-CN" altLang="en-US" sz="2000" dirty="0" smtClean="0">
                <a:ea typeface="黑体" panose="02010609060101010101" pitchFamily="49" charset="-122"/>
              </a:rPr>
              <a:t>溢出</a:t>
            </a:r>
            <a:endParaRPr lang="zh-CN" altLang="en-US" sz="2000" dirty="0">
              <a:ea typeface="黑体" panose="02010609060101010101" pitchFamily="49" charset="-122"/>
            </a:endParaRPr>
          </a:p>
          <a:p>
            <a:pPr lvl="1"/>
            <a:r>
              <a:rPr lang="zh-CN" altLang="en-US" dirty="0">
                <a:ea typeface="黑体" panose="02010609060101010101" pitchFamily="49" charset="-122"/>
              </a:rPr>
              <a:t>乘法运算求阶码的和时</a:t>
            </a: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和</a:t>
            </a:r>
            <a:r>
              <a:rPr lang="en-US" altLang="zh-CN" sz="2000" dirty="0" err="1">
                <a:ea typeface="黑体" panose="02010609060101010101" pitchFamily="49" charset="-122"/>
              </a:rPr>
              <a:t>Ey</a:t>
            </a:r>
            <a:r>
              <a:rPr lang="zh-CN" altLang="en-US" sz="2000" dirty="0">
                <a:ea typeface="黑体" panose="02010609060101010101" pitchFamily="49" charset="-122"/>
              </a:rPr>
              <a:t>最高位皆</a:t>
            </a:r>
            <a:r>
              <a:rPr lang="en-US" altLang="zh-CN" sz="2000" dirty="0">
                <a:ea typeface="黑体" panose="02010609060101010101" pitchFamily="49" charset="-122"/>
              </a:rPr>
              <a:t>1</a:t>
            </a:r>
            <a:r>
              <a:rPr lang="zh-CN" altLang="en-US" sz="2000" dirty="0">
                <a:ea typeface="黑体" panose="02010609060101010101" pitchFamily="49" charset="-122"/>
              </a:rPr>
              <a:t>，</a:t>
            </a:r>
            <a:r>
              <a:rPr lang="zh-CN" altLang="en-US" sz="2000" dirty="0" smtClean="0">
                <a:ea typeface="黑体" panose="02010609060101010101" pitchFamily="49" charset="-122"/>
              </a:rPr>
              <a:t>而结果</a:t>
            </a:r>
            <a:r>
              <a:rPr lang="en-US" altLang="zh-CN" sz="2000" dirty="0" smtClean="0">
                <a:ea typeface="黑体" panose="02010609060101010101" pitchFamily="49" charset="-122"/>
              </a:rPr>
              <a:t>E</a:t>
            </a:r>
            <a:r>
              <a:rPr lang="en-US" altLang="zh-CN" sz="2000" baseline="-25000" dirty="0" smtClean="0">
                <a:ea typeface="黑体" panose="02010609060101010101" pitchFamily="49" charset="-122"/>
              </a:rPr>
              <a:t>b</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smtClean="0">
                <a:solidFill>
                  <a:srgbClr val="CC3300"/>
                </a:solidFill>
                <a:ea typeface="黑体" panose="02010609060101010101" pitchFamily="49" charset="-122"/>
              </a:rPr>
              <a:t>或为</a:t>
            </a:r>
            <a:r>
              <a:rPr lang="zh-CN" altLang="en-US" sz="2000" dirty="0">
                <a:solidFill>
                  <a:srgbClr val="CC3300"/>
                </a:solidFill>
                <a:ea typeface="黑体" panose="02010609060101010101" pitchFamily="49" charset="-122"/>
              </a:rPr>
              <a:t>全</a:t>
            </a:r>
            <a:r>
              <a:rPr lang="en-US" altLang="zh-CN" sz="2000" dirty="0">
                <a:solidFill>
                  <a:srgbClr val="CC3300"/>
                </a:solidFill>
                <a:ea typeface="黑体" panose="02010609060101010101" pitchFamily="49" charset="-122"/>
              </a:rPr>
              <a:t>1</a:t>
            </a:r>
            <a:r>
              <a:rPr lang="zh-CN" altLang="en-US" sz="2000" dirty="0">
                <a:ea typeface="黑体" panose="02010609060101010101" pitchFamily="49" charset="-122"/>
              </a:rPr>
              <a:t>，则阶码上溢</a:t>
            </a: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和</a:t>
            </a:r>
            <a:r>
              <a:rPr lang="en-US" altLang="zh-CN" sz="2000" dirty="0" err="1">
                <a:ea typeface="黑体" panose="02010609060101010101" pitchFamily="49" charset="-122"/>
              </a:rPr>
              <a:t>Ey</a:t>
            </a:r>
            <a:r>
              <a:rPr lang="zh-CN" altLang="en-US" sz="2000" dirty="0">
                <a:ea typeface="黑体" panose="02010609060101010101" pitchFamily="49" charset="-122"/>
              </a:rPr>
              <a:t>最高位皆</a:t>
            </a:r>
            <a:r>
              <a:rPr lang="en-US" altLang="zh-CN" sz="2000" dirty="0">
                <a:ea typeface="黑体" panose="02010609060101010101" pitchFamily="49" charset="-122"/>
              </a:rPr>
              <a:t>0</a:t>
            </a:r>
            <a:r>
              <a:rPr lang="zh-CN" altLang="en-US" sz="2000" dirty="0">
                <a:ea typeface="黑体" panose="02010609060101010101" pitchFamily="49" charset="-122"/>
              </a:rPr>
              <a:t>，而</a:t>
            </a:r>
            <a:r>
              <a:rPr lang="zh-CN" altLang="en-US" sz="2000" dirty="0" smtClean="0">
                <a:ea typeface="黑体" panose="02010609060101010101" pitchFamily="49" charset="-122"/>
              </a:rPr>
              <a:t>结果</a:t>
            </a:r>
            <a:r>
              <a:rPr lang="en-US" altLang="zh-CN" sz="2000" dirty="0" smtClean="0">
                <a:ea typeface="黑体" panose="02010609060101010101" pitchFamily="49" charset="-122"/>
              </a:rPr>
              <a:t>E</a:t>
            </a:r>
            <a:r>
              <a:rPr lang="en-US" altLang="zh-CN" sz="2000" baseline="-25000" dirty="0" smtClean="0">
                <a:ea typeface="黑体" panose="02010609060101010101" pitchFamily="49" charset="-122"/>
              </a:rPr>
              <a:t>b</a:t>
            </a:r>
            <a:r>
              <a:rPr lang="zh-CN" altLang="en-US" sz="2000" dirty="0">
                <a:ea typeface="黑体" panose="02010609060101010101" pitchFamily="49" charset="-122"/>
              </a:rPr>
              <a:t>的</a:t>
            </a:r>
            <a:r>
              <a:rPr lang="zh-CN" altLang="en-US" sz="2000" dirty="0" smtClean="0">
                <a:ea typeface="黑体" panose="02010609060101010101" pitchFamily="49" charset="-122"/>
              </a:rPr>
              <a:t>最高位</a:t>
            </a:r>
            <a:r>
              <a:rPr lang="zh-CN" altLang="en-US" sz="2000" dirty="0">
                <a:ea typeface="黑体" panose="02010609060101010101" pitchFamily="49" charset="-122"/>
              </a:rPr>
              <a:t>是</a:t>
            </a:r>
            <a:r>
              <a:rPr lang="en-US" altLang="zh-CN" sz="2000" dirty="0">
                <a:ea typeface="黑体" panose="02010609060101010101" pitchFamily="49" charset="-122"/>
              </a:rPr>
              <a:t>1</a:t>
            </a:r>
            <a:r>
              <a:rPr lang="zh-CN" altLang="en-US" sz="2000" dirty="0" smtClean="0">
                <a:solidFill>
                  <a:srgbClr val="CC3300"/>
                </a:solidFill>
                <a:ea typeface="黑体" panose="02010609060101010101" pitchFamily="49" charset="-122"/>
              </a:rPr>
              <a:t>或为</a:t>
            </a:r>
            <a:r>
              <a:rPr lang="zh-CN" altLang="en-US" sz="2000" dirty="0">
                <a:solidFill>
                  <a:srgbClr val="CC3300"/>
                </a:solidFill>
                <a:ea typeface="黑体" panose="02010609060101010101" pitchFamily="49" charset="-122"/>
              </a:rPr>
              <a:t>全</a:t>
            </a:r>
            <a:r>
              <a:rPr lang="en-US" altLang="zh-CN" sz="2000" dirty="0">
                <a:solidFill>
                  <a:srgbClr val="CC3300"/>
                </a:solidFill>
                <a:ea typeface="黑体" panose="02010609060101010101" pitchFamily="49" charset="-122"/>
              </a:rPr>
              <a:t>0</a:t>
            </a:r>
            <a:r>
              <a:rPr lang="zh-CN" altLang="en-US" sz="2000" dirty="0">
                <a:ea typeface="黑体" panose="02010609060101010101" pitchFamily="49" charset="-122"/>
              </a:rPr>
              <a:t>，则阶码下溢</a:t>
            </a:r>
          </a:p>
          <a:p>
            <a:pPr lvl="1"/>
            <a:r>
              <a:rPr lang="zh-CN" altLang="en-US" dirty="0">
                <a:ea typeface="黑体" panose="02010609060101010101" pitchFamily="49" charset="-122"/>
              </a:rPr>
              <a:t>除法运算求阶码的差时</a:t>
            </a: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ea typeface="黑体" panose="02010609060101010101" pitchFamily="49" charset="-122"/>
              </a:rPr>
              <a:t>，</a:t>
            </a:r>
            <a:r>
              <a:rPr lang="en-US" altLang="zh-CN" sz="2000" dirty="0" err="1">
                <a:ea typeface="黑体" panose="02010609060101010101" pitchFamily="49" charset="-122"/>
              </a:rPr>
              <a:t>Ey</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smtClean="0">
                <a:ea typeface="黑体" panose="02010609060101010101" pitchFamily="49" charset="-122"/>
              </a:rPr>
              <a:t>，结果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smtClean="0">
                <a:ea typeface="黑体" panose="02010609060101010101" pitchFamily="49" charset="-122"/>
              </a:rPr>
              <a:t>的</a:t>
            </a:r>
            <a:r>
              <a:rPr lang="zh-CN" altLang="en-US" sz="2000" dirty="0">
                <a:ea typeface="黑体" panose="02010609060101010101" pitchFamily="49" charset="-122"/>
              </a:rPr>
              <a:t>最高位是</a:t>
            </a:r>
            <a:r>
              <a:rPr lang="en-US" altLang="zh-CN" sz="2000" dirty="0">
                <a:ea typeface="黑体" panose="02010609060101010101" pitchFamily="49" charset="-122"/>
              </a:rPr>
              <a:t>0</a:t>
            </a:r>
            <a:r>
              <a:rPr lang="zh-CN" altLang="en-US" sz="2000" dirty="0" smtClean="0">
                <a:solidFill>
                  <a:srgbClr val="CC3300"/>
                </a:solidFill>
                <a:ea typeface="黑体" panose="02010609060101010101" pitchFamily="49" charset="-122"/>
              </a:rPr>
              <a:t>或为</a:t>
            </a:r>
            <a:r>
              <a:rPr lang="zh-CN" altLang="en-US" sz="2000" dirty="0">
                <a:solidFill>
                  <a:srgbClr val="CC3300"/>
                </a:solidFill>
                <a:ea typeface="黑体" panose="02010609060101010101" pitchFamily="49" charset="-122"/>
              </a:rPr>
              <a:t>全</a:t>
            </a:r>
            <a:r>
              <a:rPr lang="en-US" altLang="zh-CN" sz="2000" dirty="0">
                <a:solidFill>
                  <a:srgbClr val="CC3300"/>
                </a:solidFill>
                <a:ea typeface="黑体" panose="02010609060101010101" pitchFamily="49" charset="-122"/>
              </a:rPr>
              <a:t>1</a:t>
            </a:r>
            <a:r>
              <a:rPr lang="zh-CN" altLang="en-US" sz="2000" dirty="0">
                <a:ea typeface="黑体" panose="02010609060101010101" pitchFamily="49" charset="-122"/>
              </a:rPr>
              <a:t>，则阶码上溢。</a:t>
            </a: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a:ea typeface="黑体" panose="02010609060101010101" pitchFamily="49" charset="-122"/>
              </a:rPr>
              <a:t>，</a:t>
            </a:r>
            <a:r>
              <a:rPr lang="en-US" altLang="zh-CN" sz="2000" dirty="0" err="1">
                <a:ea typeface="黑体" panose="02010609060101010101" pitchFamily="49" charset="-122"/>
              </a:rPr>
              <a:t>Ey</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ea typeface="黑体" panose="02010609060101010101" pitchFamily="49" charset="-122"/>
              </a:rPr>
              <a:t>，</a:t>
            </a:r>
            <a:r>
              <a:rPr lang="zh-CN" altLang="en-US" sz="2000" dirty="0" smtClean="0">
                <a:ea typeface="黑体" panose="02010609060101010101" pitchFamily="49" charset="-122"/>
              </a:rPr>
              <a:t>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smtClean="0">
                <a:ea typeface="黑体" panose="02010609060101010101" pitchFamily="49" charset="-122"/>
              </a:rPr>
              <a:t>的</a:t>
            </a:r>
            <a:r>
              <a:rPr lang="zh-CN" altLang="en-US" sz="2000" dirty="0">
                <a:ea typeface="黑体" panose="02010609060101010101" pitchFamily="49" charset="-122"/>
              </a:rPr>
              <a:t>最高位是</a:t>
            </a:r>
            <a:r>
              <a:rPr lang="en-US" altLang="zh-CN" sz="2000" dirty="0">
                <a:ea typeface="黑体" panose="02010609060101010101" pitchFamily="49" charset="-122"/>
              </a:rPr>
              <a:t>1</a:t>
            </a:r>
            <a:r>
              <a:rPr lang="zh-CN" altLang="en-US" sz="2000" dirty="0" smtClean="0">
                <a:solidFill>
                  <a:srgbClr val="CC3300"/>
                </a:solidFill>
                <a:ea typeface="黑体" panose="02010609060101010101" pitchFamily="49" charset="-122"/>
              </a:rPr>
              <a:t>或为</a:t>
            </a:r>
            <a:r>
              <a:rPr lang="zh-CN" altLang="en-US" sz="2000" dirty="0">
                <a:solidFill>
                  <a:srgbClr val="CC3300"/>
                </a:solidFill>
                <a:ea typeface="黑体" panose="02010609060101010101" pitchFamily="49" charset="-122"/>
              </a:rPr>
              <a:t>全</a:t>
            </a:r>
            <a:r>
              <a:rPr lang="en-US" altLang="zh-CN" sz="2000" dirty="0">
                <a:solidFill>
                  <a:srgbClr val="CC3300"/>
                </a:solidFill>
                <a:ea typeface="黑体" panose="02010609060101010101" pitchFamily="49" charset="-122"/>
              </a:rPr>
              <a:t>0</a:t>
            </a:r>
            <a:r>
              <a:rPr lang="zh-CN" altLang="en-US" sz="2000" dirty="0">
                <a:ea typeface="黑体" panose="02010609060101010101" pitchFamily="49" charset="-122"/>
              </a:rPr>
              <a:t>，则阶码下溢。</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59</a:t>
            </a:fld>
            <a:endParaRPr lang="zh-CN" altLang="en-US" dirty="0"/>
          </a:p>
        </p:txBody>
      </p:sp>
    </p:spTree>
    <p:extLst>
      <p:ext uri="{BB962C8B-B14F-4D97-AF65-F5344CB8AC3E}">
        <p14:creationId xmlns:p14="http://schemas.microsoft.com/office/powerpoint/2010/main" val="843383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95621">
                                            <p:txEl>
                                              <p:pRg st="1" end="1"/>
                                            </p:txEl>
                                          </p:spTgt>
                                        </p:tgtEl>
                                        <p:attrNameLst>
                                          <p:attrName>style.visibility</p:attrName>
                                        </p:attrNameLst>
                                      </p:cBhvr>
                                      <p:to>
                                        <p:strVal val="visible"/>
                                      </p:to>
                                    </p:set>
                                    <p:animEffect transition="in" filter="wipe(down)">
                                      <p:cBhvr>
                                        <p:cTn id="7" dur="500"/>
                                        <p:tgtEl>
                                          <p:spTgt spid="495621">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95621">
                                            <p:txEl>
                                              <p:pRg st="4" end="4"/>
                                            </p:txEl>
                                          </p:spTgt>
                                        </p:tgtEl>
                                        <p:attrNameLst>
                                          <p:attrName>style.visibility</p:attrName>
                                        </p:attrNameLst>
                                      </p:cBhvr>
                                      <p:to>
                                        <p:strVal val="visible"/>
                                      </p:to>
                                    </p:set>
                                    <p:animEffect transition="in" filter="wipe(down)">
                                      <p:cBhvr>
                                        <p:cTn id="11" dur="500"/>
                                        <p:tgtEl>
                                          <p:spTgt spid="495621">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95621">
                                            <p:txEl>
                                              <p:pRg st="2" end="2"/>
                                            </p:txEl>
                                          </p:spTgt>
                                        </p:tgtEl>
                                        <p:attrNameLst>
                                          <p:attrName>style.visibility</p:attrName>
                                        </p:attrNameLst>
                                      </p:cBhvr>
                                      <p:to>
                                        <p:strVal val="visible"/>
                                      </p:to>
                                    </p:set>
                                    <p:animEffect transition="in" filter="blinds(horizontal)">
                                      <p:cBhvr>
                                        <p:cTn id="16" dur="500"/>
                                        <p:tgtEl>
                                          <p:spTgt spid="49562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5621">
                                            <p:txEl>
                                              <p:pRg st="3" end="3"/>
                                            </p:txEl>
                                          </p:spTgt>
                                        </p:tgtEl>
                                        <p:attrNameLst>
                                          <p:attrName>style.visibility</p:attrName>
                                        </p:attrNameLst>
                                      </p:cBhvr>
                                      <p:to>
                                        <p:strVal val="visible"/>
                                      </p:to>
                                    </p:set>
                                    <p:animEffect transition="in" filter="blinds(horizontal)">
                                      <p:cBhvr>
                                        <p:cTn id="21" dur="500"/>
                                        <p:tgtEl>
                                          <p:spTgt spid="49562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5621">
                                            <p:txEl>
                                              <p:pRg st="5" end="5"/>
                                            </p:txEl>
                                          </p:spTgt>
                                        </p:tgtEl>
                                        <p:attrNameLst>
                                          <p:attrName>style.visibility</p:attrName>
                                        </p:attrNameLst>
                                      </p:cBhvr>
                                      <p:to>
                                        <p:strVal val="visible"/>
                                      </p:to>
                                    </p:set>
                                    <p:animEffect transition="in" filter="blinds(horizontal)">
                                      <p:cBhvr>
                                        <p:cTn id="26" dur="500"/>
                                        <p:tgtEl>
                                          <p:spTgt spid="49562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95621">
                                            <p:txEl>
                                              <p:pRg st="6" end="6"/>
                                            </p:txEl>
                                          </p:spTgt>
                                        </p:tgtEl>
                                        <p:attrNameLst>
                                          <p:attrName>style.visibility</p:attrName>
                                        </p:attrNameLst>
                                      </p:cBhvr>
                                      <p:to>
                                        <p:strVal val="visible"/>
                                      </p:to>
                                    </p:set>
                                    <p:animEffect transition="in" filter="blinds(horizontal)">
                                      <p:cBhvr>
                                        <p:cTn id="31" dur="500"/>
                                        <p:tgtEl>
                                          <p:spTgt spid="49562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95620">
                                            <p:txEl>
                                              <p:pRg st="0" end="0"/>
                                            </p:txEl>
                                          </p:spTgt>
                                        </p:tgtEl>
                                        <p:attrNameLst>
                                          <p:attrName>style.visibility</p:attrName>
                                        </p:attrNameLst>
                                      </p:cBhvr>
                                      <p:to>
                                        <p:strVal val="visible"/>
                                      </p:to>
                                    </p:set>
                                    <p:animEffect transition="in" filter="blinds(horizontal)">
                                      <p:cBhvr>
                                        <p:cTn id="36" dur="500"/>
                                        <p:tgtEl>
                                          <p:spTgt spid="49562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5620">
                                            <p:txEl>
                                              <p:pRg st="1" end="1"/>
                                            </p:txEl>
                                          </p:spTgt>
                                        </p:tgtEl>
                                        <p:attrNameLst>
                                          <p:attrName>style.visibility</p:attrName>
                                        </p:attrNameLst>
                                      </p:cBhvr>
                                      <p:to>
                                        <p:strVal val="visible"/>
                                      </p:to>
                                    </p:set>
                                    <p:animEffect transition="in" filter="blinds(horizontal)">
                                      <p:cBhvr>
                                        <p:cTn id="41" dur="500"/>
                                        <p:tgtEl>
                                          <p:spTgt spid="49562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95620">
                                            <p:txEl>
                                              <p:pRg st="2" end="2"/>
                                            </p:txEl>
                                          </p:spTgt>
                                        </p:tgtEl>
                                        <p:attrNameLst>
                                          <p:attrName>style.visibility</p:attrName>
                                        </p:attrNameLst>
                                      </p:cBhvr>
                                      <p:to>
                                        <p:strVal val="visible"/>
                                      </p:to>
                                    </p:set>
                                    <p:animEffect transition="in" filter="blinds(horizontal)">
                                      <p:cBhvr>
                                        <p:cTn id="46" dur="500"/>
                                        <p:tgtEl>
                                          <p:spTgt spid="49562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95620">
                                            <p:txEl>
                                              <p:pRg st="3" end="3"/>
                                            </p:txEl>
                                          </p:spTgt>
                                        </p:tgtEl>
                                        <p:attrNameLst>
                                          <p:attrName>style.visibility</p:attrName>
                                        </p:attrNameLst>
                                      </p:cBhvr>
                                      <p:to>
                                        <p:strVal val="visible"/>
                                      </p:to>
                                    </p:set>
                                    <p:animEffect transition="in" filter="blinds(horizontal)">
                                      <p:cBhvr>
                                        <p:cTn id="51" dur="500"/>
                                        <p:tgtEl>
                                          <p:spTgt spid="495620">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95620">
                                            <p:txEl>
                                              <p:pRg st="4" end="4"/>
                                            </p:txEl>
                                          </p:spTgt>
                                        </p:tgtEl>
                                        <p:attrNameLst>
                                          <p:attrName>style.visibility</p:attrName>
                                        </p:attrNameLst>
                                      </p:cBhvr>
                                      <p:to>
                                        <p:strVal val="visible"/>
                                      </p:to>
                                    </p:set>
                                    <p:animEffect transition="in" filter="blinds(horizontal)">
                                      <p:cBhvr>
                                        <p:cTn id="56" dur="500"/>
                                        <p:tgtEl>
                                          <p:spTgt spid="495620">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95620">
                                            <p:txEl>
                                              <p:pRg st="5" end="5"/>
                                            </p:txEl>
                                          </p:spTgt>
                                        </p:tgtEl>
                                        <p:attrNameLst>
                                          <p:attrName>style.visibility</p:attrName>
                                        </p:attrNameLst>
                                      </p:cBhvr>
                                      <p:to>
                                        <p:strVal val="visible"/>
                                      </p:to>
                                    </p:set>
                                    <p:animEffect transition="in" filter="blinds(horizontal)">
                                      <p:cBhvr>
                                        <p:cTn id="61" dur="500"/>
                                        <p:tgtEl>
                                          <p:spTgt spid="4956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1940" y="111861"/>
            <a:ext cx="6073775" cy="479747"/>
          </a:xfrm>
        </p:spPr>
        <p:txBody>
          <a:bodyPr/>
          <a:lstStyle/>
          <a:p>
            <a:r>
              <a:rPr lang="en-US" altLang="zh-CN" dirty="0" smtClean="0">
                <a:ea typeface="宋体" panose="02010600030101010101" pitchFamily="2" charset="-122"/>
              </a:rPr>
              <a:t>C</a:t>
            </a:r>
            <a:r>
              <a:rPr lang="zh-CN" altLang="en-US" dirty="0" smtClean="0">
                <a:ea typeface="宋体" panose="02010600030101010101" pitchFamily="2" charset="-122"/>
              </a:rPr>
              <a:t>语言程序中涉及的</a:t>
            </a:r>
            <a:r>
              <a:rPr lang="zh-CN" altLang="en-US" dirty="0">
                <a:ea typeface="宋体" panose="02010600030101010101" pitchFamily="2" charset="-122"/>
              </a:rPr>
              <a:t>运算（续）</a:t>
            </a:r>
            <a:endParaRPr lang="zh-CN" altLang="en-US" dirty="0" smtClean="0">
              <a:ea typeface="宋体" panose="02010600030101010101" pitchFamily="2" charset="-122"/>
            </a:endParaRPr>
          </a:p>
        </p:txBody>
      </p:sp>
      <p:sp>
        <p:nvSpPr>
          <p:cNvPr id="396291" name="Rectangle 3"/>
          <p:cNvSpPr>
            <a:spLocks noGrp="1" noChangeArrowheads="1"/>
          </p:cNvSpPr>
          <p:nvPr>
            <p:ph type="body" idx="1"/>
          </p:nvPr>
        </p:nvSpPr>
        <p:spPr>
          <a:xfrm>
            <a:off x="0" y="736600"/>
            <a:ext cx="5813425" cy="5748240"/>
          </a:xfrm>
        </p:spPr>
        <p:txBody>
          <a:bodyPr/>
          <a:lstStyle/>
          <a:p>
            <a:pPr>
              <a:spcBef>
                <a:spcPct val="5000"/>
              </a:spcBef>
            </a:pPr>
            <a:r>
              <a:rPr lang="zh-CN" altLang="en-US" dirty="0" smtClean="0">
                <a:ea typeface="黑体" panose="02010609060101010101" pitchFamily="49" charset="-122"/>
              </a:rPr>
              <a:t>位扩展和位截断运算</a:t>
            </a:r>
          </a:p>
          <a:p>
            <a:pPr lvl="1">
              <a:spcBef>
                <a:spcPct val="5000"/>
              </a:spcBef>
            </a:pPr>
            <a:r>
              <a:rPr lang="zh-CN" altLang="en-US" dirty="0" smtClean="0">
                <a:ea typeface="黑体" panose="02010609060101010101" pitchFamily="49" charset="-122"/>
              </a:rPr>
              <a:t>在高级语言中没有专门的这类运算符</a:t>
            </a:r>
          </a:p>
          <a:p>
            <a:pPr lvl="2">
              <a:spcBef>
                <a:spcPct val="5000"/>
              </a:spcBef>
            </a:pPr>
            <a:r>
              <a:rPr lang="zh-CN" altLang="en-US" sz="2000" dirty="0" smtClean="0">
                <a:ea typeface="黑体" panose="02010609060101010101" pitchFamily="49" charset="-122"/>
              </a:rPr>
              <a:t>不同类型数据间转换时可能会出现数据扩展或截断操作</a:t>
            </a:r>
            <a:endParaRPr lang="zh-CN" altLang="en-US" dirty="0" smtClean="0">
              <a:ea typeface="黑体" panose="02010609060101010101" pitchFamily="49" charset="-122"/>
            </a:endParaRPr>
          </a:p>
          <a:p>
            <a:pPr lvl="2">
              <a:spcBef>
                <a:spcPct val="5000"/>
              </a:spcBef>
            </a:pPr>
            <a:r>
              <a:rPr lang="zh-CN" altLang="en-US" sz="2000" dirty="0" smtClean="0">
                <a:ea typeface="黑体" panose="02010609060101010101" pitchFamily="49" charset="-122"/>
              </a:rPr>
              <a:t>根据类型转换前后数据的长短确定是扩展还是截断</a:t>
            </a:r>
          </a:p>
          <a:p>
            <a:pPr lvl="2">
              <a:spcBef>
                <a:spcPct val="5000"/>
              </a:spcBef>
            </a:pPr>
            <a:r>
              <a:rPr lang="zh-CN" altLang="en-US" sz="2000" dirty="0" smtClean="0">
                <a:ea typeface="黑体" panose="02010609060101010101" pitchFamily="49" charset="-122"/>
              </a:rPr>
              <a:t>扩展</a:t>
            </a:r>
            <a:r>
              <a:rPr lang="zh-CN" altLang="en-US" sz="1900" dirty="0" smtClean="0">
                <a:ea typeface="黑体" panose="02010609060101010101" pitchFamily="49" charset="-122"/>
              </a:rPr>
              <a:t>：</a:t>
            </a:r>
            <a:r>
              <a:rPr lang="zh-CN" altLang="en-US" sz="2000" dirty="0" smtClean="0">
                <a:ea typeface="黑体" panose="02010609060101010101" pitchFamily="49" charset="-122"/>
              </a:rPr>
              <a:t>短转长</a:t>
            </a:r>
          </a:p>
          <a:p>
            <a:pPr lvl="2">
              <a:spcBef>
                <a:spcPct val="5000"/>
              </a:spcBef>
              <a:buFontTx/>
              <a:buNone/>
            </a:pPr>
            <a:r>
              <a:rPr lang="zh-CN" altLang="en-US" sz="2000" dirty="0" smtClean="0">
                <a:solidFill>
                  <a:srgbClr val="009900"/>
                </a:solidFill>
                <a:ea typeface="黑体" panose="02010609060101010101" pitchFamily="49" charset="-122"/>
              </a:rPr>
              <a:t>       </a:t>
            </a:r>
            <a:r>
              <a:rPr lang="zh-CN" altLang="en-US" sz="2000" dirty="0" smtClean="0">
                <a:solidFill>
                  <a:schemeClr val="accent2"/>
                </a:solidFill>
                <a:ea typeface="黑体" panose="02010609060101010101" pitchFamily="49" charset="-122"/>
              </a:rPr>
              <a:t>无符号数：</a:t>
            </a:r>
            <a:r>
              <a:rPr lang="en-US" altLang="zh-CN" sz="2000" dirty="0" smtClean="0">
                <a:solidFill>
                  <a:schemeClr val="accent2"/>
                </a:solidFill>
                <a:ea typeface="黑体" panose="02010609060101010101" pitchFamily="49" charset="-122"/>
              </a:rPr>
              <a:t>0</a:t>
            </a:r>
            <a:r>
              <a:rPr lang="zh-CN" altLang="en-US" sz="2000" dirty="0" smtClean="0">
                <a:solidFill>
                  <a:schemeClr val="accent2"/>
                </a:solidFill>
                <a:ea typeface="黑体" panose="02010609060101010101" pitchFamily="49" charset="-122"/>
              </a:rPr>
              <a:t>扩展，前面补</a:t>
            </a:r>
            <a:r>
              <a:rPr lang="en-US" altLang="zh-CN" sz="2000" dirty="0" smtClean="0">
                <a:solidFill>
                  <a:schemeClr val="accent2"/>
                </a:solidFill>
                <a:ea typeface="黑体" panose="02010609060101010101" pitchFamily="49" charset="-122"/>
              </a:rPr>
              <a:t>0 </a:t>
            </a:r>
          </a:p>
          <a:p>
            <a:pPr lvl="2">
              <a:spcBef>
                <a:spcPct val="5000"/>
              </a:spcBef>
              <a:buFontTx/>
              <a:buNone/>
            </a:pPr>
            <a:r>
              <a:rPr lang="zh-CN" altLang="en-US" sz="2000" dirty="0" smtClean="0">
                <a:solidFill>
                  <a:schemeClr val="accent2"/>
                </a:solidFill>
                <a:ea typeface="黑体" panose="02010609060101010101" pitchFamily="49" charset="-122"/>
              </a:rPr>
              <a:t>       带符号整数：符号扩展，前面补符号</a:t>
            </a:r>
          </a:p>
          <a:p>
            <a:pPr lvl="2">
              <a:spcBef>
                <a:spcPct val="5000"/>
              </a:spcBef>
            </a:pPr>
            <a:r>
              <a:rPr lang="zh-CN" altLang="en-US" sz="2000" dirty="0" smtClean="0">
                <a:ea typeface="黑体" panose="02010609060101010101" pitchFamily="49" charset="-122"/>
              </a:rPr>
              <a:t>截断：长转短</a:t>
            </a:r>
          </a:p>
          <a:p>
            <a:pPr lvl="2">
              <a:spcBef>
                <a:spcPct val="5000"/>
              </a:spcBef>
              <a:buFontTx/>
              <a:buNone/>
            </a:pPr>
            <a:r>
              <a:rPr lang="zh-CN" altLang="en-US" sz="2000" dirty="0" smtClean="0">
                <a:ea typeface="黑体" panose="02010609060101010101" pitchFamily="49" charset="-122"/>
              </a:rPr>
              <a:t>      </a:t>
            </a:r>
            <a:r>
              <a:rPr lang="zh-CN" altLang="en-US" sz="2000" dirty="0" smtClean="0">
                <a:solidFill>
                  <a:schemeClr val="accent2"/>
                </a:solidFill>
                <a:ea typeface="黑体" panose="02010609060101010101" pitchFamily="49" charset="-122"/>
              </a:rPr>
              <a:t>强行将高位丢弃，故可能发生“溢出”</a:t>
            </a:r>
          </a:p>
          <a:p>
            <a:pPr lvl="1">
              <a:buFontTx/>
              <a:buNone/>
            </a:pPr>
            <a:r>
              <a:rPr lang="zh-CN" altLang="en-US" dirty="0" smtClean="0">
                <a:solidFill>
                  <a:srgbClr val="CC0000"/>
                </a:solidFill>
                <a:ea typeface="黑体" panose="02010609060101010101" pitchFamily="49" charset="-122"/>
              </a:rPr>
              <a:t>例</a:t>
            </a:r>
            <a:r>
              <a:rPr lang="en-US" altLang="zh-CN" dirty="0" smtClean="0">
                <a:solidFill>
                  <a:srgbClr val="CC0000"/>
                </a:solidFill>
                <a:ea typeface="黑体" panose="02010609060101010101" pitchFamily="49" charset="-122"/>
              </a:rPr>
              <a:t>1</a:t>
            </a:r>
            <a:r>
              <a:rPr lang="zh-CN" altLang="en-US" dirty="0" smtClean="0">
                <a:solidFill>
                  <a:srgbClr val="CC0000"/>
                </a:solidFill>
                <a:ea typeface="黑体" panose="02010609060101010101" pitchFamily="49" charset="-122"/>
              </a:rPr>
              <a:t>（扩展操作）</a:t>
            </a:r>
            <a:endParaRPr lang="en-US" altLang="zh-CN" dirty="0" smtClean="0">
              <a:solidFill>
                <a:srgbClr val="CC0000"/>
              </a:solidFill>
              <a:ea typeface="黑体" panose="02010609060101010101" pitchFamily="49" charset="-122"/>
            </a:endParaRPr>
          </a:p>
          <a:p>
            <a:pPr lvl="1">
              <a:buFontTx/>
              <a:buNone/>
            </a:pPr>
            <a:r>
              <a:rPr lang="en-US" altLang="zh-CN" dirty="0" smtClean="0">
                <a:ea typeface="黑体" panose="02010609060101010101" pitchFamily="49" charset="-122"/>
              </a:rPr>
              <a:t>short  </a:t>
            </a:r>
            <a:r>
              <a:rPr lang="en-US" altLang="zh-CN" dirty="0" err="1" smtClean="0">
                <a:ea typeface="黑体" panose="02010609060101010101" pitchFamily="49" charset="-122"/>
              </a:rPr>
              <a:t>si</a:t>
            </a:r>
            <a:r>
              <a:rPr lang="en-US" altLang="zh-CN" dirty="0" smtClean="0">
                <a:ea typeface="黑体" panose="02010609060101010101" pitchFamily="49" charset="-122"/>
              </a:rPr>
              <a:t> = -32768;</a:t>
            </a:r>
          </a:p>
          <a:p>
            <a:pPr lvl="1">
              <a:spcBef>
                <a:spcPct val="0"/>
              </a:spcBef>
              <a:buFontTx/>
              <a:buNone/>
            </a:pPr>
            <a:r>
              <a:rPr lang="en-US" altLang="zh-CN" dirty="0" smtClean="0">
                <a:ea typeface="黑体" panose="02010609060101010101" pitchFamily="49" charset="-122"/>
              </a:rPr>
              <a:t>unsigned short  </a:t>
            </a:r>
            <a:r>
              <a:rPr lang="en-US" altLang="zh-CN" dirty="0" err="1" smtClean="0">
                <a:ea typeface="黑体" panose="02010609060101010101" pitchFamily="49" charset="-122"/>
              </a:rPr>
              <a:t>usi</a:t>
            </a:r>
            <a:r>
              <a:rPr lang="en-US" altLang="zh-CN" dirty="0" smtClean="0">
                <a:ea typeface="黑体" panose="02010609060101010101" pitchFamily="49" charset="-122"/>
              </a:rPr>
              <a:t> = </a:t>
            </a:r>
            <a:r>
              <a:rPr lang="en-US" altLang="zh-CN" dirty="0" err="1" smtClean="0">
                <a:ea typeface="黑体" panose="02010609060101010101" pitchFamily="49" charset="-122"/>
              </a:rPr>
              <a:t>si</a:t>
            </a:r>
            <a:r>
              <a:rPr lang="en-US" altLang="zh-CN" dirty="0" smtClean="0">
                <a:ea typeface="黑体" panose="02010609060101010101" pitchFamily="49" charset="-122"/>
              </a:rPr>
              <a:t>;</a:t>
            </a:r>
          </a:p>
          <a:p>
            <a:pPr lvl="1">
              <a:spcBef>
                <a:spcPct val="0"/>
              </a:spcBef>
              <a:buFontTx/>
              <a:buNone/>
            </a:pPr>
            <a:r>
              <a:rPr lang="en-US" altLang="zh-CN" dirty="0" err="1" smtClean="0">
                <a:ea typeface="黑体" panose="02010609060101010101" pitchFamily="49" charset="-122"/>
              </a:rPr>
              <a:t>int</a:t>
            </a:r>
            <a:r>
              <a:rPr lang="en-US" altLang="zh-CN" dirty="0" smtClean="0">
                <a:ea typeface="黑体" panose="02010609060101010101" pitchFamily="49" charset="-122"/>
              </a:rPr>
              <a:t>  </a:t>
            </a:r>
            <a:r>
              <a:rPr lang="en-US" altLang="zh-CN" dirty="0" err="1" smtClean="0">
                <a:ea typeface="黑体" panose="02010609060101010101" pitchFamily="49" charset="-122"/>
              </a:rPr>
              <a:t>i</a:t>
            </a:r>
            <a:r>
              <a:rPr lang="en-US" altLang="zh-CN" dirty="0" smtClean="0">
                <a:ea typeface="黑体" panose="02010609060101010101" pitchFamily="49" charset="-122"/>
              </a:rPr>
              <a:t> = </a:t>
            </a:r>
            <a:r>
              <a:rPr lang="en-US" altLang="zh-CN" dirty="0" err="1" smtClean="0">
                <a:ea typeface="黑体" panose="02010609060101010101" pitchFamily="49" charset="-122"/>
              </a:rPr>
              <a:t>si</a:t>
            </a:r>
            <a:r>
              <a:rPr lang="en-US" altLang="zh-CN" dirty="0" smtClean="0">
                <a:ea typeface="黑体" panose="02010609060101010101" pitchFamily="49" charset="-122"/>
              </a:rPr>
              <a:t>;</a:t>
            </a:r>
          </a:p>
          <a:p>
            <a:pPr lvl="1">
              <a:spcBef>
                <a:spcPct val="0"/>
              </a:spcBef>
              <a:buFontTx/>
              <a:buNone/>
            </a:pPr>
            <a:r>
              <a:rPr lang="en-US" altLang="zh-CN" dirty="0" err="1" smtClean="0">
                <a:ea typeface="黑体" panose="02010609060101010101" pitchFamily="49" charset="-122"/>
              </a:rPr>
              <a:t>unsingned</a:t>
            </a:r>
            <a:r>
              <a:rPr lang="en-US" altLang="zh-CN" dirty="0" smtClean="0">
                <a:ea typeface="黑体" panose="02010609060101010101" pitchFamily="49" charset="-122"/>
              </a:rPr>
              <a:t>  </a:t>
            </a:r>
            <a:r>
              <a:rPr lang="en-US" altLang="zh-CN" dirty="0" err="1" smtClean="0">
                <a:ea typeface="黑体" panose="02010609060101010101" pitchFamily="49" charset="-122"/>
              </a:rPr>
              <a:t>ui</a:t>
            </a:r>
            <a:r>
              <a:rPr lang="en-US" altLang="zh-CN" dirty="0" smtClean="0">
                <a:ea typeface="黑体" panose="02010609060101010101" pitchFamily="49" charset="-122"/>
              </a:rPr>
              <a:t> = </a:t>
            </a:r>
            <a:r>
              <a:rPr lang="en-US" altLang="zh-CN" dirty="0" err="1" smtClean="0">
                <a:ea typeface="黑体" panose="02010609060101010101" pitchFamily="49" charset="-122"/>
              </a:rPr>
              <a:t>usi</a:t>
            </a:r>
            <a:r>
              <a:rPr lang="en-US" altLang="zh-CN" dirty="0" smtClean="0">
                <a:ea typeface="黑体" panose="02010609060101010101" pitchFamily="49" charset="-122"/>
              </a:rPr>
              <a:t> ;</a:t>
            </a:r>
          </a:p>
        </p:txBody>
      </p:sp>
      <p:sp>
        <p:nvSpPr>
          <p:cNvPr id="396292" name="Rectangle 4"/>
          <p:cNvSpPr>
            <a:spLocks noChangeArrowheads="1"/>
          </p:cNvSpPr>
          <p:nvPr/>
        </p:nvSpPr>
        <p:spPr bwMode="auto">
          <a:xfrm>
            <a:off x="3176588" y="5032588"/>
            <a:ext cx="35369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pt-BR" altLang="zh-CN" sz="2000" dirty="0">
                <a:latin typeface="Arial" panose="020B0604020202020204" pitchFamily="34" charset="0"/>
              </a:rPr>
              <a:t>si = -32768    80 00</a:t>
            </a:r>
            <a:endParaRPr lang="en-US" altLang="zh-CN" sz="2000" dirty="0">
              <a:latin typeface="Arial" panose="020B0604020202020204" pitchFamily="34" charset="0"/>
            </a:endParaRPr>
          </a:p>
          <a:p>
            <a:r>
              <a:rPr lang="pt-BR" altLang="zh-CN" sz="2000" dirty="0">
                <a:latin typeface="Arial" panose="020B0604020202020204" pitchFamily="34" charset="0"/>
              </a:rPr>
              <a:t>usi = 32768   80 00</a:t>
            </a:r>
            <a:endParaRPr lang="en-US" altLang="zh-CN" sz="2000" dirty="0">
              <a:latin typeface="Arial" panose="020B0604020202020204" pitchFamily="34" charset="0"/>
            </a:endParaRPr>
          </a:p>
          <a:p>
            <a:r>
              <a:rPr lang="en-US" altLang="zh-CN" sz="2000" dirty="0" err="1">
                <a:latin typeface="Arial" panose="020B0604020202020204" pitchFamily="34" charset="0"/>
              </a:rPr>
              <a:t>i</a:t>
            </a:r>
            <a:r>
              <a:rPr lang="en-US" altLang="zh-CN" sz="2000" dirty="0">
                <a:latin typeface="Arial" panose="020B0604020202020204" pitchFamily="34" charset="0"/>
              </a:rPr>
              <a:t> = -32768     FF </a:t>
            </a:r>
            <a:r>
              <a:rPr lang="en-US" altLang="zh-CN" sz="2000" dirty="0" err="1">
                <a:latin typeface="Arial" panose="020B0604020202020204" pitchFamily="34" charset="0"/>
              </a:rPr>
              <a:t>FF</a:t>
            </a:r>
            <a:r>
              <a:rPr lang="en-US" altLang="zh-CN" sz="2000" dirty="0">
                <a:latin typeface="Arial" panose="020B0604020202020204" pitchFamily="34" charset="0"/>
              </a:rPr>
              <a:t> 80 00 </a:t>
            </a:r>
          </a:p>
          <a:p>
            <a:r>
              <a:rPr lang="en-US" altLang="zh-CN" sz="2000" dirty="0" err="1">
                <a:latin typeface="Arial" panose="020B0604020202020204" pitchFamily="34" charset="0"/>
              </a:rPr>
              <a:t>ui</a:t>
            </a:r>
            <a:r>
              <a:rPr lang="en-US" altLang="zh-CN" sz="2000" dirty="0">
                <a:latin typeface="Arial" panose="020B0604020202020204" pitchFamily="34" charset="0"/>
              </a:rPr>
              <a:t> = 32768    00 00 80 00</a:t>
            </a:r>
          </a:p>
        </p:txBody>
      </p:sp>
      <p:sp>
        <p:nvSpPr>
          <p:cNvPr id="396294" name="Rectangle 6"/>
          <p:cNvSpPr>
            <a:spLocks noChangeArrowheads="1"/>
          </p:cNvSpPr>
          <p:nvPr/>
        </p:nvSpPr>
        <p:spPr bwMode="auto">
          <a:xfrm>
            <a:off x="6121400" y="147638"/>
            <a:ext cx="2698750" cy="163121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Arial" panose="020B0604020202020204" pitchFamily="34" charset="0"/>
                <a:ea typeface="黑体" panose="02010609060101010101" pitchFamily="49" charset="-122"/>
              </a:rPr>
              <a:t>例</a:t>
            </a:r>
            <a:r>
              <a:rPr lang="en-US" altLang="zh-CN" sz="2000" dirty="0" smtClean="0">
                <a:solidFill>
                  <a:srgbClr val="CC0000"/>
                </a:solidFill>
                <a:latin typeface="Arial" panose="020B0604020202020204" pitchFamily="34" charset="0"/>
                <a:ea typeface="黑体" panose="02010609060101010101" pitchFamily="49" charset="-122"/>
              </a:rPr>
              <a:t>2</a:t>
            </a:r>
            <a:r>
              <a:rPr lang="zh-CN" altLang="en-US" sz="2000" dirty="0">
                <a:solidFill>
                  <a:srgbClr val="CC0000"/>
                </a:solidFill>
                <a:latin typeface="Arial" panose="020B0604020202020204" pitchFamily="34" charset="0"/>
                <a:ea typeface="黑体" panose="02010609060101010101" pitchFamily="49" charset="-122"/>
              </a:rPr>
              <a:t> </a:t>
            </a:r>
            <a:r>
              <a:rPr lang="zh-CN" altLang="en-US" sz="2000" dirty="0" smtClean="0">
                <a:solidFill>
                  <a:srgbClr val="CC0000"/>
                </a:solidFill>
                <a:latin typeface="Arial" panose="020B0604020202020204" pitchFamily="34" charset="0"/>
                <a:ea typeface="黑体" panose="02010609060101010101" pitchFamily="49" charset="-122"/>
              </a:rPr>
              <a:t>截断操作</a:t>
            </a:r>
            <a:endParaRPr lang="en-US" altLang="zh-CN" sz="2000" dirty="0">
              <a:solidFill>
                <a:srgbClr val="CC0000"/>
              </a:solidFill>
              <a:latin typeface="Arial" panose="020B0604020202020204" pitchFamily="34" charset="0"/>
              <a:ea typeface="黑体" panose="02010609060101010101" pitchFamily="49" charset="-122"/>
            </a:endParaRPr>
          </a:p>
          <a:p>
            <a:r>
              <a:rPr lang="en-US" altLang="zh-CN" sz="2000" dirty="0" err="1">
                <a:latin typeface="Arial" panose="020B0604020202020204" pitchFamily="34" charset="0"/>
                <a:ea typeface="黑体" panose="02010609060101010101" pitchFamily="49" charset="-122"/>
              </a:rPr>
              <a:t>int</a:t>
            </a:r>
            <a:r>
              <a:rPr lang="en-US" altLang="zh-CN" sz="2000" dirty="0">
                <a:latin typeface="Arial" panose="020B0604020202020204" pitchFamily="34" charset="0"/>
                <a:ea typeface="黑体" panose="02010609060101010101" pitchFamily="49" charset="-122"/>
              </a:rPr>
              <a:t> </a:t>
            </a:r>
            <a:r>
              <a:rPr lang="en-US" altLang="zh-CN" sz="2000" dirty="0" err="1">
                <a:latin typeface="Arial" panose="020B0604020202020204" pitchFamily="34" charset="0"/>
                <a:ea typeface="黑体" panose="02010609060101010101" pitchFamily="49" charset="-122"/>
              </a:rPr>
              <a:t>i</a:t>
            </a:r>
            <a:r>
              <a:rPr lang="en-US" altLang="zh-CN" sz="2000" dirty="0">
                <a:latin typeface="Arial" panose="020B0604020202020204" pitchFamily="34" charset="0"/>
                <a:ea typeface="黑体" panose="02010609060101010101" pitchFamily="49" charset="-122"/>
              </a:rPr>
              <a:t> = 32768;</a:t>
            </a:r>
          </a:p>
          <a:p>
            <a:r>
              <a:rPr lang="en-US" altLang="zh-CN" sz="2000" dirty="0">
                <a:latin typeface="Arial" panose="020B0604020202020204" pitchFamily="34" charset="0"/>
                <a:ea typeface="黑体" panose="02010609060101010101" pitchFamily="49" charset="-122"/>
              </a:rPr>
              <a:t>short </a:t>
            </a:r>
            <a:r>
              <a:rPr lang="en-US" altLang="zh-CN" sz="2000" dirty="0" err="1">
                <a:latin typeface="Arial" panose="020B0604020202020204" pitchFamily="34" charset="0"/>
                <a:ea typeface="黑体" panose="02010609060101010101" pitchFamily="49" charset="-122"/>
              </a:rPr>
              <a:t>si</a:t>
            </a:r>
            <a:r>
              <a:rPr lang="en-US" altLang="zh-CN" sz="2000" dirty="0">
                <a:latin typeface="Arial" panose="020B0604020202020204" pitchFamily="34" charset="0"/>
                <a:ea typeface="黑体" panose="02010609060101010101" pitchFamily="49" charset="-122"/>
              </a:rPr>
              <a:t> = (short) </a:t>
            </a:r>
            <a:r>
              <a:rPr lang="en-US" altLang="zh-CN" sz="2000" dirty="0" err="1">
                <a:latin typeface="Arial" panose="020B0604020202020204" pitchFamily="34" charset="0"/>
                <a:ea typeface="黑体" panose="02010609060101010101" pitchFamily="49" charset="-122"/>
              </a:rPr>
              <a:t>i</a:t>
            </a:r>
            <a:r>
              <a:rPr lang="en-US" altLang="zh-CN" sz="2000" dirty="0">
                <a:latin typeface="Arial" panose="020B0604020202020204" pitchFamily="34" charset="0"/>
                <a:ea typeface="黑体" panose="02010609060101010101" pitchFamily="49" charset="-122"/>
              </a:rPr>
              <a:t>;</a:t>
            </a:r>
          </a:p>
          <a:p>
            <a:r>
              <a:rPr lang="en-US" altLang="zh-CN" sz="2000" dirty="0" err="1">
                <a:latin typeface="Arial" panose="020B0604020202020204" pitchFamily="34" charset="0"/>
                <a:ea typeface="黑体" panose="02010609060101010101" pitchFamily="49" charset="-122"/>
              </a:rPr>
              <a:t>int</a:t>
            </a:r>
            <a:r>
              <a:rPr lang="en-US" altLang="zh-CN" sz="2000" dirty="0">
                <a:latin typeface="Arial" panose="020B0604020202020204" pitchFamily="34" charset="0"/>
                <a:ea typeface="黑体" panose="02010609060101010101" pitchFamily="49" charset="-122"/>
              </a:rPr>
              <a:t> j = </a:t>
            </a:r>
            <a:r>
              <a:rPr lang="en-US" altLang="zh-CN" sz="2000" dirty="0" err="1">
                <a:latin typeface="Arial" panose="020B0604020202020204" pitchFamily="34" charset="0"/>
                <a:ea typeface="黑体" panose="02010609060101010101" pitchFamily="49" charset="-122"/>
              </a:rPr>
              <a:t>si</a:t>
            </a:r>
            <a:r>
              <a:rPr lang="en-US" altLang="zh-CN" sz="2000" dirty="0" smtClean="0">
                <a:latin typeface="Arial" panose="020B0604020202020204" pitchFamily="34" charset="0"/>
                <a:ea typeface="黑体" panose="02010609060101010101" pitchFamily="49" charset="-122"/>
              </a:rPr>
              <a:t>;</a:t>
            </a:r>
          </a:p>
          <a:p>
            <a:r>
              <a:rPr lang="en-US" altLang="zh-CN" sz="2000" dirty="0" err="1">
                <a:solidFill>
                  <a:srgbClr val="CC0000"/>
                </a:solidFill>
                <a:latin typeface="Arial" panose="020B0604020202020204" pitchFamily="34" charset="0"/>
                <a:ea typeface="黑体" panose="02010609060101010101" pitchFamily="49" charset="-122"/>
              </a:rPr>
              <a:t>i</a:t>
            </a:r>
            <a:r>
              <a:rPr lang="zh-CN" altLang="en-US" sz="2000" dirty="0">
                <a:solidFill>
                  <a:srgbClr val="CC0000"/>
                </a:solidFill>
                <a:latin typeface="Arial" panose="020B0604020202020204" pitchFamily="34" charset="0"/>
                <a:ea typeface="黑体" panose="02010609060101010101" pitchFamily="49" charset="-122"/>
              </a:rPr>
              <a:t>和</a:t>
            </a:r>
            <a:r>
              <a:rPr lang="en-US" altLang="zh-CN" sz="2000" dirty="0">
                <a:solidFill>
                  <a:srgbClr val="CC0000"/>
                </a:solidFill>
                <a:latin typeface="Arial" panose="020B0604020202020204" pitchFamily="34" charset="0"/>
                <a:ea typeface="黑体" panose="02010609060101010101" pitchFamily="49" charset="-122"/>
              </a:rPr>
              <a:t>j</a:t>
            </a:r>
            <a:r>
              <a:rPr lang="zh-CN" altLang="en-US" sz="2000" dirty="0">
                <a:solidFill>
                  <a:srgbClr val="CC0000"/>
                </a:solidFill>
                <a:latin typeface="Arial" panose="020B0604020202020204" pitchFamily="34" charset="0"/>
                <a:ea typeface="黑体" panose="02010609060101010101" pitchFamily="49" charset="-122"/>
              </a:rPr>
              <a:t>是否相等？</a:t>
            </a:r>
            <a:endParaRPr lang="en-US" altLang="zh-CN" sz="2000" dirty="0">
              <a:latin typeface="Arial" panose="020B0604020202020204" pitchFamily="34" charset="0"/>
              <a:ea typeface="黑体" panose="02010609060101010101" pitchFamily="49" charset="-122"/>
            </a:endParaRPr>
          </a:p>
        </p:txBody>
      </p:sp>
      <p:sp>
        <p:nvSpPr>
          <p:cNvPr id="396295" name="Rectangle 7"/>
          <p:cNvSpPr>
            <a:spLocks noChangeArrowheads="1"/>
          </p:cNvSpPr>
          <p:nvPr/>
        </p:nvSpPr>
        <p:spPr bwMode="auto">
          <a:xfrm>
            <a:off x="5575300" y="1827481"/>
            <a:ext cx="35687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pt-BR" altLang="zh-CN" sz="2000" dirty="0" smtClean="0">
                <a:solidFill>
                  <a:schemeClr val="accent2"/>
                </a:solidFill>
                <a:latin typeface="Arial" panose="020B0604020202020204" pitchFamily="34" charset="0"/>
                <a:ea typeface="黑体" panose="02010609060101010101" pitchFamily="49" charset="-122"/>
              </a:rPr>
              <a:t>i </a:t>
            </a:r>
            <a:r>
              <a:rPr lang="pt-BR" altLang="zh-CN" sz="2000" dirty="0">
                <a:solidFill>
                  <a:schemeClr val="accent2"/>
                </a:solidFill>
                <a:latin typeface="Arial" panose="020B0604020202020204" pitchFamily="34" charset="0"/>
                <a:ea typeface="黑体" panose="02010609060101010101" pitchFamily="49" charset="-122"/>
              </a:rPr>
              <a:t>= 32768   00 00 80 00</a:t>
            </a:r>
            <a:endParaRPr lang="en-US" altLang="zh-CN" sz="2000" dirty="0">
              <a:solidFill>
                <a:schemeClr val="accent2"/>
              </a:solidFill>
              <a:latin typeface="Arial" panose="020B0604020202020204" pitchFamily="34" charset="0"/>
              <a:ea typeface="黑体" panose="02010609060101010101" pitchFamily="49" charset="-122"/>
            </a:endParaRPr>
          </a:p>
          <a:p>
            <a:r>
              <a:rPr lang="en-US" altLang="zh-CN" sz="2000" dirty="0" err="1">
                <a:solidFill>
                  <a:schemeClr val="accent2"/>
                </a:solidFill>
                <a:latin typeface="Arial" panose="020B0604020202020204" pitchFamily="34" charset="0"/>
                <a:ea typeface="黑体" panose="02010609060101010101" pitchFamily="49" charset="-122"/>
              </a:rPr>
              <a:t>si</a:t>
            </a:r>
            <a:r>
              <a:rPr lang="en-US" altLang="zh-CN" sz="2000" dirty="0">
                <a:solidFill>
                  <a:schemeClr val="accent2"/>
                </a:solidFill>
                <a:latin typeface="Arial" panose="020B0604020202020204" pitchFamily="34" charset="0"/>
                <a:ea typeface="黑体" panose="02010609060101010101" pitchFamily="49" charset="-122"/>
              </a:rPr>
              <a:t> = -32768   80 00 </a:t>
            </a:r>
          </a:p>
          <a:p>
            <a:r>
              <a:rPr lang="en-US" altLang="zh-CN" sz="2000" dirty="0">
                <a:solidFill>
                  <a:schemeClr val="accent2"/>
                </a:solidFill>
                <a:latin typeface="Arial" panose="020B0604020202020204" pitchFamily="34" charset="0"/>
                <a:ea typeface="黑体" panose="02010609060101010101" pitchFamily="49" charset="-122"/>
              </a:rPr>
              <a:t>j = -32768     FF </a:t>
            </a:r>
            <a:r>
              <a:rPr lang="en-US" altLang="zh-CN" sz="2000" dirty="0" err="1">
                <a:solidFill>
                  <a:schemeClr val="accent2"/>
                </a:solidFill>
                <a:latin typeface="Arial" panose="020B0604020202020204" pitchFamily="34" charset="0"/>
                <a:ea typeface="黑体" panose="02010609060101010101" pitchFamily="49" charset="-122"/>
              </a:rPr>
              <a:t>FF</a:t>
            </a:r>
            <a:r>
              <a:rPr lang="en-US" altLang="zh-CN" sz="2000" dirty="0">
                <a:solidFill>
                  <a:schemeClr val="accent2"/>
                </a:solidFill>
                <a:latin typeface="Arial" panose="020B0604020202020204" pitchFamily="34" charset="0"/>
                <a:ea typeface="黑体" panose="02010609060101010101" pitchFamily="49" charset="-122"/>
              </a:rPr>
              <a:t> 80 </a:t>
            </a:r>
            <a:r>
              <a:rPr lang="en-US" altLang="zh-CN" sz="2000" dirty="0" smtClean="0">
                <a:solidFill>
                  <a:schemeClr val="accent2"/>
                </a:solidFill>
                <a:latin typeface="Arial" panose="020B0604020202020204" pitchFamily="34" charset="0"/>
                <a:ea typeface="黑体" panose="02010609060101010101" pitchFamily="49" charset="-122"/>
              </a:rPr>
              <a:t>00</a:t>
            </a:r>
          </a:p>
          <a:p>
            <a:r>
              <a:rPr lang="zh-CN" altLang="pt-BR" sz="2000" dirty="0">
                <a:solidFill>
                  <a:srgbClr val="FF0000"/>
                </a:solidFill>
                <a:latin typeface="Arial" panose="020B0604020202020204" pitchFamily="34" charset="0"/>
                <a:ea typeface="黑体" panose="02010609060101010101" pitchFamily="49" charset="-122"/>
              </a:rPr>
              <a:t>不相等</a:t>
            </a:r>
            <a:r>
              <a:rPr lang="zh-CN" altLang="pt-BR" sz="2000" dirty="0" smtClean="0">
                <a:solidFill>
                  <a:srgbClr val="FF0000"/>
                </a:solidFill>
                <a:latin typeface="Arial" panose="020B0604020202020204" pitchFamily="34" charset="0"/>
                <a:ea typeface="黑体" panose="02010609060101010101" pitchFamily="49" charset="-122"/>
              </a:rPr>
              <a:t>！</a:t>
            </a:r>
            <a:endParaRPr lang="en-US" altLang="zh-CN" sz="2000" dirty="0">
              <a:solidFill>
                <a:srgbClr val="FF0000"/>
              </a:solidFill>
              <a:latin typeface="Arial" panose="020B0604020202020204" pitchFamily="34" charset="0"/>
              <a:ea typeface="黑体" panose="02010609060101010101" pitchFamily="49" charset="-122"/>
            </a:endParaRPr>
          </a:p>
        </p:txBody>
      </p:sp>
      <p:sp>
        <p:nvSpPr>
          <p:cNvPr id="396296" name="Text Box 8"/>
          <p:cNvSpPr txBox="1">
            <a:spLocks noChangeArrowheads="1"/>
          </p:cNvSpPr>
          <p:nvPr/>
        </p:nvSpPr>
        <p:spPr bwMode="auto">
          <a:xfrm>
            <a:off x="6031706" y="3216275"/>
            <a:ext cx="28781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原因：对</a:t>
            </a:r>
            <a:r>
              <a:rPr lang="en-US" altLang="zh-CN" sz="2000" dirty="0" err="1">
                <a:solidFill>
                  <a:srgbClr val="FF0066"/>
                </a:solidFill>
                <a:latin typeface="MingLiU" pitchFamily="49" charset="-120"/>
                <a:ea typeface="MingLiU" pitchFamily="49" charset="-120"/>
              </a:rPr>
              <a:t>i</a:t>
            </a:r>
            <a:r>
              <a:rPr lang="zh-CN" altLang="en-US" sz="2000" dirty="0">
                <a:solidFill>
                  <a:srgbClr val="FF0066"/>
                </a:solidFill>
                <a:latin typeface="Arial" panose="020B0604020202020204" pitchFamily="34" charset="0"/>
                <a:ea typeface="黑体" panose="02010609060101010101" pitchFamily="49" charset="-122"/>
              </a:rPr>
              <a:t>截断时发生了“溢出”，即：</a:t>
            </a:r>
            <a:r>
              <a:rPr lang="en-US" altLang="zh-CN" sz="2000" dirty="0">
                <a:solidFill>
                  <a:srgbClr val="FF0066"/>
                </a:solidFill>
                <a:latin typeface="Arial" panose="020B0604020202020204" pitchFamily="34" charset="0"/>
                <a:ea typeface="黑体" panose="02010609060101010101" pitchFamily="49" charset="-122"/>
              </a:rPr>
              <a:t>32768</a:t>
            </a:r>
            <a:r>
              <a:rPr lang="zh-CN" altLang="en-US" sz="2000" dirty="0">
                <a:solidFill>
                  <a:srgbClr val="FF0066"/>
                </a:solidFill>
                <a:latin typeface="Arial" panose="020B0604020202020204" pitchFamily="34" charset="0"/>
                <a:ea typeface="黑体" panose="02010609060101010101" pitchFamily="49" charset="-122"/>
              </a:rPr>
              <a:t>截断为</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位数时，因其超出</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位能表示的最大值，故无法截断为正确的</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位数！</a:t>
            </a:r>
            <a:endParaRPr lang="en-US" altLang="zh-CN" sz="2000" dirty="0">
              <a:solidFill>
                <a:srgbClr val="FF0066"/>
              </a:solidFill>
              <a:latin typeface="Arial" panose="020B0604020202020204" pitchFamily="34" charset="0"/>
              <a:ea typeface="黑体" panose="02010609060101010101" pitchFamily="49" charset="-122"/>
            </a:endParaRPr>
          </a:p>
        </p:txBody>
      </p:sp>
      <p:sp>
        <p:nvSpPr>
          <p:cNvPr id="2" name="文本框 1"/>
          <p:cNvSpPr txBox="1"/>
          <p:nvPr/>
        </p:nvSpPr>
        <p:spPr>
          <a:xfrm>
            <a:off x="502602" y="6413281"/>
            <a:ext cx="5632450" cy="400110"/>
          </a:xfrm>
          <a:prstGeom prst="rect">
            <a:avLst/>
          </a:prstGeom>
          <a:noFill/>
        </p:spPr>
        <p:txBody>
          <a:bodyPr wrap="square" rtlCol="0">
            <a:spAutoFit/>
          </a:bodyPr>
          <a:lstStyle/>
          <a:p>
            <a:r>
              <a:rPr lang="en-US" altLang="zh-CN" sz="2000" dirty="0" err="1" smtClean="0">
                <a:solidFill>
                  <a:srgbClr val="CC0000"/>
                </a:solidFill>
                <a:ea typeface="黑体" panose="02010609060101010101" pitchFamily="49" charset="-122"/>
              </a:rPr>
              <a:t>si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usi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ui</a:t>
            </a:r>
            <a:r>
              <a:rPr lang="zh-CN" altLang="en-US" sz="2000" dirty="0">
                <a:solidFill>
                  <a:srgbClr val="CC0000"/>
                </a:solidFill>
                <a:ea typeface="黑体" panose="02010609060101010101" pitchFamily="49" charset="-122"/>
              </a:rPr>
              <a:t>的十进制和十六进制</a:t>
            </a:r>
            <a:r>
              <a:rPr lang="zh-CN" altLang="en-US" sz="2000" dirty="0" smtClean="0">
                <a:solidFill>
                  <a:srgbClr val="CC0000"/>
                </a:solidFill>
                <a:ea typeface="黑体" panose="02010609060101010101" pitchFamily="49" charset="-122"/>
              </a:rPr>
              <a:t>值分别是多少？</a:t>
            </a:r>
            <a:endParaRPr lang="zh-CN" altLang="en-US" sz="2000" dirty="0"/>
          </a:p>
        </p:txBody>
      </p:sp>
      <p:sp>
        <p:nvSpPr>
          <p:cNvPr id="3" name="灯片编号占位符 2"/>
          <p:cNvSpPr>
            <a:spLocks noGrp="1"/>
          </p:cNvSpPr>
          <p:nvPr>
            <p:ph type="sldNum" sz="quarter" idx="4"/>
          </p:nvPr>
        </p:nvSpPr>
        <p:spPr/>
        <p:txBody>
          <a:bodyPr/>
          <a:lstStyle/>
          <a:p>
            <a:fld id="{D0070DC2-13D2-458E-BB34-05914CC0C23C}" type="slidenum">
              <a:rPr lang="zh-CN" altLang="en-US" smtClean="0"/>
              <a:pPr/>
              <a:t>6</a:t>
            </a:fld>
            <a:endParaRPr lang="zh-CN" altLang="en-US" dirty="0"/>
          </a:p>
        </p:txBody>
      </p:sp>
      <p:sp>
        <p:nvSpPr>
          <p:cNvPr id="4" name="文本框 3"/>
          <p:cNvSpPr txBox="1"/>
          <p:nvPr/>
        </p:nvSpPr>
        <p:spPr>
          <a:xfrm>
            <a:off x="4053716" y="4751180"/>
            <a:ext cx="1977990" cy="350056"/>
          </a:xfrm>
          <a:prstGeom prst="rect">
            <a:avLst/>
          </a:prstGeom>
          <a:noFill/>
        </p:spPr>
        <p:txBody>
          <a:bodyPr wrap="square" rtlCol="0">
            <a:spAutoFit/>
          </a:bodyPr>
          <a:lstStyle/>
          <a:p>
            <a:r>
              <a:rPr lang="zh-CN" altLang="en-US" dirty="0" smtClean="0"/>
              <a:t>十进制    十六进制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6291">
                                            <p:txEl>
                                              <p:pRg st="1" end="1"/>
                                            </p:txEl>
                                          </p:spTgt>
                                        </p:tgtEl>
                                        <p:attrNameLst>
                                          <p:attrName>style.visibility</p:attrName>
                                        </p:attrNameLst>
                                      </p:cBhvr>
                                      <p:to>
                                        <p:strVal val="visible"/>
                                      </p:to>
                                    </p:set>
                                    <p:animEffect transition="in" filter="wipe(down)">
                                      <p:cBhvr>
                                        <p:cTn id="7" dur="500"/>
                                        <p:tgtEl>
                                          <p:spTgt spid="396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12" dur="500"/>
                                        <p:tgtEl>
                                          <p:spTgt spid="396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3" end="3"/>
                                            </p:txEl>
                                          </p:spTgt>
                                        </p:tgtEl>
                                        <p:attrNameLst>
                                          <p:attrName>style.visibility</p:attrName>
                                        </p:attrNameLst>
                                      </p:cBhvr>
                                      <p:to>
                                        <p:strVal val="visible"/>
                                      </p:to>
                                    </p:set>
                                    <p:animEffect transition="in" filter="blinds(horizontal)">
                                      <p:cBhvr>
                                        <p:cTn id="17" dur="500"/>
                                        <p:tgtEl>
                                          <p:spTgt spid="396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22" dur="500"/>
                                        <p:tgtEl>
                                          <p:spTgt spid="396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27" dur="500"/>
                                        <p:tgtEl>
                                          <p:spTgt spid="396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32" dur="500"/>
                                        <p:tgtEl>
                                          <p:spTgt spid="396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37" dur="500"/>
                                        <p:tgtEl>
                                          <p:spTgt spid="396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42" dur="500"/>
                                        <p:tgtEl>
                                          <p:spTgt spid="3962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47" dur="500"/>
                                        <p:tgtEl>
                                          <p:spTgt spid="3962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52" dur="500"/>
                                        <p:tgtEl>
                                          <p:spTgt spid="396291">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55" dur="500"/>
                                        <p:tgtEl>
                                          <p:spTgt spid="396291">
                                            <p:txEl>
                                              <p:pRg st="11" end="1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58" dur="500"/>
                                        <p:tgtEl>
                                          <p:spTgt spid="396291">
                                            <p:txEl>
                                              <p:pRg st="12" end="1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61" dur="500"/>
                                        <p:tgtEl>
                                          <p:spTgt spid="396291">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down)">
                                      <p:cBhvr>
                                        <p:cTn id="71" dur="500"/>
                                        <p:tgtEl>
                                          <p:spTgt spid="4"/>
                                        </p:tgtEl>
                                      </p:cBhvr>
                                    </p:animEffect>
                                  </p:childTnLst>
                                </p:cTn>
                              </p:par>
                            </p:childTnLst>
                          </p:cTn>
                        </p:par>
                        <p:par>
                          <p:cTn id="72" fill="hold">
                            <p:stCondLst>
                              <p:cond delay="500"/>
                            </p:stCondLst>
                            <p:childTnLst>
                              <p:par>
                                <p:cTn id="73" presetID="3" presetClass="entr" presetSubtype="10" fill="hold" grpId="0" nodeType="afterEffect">
                                  <p:stCondLst>
                                    <p:cond delay="0"/>
                                  </p:stCondLst>
                                  <p:childTnLst>
                                    <p:set>
                                      <p:cBhvr>
                                        <p:cTn id="74" dur="1" fill="hold">
                                          <p:stCondLst>
                                            <p:cond delay="0"/>
                                          </p:stCondLst>
                                        </p:cTn>
                                        <p:tgtEl>
                                          <p:spTgt spid="396292">
                                            <p:txEl>
                                              <p:pRg st="0" end="0"/>
                                            </p:txEl>
                                          </p:spTgt>
                                        </p:tgtEl>
                                        <p:attrNameLst>
                                          <p:attrName>style.visibility</p:attrName>
                                        </p:attrNameLst>
                                      </p:cBhvr>
                                      <p:to>
                                        <p:strVal val="visible"/>
                                      </p:to>
                                    </p:set>
                                    <p:animEffect transition="in" filter="blinds(horizontal)">
                                      <p:cBhvr>
                                        <p:cTn id="75" dur="500"/>
                                        <p:tgtEl>
                                          <p:spTgt spid="396292">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96292">
                                            <p:txEl>
                                              <p:pRg st="1" end="1"/>
                                            </p:txEl>
                                          </p:spTgt>
                                        </p:tgtEl>
                                        <p:attrNameLst>
                                          <p:attrName>style.visibility</p:attrName>
                                        </p:attrNameLst>
                                      </p:cBhvr>
                                      <p:to>
                                        <p:strVal val="visible"/>
                                      </p:to>
                                    </p:set>
                                    <p:animEffect transition="in" filter="blinds(horizontal)">
                                      <p:cBhvr>
                                        <p:cTn id="80" dur="500"/>
                                        <p:tgtEl>
                                          <p:spTgt spid="396292">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96292">
                                            <p:txEl>
                                              <p:pRg st="2" end="2"/>
                                            </p:txEl>
                                          </p:spTgt>
                                        </p:tgtEl>
                                        <p:attrNameLst>
                                          <p:attrName>style.visibility</p:attrName>
                                        </p:attrNameLst>
                                      </p:cBhvr>
                                      <p:to>
                                        <p:strVal val="visible"/>
                                      </p:to>
                                    </p:set>
                                    <p:animEffect transition="in" filter="blinds(horizontal)">
                                      <p:cBhvr>
                                        <p:cTn id="85" dur="500"/>
                                        <p:tgtEl>
                                          <p:spTgt spid="396292">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96292">
                                            <p:txEl>
                                              <p:pRg st="3" end="3"/>
                                            </p:txEl>
                                          </p:spTgt>
                                        </p:tgtEl>
                                        <p:attrNameLst>
                                          <p:attrName>style.visibility</p:attrName>
                                        </p:attrNameLst>
                                      </p:cBhvr>
                                      <p:to>
                                        <p:strVal val="visible"/>
                                      </p:to>
                                    </p:set>
                                    <p:animEffect transition="in" filter="blinds(horizontal)">
                                      <p:cBhvr>
                                        <p:cTn id="90" dur="500"/>
                                        <p:tgtEl>
                                          <p:spTgt spid="396292">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96294"/>
                                        </p:tgtEl>
                                        <p:attrNameLst>
                                          <p:attrName>style.visibility</p:attrName>
                                        </p:attrNameLst>
                                      </p:cBhvr>
                                      <p:to>
                                        <p:strVal val="visible"/>
                                      </p:to>
                                    </p:set>
                                    <p:animEffect transition="in" filter="blinds(horizontal)">
                                      <p:cBhvr>
                                        <p:cTn id="95" dur="500"/>
                                        <p:tgtEl>
                                          <p:spTgt spid="39629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396295">
                                            <p:txEl>
                                              <p:pRg st="0" end="0"/>
                                            </p:txEl>
                                          </p:spTgt>
                                        </p:tgtEl>
                                        <p:attrNameLst>
                                          <p:attrName>style.visibility</p:attrName>
                                        </p:attrNameLst>
                                      </p:cBhvr>
                                      <p:to>
                                        <p:strVal val="visible"/>
                                      </p:to>
                                    </p:set>
                                    <p:animEffect transition="in" filter="blinds(horizontal)">
                                      <p:cBhvr>
                                        <p:cTn id="100" dur="500"/>
                                        <p:tgtEl>
                                          <p:spTgt spid="39629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396295">
                                            <p:txEl>
                                              <p:pRg st="1" end="1"/>
                                            </p:txEl>
                                          </p:spTgt>
                                        </p:tgtEl>
                                        <p:attrNameLst>
                                          <p:attrName>style.visibility</p:attrName>
                                        </p:attrNameLst>
                                      </p:cBhvr>
                                      <p:to>
                                        <p:strVal val="visible"/>
                                      </p:to>
                                    </p:set>
                                    <p:animEffect transition="in" filter="blinds(horizontal)">
                                      <p:cBhvr>
                                        <p:cTn id="105" dur="500"/>
                                        <p:tgtEl>
                                          <p:spTgt spid="396295">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6295">
                                            <p:txEl>
                                              <p:pRg st="2" end="2"/>
                                            </p:txEl>
                                          </p:spTgt>
                                        </p:tgtEl>
                                        <p:attrNameLst>
                                          <p:attrName>style.visibility</p:attrName>
                                        </p:attrNameLst>
                                      </p:cBhvr>
                                      <p:to>
                                        <p:strVal val="visible"/>
                                      </p:to>
                                    </p:set>
                                    <p:animEffect transition="in" filter="blinds(horizontal)">
                                      <p:cBhvr>
                                        <p:cTn id="110" dur="500"/>
                                        <p:tgtEl>
                                          <p:spTgt spid="396295">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396295">
                                            <p:txEl>
                                              <p:pRg st="3" end="3"/>
                                            </p:txEl>
                                          </p:spTgt>
                                        </p:tgtEl>
                                        <p:attrNameLst>
                                          <p:attrName>style.visibility</p:attrName>
                                        </p:attrNameLst>
                                      </p:cBhvr>
                                      <p:to>
                                        <p:strVal val="visible"/>
                                      </p:to>
                                    </p:set>
                                    <p:animEffect transition="in" filter="blinds(horizontal)">
                                      <p:cBhvr>
                                        <p:cTn id="115" dur="500"/>
                                        <p:tgtEl>
                                          <p:spTgt spid="396295">
                                            <p:txEl>
                                              <p:pRg st="3" end="3"/>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396296"/>
                                        </p:tgtEl>
                                        <p:attrNameLst>
                                          <p:attrName>style.visibility</p:attrName>
                                        </p:attrNameLst>
                                      </p:cBhvr>
                                      <p:to>
                                        <p:strVal val="visible"/>
                                      </p:to>
                                    </p:set>
                                    <p:animEffect transition="in" filter="blinds(horizontal)">
                                      <p:cBhvr>
                                        <p:cTn id="120"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uiExpand="1" build="p"/>
      <p:bldP spid="396294" grpId="0" animBg="1"/>
      <p:bldP spid="396295" grpId="0" build="p"/>
      <p:bldP spid="396296" grpId="0"/>
      <p:bldP spid="2"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smtClean="0">
                <a:ea typeface="宋体" panose="02010600030101010101" pitchFamily="2" charset="-122"/>
              </a:rPr>
              <a:t>求阶码的和、差</a:t>
            </a:r>
          </a:p>
        </p:txBody>
      </p:sp>
      <p:sp>
        <p:nvSpPr>
          <p:cNvPr id="476163" name="Rectangle 3"/>
          <p:cNvSpPr>
            <a:spLocks noGrp="1" noChangeArrowheads="1"/>
          </p:cNvSpPr>
          <p:nvPr>
            <p:ph type="body" idx="1"/>
          </p:nvPr>
        </p:nvSpPr>
        <p:spPr>
          <a:xfrm>
            <a:off x="320675" y="984250"/>
            <a:ext cx="8477250" cy="5502275"/>
          </a:xfrm>
        </p:spPr>
        <p:txBody>
          <a:bodyPr/>
          <a:lstStyle/>
          <a:p>
            <a:pPr>
              <a:lnSpc>
                <a:spcPct val="130000"/>
              </a:lnSpc>
              <a:buFont typeface="Wingdings" pitchFamily="2" charset="2"/>
              <a:buNone/>
            </a:pPr>
            <a:r>
              <a:rPr lang="zh-CN" altLang="pt-BR" dirty="0" smtClean="0">
                <a:ea typeface="黑体" panose="02010609060101010101" pitchFamily="49" charset="-122"/>
              </a:rPr>
              <a:t>设</a:t>
            </a:r>
            <a:r>
              <a:rPr lang="pt-BR" altLang="zh-CN" dirty="0" smtClean="0">
                <a:ea typeface="黑体" panose="02010609060101010101" pitchFamily="49" charset="-122"/>
              </a:rPr>
              <a:t>Ex</a:t>
            </a:r>
            <a:r>
              <a:rPr lang="zh-CN" altLang="pt-BR" dirty="0" smtClean="0">
                <a:ea typeface="黑体" panose="02010609060101010101" pitchFamily="49" charset="-122"/>
              </a:rPr>
              <a:t>和</a:t>
            </a:r>
            <a:r>
              <a:rPr lang="pt-BR" altLang="zh-CN" dirty="0" smtClean="0">
                <a:ea typeface="黑体" panose="02010609060101010101" pitchFamily="49" charset="-122"/>
              </a:rPr>
              <a:t>Ey</a:t>
            </a:r>
            <a:r>
              <a:rPr lang="zh-CN" altLang="pt-BR" dirty="0" smtClean="0">
                <a:ea typeface="黑体" panose="02010609060101010101" pitchFamily="49" charset="-122"/>
              </a:rPr>
              <a:t>分别是两个操作数的阶码，</a:t>
            </a:r>
            <a:r>
              <a:rPr lang="pt-BR" altLang="zh-CN" dirty="0" smtClean="0">
                <a:ea typeface="黑体" panose="02010609060101010101" pitchFamily="49" charset="-122"/>
              </a:rPr>
              <a:t>Eb</a:t>
            </a:r>
            <a:r>
              <a:rPr lang="zh-CN" altLang="pt-BR" dirty="0" smtClean="0">
                <a:ea typeface="黑体" panose="02010609060101010101" pitchFamily="49" charset="-122"/>
              </a:rPr>
              <a:t>是结果的阶码，则：</a:t>
            </a:r>
          </a:p>
          <a:p>
            <a:pPr lvl="1">
              <a:lnSpc>
                <a:spcPct val="130000"/>
              </a:lnSpc>
            </a:pPr>
            <a:r>
              <a:rPr lang="zh-CN" altLang="pt-BR" sz="2200" dirty="0" smtClean="0">
                <a:ea typeface="黑体" panose="02010609060101010101" pitchFamily="49" charset="-122"/>
              </a:rPr>
              <a:t>阶码加法公式为： </a:t>
            </a:r>
            <a:r>
              <a:rPr lang="pt-BR" altLang="zh-CN" sz="2200" dirty="0" smtClean="0">
                <a:ea typeface="黑体" panose="02010609060101010101" pitchFamily="49" charset="-122"/>
              </a:rPr>
              <a:t>Eb </a:t>
            </a:r>
            <a:r>
              <a:rPr lang="en-US" altLang="zh-CN" sz="2200" dirty="0" smtClean="0">
                <a:ea typeface="黑体" panose="02010609060101010101" pitchFamily="49" charset="-122"/>
                <a:sym typeface="Symbol" panose="05050102010706020507" pitchFamily="18" charset="2"/>
              </a:rPr>
              <a:t></a:t>
            </a:r>
            <a:r>
              <a:rPr lang="pt-BR" altLang="zh-CN" sz="2200" dirty="0" smtClean="0">
                <a:ea typeface="黑体" panose="02010609060101010101" pitchFamily="49" charset="-122"/>
              </a:rPr>
              <a:t> Ex+Ey+129 </a:t>
            </a:r>
            <a:r>
              <a:rPr lang="zh-CN" altLang="pt-BR" sz="2200" dirty="0" smtClean="0">
                <a:ea typeface="黑体" panose="02010609060101010101" pitchFamily="49" charset="-122"/>
              </a:rPr>
              <a:t>（ </a:t>
            </a:r>
            <a:r>
              <a:rPr lang="pt-BR" altLang="zh-CN" sz="2200" dirty="0" smtClean="0">
                <a:ea typeface="黑体" panose="02010609060101010101" pitchFamily="49" charset="-122"/>
              </a:rPr>
              <a:t>mod 2</a:t>
            </a:r>
            <a:r>
              <a:rPr lang="pt-BR" altLang="zh-CN" sz="2200" baseline="30000" dirty="0" smtClean="0">
                <a:ea typeface="黑体" panose="02010609060101010101" pitchFamily="49" charset="-122"/>
              </a:rPr>
              <a:t>8</a:t>
            </a:r>
            <a:r>
              <a:rPr lang="zh-CN" altLang="pt-BR" sz="2200" dirty="0" smtClean="0">
                <a:ea typeface="黑体" panose="02010609060101010101" pitchFamily="49" charset="-122"/>
              </a:rPr>
              <a:t>）</a:t>
            </a:r>
          </a:p>
          <a:p>
            <a:pPr>
              <a:lnSpc>
                <a:spcPct val="130000"/>
              </a:lnSpc>
              <a:buFont typeface="Wingdings" pitchFamily="2" charset="2"/>
              <a:buNone/>
            </a:pPr>
            <a:r>
              <a:rPr lang="pt-BR" altLang="zh-CN" dirty="0" smtClean="0">
                <a:ea typeface="黑体" panose="02010609060101010101" pitchFamily="49" charset="-122"/>
              </a:rPr>
              <a:t>            </a:t>
            </a:r>
            <a:r>
              <a:rPr lang="pt-BR" altLang="zh-CN" dirty="0" smtClean="0">
                <a:solidFill>
                  <a:srgbClr val="FF0066"/>
                </a:solidFill>
                <a:ea typeface="黑体" panose="02010609060101010101" pitchFamily="49" charset="-122"/>
              </a:rPr>
              <a:t>[E1+E2]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 127 + E1+ E2 = 127 + E1 + 127 + E2 –127</a:t>
            </a:r>
          </a:p>
          <a:p>
            <a:pPr>
              <a:lnSpc>
                <a:spcPct val="130000"/>
              </a:lnSpc>
              <a:buFont typeface="Wingdings" pitchFamily="2" charset="2"/>
              <a:buNone/>
            </a:pPr>
            <a:r>
              <a:rPr lang="pt-BR" altLang="zh-CN" dirty="0" smtClean="0">
                <a:solidFill>
                  <a:srgbClr val="FF0066"/>
                </a:solidFill>
                <a:ea typeface="黑体" panose="02010609060101010101" pitchFamily="49" charset="-122"/>
              </a:rPr>
              <a:t>                                = [E1]</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 [E2]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–127 </a:t>
            </a:r>
          </a:p>
          <a:p>
            <a:pPr>
              <a:lnSpc>
                <a:spcPct val="130000"/>
              </a:lnSpc>
              <a:buFont typeface="Wingdings" pitchFamily="2" charset="2"/>
              <a:buNone/>
            </a:pPr>
            <a:r>
              <a:rPr lang="pt-BR" altLang="zh-CN" dirty="0" smtClean="0">
                <a:solidFill>
                  <a:srgbClr val="FF0066"/>
                </a:solidFill>
                <a:ea typeface="黑体" panose="02010609060101010101" pitchFamily="49" charset="-122"/>
              </a:rPr>
              <a:t>                                = [E1]</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 [E2]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+[–127] </a:t>
            </a:r>
            <a:r>
              <a:rPr lang="zh-CN" altLang="pt-BR" dirty="0" smtClean="0">
                <a:solidFill>
                  <a:srgbClr val="FF0066"/>
                </a:solidFill>
                <a:ea typeface="黑体" panose="02010609060101010101" pitchFamily="49" charset="-122"/>
              </a:rPr>
              <a:t>补 </a:t>
            </a:r>
          </a:p>
          <a:p>
            <a:pPr>
              <a:lnSpc>
                <a:spcPct val="130000"/>
              </a:lnSpc>
              <a:buFont typeface="Wingdings" pitchFamily="2" charset="2"/>
              <a:buNone/>
            </a:pPr>
            <a:r>
              <a:rPr lang="pt-BR" altLang="zh-CN" dirty="0" smtClean="0">
                <a:solidFill>
                  <a:srgbClr val="FF0066"/>
                </a:solidFill>
                <a:ea typeface="黑体" panose="02010609060101010101" pitchFamily="49" charset="-122"/>
              </a:rPr>
              <a:t>                                = [E1]</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 [E2]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+10000001B</a:t>
            </a:r>
            <a:r>
              <a:rPr lang="zh-CN" altLang="pt-BR" dirty="0" smtClean="0">
                <a:solidFill>
                  <a:srgbClr val="FF0066"/>
                </a:solidFill>
                <a:ea typeface="黑体" panose="02010609060101010101" pitchFamily="49" charset="-122"/>
              </a:rPr>
              <a:t>（ </a:t>
            </a:r>
            <a:r>
              <a:rPr lang="pt-BR" altLang="zh-CN" dirty="0" smtClean="0">
                <a:solidFill>
                  <a:srgbClr val="FF0066"/>
                </a:solidFill>
                <a:ea typeface="黑体" panose="02010609060101010101" pitchFamily="49" charset="-122"/>
              </a:rPr>
              <a:t>mod 2</a:t>
            </a:r>
            <a:r>
              <a:rPr lang="pt-BR" altLang="zh-CN" baseline="30000" dirty="0" smtClean="0">
                <a:solidFill>
                  <a:srgbClr val="FF0066"/>
                </a:solidFill>
                <a:ea typeface="黑体" panose="02010609060101010101" pitchFamily="49" charset="-122"/>
              </a:rPr>
              <a:t>8</a:t>
            </a:r>
            <a:r>
              <a:rPr lang="zh-CN" altLang="pt-BR" dirty="0" smtClean="0">
                <a:solidFill>
                  <a:srgbClr val="FF0066"/>
                </a:solidFill>
                <a:ea typeface="黑体" panose="02010609060101010101" pitchFamily="49" charset="-122"/>
              </a:rPr>
              <a:t>）</a:t>
            </a:r>
          </a:p>
          <a:p>
            <a:pPr lvl="1">
              <a:lnSpc>
                <a:spcPct val="130000"/>
              </a:lnSpc>
            </a:pPr>
            <a:r>
              <a:rPr lang="zh-CN" altLang="pt-BR" sz="2200" dirty="0" smtClean="0">
                <a:ea typeface="黑体" panose="02010609060101010101" pitchFamily="49" charset="-122"/>
              </a:rPr>
              <a:t>阶码减法公式为：   </a:t>
            </a:r>
            <a:r>
              <a:rPr lang="pt-BR" altLang="zh-CN" sz="2200" dirty="0" smtClean="0">
                <a:ea typeface="黑体" panose="02010609060101010101" pitchFamily="49" charset="-122"/>
              </a:rPr>
              <a:t>Eb </a:t>
            </a:r>
            <a:r>
              <a:rPr lang="en-US" altLang="zh-CN" sz="2200" dirty="0" smtClean="0">
                <a:ea typeface="黑体" panose="02010609060101010101" pitchFamily="49" charset="-122"/>
                <a:sym typeface="Symbol" panose="05050102010706020507" pitchFamily="18" charset="2"/>
              </a:rPr>
              <a:t></a:t>
            </a:r>
            <a:r>
              <a:rPr lang="pt-BR" altLang="zh-CN" sz="2200" dirty="0" smtClean="0">
                <a:ea typeface="黑体" panose="02010609060101010101" pitchFamily="49" charset="-122"/>
              </a:rPr>
              <a:t> Ex+[–Ey]</a:t>
            </a:r>
            <a:r>
              <a:rPr lang="zh-CN" altLang="pt-BR" sz="2200" dirty="0" smtClean="0">
                <a:ea typeface="黑体" panose="02010609060101010101" pitchFamily="49" charset="-122"/>
              </a:rPr>
              <a:t>补</a:t>
            </a:r>
            <a:r>
              <a:rPr lang="pt-BR" altLang="zh-CN" sz="2200" dirty="0" smtClean="0">
                <a:ea typeface="黑体" panose="02010609060101010101" pitchFamily="49" charset="-122"/>
              </a:rPr>
              <a:t>+127 </a:t>
            </a:r>
            <a:r>
              <a:rPr lang="zh-CN" altLang="pt-BR" sz="2200" dirty="0" smtClean="0">
                <a:ea typeface="黑体" panose="02010609060101010101" pitchFamily="49" charset="-122"/>
              </a:rPr>
              <a:t>（ </a:t>
            </a:r>
            <a:r>
              <a:rPr lang="pt-BR" altLang="zh-CN" sz="2200" dirty="0" smtClean="0">
                <a:ea typeface="黑体" panose="02010609060101010101" pitchFamily="49" charset="-122"/>
              </a:rPr>
              <a:t>mod 2</a:t>
            </a:r>
            <a:r>
              <a:rPr lang="pt-BR" altLang="zh-CN" sz="2200" baseline="30000" dirty="0" smtClean="0">
                <a:ea typeface="黑体" panose="02010609060101010101" pitchFamily="49" charset="-122"/>
              </a:rPr>
              <a:t>8</a:t>
            </a:r>
            <a:r>
              <a:rPr lang="zh-CN" altLang="pt-BR" sz="2200" dirty="0" smtClean="0">
                <a:ea typeface="黑体" panose="02010609060101010101" pitchFamily="49" charset="-122"/>
              </a:rPr>
              <a:t>）</a:t>
            </a:r>
          </a:p>
          <a:p>
            <a:pPr>
              <a:lnSpc>
                <a:spcPct val="130000"/>
              </a:lnSpc>
              <a:buFont typeface="Wingdings" pitchFamily="2" charset="2"/>
              <a:buNone/>
            </a:pPr>
            <a:r>
              <a:rPr lang="pt-BR" altLang="zh-CN" dirty="0" smtClean="0">
                <a:ea typeface="黑体" panose="02010609060101010101" pitchFamily="49" charset="-122"/>
              </a:rPr>
              <a:t>            </a:t>
            </a:r>
            <a:r>
              <a:rPr lang="pt-BR" altLang="zh-CN" dirty="0" smtClean="0">
                <a:solidFill>
                  <a:srgbClr val="FF0066"/>
                </a:solidFill>
                <a:ea typeface="黑体" panose="02010609060101010101" pitchFamily="49" charset="-122"/>
              </a:rPr>
              <a:t>[E1– 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 127 + E1– E2 = 127+E1–(127+E2)+127</a:t>
            </a:r>
          </a:p>
          <a:p>
            <a:pPr>
              <a:lnSpc>
                <a:spcPct val="130000"/>
              </a:lnSpc>
              <a:buFont typeface="Wingdings" pitchFamily="2" charset="2"/>
              <a:buNone/>
            </a:pPr>
            <a:r>
              <a:rPr lang="pt-BR" altLang="zh-CN" dirty="0" smtClean="0">
                <a:solidFill>
                  <a:srgbClr val="FF0066"/>
                </a:solidFill>
                <a:ea typeface="黑体" panose="02010609060101010101" pitchFamily="49" charset="-122"/>
              </a:rPr>
              <a:t>                                = [E1]</a:t>
            </a:r>
            <a:r>
              <a:rPr lang="zh-CN" altLang="pt-BR" dirty="0" smtClean="0">
                <a:solidFill>
                  <a:srgbClr val="FF0066"/>
                </a:solidFill>
                <a:ea typeface="黑体" panose="02010609060101010101" pitchFamily="49" charset="-122"/>
              </a:rPr>
              <a:t>移</a:t>
            </a:r>
            <a:r>
              <a:rPr lang="pt-BR" altLang="zh-CN" dirty="0" smtClean="0">
                <a:solidFill>
                  <a:srgbClr val="FF0066"/>
                </a:solidFill>
                <a:ea typeface="黑体" panose="02010609060101010101" pitchFamily="49" charset="-122"/>
              </a:rPr>
              <a:t>–[E2]</a:t>
            </a:r>
            <a:r>
              <a:rPr lang="zh-CN" altLang="pt-BR" dirty="0" smtClean="0">
                <a:solidFill>
                  <a:srgbClr val="FF0066"/>
                </a:solidFill>
                <a:ea typeface="黑体" panose="02010609060101010101" pitchFamily="49" charset="-122"/>
              </a:rPr>
              <a:t>移 </a:t>
            </a:r>
            <a:r>
              <a:rPr lang="pt-BR" altLang="zh-CN" dirty="0" smtClean="0">
                <a:solidFill>
                  <a:srgbClr val="FF0066"/>
                </a:solidFill>
                <a:ea typeface="黑体" panose="02010609060101010101" pitchFamily="49" charset="-122"/>
              </a:rPr>
              <a:t>+127     </a:t>
            </a:r>
          </a:p>
          <a:p>
            <a:pPr>
              <a:lnSpc>
                <a:spcPct val="130000"/>
              </a:lnSpc>
              <a:buFont typeface="Wingdings" pitchFamily="2" charset="2"/>
              <a:buNone/>
            </a:pPr>
            <a:r>
              <a:rPr lang="pt-BR" altLang="zh-CN" dirty="0" smtClean="0">
                <a:solidFill>
                  <a:srgbClr val="FF0066"/>
                </a:solidFill>
                <a:ea typeface="黑体" panose="02010609060101010101" pitchFamily="49" charset="-122"/>
              </a:rPr>
              <a:t>                                = [E1]</a:t>
            </a:r>
            <a:r>
              <a:rPr lang="zh-CN" altLang="pt-BR" dirty="0" smtClean="0">
                <a:solidFill>
                  <a:srgbClr val="FF0066"/>
                </a:solidFill>
                <a:ea typeface="黑体" panose="02010609060101010101" pitchFamily="49" charset="-122"/>
              </a:rPr>
              <a:t>移</a:t>
            </a:r>
            <a:r>
              <a:rPr lang="pt-BR" altLang="zh-CN" dirty="0" smtClean="0">
                <a:solidFill>
                  <a:srgbClr val="FF0066"/>
                </a:solidFill>
                <a:ea typeface="黑体" panose="02010609060101010101" pitchFamily="49" charset="-122"/>
              </a:rPr>
              <a:t>+[–[E2]</a:t>
            </a:r>
            <a:r>
              <a:rPr lang="zh-CN" altLang="pt-BR" dirty="0" smtClean="0">
                <a:solidFill>
                  <a:srgbClr val="FF0066"/>
                </a:solidFill>
                <a:ea typeface="黑体" panose="02010609060101010101" pitchFamily="49" charset="-122"/>
              </a:rPr>
              <a:t>移</a:t>
            </a:r>
            <a:r>
              <a:rPr lang="pt-BR" altLang="zh-CN" dirty="0" smtClean="0">
                <a:solidFill>
                  <a:srgbClr val="FF0066"/>
                </a:solidFill>
                <a:ea typeface="黑体" panose="02010609060101010101" pitchFamily="49" charset="-122"/>
              </a:rPr>
              <a:t>]</a:t>
            </a:r>
            <a:r>
              <a:rPr lang="zh-CN" altLang="pt-BR" dirty="0" smtClean="0">
                <a:solidFill>
                  <a:srgbClr val="FF0066"/>
                </a:solidFill>
                <a:ea typeface="黑体" panose="02010609060101010101" pitchFamily="49" charset="-122"/>
              </a:rPr>
              <a:t>补</a:t>
            </a:r>
            <a:r>
              <a:rPr lang="pt-BR" altLang="zh-CN" dirty="0" smtClean="0">
                <a:solidFill>
                  <a:srgbClr val="FF0066"/>
                </a:solidFill>
                <a:ea typeface="黑体" panose="02010609060101010101" pitchFamily="49" charset="-122"/>
              </a:rPr>
              <a:t>+01111111B</a:t>
            </a:r>
            <a:r>
              <a:rPr lang="zh-CN" altLang="pt-BR" dirty="0" smtClean="0">
                <a:solidFill>
                  <a:srgbClr val="FF0066"/>
                </a:solidFill>
                <a:ea typeface="黑体" panose="02010609060101010101" pitchFamily="49" charset="-122"/>
              </a:rPr>
              <a:t>（ </a:t>
            </a:r>
            <a:r>
              <a:rPr lang="pt-BR" altLang="zh-CN" dirty="0" smtClean="0">
                <a:solidFill>
                  <a:srgbClr val="FF0066"/>
                </a:solidFill>
                <a:ea typeface="黑体" panose="02010609060101010101" pitchFamily="49" charset="-122"/>
              </a:rPr>
              <a:t>mod 2</a:t>
            </a:r>
            <a:r>
              <a:rPr lang="pt-BR" altLang="zh-CN" baseline="30000" dirty="0" smtClean="0">
                <a:solidFill>
                  <a:srgbClr val="FF0066"/>
                </a:solidFill>
                <a:ea typeface="黑体" panose="02010609060101010101" pitchFamily="49" charset="-122"/>
              </a:rPr>
              <a:t>8</a:t>
            </a:r>
            <a:r>
              <a:rPr lang="zh-CN" altLang="pt-BR" dirty="0" smtClean="0">
                <a:solidFill>
                  <a:srgbClr val="FF0066"/>
                </a:solidFill>
                <a:ea typeface="黑体" panose="02010609060101010101" pitchFamily="49" charset="-122"/>
              </a:rPr>
              <a:t>）</a:t>
            </a:r>
          </a:p>
          <a:p>
            <a:pPr>
              <a:lnSpc>
                <a:spcPct val="130000"/>
              </a:lnSpc>
              <a:buFont typeface="Wingdings" pitchFamily="2" charset="2"/>
              <a:buNone/>
            </a:pPr>
            <a:endParaRPr lang="zh-CN" altLang="en-US" dirty="0" smtClean="0">
              <a:solidFill>
                <a:srgbClr val="FF0066"/>
              </a:solidFill>
              <a:ea typeface="黑体" panose="02010609060101010101" pitchFamily="49" charset="-122"/>
            </a:endParaRPr>
          </a:p>
        </p:txBody>
      </p:sp>
      <p:cxnSp>
        <p:nvCxnSpPr>
          <p:cNvPr id="3" name="直接连接符 2"/>
          <p:cNvCxnSpPr/>
          <p:nvPr/>
        </p:nvCxnSpPr>
        <p:spPr bwMode="auto">
          <a:xfrm>
            <a:off x="5353050" y="3600450"/>
            <a:ext cx="135255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bwMode="auto">
          <a:xfrm flipV="1">
            <a:off x="6248400" y="3133725"/>
            <a:ext cx="828675" cy="4572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7077075" y="2954923"/>
            <a:ext cx="607859" cy="430887"/>
          </a:xfrm>
          <a:prstGeom prst="rect">
            <a:avLst/>
          </a:prstGeom>
          <a:noFill/>
        </p:spPr>
        <p:txBody>
          <a:bodyPr wrap="none" rtlCol="0">
            <a:spAutoFit/>
          </a:bodyPr>
          <a:lstStyle/>
          <a:p>
            <a:r>
              <a:rPr lang="en-US" altLang="zh-CN" sz="2200" dirty="0" smtClean="0">
                <a:solidFill>
                  <a:schemeClr val="accent2"/>
                </a:solidFill>
              </a:rPr>
              <a:t>129</a:t>
            </a:r>
            <a:endParaRPr lang="zh-CN" altLang="en-US" sz="2200" dirty="0">
              <a:solidFill>
                <a:schemeClr val="accent2"/>
              </a:solidFill>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60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wipe(down)">
                                      <p:cBhvr>
                                        <p:cTn id="7" dur="500"/>
                                        <p:tgtEl>
                                          <p:spTgt spid="476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2" dur="500"/>
                                        <p:tgtEl>
                                          <p:spTgt spid="476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7" dur="500"/>
                                        <p:tgtEl>
                                          <p:spTgt spid="4761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2" dur="500"/>
                                        <p:tgtEl>
                                          <p:spTgt spid="4761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7" dur="500"/>
                                        <p:tgtEl>
                                          <p:spTgt spid="4761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76163">
                                            <p:txEl>
                                              <p:pRg st="6" end="6"/>
                                            </p:txEl>
                                          </p:spTgt>
                                        </p:tgtEl>
                                        <p:attrNameLst>
                                          <p:attrName>style.visibility</p:attrName>
                                        </p:attrNameLst>
                                      </p:cBhvr>
                                      <p:to>
                                        <p:strVal val="visible"/>
                                      </p:to>
                                    </p:set>
                                    <p:animEffect transition="in" filter="wipe(down)">
                                      <p:cBhvr>
                                        <p:cTn id="40" dur="500"/>
                                        <p:tgtEl>
                                          <p:spTgt spid="476163">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48" dur="500"/>
                                        <p:tgtEl>
                                          <p:spTgt spid="47616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53" dur="500"/>
                                        <p:tgtEl>
                                          <p:spTgt spid="47616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76163">
                                            <p:txEl>
                                              <p:pRg st="9" end="9"/>
                                            </p:txEl>
                                          </p:spTgt>
                                        </p:tgtEl>
                                        <p:attrNameLst>
                                          <p:attrName>style.visibility</p:attrName>
                                        </p:attrNameLst>
                                      </p:cBhvr>
                                      <p:to>
                                        <p:strVal val="visible"/>
                                      </p:to>
                                    </p:set>
                                    <p:animEffect transition="in" filter="blinds(horizontal)">
                                      <p:cBhvr>
                                        <p:cTn id="58" dur="500"/>
                                        <p:tgtEl>
                                          <p:spTgt spid="476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阶码运算举例</a:t>
            </a:r>
          </a:p>
        </p:txBody>
      </p:sp>
      <p:sp>
        <p:nvSpPr>
          <p:cNvPr id="494596" name="Text Box 4"/>
          <p:cNvSpPr txBox="1">
            <a:spLocks noChangeArrowheads="1"/>
          </p:cNvSpPr>
          <p:nvPr/>
        </p:nvSpPr>
        <p:spPr bwMode="auto">
          <a:xfrm>
            <a:off x="73573" y="670247"/>
            <a:ext cx="9070428" cy="561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pPr>
            <a:r>
              <a:rPr lang="zh-CN" altLang="en-US" sz="2200" dirty="0">
                <a:latin typeface="Arial" panose="020B0604020202020204" pitchFamily="34" charset="0"/>
                <a:ea typeface="黑体" panose="02010609060101010101" pitchFamily="49" charset="-122"/>
              </a:rPr>
              <a:t>例：若两个阶码分别为</a:t>
            </a:r>
            <a:r>
              <a:rPr lang="en-US" altLang="zh-CN" sz="2200" dirty="0">
                <a:latin typeface="Arial" panose="020B0604020202020204" pitchFamily="34" charset="0"/>
                <a:ea typeface="黑体" panose="02010609060101010101" pitchFamily="49" charset="-122"/>
              </a:rPr>
              <a:t>10</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-5</a:t>
            </a:r>
            <a:r>
              <a:rPr lang="zh-CN" altLang="en-US" sz="2200" dirty="0">
                <a:latin typeface="Arial" panose="020B0604020202020204" pitchFamily="34" charset="0"/>
                <a:ea typeface="黑体" panose="02010609060101010101" pitchFamily="49" charset="-122"/>
              </a:rPr>
              <a:t>，求</a:t>
            </a:r>
            <a:r>
              <a:rPr lang="en-US" altLang="zh-CN" sz="2200" dirty="0">
                <a:latin typeface="Arial" panose="020B0604020202020204" pitchFamily="34" charset="0"/>
                <a:ea typeface="黑体" panose="02010609060101010101" pitchFamily="49" charset="-122"/>
              </a:rPr>
              <a:t>10+(-5)</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10-(-5)</a:t>
            </a:r>
            <a:r>
              <a:rPr lang="zh-CN" altLang="en-US" sz="2200" dirty="0">
                <a:latin typeface="Arial" panose="020B0604020202020204" pitchFamily="34" charset="0"/>
                <a:ea typeface="黑体" panose="02010609060101010101" pitchFamily="49" charset="-122"/>
              </a:rPr>
              <a:t>的移码</a:t>
            </a:r>
            <a:r>
              <a:rPr lang="zh-CN" altLang="en-US" sz="2200" dirty="0" smtClean="0">
                <a:latin typeface="Arial" panose="020B0604020202020204" pitchFamily="34" charset="0"/>
                <a:ea typeface="黑体" panose="02010609060101010101" pitchFamily="49" charset="-122"/>
              </a:rPr>
              <a:t>。</a:t>
            </a:r>
            <a:endParaRPr lang="en-US" altLang="zh-CN" sz="2200" dirty="0" smtClean="0">
              <a:latin typeface="Arial" panose="020B0604020202020204" pitchFamily="34" charset="0"/>
              <a:ea typeface="黑体" panose="02010609060101010101" pitchFamily="49" charset="-122"/>
            </a:endParaRPr>
          </a:p>
          <a:p>
            <a:pPr>
              <a:lnSpc>
                <a:spcPct val="115000"/>
              </a:lnSpc>
              <a:spcBef>
                <a:spcPct val="50000"/>
              </a:spcBef>
            </a:pPr>
            <a:r>
              <a:rPr lang="zh-CN" altLang="pt-BR" sz="2200" dirty="0">
                <a:solidFill>
                  <a:schemeClr val="accent2"/>
                </a:solidFill>
                <a:latin typeface="Arial" panose="020B0604020202020204" pitchFamily="34" charset="0"/>
                <a:ea typeface="黑体" panose="02010609060101010101" pitchFamily="49" charset="-122"/>
              </a:rPr>
              <a:t>设</a:t>
            </a:r>
            <a:r>
              <a:rPr lang="pt-BR" altLang="zh-CN" sz="2200" dirty="0">
                <a:solidFill>
                  <a:schemeClr val="accent2"/>
                </a:solidFill>
                <a:latin typeface="Arial" panose="020B0604020202020204" pitchFamily="34" charset="0"/>
                <a:ea typeface="黑体" panose="02010609060101010101" pitchFamily="49" charset="-122"/>
              </a:rPr>
              <a:t>Ex</a:t>
            </a:r>
            <a:r>
              <a:rPr lang="zh-CN" altLang="pt-BR" sz="2200" dirty="0">
                <a:solidFill>
                  <a:schemeClr val="accent2"/>
                </a:solidFill>
                <a:latin typeface="Arial" panose="020B0604020202020204" pitchFamily="34" charset="0"/>
                <a:ea typeface="黑体" panose="02010609060101010101" pitchFamily="49" charset="-122"/>
              </a:rPr>
              <a:t>和</a:t>
            </a:r>
            <a:r>
              <a:rPr lang="pt-BR" altLang="zh-CN" sz="2200" dirty="0">
                <a:solidFill>
                  <a:schemeClr val="accent2"/>
                </a:solidFill>
                <a:latin typeface="Arial" panose="020B0604020202020204" pitchFamily="34" charset="0"/>
                <a:ea typeface="黑体" panose="02010609060101010101" pitchFamily="49" charset="-122"/>
              </a:rPr>
              <a:t>Ey</a:t>
            </a:r>
            <a:r>
              <a:rPr lang="zh-CN" altLang="pt-BR" sz="2200" dirty="0">
                <a:solidFill>
                  <a:schemeClr val="accent2"/>
                </a:solidFill>
                <a:latin typeface="Arial" panose="020B0604020202020204" pitchFamily="34" charset="0"/>
                <a:ea typeface="黑体" panose="02010609060101010101" pitchFamily="49" charset="-122"/>
              </a:rPr>
              <a:t>分别是两个操作数阶码的移码，</a:t>
            </a:r>
            <a:r>
              <a:rPr lang="pt-BR" altLang="zh-CN" sz="2200" dirty="0">
                <a:solidFill>
                  <a:schemeClr val="accent2"/>
                </a:solidFill>
                <a:latin typeface="Arial" panose="020B0604020202020204" pitchFamily="34" charset="0"/>
                <a:ea typeface="黑体" panose="02010609060101010101" pitchFamily="49" charset="-122"/>
              </a:rPr>
              <a:t>Eb</a:t>
            </a:r>
            <a:r>
              <a:rPr lang="zh-CN" altLang="pt-BR" sz="2200" dirty="0">
                <a:solidFill>
                  <a:schemeClr val="accent2"/>
                </a:solidFill>
                <a:latin typeface="Arial" panose="020B0604020202020204" pitchFamily="34" charset="0"/>
                <a:ea typeface="黑体" panose="02010609060101010101" pitchFamily="49" charset="-122"/>
              </a:rPr>
              <a:t>是结果阶码的移码</a:t>
            </a:r>
            <a:r>
              <a:rPr lang="zh-CN" altLang="pt-BR" sz="2200" dirty="0" smtClean="0">
                <a:solidFill>
                  <a:schemeClr val="accent2"/>
                </a:solidFill>
                <a:latin typeface="Arial" panose="020B0604020202020204" pitchFamily="34" charset="0"/>
                <a:ea typeface="黑体" panose="02010609060101010101" pitchFamily="49" charset="-122"/>
              </a:rPr>
              <a:t>表示</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latin typeface="Arial" panose="020B0604020202020204" pitchFamily="34" charset="0"/>
                <a:ea typeface="黑体" panose="02010609060101010101" pitchFamily="49" charset="-122"/>
              </a:rPr>
              <a:t>解：</a:t>
            </a:r>
            <a:r>
              <a:rPr lang="en-US" altLang="zh-CN" sz="2200" dirty="0">
                <a:latin typeface="Arial" panose="020B0604020202020204" pitchFamily="34" charset="0"/>
                <a:ea typeface="黑体" panose="02010609060101010101" pitchFamily="49" charset="-122"/>
              </a:rPr>
              <a:t>Ex = 127+10 =137=1000 1001B</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 = 127+ (–5) = 122 = 0111 1010B</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 ]</a:t>
            </a:r>
            <a:r>
              <a:rPr lang="zh-CN" altLang="en-US" sz="22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 1000 0110B</a:t>
            </a:r>
          </a:p>
          <a:p>
            <a:pPr>
              <a:lnSpc>
                <a:spcPct val="115000"/>
              </a:lnSpc>
              <a:spcBef>
                <a:spcPct val="20000"/>
              </a:spcBef>
            </a:pPr>
            <a:r>
              <a:rPr lang="zh-CN" altLang="en-US" sz="2200" dirty="0">
                <a:latin typeface="Arial" panose="020B0604020202020204" pitchFamily="34" charset="0"/>
                <a:ea typeface="黑体" panose="02010609060101010101" pitchFamily="49" charset="-122"/>
              </a:rPr>
              <a:t>       将</a:t>
            </a:r>
            <a:r>
              <a:rPr lang="en-US" altLang="zh-CN" sz="2200" dirty="0">
                <a:latin typeface="Arial" panose="020B0604020202020204" pitchFamily="34" charset="0"/>
                <a:ea typeface="黑体" panose="02010609060101010101" pitchFamily="49" charset="-122"/>
              </a:rPr>
              <a:t>Ex</a:t>
            </a:r>
            <a:r>
              <a:rPr lang="zh-CN" altLang="en-US" sz="2200" dirty="0">
                <a:latin typeface="Arial" panose="020B0604020202020204" pitchFamily="34" charset="0"/>
                <a:ea typeface="黑体" panose="02010609060101010101" pitchFamily="49" charset="-122"/>
              </a:rPr>
              <a:t>和</a:t>
            </a:r>
            <a:r>
              <a:rPr lang="en-US" altLang="zh-CN" sz="2200" dirty="0" err="1">
                <a:latin typeface="Arial" panose="020B0604020202020204" pitchFamily="34" charset="0"/>
                <a:ea typeface="黑体" panose="02010609060101010101" pitchFamily="49" charset="-122"/>
              </a:rPr>
              <a:t>Ey</a:t>
            </a:r>
            <a:r>
              <a:rPr lang="zh-CN" altLang="en-US" sz="2200" dirty="0" smtClean="0">
                <a:latin typeface="Arial" panose="020B0604020202020204" pitchFamily="34" charset="0"/>
                <a:ea typeface="黑体" panose="02010609060101010101" pitchFamily="49" charset="-122"/>
              </a:rPr>
              <a:t>代入前面的公式</a:t>
            </a:r>
            <a:r>
              <a:rPr lang="zh-CN" altLang="en-US" sz="2200" dirty="0">
                <a:latin typeface="Arial" panose="020B0604020202020204" pitchFamily="34" charset="0"/>
                <a:ea typeface="黑体" panose="02010609060101010101" pitchFamily="49" charset="-122"/>
              </a:rPr>
              <a:t>，得：</a:t>
            </a: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zh-CN" altLang="en-US" sz="2200" dirty="0" smtClean="0">
                <a:latin typeface="Arial" panose="020B0604020202020204" pitchFamily="34" charset="0"/>
                <a:ea typeface="黑体" panose="02010609060101010101" pitchFamily="49" charset="-122"/>
              </a:rPr>
              <a:t>阶码和</a:t>
            </a:r>
            <a:r>
              <a:rPr lang="en-US" altLang="zh-CN" sz="2200" dirty="0" err="1" smtClean="0">
                <a:solidFill>
                  <a:srgbClr val="FF0000"/>
                </a:solidFill>
                <a:latin typeface="Arial" panose="020B0604020202020204" pitchFamily="34" charset="0"/>
                <a:ea typeface="黑体" panose="02010609060101010101" pitchFamily="49" charset="-122"/>
              </a:rPr>
              <a:t>Eb</a:t>
            </a:r>
            <a:r>
              <a:rPr lang="en-US" altLang="zh-CN" sz="2200" dirty="0" smtClean="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Ex+Ey</a:t>
            </a:r>
            <a:r>
              <a:rPr lang="en-US" altLang="zh-CN" sz="2200" dirty="0">
                <a:latin typeface="Arial" panose="020B0604020202020204" pitchFamily="34" charset="0"/>
                <a:ea typeface="黑体" panose="02010609060101010101" pitchFamily="49" charset="-122"/>
              </a:rPr>
              <a:t> +129 = 1000 1001 + 0111 1010 +1000 0001</a:t>
            </a: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smtClean="0">
                <a:latin typeface="Arial" panose="020B0604020202020204" pitchFamily="34" charset="0"/>
                <a:ea typeface="黑体" panose="02010609060101010101" pitchFamily="49" charset="-122"/>
              </a:rPr>
              <a:t>      = </a:t>
            </a:r>
            <a:r>
              <a:rPr lang="en-US" altLang="zh-CN" sz="2200" dirty="0">
                <a:latin typeface="Arial" panose="020B0604020202020204" pitchFamily="34" charset="0"/>
                <a:ea typeface="黑体" panose="02010609060101010101" pitchFamily="49" charset="-122"/>
              </a:rPr>
              <a:t>1000 0100B = 132</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mod 2</a:t>
            </a:r>
            <a:r>
              <a:rPr lang="en-US" altLang="zh-CN" sz="2200" baseline="30000" dirty="0">
                <a:latin typeface="Arial" panose="020B0604020202020204" pitchFamily="34" charset="0"/>
                <a:ea typeface="黑体" panose="02010609060101010101" pitchFamily="49" charset="-122"/>
              </a:rPr>
              <a:t>8</a:t>
            </a:r>
            <a:r>
              <a:rPr lang="zh-CN" altLang="en-US" sz="2200" dirty="0">
                <a:latin typeface="Arial" panose="020B0604020202020204" pitchFamily="34" charset="0"/>
                <a:ea typeface="黑体" panose="02010609060101010101" pitchFamily="49" charset="-122"/>
              </a:rPr>
              <a:t>）</a:t>
            </a:r>
          </a:p>
          <a:p>
            <a:pPr>
              <a:lnSpc>
                <a:spcPct val="115000"/>
              </a:lnSpc>
              <a:spcBef>
                <a:spcPct val="20000"/>
              </a:spcBef>
            </a:pPr>
            <a:r>
              <a:rPr lang="zh-CN" altLang="en-US" sz="2200" dirty="0">
                <a:latin typeface="Arial" panose="020B0604020202020204" pitchFamily="34" charset="0"/>
                <a:ea typeface="黑体" panose="02010609060101010101" pitchFamily="49" charset="-122"/>
              </a:rPr>
              <a:t>        </a:t>
            </a:r>
            <a:r>
              <a:rPr lang="en-US" altLang="zh-CN" sz="2200" dirty="0" err="1" smtClean="0">
                <a:latin typeface="Arial" panose="020B0604020202020204" pitchFamily="34" charset="0"/>
                <a:ea typeface="黑体" panose="02010609060101010101" pitchFamily="49" charset="-122"/>
              </a:rPr>
              <a:t>Eb</a:t>
            </a:r>
            <a:r>
              <a:rPr lang="zh-CN" altLang="en-US" sz="2200" dirty="0" smtClean="0">
                <a:solidFill>
                  <a:srgbClr val="FF0066"/>
                </a:solidFill>
                <a:latin typeface="Arial" panose="020B0604020202020204" pitchFamily="34" charset="0"/>
                <a:ea typeface="黑体" panose="02010609060101010101" pitchFamily="49" charset="-122"/>
              </a:rPr>
              <a:t>的真值为</a:t>
            </a:r>
            <a:r>
              <a:rPr lang="en-US" altLang="zh-CN" sz="2200" dirty="0">
                <a:solidFill>
                  <a:srgbClr val="FF0066"/>
                </a:solidFill>
                <a:latin typeface="Arial" panose="020B0604020202020204" pitchFamily="34" charset="0"/>
                <a:ea typeface="黑体" panose="02010609060101010101" pitchFamily="49" charset="-122"/>
              </a:rPr>
              <a:t>132 – 127 = 5</a:t>
            </a:r>
            <a:r>
              <a:rPr lang="zh-CN" altLang="en-US" sz="2200" dirty="0">
                <a:solidFill>
                  <a:srgbClr val="FF0066"/>
                </a:solidFill>
                <a:latin typeface="Arial" panose="020B0604020202020204" pitchFamily="34" charset="0"/>
                <a:ea typeface="黑体" panose="02010609060101010101" pitchFamily="49" charset="-122"/>
              </a:rPr>
              <a:t>，正好等于</a:t>
            </a:r>
            <a:r>
              <a:rPr lang="en-US" altLang="zh-CN" sz="2200" dirty="0">
                <a:solidFill>
                  <a:srgbClr val="FF0066"/>
                </a:solidFill>
                <a:latin typeface="Arial" panose="020B0604020202020204" pitchFamily="34" charset="0"/>
                <a:ea typeface="黑体" panose="02010609060101010101" pitchFamily="49" charset="-122"/>
              </a:rPr>
              <a:t>10 + (–5) = 5</a:t>
            </a:r>
            <a:r>
              <a:rPr lang="zh-CN" altLang="en-US" sz="2200" dirty="0">
                <a:solidFill>
                  <a:srgbClr val="FF0066"/>
                </a:solidFill>
                <a:latin typeface="Arial" panose="020B0604020202020204" pitchFamily="34" charset="0"/>
                <a:ea typeface="黑体" panose="02010609060101010101" pitchFamily="49" charset="-122"/>
              </a:rPr>
              <a:t>。</a:t>
            </a:r>
            <a:r>
              <a:rPr lang="en-US" altLang="zh-CN" sz="2200" dirty="0">
                <a:solidFill>
                  <a:srgbClr val="009900"/>
                </a:solidFill>
                <a:latin typeface="Arial" panose="020B0604020202020204" pitchFamily="34" charset="0"/>
                <a:ea typeface="黑体" panose="02010609060101010101" pitchFamily="49" charset="-122"/>
              </a:rPr>
              <a:t> </a:t>
            </a: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zh-CN" altLang="en-US" sz="2200" dirty="0" smtClean="0">
                <a:latin typeface="Arial" panose="020B0604020202020204" pitchFamily="34" charset="0"/>
                <a:ea typeface="黑体" panose="02010609060101010101" pitchFamily="49" charset="-122"/>
              </a:rPr>
              <a:t>阶码差</a:t>
            </a:r>
            <a:r>
              <a:rPr lang="en-US" altLang="zh-CN" sz="2200" dirty="0" err="1" smtClean="0">
                <a:solidFill>
                  <a:srgbClr val="FF0000"/>
                </a:solidFill>
                <a:latin typeface="Arial" panose="020B0604020202020204" pitchFamily="34" charset="0"/>
                <a:ea typeface="黑体" panose="02010609060101010101" pitchFamily="49" charset="-122"/>
              </a:rPr>
              <a:t>Eb</a:t>
            </a:r>
            <a:r>
              <a:rPr lang="en-US" altLang="zh-CN" sz="2200" dirty="0" smtClean="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 Ex+[–</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+127 = 1000 1001 + 1000 0110 +0111 1111</a:t>
            </a: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smtClean="0">
                <a:latin typeface="Arial" panose="020B0604020202020204" pitchFamily="34" charset="0"/>
                <a:ea typeface="黑体" panose="02010609060101010101" pitchFamily="49" charset="-122"/>
              </a:rPr>
              <a:t>     = </a:t>
            </a:r>
            <a:r>
              <a:rPr lang="en-US" altLang="zh-CN" sz="2200" dirty="0">
                <a:latin typeface="Arial" panose="020B0604020202020204" pitchFamily="34" charset="0"/>
                <a:ea typeface="黑体" panose="02010609060101010101" pitchFamily="49" charset="-122"/>
              </a:rPr>
              <a:t>1000 1110B = 142</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mod 2</a:t>
            </a:r>
            <a:r>
              <a:rPr lang="en-US" altLang="zh-CN" sz="2200" baseline="30000" dirty="0">
                <a:latin typeface="Arial" panose="020B0604020202020204" pitchFamily="34" charset="0"/>
                <a:ea typeface="黑体" panose="02010609060101010101" pitchFamily="49" charset="-122"/>
              </a:rPr>
              <a:t>8</a:t>
            </a:r>
            <a:r>
              <a:rPr lang="zh-CN" altLang="en-US" sz="2200" dirty="0">
                <a:latin typeface="Arial" panose="020B0604020202020204" pitchFamily="34" charset="0"/>
                <a:ea typeface="黑体" panose="02010609060101010101" pitchFamily="49" charset="-122"/>
              </a:rPr>
              <a:t>）</a:t>
            </a:r>
          </a:p>
          <a:p>
            <a:pPr lvl="1">
              <a:lnSpc>
                <a:spcPct val="115000"/>
              </a:lnSpc>
              <a:spcBef>
                <a:spcPct val="20000"/>
              </a:spcBef>
            </a:pPr>
            <a:r>
              <a:rPr lang="zh-CN" altLang="en-US" sz="2200" dirty="0">
                <a:solidFill>
                  <a:srgbClr val="FF0066"/>
                </a:solidFill>
                <a:latin typeface="Arial" panose="020B0604020202020204" pitchFamily="34" charset="0"/>
                <a:ea typeface="黑体" panose="02010609060101010101" pitchFamily="49" charset="-122"/>
              </a:rPr>
              <a:t> </a:t>
            </a:r>
            <a:r>
              <a:rPr lang="zh-CN" altLang="en-US" sz="2200" dirty="0" smtClean="0">
                <a:solidFill>
                  <a:srgbClr val="FF0066"/>
                </a:solidFill>
                <a:latin typeface="Arial" panose="020B0604020202020204" pitchFamily="34" charset="0"/>
                <a:ea typeface="黑体" panose="02010609060101010101" pitchFamily="49" charset="-122"/>
              </a:rPr>
              <a:t> </a:t>
            </a:r>
            <a:r>
              <a:rPr lang="en-US" altLang="zh-CN" sz="2200" dirty="0" err="1" smtClean="0">
                <a:latin typeface="Arial" panose="020B0604020202020204" pitchFamily="34" charset="0"/>
                <a:ea typeface="黑体" panose="02010609060101010101" pitchFamily="49" charset="-122"/>
              </a:rPr>
              <a:t>Eb</a:t>
            </a:r>
            <a:r>
              <a:rPr lang="zh-CN" altLang="en-US" sz="2200" dirty="0">
                <a:solidFill>
                  <a:srgbClr val="FF0066"/>
                </a:solidFill>
                <a:latin typeface="Arial" panose="020B0604020202020204" pitchFamily="34" charset="0"/>
                <a:ea typeface="黑体" panose="02010609060101010101" pitchFamily="49" charset="-122"/>
              </a:rPr>
              <a:t>的</a:t>
            </a:r>
            <a:r>
              <a:rPr lang="zh-CN" altLang="en-US" sz="2200" dirty="0" smtClean="0">
                <a:solidFill>
                  <a:srgbClr val="FF0066"/>
                </a:solidFill>
                <a:latin typeface="Arial" panose="020B0604020202020204" pitchFamily="34" charset="0"/>
                <a:ea typeface="黑体" panose="02010609060101010101" pitchFamily="49" charset="-122"/>
              </a:rPr>
              <a:t>真值为</a:t>
            </a:r>
            <a:r>
              <a:rPr lang="en-US" altLang="zh-CN" sz="2200" dirty="0">
                <a:solidFill>
                  <a:srgbClr val="FF0066"/>
                </a:solidFill>
                <a:latin typeface="Arial" panose="020B0604020202020204" pitchFamily="34" charset="0"/>
                <a:ea typeface="黑体" panose="02010609060101010101" pitchFamily="49" charset="-122"/>
              </a:rPr>
              <a:t>142–127 = 15</a:t>
            </a:r>
            <a:r>
              <a:rPr lang="zh-CN" altLang="en-US" sz="2200" dirty="0">
                <a:solidFill>
                  <a:srgbClr val="FF0066"/>
                </a:solidFill>
                <a:latin typeface="Arial" panose="020B0604020202020204" pitchFamily="34" charset="0"/>
                <a:ea typeface="黑体" panose="02010609060101010101" pitchFamily="49" charset="-122"/>
              </a:rPr>
              <a:t>，正好等于</a:t>
            </a:r>
            <a:r>
              <a:rPr lang="en-US" altLang="zh-CN" sz="2200" dirty="0">
                <a:solidFill>
                  <a:srgbClr val="FF0066"/>
                </a:solidFill>
                <a:latin typeface="Arial" panose="020B0604020202020204" pitchFamily="34" charset="0"/>
                <a:ea typeface="黑体" panose="02010609060101010101" pitchFamily="49" charset="-122"/>
              </a:rPr>
              <a:t>10 – (–5) = 15</a:t>
            </a:r>
            <a:r>
              <a:rPr lang="zh-CN" altLang="en-US" sz="2200" dirty="0">
                <a:solidFill>
                  <a:srgbClr val="FF0066"/>
                </a:solidFill>
                <a:latin typeface="Arial" panose="020B0604020202020204" pitchFamily="34" charset="0"/>
                <a:ea typeface="黑体" panose="02010609060101010101" pitchFamily="49" charset="-122"/>
              </a:rPr>
              <a:t>。</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61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4596">
                                            <p:txEl>
                                              <p:pRg st="1" end="1"/>
                                            </p:txEl>
                                          </p:spTgt>
                                        </p:tgtEl>
                                        <p:attrNameLst>
                                          <p:attrName>style.visibility</p:attrName>
                                        </p:attrNameLst>
                                      </p:cBhvr>
                                      <p:to>
                                        <p:strVal val="visible"/>
                                      </p:to>
                                    </p:set>
                                    <p:animEffect transition="in" filter="wipe(left)">
                                      <p:cBhvr>
                                        <p:cTn id="7" dur="750"/>
                                        <p:tgtEl>
                                          <p:spTgt spid="4945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4596">
                                            <p:txEl>
                                              <p:pRg st="2" end="2"/>
                                            </p:txEl>
                                          </p:spTgt>
                                        </p:tgtEl>
                                        <p:attrNameLst>
                                          <p:attrName>style.visibility</p:attrName>
                                        </p:attrNameLst>
                                      </p:cBhvr>
                                      <p:to>
                                        <p:strVal val="visible"/>
                                      </p:to>
                                    </p:set>
                                    <p:animEffect transition="in" filter="blinds(horizontal)">
                                      <p:cBhvr>
                                        <p:cTn id="12" dur="500"/>
                                        <p:tgtEl>
                                          <p:spTgt spid="4945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4596">
                                            <p:txEl>
                                              <p:pRg st="3" end="3"/>
                                            </p:txEl>
                                          </p:spTgt>
                                        </p:tgtEl>
                                        <p:attrNameLst>
                                          <p:attrName>style.visibility</p:attrName>
                                        </p:attrNameLst>
                                      </p:cBhvr>
                                      <p:to>
                                        <p:strVal val="visible"/>
                                      </p:to>
                                    </p:set>
                                    <p:animEffect transition="in" filter="blinds(horizontal)">
                                      <p:cBhvr>
                                        <p:cTn id="17" dur="500"/>
                                        <p:tgtEl>
                                          <p:spTgt spid="4945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4596">
                                            <p:txEl>
                                              <p:pRg st="4" end="4"/>
                                            </p:txEl>
                                          </p:spTgt>
                                        </p:tgtEl>
                                        <p:attrNameLst>
                                          <p:attrName>style.visibility</p:attrName>
                                        </p:attrNameLst>
                                      </p:cBhvr>
                                      <p:to>
                                        <p:strVal val="visible"/>
                                      </p:to>
                                    </p:set>
                                    <p:animEffect transition="in" filter="blinds(horizontal)">
                                      <p:cBhvr>
                                        <p:cTn id="22" dur="500"/>
                                        <p:tgtEl>
                                          <p:spTgt spid="4945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4596">
                                            <p:txEl>
                                              <p:pRg st="5" end="5"/>
                                            </p:txEl>
                                          </p:spTgt>
                                        </p:tgtEl>
                                        <p:attrNameLst>
                                          <p:attrName>style.visibility</p:attrName>
                                        </p:attrNameLst>
                                      </p:cBhvr>
                                      <p:to>
                                        <p:strVal val="visible"/>
                                      </p:to>
                                    </p:set>
                                    <p:animEffect transition="in" filter="blinds(horizontal)">
                                      <p:cBhvr>
                                        <p:cTn id="27" dur="500"/>
                                        <p:tgtEl>
                                          <p:spTgt spid="4945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4596">
                                            <p:txEl>
                                              <p:pRg st="6" end="6"/>
                                            </p:txEl>
                                          </p:spTgt>
                                        </p:tgtEl>
                                        <p:attrNameLst>
                                          <p:attrName>style.visibility</p:attrName>
                                        </p:attrNameLst>
                                      </p:cBhvr>
                                      <p:to>
                                        <p:strVal val="visible"/>
                                      </p:to>
                                    </p:set>
                                    <p:animEffect transition="in" filter="blinds(horizontal)">
                                      <p:cBhvr>
                                        <p:cTn id="32" dur="500"/>
                                        <p:tgtEl>
                                          <p:spTgt spid="4945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4596">
                                            <p:txEl>
                                              <p:pRg st="7" end="7"/>
                                            </p:txEl>
                                          </p:spTgt>
                                        </p:tgtEl>
                                        <p:attrNameLst>
                                          <p:attrName>style.visibility</p:attrName>
                                        </p:attrNameLst>
                                      </p:cBhvr>
                                      <p:to>
                                        <p:strVal val="visible"/>
                                      </p:to>
                                    </p:set>
                                    <p:animEffect transition="in" filter="blinds(horizontal)">
                                      <p:cBhvr>
                                        <p:cTn id="37" dur="500"/>
                                        <p:tgtEl>
                                          <p:spTgt spid="49459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4596">
                                            <p:txEl>
                                              <p:pRg st="8" end="8"/>
                                            </p:txEl>
                                          </p:spTgt>
                                        </p:tgtEl>
                                        <p:attrNameLst>
                                          <p:attrName>style.visibility</p:attrName>
                                        </p:attrNameLst>
                                      </p:cBhvr>
                                      <p:to>
                                        <p:strVal val="visible"/>
                                      </p:to>
                                    </p:set>
                                    <p:animEffect transition="in" filter="blinds(horizontal)">
                                      <p:cBhvr>
                                        <p:cTn id="42" dur="500"/>
                                        <p:tgtEl>
                                          <p:spTgt spid="49459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4596">
                                            <p:txEl>
                                              <p:pRg st="9" end="9"/>
                                            </p:txEl>
                                          </p:spTgt>
                                        </p:tgtEl>
                                        <p:attrNameLst>
                                          <p:attrName>style.visibility</p:attrName>
                                        </p:attrNameLst>
                                      </p:cBhvr>
                                      <p:to>
                                        <p:strVal val="visible"/>
                                      </p:to>
                                    </p:set>
                                    <p:animEffect transition="in" filter="blinds(horizontal)">
                                      <p:cBhvr>
                                        <p:cTn id="47" dur="500"/>
                                        <p:tgtEl>
                                          <p:spTgt spid="49459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4596">
                                            <p:txEl>
                                              <p:pRg st="10" end="10"/>
                                            </p:txEl>
                                          </p:spTgt>
                                        </p:tgtEl>
                                        <p:attrNameLst>
                                          <p:attrName>style.visibility</p:attrName>
                                        </p:attrNameLst>
                                      </p:cBhvr>
                                      <p:to>
                                        <p:strVal val="visible"/>
                                      </p:to>
                                    </p:set>
                                    <p:animEffect transition="in" filter="blinds(horizontal)">
                                      <p:cBhvr>
                                        <p:cTn id="52" dur="500"/>
                                        <p:tgtEl>
                                          <p:spTgt spid="49459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94596">
                                            <p:txEl>
                                              <p:pRg st="11" end="11"/>
                                            </p:txEl>
                                          </p:spTgt>
                                        </p:tgtEl>
                                        <p:attrNameLst>
                                          <p:attrName>style.visibility</p:attrName>
                                        </p:attrNameLst>
                                      </p:cBhvr>
                                      <p:to>
                                        <p:strVal val="visible"/>
                                      </p:to>
                                    </p:set>
                                    <p:animEffect transition="in" filter="blinds(horizontal)">
                                      <p:cBhvr>
                                        <p:cTn id="57" dur="500"/>
                                        <p:tgtEl>
                                          <p:spTgt spid="49459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smtClean="0">
                <a:ea typeface="宋体" panose="02010600030101010101" pitchFamily="2" charset="-122"/>
              </a:rPr>
              <a:t>第三讲小结</a:t>
            </a:r>
          </a:p>
        </p:txBody>
      </p:sp>
      <p:sp>
        <p:nvSpPr>
          <p:cNvPr id="386052" name="Rectangle 4"/>
          <p:cNvSpPr>
            <a:spLocks noGrp="1" noChangeArrowheads="1"/>
          </p:cNvSpPr>
          <p:nvPr>
            <p:ph type="body" idx="1"/>
          </p:nvPr>
        </p:nvSpPr>
        <p:spPr>
          <a:xfrm>
            <a:off x="341313" y="717550"/>
            <a:ext cx="7580312" cy="3321487"/>
          </a:xfrm>
          <a:noFill/>
        </p:spPr>
        <p:txBody>
          <a:bodyPr/>
          <a:lstStyle/>
          <a:p>
            <a:pPr marL="342900" indent="-342900">
              <a:spcBef>
                <a:spcPct val="10000"/>
              </a:spcBef>
            </a:pPr>
            <a:r>
              <a:rPr lang="zh-CN" altLang="en-US" sz="1800" dirty="0" smtClean="0">
                <a:ea typeface="黑体" panose="02010609060101010101" pitchFamily="49" charset="-122"/>
              </a:rPr>
              <a:t>浮点运算指令（ 以</a:t>
            </a:r>
            <a:r>
              <a:rPr lang="en-US" altLang="zh-CN" sz="1800" dirty="0" smtClean="0">
                <a:ea typeface="黑体" panose="02010609060101010101" pitchFamily="49" charset="-122"/>
              </a:rPr>
              <a:t>MIPS</a:t>
            </a:r>
            <a:r>
              <a:rPr lang="zh-CN" altLang="en-US" sz="1800" dirty="0" smtClean="0">
                <a:ea typeface="黑体" panose="02010609060101010101" pitchFamily="49" charset="-122"/>
              </a:rPr>
              <a:t>为参考 ）</a:t>
            </a:r>
          </a:p>
          <a:p>
            <a:pPr marL="342900" indent="-342900">
              <a:spcBef>
                <a:spcPct val="10000"/>
              </a:spcBef>
            </a:pPr>
            <a:r>
              <a:rPr lang="zh-CN" altLang="en-US" sz="1800" dirty="0" smtClean="0">
                <a:ea typeface="黑体" panose="02010609060101010101" pitchFamily="49" charset="-122"/>
              </a:rPr>
              <a:t>浮点数加减运算</a:t>
            </a:r>
          </a:p>
          <a:p>
            <a:pPr marL="742950" lvl="1" indent="-285750">
              <a:spcBef>
                <a:spcPct val="10000"/>
              </a:spcBef>
            </a:pPr>
            <a:r>
              <a:rPr lang="zh-CN" altLang="en-US" sz="1800" dirty="0" smtClean="0">
                <a:ea typeface="黑体" panose="02010609060101010101" pitchFamily="49" charset="-122"/>
              </a:rPr>
              <a:t>对阶、尾数加减、规格化（上溢</a:t>
            </a:r>
            <a:r>
              <a:rPr lang="en-US" altLang="zh-CN" sz="1800" dirty="0" smtClean="0">
                <a:ea typeface="黑体" panose="02010609060101010101" pitchFamily="49" charset="-122"/>
              </a:rPr>
              <a:t>/</a:t>
            </a:r>
            <a:r>
              <a:rPr lang="zh-CN" altLang="en-US" sz="1800" dirty="0" smtClean="0">
                <a:ea typeface="黑体" panose="02010609060101010101" pitchFamily="49" charset="-122"/>
              </a:rPr>
              <a:t>下溢处理）、舍入</a:t>
            </a:r>
          </a:p>
          <a:p>
            <a:pPr marL="342900" indent="-342900">
              <a:spcBef>
                <a:spcPct val="10000"/>
              </a:spcBef>
            </a:pPr>
            <a:r>
              <a:rPr lang="zh-CN" altLang="en-US" sz="1800" dirty="0" smtClean="0">
                <a:ea typeface="黑体" panose="02010609060101010101" pitchFamily="49" charset="-122"/>
              </a:rPr>
              <a:t>浮点数乘除运算</a:t>
            </a:r>
          </a:p>
          <a:p>
            <a:pPr marL="742950" lvl="1" indent="-285750">
              <a:spcBef>
                <a:spcPct val="10000"/>
              </a:spcBef>
            </a:pPr>
            <a:r>
              <a:rPr lang="zh-CN" altLang="en-US" sz="1800" dirty="0" smtClean="0">
                <a:ea typeface="黑体" panose="02010609060101010101" pitchFamily="49" charset="-122"/>
              </a:rPr>
              <a:t>求阶、尾数乘除、规格化（上溢</a:t>
            </a:r>
            <a:r>
              <a:rPr lang="en-US" altLang="zh-CN" sz="1800" dirty="0" smtClean="0">
                <a:ea typeface="黑体" panose="02010609060101010101" pitchFamily="49" charset="-122"/>
              </a:rPr>
              <a:t>/</a:t>
            </a:r>
            <a:r>
              <a:rPr lang="zh-CN" altLang="en-US" sz="1800" dirty="0" smtClean="0">
                <a:ea typeface="黑体" panose="02010609060101010101" pitchFamily="49" charset="-122"/>
              </a:rPr>
              <a:t>下溢处理） 、舍入</a:t>
            </a:r>
          </a:p>
          <a:p>
            <a:pPr marL="342900" indent="-342900">
              <a:spcBef>
                <a:spcPct val="10000"/>
              </a:spcBef>
            </a:pPr>
            <a:r>
              <a:rPr lang="zh-CN" altLang="en-US" sz="1800" dirty="0" smtClean="0">
                <a:ea typeface="黑体" panose="02010609060101010101" pitchFamily="49" charset="-122"/>
              </a:rPr>
              <a:t>浮点数的精度问题</a:t>
            </a:r>
          </a:p>
          <a:p>
            <a:pPr marL="742950" lvl="1" indent="-285750">
              <a:spcBef>
                <a:spcPct val="10000"/>
              </a:spcBef>
            </a:pPr>
            <a:r>
              <a:rPr lang="zh-CN" altLang="en-US" sz="1800" dirty="0" smtClean="0">
                <a:ea typeface="黑体" panose="02010609060101010101" pitchFamily="49" charset="-122"/>
              </a:rPr>
              <a:t>中间结果加保护位、舍入位（和粘位）</a:t>
            </a:r>
          </a:p>
          <a:p>
            <a:pPr marL="742950" lvl="1" indent="-285750">
              <a:spcBef>
                <a:spcPct val="10000"/>
              </a:spcBef>
            </a:pPr>
            <a:r>
              <a:rPr lang="zh-CN" altLang="en-US" sz="1800" dirty="0" smtClean="0">
                <a:ea typeface="黑体" panose="02010609060101010101" pitchFamily="49" charset="-122"/>
              </a:rPr>
              <a:t>最终进行舍入（有四种舍入方式）</a:t>
            </a:r>
          </a:p>
          <a:p>
            <a:pPr marL="1143000" lvl="2" indent="-228600">
              <a:spcBef>
                <a:spcPct val="10000"/>
              </a:spcBef>
            </a:pPr>
            <a:r>
              <a:rPr lang="zh-CN" altLang="en-US" dirty="0" smtClean="0">
                <a:solidFill>
                  <a:srgbClr val="006600"/>
                </a:solidFill>
                <a:ea typeface="黑体" panose="02010609060101010101" pitchFamily="49" charset="-122"/>
              </a:rPr>
              <a:t>就近（中间值强迫为偶数）、</a:t>
            </a:r>
            <a:r>
              <a:rPr lang="en-US" altLang="zh-CN" dirty="0" smtClean="0">
                <a:solidFill>
                  <a:srgbClr val="006600"/>
                </a:solidFill>
                <a:ea typeface="黑体" panose="02010609060101010101" pitchFamily="49" charset="-122"/>
              </a:rPr>
              <a:t>+ </a:t>
            </a:r>
            <a:r>
              <a:rPr lang="zh-CN" altLang="zh-CN" dirty="0" smtClean="0">
                <a:solidFill>
                  <a:srgbClr val="006600"/>
                </a:solidFill>
                <a:ea typeface="黑体" panose="02010609060101010101" pitchFamily="49" charset="-122"/>
              </a:rPr>
              <a:t>∞方向、</a:t>
            </a:r>
            <a:r>
              <a:rPr lang="zh-CN" altLang="en-US" dirty="0" smtClean="0">
                <a:solidFill>
                  <a:srgbClr val="006600"/>
                </a:solidFill>
                <a:ea typeface="黑体" panose="02010609060101010101" pitchFamily="49" charset="-122"/>
              </a:rPr>
              <a:t>- </a:t>
            </a:r>
            <a:r>
              <a:rPr lang="zh-CN" altLang="zh-CN" dirty="0" smtClean="0">
                <a:solidFill>
                  <a:srgbClr val="006600"/>
                </a:solidFill>
                <a:ea typeface="黑体" panose="02010609060101010101" pitchFamily="49" charset="-122"/>
              </a:rPr>
              <a:t>∞方向、</a:t>
            </a:r>
            <a:r>
              <a:rPr lang="zh-CN" altLang="en-US" dirty="0" smtClean="0">
                <a:solidFill>
                  <a:srgbClr val="006600"/>
                </a:solidFill>
                <a:ea typeface="黑体" panose="02010609060101010101" pitchFamily="49" charset="-122"/>
              </a:rPr>
              <a:t>0</a:t>
            </a:r>
            <a:r>
              <a:rPr lang="zh-CN" altLang="zh-CN" dirty="0" smtClean="0">
                <a:solidFill>
                  <a:srgbClr val="006600"/>
                </a:solidFill>
                <a:ea typeface="黑体" panose="02010609060101010101" pitchFamily="49" charset="-122"/>
              </a:rPr>
              <a:t>方向</a:t>
            </a:r>
            <a:endParaRPr lang="zh-CN" altLang="en-US" dirty="0" smtClean="0">
              <a:solidFill>
                <a:srgbClr val="006600"/>
              </a:solidFill>
              <a:ea typeface="黑体" panose="02010609060101010101" pitchFamily="49" charset="-122"/>
            </a:endParaRPr>
          </a:p>
          <a:p>
            <a:pPr marL="1143000" lvl="2" indent="-228600">
              <a:spcBef>
                <a:spcPct val="10000"/>
              </a:spcBef>
            </a:pPr>
            <a:r>
              <a:rPr lang="zh-CN" altLang="en-US" dirty="0" smtClean="0">
                <a:solidFill>
                  <a:srgbClr val="006600"/>
                </a:solidFill>
                <a:ea typeface="黑体" panose="02010609060101010101" pitchFamily="49" charset="-122"/>
              </a:rPr>
              <a:t>默认为“就近”舍入方式</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62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6052">
                                            <p:txEl>
                                              <p:pRg st="2" end="2"/>
                                            </p:txEl>
                                          </p:spTgt>
                                        </p:tgtEl>
                                        <p:attrNameLst>
                                          <p:attrName>style.visibility</p:attrName>
                                        </p:attrNameLst>
                                      </p:cBhvr>
                                      <p:to>
                                        <p:strVal val="visible"/>
                                      </p:to>
                                    </p:set>
                                    <p:animEffect transition="in" filter="blinds(horizontal)">
                                      <p:cBhvr>
                                        <p:cTn id="7" dur="500"/>
                                        <p:tgtEl>
                                          <p:spTgt spid="38605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2">
                                            <p:txEl>
                                              <p:pRg st="4" end="4"/>
                                            </p:txEl>
                                          </p:spTgt>
                                        </p:tgtEl>
                                        <p:attrNameLst>
                                          <p:attrName>style.visibility</p:attrName>
                                        </p:attrNameLst>
                                      </p:cBhvr>
                                      <p:to>
                                        <p:strVal val="visible"/>
                                      </p:to>
                                    </p:set>
                                    <p:animEffect transition="in" filter="blinds(horizontal)">
                                      <p:cBhvr>
                                        <p:cTn id="12" dur="500"/>
                                        <p:tgtEl>
                                          <p:spTgt spid="38605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2">
                                            <p:txEl>
                                              <p:pRg st="6" end="6"/>
                                            </p:txEl>
                                          </p:spTgt>
                                        </p:tgtEl>
                                        <p:attrNameLst>
                                          <p:attrName>style.visibility</p:attrName>
                                        </p:attrNameLst>
                                      </p:cBhvr>
                                      <p:to>
                                        <p:strVal val="visible"/>
                                      </p:to>
                                    </p:set>
                                    <p:animEffect transition="in" filter="blinds(horizontal)">
                                      <p:cBhvr>
                                        <p:cTn id="17" dur="500"/>
                                        <p:tgtEl>
                                          <p:spTgt spid="38605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6052">
                                            <p:txEl>
                                              <p:pRg st="7" end="7"/>
                                            </p:txEl>
                                          </p:spTgt>
                                        </p:tgtEl>
                                        <p:attrNameLst>
                                          <p:attrName>style.visibility</p:attrName>
                                        </p:attrNameLst>
                                      </p:cBhvr>
                                      <p:to>
                                        <p:strVal val="visible"/>
                                      </p:to>
                                    </p:set>
                                    <p:animEffect transition="in" filter="blinds(horizontal)">
                                      <p:cBhvr>
                                        <p:cTn id="22" dur="500"/>
                                        <p:tgtEl>
                                          <p:spTgt spid="386052">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2">
                                            <p:txEl>
                                              <p:pRg st="8" end="8"/>
                                            </p:txEl>
                                          </p:spTgt>
                                        </p:tgtEl>
                                        <p:attrNameLst>
                                          <p:attrName>style.visibility</p:attrName>
                                        </p:attrNameLst>
                                      </p:cBhvr>
                                      <p:to>
                                        <p:strVal val="visible"/>
                                      </p:to>
                                    </p:set>
                                    <p:animEffect transition="in" filter="blinds(horizontal)">
                                      <p:cBhvr>
                                        <p:cTn id="27" dur="500"/>
                                        <p:tgtEl>
                                          <p:spTgt spid="386052">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6052">
                                            <p:txEl>
                                              <p:pRg st="9" end="9"/>
                                            </p:txEl>
                                          </p:spTgt>
                                        </p:tgtEl>
                                        <p:attrNameLst>
                                          <p:attrName>style.visibility</p:attrName>
                                        </p:attrNameLst>
                                      </p:cBhvr>
                                      <p:to>
                                        <p:strVal val="visible"/>
                                      </p:to>
                                    </p:set>
                                    <p:animEffect transition="in" filter="blinds(horizontal)">
                                      <p:cBhvr>
                                        <p:cTn id="32" dur="500"/>
                                        <p:tgtEl>
                                          <p:spTgt spid="3860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zh-CN" altLang="en-US" dirty="0" smtClean="0"/>
              <a:t>作业</a:t>
            </a:r>
            <a:endParaRPr lang="zh-CN" altLang="en-US" dirty="0"/>
          </a:p>
        </p:txBody>
      </p:sp>
      <p:sp>
        <p:nvSpPr>
          <p:cNvPr id="3" name="内容占位符 2"/>
          <p:cNvSpPr>
            <a:spLocks noGrp="1"/>
          </p:cNvSpPr>
          <p:nvPr>
            <p:ph idx="1"/>
          </p:nvPr>
        </p:nvSpPr>
        <p:spPr>
          <a:xfrm>
            <a:off x="444500" y="889000"/>
            <a:ext cx="8191500" cy="394788"/>
          </a:xfrm>
        </p:spPr>
        <p:txBody>
          <a:bodyPr/>
          <a:lstStyle/>
          <a:p>
            <a:r>
              <a:rPr lang="en-US" altLang="zh-CN" dirty="0" smtClean="0"/>
              <a:t>3</a:t>
            </a:r>
            <a:r>
              <a:rPr lang="zh-CN" altLang="en-US" dirty="0" smtClean="0"/>
              <a:t>、</a:t>
            </a:r>
            <a:r>
              <a:rPr lang="en-US" altLang="zh-CN" dirty="0" smtClean="0"/>
              <a:t>7</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11</a:t>
            </a: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smtClean="0"/>
              <a:t>12</a:t>
            </a:r>
            <a:endParaRPr lang="zh-CN" altLang="en-US" dirty="0"/>
          </a:p>
        </p:txBody>
      </p:sp>
      <p:sp>
        <p:nvSpPr>
          <p:cNvPr id="4" name="灯片编号占位符 3"/>
          <p:cNvSpPr>
            <a:spLocks noGrp="1"/>
          </p:cNvSpPr>
          <p:nvPr>
            <p:ph type="sldNum" sz="quarter" idx="4"/>
          </p:nvPr>
        </p:nvSpPr>
        <p:spPr/>
        <p:txBody>
          <a:bodyPr/>
          <a:lstStyle/>
          <a:p>
            <a:fld id="{D0070DC2-13D2-458E-BB34-05914CC0C23C}" type="slidenum">
              <a:rPr lang="zh-CN" altLang="en-US" smtClean="0"/>
              <a:pPr/>
              <a:t>63</a:t>
            </a:fld>
            <a:endParaRPr lang="zh-CN" altLang="en-US" dirty="0"/>
          </a:p>
        </p:txBody>
      </p:sp>
    </p:spTree>
    <p:extLst>
      <p:ext uri="{BB962C8B-B14F-4D97-AF65-F5344CB8AC3E}">
        <p14:creationId xmlns:p14="http://schemas.microsoft.com/office/powerpoint/2010/main" val="3462181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14425" y="171450"/>
            <a:ext cx="6978650" cy="474663"/>
          </a:xfrm>
        </p:spPr>
        <p:txBody>
          <a:bodyPr/>
          <a:lstStyle/>
          <a:p>
            <a:r>
              <a:rPr lang="zh-CN" altLang="en-US" smtClean="0">
                <a:ea typeface="宋体" panose="02010600030101010101" pitchFamily="2" charset="-122"/>
              </a:rPr>
              <a:t>如何实现高级语言源程序中的运算？</a:t>
            </a:r>
          </a:p>
        </p:txBody>
      </p:sp>
      <p:sp>
        <p:nvSpPr>
          <p:cNvPr id="496643" name="Rectangle 3"/>
          <p:cNvSpPr>
            <a:spLocks noGrp="1" noChangeArrowheads="1"/>
          </p:cNvSpPr>
          <p:nvPr>
            <p:ph type="body" idx="1"/>
          </p:nvPr>
        </p:nvSpPr>
        <p:spPr>
          <a:xfrm>
            <a:off x="444500" y="793750"/>
            <a:ext cx="8191500" cy="2944396"/>
          </a:xfrm>
        </p:spPr>
        <p:txBody>
          <a:bodyPr/>
          <a:lstStyle/>
          <a:p>
            <a:pPr>
              <a:lnSpc>
                <a:spcPct val="100000"/>
              </a:lnSpc>
            </a:pPr>
            <a:r>
              <a:rPr lang="zh-CN" altLang="en-US" sz="2000" dirty="0" smtClean="0">
                <a:latin typeface="Times New Roman" panose="02020603050405020304" pitchFamily="18" charset="0"/>
                <a:ea typeface="黑体" panose="02010609060101010101" pitchFamily="49" charset="-122"/>
              </a:rPr>
              <a:t>总结：</a:t>
            </a:r>
            <a:r>
              <a:rPr lang="en-US" altLang="zh-CN" sz="2000" dirty="0" smtClean="0">
                <a:latin typeface="Times New Roman" panose="02020603050405020304" pitchFamily="18" charset="0"/>
                <a:ea typeface="黑体" panose="02010609060101010101" pitchFamily="49" charset="-122"/>
              </a:rPr>
              <a:t>C</a:t>
            </a:r>
            <a:r>
              <a:rPr lang="zh-CN" altLang="en-US" sz="2000" dirty="0" smtClean="0">
                <a:latin typeface="Times New Roman" panose="02020603050405020304" pitchFamily="18" charset="0"/>
                <a:ea typeface="黑体" panose="02010609060101010101" pitchFamily="49" charset="-122"/>
              </a:rPr>
              <a:t>语言程序中的基本数据类型及其基本运算类型</a:t>
            </a:r>
          </a:p>
          <a:p>
            <a:pPr lvl="1">
              <a:lnSpc>
                <a:spcPct val="100000"/>
              </a:lnSpc>
            </a:pPr>
            <a:r>
              <a:rPr lang="zh-CN" altLang="en-US" dirty="0" smtClean="0">
                <a:latin typeface="Times New Roman" panose="02020603050405020304" pitchFamily="18" charset="0"/>
                <a:ea typeface="黑体" panose="02010609060101010101" pitchFamily="49" charset="-122"/>
              </a:rPr>
              <a:t>基本数据类型</a:t>
            </a:r>
          </a:p>
          <a:p>
            <a:pPr lvl="2">
              <a:lnSpc>
                <a:spcPct val="100000"/>
              </a:lnSpc>
            </a:pPr>
            <a:r>
              <a:rPr lang="zh-CN" altLang="en-US" sz="2000" dirty="0" smtClean="0">
                <a:solidFill>
                  <a:srgbClr val="009900"/>
                </a:solidFill>
                <a:latin typeface="Times New Roman" panose="02020603050405020304" pitchFamily="18" charset="0"/>
                <a:ea typeface="黑体" panose="02010609060101010101" pitchFamily="49" charset="-122"/>
              </a:rPr>
              <a:t>无符号整数、带符号整数、浮点数、位串、字符（串）</a:t>
            </a:r>
            <a:endParaRPr lang="en-US" altLang="zh-CN" sz="2000" dirty="0" smtClean="0">
              <a:solidFill>
                <a:srgbClr val="009900"/>
              </a:solidFill>
              <a:latin typeface="Times New Roman" panose="02020603050405020304" pitchFamily="18" charset="0"/>
              <a:ea typeface="黑体" panose="02010609060101010101" pitchFamily="49" charset="-122"/>
            </a:endParaRPr>
          </a:p>
          <a:p>
            <a:pPr lvl="1">
              <a:lnSpc>
                <a:spcPct val="100000"/>
              </a:lnSpc>
            </a:pPr>
            <a:r>
              <a:rPr lang="zh-CN" altLang="en-US" dirty="0" smtClean="0">
                <a:latin typeface="Times New Roman" panose="02020603050405020304" pitchFamily="18" charset="0"/>
                <a:ea typeface="黑体" panose="02010609060101010101" pitchFamily="49" charset="-122"/>
              </a:rPr>
              <a:t>基本运算类型</a:t>
            </a:r>
          </a:p>
          <a:p>
            <a:pPr lvl="2">
              <a:lnSpc>
                <a:spcPct val="100000"/>
              </a:lnSpc>
            </a:pPr>
            <a:r>
              <a:rPr lang="zh-CN" altLang="en-US" sz="2000" dirty="0" smtClean="0">
                <a:solidFill>
                  <a:srgbClr val="009900"/>
                </a:solidFill>
                <a:latin typeface="Times New Roman" panose="02020603050405020304" pitchFamily="18" charset="0"/>
                <a:ea typeface="黑体" panose="02010609060101010101" pitchFamily="49" charset="-122"/>
              </a:rPr>
              <a:t>算术、按位、逻辑、移位、扩展和截断、匹配</a:t>
            </a:r>
          </a:p>
          <a:p>
            <a:pPr>
              <a:lnSpc>
                <a:spcPct val="100000"/>
              </a:lnSpc>
            </a:pPr>
            <a:r>
              <a:rPr lang="zh-CN" altLang="en-US" sz="2000" dirty="0" smtClean="0">
                <a:latin typeface="Times New Roman" panose="02020603050405020304" pitchFamily="18" charset="0"/>
                <a:ea typeface="黑体" panose="02010609060101010101" pitchFamily="49" charset="-122"/>
              </a:rPr>
              <a:t>计算机如何实现高级语言程序中的运算？</a:t>
            </a:r>
          </a:p>
          <a:p>
            <a:pPr lvl="1">
              <a:lnSpc>
                <a:spcPct val="100000"/>
              </a:lnSpc>
            </a:pPr>
            <a:r>
              <a:rPr lang="zh-CN" altLang="en-US" dirty="0" smtClean="0">
                <a:latin typeface="Times New Roman" panose="02020603050405020304" pitchFamily="18" charset="0"/>
                <a:ea typeface="黑体" panose="02010609060101010101" pitchFamily="49" charset="-122"/>
              </a:rPr>
              <a:t>将各类表达式编译（转换）为指令序列</a:t>
            </a:r>
          </a:p>
          <a:p>
            <a:pPr lvl="1">
              <a:lnSpc>
                <a:spcPct val="100000"/>
              </a:lnSpc>
            </a:pPr>
            <a:r>
              <a:rPr lang="zh-CN" altLang="en-US" dirty="0" smtClean="0">
                <a:latin typeface="Times New Roman" panose="02020603050405020304" pitchFamily="18" charset="0"/>
                <a:ea typeface="黑体" panose="02010609060101010101" pitchFamily="49" charset="-122"/>
              </a:rPr>
              <a:t>计算机直接执行指令来完成运算</a:t>
            </a:r>
            <a:endParaRPr lang="en-US" altLang="zh-CN" dirty="0" smtClean="0">
              <a:latin typeface="Times New Roman" panose="02020603050405020304" pitchFamily="18" charset="0"/>
              <a:ea typeface="黑体" panose="02010609060101010101" pitchFamily="49" charset="-122"/>
            </a:endParaRPr>
          </a:p>
        </p:txBody>
      </p:sp>
      <p:sp>
        <p:nvSpPr>
          <p:cNvPr id="496644" name="Rectangle 4"/>
          <p:cNvSpPr>
            <a:spLocks noChangeArrowheads="1"/>
          </p:cNvSpPr>
          <p:nvPr/>
        </p:nvSpPr>
        <p:spPr bwMode="auto">
          <a:xfrm>
            <a:off x="172479" y="3738146"/>
            <a:ext cx="8862541"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2667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40000"/>
              </a:spcBef>
            </a:pPr>
            <a:r>
              <a:rPr lang="zh-CN" altLang="en-US" sz="2000" dirty="0">
                <a:ea typeface="黑体" panose="02010609060101010101" pitchFamily="49" charset="-122"/>
              </a:rPr>
              <a:t>例：</a:t>
            </a:r>
            <a:r>
              <a:rPr lang="en-US" altLang="zh-CN" sz="2000" dirty="0">
                <a:ea typeface="黑体" panose="02010609060101010101" pitchFamily="49" charset="-122"/>
              </a:rPr>
              <a:t>C</a:t>
            </a:r>
            <a:r>
              <a:rPr lang="zh-CN" altLang="en-US" sz="2000" dirty="0">
                <a:ea typeface="黑体" panose="02010609060101010101" pitchFamily="49" charset="-122"/>
              </a:rPr>
              <a:t>语言赋值语句</a:t>
            </a:r>
            <a:r>
              <a:rPr lang="zh-CN" altLang="en-US" sz="2000" dirty="0">
                <a:solidFill>
                  <a:srgbClr val="CC3300"/>
                </a:solidFill>
                <a:ea typeface="黑体" panose="02010609060101010101" pitchFamily="49" charset="-122"/>
              </a:rPr>
              <a:t>“</a:t>
            </a:r>
            <a:r>
              <a:rPr lang="en-US" altLang="zh-CN" sz="2000" dirty="0">
                <a:solidFill>
                  <a:srgbClr val="CC3300"/>
                </a:solidFill>
                <a:ea typeface="黑体" panose="02010609060101010101" pitchFamily="49" charset="-122"/>
              </a:rPr>
              <a:t>f = (</a:t>
            </a:r>
            <a:r>
              <a:rPr lang="en-US" altLang="zh-CN" sz="2000" dirty="0" err="1">
                <a:solidFill>
                  <a:srgbClr val="CC3300"/>
                </a:solidFill>
                <a:ea typeface="黑体" panose="02010609060101010101" pitchFamily="49" charset="-122"/>
              </a:rPr>
              <a:t>g+h</a:t>
            </a:r>
            <a:r>
              <a:rPr lang="en-US" altLang="zh-CN" sz="2000" dirty="0">
                <a:solidFill>
                  <a:srgbClr val="CC3300"/>
                </a:solidFill>
                <a:ea typeface="黑体" panose="02010609060101010101" pitchFamily="49" charset="-122"/>
              </a:rPr>
              <a:t>) </a:t>
            </a:r>
            <a:r>
              <a:rPr lang="pt-BR" altLang="zh-CN" sz="2000" dirty="0">
                <a:solidFill>
                  <a:srgbClr val="CC3300"/>
                </a:solidFill>
                <a:ea typeface="黑体" panose="02010609060101010101" pitchFamily="49" charset="-122"/>
              </a:rPr>
              <a:t>– </a:t>
            </a:r>
            <a:r>
              <a:rPr lang="en-US" altLang="zh-CN" sz="2000" dirty="0">
                <a:solidFill>
                  <a:srgbClr val="CC3300"/>
                </a:solidFill>
                <a:ea typeface="黑体" panose="02010609060101010101" pitchFamily="49" charset="-122"/>
              </a:rPr>
              <a:t>(</a:t>
            </a:r>
            <a:r>
              <a:rPr lang="en-US" altLang="zh-CN" sz="2000" dirty="0" err="1">
                <a:solidFill>
                  <a:srgbClr val="CC3300"/>
                </a:solidFill>
                <a:ea typeface="黑体" panose="02010609060101010101" pitchFamily="49" charset="-122"/>
              </a:rPr>
              <a:t>i+j</a:t>
            </a:r>
            <a:r>
              <a:rPr lang="en-US" altLang="zh-CN" sz="2000" dirty="0">
                <a:solidFill>
                  <a:srgbClr val="CC3300"/>
                </a:solidFill>
                <a:ea typeface="黑体" panose="02010609060101010101" pitchFamily="49" charset="-122"/>
              </a:rPr>
              <a:t>);”</a:t>
            </a:r>
            <a:r>
              <a:rPr lang="zh-CN" altLang="en-US" sz="2000" dirty="0">
                <a:ea typeface="黑体" panose="02010609060101010101" pitchFamily="49" charset="-122"/>
              </a:rPr>
              <a:t>中变量</a:t>
            </a:r>
            <a:r>
              <a:rPr lang="en-US" altLang="zh-CN" sz="2000" dirty="0" err="1">
                <a:ea typeface="黑体" panose="02010609060101010101" pitchFamily="49" charset="-122"/>
              </a:rPr>
              <a:t>i</a:t>
            </a:r>
            <a:r>
              <a:rPr lang="zh-CN" altLang="en-US" sz="2000" dirty="0">
                <a:ea typeface="黑体" panose="02010609060101010101" pitchFamily="49" charset="-122"/>
              </a:rPr>
              <a:t>、</a:t>
            </a:r>
            <a:r>
              <a:rPr lang="en-US" altLang="zh-CN" sz="2000" dirty="0">
                <a:ea typeface="黑体" panose="02010609060101010101" pitchFamily="49" charset="-122"/>
              </a:rPr>
              <a:t>j</a:t>
            </a:r>
            <a:r>
              <a:rPr lang="zh-CN" altLang="en-US" sz="2000" dirty="0">
                <a:ea typeface="黑体" panose="02010609060101010101" pitchFamily="49" charset="-122"/>
              </a:rPr>
              <a:t>、</a:t>
            </a:r>
            <a:r>
              <a:rPr lang="en-US" altLang="zh-CN" sz="2000" dirty="0">
                <a:ea typeface="黑体" panose="02010609060101010101" pitchFamily="49" charset="-122"/>
              </a:rPr>
              <a:t>f</a:t>
            </a:r>
            <a:r>
              <a:rPr lang="zh-CN" altLang="en-US" sz="2000" dirty="0">
                <a:ea typeface="黑体" panose="02010609060101010101" pitchFamily="49" charset="-122"/>
              </a:rPr>
              <a:t>、</a:t>
            </a:r>
            <a:r>
              <a:rPr lang="en-US" altLang="zh-CN" sz="2000" dirty="0">
                <a:ea typeface="黑体" panose="02010609060101010101" pitchFamily="49" charset="-122"/>
              </a:rPr>
              <a:t>g</a:t>
            </a:r>
            <a:r>
              <a:rPr lang="zh-CN" altLang="en-US" sz="2000" dirty="0">
                <a:ea typeface="黑体" panose="02010609060101010101" pitchFamily="49" charset="-122"/>
              </a:rPr>
              <a:t>、</a:t>
            </a:r>
            <a:r>
              <a:rPr lang="en-US" altLang="zh-CN" sz="2000" dirty="0">
                <a:ea typeface="黑体" panose="02010609060101010101" pitchFamily="49" charset="-122"/>
              </a:rPr>
              <a:t>h</a:t>
            </a:r>
            <a:r>
              <a:rPr lang="zh-CN" altLang="en-US" sz="2000" dirty="0">
                <a:ea typeface="黑体" panose="02010609060101010101" pitchFamily="49" charset="-122"/>
              </a:rPr>
              <a:t>由编译器分别分配给</a:t>
            </a:r>
            <a:r>
              <a:rPr lang="en-US" altLang="zh-CN" sz="2000" dirty="0">
                <a:ea typeface="黑体" panose="02010609060101010101" pitchFamily="49" charset="-122"/>
              </a:rPr>
              <a:t>MIPS</a:t>
            </a:r>
            <a:r>
              <a:rPr lang="zh-CN" altLang="en-US" sz="2000" dirty="0">
                <a:ea typeface="黑体" panose="02010609060101010101" pitchFamily="49" charset="-122"/>
              </a:rPr>
              <a:t>寄存器</a:t>
            </a:r>
            <a:r>
              <a:rPr lang="en-US" altLang="zh-CN" sz="2000" dirty="0">
                <a:ea typeface="黑体" panose="02010609060101010101" pitchFamily="49" charset="-122"/>
              </a:rPr>
              <a:t>$t0~$</a:t>
            </a:r>
            <a:r>
              <a:rPr lang="en-US" altLang="zh-CN" sz="2000" dirty="0" smtClean="0">
                <a:ea typeface="黑体" panose="02010609060101010101" pitchFamily="49" charset="-122"/>
              </a:rPr>
              <a:t>t4</a:t>
            </a:r>
            <a:r>
              <a:rPr lang="zh-CN" altLang="en-US" sz="2000" dirty="0">
                <a:ea typeface="黑体" panose="02010609060101010101" pitchFamily="49" charset="-122"/>
              </a:rPr>
              <a:t>，</a:t>
            </a:r>
            <a:r>
              <a:rPr lang="zh-CN" altLang="en-US" sz="2000" dirty="0" smtClean="0">
                <a:ea typeface="黑体" panose="02010609060101010101" pitchFamily="49" charset="-122"/>
              </a:rPr>
              <a:t>两个中间变量</a:t>
            </a:r>
            <a:r>
              <a:rPr lang="en-US" altLang="zh-CN" sz="2000" dirty="0">
                <a:ea typeface="黑体" panose="02010609060101010101" pitchFamily="49" charset="-122"/>
              </a:rPr>
              <a:t>$</a:t>
            </a:r>
            <a:r>
              <a:rPr lang="en-US" altLang="zh-CN" sz="2000" dirty="0" smtClean="0">
                <a:ea typeface="黑体" panose="02010609060101010101" pitchFamily="49" charset="-122"/>
              </a:rPr>
              <a:t>t5~$t6</a:t>
            </a:r>
            <a:r>
              <a:rPr lang="zh-CN" altLang="en-US" sz="2000" dirty="0">
                <a:ea typeface="黑体" panose="02010609060101010101" pitchFamily="49" charset="-122"/>
              </a:rPr>
              <a:t>。</a:t>
            </a:r>
            <a:r>
              <a:rPr lang="zh-CN" altLang="en-US" sz="2000" dirty="0" smtClean="0">
                <a:ea typeface="黑体" panose="02010609060101010101" pitchFamily="49" charset="-122"/>
              </a:rPr>
              <a:t>寄存器</a:t>
            </a:r>
            <a:r>
              <a:rPr lang="en-US" altLang="zh-CN" sz="2000" dirty="0">
                <a:ea typeface="黑体" panose="02010609060101010101" pitchFamily="49" charset="-122"/>
              </a:rPr>
              <a:t>$t0~$</a:t>
            </a:r>
            <a:r>
              <a:rPr lang="en-US" altLang="zh-CN" sz="2000" dirty="0" smtClean="0">
                <a:ea typeface="黑体" panose="02010609060101010101" pitchFamily="49" charset="-122"/>
              </a:rPr>
              <a:t>t6</a:t>
            </a:r>
            <a:r>
              <a:rPr lang="zh-CN" altLang="en-US" sz="2000" dirty="0" smtClean="0">
                <a:ea typeface="黑体" panose="02010609060101010101" pitchFamily="49" charset="-122"/>
              </a:rPr>
              <a:t>的</a:t>
            </a:r>
            <a:r>
              <a:rPr lang="zh-CN" altLang="en-US" sz="2000" dirty="0">
                <a:ea typeface="黑体" panose="02010609060101010101" pitchFamily="49" charset="-122"/>
              </a:rPr>
              <a:t>编号对应</a:t>
            </a:r>
            <a:r>
              <a:rPr lang="en-US" altLang="zh-CN" sz="2000" dirty="0" smtClean="0">
                <a:ea typeface="黑体" panose="02010609060101010101" pitchFamily="49" charset="-122"/>
              </a:rPr>
              <a:t>8~14</a:t>
            </a:r>
            <a:r>
              <a:rPr lang="zh-CN" altLang="en-US" sz="2000" dirty="0" smtClean="0">
                <a:ea typeface="黑体" panose="02010609060101010101" pitchFamily="49" charset="-122"/>
              </a:rPr>
              <a:t>，上述</a:t>
            </a:r>
            <a:r>
              <a:rPr lang="en-US" altLang="zh-CN" sz="2000" dirty="0" smtClean="0">
                <a:ea typeface="黑体" panose="02010609060101010101" pitchFamily="49" charset="-122"/>
              </a:rPr>
              <a:t>C</a:t>
            </a:r>
            <a:r>
              <a:rPr lang="zh-CN" altLang="en-US" sz="2000" dirty="0" smtClean="0">
                <a:ea typeface="黑体" panose="02010609060101010101" pitchFamily="49" charset="-122"/>
              </a:rPr>
              <a:t>语言语句对应</a:t>
            </a:r>
            <a:r>
              <a:rPr lang="zh-CN" altLang="en-US" sz="2000" dirty="0">
                <a:ea typeface="黑体" panose="02010609060101010101" pitchFamily="49" charset="-122"/>
              </a:rPr>
              <a:t>的</a:t>
            </a:r>
            <a:r>
              <a:rPr lang="en-US" altLang="zh-CN" sz="2000" dirty="0">
                <a:ea typeface="黑体" panose="02010609060101010101" pitchFamily="49" charset="-122"/>
              </a:rPr>
              <a:t>MIPS</a:t>
            </a:r>
            <a:r>
              <a:rPr lang="zh-CN" altLang="en-US" sz="2000" dirty="0">
                <a:ea typeface="黑体" panose="02010609060101010101" pitchFamily="49" charset="-122"/>
              </a:rPr>
              <a:t>机器代码和</a:t>
            </a:r>
            <a:r>
              <a:rPr lang="zh-CN" altLang="en-US" sz="2000" dirty="0" smtClean="0">
                <a:ea typeface="黑体" panose="02010609060101010101" pitchFamily="49" charset="-122"/>
              </a:rPr>
              <a:t>汇编语言表示</a:t>
            </a:r>
            <a:r>
              <a:rPr lang="zh-CN" altLang="en-US" sz="2000" dirty="0">
                <a:ea typeface="黑体" panose="02010609060101010101" pitchFamily="49" charset="-122"/>
              </a:rPr>
              <a:t>（</a:t>
            </a:r>
            <a:r>
              <a:rPr lang="en-US" altLang="zh-CN" sz="2000" dirty="0">
                <a:ea typeface="黑体" panose="02010609060101010101" pitchFamily="49" charset="-122"/>
              </a:rPr>
              <a:t>#</a:t>
            </a:r>
            <a:r>
              <a:rPr lang="zh-CN" altLang="en-US" sz="2000" dirty="0">
                <a:ea typeface="黑体" panose="02010609060101010101" pitchFamily="49" charset="-122"/>
              </a:rPr>
              <a:t>后为注释）如下：</a:t>
            </a: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01011</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01100</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01101</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100000   </a:t>
            </a:r>
            <a:r>
              <a:rPr lang="en-US" altLang="zh-CN" sz="2000" dirty="0" smtClean="0">
                <a:solidFill>
                  <a:srgbClr val="7030A0"/>
                </a:solidFill>
                <a:ea typeface="黑体" panose="02010609060101010101" pitchFamily="49" charset="-122"/>
              </a:rPr>
              <a:t>   add </a:t>
            </a:r>
            <a:r>
              <a:rPr lang="en-US" altLang="zh-CN" sz="2000" dirty="0">
                <a:solidFill>
                  <a:srgbClr val="FF0000"/>
                </a:solidFill>
                <a:ea typeface="黑体" panose="02010609060101010101" pitchFamily="49" charset="-122"/>
              </a:rPr>
              <a:t>$t5</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$t3</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$t4   </a:t>
            </a:r>
            <a:r>
              <a:rPr lang="en-US" altLang="zh-CN" sz="2000" dirty="0">
                <a:solidFill>
                  <a:srgbClr val="009900"/>
                </a:solidFill>
                <a:ea typeface="黑体" panose="02010609060101010101" pitchFamily="49" charset="-122"/>
              </a:rPr>
              <a:t># </a:t>
            </a:r>
            <a:r>
              <a:rPr lang="en-US" altLang="zh-CN" sz="2000" dirty="0" err="1">
                <a:solidFill>
                  <a:srgbClr val="009900"/>
                </a:solidFill>
                <a:ea typeface="黑体" panose="02010609060101010101" pitchFamily="49" charset="-122"/>
              </a:rPr>
              <a:t>g+h</a:t>
            </a:r>
            <a:endParaRPr lang="en-US" altLang="zh-CN" sz="2000" dirty="0">
              <a:solidFill>
                <a:srgbClr val="009900"/>
              </a:solidFill>
              <a:ea typeface="黑体" panose="02010609060101010101" pitchFamily="49" charset="-122"/>
            </a:endParaRP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01000 </a:t>
            </a:r>
            <a:r>
              <a:rPr lang="en-US" altLang="zh-CN" sz="2000" dirty="0">
                <a:ea typeface="黑体" panose="02010609060101010101" pitchFamily="49" charset="-122"/>
              </a:rPr>
              <a:t>01001</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01110</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100000 </a:t>
            </a:r>
            <a:r>
              <a:rPr lang="en-US" altLang="zh-CN" sz="2000" dirty="0" smtClean="0">
                <a:solidFill>
                  <a:srgbClr val="7030A0"/>
                </a:solidFill>
                <a:ea typeface="黑体" panose="02010609060101010101" pitchFamily="49" charset="-122"/>
              </a:rPr>
              <a:t>     </a:t>
            </a:r>
            <a:r>
              <a:rPr lang="en-US" altLang="zh-CN" sz="2000" dirty="0">
                <a:solidFill>
                  <a:srgbClr val="7030A0"/>
                </a:solidFill>
                <a:ea typeface="黑体" panose="02010609060101010101" pitchFamily="49" charset="-122"/>
              </a:rPr>
              <a:t>add </a:t>
            </a:r>
            <a:r>
              <a:rPr lang="en-US" altLang="zh-CN" sz="2000" dirty="0">
                <a:solidFill>
                  <a:srgbClr val="FF0000"/>
                </a:solidFill>
                <a:ea typeface="黑体" panose="02010609060101010101" pitchFamily="49" charset="-122"/>
              </a:rPr>
              <a:t>$t6</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$t0</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$t1   </a:t>
            </a:r>
            <a:r>
              <a:rPr lang="en-US" altLang="zh-CN" sz="2000" dirty="0">
                <a:solidFill>
                  <a:srgbClr val="009900"/>
                </a:solidFill>
                <a:ea typeface="黑体" panose="02010609060101010101" pitchFamily="49" charset="-122"/>
              </a:rPr>
              <a:t># </a:t>
            </a:r>
            <a:r>
              <a:rPr lang="en-US" altLang="zh-CN" sz="2000" dirty="0" err="1">
                <a:solidFill>
                  <a:srgbClr val="009900"/>
                </a:solidFill>
                <a:ea typeface="黑体" panose="02010609060101010101" pitchFamily="49" charset="-122"/>
              </a:rPr>
              <a:t>i+j</a:t>
            </a:r>
            <a:endParaRPr lang="en-US" altLang="zh-CN" sz="2000" dirty="0">
              <a:solidFill>
                <a:srgbClr val="009900"/>
              </a:solidFill>
              <a:ea typeface="黑体" panose="02010609060101010101" pitchFamily="49" charset="-122"/>
            </a:endParaRP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01101 </a:t>
            </a:r>
            <a:r>
              <a:rPr lang="en-US" altLang="zh-CN" sz="2000" dirty="0">
                <a:ea typeface="黑体" panose="02010609060101010101" pitchFamily="49" charset="-122"/>
              </a:rPr>
              <a:t>01110</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01010</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100010  </a:t>
            </a:r>
            <a:r>
              <a:rPr lang="en-US" altLang="zh-CN" sz="2000" dirty="0" smtClean="0">
                <a:solidFill>
                  <a:srgbClr val="7030A0"/>
                </a:solidFill>
                <a:ea typeface="黑体" panose="02010609060101010101" pitchFamily="49" charset="-122"/>
              </a:rPr>
              <a:t>     sub </a:t>
            </a:r>
            <a:r>
              <a:rPr lang="en-US" altLang="zh-CN" sz="2000" dirty="0">
                <a:solidFill>
                  <a:srgbClr val="FF0000"/>
                </a:solidFill>
                <a:ea typeface="黑体" panose="02010609060101010101" pitchFamily="49" charset="-122"/>
              </a:rPr>
              <a:t>$t2</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$t5</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$t6   </a:t>
            </a:r>
            <a:r>
              <a:rPr lang="en-US" altLang="zh-CN" sz="2000" dirty="0">
                <a:solidFill>
                  <a:srgbClr val="009900"/>
                </a:solidFill>
                <a:ea typeface="黑体" panose="02010609060101010101" pitchFamily="49" charset="-122"/>
              </a:rPr>
              <a:t># f =(</a:t>
            </a:r>
            <a:r>
              <a:rPr lang="en-US" altLang="zh-CN" sz="2000" dirty="0" err="1">
                <a:solidFill>
                  <a:srgbClr val="009900"/>
                </a:solidFill>
                <a:ea typeface="黑体" panose="02010609060101010101" pitchFamily="49" charset="-122"/>
              </a:rPr>
              <a:t>g+h</a:t>
            </a:r>
            <a:r>
              <a:rPr lang="en-US" altLang="zh-CN" sz="2000" dirty="0">
                <a:solidFill>
                  <a:srgbClr val="009900"/>
                </a:solidFill>
                <a:ea typeface="黑体" panose="02010609060101010101" pitchFamily="49" charset="-122"/>
              </a:rPr>
              <a:t>)–(</a:t>
            </a:r>
            <a:r>
              <a:rPr lang="en-US" altLang="zh-CN" sz="2000" dirty="0" err="1">
                <a:solidFill>
                  <a:srgbClr val="009900"/>
                </a:solidFill>
                <a:ea typeface="黑体" panose="02010609060101010101" pitchFamily="49" charset="-122"/>
              </a:rPr>
              <a:t>i+j</a:t>
            </a:r>
            <a:r>
              <a:rPr lang="en-US" altLang="zh-CN" sz="2000" dirty="0">
                <a:solidFill>
                  <a:srgbClr val="009900"/>
                </a:solidFill>
                <a:ea typeface="黑体" panose="02010609060101010101" pitchFamily="49" charset="-122"/>
              </a:rPr>
              <a:t>)</a:t>
            </a:r>
          </a:p>
        </p:txBody>
      </p:sp>
      <p:sp>
        <p:nvSpPr>
          <p:cNvPr id="496645" name="Text Box 5"/>
          <p:cNvSpPr txBox="1">
            <a:spLocks noChangeArrowheads="1"/>
          </p:cNvSpPr>
          <p:nvPr/>
        </p:nvSpPr>
        <p:spPr bwMode="auto">
          <a:xfrm>
            <a:off x="66675" y="6296025"/>
            <a:ext cx="875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FF0066"/>
                </a:solidFill>
                <a:latin typeface="黑体" panose="02010609060101010101" pitchFamily="49" charset="-122"/>
                <a:ea typeface="黑体" panose="02010609060101010101" pitchFamily="49" charset="-122"/>
              </a:rPr>
              <a:t>下面以</a:t>
            </a:r>
            <a:r>
              <a:rPr lang="en-US" altLang="zh-CN" sz="2000">
                <a:solidFill>
                  <a:srgbClr val="FF0066"/>
                </a:solidFill>
                <a:latin typeface="黑体" panose="02010609060101010101" pitchFamily="49" charset="-122"/>
                <a:ea typeface="黑体" panose="02010609060101010101" pitchFamily="49" charset="-122"/>
              </a:rPr>
              <a:t>MIPS</a:t>
            </a:r>
            <a:r>
              <a:rPr lang="zh-CN" altLang="en-US" sz="2000">
                <a:solidFill>
                  <a:srgbClr val="FF0066"/>
                </a:solidFill>
                <a:latin typeface="黑体" panose="02010609060101010101" pitchFamily="49" charset="-122"/>
                <a:ea typeface="黑体" panose="02010609060101010101" pitchFamily="49" charset="-122"/>
              </a:rPr>
              <a:t>为例，看指令中会提供哪些运算？能否完全支持高级语言需求？</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down)">
                                      <p:cBhvr>
                                        <p:cTn id="7" dur="500"/>
                                        <p:tgtEl>
                                          <p:spTgt spid="496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6643">
                                            <p:txEl>
                                              <p:pRg st="1" end="1"/>
                                            </p:txEl>
                                          </p:spTgt>
                                        </p:tgtEl>
                                        <p:attrNameLst>
                                          <p:attrName>style.visibility</p:attrName>
                                        </p:attrNameLst>
                                      </p:cBhvr>
                                      <p:to>
                                        <p:strVal val="visible"/>
                                      </p:to>
                                    </p:set>
                                    <p:animEffect transition="in" filter="wipe(down)">
                                      <p:cBhvr>
                                        <p:cTn id="12" dur="500"/>
                                        <p:tgtEl>
                                          <p:spTgt spid="496643">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96643">
                                            <p:txEl>
                                              <p:pRg st="3" end="3"/>
                                            </p:txEl>
                                          </p:spTgt>
                                        </p:tgtEl>
                                        <p:attrNameLst>
                                          <p:attrName>style.visibility</p:attrName>
                                        </p:attrNameLst>
                                      </p:cBhvr>
                                      <p:to>
                                        <p:strVal val="visible"/>
                                      </p:to>
                                    </p:set>
                                    <p:animEffect transition="in" filter="wipe(down)">
                                      <p:cBhvr>
                                        <p:cTn id="16" dur="500"/>
                                        <p:tgtEl>
                                          <p:spTgt spid="4966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21" dur="500"/>
                                        <p:tgtEl>
                                          <p:spTgt spid="4966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26" dur="500"/>
                                        <p:tgtEl>
                                          <p:spTgt spid="49664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96643">
                                            <p:txEl>
                                              <p:pRg st="5" end="5"/>
                                            </p:txEl>
                                          </p:spTgt>
                                        </p:tgtEl>
                                        <p:attrNameLst>
                                          <p:attrName>style.visibility</p:attrName>
                                        </p:attrNameLst>
                                      </p:cBhvr>
                                      <p:to>
                                        <p:strVal val="visible"/>
                                      </p:to>
                                    </p:set>
                                    <p:animEffect transition="in" filter="wipe(down)">
                                      <p:cBhvr>
                                        <p:cTn id="31" dur="500"/>
                                        <p:tgtEl>
                                          <p:spTgt spid="49664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36" dur="500"/>
                                        <p:tgtEl>
                                          <p:spTgt spid="49664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41" dur="500"/>
                                        <p:tgtEl>
                                          <p:spTgt spid="49664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46" dur="500"/>
                                        <p:tgtEl>
                                          <p:spTgt spid="49664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51" dur="500"/>
                                        <p:tgtEl>
                                          <p:spTgt spid="496644">
                                            <p:txEl>
                                              <p:pRg st="1" end="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54" dur="500"/>
                                        <p:tgtEl>
                                          <p:spTgt spid="496644">
                                            <p:txEl>
                                              <p:pRg st="2" end="2"/>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57" dur="500"/>
                                        <p:tgtEl>
                                          <p:spTgt spid="49664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6645"/>
                                        </p:tgtEl>
                                        <p:attrNameLst>
                                          <p:attrName>style.visibility</p:attrName>
                                        </p:attrNameLst>
                                      </p:cBhvr>
                                      <p:to>
                                        <p:strVal val="visible"/>
                                      </p:to>
                                    </p:set>
                                    <p:animEffect transition="in" filter="blinds(horizontal)">
                                      <p:cBhvr>
                                        <p:cTn id="62"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9575" y="212725"/>
            <a:ext cx="5318125" cy="474663"/>
          </a:xfrm>
          <a:noFill/>
        </p:spPr>
        <p:txBody>
          <a:bodyPr/>
          <a:lstStyle/>
          <a:p>
            <a:r>
              <a:rPr lang="en-US" altLang="zh-CN" smtClean="0">
                <a:ea typeface="宋体" panose="02010600030101010101" pitchFamily="2" charset="-122"/>
              </a:rPr>
              <a:t>MIPS</a:t>
            </a:r>
            <a:r>
              <a:rPr lang="zh-CN" altLang="en-US" smtClean="0">
                <a:ea typeface="宋体" panose="02010600030101010101" pitchFamily="2" charset="-122"/>
              </a:rPr>
              <a:t>定点算术运算指令</a:t>
            </a:r>
          </a:p>
        </p:txBody>
      </p:sp>
      <p:sp>
        <p:nvSpPr>
          <p:cNvPr id="10243" name="Rectangle 3"/>
          <p:cNvSpPr>
            <a:spLocks noGrp="1" noChangeArrowheads="1"/>
          </p:cNvSpPr>
          <p:nvPr>
            <p:ph type="body" idx="1"/>
          </p:nvPr>
        </p:nvSpPr>
        <p:spPr>
          <a:xfrm>
            <a:off x="228600" y="682625"/>
            <a:ext cx="8915400" cy="4114800"/>
          </a:xfrm>
          <a:noFill/>
        </p:spPr>
        <p:txBody>
          <a:bodyPr lIns="90488" tIns="44450" rIns="90488" bIns="44450"/>
          <a:lstStyle/>
          <a:p>
            <a:pPr marL="342900" indent="-342900">
              <a:lnSpc>
                <a:spcPct val="100000"/>
              </a:lnSpc>
              <a:buFont typeface="Wingdings" pitchFamily="2" charset="2"/>
              <a:buNone/>
              <a:tabLst>
                <a:tab pos="1828800" algn="l"/>
                <a:tab pos="3429000" algn="l"/>
                <a:tab pos="5143500" algn="l"/>
              </a:tabLst>
            </a:pPr>
            <a:r>
              <a:rPr lang="en-US" altLang="zh-CN" sz="2000" i="1" u="sng" dirty="0" smtClean="0">
                <a:latin typeface="Times New Roman" panose="02020603050405020304" pitchFamily="18" charset="0"/>
              </a:rPr>
              <a:t>Instruction	Example	Meaning	Comments</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add 	add $1,$2,$3	$1 = $2 + $3	3 operands; exception possible</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subtract	sub $1,$2,$3	$1 = $2 – $3	3 operands; exception possible</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add immediate	</a:t>
            </a:r>
            <a:r>
              <a:rPr lang="en-US" altLang="zh-CN" sz="1800" dirty="0" err="1" smtClean="0">
                <a:latin typeface="Times New Roman" panose="02020603050405020304" pitchFamily="18" charset="0"/>
              </a:rPr>
              <a:t>addi</a:t>
            </a:r>
            <a:r>
              <a:rPr lang="en-US" altLang="zh-CN" sz="1800" dirty="0" smtClean="0">
                <a:latin typeface="Times New Roman" panose="02020603050405020304" pitchFamily="18" charset="0"/>
              </a:rPr>
              <a:t> $1,$2,100	$1 = $2 + 100	+ constant; exception possible</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add unsigned	</a:t>
            </a:r>
            <a:r>
              <a:rPr lang="en-US" altLang="zh-CN" sz="1800" dirty="0" err="1" smtClean="0">
                <a:latin typeface="Times New Roman" panose="02020603050405020304" pitchFamily="18" charset="0"/>
              </a:rPr>
              <a:t>addu</a:t>
            </a:r>
            <a:r>
              <a:rPr lang="en-US" altLang="zh-CN" sz="1800" dirty="0" smtClean="0">
                <a:latin typeface="Times New Roman" panose="02020603050405020304" pitchFamily="18" charset="0"/>
              </a:rPr>
              <a:t> $1,$2,$3	$1 = $2 + $3	3 operands; no exceptions</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subtract unsigned	</a:t>
            </a:r>
            <a:r>
              <a:rPr lang="en-US" altLang="zh-CN" sz="1800" dirty="0" err="1" smtClean="0">
                <a:latin typeface="Times New Roman" panose="02020603050405020304" pitchFamily="18" charset="0"/>
              </a:rPr>
              <a:t>subu</a:t>
            </a:r>
            <a:r>
              <a:rPr lang="en-US" altLang="zh-CN" sz="1800" dirty="0" smtClean="0">
                <a:latin typeface="Times New Roman" panose="02020603050405020304" pitchFamily="18" charset="0"/>
              </a:rPr>
              <a:t> $1,$2,$3	$1 = $2 – $3	3 operands; no exceptions</a:t>
            </a:r>
          </a:p>
          <a:p>
            <a:pPr marL="342900" indent="-342900">
              <a:lnSpc>
                <a:spcPct val="100000"/>
              </a:lnSpc>
              <a:buFont typeface="Wingdings" pitchFamily="2" charset="2"/>
              <a:buNone/>
              <a:tabLst>
                <a:tab pos="1828800" algn="l"/>
                <a:tab pos="3429000" algn="l"/>
                <a:tab pos="5143500" algn="l"/>
              </a:tabLst>
            </a:pPr>
            <a:r>
              <a:rPr lang="en-US" altLang="zh-CN" sz="1800" dirty="0" smtClean="0">
                <a:latin typeface="Times New Roman" panose="02020603050405020304" pitchFamily="18" charset="0"/>
              </a:rPr>
              <a:t>add </a:t>
            </a:r>
            <a:r>
              <a:rPr lang="en-US" altLang="zh-CN" sz="1800" dirty="0" err="1" smtClean="0">
                <a:latin typeface="Times New Roman" panose="02020603050405020304" pitchFamily="18" charset="0"/>
              </a:rPr>
              <a:t>imm</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unsign</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addiu</a:t>
            </a:r>
            <a:r>
              <a:rPr lang="en-US" altLang="zh-CN" sz="1800" dirty="0" smtClean="0">
                <a:latin typeface="Times New Roman" panose="02020603050405020304" pitchFamily="18" charset="0"/>
              </a:rPr>
              <a:t> $1,$2,100	$1 = $2 + 100	+ constant; no exceptions</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multiply 	</a:t>
            </a:r>
            <a:r>
              <a:rPr lang="en-US" altLang="zh-CN" sz="1800" dirty="0" err="1" smtClean="0">
                <a:solidFill>
                  <a:srgbClr val="FF0000"/>
                </a:solidFill>
                <a:latin typeface="Times New Roman" panose="02020603050405020304" pitchFamily="18" charset="0"/>
              </a:rPr>
              <a:t>mult</a:t>
            </a:r>
            <a:r>
              <a:rPr lang="en-US" altLang="zh-CN" sz="1800" dirty="0" smtClean="0">
                <a:solidFill>
                  <a:srgbClr val="FF0000"/>
                </a:solidFill>
                <a:latin typeface="Times New Roman" panose="02020603050405020304" pitchFamily="18" charset="0"/>
              </a:rPr>
              <a:t> $2,$3	Hi, Lo = $2 x $3	64-bit signed product</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multiply unsigned	multu$2,$3	Hi, Lo = $2 x $3	64-bit unsigned product</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divide 	div $2,$3	Lo = $2 ÷ $3,	Lo = quotient, Hi = remainder </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			 Hi = $2 mod $3 </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divide unsigned 	</a:t>
            </a:r>
            <a:r>
              <a:rPr lang="en-US" altLang="zh-CN" sz="1800" dirty="0" err="1" smtClean="0">
                <a:solidFill>
                  <a:srgbClr val="FF0000"/>
                </a:solidFill>
                <a:latin typeface="Times New Roman" panose="02020603050405020304" pitchFamily="18" charset="0"/>
              </a:rPr>
              <a:t>divu</a:t>
            </a:r>
            <a:r>
              <a:rPr lang="en-US" altLang="zh-CN" sz="1800" dirty="0" smtClean="0">
                <a:solidFill>
                  <a:srgbClr val="FF0000"/>
                </a:solidFill>
                <a:latin typeface="Times New Roman" panose="02020603050405020304" pitchFamily="18" charset="0"/>
              </a:rPr>
              <a:t> $2,$3	Lo = $2 ÷ $3,	Unsigned quotient &amp; remainder </a:t>
            </a:r>
          </a:p>
          <a:p>
            <a:pPr marL="342900" indent="-342900">
              <a:lnSpc>
                <a:spcPct val="100000"/>
              </a:lnSpc>
              <a:buFont typeface="Wingdings" pitchFamily="2" charset="2"/>
              <a:buNone/>
              <a:tabLst>
                <a:tab pos="1828800" algn="l"/>
                <a:tab pos="3429000" algn="l"/>
                <a:tab pos="5143500" algn="l"/>
              </a:tabLst>
            </a:pPr>
            <a:r>
              <a:rPr lang="en-US" altLang="zh-CN" sz="1800" dirty="0" smtClean="0">
                <a:solidFill>
                  <a:srgbClr val="FF0000"/>
                </a:solidFill>
                <a:latin typeface="Times New Roman" panose="02020603050405020304" pitchFamily="18" charset="0"/>
              </a:rPr>
              <a:t>			 Hi = $2 mod $3</a:t>
            </a:r>
          </a:p>
        </p:txBody>
      </p:sp>
      <p:sp>
        <p:nvSpPr>
          <p:cNvPr id="112644" name="Text Box 4"/>
          <p:cNvSpPr txBox="1">
            <a:spLocks noChangeArrowheads="1"/>
          </p:cNvSpPr>
          <p:nvPr/>
        </p:nvSpPr>
        <p:spPr bwMode="auto">
          <a:xfrm>
            <a:off x="425450" y="4999038"/>
            <a:ext cx="759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位 无符号数，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0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带符号数</a:t>
            </a:r>
          </a:p>
          <a:p>
            <a:pPr>
              <a:spcBef>
                <a:spcPts val="600"/>
              </a:spcBef>
            </a:pP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 （带符号数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无符号数）加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减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乘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除</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8</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Effect transition="in" filter="blinds(horizontal)">
                                      <p:cBhvr>
                                        <p:cTn id="7" dur="500"/>
                                        <p:tgtEl>
                                          <p:spTgt spid="1126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4">
                                            <p:txEl>
                                              <p:pRg st="1" end="1"/>
                                            </p:txEl>
                                          </p:spTgt>
                                        </p:tgtEl>
                                        <p:attrNameLst>
                                          <p:attrName>style.visibility</p:attrName>
                                        </p:attrNameLst>
                                      </p:cBhvr>
                                      <p:to>
                                        <p:strVal val="visible"/>
                                      </p:to>
                                    </p:set>
                                    <p:animEffect transition="in" filter="blinds(horizontal)">
                                      <p:cBhvr>
                                        <p:cTn id="12" dur="500"/>
                                        <p:tgtEl>
                                          <p:spTgt spid="1126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00100" y="190500"/>
            <a:ext cx="7554913" cy="474663"/>
          </a:xfrm>
          <a:noFill/>
        </p:spPr>
        <p:txBody>
          <a:bodyPr/>
          <a:lstStyle/>
          <a:p>
            <a:r>
              <a:rPr lang="en-US" altLang="zh-CN" smtClean="0">
                <a:ea typeface="宋体" panose="02010600030101010101" pitchFamily="2" charset="-122"/>
              </a:rPr>
              <a:t>MIPS </a:t>
            </a:r>
            <a:r>
              <a:rPr lang="zh-CN" altLang="en-US" smtClean="0">
                <a:ea typeface="宋体" panose="02010600030101010101" pitchFamily="2" charset="-122"/>
              </a:rPr>
              <a:t>逻辑运算指令</a:t>
            </a:r>
          </a:p>
        </p:txBody>
      </p:sp>
      <p:graphicFrame>
        <p:nvGraphicFramePr>
          <p:cNvPr id="12291" name="Object 8"/>
          <p:cNvGraphicFramePr>
            <a:graphicFrameLocks noGrp="1" noChangeAspect="1"/>
          </p:cNvGraphicFramePr>
          <p:nvPr>
            <p:ph idx="1"/>
          </p:nvPr>
        </p:nvGraphicFramePr>
        <p:xfrm>
          <a:off x="115888" y="1225550"/>
          <a:ext cx="9028112" cy="3748088"/>
        </p:xfrm>
        <a:graphic>
          <a:graphicData uri="http://schemas.openxmlformats.org/presentationml/2006/ole">
            <mc:AlternateContent xmlns:mc="http://schemas.openxmlformats.org/markup-compatibility/2006">
              <mc:Choice xmlns:v="urn:schemas-microsoft-com:vml" Requires="v">
                <p:oleObj spid="_x0000_s12614" name="位图图像" r:id="rId4" imgW="7876190" imgH="2276793" progId="Paint.Picture">
                  <p:embed/>
                </p:oleObj>
              </mc:Choice>
              <mc:Fallback>
                <p:oleObj name="位图图像" r:id="rId4" imgW="7876190" imgH="2276793" progId="Paint.Picture">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8" y="1225550"/>
                        <a:ext cx="9028112"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7" name="Text Box 9"/>
          <p:cNvSpPr txBox="1">
            <a:spLocks noChangeArrowheads="1"/>
          </p:cNvSpPr>
          <p:nvPr/>
        </p:nvSpPr>
        <p:spPr bwMode="auto">
          <a:xfrm>
            <a:off x="585788" y="5332413"/>
            <a:ext cx="77565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位 逻辑数（位串）</a:t>
            </a:r>
          </a:p>
          <a:p>
            <a:pPr>
              <a:spcBef>
                <a:spcPct val="5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涉及到的操作：按位与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按位或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按位或非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左移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右移</a:t>
            </a:r>
          </a:p>
        </p:txBody>
      </p:sp>
      <p:sp>
        <p:nvSpPr>
          <p:cNvPr id="2" name="灯片编号占位符 1"/>
          <p:cNvSpPr>
            <a:spLocks noGrp="1"/>
          </p:cNvSpPr>
          <p:nvPr>
            <p:ph type="sldNum" sz="quarter" idx="4"/>
          </p:nvPr>
        </p:nvSpPr>
        <p:spPr/>
        <p:txBody>
          <a:bodyPr/>
          <a:lstStyle/>
          <a:p>
            <a:fld id="{D0070DC2-13D2-458E-BB34-05914CC0C23C}" type="slidenum">
              <a:rPr lang="zh-CN" altLang="en-US" smtClean="0"/>
              <a:pPr/>
              <a:t>9</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7">
                                            <p:txEl>
                                              <p:pRg st="0" end="0"/>
                                            </p:txEl>
                                          </p:spTgt>
                                        </p:tgtEl>
                                        <p:attrNameLst>
                                          <p:attrName>style.visibility</p:attrName>
                                        </p:attrNameLst>
                                      </p:cBhvr>
                                      <p:to>
                                        <p:strVal val="visible"/>
                                      </p:to>
                                    </p:set>
                                    <p:animEffect transition="in" filter="blinds(horizontal)">
                                      <p:cBhvr>
                                        <p:cTn id="7" dur="500"/>
                                        <p:tgtEl>
                                          <p:spTgt spid="1146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697">
                                            <p:txEl>
                                              <p:pRg st="1" end="1"/>
                                            </p:txEl>
                                          </p:spTgt>
                                        </p:tgtEl>
                                        <p:attrNameLst>
                                          <p:attrName>style.visibility</p:attrName>
                                        </p:attrNameLst>
                                      </p:cBhvr>
                                      <p:to>
                                        <p:strVal val="visible"/>
                                      </p:to>
                                    </p:set>
                                    <p:animEffect transition="in" filter="blinds(horizontal)">
                                      <p:cBhvr>
                                        <p:cTn id="12" dur="500"/>
                                        <p:tgtEl>
                                          <p:spTgt spid="1146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lay">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Spring95:delay</Template>
  <TotalTime>2184119100</TotalTime>
  <Pages>40</Pages>
  <Words>10788</Words>
  <Application>Microsoft Office PowerPoint</Application>
  <PresentationFormat>信纸(8.5x11 英寸)</PresentationFormat>
  <Paragraphs>1213</Paragraphs>
  <Slides>63</Slides>
  <Notes>24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6" baseType="lpstr">
      <vt:lpstr>MingLiU</vt:lpstr>
      <vt:lpstr>Monotype Sorts</vt:lpstr>
      <vt:lpstr>方正舒体</vt:lpstr>
      <vt:lpstr>黑体</vt:lpstr>
      <vt:lpstr>宋体</vt:lpstr>
      <vt:lpstr>微软雅黑</vt:lpstr>
      <vt:lpstr>Arial</vt:lpstr>
      <vt:lpstr>Courier New</vt:lpstr>
      <vt:lpstr>Symbol</vt:lpstr>
      <vt:lpstr>Times New Roman</vt:lpstr>
      <vt:lpstr>Wingdings</vt:lpstr>
      <vt:lpstr>delay</vt:lpstr>
      <vt:lpstr>位图图像</vt:lpstr>
      <vt:lpstr>第一讲  高级语言与机器语言涉及的运算及ALU 第二讲  定点数运算及其运算部件 第三讲  浮点数运算及其运算部件</vt:lpstr>
      <vt:lpstr>第一讲：高级语言与机器语言涉及的运算及ALU</vt:lpstr>
      <vt:lpstr>C语言程序中涉及的运算</vt:lpstr>
      <vt:lpstr>C语言程序中涉及的运算（续）</vt:lpstr>
      <vt:lpstr>C语言程序中涉及的运算（续）</vt:lpstr>
      <vt:lpstr>C语言程序中涉及的运算（续）</vt:lpstr>
      <vt:lpstr>如何实现高级语言源程序中的运算？</vt:lpstr>
      <vt:lpstr>MIPS定点算术运算指令</vt:lpstr>
      <vt:lpstr>MIPS 逻辑运算指令</vt:lpstr>
      <vt:lpstr>MIPS定点比较和分支指令</vt:lpstr>
      <vt:lpstr>MIPS定点数据传送指令</vt:lpstr>
      <vt:lpstr>MIPS中的浮点算术运算指令</vt:lpstr>
      <vt:lpstr>MIPS中的浮点数传送指令</vt:lpstr>
      <vt:lpstr>MIPS中的浮点数比较和分支指令</vt:lpstr>
      <vt:lpstr>MIPS指令考察的结果</vt:lpstr>
      <vt:lpstr>ALU的功能说明</vt:lpstr>
      <vt:lpstr>回顾：1.串行进位加法器</vt:lpstr>
      <vt:lpstr>回顾：2. 并行进位加法器（CLA加法器）</vt:lpstr>
      <vt:lpstr>回顾： （1）全先行进位加法器</vt:lpstr>
      <vt:lpstr>回顾：（2）局部先行进位加法器</vt:lpstr>
      <vt:lpstr>回顾（3）多级先行进位加法器</vt:lpstr>
      <vt:lpstr>PowerPoint 演示文稿</vt:lpstr>
      <vt:lpstr>4-bit ALU</vt:lpstr>
      <vt:lpstr>第一讲小结</vt:lpstr>
      <vt:lpstr>第二讲：定点数运算及运算部件</vt:lpstr>
      <vt:lpstr>n位整数加/减运算器</vt:lpstr>
      <vt:lpstr>PowerPoint 演示文稿</vt:lpstr>
      <vt:lpstr>PowerPoint 演示文稿</vt:lpstr>
      <vt:lpstr>n位加法器的标志信息的产生</vt:lpstr>
      <vt:lpstr>所有运算电路的核心</vt:lpstr>
      <vt:lpstr>条件标志位（条件码CC）的保存</vt:lpstr>
      <vt:lpstr>算术逻辑部件（ALU）</vt:lpstr>
      <vt:lpstr>回顾：认识计算机中最基本的部件</vt:lpstr>
      <vt:lpstr>PowerPoint 演示文稿</vt:lpstr>
      <vt:lpstr>PowerPoint 演示文稿</vt:lpstr>
      <vt:lpstr>原码加/减运算举例</vt:lpstr>
      <vt:lpstr>移码加/减运算</vt:lpstr>
      <vt:lpstr>移码加/减运算举例—n=4</vt:lpstr>
      <vt:lpstr>无符号数的乘法运算</vt:lpstr>
      <vt:lpstr>PowerPoint 演示文稿</vt:lpstr>
      <vt:lpstr>无符号乘法运算的算法推导</vt:lpstr>
      <vt:lpstr>PowerPoint 演示文稿</vt:lpstr>
      <vt:lpstr>无符号整数乘法运算举例--n=4</vt:lpstr>
      <vt:lpstr>原码乘法算法</vt:lpstr>
      <vt:lpstr>MIPS中整数的乘、除运算处理</vt:lpstr>
      <vt:lpstr>定点运算部件</vt:lpstr>
      <vt:lpstr>第二讲小结</vt:lpstr>
      <vt:lpstr>PowerPoint 演示文稿</vt:lpstr>
      <vt:lpstr>浮点数运算及结果</vt:lpstr>
      <vt:lpstr>PowerPoint 演示文稿</vt:lpstr>
      <vt:lpstr>浮点数加/减运算-对阶</vt:lpstr>
      <vt:lpstr>浮点数加减法基本要点 </vt:lpstr>
      <vt:lpstr>浮点数加法运算举例 </vt:lpstr>
      <vt:lpstr>计算机内部执行浮点数加减运算须解决的问题</vt:lpstr>
      <vt:lpstr>IEEE 754 浮点数加法运算举例</vt:lpstr>
      <vt:lpstr>尾数的舍入处理</vt:lpstr>
      <vt:lpstr>浮点数加减的溢出判断</vt:lpstr>
      <vt:lpstr>浮点数乘/除法基本要点</vt:lpstr>
      <vt:lpstr>浮点乘除的溢出判断</vt:lpstr>
      <vt:lpstr>求阶码的和、差</vt:lpstr>
      <vt:lpstr>阶码运算举例</vt:lpstr>
      <vt:lpstr>第三讲小结</vt:lpstr>
      <vt:lpstr>作业</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Process &amp; ALU Design</dc:title>
  <dc:creator>CFYUAN</dc:creator>
  <cp:keywords/>
  <dc:description/>
  <cp:lastModifiedBy>Liao jianming</cp:lastModifiedBy>
  <cp:revision>1250</cp:revision>
  <cp:lastPrinted>1998-01-26T05:18:16Z</cp:lastPrinted>
  <dcterms:created xsi:type="dcterms:W3CDTF">1996-09-09T11:27:36Z</dcterms:created>
  <dcterms:modified xsi:type="dcterms:W3CDTF">2021-04-07T06:44:10Z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