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498" r:id="rId2"/>
    <p:sldId id="645" r:id="rId3"/>
    <p:sldId id="646" r:id="rId4"/>
    <p:sldId id="647" r:id="rId5"/>
    <p:sldId id="648" r:id="rId6"/>
    <p:sldId id="649" r:id="rId7"/>
    <p:sldId id="650" r:id="rId8"/>
    <p:sldId id="651" r:id="rId9"/>
    <p:sldId id="652" r:id="rId10"/>
    <p:sldId id="513" r:id="rId11"/>
    <p:sldId id="654" r:id="rId12"/>
    <p:sldId id="655" r:id="rId13"/>
    <p:sldId id="657" r:id="rId14"/>
    <p:sldId id="660" r:id="rId15"/>
    <p:sldId id="661" r:id="rId16"/>
    <p:sldId id="663" r:id="rId17"/>
    <p:sldId id="664" r:id="rId18"/>
    <p:sldId id="779" r:id="rId19"/>
    <p:sldId id="805" r:id="rId20"/>
    <p:sldId id="780" r:id="rId21"/>
    <p:sldId id="781" r:id="rId22"/>
    <p:sldId id="783" r:id="rId23"/>
    <p:sldId id="784" r:id="rId24"/>
    <p:sldId id="785" r:id="rId25"/>
    <p:sldId id="804" r:id="rId26"/>
    <p:sldId id="787" r:id="rId27"/>
    <p:sldId id="801" r:id="rId28"/>
    <p:sldId id="795" r:id="rId29"/>
    <p:sldId id="796" r:id="rId30"/>
    <p:sldId id="797" r:id="rId31"/>
    <p:sldId id="798" r:id="rId32"/>
    <p:sldId id="747" r:id="rId33"/>
    <p:sldId id="749" r:id="rId34"/>
    <p:sldId id="751" r:id="rId35"/>
    <p:sldId id="752" r:id="rId36"/>
    <p:sldId id="527" r:id="rId37"/>
    <p:sldId id="534" r:id="rId38"/>
    <p:sldId id="535" r:id="rId39"/>
    <p:sldId id="536" r:id="rId40"/>
    <p:sldId id="537" r:id="rId41"/>
    <p:sldId id="538" r:id="rId42"/>
    <p:sldId id="806" r:id="rId43"/>
    <p:sldId id="540" r:id="rId44"/>
    <p:sldId id="543" r:id="rId45"/>
    <p:sldId id="544" r:id="rId46"/>
    <p:sldId id="803" r:id="rId47"/>
    <p:sldId id="545" r:id="rId48"/>
    <p:sldId id="546" r:id="rId49"/>
    <p:sldId id="548" r:id="rId50"/>
    <p:sldId id="549" r:id="rId51"/>
    <p:sldId id="550" r:id="rId52"/>
    <p:sldId id="565" r:id="rId53"/>
    <p:sldId id="563" r:id="rId54"/>
    <p:sldId id="564" r:id="rId55"/>
    <p:sldId id="566" r:id="rId56"/>
    <p:sldId id="567" r:id="rId57"/>
    <p:sldId id="568" r:id="rId58"/>
    <p:sldId id="574" r:id="rId59"/>
    <p:sldId id="575" r:id="rId60"/>
    <p:sldId id="802" r:id="rId61"/>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o jianming" initials="L jm" lastIdx="1" clrIdx="0">
    <p:extLst>
      <p:ext uri="{19B8F6BF-5375-455C-9EA6-DF929625EA0E}">
        <p15:presenceInfo xmlns:p15="http://schemas.microsoft.com/office/powerpoint/2012/main" userId="Liao jianm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8398"/>
    <a:srgbClr val="A50021"/>
    <a:srgbClr val="993300"/>
    <a:srgbClr val="6D6D6D"/>
    <a:srgbClr val="818181"/>
    <a:srgbClr val="469CDC"/>
    <a:srgbClr val="CC3300"/>
    <a:srgbClr val="2579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9" autoAdjust="0"/>
    <p:restoredTop sz="94072" autoAdjust="0"/>
  </p:normalViewPr>
  <p:slideViewPr>
    <p:cSldViewPr snapToGrid="0">
      <p:cViewPr varScale="1">
        <p:scale>
          <a:sx n="72" d="100"/>
          <a:sy n="72" d="100"/>
        </p:scale>
        <p:origin x="12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49" d="100"/>
          <a:sy n="49" d="100"/>
        </p:scale>
        <p:origin x="-2358" y="-90"/>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657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990600" y="644525"/>
            <a:ext cx="5135563" cy="385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269" tIns="49255" rIns="100269" bIns="49255" numCol="1" anchor="t" anchorCtr="0" compatLnSpc="1">
            <a:prstTxWarp prst="textNoShape">
              <a:avLst/>
            </a:prstTxWarp>
          </a:bodyPr>
          <a:lstStyle/>
          <a:p>
            <a:pPr lvl="0"/>
            <a:r>
              <a:rPr lang="en-US" altLang="zh-CN" noProof="0" smtClean="0"/>
              <a:t>We want this to be in font 11 and justify.</a:t>
            </a:r>
          </a:p>
        </p:txBody>
      </p:sp>
    </p:spTree>
    <p:extLst>
      <p:ext uri="{BB962C8B-B14F-4D97-AF65-F5344CB8AC3E}">
        <p14:creationId xmlns:p14="http://schemas.microsoft.com/office/powerpoint/2010/main" val="1212557213"/>
      </p:ext>
    </p:extLst>
  </p:cSld>
  <p:clrMap bg1="lt1" tx1="dk1" bg2="lt2" tx2="dk2" accent1="accent1" accent2="accent2" accent3="accent3" accent4="accent4" accent5="accent5" accent6="accent6" hlink="hlink" folHlink="folHlink"/>
  <p:hf hdr="0" ftr="0" dt="0"/>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4268010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11559403-18AA-4334-941D-7F5B997C4562}" type="slidenum">
              <a:rPr kumimoji="1" lang="zh-CN" altLang="en-US" sz="1300">
                <a:latin typeface="Times New Roman" panose="02020603050405020304" pitchFamily="18" charset="0"/>
              </a:rPr>
              <a:pPr algn="r" eaLnBrk="1" hangingPunct="1">
                <a:lnSpc>
                  <a:spcPct val="100000"/>
                </a:lnSpc>
                <a:spcBef>
                  <a:spcPct val="0"/>
                </a:spcBef>
              </a:pPr>
              <a:t>50</a:t>
            </a:fld>
            <a:endParaRPr kumimoji="1" lang="en-US" altLang="zh-CN" sz="13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xfrm>
            <a:off x="990600" y="766763"/>
            <a:ext cx="5118100" cy="3838575"/>
          </a:xfrm>
        </p:spPr>
      </p:sp>
      <p:sp>
        <p:nvSpPr>
          <p:cNvPr id="61444"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dirty="0" smtClean="0"/>
              <a:t>访存过程：</a:t>
            </a:r>
          </a:p>
          <a:p>
            <a:pPr marL="457200" lvl="1" indent="0" eaLnBrk="1" hangingPunct="1"/>
            <a:r>
              <a:rPr lang="en-US" altLang="zh-CN" dirty="0" smtClean="0">
                <a:latin typeface="华文新魏" panose="02010800040101010101" pitchFamily="2" charset="-122"/>
                <a:ea typeface="华文新魏" panose="02010800040101010101" pitchFamily="2" charset="-122"/>
              </a:rPr>
              <a:t>           </a:t>
            </a:r>
            <a:r>
              <a:rPr lang="en-US" altLang="zh-CN" dirty="0" smtClean="0">
                <a:latin typeface="宋体" panose="02010600030101010101" pitchFamily="2" charset="-122"/>
              </a:rPr>
              <a:t>CPU</a:t>
            </a:r>
            <a:r>
              <a:rPr lang="zh-CN" altLang="en-US" dirty="0" smtClean="0">
                <a:latin typeface="宋体" panose="02010600030101010101" pitchFamily="2" charset="-122"/>
              </a:rPr>
              <a:t>给出一个20位主存地址，根据中间3位的内容找到对应的</a:t>
            </a:r>
            <a:r>
              <a:rPr lang="en-US" altLang="zh-CN" dirty="0" smtClean="0">
                <a:latin typeface="宋体" panose="02010600030101010101" pitchFamily="2" charset="-122"/>
              </a:rPr>
              <a:t>Cache</a:t>
            </a:r>
            <a:r>
              <a:rPr lang="zh-CN" altLang="en-US" dirty="0" smtClean="0">
                <a:latin typeface="宋体" panose="02010600030101010101" pitchFamily="2" charset="-122"/>
              </a:rPr>
              <a:t>组，再将前8位同时与该组中各行的标记进行比较。</a:t>
            </a:r>
          </a:p>
          <a:p>
            <a:pPr marL="457200" lvl="1" indent="0" eaLnBrk="1" hangingPunct="1"/>
            <a:r>
              <a:rPr lang="zh-CN" altLang="en-US" dirty="0" smtClean="0">
                <a:latin typeface="宋体" panose="02010600030101010101" pitchFamily="2" charset="-122"/>
              </a:rPr>
              <a:t>     若能找到相等的行，则说明要访问的单元在该行中。再根据后9位字号找到相应的字取到</a:t>
            </a:r>
            <a:r>
              <a:rPr lang="en-US" altLang="zh-CN" dirty="0" smtClean="0">
                <a:latin typeface="宋体" panose="02010600030101010101" pitchFamily="2" charset="-122"/>
              </a:rPr>
              <a:t>CPU</a:t>
            </a:r>
            <a:r>
              <a:rPr lang="zh-CN" altLang="en-US" dirty="0" smtClean="0">
                <a:latin typeface="宋体" panose="02010600030101010101" pitchFamily="2" charset="-122"/>
              </a:rPr>
              <a:t>中。</a:t>
            </a:r>
          </a:p>
          <a:p>
            <a:pPr marL="457200" lvl="1" indent="0" eaLnBrk="1" hangingPunct="1"/>
            <a:r>
              <a:rPr lang="zh-CN" altLang="en-US" dirty="0" smtClean="0">
                <a:latin typeface="宋体" panose="02010600030101010101" pitchFamily="2" charset="-122"/>
              </a:rPr>
              <a:t>     若全都不相等，则说明要访问的单元不在</a:t>
            </a:r>
            <a:r>
              <a:rPr lang="en-US" altLang="zh-CN" dirty="0" smtClean="0">
                <a:latin typeface="宋体" panose="02010600030101010101" pitchFamily="2" charset="-122"/>
              </a:rPr>
              <a:t>Cache</a:t>
            </a:r>
            <a:r>
              <a:rPr lang="zh-CN" altLang="en-US" dirty="0" smtClean="0">
                <a:latin typeface="宋体" panose="02010600030101010101" pitchFamily="2" charset="-122"/>
              </a:rPr>
              <a:t>中。</a:t>
            </a:r>
          </a:p>
          <a:p>
            <a:pPr eaLnBrk="1" hangingPunct="1"/>
            <a:endParaRPr lang="zh-CN" altLang="en-US" dirty="0" smtClean="0"/>
          </a:p>
        </p:txBody>
      </p:sp>
    </p:spTree>
    <p:extLst>
      <p:ext uri="{BB962C8B-B14F-4D97-AF65-F5344CB8AC3E}">
        <p14:creationId xmlns:p14="http://schemas.microsoft.com/office/powerpoint/2010/main" val="3742074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AD6DDD4B-BC85-4464-8F8C-8E6CD76C8979}" type="slidenum">
              <a:rPr kumimoji="1" lang="zh-CN" altLang="en-US" sz="1300">
                <a:latin typeface="Times New Roman" panose="02020603050405020304" pitchFamily="18" charset="0"/>
              </a:rPr>
              <a:pPr algn="r" eaLnBrk="1" hangingPunct="1">
                <a:lnSpc>
                  <a:spcPct val="100000"/>
                </a:lnSpc>
                <a:spcBef>
                  <a:spcPct val="0"/>
                </a:spcBef>
              </a:pPr>
              <a:t>52</a:t>
            </a:fld>
            <a:endParaRPr kumimoji="1" lang="en-US" altLang="zh-CN" sz="13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xfrm>
            <a:off x="990600" y="766763"/>
            <a:ext cx="5118100" cy="3838575"/>
          </a:xfrm>
        </p:spPr>
      </p:sp>
      <p:sp>
        <p:nvSpPr>
          <p:cNvPr id="65540"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smtClean="0"/>
              <a:t>访存过程：</a:t>
            </a:r>
          </a:p>
          <a:p>
            <a:pPr marL="457200" lvl="1" indent="0" eaLnBrk="1" hangingPunct="1"/>
            <a:r>
              <a:rPr lang="en-US" altLang="zh-CN" smtClean="0">
                <a:latin typeface="华文新魏" panose="02010800040101010101" pitchFamily="2" charset="-122"/>
                <a:ea typeface="华文新魏" panose="02010800040101010101" pitchFamily="2" charset="-122"/>
              </a:rPr>
              <a:t>           </a:t>
            </a:r>
            <a:r>
              <a:rPr lang="en-US" altLang="zh-CN" smtClean="0">
                <a:latin typeface="宋体" panose="02010600030101010101" pitchFamily="2" charset="-122"/>
              </a:rPr>
              <a:t>CPU</a:t>
            </a:r>
            <a:r>
              <a:rPr lang="zh-CN" altLang="en-US" smtClean="0">
                <a:latin typeface="宋体" panose="02010600030101010101" pitchFamily="2" charset="-122"/>
              </a:rPr>
              <a:t>给出一个20位主存地址，根据中间3位的内容找到对应的</a:t>
            </a:r>
            <a:r>
              <a:rPr lang="en-US" altLang="zh-CN" smtClean="0">
                <a:latin typeface="宋体" panose="02010600030101010101" pitchFamily="2" charset="-122"/>
              </a:rPr>
              <a:t>Cache</a:t>
            </a:r>
            <a:r>
              <a:rPr lang="zh-CN" altLang="en-US" smtClean="0">
                <a:latin typeface="宋体" panose="02010600030101010101" pitchFamily="2" charset="-122"/>
              </a:rPr>
              <a:t>组，再将前8位同时与该组中各槽的标志位进行比较。</a:t>
            </a:r>
          </a:p>
          <a:p>
            <a:pPr marL="457200" lvl="1" indent="0" eaLnBrk="1" hangingPunct="1"/>
            <a:r>
              <a:rPr lang="zh-CN" altLang="en-US" smtClean="0">
                <a:latin typeface="宋体" panose="02010600030101010101" pitchFamily="2" charset="-122"/>
              </a:rPr>
              <a:t>     若能找到相等的槽，则说明要访问的单元在该槽中。再根据后9位字号找到相应的字取到</a:t>
            </a:r>
            <a:r>
              <a:rPr lang="en-US" altLang="zh-CN" smtClean="0">
                <a:latin typeface="宋体" panose="02010600030101010101" pitchFamily="2" charset="-122"/>
              </a:rPr>
              <a:t>CPU</a:t>
            </a:r>
            <a:r>
              <a:rPr lang="zh-CN" altLang="en-US" smtClean="0">
                <a:latin typeface="宋体" panose="02010600030101010101" pitchFamily="2" charset="-122"/>
              </a:rPr>
              <a:t>中。</a:t>
            </a:r>
          </a:p>
          <a:p>
            <a:pPr marL="457200" lvl="1" indent="0" eaLnBrk="1" hangingPunct="1"/>
            <a:r>
              <a:rPr lang="zh-CN" altLang="en-US" smtClean="0">
                <a:latin typeface="宋体" panose="02010600030101010101" pitchFamily="2" charset="-122"/>
              </a:rPr>
              <a:t>     若全都不相等，则说明要访问的单元不在该组中。</a:t>
            </a:r>
          </a:p>
          <a:p>
            <a:pPr eaLnBrk="1" hangingPunct="1"/>
            <a:endParaRPr lang="zh-CN" altLang="en-US" smtClean="0"/>
          </a:p>
        </p:txBody>
      </p:sp>
    </p:spTree>
    <p:extLst>
      <p:ext uri="{BB962C8B-B14F-4D97-AF65-F5344CB8AC3E}">
        <p14:creationId xmlns:p14="http://schemas.microsoft.com/office/powerpoint/2010/main" val="1851628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图中，红色的数字表示替换块，蓝色的数字表示命中的块</a:t>
            </a:r>
            <a:endParaRPr lang="zh-CN" altLang="en-US" dirty="0"/>
          </a:p>
        </p:txBody>
      </p:sp>
    </p:spTree>
    <p:extLst>
      <p:ext uri="{BB962C8B-B14F-4D97-AF65-F5344CB8AC3E}">
        <p14:creationId xmlns:p14="http://schemas.microsoft.com/office/powerpoint/2010/main" val="2020190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表中红色的为计数值，黑色的为块地址</a:t>
            </a:r>
            <a:endParaRPr lang="zh-CN" altLang="en-US"/>
          </a:p>
        </p:txBody>
      </p:sp>
    </p:spTree>
    <p:extLst>
      <p:ext uri="{BB962C8B-B14F-4D97-AF65-F5344CB8AC3E}">
        <p14:creationId xmlns:p14="http://schemas.microsoft.com/office/powerpoint/2010/main" val="3972532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tabLst/>
              <a:defRPr/>
            </a:pPr>
            <a:r>
              <a:rPr lang="zh-CN" altLang="en-US" sz="1100" b="1" dirty="0" smtClean="0">
                <a:solidFill>
                  <a:srgbClr val="0000FF"/>
                </a:solidFill>
                <a:latin typeface="微软雅黑" panose="020B0503020204020204" pitchFamily="34" charset="-122"/>
                <a:ea typeface="微软雅黑" panose="020B0503020204020204" pitchFamily="34" charset="-122"/>
              </a:rPr>
              <a:t>使</a:t>
            </a:r>
            <a:r>
              <a:rPr lang="en-US" altLang="zh-CN" sz="1100" b="1" dirty="0" smtClean="0">
                <a:solidFill>
                  <a:srgbClr val="0000FF"/>
                </a:solidFill>
                <a:latin typeface="微软雅黑" panose="020B0503020204020204" pitchFamily="34" charset="-122"/>
                <a:ea typeface="微软雅黑" panose="020B0503020204020204" pitchFamily="34" charset="-122"/>
              </a:rPr>
              <a:t>CPI</a:t>
            </a:r>
            <a:r>
              <a:rPr lang="zh-CN" altLang="en-US" sz="1100" b="1" dirty="0" smtClean="0">
                <a:solidFill>
                  <a:srgbClr val="0000FF"/>
                </a:solidFill>
                <a:latin typeface="微软雅黑" panose="020B0503020204020204" pitchFamily="34" charset="-122"/>
                <a:ea typeface="微软雅黑" panose="020B0503020204020204" pitchFamily="34" charset="-122"/>
              </a:rPr>
              <a:t>增加到：</a:t>
            </a:r>
            <a:r>
              <a:rPr lang="en-US" altLang="zh-CN" sz="1100" b="1" dirty="0" smtClean="0">
                <a:solidFill>
                  <a:srgbClr val="0000FF"/>
                </a:solidFill>
                <a:latin typeface="微软雅黑" panose="020B0503020204020204" pitchFamily="34" charset="-122"/>
                <a:ea typeface="微软雅黑" panose="020B0503020204020204" pitchFamily="34" charset="-122"/>
              </a:rPr>
              <a:t>1.0+100x10%=11</a:t>
            </a:r>
            <a:r>
              <a:rPr lang="zh-CN" altLang="en-US" sz="1100" b="1" dirty="0" smtClean="0">
                <a:solidFill>
                  <a:srgbClr val="0000FF"/>
                </a:solidFill>
                <a:latin typeface="微软雅黑" panose="020B0503020204020204" pitchFamily="34" charset="-122"/>
                <a:ea typeface="微软雅黑" panose="020B0503020204020204" pitchFamily="34" charset="-122"/>
              </a:rPr>
              <a:t>，假设单周期</a:t>
            </a:r>
            <a:r>
              <a:rPr lang="en-US" altLang="zh-CN" sz="1100" b="1" dirty="0" smtClean="0">
                <a:solidFill>
                  <a:srgbClr val="0000FF"/>
                </a:solidFill>
                <a:latin typeface="微软雅黑" panose="020B0503020204020204" pitchFamily="34" charset="-122"/>
                <a:ea typeface="微软雅黑" panose="020B0503020204020204" pitchFamily="34" charset="-122"/>
              </a:rPr>
              <a:t>CPU</a:t>
            </a:r>
            <a:r>
              <a:rPr lang="zh-CN" altLang="en-US" sz="1100" b="1" dirty="0" smtClean="0">
                <a:solidFill>
                  <a:srgbClr val="0000FF"/>
                </a:solidFill>
                <a:latin typeface="微软雅黑" panose="020B0503020204020204" pitchFamily="34" charset="-122"/>
                <a:ea typeface="微软雅黑" panose="020B0503020204020204" pitchFamily="34" charset="-122"/>
              </a:rPr>
              <a:t>，存储器写需</a:t>
            </a:r>
            <a:r>
              <a:rPr lang="en-US" altLang="zh-CN" sz="1100" b="1" dirty="0" smtClean="0">
                <a:solidFill>
                  <a:srgbClr val="0000FF"/>
                </a:solidFill>
                <a:latin typeface="微软雅黑" panose="020B0503020204020204" pitchFamily="34" charset="-122"/>
                <a:ea typeface="微软雅黑" panose="020B0503020204020204" pitchFamily="34" charset="-122"/>
              </a:rPr>
              <a:t>100</a:t>
            </a:r>
            <a:r>
              <a:rPr lang="zh-CN" altLang="en-US" sz="1100" b="1" smtClean="0">
                <a:solidFill>
                  <a:srgbClr val="0000FF"/>
                </a:solidFill>
                <a:latin typeface="微软雅黑" panose="020B0503020204020204" pitchFamily="34" charset="-122"/>
                <a:ea typeface="微软雅黑" panose="020B0503020204020204" pitchFamily="34" charset="-122"/>
              </a:rPr>
              <a:t>个时钟</a:t>
            </a:r>
            <a:endParaRPr lang="zh-CN" altLang="en-US" dirty="0"/>
          </a:p>
        </p:txBody>
      </p:sp>
    </p:spTree>
    <p:extLst>
      <p:ext uri="{BB962C8B-B14F-4D97-AF65-F5344CB8AC3E}">
        <p14:creationId xmlns:p14="http://schemas.microsoft.com/office/powerpoint/2010/main" val="292385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185BA6C7-64E2-4153-984E-B22B52B9B310}" type="slidenum">
              <a:rPr kumimoji="1" lang="zh-CN" altLang="en-US" sz="1300">
                <a:latin typeface="Times New Roman" panose="02020603050405020304" pitchFamily="18" charset="0"/>
              </a:rPr>
              <a:pPr algn="r" eaLnBrk="1" hangingPunct="1">
                <a:lnSpc>
                  <a:spcPct val="100000"/>
                </a:lnSpc>
                <a:spcBef>
                  <a:spcPct val="0"/>
                </a:spcBef>
              </a:pPr>
              <a:t>14</a:t>
            </a:fld>
            <a:endParaRPr kumimoji="1" lang="en-US" altLang="zh-CN" sz="130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xfrm>
            <a:off x="990600" y="766763"/>
            <a:ext cx="5118100" cy="3838575"/>
          </a:xfrm>
        </p:spPr>
      </p:sp>
      <p:sp>
        <p:nvSpPr>
          <p:cNvPr id="19460" name="Rectangle 3"/>
          <p:cNvSpPr>
            <a:spLocks noGrp="1" noChangeArrowheads="1"/>
          </p:cNvSpPr>
          <p:nvPr>
            <p:ph type="body" idx="1"/>
          </p:nvPr>
        </p:nvSpPr>
        <p:spPr>
          <a:xfrm>
            <a:off x="947738" y="4860925"/>
            <a:ext cx="5203825" cy="4606925"/>
          </a:xfrm>
          <a:noFill/>
        </p:spPr>
        <p:txBody>
          <a:bodyPr lIns="96575" tIns="48288" rIns="96575" bIns="48288"/>
          <a:lstStyle/>
          <a:p>
            <a:pPr marL="457200" lvl="1" indent="0" eaLnBrk="1" hangingPunct="1"/>
            <a:r>
              <a:rPr lang="zh-CN" altLang="en-US" smtClean="0"/>
              <a:t>字片式（单方向译码，一维地址驱动）</a:t>
            </a:r>
          </a:p>
          <a:p>
            <a:pPr marL="457200" lvl="1" indent="0" eaLnBrk="1" hangingPunct="1">
              <a:buFont typeface="Wingdings" panose="05000000000000000000" pitchFamily="2" charset="2"/>
              <a:buNone/>
            </a:pPr>
            <a:r>
              <a:rPr lang="zh-CN" altLang="en-US" smtClean="0">
                <a:solidFill>
                  <a:srgbClr val="006600"/>
                </a:solidFill>
              </a:rPr>
              <a:t>阵列中的位元排列与存储器中字的逻辑排列相同。</a:t>
            </a:r>
          </a:p>
          <a:p>
            <a:pPr marL="457200" lvl="1" indent="0" eaLnBrk="1" hangingPunct="1">
              <a:buFont typeface="Wingdings" panose="05000000000000000000" pitchFamily="2" charset="2"/>
              <a:buNone/>
            </a:pPr>
            <a:r>
              <a:rPr lang="zh-CN" altLang="en-US" smtClean="0">
                <a:solidFill>
                  <a:srgbClr val="006600"/>
                </a:solidFill>
              </a:rPr>
              <a:t>存储体的每一行构成多位的一个存储字，一起被读写。</a:t>
            </a:r>
          </a:p>
          <a:p>
            <a:pPr marL="457200" lvl="1" indent="0" eaLnBrk="1" hangingPunct="1">
              <a:buFont typeface="Wingdings" panose="05000000000000000000" pitchFamily="2" charset="2"/>
              <a:buNone/>
            </a:pPr>
            <a:r>
              <a:rPr lang="zh-CN" altLang="en-US" smtClean="0">
                <a:solidFill>
                  <a:srgbClr val="006600"/>
                </a:solidFill>
              </a:rPr>
              <a:t>每列由相同位构成，共用一个读写电路，有多个读写电路。</a:t>
            </a:r>
          </a:p>
          <a:p>
            <a:pPr marL="457200" lvl="1" indent="0" eaLnBrk="1" hangingPunct="1">
              <a:buFont typeface="Wingdings" panose="05000000000000000000" pitchFamily="2" charset="2"/>
              <a:buNone/>
            </a:pPr>
            <a:r>
              <a:rPr lang="zh-CN" altLang="en-US" smtClean="0">
                <a:solidFill>
                  <a:srgbClr val="006600"/>
                </a:solidFill>
              </a:rPr>
              <a:t>在位方向上便于扩充。</a:t>
            </a:r>
          </a:p>
        </p:txBody>
      </p:sp>
    </p:spTree>
    <p:extLst>
      <p:ext uri="{BB962C8B-B14F-4D97-AF65-F5344CB8AC3E}">
        <p14:creationId xmlns:p14="http://schemas.microsoft.com/office/powerpoint/2010/main" val="3244532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D910DFC9-5EBD-4F07-9691-E7821528604E}" type="slidenum">
              <a:rPr kumimoji="1" lang="zh-CN" altLang="en-US" sz="1300">
                <a:latin typeface="Times New Roman" panose="02020603050405020304" pitchFamily="18" charset="0"/>
              </a:rPr>
              <a:pPr algn="r" eaLnBrk="1" hangingPunct="1">
                <a:lnSpc>
                  <a:spcPct val="100000"/>
                </a:lnSpc>
                <a:spcBef>
                  <a:spcPct val="0"/>
                </a:spcBef>
              </a:pPr>
              <a:t>15</a:t>
            </a:fld>
            <a:endParaRPr kumimoji="1" lang="en-US" altLang="zh-CN"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990600" y="766763"/>
            <a:ext cx="5118100" cy="3838575"/>
          </a:xfrm>
        </p:spPr>
      </p:sp>
      <p:sp>
        <p:nvSpPr>
          <p:cNvPr id="21508" name="Rectangle 3"/>
          <p:cNvSpPr>
            <a:spLocks noGrp="1" noChangeArrowheads="1"/>
          </p:cNvSpPr>
          <p:nvPr>
            <p:ph type="body" idx="1"/>
          </p:nvPr>
        </p:nvSpPr>
        <p:spPr>
          <a:xfrm>
            <a:off x="947738" y="4860925"/>
            <a:ext cx="5203825" cy="4606925"/>
          </a:xfrm>
          <a:noFill/>
        </p:spPr>
        <p:txBody>
          <a:bodyPr lIns="96575" tIns="48288" rIns="96575" bIns="48288"/>
          <a:lstStyle/>
          <a:p>
            <a:pPr marL="457200" lvl="1" indent="0" eaLnBrk="1" hangingPunct="1"/>
            <a:r>
              <a:rPr lang="zh-CN" altLang="en-US" smtClean="0"/>
              <a:t>位片式（双方向译码，二维地址驱动）</a:t>
            </a:r>
          </a:p>
          <a:p>
            <a:pPr marL="457200" lvl="1" indent="0" eaLnBrk="1" hangingPunct="1">
              <a:buFont typeface="Wingdings" panose="05000000000000000000" pitchFamily="2" charset="2"/>
              <a:buNone/>
            </a:pPr>
            <a:r>
              <a:rPr lang="zh-CN" altLang="en-US" smtClean="0">
                <a:solidFill>
                  <a:srgbClr val="006600"/>
                </a:solidFill>
              </a:rPr>
              <a:t>芯片阵列由行和列排列而成，每次只能读写行、列交叉处的一位数据。</a:t>
            </a:r>
          </a:p>
          <a:p>
            <a:pPr marL="457200" lvl="1" indent="0" eaLnBrk="1" hangingPunct="1">
              <a:buFont typeface="Wingdings" panose="05000000000000000000" pitchFamily="2" charset="2"/>
              <a:buNone/>
            </a:pPr>
            <a:r>
              <a:rPr lang="zh-CN" altLang="en-US" smtClean="0">
                <a:solidFill>
                  <a:srgbClr val="006600"/>
                </a:solidFill>
              </a:rPr>
              <a:t>每个芯片只有一位读写电路。</a:t>
            </a:r>
          </a:p>
          <a:p>
            <a:pPr marL="457200" lvl="1" indent="0" eaLnBrk="1" hangingPunct="1">
              <a:buFont typeface="Wingdings" panose="05000000000000000000" pitchFamily="2" charset="2"/>
              <a:buNone/>
            </a:pPr>
            <a:r>
              <a:rPr lang="zh-CN" altLang="en-US" smtClean="0">
                <a:solidFill>
                  <a:srgbClr val="006600"/>
                </a:solidFill>
              </a:rPr>
              <a:t>在字和位方向上都能扩充，但需有片选信号。</a:t>
            </a:r>
          </a:p>
          <a:p>
            <a:pPr eaLnBrk="1" hangingPunct="1">
              <a:spcBef>
                <a:spcPct val="20000"/>
              </a:spcBef>
            </a:pPr>
            <a:endParaRPr lang="zh-CN" altLang="en-US" sz="2200" smtClean="0">
              <a:latin typeface="宋体" panose="02010600030101010101" pitchFamily="2" charset="-122"/>
            </a:endParaRPr>
          </a:p>
          <a:p>
            <a:pPr eaLnBrk="1" hangingPunct="1">
              <a:spcBef>
                <a:spcPct val="20000"/>
              </a:spcBef>
            </a:pPr>
            <a:r>
              <a:rPr lang="zh-CN" altLang="en-US" sz="2200" smtClean="0">
                <a:latin typeface="宋体" panose="02010600030101010101" pitchFamily="2" charset="-122"/>
              </a:rPr>
              <a:t>问题：对于一个具有2</a:t>
            </a:r>
            <a:r>
              <a:rPr lang="en-US" altLang="zh-CN" sz="2200" baseline="30000" smtClean="0">
                <a:latin typeface="宋体" panose="02010600030101010101" pitchFamily="2" charset="-122"/>
              </a:rPr>
              <a:t>n</a:t>
            </a:r>
            <a:r>
              <a:rPr lang="zh-CN" altLang="en-US" sz="2200" smtClean="0">
                <a:latin typeface="宋体" panose="02010600030101010101" pitchFamily="2" charset="-122"/>
              </a:rPr>
              <a:t>个单元的位片式芯片，其地址译码驱动（选择）线的条数为多少？</a:t>
            </a:r>
            <a:endParaRPr lang="en-US" altLang="zh-CN" sz="2200" baseline="30000" smtClean="0">
              <a:solidFill>
                <a:srgbClr val="800000"/>
              </a:solidFill>
              <a:latin typeface="宋体" panose="02010600030101010101" pitchFamily="2" charset="-122"/>
            </a:endParaRPr>
          </a:p>
          <a:p>
            <a:pPr eaLnBrk="1" hangingPunct="1">
              <a:spcBef>
                <a:spcPct val="20000"/>
              </a:spcBef>
            </a:pPr>
            <a:r>
              <a:rPr lang="zh-CN" altLang="en-US" sz="2200" smtClean="0">
                <a:solidFill>
                  <a:srgbClr val="800000"/>
                </a:solidFill>
                <a:latin typeface="宋体" panose="02010600030101010101" pitchFamily="2" charset="-122"/>
              </a:rPr>
              <a:t>2</a:t>
            </a:r>
            <a:r>
              <a:rPr lang="en-US" altLang="zh-CN" sz="2200" baseline="30000" smtClean="0">
                <a:solidFill>
                  <a:srgbClr val="800000"/>
                </a:solidFill>
                <a:latin typeface="宋体" panose="02010600030101010101" pitchFamily="2" charset="-122"/>
              </a:rPr>
              <a:t>n/2</a:t>
            </a:r>
            <a:r>
              <a:rPr lang="zh-CN" altLang="en-US" sz="2200" smtClean="0">
                <a:solidFill>
                  <a:srgbClr val="800000"/>
                </a:solidFill>
                <a:latin typeface="宋体" panose="02010600030101010101" pitchFamily="2" charset="-122"/>
              </a:rPr>
              <a:t> +2</a:t>
            </a:r>
            <a:r>
              <a:rPr lang="en-US" altLang="zh-CN" sz="2200" baseline="30000" smtClean="0">
                <a:solidFill>
                  <a:srgbClr val="800000"/>
                </a:solidFill>
                <a:latin typeface="宋体" panose="02010600030101010101" pitchFamily="2" charset="-122"/>
              </a:rPr>
              <a:t>n/2</a:t>
            </a:r>
          </a:p>
          <a:p>
            <a:pPr eaLnBrk="1" hangingPunct="1"/>
            <a:endParaRPr lang="zh-CN" altLang="en-US" smtClean="0"/>
          </a:p>
        </p:txBody>
      </p:sp>
    </p:spTree>
    <p:extLst>
      <p:ext uri="{BB962C8B-B14F-4D97-AF65-F5344CB8AC3E}">
        <p14:creationId xmlns:p14="http://schemas.microsoft.com/office/powerpoint/2010/main" val="101350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4596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6286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6906BB93-A6D5-4EC5-A1A8-A79A73063B19}" type="slidenum">
              <a:rPr kumimoji="1" lang="zh-CN" altLang="en-US" sz="1300">
                <a:latin typeface="Times New Roman" panose="02020603050405020304" pitchFamily="18" charset="0"/>
              </a:rPr>
              <a:pPr algn="r" eaLnBrk="1" hangingPunct="1">
                <a:lnSpc>
                  <a:spcPct val="100000"/>
                </a:lnSpc>
                <a:spcBef>
                  <a:spcPct val="0"/>
                </a:spcBef>
              </a:pPr>
              <a:t>33</a:t>
            </a:fld>
            <a:endParaRPr kumimoji="1" lang="en-US" altLang="zh-CN" sz="130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xfrm>
            <a:off x="990600" y="766763"/>
            <a:ext cx="5118100" cy="3838575"/>
          </a:xfrm>
        </p:spPr>
      </p:sp>
      <p:sp>
        <p:nvSpPr>
          <p:cNvPr id="39940" name="Rectangle 3"/>
          <p:cNvSpPr>
            <a:spLocks noGrp="1" noChangeArrowheads="1"/>
          </p:cNvSpPr>
          <p:nvPr>
            <p:ph type="body" idx="1"/>
          </p:nvPr>
        </p:nvSpPr>
        <p:spPr>
          <a:xfrm>
            <a:off x="708025" y="4859338"/>
            <a:ext cx="5683250" cy="4608512"/>
          </a:xfrm>
          <a:noFill/>
        </p:spPr>
        <p:txBody>
          <a:bodyPr lIns="96575" tIns="48288" rIns="96575" bIns="48288"/>
          <a:lstStyle/>
          <a:p>
            <a:pPr eaLnBrk="1" hangingPunct="1"/>
            <a:r>
              <a:rPr lang="zh-CN" altLang="en-US" smtClean="0"/>
              <a:t>参考阅读材料</a:t>
            </a:r>
            <a:r>
              <a:rPr lang="en-US" altLang="zh-CN" smtClean="0"/>
              <a:t>2.3</a:t>
            </a:r>
            <a:r>
              <a:rPr lang="zh-CN" altLang="en-US" smtClean="0"/>
              <a:t>中的介绍</a:t>
            </a:r>
          </a:p>
        </p:txBody>
      </p:sp>
    </p:spTree>
    <p:extLst>
      <p:ext uri="{BB962C8B-B14F-4D97-AF65-F5344CB8AC3E}">
        <p14:creationId xmlns:p14="http://schemas.microsoft.com/office/powerpoint/2010/main" val="158190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BCED1989-ABA0-4F46-AFC8-C631B048F72D}" type="slidenum">
              <a:rPr kumimoji="1" lang="zh-CN" altLang="en-US" sz="1300">
                <a:latin typeface="Times New Roman" panose="02020603050405020304" pitchFamily="18" charset="0"/>
              </a:rPr>
              <a:pPr algn="r" eaLnBrk="1" hangingPunct="1">
                <a:lnSpc>
                  <a:spcPct val="100000"/>
                </a:lnSpc>
                <a:spcBef>
                  <a:spcPct val="0"/>
                </a:spcBef>
              </a:pPr>
              <a:t>34</a:t>
            </a:fld>
            <a:endParaRPr kumimoji="1" lang="en-US" altLang="zh-CN" sz="130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xfrm>
            <a:off x="990600" y="766763"/>
            <a:ext cx="5118100" cy="3838575"/>
          </a:xfrm>
        </p:spPr>
      </p:sp>
      <p:sp>
        <p:nvSpPr>
          <p:cNvPr id="41988"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smtClean="0">
                <a:solidFill>
                  <a:srgbClr val="800000"/>
                </a:solidFill>
                <a:latin typeface="隶书" panose="02010509060101010101" pitchFamily="49" charset="-122"/>
                <a:ea typeface="隶书" panose="02010509060101010101" pitchFamily="49" charset="-122"/>
              </a:rPr>
              <a:t>前面我们已经介绍了</a:t>
            </a:r>
            <a:r>
              <a:rPr lang="en-US" altLang="zh-CN" smtClean="0">
                <a:solidFill>
                  <a:srgbClr val="800000"/>
                </a:solidFill>
                <a:latin typeface="隶书" panose="02010509060101010101" pitchFamily="49" charset="-122"/>
                <a:ea typeface="隶书" panose="02010509060101010101" pitchFamily="49" charset="-122"/>
              </a:rPr>
              <a:t>Register,SRAM,DRAM, Hard Disk , Magnetic Tape and Optical Disk. </a:t>
            </a:r>
            <a:r>
              <a:rPr lang="zh-CN" altLang="en-US" smtClean="0">
                <a:solidFill>
                  <a:srgbClr val="800000"/>
                </a:solidFill>
                <a:latin typeface="隶书" panose="02010509060101010101" pitchFamily="49" charset="-122"/>
                <a:ea typeface="隶书" panose="02010509060101010101" pitchFamily="49" charset="-122"/>
              </a:rPr>
              <a:t>从使用和维护角度来说，计算机最好使用一个容量极大而速度极快的存储器。但往往做不到。因而采用一种分级体系结构，使各种不同功能/容量/速度/价格的存储器相互协调以构成最佳性能的存储系统。</a:t>
            </a:r>
          </a:p>
          <a:p>
            <a:pPr eaLnBrk="1" hangingPunct="1"/>
            <a:r>
              <a:rPr lang="zh-CN" altLang="en-US" smtClean="0">
                <a:solidFill>
                  <a:srgbClr val="800000"/>
                </a:solidFill>
                <a:latin typeface="隶书" panose="02010509060101010101" pitchFamily="49" charset="-122"/>
                <a:ea typeface="隶书" panose="02010509060101010101" pitchFamily="49" charset="-122"/>
              </a:rPr>
              <a:t>调查</a:t>
            </a:r>
            <a:r>
              <a:rPr lang="en-US" altLang="zh-CN" smtClean="0">
                <a:solidFill>
                  <a:srgbClr val="800000"/>
                </a:solidFill>
                <a:latin typeface="隶书" panose="02010509060101010101" pitchFamily="49" charset="-122"/>
                <a:ea typeface="隶书" panose="02010509060101010101" pitchFamily="49" charset="-122"/>
              </a:rPr>
              <a:t>???</a:t>
            </a:r>
          </a:p>
        </p:txBody>
      </p:sp>
    </p:spTree>
    <p:extLst>
      <p:ext uri="{BB962C8B-B14F-4D97-AF65-F5344CB8AC3E}">
        <p14:creationId xmlns:p14="http://schemas.microsoft.com/office/powerpoint/2010/main" val="182398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6094F803-857B-4162-ABDD-BDF8D5896F47}" type="slidenum">
              <a:rPr kumimoji="1" lang="zh-CN" altLang="en-US" sz="1300">
                <a:latin typeface="Times New Roman" panose="02020603050405020304" pitchFamily="18" charset="0"/>
              </a:rPr>
              <a:pPr algn="r" eaLnBrk="1" hangingPunct="1">
                <a:lnSpc>
                  <a:spcPct val="100000"/>
                </a:lnSpc>
                <a:spcBef>
                  <a:spcPct val="0"/>
                </a:spcBef>
              </a:pPr>
              <a:t>44</a:t>
            </a:fld>
            <a:endParaRPr kumimoji="1" lang="en-US" altLang="zh-CN" sz="130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xfrm>
            <a:off x="990600" y="642938"/>
            <a:ext cx="5137150" cy="3852862"/>
          </a:xfrm>
        </p:spPr>
      </p:sp>
      <p:sp>
        <p:nvSpPr>
          <p:cNvPr id="54276" name="Rectangle 3"/>
          <p:cNvSpPr>
            <a:spLocks noGrp="1" noChangeArrowheads="1"/>
          </p:cNvSpPr>
          <p:nvPr>
            <p:ph type="body" idx="1"/>
          </p:nvPr>
        </p:nvSpPr>
        <p:spPr>
          <a:xfrm>
            <a:off x="533400" y="4665663"/>
            <a:ext cx="6118225" cy="4800600"/>
          </a:xfrm>
          <a:noFill/>
        </p:spPr>
        <p:txBody>
          <a:bodyPr lIns="91493" tIns="45746" rIns="91493" bIns="45746"/>
          <a:lstStyle/>
          <a:p>
            <a:pPr eaLnBrk="1" hangingPunct="1"/>
            <a:r>
              <a:rPr lang="en-US" altLang="zh-CN" dirty="0" smtClean="0"/>
              <a:t>Data cache uses 1 byte as the smallest unit but instruction cache uses 1 word as the smallest units</a:t>
            </a:r>
          </a:p>
          <a:p>
            <a:pPr eaLnBrk="1" hangingPunct="1"/>
            <a:endParaRPr lang="en-US" altLang="zh-CN" dirty="0" smtClean="0"/>
          </a:p>
          <a:p>
            <a:pPr eaLnBrk="1" hangingPunct="1"/>
            <a:r>
              <a:rPr lang="en-US" altLang="zh-CN" dirty="0" smtClean="0"/>
              <a:t>This is yet another example showing that the byte select is divided into block offset and byte offset. Different computer systems have different designing choice. Designing shown in this example is good for both Instruction cache and data cache.</a:t>
            </a:r>
          </a:p>
          <a:p>
            <a:pPr eaLnBrk="1" hangingPunct="1"/>
            <a:endParaRPr lang="en-US" altLang="zh-CN" dirty="0" smtClean="0"/>
          </a:p>
        </p:txBody>
      </p:sp>
    </p:spTree>
    <p:extLst>
      <p:ext uri="{BB962C8B-B14F-4D97-AF65-F5344CB8AC3E}">
        <p14:creationId xmlns:p14="http://schemas.microsoft.com/office/powerpoint/2010/main" val="2571668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C7CD10AA-4475-4131-B89D-3AE815553913}" type="slidenum">
              <a:rPr kumimoji="1" lang="zh-CN" altLang="en-US" sz="1300">
                <a:latin typeface="Times New Roman" panose="02020603050405020304" pitchFamily="18" charset="0"/>
              </a:rPr>
              <a:pPr algn="r" eaLnBrk="1" hangingPunct="1">
                <a:lnSpc>
                  <a:spcPct val="100000"/>
                </a:lnSpc>
                <a:spcBef>
                  <a:spcPct val="0"/>
                </a:spcBef>
              </a:pPr>
              <a:t>47</a:t>
            </a:fld>
            <a:endParaRPr kumimoji="1" lang="en-US" altLang="zh-CN" sz="130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xfrm>
            <a:off x="990600" y="766763"/>
            <a:ext cx="5118100" cy="3838575"/>
          </a:xfrm>
        </p:spPr>
      </p:sp>
      <p:sp>
        <p:nvSpPr>
          <p:cNvPr id="57348"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smtClean="0"/>
              <a:t>访存过程：</a:t>
            </a:r>
          </a:p>
          <a:p>
            <a:pPr marL="457200" lvl="1" indent="0" eaLnBrk="1" hangingPunct="1"/>
            <a:r>
              <a:rPr lang="en-US" altLang="zh-CN" smtClean="0"/>
              <a:t>        </a:t>
            </a:r>
            <a:r>
              <a:rPr lang="en-US" altLang="zh-CN" smtClean="0">
                <a:latin typeface="华文新魏" panose="02010800040101010101" pitchFamily="2" charset="-122"/>
                <a:ea typeface="华文新魏" panose="02010800040101010101" pitchFamily="2" charset="-122"/>
              </a:rPr>
              <a:t>   </a:t>
            </a:r>
            <a:r>
              <a:rPr lang="en-US" altLang="zh-CN" smtClean="0">
                <a:latin typeface="宋体" panose="02010600030101010101" pitchFamily="2" charset="-122"/>
              </a:rPr>
              <a:t>CPU</a:t>
            </a:r>
            <a:r>
              <a:rPr lang="zh-CN" altLang="en-US" smtClean="0">
                <a:latin typeface="宋体" panose="02010600030101010101" pitchFamily="2" charset="-122"/>
              </a:rPr>
              <a:t>给出一个20位主存地址，根据高11位的内容同时与</a:t>
            </a:r>
            <a:r>
              <a:rPr lang="en-US" altLang="zh-CN" smtClean="0">
                <a:latin typeface="宋体" panose="02010600030101010101" pitchFamily="2" charset="-122"/>
              </a:rPr>
              <a:t>Cache</a:t>
            </a:r>
            <a:r>
              <a:rPr lang="zh-CN" altLang="en-US" smtClean="0">
                <a:latin typeface="宋体" panose="02010600030101010101" pitchFamily="2" charset="-122"/>
              </a:rPr>
              <a:t>中各槽的标志位进行比较。</a:t>
            </a:r>
          </a:p>
          <a:p>
            <a:pPr marL="457200" lvl="1" indent="0" eaLnBrk="1" hangingPunct="1"/>
            <a:r>
              <a:rPr lang="zh-CN" altLang="en-US" smtClean="0">
                <a:latin typeface="宋体" panose="02010600030101010101" pitchFamily="2" charset="-122"/>
              </a:rPr>
              <a:t>      若能找到相等的槽，则说明要访问的单元在该槽中。再根据后9位字号找到相应的字取到</a:t>
            </a:r>
            <a:r>
              <a:rPr lang="en-US" altLang="zh-CN" smtClean="0">
                <a:latin typeface="宋体" panose="02010600030101010101" pitchFamily="2" charset="-122"/>
              </a:rPr>
              <a:t>CPU</a:t>
            </a:r>
            <a:r>
              <a:rPr lang="zh-CN" altLang="en-US" smtClean="0">
                <a:latin typeface="宋体" panose="02010600030101010101" pitchFamily="2" charset="-122"/>
              </a:rPr>
              <a:t>中。</a:t>
            </a:r>
          </a:p>
          <a:p>
            <a:pPr marL="457200" lvl="1" indent="0" eaLnBrk="1" hangingPunct="1"/>
            <a:r>
              <a:rPr lang="zh-CN" altLang="en-US" smtClean="0">
                <a:latin typeface="宋体" panose="02010600030101010101" pitchFamily="2" charset="-122"/>
              </a:rPr>
              <a:t>      若全都不相等，则说明要访问的单元不在</a:t>
            </a:r>
            <a:r>
              <a:rPr lang="en-US" altLang="zh-CN" smtClean="0">
                <a:latin typeface="宋体" panose="02010600030101010101" pitchFamily="2" charset="-122"/>
              </a:rPr>
              <a:t>Cache</a:t>
            </a:r>
            <a:r>
              <a:rPr lang="zh-CN" altLang="en-US" smtClean="0">
                <a:latin typeface="宋体" panose="02010600030101010101" pitchFamily="2" charset="-122"/>
              </a:rPr>
              <a:t>中。</a:t>
            </a:r>
          </a:p>
        </p:txBody>
      </p:sp>
    </p:spTree>
    <p:extLst>
      <p:ext uri="{BB962C8B-B14F-4D97-AF65-F5344CB8AC3E}">
        <p14:creationId xmlns:p14="http://schemas.microsoft.com/office/powerpoint/2010/main" val="791775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solidFill>
                  <a:schemeClr val="tx1"/>
                </a:solidFill>
              </a:defRPr>
            </a:lvl1pPr>
          </a:lstStyle>
          <a:p>
            <a:pPr>
              <a:defRPr/>
            </a:pPr>
            <a:fld id="{B7F242E4-6A5F-4123-B967-1CA66AE767CB}" type="slidenum">
              <a:rPr lang="zh-CN" altLang="en-US"/>
              <a:pPr>
                <a:defRPr/>
              </a:pPr>
              <a:t>‹#›</a:t>
            </a:fld>
            <a:endParaRPr lang="zh-CN" altLang="en-US"/>
          </a:p>
        </p:txBody>
      </p:sp>
    </p:spTree>
    <p:extLst>
      <p:ext uri="{BB962C8B-B14F-4D97-AF65-F5344CB8AC3E}">
        <p14:creationId xmlns:p14="http://schemas.microsoft.com/office/powerpoint/2010/main" val="198615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E5695708-78D6-49FC-AD1D-A92B2AA36AF2}" type="slidenum">
              <a:rPr lang="zh-CN" altLang="en-US"/>
              <a:pPr>
                <a:defRPr/>
              </a:pPr>
              <a:t>‹#›</a:t>
            </a:fld>
            <a:endParaRPr lang="zh-CN" altLang="en-US"/>
          </a:p>
        </p:txBody>
      </p:sp>
    </p:spTree>
    <p:extLst>
      <p:ext uri="{BB962C8B-B14F-4D97-AF65-F5344CB8AC3E}">
        <p14:creationId xmlns:p14="http://schemas.microsoft.com/office/powerpoint/2010/main" val="7698984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7" name="Rectangle 5"/>
          <p:cNvSpPr>
            <a:spLocks noGrp="1" noChangeArrowheads="1"/>
          </p:cNvSpPr>
          <p:nvPr>
            <p:ph type="body" idx="1"/>
          </p:nvPr>
        </p:nvSpPr>
        <p:spPr bwMode="auto">
          <a:xfrm>
            <a:off x="495300" y="1295400"/>
            <a:ext cx="8191500" cy="21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28"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4"/>
          </p:nvPr>
        </p:nvSpPr>
        <p:spPr>
          <a:xfrm>
            <a:off x="7086600" y="6492875"/>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03C6ED8B-8E54-4B06-9133-F0073901ED6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3" r:id="rId2"/>
  </p:sldLayoutIdLst>
  <p:timing>
    <p:tnLst>
      <p:par>
        <p:cTn id="1" dur="indefinite" restart="never" nodeType="tmRoot"/>
      </p:par>
    </p:tnLst>
  </p:timing>
  <p:hf hdr="0" ftr="0" dt="0"/>
  <p:txStyles>
    <p:title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p:titleStyle>
    <p:body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http://news.mydrivers.com/pages/images/20040311155720_14678.jpg"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png"/><Relationship Id="rId4"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246062" y="1323174"/>
            <a:ext cx="8145462" cy="757130"/>
          </a:xfrm>
        </p:spPr>
        <p:txBody>
          <a:bodyPr lIns="91440" tIns="45720" rIns="91440" bIns="45720" anchor="ctr"/>
          <a:lstStyle/>
          <a:p>
            <a:pPr eaLnBrk="1" hangingPunct="1">
              <a:lnSpc>
                <a:spcPct val="120000"/>
              </a:lnSpc>
              <a:defRPr/>
            </a:pPr>
            <a:r>
              <a:rPr lang="zh-CN" altLang="en-US" dirty="0">
                <a:solidFill>
                  <a:schemeClr val="accent2"/>
                </a:solidFill>
                <a:latin typeface="+mj-ea"/>
                <a:cs typeface="+mn-cs"/>
              </a:rPr>
              <a:t>第</a:t>
            </a:r>
            <a:r>
              <a:rPr lang="en-US" altLang="zh-CN" dirty="0">
                <a:solidFill>
                  <a:schemeClr val="accent2"/>
                </a:solidFill>
                <a:latin typeface="+mj-ea"/>
                <a:cs typeface="+mn-cs"/>
              </a:rPr>
              <a:t>7</a:t>
            </a:r>
            <a:r>
              <a:rPr lang="zh-CN" altLang="en-US" dirty="0">
                <a:solidFill>
                  <a:schemeClr val="accent2"/>
                </a:solidFill>
                <a:latin typeface="+mj-ea"/>
                <a:cs typeface="+mn-cs"/>
              </a:rPr>
              <a:t>章 </a:t>
            </a:r>
            <a:r>
              <a:rPr lang="zh-CN" altLang="en-US" dirty="0" smtClean="0">
                <a:solidFill>
                  <a:schemeClr val="accent2"/>
                </a:solidFill>
                <a:latin typeface="+mj-ea"/>
                <a:cs typeface="+mn-cs"/>
              </a:rPr>
              <a:t>存储器层次结构</a:t>
            </a:r>
            <a:endParaRPr lang="zh-CN" altLang="en-US" sz="2800" dirty="0" smtClean="0">
              <a:solidFill>
                <a:schemeClr val="accent2"/>
              </a:solidFill>
              <a:latin typeface="+mj-ea"/>
            </a:endParaRPr>
          </a:p>
        </p:txBody>
      </p:sp>
      <p:sp>
        <p:nvSpPr>
          <p:cNvPr id="4099" name="矩形 1"/>
          <p:cNvSpPr>
            <a:spLocks noChangeArrowheads="1"/>
          </p:cNvSpPr>
          <p:nvPr/>
        </p:nvSpPr>
        <p:spPr bwMode="auto">
          <a:xfrm>
            <a:off x="1763078" y="2305050"/>
            <a:ext cx="643096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50000"/>
              </a:lnSpc>
              <a:spcBef>
                <a:spcPts val="1800"/>
              </a:spcBef>
              <a:buFont typeface="Wingdings" panose="05000000000000000000" pitchFamily="2" charset="2"/>
              <a:buChar char="n"/>
            </a:pPr>
            <a:r>
              <a:rPr kumimoji="1" lang="zh-CN" altLang="en-US" sz="2800" dirty="0">
                <a:solidFill>
                  <a:srgbClr val="000099"/>
                </a:solidFill>
                <a:latin typeface="Times New Roman" panose="02020603050405020304" pitchFamily="18" charset="0"/>
                <a:ea typeface="黑体" panose="02010609060101010101" pitchFamily="49" charset="-122"/>
              </a:rPr>
              <a:t>存储器概述和存储器芯片</a:t>
            </a:r>
            <a:endParaRPr kumimoji="1" lang="en-US" altLang="zh-CN" sz="2800" dirty="0">
              <a:solidFill>
                <a:srgbClr val="000099"/>
              </a:solidFill>
              <a:latin typeface="Times New Roman" panose="02020603050405020304" pitchFamily="18" charset="0"/>
              <a:ea typeface="黑体" panose="02010609060101010101" pitchFamily="49" charset="-122"/>
            </a:endParaRPr>
          </a:p>
          <a:p>
            <a:pPr>
              <a:lnSpc>
                <a:spcPct val="150000"/>
              </a:lnSpc>
              <a:spcBef>
                <a:spcPts val="1800"/>
              </a:spcBef>
              <a:buFont typeface="Wingdings" panose="05000000000000000000" pitchFamily="2" charset="2"/>
              <a:buChar char="n"/>
            </a:pPr>
            <a:r>
              <a:rPr kumimoji="1" lang="zh-CN" altLang="en-US" sz="2800" dirty="0">
                <a:solidFill>
                  <a:srgbClr val="000099"/>
                </a:solidFill>
                <a:latin typeface="Times New Roman" panose="02020603050405020304" pitchFamily="18" charset="0"/>
                <a:ea typeface="黑体" panose="02010609060101010101" pitchFamily="49" charset="-122"/>
              </a:rPr>
              <a:t>主存与</a:t>
            </a:r>
            <a:r>
              <a:rPr kumimoji="1" lang="en-US" altLang="zh-CN" sz="2800" dirty="0">
                <a:solidFill>
                  <a:srgbClr val="000099"/>
                </a:solidFill>
                <a:latin typeface="Times New Roman" panose="02020603050405020304" pitchFamily="18" charset="0"/>
                <a:ea typeface="黑体" panose="02010609060101010101" pitchFamily="49" charset="-122"/>
              </a:rPr>
              <a:t>CPU</a:t>
            </a:r>
            <a:r>
              <a:rPr kumimoji="1" lang="zh-CN" altLang="en-US" sz="2800" dirty="0">
                <a:solidFill>
                  <a:srgbClr val="000099"/>
                </a:solidFill>
                <a:latin typeface="Times New Roman" panose="02020603050405020304" pitchFamily="18" charset="0"/>
                <a:ea typeface="黑体" panose="02010609060101010101" pitchFamily="49" charset="-122"/>
              </a:rPr>
              <a:t>的连接及其读写操作</a:t>
            </a:r>
            <a:endParaRPr kumimoji="1" lang="en-US" altLang="zh-CN" sz="2800" dirty="0">
              <a:solidFill>
                <a:srgbClr val="000099"/>
              </a:solidFill>
              <a:latin typeface="Times New Roman" panose="02020603050405020304" pitchFamily="18" charset="0"/>
              <a:ea typeface="黑体" panose="02010609060101010101" pitchFamily="49" charset="-122"/>
            </a:endParaRPr>
          </a:p>
          <a:p>
            <a:pPr>
              <a:lnSpc>
                <a:spcPct val="150000"/>
              </a:lnSpc>
              <a:spcBef>
                <a:spcPts val="1800"/>
              </a:spcBef>
              <a:buFont typeface="Wingdings" panose="05000000000000000000" pitchFamily="2" charset="2"/>
              <a:buChar char="n"/>
            </a:pPr>
            <a:r>
              <a:rPr kumimoji="1" lang="zh-CN" altLang="en-US" sz="2800" dirty="0">
                <a:solidFill>
                  <a:srgbClr val="000099"/>
                </a:solidFill>
                <a:latin typeface="Times New Roman" panose="02020603050405020304" pitchFamily="18" charset="0"/>
                <a:ea typeface="黑体" panose="02010609060101010101" pitchFamily="49" charset="-122"/>
              </a:rPr>
              <a:t>高速缓冲存储器</a:t>
            </a:r>
            <a:r>
              <a:rPr kumimoji="1" lang="en-US" altLang="zh-CN" sz="2800" dirty="0">
                <a:solidFill>
                  <a:srgbClr val="000099"/>
                </a:solidFill>
                <a:latin typeface="Times New Roman" panose="02020603050405020304" pitchFamily="18" charset="0"/>
                <a:ea typeface="黑体" panose="02010609060101010101" pitchFamily="49" charset="-122"/>
              </a:rPr>
              <a:t>(cache)</a:t>
            </a:r>
          </a:p>
        </p:txBody>
      </p:sp>
      <p:sp>
        <p:nvSpPr>
          <p:cNvPr id="410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EE9A68C-69F2-4E53-B74E-BAF510EE759D}" type="slidenum">
              <a:rPr lang="zh-CN" altLang="en-US" sz="1200" smtClean="0">
                <a:solidFill>
                  <a:srgbClr val="898989"/>
                </a:solidFill>
              </a:rPr>
              <a:pPr/>
              <a:t>1</a:t>
            </a:fld>
            <a:endParaRPr lang="zh-CN" altLang="en-US" sz="1200" smtClean="0">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smtClean="0"/>
              <a:t>内存储器的分类及应用</a:t>
            </a:r>
          </a:p>
        </p:txBody>
      </p:sp>
      <p:sp>
        <p:nvSpPr>
          <p:cNvPr id="14339" name="Rectangle 3"/>
          <p:cNvSpPr>
            <a:spLocks noGrp="1" noChangeArrowheads="1"/>
          </p:cNvSpPr>
          <p:nvPr>
            <p:ph type="body" idx="4294967295"/>
          </p:nvPr>
        </p:nvSpPr>
        <p:spPr>
          <a:xfrm>
            <a:off x="571500" y="920750"/>
            <a:ext cx="7750175" cy="420688"/>
          </a:xfrm>
          <a:noFill/>
        </p:spPr>
        <p:txBody>
          <a:bodyPr lIns="91440" tIns="45720" rIns="91440" bIns="45720"/>
          <a:lstStyle/>
          <a:p>
            <a:pPr marL="268288" indent="-268288" defTabSz="717550" eaLnBrk="1" hangingPunct="1">
              <a:lnSpc>
                <a:spcPct val="90000"/>
              </a:lnSpc>
            </a:pPr>
            <a:r>
              <a:rPr lang="zh-CN" altLang="en-US" sz="2400" smtClean="0">
                <a:ea typeface="微软雅黑" panose="020B0503020204020204" pitchFamily="34" charset="-122"/>
              </a:rPr>
              <a:t>内存由半导体存储器芯片组成，芯片有多种类型：</a:t>
            </a:r>
          </a:p>
        </p:txBody>
      </p:sp>
      <p:sp>
        <p:nvSpPr>
          <p:cNvPr id="14340" name="Text Box 4"/>
          <p:cNvSpPr txBox="1">
            <a:spLocks noChangeArrowheads="1"/>
          </p:cNvSpPr>
          <p:nvPr/>
        </p:nvSpPr>
        <p:spPr bwMode="auto">
          <a:xfrm>
            <a:off x="561975" y="3957638"/>
            <a:ext cx="1004888" cy="1181100"/>
          </a:xfrm>
          <a:prstGeom prst="rect">
            <a:avLst/>
          </a:prstGeom>
          <a:solidFill>
            <a:srgbClr val="FFFFFF"/>
          </a:solidFill>
          <a:ln w="9525">
            <a:solidFill>
              <a:srgbClr val="000000"/>
            </a:solidFill>
            <a:miter lim="800000"/>
            <a:headEnd/>
            <a:tailEnd/>
          </a:ln>
        </p:spPr>
        <p:txBody>
          <a:bodyPr lIns="30911" tIns="61788" rIns="30911" bIns="309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200" b="1">
                <a:solidFill>
                  <a:srgbClr val="006600"/>
                </a:solidFill>
                <a:ea typeface="微软雅黑" panose="020B0503020204020204" pitchFamily="34" charset="-122"/>
              </a:rPr>
              <a:t>半导体存储器</a:t>
            </a:r>
          </a:p>
        </p:txBody>
      </p:sp>
      <p:grpSp>
        <p:nvGrpSpPr>
          <p:cNvPr id="14341" name="Group 5"/>
          <p:cNvGrpSpPr>
            <a:grpSpLocks/>
          </p:cNvGrpSpPr>
          <p:nvPr/>
        </p:nvGrpSpPr>
        <p:grpSpPr bwMode="auto">
          <a:xfrm>
            <a:off x="1566863" y="2954338"/>
            <a:ext cx="720725" cy="2927350"/>
            <a:chOff x="1164" y="1854"/>
            <a:chExt cx="437" cy="997"/>
          </a:xfrm>
        </p:grpSpPr>
        <p:sp>
          <p:nvSpPr>
            <p:cNvPr id="14366" name="Line 6"/>
            <p:cNvSpPr>
              <a:spLocks noChangeShapeType="1"/>
            </p:cNvSpPr>
            <p:nvPr/>
          </p:nvSpPr>
          <p:spPr bwMode="auto">
            <a:xfrm>
              <a:off x="1164" y="2390"/>
              <a:ext cx="215"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7" name="Line 7"/>
            <p:cNvSpPr>
              <a:spLocks noChangeShapeType="1"/>
            </p:cNvSpPr>
            <p:nvPr/>
          </p:nvSpPr>
          <p:spPr bwMode="auto">
            <a:xfrm flipH="1">
              <a:off x="1379" y="1854"/>
              <a:ext cx="0" cy="9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368" name="Line 8"/>
            <p:cNvSpPr>
              <a:spLocks noChangeShapeType="1"/>
            </p:cNvSpPr>
            <p:nvPr/>
          </p:nvSpPr>
          <p:spPr bwMode="auto">
            <a:xfrm>
              <a:off x="1379" y="1854"/>
              <a:ext cx="214"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9" name="Line 9"/>
            <p:cNvSpPr>
              <a:spLocks noChangeShapeType="1"/>
            </p:cNvSpPr>
            <p:nvPr/>
          </p:nvSpPr>
          <p:spPr bwMode="auto">
            <a:xfrm>
              <a:off x="1386" y="2851"/>
              <a:ext cx="215"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grpSp>
      <p:sp>
        <p:nvSpPr>
          <p:cNvPr id="14342" name="Text Box 10"/>
          <p:cNvSpPr txBox="1">
            <a:spLocks noChangeArrowheads="1"/>
          </p:cNvSpPr>
          <p:nvPr/>
        </p:nvSpPr>
        <p:spPr bwMode="auto">
          <a:xfrm>
            <a:off x="2292350" y="5307013"/>
            <a:ext cx="1038225" cy="1274762"/>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只读</a:t>
            </a:r>
          </a:p>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存储器(</a:t>
            </a:r>
            <a:r>
              <a:rPr lang="en-US" altLang="zh-CN" sz="2000" b="1">
                <a:solidFill>
                  <a:srgbClr val="006600"/>
                </a:solidFill>
                <a:latin typeface="微软雅黑" panose="020B0503020204020204" pitchFamily="34" charset="-122"/>
                <a:ea typeface="微软雅黑" panose="020B0503020204020204" pitchFamily="34" charset="-122"/>
              </a:rPr>
              <a:t>ROM)</a:t>
            </a:r>
          </a:p>
        </p:txBody>
      </p:sp>
      <p:sp>
        <p:nvSpPr>
          <p:cNvPr id="14343" name="Text Box 11"/>
          <p:cNvSpPr txBox="1">
            <a:spLocks noChangeArrowheads="1"/>
          </p:cNvSpPr>
          <p:nvPr/>
        </p:nvSpPr>
        <p:spPr bwMode="auto">
          <a:xfrm>
            <a:off x="2106613" y="2289175"/>
            <a:ext cx="1230312" cy="1296988"/>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dirty="0" smtClean="0">
                <a:solidFill>
                  <a:srgbClr val="006600"/>
                </a:solidFill>
                <a:latin typeface="微软雅黑" panose="020B0503020204020204" pitchFamily="34" charset="-122"/>
                <a:ea typeface="微软雅黑" panose="020B0503020204020204" pitchFamily="34" charset="-122"/>
              </a:rPr>
              <a:t>读写存储器</a:t>
            </a:r>
            <a:endParaRPr lang="en-US" altLang="zh-CN" sz="2000" b="1" dirty="0">
              <a:solidFill>
                <a:srgbClr val="006600"/>
              </a:solidFill>
              <a:latin typeface="微软雅黑" panose="020B0503020204020204" pitchFamily="34" charset="-122"/>
              <a:ea typeface="微软雅黑" panose="020B0503020204020204" pitchFamily="34" charset="-122"/>
            </a:endParaRPr>
          </a:p>
        </p:txBody>
      </p:sp>
      <p:sp>
        <p:nvSpPr>
          <p:cNvPr id="14344" name="Line 12"/>
          <p:cNvSpPr>
            <a:spLocks noChangeShapeType="1"/>
          </p:cNvSpPr>
          <p:nvPr/>
        </p:nvSpPr>
        <p:spPr bwMode="auto">
          <a:xfrm>
            <a:off x="3200400" y="5865813"/>
            <a:ext cx="30321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grpSp>
        <p:nvGrpSpPr>
          <p:cNvPr id="14345" name="Group 13"/>
          <p:cNvGrpSpPr>
            <a:grpSpLocks/>
          </p:cNvGrpSpPr>
          <p:nvPr/>
        </p:nvGrpSpPr>
        <p:grpSpPr bwMode="auto">
          <a:xfrm>
            <a:off x="3276600" y="2155825"/>
            <a:ext cx="577850" cy="1643063"/>
            <a:chOff x="3681" y="8878"/>
            <a:chExt cx="632" cy="512"/>
          </a:xfrm>
        </p:grpSpPr>
        <p:sp>
          <p:nvSpPr>
            <p:cNvPr id="14362" name="Line 14"/>
            <p:cNvSpPr>
              <a:spLocks noChangeShapeType="1"/>
            </p:cNvSpPr>
            <p:nvPr/>
          </p:nvSpPr>
          <p:spPr bwMode="auto">
            <a:xfrm>
              <a:off x="3681" y="9118"/>
              <a:ext cx="28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3" name="Line 15"/>
            <p:cNvSpPr>
              <a:spLocks noChangeShapeType="1"/>
            </p:cNvSpPr>
            <p:nvPr/>
          </p:nvSpPr>
          <p:spPr bwMode="auto">
            <a:xfrm>
              <a:off x="3983" y="8878"/>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4" name="Line 16"/>
            <p:cNvSpPr>
              <a:spLocks noChangeShapeType="1"/>
            </p:cNvSpPr>
            <p:nvPr/>
          </p:nvSpPr>
          <p:spPr bwMode="auto">
            <a:xfrm>
              <a:off x="3983" y="9390"/>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5" name="Line 17"/>
            <p:cNvSpPr>
              <a:spLocks noChangeShapeType="1"/>
            </p:cNvSpPr>
            <p:nvPr/>
          </p:nvSpPr>
          <p:spPr bwMode="auto">
            <a:xfrm>
              <a:off x="3974" y="8884"/>
              <a:ext cx="0"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4346" name="Text Box 18"/>
          <p:cNvSpPr txBox="1">
            <a:spLocks noChangeArrowheads="1"/>
          </p:cNvSpPr>
          <p:nvPr/>
        </p:nvSpPr>
        <p:spPr bwMode="auto">
          <a:xfrm>
            <a:off x="3854450" y="1574800"/>
            <a:ext cx="2530475" cy="798513"/>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静态存储器</a:t>
            </a:r>
            <a:r>
              <a:rPr lang="en-US" altLang="zh-CN" sz="2000" b="1">
                <a:solidFill>
                  <a:srgbClr val="006600"/>
                </a:solidFill>
                <a:latin typeface="微软雅黑" panose="020B0503020204020204" pitchFamily="34" charset="-122"/>
                <a:ea typeface="微软雅黑" panose="020B0503020204020204" pitchFamily="34" charset="-122"/>
              </a:rPr>
              <a:t>SRAM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14347" name="Text Box 19"/>
          <p:cNvSpPr txBox="1">
            <a:spLocks noChangeArrowheads="1"/>
          </p:cNvSpPr>
          <p:nvPr/>
        </p:nvSpPr>
        <p:spPr bwMode="auto">
          <a:xfrm>
            <a:off x="3854450" y="3473450"/>
            <a:ext cx="2455863" cy="5302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动态存储器</a:t>
            </a:r>
            <a:r>
              <a:rPr lang="en-US" altLang="zh-CN" sz="2000" b="1">
                <a:solidFill>
                  <a:srgbClr val="006600"/>
                </a:solidFill>
                <a:latin typeface="微软雅黑" panose="020B0503020204020204" pitchFamily="34" charset="-122"/>
                <a:ea typeface="微软雅黑" panose="020B0503020204020204" pitchFamily="34" charset="-122"/>
              </a:rPr>
              <a:t>DRAM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14348" name="Text Box 20"/>
          <p:cNvSpPr txBox="1">
            <a:spLocks noChangeArrowheads="1"/>
          </p:cNvSpPr>
          <p:nvPr/>
        </p:nvSpPr>
        <p:spPr bwMode="auto">
          <a:xfrm>
            <a:off x="3865563" y="5303838"/>
            <a:ext cx="3367087" cy="611187"/>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solidFill>
                  <a:schemeClr val="hlink"/>
                </a:solidFill>
                <a:ea typeface="黑体" panose="02010609060101010101" pitchFamily="49" charset="-122"/>
              </a:rPr>
              <a:t> </a:t>
            </a:r>
            <a:r>
              <a:rPr lang="zh-CN" altLang="en-US" sz="2000" b="1">
                <a:solidFill>
                  <a:srgbClr val="006600"/>
                </a:solidFill>
                <a:latin typeface="微软雅黑" panose="020B0503020204020204" pitchFamily="34" charset="-122"/>
                <a:ea typeface="微软雅黑" panose="020B0503020204020204" pitchFamily="34" charset="-122"/>
              </a:rPr>
              <a:t>不可在线改写内容的</a:t>
            </a:r>
            <a:r>
              <a:rPr lang="en-US" altLang="zh-CN" sz="2000" b="1">
                <a:solidFill>
                  <a:srgbClr val="006600"/>
                </a:solidFill>
                <a:latin typeface="微软雅黑" panose="020B0503020204020204" pitchFamily="34" charset="-122"/>
                <a:ea typeface="微软雅黑" panose="020B0503020204020204" pitchFamily="34" charset="-122"/>
              </a:rPr>
              <a:t>ROM</a:t>
            </a:r>
          </a:p>
        </p:txBody>
      </p:sp>
      <p:sp>
        <p:nvSpPr>
          <p:cNvPr id="14349" name="Line 21"/>
          <p:cNvSpPr>
            <a:spLocks noChangeShapeType="1"/>
          </p:cNvSpPr>
          <p:nvPr/>
        </p:nvSpPr>
        <p:spPr bwMode="auto">
          <a:xfrm>
            <a:off x="3497263" y="5516563"/>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50" name="Line 22"/>
          <p:cNvSpPr>
            <a:spLocks noChangeShapeType="1"/>
          </p:cNvSpPr>
          <p:nvPr/>
        </p:nvSpPr>
        <p:spPr bwMode="auto">
          <a:xfrm flipH="1">
            <a:off x="3498850" y="5522913"/>
            <a:ext cx="0" cy="798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351" name="Line 23"/>
          <p:cNvSpPr>
            <a:spLocks noChangeShapeType="1"/>
          </p:cNvSpPr>
          <p:nvPr/>
        </p:nvSpPr>
        <p:spPr bwMode="auto">
          <a:xfrm>
            <a:off x="3497263" y="6326188"/>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52" name="Text Box 24"/>
          <p:cNvSpPr txBox="1">
            <a:spLocks noChangeArrowheads="1"/>
          </p:cNvSpPr>
          <p:nvPr/>
        </p:nvSpPr>
        <p:spPr bwMode="auto">
          <a:xfrm>
            <a:off x="3865563" y="6099175"/>
            <a:ext cx="3219450" cy="4159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闪存（</a:t>
            </a:r>
            <a:r>
              <a:rPr lang="en-US" altLang="zh-CN" sz="2000" b="1">
                <a:solidFill>
                  <a:srgbClr val="006600"/>
                </a:solidFill>
                <a:latin typeface="微软雅黑" panose="020B0503020204020204" pitchFamily="34" charset="-122"/>
                <a:ea typeface="微软雅黑" panose="020B0503020204020204" pitchFamily="34" charset="-122"/>
              </a:rPr>
              <a:t>Flash ROM）</a:t>
            </a:r>
          </a:p>
        </p:txBody>
      </p:sp>
      <p:sp>
        <p:nvSpPr>
          <p:cNvPr id="14353" name="Text Box 25"/>
          <p:cNvSpPr txBox="1">
            <a:spLocks noChangeArrowheads="1"/>
          </p:cNvSpPr>
          <p:nvPr/>
        </p:nvSpPr>
        <p:spPr bwMode="auto">
          <a:xfrm>
            <a:off x="6410325" y="1700213"/>
            <a:ext cx="211613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Cache</a:t>
            </a:r>
            <a:r>
              <a:rPr lang="zh-CN" altLang="en-US" sz="2000" b="1">
                <a:solidFill>
                  <a:srgbClr val="0033CC"/>
                </a:solidFill>
                <a:ea typeface="黑体" panose="02010609060101010101" pitchFamily="49" charset="-122"/>
              </a:rPr>
              <a:t>）</a:t>
            </a:r>
          </a:p>
        </p:txBody>
      </p:sp>
      <p:sp>
        <p:nvSpPr>
          <p:cNvPr id="14354" name="Text Box 26"/>
          <p:cNvSpPr txBox="1">
            <a:spLocks noChangeArrowheads="1"/>
          </p:cNvSpPr>
          <p:nvPr/>
        </p:nvSpPr>
        <p:spPr bwMode="auto">
          <a:xfrm>
            <a:off x="6178550" y="3478213"/>
            <a:ext cx="25368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0033CC"/>
                </a:solidFill>
                <a:latin typeface="黑体" panose="02010609060101010101" pitchFamily="49" charset="-122"/>
                <a:ea typeface="黑体" panose="02010609060101010101" pitchFamily="49" charset="-122"/>
              </a:rPr>
              <a:t> （用作主存储器）</a:t>
            </a:r>
          </a:p>
        </p:txBody>
      </p:sp>
      <p:sp>
        <p:nvSpPr>
          <p:cNvPr id="14355" name="Rectangle 28"/>
          <p:cNvSpPr>
            <a:spLocks noChangeArrowheads="1"/>
          </p:cNvSpPr>
          <p:nvPr/>
        </p:nvSpPr>
        <p:spPr bwMode="auto">
          <a:xfrm>
            <a:off x="4391025" y="2389188"/>
            <a:ext cx="42418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每个存储单元(</a:t>
            </a:r>
            <a:r>
              <a:rPr kumimoji="1" lang="en-US" altLang="zh-CN" sz="1700" b="1">
                <a:latin typeface="微软雅黑" panose="020B0503020204020204" pitchFamily="34" charset="-122"/>
                <a:ea typeface="微软雅黑" panose="020B0503020204020204" pitchFamily="34" charset="-122"/>
              </a:rPr>
              <a:t>cell)</a:t>
            </a:r>
            <a:r>
              <a:rPr kumimoji="1" lang="zh-CN" altLang="en-US" sz="1700" b="1">
                <a:latin typeface="微软雅黑" panose="020B0503020204020204" pitchFamily="34" charset="-122"/>
                <a:ea typeface="微软雅黑" panose="020B0503020204020204" pitchFamily="34" charset="-122"/>
              </a:rPr>
              <a:t>由6个晶体管组成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只要加上电源，信息就能一直保持</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对电器干扰相对不很敏感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DRAM</a:t>
            </a:r>
            <a:r>
              <a:rPr kumimoji="1" lang="zh-CN" altLang="en-US" sz="1700" b="1">
                <a:latin typeface="微软雅黑" panose="020B0503020204020204" pitchFamily="34" charset="-122"/>
                <a:ea typeface="微软雅黑" panose="020B0503020204020204" pitchFamily="34" charset="-122"/>
              </a:rPr>
              <a:t>更快，也更贵</a:t>
            </a:r>
          </a:p>
        </p:txBody>
      </p:sp>
      <p:sp>
        <p:nvSpPr>
          <p:cNvPr id="14356" name="AutoShape 29"/>
          <p:cNvSpPr>
            <a:spLocks/>
          </p:cNvSpPr>
          <p:nvPr/>
        </p:nvSpPr>
        <p:spPr bwMode="auto">
          <a:xfrm flipH="1">
            <a:off x="4389438" y="2522538"/>
            <a:ext cx="85725" cy="842962"/>
          </a:xfrm>
          <a:prstGeom prst="rightBracket">
            <a:avLst>
              <a:gd name="adj" fmla="val 81944"/>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4357" name="Group 30"/>
          <p:cNvGrpSpPr>
            <a:grpSpLocks/>
          </p:cNvGrpSpPr>
          <p:nvPr/>
        </p:nvGrpSpPr>
        <p:grpSpPr bwMode="auto">
          <a:xfrm>
            <a:off x="4360863" y="4087813"/>
            <a:ext cx="4602162" cy="1122362"/>
            <a:chOff x="2857" y="2273"/>
            <a:chExt cx="2269" cy="577"/>
          </a:xfrm>
        </p:grpSpPr>
        <p:sp>
          <p:nvSpPr>
            <p:cNvPr id="14360" name="Rectangle 31"/>
            <p:cNvSpPr>
              <a:spLocks noChangeArrowheads="1"/>
            </p:cNvSpPr>
            <p:nvPr/>
          </p:nvSpPr>
          <p:spPr bwMode="auto">
            <a:xfrm>
              <a:off x="2858" y="2273"/>
              <a:ext cx="226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indent="8572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400" b="1">
                  <a:ea typeface="宋体" panose="02010600030101010101" pitchFamily="2" charset="-122"/>
                </a:rPr>
                <a:t> </a:t>
              </a:r>
              <a:r>
                <a:rPr kumimoji="1" lang="zh-CN" altLang="en-US" sz="1700" b="1">
                  <a:latin typeface="微软雅黑" panose="020B0503020204020204" pitchFamily="34" charset="-122"/>
                  <a:ea typeface="微软雅黑" panose="020B0503020204020204" pitchFamily="34" charset="-122"/>
                </a:rPr>
                <a:t>每个存储单元由1个电容和1个晶体管组成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每隔一段时间必须刷新一次</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对电器干扰比较敏感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SRAM</a:t>
              </a:r>
              <a:r>
                <a:rPr kumimoji="1" lang="zh-CN" altLang="en-US" sz="1700" b="1">
                  <a:latin typeface="微软雅黑" panose="020B0503020204020204" pitchFamily="34" charset="-122"/>
                  <a:ea typeface="微软雅黑" panose="020B0503020204020204" pitchFamily="34" charset="-122"/>
                </a:rPr>
                <a:t>慢，但便宜</a:t>
              </a:r>
            </a:p>
          </p:txBody>
        </p:sp>
        <p:sp>
          <p:nvSpPr>
            <p:cNvPr id="14361" name="AutoShape 32"/>
            <p:cNvSpPr>
              <a:spLocks/>
            </p:cNvSpPr>
            <p:nvPr/>
          </p:nvSpPr>
          <p:spPr bwMode="auto">
            <a:xfrm flipH="1">
              <a:off x="2857" y="2364"/>
              <a:ext cx="46" cy="431"/>
            </a:xfrm>
            <a:prstGeom prst="rightBracket">
              <a:avLst>
                <a:gd name="adj" fmla="val 78080"/>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4358" name="Text Box 34"/>
          <p:cNvSpPr txBox="1">
            <a:spLocks noChangeArrowheads="1"/>
          </p:cNvSpPr>
          <p:nvPr/>
        </p:nvSpPr>
        <p:spPr bwMode="auto">
          <a:xfrm>
            <a:off x="6980238" y="6097588"/>
            <a:ext cx="18891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BIOS</a:t>
            </a:r>
            <a:r>
              <a:rPr lang="zh-CN" altLang="en-US" sz="2000" b="1">
                <a:solidFill>
                  <a:srgbClr val="0033CC"/>
                </a:solidFill>
                <a:ea typeface="黑体" panose="02010609060101010101" pitchFamily="49" charset="-122"/>
              </a:rPr>
              <a:t>）</a:t>
            </a:r>
          </a:p>
        </p:txBody>
      </p:sp>
      <p:sp>
        <p:nvSpPr>
          <p:cNvPr id="1435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3C86FB8-AA84-4965-B6D2-A0DFFFDE0716}" type="slidenum">
              <a:rPr lang="zh-CN" altLang="en-US" sz="1200" smtClean="0">
                <a:solidFill>
                  <a:srgbClr val="898989"/>
                </a:solidFill>
              </a:rPr>
              <a:pPr/>
              <a:t>10</a:t>
            </a:fld>
            <a:endParaRPr lang="zh-CN" altLang="en-US" sz="1200" smtClean="0">
              <a:solidFill>
                <a:srgbClr val="898989"/>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238125" y="106363"/>
            <a:ext cx="8805863" cy="573087"/>
          </a:xfrm>
        </p:spPr>
        <p:txBody>
          <a:bodyPr lIns="91440" tIns="45720" rIns="91440" bIns="45720" anchor="ctr"/>
          <a:lstStyle/>
          <a:p>
            <a:pPr defTabSz="717550" eaLnBrk="1" hangingPunct="1"/>
            <a:r>
              <a:rPr lang="zh-CN" altLang="en-US" smtClean="0">
                <a:solidFill>
                  <a:srgbClr val="CC0000"/>
                </a:solidFill>
              </a:rPr>
              <a:t>六管静态</a:t>
            </a:r>
            <a:r>
              <a:rPr lang="en-US" altLang="zh-CN" smtClean="0">
                <a:solidFill>
                  <a:srgbClr val="CC0000"/>
                </a:solidFill>
              </a:rPr>
              <a:t>MOS</a:t>
            </a:r>
            <a:r>
              <a:rPr lang="zh-CN" altLang="en-US" smtClean="0">
                <a:solidFill>
                  <a:srgbClr val="CC0000"/>
                </a:solidFill>
              </a:rPr>
              <a:t>管电路</a:t>
            </a:r>
          </a:p>
        </p:txBody>
      </p:sp>
      <p:sp>
        <p:nvSpPr>
          <p:cNvPr id="15363" name="Text Box 3"/>
          <p:cNvSpPr txBox="1">
            <a:spLocks noChangeArrowheads="1"/>
          </p:cNvSpPr>
          <p:nvPr/>
        </p:nvSpPr>
        <p:spPr bwMode="auto">
          <a:xfrm>
            <a:off x="746125" y="908050"/>
            <a:ext cx="40687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0033CC"/>
                </a:solidFill>
                <a:ea typeface="黑体" panose="02010609060101010101" pitchFamily="49" charset="-122"/>
              </a:rPr>
              <a:t>6</a:t>
            </a:r>
            <a:r>
              <a:rPr kumimoji="1" lang="zh-CN" altLang="en-US" sz="2400" b="1">
                <a:solidFill>
                  <a:srgbClr val="0033CC"/>
                </a:solidFill>
                <a:ea typeface="黑体" panose="02010609060101010101" pitchFamily="49" charset="-122"/>
              </a:rPr>
              <a:t>管静态</a:t>
            </a:r>
            <a:r>
              <a:rPr kumimoji="1" lang="en-US" altLang="zh-CN" sz="2400" b="1">
                <a:solidFill>
                  <a:srgbClr val="0033CC"/>
                </a:solidFill>
                <a:ea typeface="黑体" panose="02010609060101010101" pitchFamily="49" charset="-122"/>
              </a:rPr>
              <a:t>NMOS</a:t>
            </a:r>
            <a:r>
              <a:rPr kumimoji="1" lang="zh-CN" altLang="en-US" sz="2400" b="1">
                <a:solidFill>
                  <a:srgbClr val="0033CC"/>
                </a:solidFill>
                <a:ea typeface="黑体" panose="02010609060101010101" pitchFamily="49" charset="-122"/>
              </a:rPr>
              <a:t>记忆单元</a:t>
            </a:r>
          </a:p>
        </p:txBody>
      </p:sp>
      <p:sp>
        <p:nvSpPr>
          <p:cNvPr id="567300" name="Rectangle 4"/>
          <p:cNvSpPr>
            <a:spLocks noChangeArrowheads="1"/>
          </p:cNvSpPr>
          <p:nvPr/>
        </p:nvSpPr>
        <p:spPr bwMode="auto">
          <a:xfrm>
            <a:off x="5607050" y="4879975"/>
            <a:ext cx="3311525" cy="192405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lang="zh-CN" altLang="en-US" sz="2000" b="1">
                <a:latin typeface="微软雅黑" panose="020B0503020204020204" pitchFamily="34" charset="-122"/>
                <a:ea typeface="微软雅黑" panose="020B0503020204020204" pitchFamily="34" charset="-122"/>
              </a:rPr>
              <a:t>读出时：</a:t>
            </a:r>
          </a:p>
          <a:p>
            <a:pPr>
              <a:lnSpc>
                <a:spcPct val="12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置</a:t>
            </a:r>
            <a:r>
              <a:rPr lang="en-US" altLang="zh-CN" sz="2000" b="1">
                <a:latin typeface="微软雅黑" panose="020B0503020204020204" pitchFamily="34" charset="-122"/>
                <a:ea typeface="微软雅黑" panose="020B0503020204020204" pitchFamily="34" charset="-122"/>
              </a:rPr>
              <a:t>2</a:t>
            </a:r>
            <a:r>
              <a:rPr lang="zh-CN" altLang="en-US" sz="2000" b="1">
                <a:latin typeface="微软雅黑" panose="020B0503020204020204" pitchFamily="34" charset="-122"/>
                <a:ea typeface="微软雅黑" panose="020B0503020204020204" pitchFamily="34" charset="-122"/>
              </a:rPr>
              <a:t>个位线为高电平</a:t>
            </a:r>
          </a:p>
          <a:p>
            <a:pPr>
              <a:lnSpc>
                <a:spcPct val="12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置字线为</a:t>
            </a:r>
            <a:r>
              <a:rPr lang="en-US" altLang="zh-CN" sz="2000" b="1">
                <a:latin typeface="微软雅黑" panose="020B0503020204020204" pitchFamily="34" charset="-122"/>
                <a:ea typeface="微软雅黑" panose="020B0503020204020204" pitchFamily="34" charset="-122"/>
              </a:rPr>
              <a:t>1</a:t>
            </a:r>
            <a:endParaRPr lang="en-US" altLang="zh-TW" sz="2000" b="1">
              <a:latin typeface="微软雅黑" panose="020B0503020204020204" pitchFamily="34" charset="-122"/>
              <a:ea typeface="微软雅黑" panose="020B0503020204020204" pitchFamily="34" charset="-122"/>
            </a:endParaRPr>
          </a:p>
          <a:p>
            <a:pPr>
              <a:lnSpc>
                <a:spcPct val="12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存储单元状态不同，位线的输出不同</a:t>
            </a:r>
          </a:p>
        </p:txBody>
      </p:sp>
      <p:sp>
        <p:nvSpPr>
          <p:cNvPr id="567301" name="Rectangle 5"/>
          <p:cNvSpPr>
            <a:spLocks noChangeArrowheads="1"/>
          </p:cNvSpPr>
          <p:nvPr/>
        </p:nvSpPr>
        <p:spPr bwMode="auto">
          <a:xfrm>
            <a:off x="5651500" y="2670175"/>
            <a:ext cx="3240088" cy="2108200"/>
          </a:xfrm>
          <a:prstGeom prst="rect">
            <a:avLst/>
          </a:prstGeom>
          <a:noFill/>
          <a:ln w="127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a:latin typeface="微软雅黑" panose="020B0503020204020204" pitchFamily="34" charset="-122"/>
                <a:ea typeface="微软雅黑" panose="020B0503020204020204" pitchFamily="34" charset="-122"/>
              </a:rPr>
              <a:t>写入时：</a:t>
            </a:r>
            <a:endParaRPr lang="zh-TW" altLang="en-US" sz="2000" b="1">
              <a:latin typeface="微软雅黑" panose="020B0503020204020204" pitchFamily="34" charset="-122"/>
              <a:ea typeface="微软雅黑" panose="020B0503020204020204" pitchFamily="34" charset="-122"/>
            </a:endParaRPr>
          </a:p>
          <a:p>
            <a:pPr>
              <a:lnSpc>
                <a:spcPct val="11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位线上是被写入的二进位信息</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或</a:t>
            </a:r>
            <a:r>
              <a:rPr lang="en-US" altLang="zh-CN" sz="2000" b="1">
                <a:latin typeface="微软雅黑" panose="020B0503020204020204" pitchFamily="34" charset="-122"/>
                <a:ea typeface="微软雅黑" panose="020B0503020204020204" pitchFamily="34" charset="-122"/>
              </a:rPr>
              <a:t>1</a:t>
            </a:r>
          </a:p>
          <a:p>
            <a:pPr>
              <a:lnSpc>
                <a:spcPct val="11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置字线为</a:t>
            </a:r>
            <a:r>
              <a:rPr lang="en-US" altLang="zh-CN" sz="2000" b="1">
                <a:latin typeface="微软雅黑" panose="020B0503020204020204" pitchFamily="34" charset="-122"/>
                <a:ea typeface="微软雅黑" panose="020B0503020204020204" pitchFamily="34" charset="-122"/>
              </a:rPr>
              <a:t>1</a:t>
            </a:r>
          </a:p>
          <a:p>
            <a:pPr>
              <a:lnSpc>
                <a:spcPct val="11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存储单元</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触发器</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按位线的状态设置成</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或</a:t>
            </a:r>
            <a:r>
              <a:rPr lang="en-US" altLang="zh-CN" sz="2000" b="1">
                <a:latin typeface="微软雅黑" panose="020B0503020204020204" pitchFamily="34" charset="-122"/>
                <a:ea typeface="微软雅黑" panose="020B0503020204020204" pitchFamily="34" charset="-122"/>
              </a:rPr>
              <a:t>1</a:t>
            </a:r>
          </a:p>
        </p:txBody>
      </p:sp>
      <p:sp>
        <p:nvSpPr>
          <p:cNvPr id="15366" name="Text Box 6"/>
          <p:cNvSpPr txBox="1">
            <a:spLocks noChangeArrowheads="1"/>
          </p:cNvSpPr>
          <p:nvPr/>
        </p:nvSpPr>
        <p:spPr bwMode="auto">
          <a:xfrm>
            <a:off x="5360987" y="1118093"/>
            <a:ext cx="2971800" cy="459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D10F0F"/>
                </a:solidFill>
                <a:ea typeface="黑体" panose="02010609060101010101" pitchFamily="49" charset="-122"/>
              </a:rPr>
              <a:t>信息存储原理</a:t>
            </a:r>
            <a:r>
              <a:rPr kumimoji="1" lang="zh-CN" altLang="en-US" sz="2400" b="1" dirty="0" smtClean="0">
                <a:solidFill>
                  <a:srgbClr val="D10F0F"/>
                </a:solidFill>
                <a:ea typeface="黑体" panose="02010609060101010101" pitchFamily="49" charset="-122"/>
              </a:rPr>
              <a:t>：</a:t>
            </a:r>
            <a:endParaRPr kumimoji="1" lang="zh-CN" altLang="en-US" sz="2400" b="1" dirty="0">
              <a:solidFill>
                <a:srgbClr val="D10F0F"/>
              </a:solidFill>
              <a:ea typeface="黑体" panose="02010609060101010101" pitchFamily="49" charset="-122"/>
            </a:endParaRPr>
          </a:p>
        </p:txBody>
      </p:sp>
      <p:grpSp>
        <p:nvGrpSpPr>
          <p:cNvPr id="15367" name="Group 7"/>
          <p:cNvGrpSpPr>
            <a:grpSpLocks/>
          </p:cNvGrpSpPr>
          <p:nvPr/>
        </p:nvGrpSpPr>
        <p:grpSpPr bwMode="auto">
          <a:xfrm>
            <a:off x="369402" y="1283693"/>
            <a:ext cx="5237163" cy="4113213"/>
            <a:chOff x="666" y="1215"/>
            <a:chExt cx="3299" cy="2591"/>
          </a:xfrm>
        </p:grpSpPr>
        <p:graphicFrame>
          <p:nvGraphicFramePr>
            <p:cNvPr id="15371" name="Object 8"/>
            <p:cNvGraphicFramePr>
              <a:graphicFrameLocks noChangeAspect="1"/>
            </p:cNvGraphicFramePr>
            <p:nvPr>
              <p:extLst>
                <p:ext uri="{D42A27DB-BD31-4B8C-83A1-F6EECF244321}">
                  <p14:modId xmlns:p14="http://schemas.microsoft.com/office/powerpoint/2010/main" val="3407708729"/>
                </p:ext>
              </p:extLst>
            </p:nvPr>
          </p:nvGraphicFramePr>
          <p:xfrm>
            <a:off x="873" y="1351"/>
            <a:ext cx="3038" cy="2455"/>
          </p:xfrm>
          <a:graphic>
            <a:graphicData uri="http://schemas.openxmlformats.org/presentationml/2006/ole">
              <mc:AlternateContent xmlns:mc="http://schemas.openxmlformats.org/markup-compatibility/2006">
                <mc:Choice xmlns:v="urn:schemas-microsoft-com:vml" Requires="v">
                  <p:oleObj spid="_x0000_s15657" name="VISIO" r:id="rId3" imgW="5219700" imgH="2407920" progId="Visio.Drawing.4">
                    <p:embed/>
                  </p:oleObj>
                </mc:Choice>
                <mc:Fallback>
                  <p:oleObj name="VISIO" r:id="rId3" imgW="5219700" imgH="2407920" progId="Visio.Drawing.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r="47256" b="7672"/>
                        <a:stretch>
                          <a:fillRect/>
                        </a:stretch>
                      </p:blipFill>
                      <p:spPr bwMode="auto">
                        <a:xfrm>
                          <a:off x="873" y="1351"/>
                          <a:ext cx="3038" cy="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2" name="Text Box 9"/>
            <p:cNvSpPr txBox="1">
              <a:spLocks noChangeArrowheads="1"/>
            </p:cNvSpPr>
            <p:nvPr/>
          </p:nvSpPr>
          <p:spPr bwMode="auto">
            <a:xfrm>
              <a:off x="3539" y="1707"/>
              <a:ext cx="426" cy="4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dirty="0">
                  <a:ea typeface="宋体" panose="02010600030101010101" pitchFamily="2" charset="-122"/>
                </a:rPr>
                <a:t>存储单元</a:t>
              </a:r>
            </a:p>
          </p:txBody>
        </p:sp>
        <p:sp>
          <p:nvSpPr>
            <p:cNvPr id="15373" name="Text Box 10"/>
            <p:cNvSpPr txBox="1">
              <a:spLocks noChangeArrowheads="1"/>
            </p:cNvSpPr>
            <p:nvPr/>
          </p:nvSpPr>
          <p:spPr bwMode="auto">
            <a:xfrm>
              <a:off x="666" y="1501"/>
              <a:ext cx="413"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dirty="0">
                  <a:ea typeface="宋体" panose="02010600030101010101" pitchFamily="2" charset="-122"/>
                </a:rPr>
                <a:t>字线</a:t>
              </a:r>
            </a:p>
          </p:txBody>
        </p:sp>
        <p:sp>
          <p:nvSpPr>
            <p:cNvPr id="15377" name="Text Box 14"/>
            <p:cNvSpPr txBox="1">
              <a:spLocks noChangeArrowheads="1"/>
            </p:cNvSpPr>
            <p:nvPr/>
          </p:nvSpPr>
          <p:spPr bwMode="auto">
            <a:xfrm>
              <a:off x="3226" y="1215"/>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dirty="0">
                  <a:ea typeface="宋体" panose="02010600030101010101" pitchFamily="2" charset="-122"/>
                </a:rPr>
                <a:t>位线</a:t>
              </a:r>
              <a:r>
                <a:rPr kumimoji="1" lang="en-US" altLang="zh-CN" sz="1800" b="1" dirty="0">
                  <a:ea typeface="宋体" panose="02010600030101010101" pitchFamily="2" charset="-122"/>
                </a:rPr>
                <a:t>D</a:t>
              </a:r>
            </a:p>
          </p:txBody>
        </p:sp>
        <p:sp>
          <p:nvSpPr>
            <p:cNvPr id="15378" name="Text Box 15"/>
            <p:cNvSpPr txBox="1">
              <a:spLocks noChangeArrowheads="1"/>
            </p:cNvSpPr>
            <p:nvPr/>
          </p:nvSpPr>
          <p:spPr bwMode="auto">
            <a:xfrm>
              <a:off x="1035" y="1215"/>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dirty="0">
                  <a:ea typeface="宋体" panose="02010600030101010101" pitchFamily="2" charset="-122"/>
                </a:rPr>
                <a:t>位线</a:t>
              </a:r>
              <a:r>
                <a:rPr kumimoji="1" lang="en-US" altLang="zh-CN" sz="1800" b="1" dirty="0">
                  <a:ea typeface="宋体" panose="02010600030101010101" pitchFamily="2" charset="-122"/>
                </a:rPr>
                <a:t>D</a:t>
              </a:r>
            </a:p>
          </p:txBody>
        </p:sp>
        <p:sp>
          <p:nvSpPr>
            <p:cNvPr id="15379" name="Line 16"/>
            <p:cNvSpPr>
              <a:spLocks noChangeShapeType="1"/>
            </p:cNvSpPr>
            <p:nvPr/>
          </p:nvSpPr>
          <p:spPr bwMode="auto">
            <a:xfrm>
              <a:off x="3538" y="1230"/>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68" name="Text Box 18"/>
          <p:cNvSpPr txBox="1">
            <a:spLocks noChangeArrowheads="1"/>
          </p:cNvSpPr>
          <p:nvPr/>
        </p:nvSpPr>
        <p:spPr bwMode="auto">
          <a:xfrm>
            <a:off x="328613" y="5575300"/>
            <a:ext cx="5326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中数据保存</a:t>
            </a: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在</a:t>
            </a:r>
            <a:r>
              <a:rPr kumimoji="1" lang="zh-CN" altLang="en-US" sz="2000" b="1" dirty="0" smtClean="0">
                <a:solidFill>
                  <a:srgbClr val="CC0000"/>
                </a:solidFill>
                <a:latin typeface="微软雅黑" panose="020B0503020204020204" pitchFamily="34" charset="-122"/>
                <a:ea typeface="微软雅黑" panose="020B0503020204020204" pitchFamily="34" charset="-122"/>
                <a:cs typeface="Arial" panose="020B0604020202020204" pitchFamily="34" charset="0"/>
              </a:rPr>
              <a:t>双稳态触发器</a:t>
            </a: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中</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，只要供电，数据就一直保持，不是破环性读出，也无需重写</a:t>
            </a: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也</a:t>
            </a: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无需</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刷新！</a:t>
            </a:r>
            <a:endPar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5"/>
          <p:cNvSpPr>
            <a:spLocks noChangeArrowheads="1"/>
          </p:cNvSpPr>
          <p:nvPr/>
        </p:nvSpPr>
        <p:spPr bwMode="auto">
          <a:xfrm>
            <a:off x="5653088" y="1719263"/>
            <a:ext cx="3240087" cy="768350"/>
          </a:xfrm>
          <a:prstGeom prst="rect">
            <a:avLst/>
          </a:prstGeom>
          <a:noFill/>
          <a:ln w="127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a:latin typeface="微软雅黑" panose="020B0503020204020204" pitchFamily="34" charset="-122"/>
                <a:ea typeface="微软雅黑" panose="020B0503020204020204" pitchFamily="34" charset="-122"/>
              </a:rPr>
              <a:t>保持时：</a:t>
            </a:r>
            <a:endParaRPr lang="zh-TW" altLang="en-US" sz="2000" b="1">
              <a:latin typeface="微软雅黑" panose="020B0503020204020204" pitchFamily="34" charset="-122"/>
              <a:ea typeface="微软雅黑" panose="020B0503020204020204" pitchFamily="34" charset="-122"/>
            </a:endParaRPr>
          </a:p>
          <a:p>
            <a:pPr>
              <a:lnSpc>
                <a:spcPct val="11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字线为</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（低电平）</a:t>
            </a:r>
          </a:p>
        </p:txBody>
      </p:sp>
      <p:sp>
        <p:nvSpPr>
          <p:cNvPr id="15370"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9105852-69D7-48F0-B8AD-2398ED19582D}" type="slidenum">
              <a:rPr lang="zh-CN" altLang="en-US" sz="1200" smtClean="0">
                <a:solidFill>
                  <a:srgbClr val="898989"/>
                </a:solidFill>
              </a:rPr>
              <a:pPr/>
              <a:t>11</a:t>
            </a:fld>
            <a:endParaRPr lang="zh-CN" altLang="en-US" sz="1200" smtClean="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8"/>
                                        </p:tgtEl>
                                        <p:attrNameLst>
                                          <p:attrName>style.visibility</p:attrName>
                                        </p:attrNameLst>
                                      </p:cBhvr>
                                      <p:to>
                                        <p:strVal val="visible"/>
                                      </p:to>
                                    </p:set>
                                    <p:animEffect transition="in" filter="wipe(down)">
                                      <p:cBhvr>
                                        <p:cTn id="7" dur="500"/>
                                        <p:tgtEl>
                                          <p:spTgt spid="153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wipe(down)">
                                      <p:cBhvr>
                                        <p:cTn id="12" dur="500"/>
                                        <p:tgtEl>
                                          <p:spTgt spid="153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7301"/>
                                        </p:tgtEl>
                                        <p:attrNameLst>
                                          <p:attrName>style.visibility</p:attrName>
                                        </p:attrNameLst>
                                      </p:cBhvr>
                                      <p:to>
                                        <p:strVal val="visible"/>
                                      </p:to>
                                    </p:set>
                                    <p:animEffect transition="in" filter="blinds(horizontal)">
                                      <p:cBhvr>
                                        <p:cTn id="22" dur="500"/>
                                        <p:tgtEl>
                                          <p:spTgt spid="5673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7300"/>
                                        </p:tgtEl>
                                        <p:attrNameLst>
                                          <p:attrName>style.visibility</p:attrName>
                                        </p:attrNameLst>
                                      </p:cBhvr>
                                      <p:to>
                                        <p:strVal val="visible"/>
                                      </p:to>
                                    </p:set>
                                    <p:animEffect transition="in" filter="blinds(horizontal)">
                                      <p:cBhvr>
                                        <p:cTn id="27" dur="500"/>
                                        <p:tgtEl>
                                          <p:spTgt spid="567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P spid="567301" grpId="0" animBg="1"/>
      <p:bldP spid="15366" grpId="0"/>
      <p:bldP spid="15368"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236538" y="107950"/>
            <a:ext cx="8807450" cy="569913"/>
          </a:xfrm>
        </p:spPr>
        <p:txBody>
          <a:bodyPr lIns="91440" tIns="45720" rIns="91440" bIns="45720" anchor="ctr"/>
          <a:lstStyle/>
          <a:p>
            <a:pPr algn="l" eaLnBrk="1" hangingPunct="1"/>
            <a:r>
              <a:rPr lang="zh-CN" altLang="en-US" smtClean="0"/>
              <a:t>       动态单管记忆单元电路</a:t>
            </a:r>
            <a:endParaRPr lang="zh-CN" altLang="en-US" smtClean="0">
              <a:solidFill>
                <a:srgbClr val="CC0000"/>
              </a:solidFill>
            </a:endParaRPr>
          </a:p>
        </p:txBody>
      </p:sp>
      <p:sp>
        <p:nvSpPr>
          <p:cNvPr id="339972" name="Text Box 4"/>
          <p:cNvSpPr txBox="1">
            <a:spLocks noChangeArrowheads="1"/>
          </p:cNvSpPr>
          <p:nvPr/>
        </p:nvSpPr>
        <p:spPr bwMode="auto">
          <a:xfrm>
            <a:off x="142875" y="823913"/>
            <a:ext cx="5700714" cy="268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5000"/>
              </a:lnSpc>
              <a:spcBef>
                <a:spcPct val="10000"/>
              </a:spcBef>
            </a:pPr>
            <a:r>
              <a:rPr lang="zh-CN" altLang="en-US" sz="2200" b="1" dirty="0">
                <a:solidFill>
                  <a:srgbClr val="000099"/>
                </a:solidFill>
                <a:latin typeface="微软雅黑" panose="020B0503020204020204" pitchFamily="34" charset="-122"/>
                <a:ea typeface="微软雅黑" panose="020B0503020204020204" pitchFamily="34" charset="-122"/>
              </a:rPr>
              <a:t> 读写原理：</a:t>
            </a:r>
            <a:r>
              <a:rPr lang="zh-CN" altLang="en-US" sz="2200" b="1" dirty="0">
                <a:solidFill>
                  <a:srgbClr val="CC3300"/>
                </a:solidFill>
                <a:latin typeface="微软雅黑" panose="020B0503020204020204" pitchFamily="34" charset="-122"/>
                <a:ea typeface="微软雅黑" panose="020B0503020204020204" pitchFamily="34" charset="-122"/>
              </a:rPr>
              <a:t>字线上加高电平，使</a:t>
            </a:r>
            <a:r>
              <a:rPr lang="en-US" altLang="zh-CN" sz="2200" b="1" dirty="0">
                <a:solidFill>
                  <a:srgbClr val="CC3300"/>
                </a:solidFill>
                <a:latin typeface="微软雅黑" panose="020B0503020204020204" pitchFamily="34" charset="-122"/>
                <a:ea typeface="微软雅黑" panose="020B0503020204020204" pitchFamily="34" charset="-122"/>
              </a:rPr>
              <a:t>T</a:t>
            </a:r>
            <a:r>
              <a:rPr lang="zh-CN" altLang="en-US" sz="2200" b="1" dirty="0">
                <a:solidFill>
                  <a:srgbClr val="CC3300"/>
                </a:solidFill>
                <a:latin typeface="微软雅黑" panose="020B0503020204020204" pitchFamily="34" charset="-122"/>
                <a:ea typeface="微软雅黑" panose="020B0503020204020204" pitchFamily="34" charset="-122"/>
              </a:rPr>
              <a:t>管导通。</a:t>
            </a:r>
          </a:p>
          <a:p>
            <a:pPr lvl="1" algn="just">
              <a:lnSpc>
                <a:spcPct val="105000"/>
              </a:lnSpc>
              <a:spcBef>
                <a:spcPct val="10000"/>
              </a:spcBef>
              <a:buFont typeface="Wingdings" panose="05000000000000000000" pitchFamily="2" charset="2"/>
              <a:buNone/>
            </a:pPr>
            <a:r>
              <a:rPr lang="zh-CN" altLang="en-US" sz="2200" b="1" dirty="0">
                <a:solidFill>
                  <a:srgbClr val="FF0000"/>
                </a:solidFill>
                <a:latin typeface="微软雅黑" panose="020B0503020204020204" pitchFamily="34" charset="-122"/>
                <a:ea typeface="微软雅黑" panose="020B0503020204020204" pitchFamily="34" charset="-122"/>
              </a:rPr>
              <a:t>写“0”时，</a:t>
            </a:r>
            <a:r>
              <a:rPr lang="zh-CN" altLang="en-US" sz="2200" b="1" dirty="0">
                <a:latin typeface="微软雅黑" panose="020B0503020204020204" pitchFamily="34" charset="-122"/>
                <a:ea typeface="微软雅黑" panose="020B0503020204020204" pitchFamily="34" charset="-122"/>
              </a:rPr>
              <a:t>数据线加低电平，使</a:t>
            </a:r>
            <a:r>
              <a:rPr lang="en-US" altLang="zh-CN" sz="2200" b="1" dirty="0">
                <a:latin typeface="微软雅黑" panose="020B0503020204020204" pitchFamily="34" charset="-122"/>
                <a:ea typeface="微软雅黑" panose="020B0503020204020204" pitchFamily="34" charset="-122"/>
              </a:rPr>
              <a:t>C</a:t>
            </a:r>
            <a:r>
              <a:rPr lang="en-US" altLang="zh-CN" sz="2200" b="1" baseline="-30000" dirty="0">
                <a:latin typeface="微软雅黑" panose="020B0503020204020204" pitchFamily="34" charset="-122"/>
                <a:ea typeface="微软雅黑" panose="020B0503020204020204" pitchFamily="34" charset="-122"/>
              </a:rPr>
              <a:t>S</a:t>
            </a:r>
            <a:r>
              <a:rPr lang="zh-CN" altLang="en-US" sz="2200" b="1" dirty="0">
                <a:latin typeface="微软雅黑" panose="020B0503020204020204" pitchFamily="34" charset="-122"/>
                <a:ea typeface="微软雅黑" panose="020B0503020204020204" pitchFamily="34" charset="-122"/>
              </a:rPr>
              <a:t>上电荷对数据线</a:t>
            </a:r>
            <a:r>
              <a:rPr lang="zh-CN" altLang="en-US" sz="2200" b="1" dirty="0" smtClean="0">
                <a:latin typeface="微软雅黑" panose="020B0503020204020204" pitchFamily="34" charset="-122"/>
                <a:ea typeface="微软雅黑" panose="020B0503020204020204" pitchFamily="34" charset="-122"/>
              </a:rPr>
              <a:t>放电</a:t>
            </a:r>
            <a:r>
              <a:rPr lang="en-US" altLang="zh-CN" sz="2200" b="1" dirty="0" smtClean="0">
                <a:latin typeface="微软雅黑" panose="020B0503020204020204" pitchFamily="34" charset="-122"/>
                <a:ea typeface="微软雅黑" panose="020B0503020204020204" pitchFamily="34" charset="-122"/>
              </a:rPr>
              <a:t>,Cs</a:t>
            </a:r>
            <a:r>
              <a:rPr lang="zh-CN" altLang="en-US" sz="2200" b="1" dirty="0" smtClean="0">
                <a:latin typeface="微软雅黑" panose="020B0503020204020204" pitchFamily="34" charset="-122"/>
                <a:ea typeface="微软雅黑" panose="020B0503020204020204" pitchFamily="34" charset="-122"/>
              </a:rPr>
              <a:t>上无电荷或少电荷；</a:t>
            </a:r>
            <a:endParaRPr lang="zh-CN" altLang="en-US" sz="2200" b="1" dirty="0">
              <a:latin typeface="微软雅黑" panose="020B0503020204020204" pitchFamily="34" charset="-122"/>
              <a:ea typeface="微软雅黑" panose="020B0503020204020204" pitchFamily="34" charset="-122"/>
            </a:endParaRPr>
          </a:p>
          <a:p>
            <a:pPr lvl="1" algn="just">
              <a:lnSpc>
                <a:spcPct val="105000"/>
              </a:lnSpc>
              <a:spcBef>
                <a:spcPct val="10000"/>
              </a:spcBef>
              <a:buFont typeface="Wingdings" panose="05000000000000000000" pitchFamily="2" charset="2"/>
              <a:buNone/>
            </a:pPr>
            <a:r>
              <a:rPr lang="zh-CN" altLang="en-US" sz="2200" b="1" dirty="0">
                <a:solidFill>
                  <a:srgbClr val="FF0000"/>
                </a:solidFill>
                <a:latin typeface="微软雅黑" panose="020B0503020204020204" pitchFamily="34" charset="-122"/>
                <a:ea typeface="微软雅黑" panose="020B0503020204020204" pitchFamily="34" charset="-122"/>
              </a:rPr>
              <a:t>写“1”时，</a:t>
            </a:r>
            <a:r>
              <a:rPr lang="zh-CN" altLang="en-US" sz="2200" b="1" dirty="0">
                <a:latin typeface="微软雅黑" panose="020B0503020204020204" pitchFamily="34" charset="-122"/>
                <a:ea typeface="微软雅黑" panose="020B0503020204020204" pitchFamily="34" charset="-122"/>
              </a:rPr>
              <a:t>数据线加高电平，使数据线对</a:t>
            </a:r>
            <a:r>
              <a:rPr lang="en-US" altLang="zh-CN" sz="2200" b="1" dirty="0">
                <a:latin typeface="微软雅黑" panose="020B0503020204020204" pitchFamily="34" charset="-122"/>
                <a:ea typeface="微软雅黑" panose="020B0503020204020204" pitchFamily="34" charset="-122"/>
              </a:rPr>
              <a:t>C</a:t>
            </a:r>
            <a:r>
              <a:rPr lang="en-US" altLang="zh-CN" sz="2200" b="1" baseline="-30000" dirty="0">
                <a:latin typeface="微软雅黑" panose="020B0503020204020204" pitchFamily="34" charset="-122"/>
                <a:ea typeface="微软雅黑" panose="020B0503020204020204" pitchFamily="34" charset="-122"/>
              </a:rPr>
              <a:t>S</a:t>
            </a:r>
            <a:r>
              <a:rPr lang="zh-CN" altLang="en-US" sz="2200" b="1" dirty="0" smtClean="0">
                <a:latin typeface="微软雅黑" panose="020B0503020204020204" pitchFamily="34" charset="-122"/>
                <a:ea typeface="微软雅黑" panose="020B0503020204020204" pitchFamily="34" charset="-122"/>
              </a:rPr>
              <a:t>充电，</a:t>
            </a:r>
            <a:r>
              <a:rPr lang="en-US" altLang="zh-CN" sz="2200" b="1" dirty="0" smtClean="0">
                <a:latin typeface="微软雅黑" panose="020B0503020204020204" pitchFamily="34" charset="-122"/>
                <a:ea typeface="微软雅黑" panose="020B0503020204020204" pitchFamily="34" charset="-122"/>
              </a:rPr>
              <a:t>Cs</a:t>
            </a:r>
            <a:r>
              <a:rPr lang="zh-CN" altLang="en-US" sz="2200" b="1" dirty="0" smtClean="0">
                <a:latin typeface="微软雅黑" panose="020B0503020204020204" pitchFamily="34" charset="-122"/>
                <a:ea typeface="微软雅黑" panose="020B0503020204020204" pitchFamily="34" charset="-122"/>
              </a:rPr>
              <a:t>上有较多电荷；</a:t>
            </a:r>
            <a:endParaRPr lang="zh-CN" altLang="en-US" sz="2200" b="1" dirty="0">
              <a:latin typeface="微软雅黑" panose="020B0503020204020204" pitchFamily="34" charset="-122"/>
              <a:ea typeface="微软雅黑" panose="020B0503020204020204" pitchFamily="34" charset="-122"/>
            </a:endParaRPr>
          </a:p>
          <a:p>
            <a:pPr lvl="1" algn="just">
              <a:lnSpc>
                <a:spcPct val="105000"/>
              </a:lnSpc>
              <a:spcBef>
                <a:spcPct val="10000"/>
              </a:spcBef>
              <a:buFont typeface="Wingdings" panose="05000000000000000000" pitchFamily="2" charset="2"/>
              <a:buNone/>
            </a:pPr>
            <a:r>
              <a:rPr lang="zh-CN" altLang="en-US" sz="2200" b="1" dirty="0">
                <a:solidFill>
                  <a:srgbClr val="FF0000"/>
                </a:solidFill>
                <a:latin typeface="微软雅黑" panose="020B0503020204020204" pitchFamily="34" charset="-122"/>
                <a:ea typeface="微软雅黑" panose="020B0503020204020204" pitchFamily="34" charset="-122"/>
              </a:rPr>
              <a:t>读出时，</a:t>
            </a:r>
            <a:r>
              <a:rPr lang="zh-CN" altLang="en-US" sz="2200" b="1" dirty="0">
                <a:latin typeface="微软雅黑" panose="020B0503020204020204" pitchFamily="34" charset="-122"/>
                <a:ea typeface="微软雅黑" panose="020B0503020204020204" pitchFamily="34" charset="-122"/>
              </a:rPr>
              <a:t>数据线上有一读出电压。它与</a:t>
            </a:r>
            <a:r>
              <a:rPr lang="en-US" altLang="zh-CN" sz="2200" b="1" dirty="0">
                <a:latin typeface="微软雅黑" panose="020B0503020204020204" pitchFamily="34" charset="-122"/>
                <a:ea typeface="微软雅黑" panose="020B0503020204020204" pitchFamily="34" charset="-122"/>
              </a:rPr>
              <a:t>C</a:t>
            </a:r>
            <a:r>
              <a:rPr lang="en-US" altLang="zh-CN" sz="2200" b="1" baseline="-30000" dirty="0">
                <a:latin typeface="微软雅黑" panose="020B0503020204020204" pitchFamily="34" charset="-122"/>
                <a:ea typeface="微软雅黑" panose="020B0503020204020204" pitchFamily="34" charset="-122"/>
              </a:rPr>
              <a:t>S</a:t>
            </a:r>
            <a:r>
              <a:rPr lang="zh-CN" altLang="en-US" sz="2200" b="1" dirty="0">
                <a:latin typeface="微软雅黑" panose="020B0503020204020204" pitchFamily="34" charset="-122"/>
                <a:ea typeface="微软雅黑" panose="020B0503020204020204" pitchFamily="34" charset="-122"/>
              </a:rPr>
              <a:t>上电荷量成正比。</a:t>
            </a:r>
            <a:endParaRPr lang="zh-CN" altLang="en-US" sz="2200" b="1" dirty="0">
              <a:solidFill>
                <a:schemeClr val="accent2"/>
              </a:solidFill>
              <a:latin typeface="微软雅黑" panose="020B0503020204020204" pitchFamily="34" charset="-122"/>
              <a:ea typeface="微软雅黑" panose="020B0503020204020204" pitchFamily="34" charset="-122"/>
            </a:endParaRPr>
          </a:p>
        </p:txBody>
      </p:sp>
      <p:graphicFrame>
        <p:nvGraphicFramePr>
          <p:cNvPr id="16388" name="Object 5"/>
          <p:cNvGraphicFramePr>
            <a:graphicFrameLocks noChangeAspect="1"/>
          </p:cNvGraphicFramePr>
          <p:nvPr/>
        </p:nvGraphicFramePr>
        <p:xfrm>
          <a:off x="6604000" y="3190875"/>
          <a:ext cx="114300" cy="215900"/>
        </p:xfrm>
        <a:graphic>
          <a:graphicData uri="http://schemas.openxmlformats.org/presentationml/2006/ole">
            <mc:AlternateContent xmlns:mc="http://schemas.openxmlformats.org/markup-compatibility/2006">
              <mc:Choice xmlns:v="urn:schemas-microsoft-com:vml" Requires="v">
                <p:oleObj spid="_x0000_s16691" name="公式" r:id="rId3" imgW="114151" imgH="215619" progId="Equation.3">
                  <p:embed/>
                </p:oleObj>
              </mc:Choice>
              <mc:Fallback>
                <p:oleObj name="公式" r:id="rId3" imgW="114151" imgH="21561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0" y="319087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89" name="Group 11"/>
          <p:cNvGrpSpPr>
            <a:grpSpLocks/>
          </p:cNvGrpSpPr>
          <p:nvPr/>
        </p:nvGrpSpPr>
        <p:grpSpPr bwMode="auto">
          <a:xfrm>
            <a:off x="7008813" y="1319213"/>
            <a:ext cx="1035050" cy="731837"/>
            <a:chOff x="3120" y="1056"/>
            <a:chExt cx="672" cy="336"/>
          </a:xfrm>
        </p:grpSpPr>
        <p:sp>
          <p:nvSpPr>
            <p:cNvPr id="16405" name="Line 12"/>
            <p:cNvSpPr>
              <a:spLocks noChangeShapeType="1"/>
            </p:cNvSpPr>
            <p:nvPr/>
          </p:nvSpPr>
          <p:spPr bwMode="auto">
            <a:xfrm>
              <a:off x="312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6" name="Line 13"/>
            <p:cNvSpPr>
              <a:spLocks noChangeShapeType="1"/>
            </p:cNvSpPr>
            <p:nvPr/>
          </p:nvSpPr>
          <p:spPr bwMode="auto">
            <a:xfrm>
              <a:off x="360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7" name="Line 14"/>
            <p:cNvSpPr>
              <a:spLocks noChangeShapeType="1"/>
            </p:cNvSpPr>
            <p:nvPr/>
          </p:nvSpPr>
          <p:spPr bwMode="auto">
            <a:xfrm rot="-5400000">
              <a:off x="3240"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8" name="Line 15"/>
            <p:cNvSpPr>
              <a:spLocks noChangeShapeType="1"/>
            </p:cNvSpPr>
            <p:nvPr/>
          </p:nvSpPr>
          <p:spPr bwMode="auto">
            <a:xfrm rot="-5400000">
              <a:off x="3528"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9" name="Line 16"/>
            <p:cNvSpPr>
              <a:spLocks noChangeShapeType="1"/>
            </p:cNvSpPr>
            <p:nvPr/>
          </p:nvSpPr>
          <p:spPr bwMode="auto">
            <a:xfrm>
              <a:off x="3312" y="124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0" name="Line 17"/>
            <p:cNvSpPr>
              <a:spLocks noChangeShapeType="1"/>
            </p:cNvSpPr>
            <p:nvPr/>
          </p:nvSpPr>
          <p:spPr bwMode="auto">
            <a:xfrm rot="-5400000">
              <a:off x="3384" y="112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1" name="Line 18"/>
            <p:cNvSpPr>
              <a:spLocks noChangeShapeType="1"/>
            </p:cNvSpPr>
            <p:nvPr/>
          </p:nvSpPr>
          <p:spPr bwMode="auto">
            <a:xfrm>
              <a:off x="3370" y="1200"/>
              <a:ext cx="17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390" name="Line 19"/>
          <p:cNvSpPr>
            <a:spLocks noChangeShapeType="1"/>
          </p:cNvSpPr>
          <p:nvPr/>
        </p:nvSpPr>
        <p:spPr bwMode="auto">
          <a:xfrm>
            <a:off x="7527925" y="1311275"/>
            <a:ext cx="0"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1" name="Line 20"/>
          <p:cNvSpPr>
            <a:spLocks noChangeShapeType="1"/>
          </p:cNvSpPr>
          <p:nvPr/>
        </p:nvSpPr>
        <p:spPr bwMode="auto">
          <a:xfrm>
            <a:off x="6416675" y="1319213"/>
            <a:ext cx="231298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2" name="Text Box 21"/>
          <p:cNvSpPr txBox="1">
            <a:spLocks noChangeArrowheads="1"/>
          </p:cNvSpPr>
          <p:nvPr/>
        </p:nvSpPr>
        <p:spPr bwMode="auto">
          <a:xfrm>
            <a:off x="8172450" y="823913"/>
            <a:ext cx="685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D10F0F"/>
                </a:solidFill>
                <a:latin typeface="Comic Sans MS" panose="030F0702030302020204" pitchFamily="66" charset="0"/>
                <a:ea typeface="微软雅黑" panose="020B0503020204020204" pitchFamily="34" charset="-122"/>
              </a:rPr>
              <a:t>字线</a:t>
            </a:r>
          </a:p>
        </p:txBody>
      </p:sp>
      <p:sp>
        <p:nvSpPr>
          <p:cNvPr id="16393" name="Line 22"/>
          <p:cNvSpPr>
            <a:spLocks noChangeShapeType="1"/>
          </p:cNvSpPr>
          <p:nvPr/>
        </p:nvSpPr>
        <p:spPr bwMode="auto">
          <a:xfrm>
            <a:off x="7026275" y="900113"/>
            <a:ext cx="0" cy="244316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4" name="Text Box 23"/>
          <p:cNvSpPr txBox="1">
            <a:spLocks noChangeArrowheads="1"/>
          </p:cNvSpPr>
          <p:nvPr/>
        </p:nvSpPr>
        <p:spPr bwMode="auto">
          <a:xfrm>
            <a:off x="5819775" y="1768475"/>
            <a:ext cx="13049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D10F0F"/>
                </a:solidFill>
                <a:latin typeface="微软雅黑" panose="020B0503020204020204" pitchFamily="34" charset="-122"/>
                <a:ea typeface="微软雅黑" panose="020B0503020204020204" pitchFamily="34" charset="-122"/>
              </a:rPr>
              <a:t>位线</a:t>
            </a:r>
          </a:p>
          <a:p>
            <a:pPr algn="ctr"/>
            <a:r>
              <a:rPr lang="en-US" altLang="zh-CN" sz="2000" b="1">
                <a:solidFill>
                  <a:srgbClr val="D10F0F"/>
                </a:solidFill>
                <a:latin typeface="微软雅黑" panose="020B0503020204020204" pitchFamily="34" charset="-122"/>
                <a:ea typeface="微软雅黑" panose="020B0503020204020204" pitchFamily="34" charset="-122"/>
              </a:rPr>
              <a:t>(</a:t>
            </a:r>
            <a:r>
              <a:rPr lang="zh-CN" altLang="en-US" sz="2000" b="1">
                <a:solidFill>
                  <a:srgbClr val="D10F0F"/>
                </a:solidFill>
                <a:latin typeface="微软雅黑" panose="020B0503020204020204" pitchFamily="34" charset="-122"/>
                <a:ea typeface="微软雅黑" panose="020B0503020204020204" pitchFamily="34" charset="-122"/>
              </a:rPr>
              <a:t>数据线</a:t>
            </a:r>
            <a:r>
              <a:rPr lang="en-US" altLang="zh-CN" sz="2000" b="1">
                <a:solidFill>
                  <a:srgbClr val="D10F0F"/>
                </a:solidFill>
                <a:latin typeface="微软雅黑" panose="020B0503020204020204" pitchFamily="34" charset="-122"/>
                <a:ea typeface="微软雅黑" panose="020B0503020204020204" pitchFamily="34" charset="-122"/>
              </a:rPr>
              <a:t>)</a:t>
            </a:r>
          </a:p>
        </p:txBody>
      </p:sp>
      <p:sp>
        <p:nvSpPr>
          <p:cNvPr id="16395" name="Line 24"/>
          <p:cNvSpPr>
            <a:spLocks noChangeShapeType="1"/>
          </p:cNvSpPr>
          <p:nvPr/>
        </p:nvSpPr>
        <p:spPr bwMode="auto">
          <a:xfrm>
            <a:off x="8043863" y="1809750"/>
            <a:ext cx="0" cy="4381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6" name="Line 25"/>
          <p:cNvSpPr>
            <a:spLocks noChangeShapeType="1"/>
          </p:cNvSpPr>
          <p:nvPr/>
        </p:nvSpPr>
        <p:spPr bwMode="auto">
          <a:xfrm>
            <a:off x="8116888" y="1809751"/>
            <a:ext cx="0" cy="4381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Line 26"/>
          <p:cNvSpPr>
            <a:spLocks noChangeShapeType="1"/>
          </p:cNvSpPr>
          <p:nvPr/>
        </p:nvSpPr>
        <p:spPr bwMode="auto">
          <a:xfrm>
            <a:off x="8116888" y="2051050"/>
            <a:ext cx="2206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27"/>
          <p:cNvSpPr>
            <a:spLocks noChangeShapeType="1"/>
          </p:cNvSpPr>
          <p:nvPr/>
        </p:nvSpPr>
        <p:spPr bwMode="auto">
          <a:xfrm flipH="1">
            <a:off x="8326438" y="2051050"/>
            <a:ext cx="11112" cy="798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Line 31"/>
          <p:cNvSpPr>
            <a:spLocks noChangeShapeType="1"/>
          </p:cNvSpPr>
          <p:nvPr/>
        </p:nvSpPr>
        <p:spPr bwMode="auto">
          <a:xfrm>
            <a:off x="8191500" y="2849563"/>
            <a:ext cx="314325"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6400" name="Text Box 32"/>
          <p:cNvSpPr txBox="1">
            <a:spLocks noChangeArrowheads="1"/>
          </p:cNvSpPr>
          <p:nvPr/>
        </p:nvSpPr>
        <p:spPr bwMode="auto">
          <a:xfrm>
            <a:off x="7696200" y="23542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Cs</a:t>
            </a:r>
          </a:p>
        </p:txBody>
      </p:sp>
      <p:sp>
        <p:nvSpPr>
          <p:cNvPr id="16401" name="Text Box 33"/>
          <p:cNvSpPr txBox="1">
            <a:spLocks noChangeArrowheads="1"/>
          </p:cNvSpPr>
          <p:nvPr/>
        </p:nvSpPr>
        <p:spPr bwMode="auto">
          <a:xfrm>
            <a:off x="7740650" y="13636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T</a:t>
            </a:r>
          </a:p>
        </p:txBody>
      </p:sp>
      <p:sp>
        <p:nvSpPr>
          <p:cNvPr id="749572" name="Text Box 4"/>
          <p:cNvSpPr txBox="1">
            <a:spLocks noChangeArrowheads="1"/>
          </p:cNvSpPr>
          <p:nvPr/>
        </p:nvSpPr>
        <p:spPr bwMode="auto">
          <a:xfrm>
            <a:off x="279400" y="4617959"/>
            <a:ext cx="823595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spcBef>
                <a:spcPct val="10000"/>
              </a:spcBef>
            </a:pPr>
            <a:r>
              <a:rPr lang="zh-CN" altLang="en-US" sz="2200" b="1" dirty="0">
                <a:solidFill>
                  <a:srgbClr val="000099"/>
                </a:solidFill>
                <a:ea typeface="黑体" panose="02010609060101010101" pitchFamily="49" charset="-122"/>
              </a:rPr>
              <a:t> </a:t>
            </a:r>
            <a:r>
              <a:rPr lang="zh-CN" altLang="en-US" sz="2200" b="1" dirty="0">
                <a:solidFill>
                  <a:srgbClr val="000099"/>
                </a:solidFill>
                <a:latin typeface="微软雅黑" panose="020B0503020204020204" pitchFamily="34" charset="-122"/>
                <a:ea typeface="微软雅黑" panose="020B0503020204020204" pitchFamily="34" charset="-122"/>
              </a:rPr>
              <a:t>优点：</a:t>
            </a:r>
            <a:r>
              <a:rPr lang="zh-CN" altLang="en-US" sz="2200" b="1" dirty="0">
                <a:latin typeface="微软雅黑" panose="020B0503020204020204" pitchFamily="34" charset="-122"/>
                <a:ea typeface="微软雅黑" panose="020B0503020204020204" pitchFamily="34" charset="-122"/>
                <a:cs typeface="Arial" panose="020B0604020202020204" pitchFamily="34" charset="0"/>
              </a:rPr>
              <a:t>电路元件少，功耗小，集成度高，用于构建主存储器</a:t>
            </a:r>
          </a:p>
          <a:p>
            <a:pPr algn="just">
              <a:spcBef>
                <a:spcPct val="10000"/>
              </a:spcBef>
              <a:buClr>
                <a:srgbClr val="000099"/>
              </a:buClr>
            </a:pPr>
            <a:r>
              <a:rPr lang="zh-CN" altLang="en-US"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 缺点：</a:t>
            </a:r>
            <a:r>
              <a:rPr lang="zh-CN" altLang="en-US" sz="2200" b="1" dirty="0">
                <a:latin typeface="微软雅黑" panose="020B0503020204020204" pitchFamily="34" charset="-122"/>
                <a:ea typeface="微软雅黑" panose="020B0503020204020204" pitchFamily="34" charset="-122"/>
                <a:cs typeface="Arial" panose="020B0604020202020204" pitchFamily="34" charset="0"/>
              </a:rPr>
              <a:t>速度</a:t>
            </a:r>
            <a:r>
              <a:rPr lang="zh-CN" altLang="en-US" sz="2200" b="1" dirty="0" smtClean="0">
                <a:latin typeface="微软雅黑" panose="020B0503020204020204" pitchFamily="34" charset="-122"/>
                <a:ea typeface="微软雅黑" panose="020B0503020204020204" pitchFamily="34" charset="-122"/>
                <a:cs typeface="Arial" panose="020B0604020202020204" pitchFamily="34" charset="0"/>
              </a:rPr>
              <a:t>慢，</a:t>
            </a:r>
            <a:r>
              <a:rPr lang="zh-CN" altLang="en-US" sz="22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破坏性读出</a:t>
            </a:r>
            <a:r>
              <a:rPr lang="zh-CN" altLang="en-US" sz="2200" b="1" dirty="0" smtClean="0">
                <a:latin typeface="微软雅黑" panose="020B0503020204020204" pitchFamily="34" charset="-122"/>
                <a:ea typeface="微软雅黑" panose="020B0503020204020204" pitchFamily="34" charset="-122"/>
                <a:cs typeface="Arial" panose="020B0604020202020204" pitchFamily="34" charset="0"/>
              </a:rPr>
              <a:t>（需再生电路），需</a:t>
            </a:r>
            <a:r>
              <a:rPr lang="zh-CN" altLang="en-US" sz="2200" b="1" dirty="0">
                <a:latin typeface="微软雅黑" panose="020B0503020204020204" pitchFamily="34" charset="-122"/>
                <a:ea typeface="微软雅黑" panose="020B0503020204020204" pitchFamily="34" charset="-122"/>
                <a:cs typeface="Arial" panose="020B0604020202020204" pitchFamily="34" charset="0"/>
              </a:rPr>
              <a:t>定时</a:t>
            </a:r>
            <a:r>
              <a:rPr lang="zh-CN" altLang="en-US" sz="22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刷新。</a:t>
            </a:r>
            <a:endParaRPr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40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C4ADA24-D039-477A-BBDC-8B94DFBB08AE}" type="slidenum">
              <a:rPr lang="zh-CN" altLang="en-US" sz="1200" smtClean="0">
                <a:solidFill>
                  <a:srgbClr val="898989"/>
                </a:solidFill>
              </a:rPr>
              <a:pPr/>
              <a:t>12</a:t>
            </a:fld>
            <a:endParaRPr lang="zh-CN" altLang="en-US" sz="1200" smtClean="0">
              <a:solidFill>
                <a:srgbClr val="898989"/>
              </a:solidFill>
            </a:endParaRPr>
          </a:p>
        </p:txBody>
      </p:sp>
      <p:sp>
        <p:nvSpPr>
          <p:cNvPr id="2" name="文本框 1"/>
          <p:cNvSpPr txBox="1"/>
          <p:nvPr/>
        </p:nvSpPr>
        <p:spPr>
          <a:xfrm>
            <a:off x="7304541" y="2962275"/>
            <a:ext cx="1839459" cy="400110"/>
          </a:xfrm>
          <a:prstGeom prst="rect">
            <a:avLst/>
          </a:prstGeom>
          <a:noFill/>
        </p:spPr>
        <p:txBody>
          <a:bodyPr wrap="square" rtlCol="0">
            <a:spAutoFit/>
          </a:bodyPr>
          <a:lstStyle/>
          <a:p>
            <a:r>
              <a:rPr lang="en-US" altLang="zh-CN" sz="2000" dirty="0" smtClean="0">
                <a:latin typeface="+mj-ea"/>
                <a:ea typeface="+mj-ea"/>
              </a:rPr>
              <a:t>Cs:</a:t>
            </a:r>
            <a:r>
              <a:rPr lang="zh-CN" altLang="en-US" sz="2000" dirty="0" smtClean="0">
                <a:latin typeface="+mj-ea"/>
                <a:ea typeface="+mj-ea"/>
              </a:rPr>
              <a:t>栅极电容</a:t>
            </a:r>
          </a:p>
        </p:txBody>
      </p:sp>
      <p:sp>
        <p:nvSpPr>
          <p:cNvPr id="3" name="文本框 2"/>
          <p:cNvSpPr txBox="1"/>
          <p:nvPr/>
        </p:nvSpPr>
        <p:spPr>
          <a:xfrm>
            <a:off x="616017" y="3647975"/>
            <a:ext cx="7132117" cy="769441"/>
          </a:xfrm>
          <a:prstGeom prst="rect">
            <a:avLst/>
          </a:prstGeom>
          <a:noFill/>
        </p:spPr>
        <p:txBody>
          <a:bodyPr wrap="square" rtlCol="0">
            <a:spAutoFit/>
          </a:bodyPr>
          <a:lstStyle/>
          <a:p>
            <a:r>
              <a:rPr lang="en-US" altLang="zh-CN" sz="2200" b="1" dirty="0" smtClean="0">
                <a:latin typeface="微软雅黑" panose="020B0503020204020204" pitchFamily="34" charset="-122"/>
                <a:ea typeface="微软雅黑" panose="020B0503020204020204" pitchFamily="34" charset="-122"/>
              </a:rPr>
              <a:t>DRAM</a:t>
            </a:r>
            <a:r>
              <a:rPr lang="zh-CN" altLang="en-US" sz="2200" b="1" dirty="0" smtClean="0">
                <a:latin typeface="微软雅黑" panose="020B0503020204020204" pitchFamily="34" charset="-122"/>
                <a:ea typeface="微软雅黑" panose="020B0503020204020204" pitchFamily="34" charset="-122"/>
              </a:rPr>
              <a:t>为</a:t>
            </a:r>
            <a:r>
              <a:rPr lang="zh-CN" altLang="en-US" sz="2200" b="1" dirty="0" smtClean="0">
                <a:solidFill>
                  <a:schemeClr val="accent1"/>
                </a:solidFill>
                <a:latin typeface="微软雅黑" panose="020B0503020204020204" pitchFamily="34" charset="-122"/>
                <a:ea typeface="微软雅黑" panose="020B0503020204020204" pitchFamily="34" charset="-122"/>
              </a:rPr>
              <a:t>破坏性读出</a:t>
            </a:r>
            <a:r>
              <a:rPr lang="zh-CN" altLang="en-US" sz="2200" b="1" dirty="0" smtClean="0">
                <a:latin typeface="微软雅黑" panose="020B0503020204020204" pitchFamily="34" charset="-122"/>
                <a:ea typeface="微软雅黑" panose="020B0503020204020204" pitchFamily="34" charset="-122"/>
              </a:rPr>
              <a:t>，即读出</a:t>
            </a:r>
            <a:r>
              <a:rPr lang="zh-CN" altLang="en-US" sz="2200" b="1" dirty="0">
                <a:latin typeface="微软雅黑" panose="020B0503020204020204" pitchFamily="34" charset="-122"/>
                <a:ea typeface="微软雅黑" panose="020B0503020204020204" pitchFamily="34" charset="-122"/>
              </a:rPr>
              <a:t>时</a:t>
            </a:r>
            <a:r>
              <a:rPr lang="en-US" altLang="zh-CN" sz="2200" b="1" dirty="0">
                <a:latin typeface="微软雅黑" panose="020B0503020204020204" pitchFamily="34" charset="-122"/>
                <a:ea typeface="微软雅黑" panose="020B0503020204020204" pitchFamily="34" charset="-122"/>
              </a:rPr>
              <a:t>Cs</a:t>
            </a:r>
            <a:r>
              <a:rPr lang="zh-CN" altLang="en-US" sz="2200" b="1" dirty="0">
                <a:latin typeface="微软雅黑" panose="020B0503020204020204" pitchFamily="34" charset="-122"/>
                <a:ea typeface="微软雅黑" panose="020B0503020204020204" pitchFamily="34" charset="-122"/>
              </a:rPr>
              <a:t>上的电荷会被放电，为此读后需要再生</a:t>
            </a:r>
            <a:r>
              <a:rPr lang="zh-CN" altLang="en-US" sz="2200" b="1" dirty="0" smtClean="0">
                <a:latin typeface="微软雅黑" panose="020B0503020204020204" pitchFamily="34" charset="-122"/>
                <a:ea typeface="微软雅黑" panose="020B0503020204020204" pitchFamily="34" charset="-122"/>
              </a:rPr>
              <a:t>，用</a:t>
            </a:r>
            <a:r>
              <a:rPr lang="zh-CN" altLang="en-US" sz="2200" b="1" dirty="0">
                <a:latin typeface="微软雅黑" panose="020B0503020204020204" pitchFamily="34" charset="-122"/>
                <a:ea typeface="微软雅黑" panose="020B0503020204020204" pitchFamily="34" charset="-122"/>
              </a:rPr>
              <a:t>读出的数据再写入。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9972">
                                            <p:txEl>
                                              <p:pRg st="1" end="1"/>
                                            </p:txEl>
                                          </p:spTgt>
                                        </p:tgtEl>
                                        <p:attrNameLst>
                                          <p:attrName>style.visibility</p:attrName>
                                        </p:attrNameLst>
                                      </p:cBhvr>
                                      <p:to>
                                        <p:strVal val="visible"/>
                                      </p:to>
                                    </p:set>
                                    <p:animEffect transition="in" filter="blinds(horizontal)">
                                      <p:cBhvr>
                                        <p:cTn id="7" dur="500"/>
                                        <p:tgtEl>
                                          <p:spTgt spid="33997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9972">
                                            <p:txEl>
                                              <p:pRg st="2" end="2"/>
                                            </p:txEl>
                                          </p:spTgt>
                                        </p:tgtEl>
                                        <p:attrNameLst>
                                          <p:attrName>style.visibility</p:attrName>
                                        </p:attrNameLst>
                                      </p:cBhvr>
                                      <p:to>
                                        <p:strVal val="visible"/>
                                      </p:to>
                                    </p:set>
                                    <p:animEffect transition="in" filter="blinds(horizontal)">
                                      <p:cBhvr>
                                        <p:cTn id="12" dur="500"/>
                                        <p:tgtEl>
                                          <p:spTgt spid="33997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9972">
                                            <p:txEl>
                                              <p:pRg st="3" end="3"/>
                                            </p:txEl>
                                          </p:spTgt>
                                        </p:tgtEl>
                                        <p:attrNameLst>
                                          <p:attrName>style.visibility</p:attrName>
                                        </p:attrNameLst>
                                      </p:cBhvr>
                                      <p:to>
                                        <p:strVal val="visible"/>
                                      </p:to>
                                    </p:set>
                                    <p:animEffect transition="in" filter="blinds(horizontal)">
                                      <p:cBhvr>
                                        <p:cTn id="17" dur="500"/>
                                        <p:tgtEl>
                                          <p:spTgt spid="33997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9572">
                                            <p:txEl>
                                              <p:pRg st="0" end="0"/>
                                            </p:txEl>
                                          </p:spTgt>
                                        </p:tgtEl>
                                        <p:attrNameLst>
                                          <p:attrName>style.visibility</p:attrName>
                                        </p:attrNameLst>
                                      </p:cBhvr>
                                      <p:to>
                                        <p:strVal val="visible"/>
                                      </p:to>
                                    </p:set>
                                    <p:animEffect transition="in" filter="blinds(horizontal)">
                                      <p:cBhvr>
                                        <p:cTn id="27" dur="500"/>
                                        <p:tgtEl>
                                          <p:spTgt spid="74957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9572">
                                            <p:txEl>
                                              <p:pRg st="1" end="1"/>
                                            </p:txEl>
                                          </p:spTgt>
                                        </p:tgtEl>
                                        <p:attrNameLst>
                                          <p:attrName>style.visibility</p:attrName>
                                        </p:attrNameLst>
                                      </p:cBhvr>
                                      <p:to>
                                        <p:strVal val="visible"/>
                                      </p:to>
                                    </p:set>
                                    <p:animEffect transition="in" filter="blinds(horizontal)">
                                      <p:cBhvr>
                                        <p:cTn id="32" dur="500"/>
                                        <p:tgtEl>
                                          <p:spTgt spid="7495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idx="4294967295"/>
          </p:nvPr>
        </p:nvSpPr>
        <p:spPr/>
        <p:txBody>
          <a:bodyPr lIns="91440" tIns="45720" rIns="91440" bIns="45720" anchor="ctr"/>
          <a:lstStyle/>
          <a:p>
            <a:pPr eaLnBrk="1" hangingPunct="1"/>
            <a:r>
              <a:rPr lang="zh-CN" altLang="en-US" smtClean="0"/>
              <a:t>半导体</a:t>
            </a:r>
            <a:r>
              <a:rPr lang="en-US" altLang="zh-CN" smtClean="0"/>
              <a:t>RAM</a:t>
            </a:r>
            <a:r>
              <a:rPr lang="zh-CN" altLang="en-US" smtClean="0"/>
              <a:t>的组织</a:t>
            </a:r>
          </a:p>
        </p:txBody>
      </p:sp>
      <p:sp>
        <p:nvSpPr>
          <p:cNvPr id="233492" name="Text Box 1044"/>
          <p:cNvSpPr txBox="1">
            <a:spLocks noChangeArrowheads="1"/>
          </p:cNvSpPr>
          <p:nvPr/>
        </p:nvSpPr>
        <p:spPr bwMode="auto">
          <a:xfrm>
            <a:off x="296863" y="230346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663300"/>
                </a:solidFill>
                <a:ea typeface="黑体" panose="02010609060101010101" pitchFamily="49" charset="-122"/>
              </a:rPr>
              <a:t>记忆单元的组织：</a:t>
            </a:r>
          </a:p>
        </p:txBody>
      </p:sp>
      <p:grpSp>
        <p:nvGrpSpPr>
          <p:cNvPr id="2" name="Group 1069"/>
          <p:cNvGrpSpPr>
            <a:grpSpLocks/>
          </p:cNvGrpSpPr>
          <p:nvPr/>
        </p:nvGrpSpPr>
        <p:grpSpPr bwMode="auto">
          <a:xfrm>
            <a:off x="566738" y="2843213"/>
            <a:ext cx="3429000" cy="3368675"/>
            <a:chOff x="432" y="1824"/>
            <a:chExt cx="2160" cy="2122"/>
          </a:xfrm>
        </p:grpSpPr>
        <p:sp>
          <p:nvSpPr>
            <p:cNvPr id="17435" name="Text Box 1034"/>
            <p:cNvSpPr txBox="1">
              <a:spLocks noChangeArrowheads="1"/>
            </p:cNvSpPr>
            <p:nvPr/>
          </p:nvSpPr>
          <p:spPr bwMode="auto">
            <a:xfrm>
              <a:off x="864" y="2218"/>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  位元</a:t>
              </a:r>
            </a:p>
          </p:txBody>
        </p:sp>
        <p:sp>
          <p:nvSpPr>
            <p:cNvPr id="17436" name="Line 1035"/>
            <p:cNvSpPr>
              <a:spLocks noChangeShapeType="1"/>
            </p:cNvSpPr>
            <p:nvPr/>
          </p:nvSpPr>
          <p:spPr bwMode="auto">
            <a:xfrm>
              <a:off x="816" y="1978"/>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37" name="Line 1036"/>
            <p:cNvSpPr>
              <a:spLocks noChangeShapeType="1"/>
            </p:cNvSpPr>
            <p:nvPr/>
          </p:nvSpPr>
          <p:spPr bwMode="auto">
            <a:xfrm>
              <a:off x="1248" y="197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8" name="Line 1037"/>
            <p:cNvSpPr>
              <a:spLocks noChangeShapeType="1"/>
            </p:cNvSpPr>
            <p:nvPr/>
          </p:nvSpPr>
          <p:spPr bwMode="auto">
            <a:xfrm>
              <a:off x="576"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9" name="Line 1038"/>
            <p:cNvSpPr>
              <a:spLocks noChangeShapeType="1"/>
            </p:cNvSpPr>
            <p:nvPr/>
          </p:nvSpPr>
          <p:spPr bwMode="auto">
            <a:xfrm>
              <a:off x="1920"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40" name="Line 1039"/>
            <p:cNvSpPr>
              <a:spLocks noChangeShapeType="1"/>
            </p:cNvSpPr>
            <p:nvPr/>
          </p:nvSpPr>
          <p:spPr bwMode="auto">
            <a:xfrm>
              <a:off x="576"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1" name="Line 1040"/>
            <p:cNvSpPr>
              <a:spLocks noChangeShapeType="1"/>
            </p:cNvSpPr>
            <p:nvPr/>
          </p:nvSpPr>
          <p:spPr bwMode="auto">
            <a:xfrm>
              <a:off x="1632"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2" name="Text Box 1041"/>
            <p:cNvSpPr txBox="1">
              <a:spLocks noChangeArrowheads="1"/>
            </p:cNvSpPr>
            <p:nvPr/>
          </p:nvSpPr>
          <p:spPr bwMode="auto">
            <a:xfrm>
              <a:off x="1728" y="182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字线</a:t>
              </a:r>
              <a:r>
                <a:rPr kumimoji="1" lang="en-US" altLang="zh-CN" sz="2000" b="1">
                  <a:ea typeface="黑体" panose="02010609060101010101" pitchFamily="49" charset="-122"/>
                </a:rPr>
                <a:t>W</a:t>
              </a:r>
            </a:p>
          </p:txBody>
        </p:sp>
        <p:sp>
          <p:nvSpPr>
            <p:cNvPr id="17443" name="Text Box 1042"/>
            <p:cNvSpPr txBox="1">
              <a:spLocks noChangeArrowheads="1"/>
            </p:cNvSpPr>
            <p:nvPr/>
          </p:nvSpPr>
          <p:spPr bwMode="auto">
            <a:xfrm>
              <a:off x="576" y="2688"/>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S0</a:t>
              </a:r>
            </a:p>
          </p:txBody>
        </p:sp>
        <p:sp>
          <p:nvSpPr>
            <p:cNvPr id="17444" name="Text Box 1043"/>
            <p:cNvSpPr txBox="1">
              <a:spLocks noChangeArrowheads="1"/>
            </p:cNvSpPr>
            <p:nvPr/>
          </p:nvSpPr>
          <p:spPr bwMode="auto">
            <a:xfrm>
              <a:off x="1440" y="2697"/>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S1</a:t>
              </a:r>
            </a:p>
          </p:txBody>
        </p:sp>
        <p:sp>
          <p:nvSpPr>
            <p:cNvPr id="17445" name="Text Box 1056"/>
            <p:cNvSpPr txBox="1">
              <a:spLocks noChangeArrowheads="1"/>
            </p:cNvSpPr>
            <p:nvPr/>
          </p:nvSpPr>
          <p:spPr bwMode="auto">
            <a:xfrm>
              <a:off x="432" y="3216"/>
              <a:ext cx="158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读写控制</a:t>
              </a:r>
            </a:p>
          </p:txBody>
        </p:sp>
        <p:sp>
          <p:nvSpPr>
            <p:cNvPr id="17446" name="Line 1057"/>
            <p:cNvSpPr>
              <a:spLocks noChangeShapeType="1"/>
            </p:cNvSpPr>
            <p:nvPr/>
          </p:nvSpPr>
          <p:spPr bwMode="auto">
            <a:xfrm>
              <a:off x="91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47" name="Line 1058"/>
            <p:cNvSpPr>
              <a:spLocks noChangeShapeType="1"/>
            </p:cNvSpPr>
            <p:nvPr/>
          </p:nvSpPr>
          <p:spPr bwMode="auto">
            <a:xfrm flipV="1">
              <a:off x="139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48" name="Text Box 1059"/>
            <p:cNvSpPr txBox="1">
              <a:spLocks noChangeArrowheads="1"/>
            </p:cNvSpPr>
            <p:nvPr/>
          </p:nvSpPr>
          <p:spPr bwMode="auto">
            <a:xfrm>
              <a:off x="720" y="3696"/>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17449" name="Line 1060"/>
            <p:cNvSpPr>
              <a:spLocks noChangeShapeType="1"/>
            </p:cNvSpPr>
            <p:nvPr/>
          </p:nvSpPr>
          <p:spPr bwMode="auto">
            <a:xfrm flipH="1">
              <a:off x="2016" y="336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50" name="Text Box 1061"/>
            <p:cNvSpPr txBox="1">
              <a:spLocks noChangeArrowheads="1"/>
            </p:cNvSpPr>
            <p:nvPr/>
          </p:nvSpPr>
          <p:spPr bwMode="auto">
            <a:xfrm>
              <a:off x="2160" y="321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grpSp>
        <p:nvGrpSpPr>
          <p:cNvPr id="3" name="Group 1070"/>
          <p:cNvGrpSpPr>
            <a:grpSpLocks/>
          </p:cNvGrpSpPr>
          <p:nvPr/>
        </p:nvGrpSpPr>
        <p:grpSpPr bwMode="auto">
          <a:xfrm>
            <a:off x="4841875" y="2933700"/>
            <a:ext cx="3916363" cy="3216275"/>
            <a:chOff x="2832" y="1872"/>
            <a:chExt cx="2352" cy="2026"/>
          </a:xfrm>
        </p:grpSpPr>
        <p:sp>
          <p:nvSpPr>
            <p:cNvPr id="17422" name="Text Box 1046"/>
            <p:cNvSpPr txBox="1">
              <a:spLocks noChangeArrowheads="1"/>
            </p:cNvSpPr>
            <p:nvPr/>
          </p:nvSpPr>
          <p:spPr bwMode="auto">
            <a:xfrm>
              <a:off x="3312" y="2266"/>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位元</a:t>
              </a:r>
            </a:p>
          </p:txBody>
        </p:sp>
        <p:sp>
          <p:nvSpPr>
            <p:cNvPr id="17423" name="Line 1047"/>
            <p:cNvSpPr>
              <a:spLocks noChangeShapeType="1"/>
            </p:cNvSpPr>
            <p:nvPr/>
          </p:nvSpPr>
          <p:spPr bwMode="auto">
            <a:xfrm>
              <a:off x="3264" y="2026"/>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24" name="Line 1048"/>
            <p:cNvSpPr>
              <a:spLocks noChangeShapeType="1"/>
            </p:cNvSpPr>
            <p:nvPr/>
          </p:nvSpPr>
          <p:spPr bwMode="auto">
            <a:xfrm>
              <a:off x="3696" y="2026"/>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25" name="Line 1049"/>
            <p:cNvSpPr>
              <a:spLocks noChangeShapeType="1"/>
            </p:cNvSpPr>
            <p:nvPr/>
          </p:nvSpPr>
          <p:spPr bwMode="auto">
            <a:xfrm>
              <a:off x="3024" y="2218"/>
              <a:ext cx="0" cy="99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26" name="Line 1051"/>
            <p:cNvSpPr>
              <a:spLocks noChangeShapeType="1"/>
            </p:cNvSpPr>
            <p:nvPr/>
          </p:nvSpPr>
          <p:spPr bwMode="auto">
            <a:xfrm>
              <a:off x="3024" y="2506"/>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27" name="Text Box 1053"/>
            <p:cNvSpPr txBox="1">
              <a:spLocks noChangeArrowheads="1"/>
            </p:cNvSpPr>
            <p:nvPr/>
          </p:nvSpPr>
          <p:spPr bwMode="auto">
            <a:xfrm>
              <a:off x="4176" y="187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选择线(字线)</a:t>
              </a:r>
            </a:p>
          </p:txBody>
        </p:sp>
        <p:sp>
          <p:nvSpPr>
            <p:cNvPr id="17428" name="Text Box 1054"/>
            <p:cNvSpPr txBox="1">
              <a:spLocks noChangeArrowheads="1"/>
            </p:cNvSpPr>
            <p:nvPr/>
          </p:nvSpPr>
          <p:spPr bwMode="auto">
            <a:xfrm>
              <a:off x="3024" y="2736"/>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数据线(位线</a:t>
              </a:r>
              <a:r>
                <a:rPr kumimoji="1" lang="zh-CN" altLang="en-US" sz="1800" b="1">
                  <a:latin typeface="Times New Roman" panose="02020603050405020304" pitchFamily="18" charset="0"/>
                  <a:ea typeface="宋体" panose="02010600030101010101" pitchFamily="2" charset="-122"/>
                </a:rPr>
                <a:t>)</a:t>
              </a:r>
              <a:endParaRPr kumimoji="1" lang="en-US" altLang="zh-CN" sz="1800" b="1" baseline="-18000">
                <a:latin typeface="Times New Roman" panose="02020603050405020304" pitchFamily="18" charset="0"/>
                <a:ea typeface="宋体" panose="02010600030101010101" pitchFamily="2" charset="-122"/>
              </a:endParaRPr>
            </a:p>
          </p:txBody>
        </p:sp>
        <p:sp>
          <p:nvSpPr>
            <p:cNvPr id="17429" name="Text Box 1062"/>
            <p:cNvSpPr txBox="1">
              <a:spLocks noChangeArrowheads="1"/>
            </p:cNvSpPr>
            <p:nvPr/>
          </p:nvSpPr>
          <p:spPr bwMode="auto">
            <a:xfrm>
              <a:off x="2880" y="3216"/>
              <a:ext cx="76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ea typeface="黑体" panose="02010609060101010101" pitchFamily="49" charset="-122"/>
                </a:rPr>
                <a:t>读写控制</a:t>
              </a:r>
            </a:p>
          </p:txBody>
        </p:sp>
        <p:sp>
          <p:nvSpPr>
            <p:cNvPr id="17430" name="Line 1063"/>
            <p:cNvSpPr>
              <a:spLocks noChangeShapeType="1"/>
            </p:cNvSpPr>
            <p:nvPr/>
          </p:nvSpPr>
          <p:spPr bwMode="auto">
            <a:xfrm>
              <a:off x="3024" y="3472"/>
              <a:ext cx="1"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1" name="Line 1064"/>
            <p:cNvSpPr>
              <a:spLocks noChangeShapeType="1"/>
            </p:cNvSpPr>
            <p:nvPr/>
          </p:nvSpPr>
          <p:spPr bwMode="auto">
            <a:xfrm flipV="1">
              <a:off x="3504" y="3464"/>
              <a:ext cx="1" cy="23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2" name="Text Box 1065"/>
            <p:cNvSpPr txBox="1">
              <a:spLocks noChangeArrowheads="1"/>
            </p:cNvSpPr>
            <p:nvPr/>
          </p:nvSpPr>
          <p:spPr bwMode="auto">
            <a:xfrm>
              <a:off x="2832" y="364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17433" name="Line 1066"/>
            <p:cNvSpPr>
              <a:spLocks noChangeShapeType="1"/>
            </p:cNvSpPr>
            <p:nvPr/>
          </p:nvSpPr>
          <p:spPr bwMode="auto">
            <a:xfrm flipH="1">
              <a:off x="3649" y="3340"/>
              <a:ext cx="192" cy="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4" name="Text Box 1067"/>
            <p:cNvSpPr txBox="1">
              <a:spLocks noChangeArrowheads="1"/>
            </p:cNvSpPr>
            <p:nvPr/>
          </p:nvSpPr>
          <p:spPr bwMode="auto">
            <a:xfrm>
              <a:off x="3793" y="319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sp>
        <p:nvSpPr>
          <p:cNvPr id="233519" name="Text Box 1071"/>
          <p:cNvSpPr txBox="1">
            <a:spLocks noChangeArrowheads="1"/>
          </p:cNvSpPr>
          <p:nvPr/>
        </p:nvSpPr>
        <p:spPr bwMode="auto">
          <a:xfrm>
            <a:off x="236538" y="1479551"/>
            <a:ext cx="8570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kumimoji="1" lang="zh-CN" altLang="en-US" sz="2400" b="1" dirty="0">
                <a:solidFill>
                  <a:srgbClr val="0000FF"/>
                </a:solidFill>
                <a:ea typeface="黑体" panose="02010609060101010101" pitchFamily="49" charset="-122"/>
                <a:cs typeface="Arial" panose="020B0604020202020204" pitchFamily="34" charset="0"/>
              </a:rPr>
              <a:t>存储体(</a:t>
            </a:r>
            <a:r>
              <a:rPr kumimoji="1" lang="en-US" altLang="zh-CN" sz="2400" b="1" dirty="0">
                <a:solidFill>
                  <a:srgbClr val="0000FF"/>
                </a:solidFill>
                <a:ea typeface="黑体" panose="02010609060101010101" pitchFamily="49" charset="-122"/>
                <a:cs typeface="Arial" panose="020B0604020202020204" pitchFamily="34" charset="0"/>
              </a:rPr>
              <a:t>Memory Bank)： </a:t>
            </a:r>
            <a:r>
              <a:rPr kumimoji="1" lang="zh-CN" altLang="en-US" sz="2400" b="1" dirty="0">
                <a:solidFill>
                  <a:srgbClr val="0000FF"/>
                </a:solidFill>
                <a:ea typeface="黑体" panose="02010609060101010101" pitchFamily="49" charset="-122"/>
                <a:cs typeface="Arial" panose="020B0604020202020204" pitchFamily="34" charset="0"/>
              </a:rPr>
              <a:t>由记忆单元(位元)构成的存储阵列</a:t>
            </a:r>
          </a:p>
        </p:txBody>
      </p:sp>
      <p:sp>
        <p:nvSpPr>
          <p:cNvPr id="17415" name="Text Box 1079"/>
          <p:cNvSpPr txBox="1">
            <a:spLocks noChangeArrowheads="1"/>
          </p:cNvSpPr>
          <p:nvPr/>
        </p:nvSpPr>
        <p:spPr bwMode="auto">
          <a:xfrm>
            <a:off x="304800" y="773113"/>
            <a:ext cx="225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记忆单元(</a:t>
            </a:r>
            <a:r>
              <a:rPr kumimoji="1" lang="en-US" altLang="zh-CN" sz="2400" b="1" dirty="0">
                <a:solidFill>
                  <a:srgbClr val="663300"/>
                </a:solidFill>
                <a:ea typeface="黑体" panose="02010609060101010101" pitchFamily="49" charset="-122"/>
              </a:rPr>
              <a:t>Cell)</a:t>
            </a:r>
          </a:p>
        </p:txBody>
      </p:sp>
      <p:sp>
        <p:nvSpPr>
          <p:cNvPr id="17416" name="Line 1080"/>
          <p:cNvSpPr>
            <a:spLocks noChangeShapeType="1"/>
          </p:cNvSpPr>
          <p:nvPr/>
        </p:nvSpPr>
        <p:spPr bwMode="auto">
          <a:xfrm>
            <a:off x="2362200" y="1001713"/>
            <a:ext cx="3746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7" name="Text Box 1081"/>
          <p:cNvSpPr txBox="1">
            <a:spLocks noChangeArrowheads="1"/>
          </p:cNvSpPr>
          <p:nvPr/>
        </p:nvSpPr>
        <p:spPr bwMode="auto">
          <a:xfrm>
            <a:off x="2679700" y="773113"/>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存储器芯片(</a:t>
            </a:r>
            <a:r>
              <a:rPr kumimoji="1" lang="en-US" altLang="zh-CN" sz="2400" b="1" dirty="0">
                <a:solidFill>
                  <a:srgbClr val="663300"/>
                </a:solidFill>
                <a:ea typeface="黑体" panose="02010609060101010101" pitchFamily="49" charset="-122"/>
              </a:rPr>
              <a:t>Chip)</a:t>
            </a:r>
          </a:p>
        </p:txBody>
      </p:sp>
      <p:sp>
        <p:nvSpPr>
          <p:cNvPr id="17418" name="Line 1082"/>
          <p:cNvSpPr>
            <a:spLocks noChangeShapeType="1"/>
          </p:cNvSpPr>
          <p:nvPr/>
        </p:nvSpPr>
        <p:spPr bwMode="auto">
          <a:xfrm>
            <a:off x="5205413" y="1001713"/>
            <a:ext cx="446087"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9" name="Text Box 1083"/>
          <p:cNvSpPr txBox="1">
            <a:spLocks noChangeArrowheads="1"/>
          </p:cNvSpPr>
          <p:nvPr/>
        </p:nvSpPr>
        <p:spPr bwMode="auto">
          <a:xfrm>
            <a:off x="5688013" y="773113"/>
            <a:ext cx="3379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内存条（存储器模块）</a:t>
            </a:r>
          </a:p>
        </p:txBody>
      </p:sp>
      <p:sp>
        <p:nvSpPr>
          <p:cNvPr id="233532" name="Text Box 1084"/>
          <p:cNvSpPr txBox="1">
            <a:spLocks noChangeArrowheads="1"/>
          </p:cNvSpPr>
          <p:nvPr/>
        </p:nvSpPr>
        <p:spPr bwMode="auto">
          <a:xfrm>
            <a:off x="1466850" y="6264275"/>
            <a:ext cx="1089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dirty="0">
                <a:solidFill>
                  <a:srgbClr val="CC0000"/>
                </a:solidFill>
                <a:ea typeface="黑体" panose="02010609060101010101" pitchFamily="49" charset="-122"/>
              </a:rPr>
              <a:t>SRAM	</a:t>
            </a:r>
          </a:p>
        </p:txBody>
      </p:sp>
      <p:sp>
        <p:nvSpPr>
          <p:cNvPr id="17421"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7FB5E1E-FA43-47B6-98BE-4CAC088D4CF7}" type="slidenum">
              <a:rPr lang="zh-CN" altLang="en-US" sz="1200" smtClean="0">
                <a:solidFill>
                  <a:srgbClr val="898989"/>
                </a:solidFill>
              </a:rPr>
              <a:pPr/>
              <a:t>13</a:t>
            </a:fld>
            <a:endParaRPr lang="zh-CN" altLang="en-US" sz="1200" smtClean="0">
              <a:solidFill>
                <a:srgbClr val="898989"/>
              </a:solidFill>
            </a:endParaRPr>
          </a:p>
        </p:txBody>
      </p:sp>
      <p:sp>
        <p:nvSpPr>
          <p:cNvPr id="43" name="Text Box 1084"/>
          <p:cNvSpPr txBox="1">
            <a:spLocks noChangeArrowheads="1"/>
          </p:cNvSpPr>
          <p:nvPr/>
        </p:nvSpPr>
        <p:spPr bwMode="auto">
          <a:xfrm>
            <a:off x="5205413" y="6226175"/>
            <a:ext cx="134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dirty="0" smtClean="0">
                <a:solidFill>
                  <a:srgbClr val="CC0000"/>
                </a:solidFill>
                <a:ea typeface="黑体" panose="02010609060101010101" pitchFamily="49" charset="-122"/>
              </a:rPr>
              <a:t>DRAM</a:t>
            </a:r>
            <a:endParaRPr kumimoji="1" lang="en-US" altLang="zh-CN" sz="2400" b="1" dirty="0">
              <a:solidFill>
                <a:srgbClr val="CC00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down)">
                                      <p:cBhvr>
                                        <p:cTn id="7" dur="500"/>
                                        <p:tgtEl>
                                          <p:spTgt spid="174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6"/>
                                        </p:tgtEl>
                                        <p:attrNameLst>
                                          <p:attrName>style.visibility</p:attrName>
                                        </p:attrNameLst>
                                      </p:cBhvr>
                                      <p:to>
                                        <p:strVal val="visible"/>
                                      </p:to>
                                    </p:set>
                                    <p:animEffect transition="in" filter="wipe(left)">
                                      <p:cBhvr>
                                        <p:cTn id="12" dur="500"/>
                                        <p:tgtEl>
                                          <p:spTgt spid="174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417"/>
                                        </p:tgtEl>
                                        <p:attrNameLst>
                                          <p:attrName>style.visibility</p:attrName>
                                        </p:attrNameLst>
                                      </p:cBhvr>
                                      <p:to>
                                        <p:strVal val="visible"/>
                                      </p:to>
                                    </p:set>
                                    <p:animEffect transition="in" filter="wipe(down)">
                                      <p:cBhvr>
                                        <p:cTn id="17" dur="500"/>
                                        <p:tgtEl>
                                          <p:spTgt spid="174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8"/>
                                        </p:tgtEl>
                                        <p:attrNameLst>
                                          <p:attrName>style.visibility</p:attrName>
                                        </p:attrNameLst>
                                      </p:cBhvr>
                                      <p:to>
                                        <p:strVal val="visible"/>
                                      </p:to>
                                    </p:set>
                                    <p:animEffect transition="in" filter="wipe(left)">
                                      <p:cBhvr>
                                        <p:cTn id="22" dur="500"/>
                                        <p:tgtEl>
                                          <p:spTgt spid="174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419"/>
                                        </p:tgtEl>
                                        <p:attrNameLst>
                                          <p:attrName>style.visibility</p:attrName>
                                        </p:attrNameLst>
                                      </p:cBhvr>
                                      <p:to>
                                        <p:strVal val="visible"/>
                                      </p:to>
                                    </p:set>
                                    <p:animEffect transition="in" filter="wipe(down)">
                                      <p:cBhvr>
                                        <p:cTn id="27" dur="500"/>
                                        <p:tgtEl>
                                          <p:spTgt spid="174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3519"/>
                                        </p:tgtEl>
                                        <p:attrNameLst>
                                          <p:attrName>style.visibility</p:attrName>
                                        </p:attrNameLst>
                                      </p:cBhvr>
                                      <p:to>
                                        <p:strVal val="visible"/>
                                      </p:to>
                                    </p:set>
                                    <p:animEffect transition="in" filter="blinds(horizontal)">
                                      <p:cBhvr>
                                        <p:cTn id="32" dur="500"/>
                                        <p:tgtEl>
                                          <p:spTgt spid="2335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3492"/>
                                        </p:tgtEl>
                                        <p:attrNameLst>
                                          <p:attrName>style.visibility</p:attrName>
                                        </p:attrNameLst>
                                      </p:cBhvr>
                                      <p:to>
                                        <p:strVal val="visible"/>
                                      </p:to>
                                    </p:set>
                                    <p:animEffect transition="in" filter="blinds(horizontal)">
                                      <p:cBhvr>
                                        <p:cTn id="37" dur="500"/>
                                        <p:tgtEl>
                                          <p:spTgt spid="23349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233532"/>
                                        </p:tgtEl>
                                        <p:attrNameLst>
                                          <p:attrName>style.visibility</p:attrName>
                                        </p:attrNameLst>
                                      </p:cBhvr>
                                      <p:to>
                                        <p:strVal val="visible"/>
                                      </p:to>
                                    </p:set>
                                    <p:animEffect transition="in" filter="blinds(horizontal)">
                                      <p:cBhvr>
                                        <p:cTn id="46" dur="500"/>
                                        <p:tgtEl>
                                          <p:spTgt spid="23353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blinds(horizontal)">
                                      <p:cBhvr>
                                        <p:cTn id="51" dur="500"/>
                                        <p:tgtEl>
                                          <p:spTgt spid="3"/>
                                        </p:tgtEl>
                                      </p:cBhvr>
                                    </p:animEffect>
                                  </p:childTnLst>
                                </p:cTn>
                              </p:par>
                            </p:childTnLst>
                          </p:cTn>
                        </p:par>
                        <p:par>
                          <p:cTn id="52" fill="hold">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blinds(horizontal)">
                                      <p:cBhvr>
                                        <p:cTn id="5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92" grpId="0"/>
      <p:bldP spid="233519" grpId="0"/>
      <p:bldP spid="17415" grpId="0"/>
      <p:bldP spid="17416" grpId="0" animBg="1"/>
      <p:bldP spid="17417" grpId="0"/>
      <p:bldP spid="17418" grpId="0" animBg="1"/>
      <p:bldP spid="17419" grpId="0"/>
      <p:bldP spid="233532"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28" descr="存储体阵列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063" y="882650"/>
            <a:ext cx="770255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1029"/>
          <p:cNvSpPr>
            <a:spLocks noGrp="1" noChangeArrowheads="1"/>
          </p:cNvSpPr>
          <p:nvPr>
            <p:ph type="title" idx="4294967295"/>
          </p:nvPr>
        </p:nvSpPr>
        <p:spPr>
          <a:noFill/>
        </p:spPr>
        <p:txBody>
          <a:bodyPr lIns="91440" tIns="45720" rIns="91440" bIns="45720" anchor="ctr"/>
          <a:lstStyle/>
          <a:p>
            <a:pPr eaLnBrk="1" hangingPunct="1"/>
            <a:r>
              <a:rPr lang="zh-CN" altLang="en-US" smtClean="0">
                <a:latin typeface="方正舒体" panose="02010601030101010101" pitchFamily="2" charset="-122"/>
              </a:rPr>
              <a:t>字片式存储体阵列组织</a:t>
            </a:r>
            <a:r>
              <a:rPr lang="zh-CN" altLang="en-US" smtClean="0">
                <a:solidFill>
                  <a:srgbClr val="CC0000"/>
                </a:solidFill>
              </a:rPr>
              <a:t>（不作要求）</a:t>
            </a:r>
          </a:p>
        </p:txBody>
      </p:sp>
      <p:sp>
        <p:nvSpPr>
          <p:cNvPr id="18436" name="Text Box 1030"/>
          <p:cNvSpPr txBox="1">
            <a:spLocks noChangeArrowheads="1"/>
          </p:cNvSpPr>
          <p:nvPr/>
        </p:nvSpPr>
        <p:spPr bwMode="auto">
          <a:xfrm>
            <a:off x="1303620" y="1268413"/>
            <a:ext cx="457200" cy="3359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en-US" altLang="zh-CN" sz="2400" dirty="0">
              <a:ea typeface="华文新魏" panose="02010800040101010101" pitchFamily="2" charset="-122"/>
            </a:endParaRPr>
          </a:p>
          <a:p>
            <a:pPr eaLnBrk="1" hangingPunct="1">
              <a:spcBef>
                <a:spcPct val="50000"/>
              </a:spcBef>
            </a:pPr>
            <a:r>
              <a:rPr kumimoji="1" lang="zh-CN" altLang="en-US" sz="2400" dirty="0" smtClean="0">
                <a:solidFill>
                  <a:srgbClr val="800000"/>
                </a:solidFill>
                <a:ea typeface="华文新魏" panose="02010800040101010101" pitchFamily="2" charset="-122"/>
              </a:rPr>
              <a:t>地址译码器</a:t>
            </a:r>
            <a:endParaRPr kumimoji="1" lang="zh-CN" altLang="en-US" sz="2400" dirty="0">
              <a:solidFill>
                <a:srgbClr val="800000"/>
              </a:solidFill>
              <a:ea typeface="华文新魏" panose="02010800040101010101" pitchFamily="2" charset="-122"/>
            </a:endParaRPr>
          </a:p>
        </p:txBody>
      </p:sp>
      <p:sp>
        <p:nvSpPr>
          <p:cNvPr id="18437" name="Line 1031"/>
          <p:cNvSpPr>
            <a:spLocks noChangeShapeType="1"/>
          </p:cNvSpPr>
          <p:nvPr/>
        </p:nvSpPr>
        <p:spPr bwMode="auto">
          <a:xfrm flipH="1">
            <a:off x="1760820" y="1700013"/>
            <a:ext cx="9445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8" name="Line 1032"/>
          <p:cNvSpPr>
            <a:spLocks noChangeShapeType="1"/>
          </p:cNvSpPr>
          <p:nvPr/>
        </p:nvSpPr>
        <p:spPr bwMode="auto">
          <a:xfrm flipH="1">
            <a:off x="1773520" y="2573338"/>
            <a:ext cx="9318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9" name="Line 1033"/>
          <p:cNvSpPr>
            <a:spLocks noChangeShapeType="1"/>
          </p:cNvSpPr>
          <p:nvPr/>
        </p:nvSpPr>
        <p:spPr bwMode="auto">
          <a:xfrm flipH="1">
            <a:off x="1784633" y="3924300"/>
            <a:ext cx="9207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0" name="Text Box 1034"/>
          <p:cNvSpPr txBox="1">
            <a:spLocks noChangeArrowheads="1"/>
          </p:cNvSpPr>
          <p:nvPr/>
        </p:nvSpPr>
        <p:spPr bwMode="auto">
          <a:xfrm>
            <a:off x="593725" y="4830763"/>
            <a:ext cx="1692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rgbClr val="000099"/>
                </a:solidFill>
                <a:ea typeface="华文新魏" panose="02010800040101010101" pitchFamily="2" charset="-122"/>
              </a:rPr>
              <a:t>一维地址译码系统</a:t>
            </a:r>
          </a:p>
        </p:txBody>
      </p:sp>
      <p:sp>
        <p:nvSpPr>
          <p:cNvPr id="237579" name="AutoShape 1035"/>
          <p:cNvSpPr>
            <a:spLocks noChangeArrowheads="1"/>
          </p:cNvSpPr>
          <p:nvPr/>
        </p:nvSpPr>
        <p:spPr bwMode="auto">
          <a:xfrm>
            <a:off x="851820" y="705035"/>
            <a:ext cx="1682750" cy="488950"/>
          </a:xfrm>
          <a:prstGeom prst="wedgeRoundRectCallout">
            <a:avLst>
              <a:gd name="adj1" fmla="val 62546"/>
              <a:gd name="adj2" fmla="val 62014"/>
              <a:gd name="adj3" fmla="val 16667"/>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20000"/>
              </a:spcBef>
            </a:pPr>
            <a:r>
              <a:rPr kumimoji="1" lang="zh-CN" altLang="en-US" sz="2000" b="1">
                <a:ea typeface="黑体" panose="02010609060101010101" pitchFamily="49" charset="-122"/>
              </a:rPr>
              <a:t>地址驱动线</a:t>
            </a:r>
          </a:p>
        </p:txBody>
      </p:sp>
      <p:sp>
        <p:nvSpPr>
          <p:cNvPr id="237583" name="Text Box 1039"/>
          <p:cNvSpPr txBox="1">
            <a:spLocks noChangeArrowheads="1"/>
          </p:cNvSpPr>
          <p:nvPr/>
        </p:nvSpPr>
        <p:spPr bwMode="auto">
          <a:xfrm>
            <a:off x="554038" y="6075363"/>
            <a:ext cx="82359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一般</a:t>
            </a:r>
            <a:r>
              <a:rPr kumimoji="1" lang="en-US" altLang="zh-CN" sz="20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容量较小，为</a:t>
            </a:r>
            <a:r>
              <a:rPr kumimoji="1"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字片式芯片，只在</a:t>
            </a:r>
            <a:r>
              <a:rPr kumimoji="1" lang="en-US" altLang="zh-CN" sz="20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x</a:t>
            </a:r>
            <a:r>
              <a:rPr kumimoji="1" lang="zh-CN" altLang="en-US" sz="20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方向上</a:t>
            </a:r>
            <a:r>
              <a:rPr kumimoji="1"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译码，同时读出字线上所有位！</a:t>
            </a:r>
          </a:p>
        </p:txBody>
      </p:sp>
      <p:sp>
        <p:nvSpPr>
          <p:cNvPr id="1844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1759B7E1-66E3-4756-93E5-BB3088AD95DD}" type="slidenum">
              <a:rPr lang="zh-CN" altLang="en-US" sz="1200" smtClean="0">
                <a:solidFill>
                  <a:srgbClr val="898989"/>
                </a:solidFill>
              </a:rPr>
              <a:pPr/>
              <a:t>14</a:t>
            </a:fld>
            <a:endParaRPr lang="zh-CN" altLang="en-US" sz="1200" smtClean="0">
              <a:solidFill>
                <a:srgbClr val="898989"/>
              </a:solidFill>
            </a:endParaRPr>
          </a:p>
        </p:txBody>
      </p:sp>
      <p:sp>
        <p:nvSpPr>
          <p:cNvPr id="2" name="右箭头 1"/>
          <p:cNvSpPr/>
          <p:nvPr/>
        </p:nvSpPr>
        <p:spPr bwMode="auto">
          <a:xfrm>
            <a:off x="593725" y="2479059"/>
            <a:ext cx="680338" cy="649152"/>
          </a:xfrm>
          <a:prstGeom prst="rightArrow">
            <a:avLst/>
          </a:prstGeom>
          <a:noFill/>
          <a:ln w="19050"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panose="020B0604020202020204" pitchFamily="34" charset="0"/>
            </a:endParaRPr>
          </a:p>
        </p:txBody>
      </p:sp>
      <p:sp>
        <p:nvSpPr>
          <p:cNvPr id="3" name="文本框 2"/>
          <p:cNvSpPr txBox="1"/>
          <p:nvPr/>
        </p:nvSpPr>
        <p:spPr>
          <a:xfrm>
            <a:off x="236538" y="3128211"/>
            <a:ext cx="1037525" cy="400110"/>
          </a:xfrm>
          <a:prstGeom prst="rect">
            <a:avLst/>
          </a:prstGeom>
          <a:noFill/>
        </p:spPr>
        <p:txBody>
          <a:bodyPr wrap="square" rtlCol="0">
            <a:spAutoFit/>
          </a:bodyPr>
          <a:lstStyle/>
          <a:p>
            <a:r>
              <a:rPr lang="zh-CN" altLang="en-US" sz="2000" dirty="0" smtClean="0">
                <a:latin typeface="+mj-ea"/>
                <a:ea typeface="+mj-ea"/>
              </a:rPr>
              <a:t>地址线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9"/>
                                        </p:tgtEl>
                                        <p:attrNameLst>
                                          <p:attrName>style.visibility</p:attrName>
                                        </p:attrNameLst>
                                      </p:cBhvr>
                                      <p:to>
                                        <p:strVal val="visible"/>
                                      </p:to>
                                    </p:set>
                                    <p:animEffect transition="in" filter="blinds(horizontal)">
                                      <p:cBhvr>
                                        <p:cTn id="7" dur="500"/>
                                        <p:tgtEl>
                                          <p:spTgt spid="237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583"/>
                                        </p:tgtEl>
                                        <p:attrNameLst>
                                          <p:attrName>style.visibility</p:attrName>
                                        </p:attrNameLst>
                                      </p:cBhvr>
                                      <p:to>
                                        <p:strVal val="visible"/>
                                      </p:to>
                                    </p:set>
                                    <p:animEffect transition="in" filter="blinds(horizontal)">
                                      <p:cBhvr>
                                        <p:cTn id="12" dur="500"/>
                                        <p:tgtEl>
                                          <p:spTgt spid="237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9" grpId="0" animBg="1"/>
      <p:bldP spid="23758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098"/>
          <p:cNvSpPr>
            <a:spLocks noGrp="1" noChangeArrowheads="1"/>
          </p:cNvSpPr>
          <p:nvPr>
            <p:ph type="title" idx="4294967295"/>
          </p:nvPr>
        </p:nvSpPr>
        <p:spPr>
          <a:xfrm>
            <a:off x="296863" y="98425"/>
            <a:ext cx="8640762" cy="533400"/>
          </a:xfrm>
        </p:spPr>
        <p:txBody>
          <a:bodyPr lIns="91440" tIns="45720" rIns="91440" bIns="45720" anchor="ctr"/>
          <a:lstStyle/>
          <a:p>
            <a:pPr eaLnBrk="1" hangingPunct="1"/>
            <a:r>
              <a:rPr lang="zh-CN" altLang="en-US" smtClean="0"/>
              <a:t>位片式存储体阵列组织</a:t>
            </a:r>
            <a:r>
              <a:rPr lang="zh-CN" altLang="en-US" smtClean="0">
                <a:solidFill>
                  <a:srgbClr val="CC0000"/>
                </a:solidFill>
              </a:rPr>
              <a:t>（不作要求）</a:t>
            </a:r>
          </a:p>
        </p:txBody>
      </p:sp>
      <p:pic>
        <p:nvPicPr>
          <p:cNvPr id="20483" name="Picture 4100" descr="二维地址译码系统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8" y="857250"/>
            <a:ext cx="8785225"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601" name="Text Box 4105"/>
          <p:cNvSpPr txBox="1">
            <a:spLocks noChangeArrowheads="1"/>
          </p:cNvSpPr>
          <p:nvPr/>
        </p:nvSpPr>
        <p:spPr bwMode="auto">
          <a:xfrm>
            <a:off x="1244867" y="5988050"/>
            <a:ext cx="62134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
              </a:spcBef>
            </a:pP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位片式在字方向和位方向扩充，需要有片选信号</a:t>
            </a:r>
          </a:p>
          <a:p>
            <a:pPr eaLnBrk="1" hangingPunct="1">
              <a:spcBef>
                <a:spcPct val="5000"/>
              </a:spcBef>
            </a:pP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DRAM</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芯片都是位片式</a:t>
            </a:r>
          </a:p>
        </p:txBody>
      </p:sp>
      <p:sp>
        <p:nvSpPr>
          <p:cNvPr id="2048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57C35A6-76B2-46FF-B4BA-DF60B99AD71B}" type="slidenum">
              <a:rPr lang="zh-CN" altLang="en-US" sz="1200" smtClean="0">
                <a:solidFill>
                  <a:srgbClr val="898989"/>
                </a:solidFill>
              </a:rPr>
              <a:pPr/>
              <a:t>15</a:t>
            </a:fld>
            <a:endParaRPr lang="zh-CN" altLang="en-US" sz="1200" smtClean="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601"/>
                                        </p:tgtEl>
                                        <p:attrNameLst>
                                          <p:attrName>style.visibility</p:attrName>
                                        </p:attrNameLst>
                                      </p:cBhvr>
                                      <p:to>
                                        <p:strVal val="visible"/>
                                      </p:to>
                                    </p:set>
                                    <p:animEffect transition="in" filter="blinds(horizontal)">
                                      <p:cBhvr>
                                        <p:cTn id="7" dur="500"/>
                                        <p:tgtEl>
                                          <p:spTgt spid="238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4294967295"/>
          </p:nvPr>
        </p:nvSpPr>
        <p:spPr>
          <a:xfrm>
            <a:off x="304800" y="819150"/>
            <a:ext cx="8640763" cy="2800767"/>
          </a:xfrm>
        </p:spPr>
        <p:txBody>
          <a:bodyPr lIns="91440" tIns="45720" rIns="91440" bIns="45720"/>
          <a:lstStyle/>
          <a:p>
            <a:pPr eaLnBrk="1" hangingPunct="1">
              <a:lnSpc>
                <a:spcPct val="110000"/>
              </a:lnSpc>
              <a:buFontTx/>
              <a:buNone/>
            </a:pPr>
            <a:r>
              <a:rPr lang="zh-CN" altLang="en-US" sz="2200" dirty="0" smtClean="0">
                <a:latin typeface="微软雅黑" panose="020B0503020204020204" pitchFamily="34" charset="-122"/>
                <a:ea typeface="微软雅黑" panose="020B0503020204020204" pitchFamily="34" charset="-122"/>
              </a:rPr>
              <a:t>16</a:t>
            </a:r>
            <a:r>
              <a:rPr lang="en-US" altLang="zh-CN" sz="2200" dirty="0" smtClean="0">
                <a:latin typeface="微软雅黑" panose="020B0503020204020204" pitchFamily="34" charset="-122"/>
                <a:ea typeface="微软雅黑" panose="020B0503020204020204" pitchFamily="34" charset="-122"/>
              </a:rPr>
              <a:t>M</a:t>
            </a:r>
            <a:r>
              <a:rPr lang="zh-CN" altLang="en-US" sz="2200" dirty="0" smtClean="0">
                <a:latin typeface="微软雅黑" panose="020B0503020204020204" pitchFamily="34" charset="-122"/>
                <a:ea typeface="微软雅黑" panose="020B0503020204020204" pitchFamily="34" charset="-122"/>
              </a:rPr>
              <a:t>位 = 4</a:t>
            </a:r>
            <a:r>
              <a:rPr lang="en-US" altLang="zh-CN" sz="2200" dirty="0" smtClean="0">
                <a:latin typeface="微软雅黑" panose="020B0503020204020204" pitchFamily="34" charset="-122"/>
                <a:ea typeface="微软雅黑" panose="020B0503020204020204" pitchFamily="34" charset="-122"/>
              </a:rPr>
              <a:t>Mbx4 = 2048x2048x4 = 2</a:t>
            </a:r>
            <a:r>
              <a:rPr lang="en-US" altLang="zh-CN" sz="2200" baseline="30000" dirty="0" smtClean="0">
                <a:latin typeface="微软雅黑" panose="020B0503020204020204" pitchFamily="34" charset="-122"/>
                <a:ea typeface="微软雅黑" panose="020B0503020204020204" pitchFamily="34" charset="-122"/>
              </a:rPr>
              <a:t>11</a:t>
            </a:r>
            <a:r>
              <a:rPr lang="en-US" altLang="zh-CN" sz="2200" dirty="0" smtClean="0">
                <a:latin typeface="微软雅黑" panose="020B0503020204020204" pitchFamily="34" charset="-122"/>
                <a:ea typeface="微软雅黑" panose="020B0503020204020204" pitchFamily="34" charset="-122"/>
              </a:rPr>
              <a:t>x2</a:t>
            </a:r>
            <a:r>
              <a:rPr lang="en-US" altLang="zh-CN" sz="2200" baseline="30000" dirty="0" smtClean="0">
                <a:latin typeface="微软雅黑" panose="020B0503020204020204" pitchFamily="34" charset="-122"/>
                <a:ea typeface="微软雅黑" panose="020B0503020204020204" pitchFamily="34" charset="-122"/>
              </a:rPr>
              <a:t>11</a:t>
            </a:r>
            <a:r>
              <a:rPr lang="en-US" altLang="zh-CN" sz="2200" dirty="0" smtClean="0">
                <a:latin typeface="微软雅黑" panose="020B0503020204020204" pitchFamily="34" charset="-122"/>
                <a:ea typeface="微软雅黑" panose="020B0503020204020204" pitchFamily="34" charset="-122"/>
              </a:rPr>
              <a:t>x4</a:t>
            </a:r>
          </a:p>
          <a:p>
            <a:pPr eaLnBrk="1" hangingPunct="1">
              <a:lnSpc>
                <a:spcPct val="110000"/>
              </a:lnSpc>
              <a:buFontTx/>
              <a:buNone/>
            </a:pPr>
            <a:r>
              <a:rPr lang="zh-CN" altLang="en-US" sz="2200" dirty="0" smtClean="0">
                <a:latin typeface="微软雅黑" panose="020B0503020204020204" pitchFamily="34" charset="-122"/>
                <a:ea typeface="微软雅黑" panose="020B0503020204020204" pitchFamily="34" charset="-122"/>
              </a:rPr>
              <a:t>(1) 地址线：11根线分时复用形成</a:t>
            </a:r>
            <a:r>
              <a:rPr lang="en-US" altLang="zh-CN" sz="2200" dirty="0" smtClean="0">
                <a:latin typeface="微软雅黑" panose="020B0503020204020204" pitchFamily="34" charset="-122"/>
                <a:ea typeface="微软雅黑" panose="020B0503020204020204" pitchFamily="34" charset="-122"/>
              </a:rPr>
              <a:t>22</a:t>
            </a:r>
            <a:r>
              <a:rPr lang="zh-CN" altLang="en-US" sz="2200" dirty="0" smtClean="0">
                <a:latin typeface="微软雅黑" panose="020B0503020204020204" pitchFamily="34" charset="-122"/>
                <a:ea typeface="微软雅黑" panose="020B0503020204020204" pitchFamily="34" charset="-122"/>
              </a:rPr>
              <a:t>位地址，低</a:t>
            </a:r>
            <a:r>
              <a:rPr lang="en-US" altLang="zh-CN" sz="2200" dirty="0" smtClean="0">
                <a:latin typeface="微软雅黑" panose="020B0503020204020204" pitchFamily="34" charset="-122"/>
                <a:ea typeface="微软雅黑" panose="020B0503020204020204" pitchFamily="34" charset="-122"/>
              </a:rPr>
              <a:t>11</a:t>
            </a:r>
            <a:r>
              <a:rPr lang="zh-CN" altLang="en-US" sz="2200" dirty="0" smtClean="0">
                <a:latin typeface="微软雅黑" panose="020B0503020204020204" pitchFamily="34" charset="-122"/>
                <a:ea typeface="微软雅黑" panose="020B0503020204020204" pitchFamily="34" charset="-122"/>
              </a:rPr>
              <a:t>位为行地址，高</a:t>
            </a:r>
            <a:r>
              <a:rPr lang="en-US" altLang="zh-CN" sz="2200" dirty="0" smtClean="0">
                <a:latin typeface="微软雅黑" panose="020B0503020204020204" pitchFamily="34" charset="-122"/>
                <a:ea typeface="微软雅黑" panose="020B0503020204020204" pitchFamily="34" charset="-122"/>
              </a:rPr>
              <a:t>11</a:t>
            </a:r>
            <a:r>
              <a:rPr lang="zh-CN" altLang="en-US" sz="2200" dirty="0" smtClean="0">
                <a:latin typeface="微软雅黑" panose="020B0503020204020204" pitchFamily="34" charset="-122"/>
                <a:ea typeface="微软雅黑" panose="020B0503020204020204" pitchFamily="34" charset="-122"/>
              </a:rPr>
              <a:t>位为列，分别由</a:t>
            </a:r>
            <a:r>
              <a:rPr lang="en-US" altLang="zh-CN" sz="2200" dirty="0" smtClean="0">
                <a:latin typeface="微软雅黑" panose="020B0503020204020204" pitchFamily="34" charset="-122"/>
                <a:ea typeface="微软雅黑" panose="020B0503020204020204" pitchFamily="34" charset="-122"/>
              </a:rPr>
              <a:t>RAS</a:t>
            </a:r>
            <a:r>
              <a:rPr lang="zh-CN" altLang="en-US" sz="2200" dirty="0" smtClean="0">
                <a:latin typeface="微软雅黑" panose="020B0503020204020204" pitchFamily="34" charset="-122"/>
                <a:ea typeface="微软雅黑" panose="020B0503020204020204" pitchFamily="34" charset="-122"/>
              </a:rPr>
              <a:t>和</a:t>
            </a:r>
            <a:r>
              <a:rPr lang="en-US" altLang="zh-CN" sz="2200" dirty="0" smtClean="0">
                <a:latin typeface="微软雅黑" panose="020B0503020204020204" pitchFamily="34" charset="-122"/>
                <a:ea typeface="微软雅黑" panose="020B0503020204020204" pitchFamily="34" charset="-122"/>
              </a:rPr>
              <a:t>CAS</a:t>
            </a:r>
            <a:r>
              <a:rPr lang="zh-CN" altLang="en-US" sz="2200" dirty="0" smtClean="0">
                <a:latin typeface="微软雅黑" panose="020B0503020204020204" pitchFamily="34" charset="-122"/>
                <a:ea typeface="微软雅黑" panose="020B0503020204020204" pitchFamily="34" charset="-122"/>
              </a:rPr>
              <a:t>提供控制时序。</a:t>
            </a:r>
            <a:endParaRPr lang="zh-CN" altLang="en-US" sz="2200" dirty="0" smtClean="0">
              <a:solidFill>
                <a:srgbClr val="006600"/>
              </a:solidFill>
              <a:latin typeface="微软雅黑" panose="020B0503020204020204" pitchFamily="34" charset="-122"/>
              <a:ea typeface="微软雅黑" panose="020B0503020204020204" pitchFamily="34" charset="-122"/>
            </a:endParaRPr>
          </a:p>
          <a:p>
            <a:pPr eaLnBrk="1" hangingPunct="1">
              <a:lnSpc>
                <a:spcPct val="110000"/>
              </a:lnSpc>
              <a:buFontTx/>
              <a:buNone/>
            </a:pPr>
            <a:r>
              <a:rPr lang="zh-CN" altLang="en-US" sz="2200" dirty="0" smtClean="0">
                <a:latin typeface="微软雅黑" panose="020B0503020204020204" pitchFamily="34" charset="-122"/>
                <a:ea typeface="微软雅黑" panose="020B0503020204020204" pitchFamily="34" charset="-122"/>
              </a:rPr>
              <a:t>(2) 需</a:t>
            </a:r>
            <a:r>
              <a:rPr lang="en-US" altLang="zh-CN" sz="2200" dirty="0" smtClean="0">
                <a:latin typeface="微软雅黑" panose="020B0503020204020204" pitchFamily="34" charset="-122"/>
                <a:ea typeface="微软雅黑" panose="020B0503020204020204" pitchFamily="34" charset="-122"/>
              </a:rPr>
              <a:t>4</a:t>
            </a:r>
            <a:r>
              <a:rPr lang="zh-CN" altLang="en-US" sz="2200" dirty="0" smtClean="0">
                <a:latin typeface="微软雅黑" panose="020B0503020204020204" pitchFamily="34" charset="-122"/>
                <a:ea typeface="微软雅黑" panose="020B0503020204020204" pitchFamily="34" charset="-122"/>
              </a:rPr>
              <a:t>个位平面，对相同行、列交叉点的</a:t>
            </a:r>
            <a:r>
              <a:rPr lang="en-US" altLang="zh-CN" sz="2200" dirty="0" smtClean="0">
                <a:latin typeface="微软雅黑" panose="020B0503020204020204" pitchFamily="34" charset="-122"/>
                <a:ea typeface="微软雅黑" panose="020B0503020204020204" pitchFamily="34" charset="-122"/>
              </a:rPr>
              <a:t>4</a:t>
            </a:r>
            <a:r>
              <a:rPr lang="zh-CN" altLang="en-US" sz="2200" dirty="0" smtClean="0">
                <a:latin typeface="微软雅黑" panose="020B0503020204020204" pitchFamily="34" charset="-122"/>
                <a:ea typeface="微软雅黑" panose="020B0503020204020204" pitchFamily="34" charset="-122"/>
              </a:rPr>
              <a:t>位一起读</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写</a:t>
            </a:r>
          </a:p>
          <a:p>
            <a:pPr eaLnBrk="1" hangingPunct="1">
              <a:lnSpc>
                <a:spcPct val="110000"/>
              </a:lnSpc>
              <a:buFontTx/>
              <a:buNone/>
            </a:pPr>
            <a:r>
              <a:rPr lang="en-US" altLang="zh-CN" sz="2200" dirty="0" smtClean="0">
                <a:latin typeface="微软雅黑" panose="020B0503020204020204" pitchFamily="34" charset="-122"/>
                <a:ea typeface="微软雅黑" panose="020B0503020204020204" pitchFamily="34" charset="-122"/>
              </a:rPr>
              <a:t>(3) </a:t>
            </a:r>
            <a:r>
              <a:rPr lang="zh-CN" altLang="en-US" sz="2200" dirty="0" smtClean="0">
                <a:solidFill>
                  <a:srgbClr val="FF0000"/>
                </a:solidFill>
                <a:latin typeface="微软雅黑" panose="020B0503020204020204" pitchFamily="34" charset="-122"/>
                <a:ea typeface="微软雅黑" panose="020B0503020204020204" pitchFamily="34" charset="-122"/>
                <a:hlinkClick r:id="" action="ppaction://hlinkshowjump?jump=nextslide"/>
              </a:rPr>
              <a:t>内部结构框图</a:t>
            </a:r>
            <a:endParaRPr lang="en-US" altLang="zh-CN" sz="2200" dirty="0" smtClean="0">
              <a:solidFill>
                <a:srgbClr val="FF0000"/>
              </a:solidFill>
              <a:latin typeface="微软雅黑" panose="020B0503020204020204" pitchFamily="34" charset="-122"/>
              <a:ea typeface="微软雅黑" panose="020B0503020204020204" pitchFamily="34" charset="-122"/>
            </a:endParaRPr>
          </a:p>
          <a:p>
            <a:pPr eaLnBrk="1" hangingPunct="1">
              <a:lnSpc>
                <a:spcPct val="110000"/>
              </a:lnSpc>
              <a:buNone/>
            </a:pPr>
            <a:r>
              <a:rPr lang="en-US" altLang="zh-CN" sz="2200" dirty="0">
                <a:latin typeface="微软雅黑" panose="020B0503020204020204" pitchFamily="34" charset="-122"/>
                <a:ea typeface="微软雅黑" panose="020B0503020204020204" pitchFamily="34" charset="-122"/>
              </a:rPr>
              <a:t>(4) </a:t>
            </a:r>
            <a:r>
              <a:rPr lang="zh-CN" altLang="en-US" sz="2200" dirty="0">
                <a:latin typeface="微软雅黑" panose="020B0503020204020204" pitchFamily="34" charset="-122"/>
                <a:ea typeface="微软雅黑" panose="020B0503020204020204" pitchFamily="34" charset="-122"/>
              </a:rPr>
              <a:t>芯片管</a:t>
            </a:r>
            <a:r>
              <a:rPr lang="zh-CN" altLang="en-US" sz="2200" dirty="0" smtClean="0">
                <a:latin typeface="微软雅黑" panose="020B0503020204020204" pitchFamily="34" charset="-122"/>
                <a:ea typeface="微软雅黑" panose="020B0503020204020204" pitchFamily="34" charset="-122"/>
              </a:rPr>
              <a:t>脚</a:t>
            </a:r>
            <a:endParaRPr lang="en-US" altLang="zh-CN" sz="2200" dirty="0">
              <a:latin typeface="微软雅黑" panose="020B0503020204020204" pitchFamily="34" charset="-122"/>
              <a:ea typeface="微软雅黑" panose="020B0503020204020204" pitchFamily="34" charset="-122"/>
            </a:endParaRPr>
          </a:p>
        </p:txBody>
      </p:sp>
      <p:sp>
        <p:nvSpPr>
          <p:cNvPr id="22531" name="Rectangle 4"/>
          <p:cNvSpPr>
            <a:spLocks noGrp="1" noChangeArrowheads="1"/>
          </p:cNvSpPr>
          <p:nvPr>
            <p:ph type="title" idx="4294967295"/>
          </p:nvPr>
        </p:nvSpPr>
        <p:spPr>
          <a:xfrm>
            <a:off x="236538" y="107950"/>
            <a:ext cx="8807450" cy="569913"/>
          </a:xfrm>
          <a:noFill/>
        </p:spPr>
        <p:txBody>
          <a:bodyPr lIns="91440" tIns="45720" rIns="91440" bIns="45720" anchor="ctr"/>
          <a:lstStyle/>
          <a:p>
            <a:pPr eaLnBrk="1" hangingPunct="1"/>
            <a:r>
              <a:rPr lang="zh-CN" altLang="en-US" smtClean="0"/>
              <a:t>举例：典型的16</a:t>
            </a:r>
            <a:r>
              <a:rPr lang="en-US" altLang="zh-CN" smtClean="0"/>
              <a:t>M</a:t>
            </a:r>
            <a:r>
              <a:rPr lang="zh-CN" altLang="en-US" smtClean="0"/>
              <a:t>位</a:t>
            </a:r>
            <a:r>
              <a:rPr lang="en-US" altLang="zh-CN" smtClean="0"/>
              <a:t>DRAM（4M</a:t>
            </a:r>
            <a:r>
              <a:rPr lang="en-US" altLang="zh-CN" smtClean="0">
                <a:latin typeface="MS Gothic" panose="020B0609070205080204" pitchFamily="49" charset="-128"/>
                <a:ea typeface="MS Gothic" panose="020B0609070205080204" pitchFamily="49" charset="-128"/>
              </a:rPr>
              <a:t>x</a:t>
            </a:r>
            <a:r>
              <a:rPr lang="en-US" altLang="zh-CN" smtClean="0"/>
              <a:t>4）</a:t>
            </a:r>
          </a:p>
        </p:txBody>
      </p:sp>
      <p:sp>
        <p:nvSpPr>
          <p:cNvPr id="6" name="Text Box 44"/>
          <p:cNvSpPr txBox="1">
            <a:spLocks noChangeArrowheads="1"/>
          </p:cNvSpPr>
          <p:nvPr/>
        </p:nvSpPr>
        <p:spPr bwMode="auto">
          <a:xfrm>
            <a:off x="1830137" y="6355556"/>
            <a:ext cx="11509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dirty="0">
                <a:solidFill>
                  <a:srgbClr val="FF0000"/>
                </a:solidFill>
                <a:ea typeface="华文新魏" panose="02010800040101010101" pitchFamily="2" charset="-122"/>
                <a:hlinkClick r:id="rId2" action="ppaction://hlinksldjump"/>
              </a:rPr>
              <a:t>SKIP</a:t>
            </a:r>
            <a:r>
              <a:rPr kumimoji="1" lang="zh-CN" altLang="en-US" sz="1800" b="1" i="1" dirty="0">
                <a:solidFill>
                  <a:srgbClr val="666699"/>
                </a:solidFill>
                <a:ea typeface="华文新魏" panose="02010800040101010101" pitchFamily="2" charset="-122"/>
              </a:rPr>
              <a:t>、</a:t>
            </a:r>
            <a:endParaRPr kumimoji="1" lang="en-US" altLang="zh-CN" sz="1800" b="1" i="1" dirty="0">
              <a:solidFill>
                <a:srgbClr val="666699"/>
              </a:solidFill>
              <a:ea typeface="华文新魏" panose="02010800040101010101" pitchFamily="2" charset="-122"/>
            </a:endParaRPr>
          </a:p>
        </p:txBody>
      </p:sp>
      <p:sp>
        <p:nvSpPr>
          <p:cNvPr id="2253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D3F67D3-6BA8-41CB-A600-15C994A00635}" type="slidenum">
              <a:rPr lang="zh-CN" altLang="en-US" sz="1200" smtClean="0">
                <a:solidFill>
                  <a:srgbClr val="898989"/>
                </a:solidFill>
              </a:rPr>
              <a:pPr/>
              <a:t>16</a:t>
            </a:fld>
            <a:endParaRPr lang="zh-CN" altLang="en-US" sz="1200" smtClean="0">
              <a:solidFill>
                <a:srgbClr val="898989"/>
              </a:solidFill>
            </a:endParaRPr>
          </a:p>
        </p:txBody>
      </p:sp>
      <p:pic>
        <p:nvPicPr>
          <p:cNvPr id="8"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724" y="2798915"/>
            <a:ext cx="2755974" cy="4059085"/>
          </a:xfrm>
          <a:prstGeom prst="rect">
            <a:avLst/>
          </a:prstGeom>
          <a:noFill/>
          <a:ln w="12700">
            <a:solidFill>
              <a:srgbClr val="80008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0883">
                                            <p:txEl>
                                              <p:pRg st="1" end="1"/>
                                            </p:txEl>
                                          </p:spTgt>
                                        </p:tgtEl>
                                        <p:attrNameLst>
                                          <p:attrName>style.visibility</p:attrName>
                                        </p:attrNameLst>
                                      </p:cBhvr>
                                      <p:to>
                                        <p:strVal val="visible"/>
                                      </p:to>
                                    </p:set>
                                    <p:animEffect transition="in" filter="blinds(horizontal)">
                                      <p:cBhvr>
                                        <p:cTn id="7" dur="500"/>
                                        <p:tgtEl>
                                          <p:spTgt spid="250883">
                                            <p:txEl>
                                              <p:pRg st="1" end="1"/>
                                            </p:txEl>
                                          </p:spTgt>
                                        </p:tgtEl>
                                      </p:cBhvr>
                                    </p:animEffect>
                                  </p:childTnLst>
                                  <p:subTnLst>
                                    <p:animClr clrSpc="rgb" dir="cw">
                                      <p:cBhvr override="childStyle">
                                        <p:cTn dur="1" fill="hold" display="0" masterRel="nextClick" afterEffect="1"/>
                                        <p:tgtEl>
                                          <p:spTgt spid="250883">
                                            <p:txEl>
                                              <p:pRg st="1" end="1"/>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0883">
                                            <p:txEl>
                                              <p:pRg st="2" end="2"/>
                                            </p:txEl>
                                          </p:spTgt>
                                        </p:tgtEl>
                                        <p:attrNameLst>
                                          <p:attrName>style.visibility</p:attrName>
                                        </p:attrNameLst>
                                      </p:cBhvr>
                                      <p:to>
                                        <p:strVal val="visible"/>
                                      </p:to>
                                    </p:set>
                                    <p:animEffect transition="in" filter="blinds(horizontal)">
                                      <p:cBhvr>
                                        <p:cTn id="12" dur="500"/>
                                        <p:tgtEl>
                                          <p:spTgt spid="250883">
                                            <p:txEl>
                                              <p:pRg st="2" end="2"/>
                                            </p:txEl>
                                          </p:spTgt>
                                        </p:tgtEl>
                                      </p:cBhvr>
                                    </p:animEffect>
                                  </p:childTnLst>
                                  <p:subTnLst>
                                    <p:animClr clrSpc="rgb" dir="cw">
                                      <p:cBhvr override="childStyle">
                                        <p:cTn dur="1" fill="hold" display="0" masterRel="nextClick" afterEffect="1"/>
                                        <p:tgtEl>
                                          <p:spTgt spid="250883">
                                            <p:txEl>
                                              <p:pRg st="2" end="2"/>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0883">
                                            <p:txEl>
                                              <p:pRg st="3" end="3"/>
                                            </p:txEl>
                                          </p:spTgt>
                                        </p:tgtEl>
                                        <p:attrNameLst>
                                          <p:attrName>style.visibility</p:attrName>
                                        </p:attrNameLst>
                                      </p:cBhvr>
                                      <p:to>
                                        <p:strVal val="visible"/>
                                      </p:to>
                                    </p:set>
                                    <p:animEffect transition="in" filter="blinds(horizontal)">
                                      <p:cBhvr>
                                        <p:cTn id="17" dur="500"/>
                                        <p:tgtEl>
                                          <p:spTgt spid="250883">
                                            <p:txEl>
                                              <p:pRg st="3" end="3"/>
                                            </p:txEl>
                                          </p:spTgt>
                                        </p:tgtEl>
                                      </p:cBhvr>
                                    </p:animEffect>
                                  </p:childTnLst>
                                  <p:subTnLst>
                                    <p:animClr clrSpc="rgb" dir="cw">
                                      <p:cBhvr override="childStyle">
                                        <p:cTn dur="1" fill="hold" display="0" masterRel="nextClick" afterEffect="1"/>
                                        <p:tgtEl>
                                          <p:spTgt spid="250883">
                                            <p:txEl>
                                              <p:pRg st="3" end="3"/>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0883">
                                            <p:txEl>
                                              <p:pRg st="4" end="4"/>
                                            </p:txEl>
                                          </p:spTgt>
                                        </p:tgtEl>
                                        <p:attrNameLst>
                                          <p:attrName>style.visibility</p:attrName>
                                        </p:attrNameLst>
                                      </p:cBhvr>
                                      <p:to>
                                        <p:strVal val="visible"/>
                                      </p:to>
                                    </p:set>
                                    <p:animEffect transition="in" filter="blinds(horizontal)">
                                      <p:cBhvr>
                                        <p:cTn id="22" dur="500"/>
                                        <p:tgtEl>
                                          <p:spTgt spid="250883">
                                            <p:txEl>
                                              <p:pRg st="4" end="4"/>
                                            </p:txEl>
                                          </p:spTgt>
                                        </p:tgtEl>
                                      </p:cBhvr>
                                    </p:animEffect>
                                  </p:childTnLst>
                                  <p:subTnLst>
                                    <p:animClr clrSpc="rgb" dir="cw">
                                      <p:cBhvr override="childStyle">
                                        <p:cTn dur="1" fill="hold" display="0" masterRel="nextClick" afterEffect="1"/>
                                        <p:tgtEl>
                                          <p:spTgt spid="250883">
                                            <p:txEl>
                                              <p:pRg st="4" end="4"/>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lIns="91440" tIns="45720" rIns="91440" bIns="45720" anchor="ctr"/>
          <a:lstStyle/>
          <a:p>
            <a:pPr eaLnBrk="1" hangingPunct="1"/>
            <a:r>
              <a:rPr lang="zh-CN" altLang="en-US" sz="3200" smtClean="0"/>
              <a:t>举例：典型的16</a:t>
            </a:r>
            <a:r>
              <a:rPr lang="en-US" altLang="zh-CN" sz="3200" smtClean="0"/>
              <a:t>M</a:t>
            </a:r>
            <a:r>
              <a:rPr lang="zh-CN" altLang="en-US" sz="3200" smtClean="0"/>
              <a:t>位</a:t>
            </a:r>
            <a:r>
              <a:rPr lang="en-US" altLang="zh-CN" sz="3200" smtClean="0"/>
              <a:t>DRAM（4M</a:t>
            </a:r>
            <a:r>
              <a:rPr lang="en-US" altLang="zh-CN" smtClean="0">
                <a:latin typeface="MS Gothic" panose="020B0609070205080204" pitchFamily="49" charset="-128"/>
                <a:ea typeface="MS Gothic" panose="020B0609070205080204" pitchFamily="49" charset="-128"/>
              </a:rPr>
              <a:t>x</a:t>
            </a:r>
            <a:r>
              <a:rPr lang="en-US" altLang="zh-CN" sz="3200" smtClean="0"/>
              <a:t>4）</a:t>
            </a:r>
          </a:p>
        </p:txBody>
      </p:sp>
      <p:pic>
        <p:nvPicPr>
          <p:cNvPr id="23555" name="Picture 4" descr="典型的16兆位DRAM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882650"/>
            <a:ext cx="84582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5"/>
          <p:cNvGrpSpPr>
            <a:grpSpLocks/>
          </p:cNvGrpSpPr>
          <p:nvPr/>
        </p:nvGrpSpPr>
        <p:grpSpPr bwMode="auto">
          <a:xfrm>
            <a:off x="5732463" y="1196975"/>
            <a:ext cx="2844800" cy="2208213"/>
            <a:chOff x="3611" y="584"/>
            <a:chExt cx="1912" cy="1561"/>
          </a:xfrm>
        </p:grpSpPr>
        <p:sp>
          <p:nvSpPr>
            <p:cNvPr id="23566" name="Rectangle 6"/>
            <p:cNvSpPr>
              <a:spLocks noChangeArrowheads="1"/>
            </p:cNvSpPr>
            <p:nvPr/>
          </p:nvSpPr>
          <p:spPr bwMode="auto">
            <a:xfrm>
              <a:off x="3973" y="1186"/>
              <a:ext cx="737" cy="61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67" name="Line 7"/>
            <p:cNvSpPr>
              <a:spLocks noChangeShapeType="1"/>
            </p:cNvSpPr>
            <p:nvPr/>
          </p:nvSpPr>
          <p:spPr bwMode="auto">
            <a:xfrm>
              <a:off x="3973" y="1262"/>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68" name="Line 8"/>
            <p:cNvSpPr>
              <a:spLocks noChangeShapeType="1"/>
            </p:cNvSpPr>
            <p:nvPr/>
          </p:nvSpPr>
          <p:spPr bwMode="auto">
            <a:xfrm>
              <a:off x="3984" y="1358"/>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69" name="Line 9"/>
            <p:cNvSpPr>
              <a:spLocks noChangeShapeType="1"/>
            </p:cNvSpPr>
            <p:nvPr/>
          </p:nvSpPr>
          <p:spPr bwMode="auto">
            <a:xfrm>
              <a:off x="3971" y="1454"/>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0" name="Line 10"/>
            <p:cNvSpPr>
              <a:spLocks noChangeShapeType="1"/>
            </p:cNvSpPr>
            <p:nvPr/>
          </p:nvSpPr>
          <p:spPr bwMode="auto">
            <a:xfrm>
              <a:off x="3982" y="1543"/>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1" name="Line 12"/>
            <p:cNvSpPr>
              <a:spLocks noChangeShapeType="1"/>
            </p:cNvSpPr>
            <p:nvPr/>
          </p:nvSpPr>
          <p:spPr bwMode="auto">
            <a:xfrm>
              <a:off x="4048"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2" name="Line 13"/>
            <p:cNvSpPr>
              <a:spLocks noChangeShapeType="1"/>
            </p:cNvSpPr>
            <p:nvPr/>
          </p:nvSpPr>
          <p:spPr bwMode="auto">
            <a:xfrm>
              <a:off x="4120"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3" name="Line 14"/>
            <p:cNvSpPr>
              <a:spLocks noChangeShapeType="1"/>
            </p:cNvSpPr>
            <p:nvPr/>
          </p:nvSpPr>
          <p:spPr bwMode="auto">
            <a:xfrm>
              <a:off x="4182" y="1188"/>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4" name="Line 16"/>
            <p:cNvSpPr>
              <a:spLocks noChangeShapeType="1"/>
            </p:cNvSpPr>
            <p:nvPr/>
          </p:nvSpPr>
          <p:spPr bwMode="auto">
            <a:xfrm>
              <a:off x="4134" y="958"/>
              <a:ext cx="0" cy="237"/>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5" name="Line 17"/>
            <p:cNvSpPr>
              <a:spLocks noChangeShapeType="1"/>
            </p:cNvSpPr>
            <p:nvPr/>
          </p:nvSpPr>
          <p:spPr bwMode="auto">
            <a:xfrm>
              <a:off x="4134" y="966"/>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6" name="Line 18"/>
            <p:cNvSpPr>
              <a:spLocks noChangeShapeType="1"/>
            </p:cNvSpPr>
            <p:nvPr/>
          </p:nvSpPr>
          <p:spPr bwMode="auto">
            <a:xfrm>
              <a:off x="4879" y="965"/>
              <a:ext cx="0" cy="635"/>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7" name="Line 19"/>
            <p:cNvSpPr>
              <a:spLocks noChangeShapeType="1"/>
            </p:cNvSpPr>
            <p:nvPr/>
          </p:nvSpPr>
          <p:spPr bwMode="auto">
            <a:xfrm>
              <a:off x="4710" y="1591"/>
              <a:ext cx="1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8" name="Line 20"/>
            <p:cNvSpPr>
              <a:spLocks noChangeShapeType="1"/>
            </p:cNvSpPr>
            <p:nvPr/>
          </p:nvSpPr>
          <p:spPr bwMode="auto">
            <a:xfrm>
              <a:off x="4146" y="1036"/>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9" name="Line 21"/>
            <p:cNvSpPr>
              <a:spLocks noChangeShapeType="1"/>
            </p:cNvSpPr>
            <p:nvPr/>
          </p:nvSpPr>
          <p:spPr bwMode="auto">
            <a:xfrm>
              <a:off x="4202" y="966"/>
              <a:ext cx="0" cy="22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0" name="Oval 24"/>
            <p:cNvSpPr>
              <a:spLocks noChangeArrowheads="1"/>
            </p:cNvSpPr>
            <p:nvPr/>
          </p:nvSpPr>
          <p:spPr bwMode="auto">
            <a:xfrm>
              <a:off x="4015" y="123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81" name="Oval 25"/>
            <p:cNvSpPr>
              <a:spLocks noChangeArrowheads="1"/>
            </p:cNvSpPr>
            <p:nvPr/>
          </p:nvSpPr>
          <p:spPr bwMode="auto">
            <a:xfrm>
              <a:off x="4168" y="1005"/>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82" name="Line 26"/>
            <p:cNvSpPr>
              <a:spLocks noChangeShapeType="1"/>
            </p:cNvSpPr>
            <p:nvPr/>
          </p:nvSpPr>
          <p:spPr bwMode="auto">
            <a:xfrm>
              <a:off x="4278" y="762"/>
              <a:ext cx="0" cy="204"/>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3" name="Line 27"/>
            <p:cNvSpPr>
              <a:spLocks noChangeShapeType="1"/>
            </p:cNvSpPr>
            <p:nvPr/>
          </p:nvSpPr>
          <p:spPr bwMode="auto">
            <a:xfrm>
              <a:off x="4278" y="754"/>
              <a:ext cx="770"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4" name="Line 28"/>
            <p:cNvSpPr>
              <a:spLocks noChangeShapeType="1"/>
            </p:cNvSpPr>
            <p:nvPr/>
          </p:nvSpPr>
          <p:spPr bwMode="auto">
            <a:xfrm>
              <a:off x="5048" y="754"/>
              <a:ext cx="0" cy="61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5" name="Line 29"/>
            <p:cNvSpPr>
              <a:spLocks noChangeShapeType="1"/>
            </p:cNvSpPr>
            <p:nvPr/>
          </p:nvSpPr>
          <p:spPr bwMode="auto">
            <a:xfrm>
              <a:off x="4879" y="1368"/>
              <a:ext cx="169"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6" name="Oval 30"/>
            <p:cNvSpPr>
              <a:spLocks noChangeArrowheads="1"/>
            </p:cNvSpPr>
            <p:nvPr/>
          </p:nvSpPr>
          <p:spPr bwMode="auto">
            <a:xfrm>
              <a:off x="4323" y="79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87" name="AutoShape 33"/>
            <p:cNvSpPr>
              <a:spLocks noChangeArrowheads="1"/>
            </p:cNvSpPr>
            <p:nvPr/>
          </p:nvSpPr>
          <p:spPr bwMode="auto">
            <a:xfrm rot="-2407925">
              <a:off x="3611" y="1764"/>
              <a:ext cx="398" cy="381"/>
            </a:xfrm>
            <a:prstGeom prst="leftArrow">
              <a:avLst>
                <a:gd name="adj1" fmla="val 39481"/>
                <a:gd name="adj2" fmla="val 48178"/>
              </a:avLst>
            </a:prstGeom>
            <a:solidFill>
              <a:srgbClr val="99CC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88" name="Line 34"/>
            <p:cNvSpPr>
              <a:spLocks noChangeShapeType="1"/>
            </p:cNvSpPr>
            <p:nvPr/>
          </p:nvSpPr>
          <p:spPr bwMode="auto">
            <a:xfrm>
              <a:off x="4481" y="593"/>
              <a:ext cx="0" cy="16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9" name="Line 35"/>
            <p:cNvSpPr>
              <a:spLocks noChangeShapeType="1"/>
            </p:cNvSpPr>
            <p:nvPr/>
          </p:nvSpPr>
          <p:spPr bwMode="auto">
            <a:xfrm>
              <a:off x="4481" y="584"/>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0" name="Line 36"/>
            <p:cNvSpPr>
              <a:spLocks noChangeShapeType="1"/>
            </p:cNvSpPr>
            <p:nvPr/>
          </p:nvSpPr>
          <p:spPr bwMode="auto">
            <a:xfrm>
              <a:off x="5224" y="584"/>
              <a:ext cx="0" cy="61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1" name="Line 37"/>
            <p:cNvSpPr>
              <a:spLocks noChangeShapeType="1"/>
            </p:cNvSpPr>
            <p:nvPr/>
          </p:nvSpPr>
          <p:spPr bwMode="auto">
            <a:xfrm>
              <a:off x="5048" y="1184"/>
              <a:ext cx="187"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2" name="Oval 38"/>
            <p:cNvSpPr>
              <a:spLocks noChangeArrowheads="1"/>
            </p:cNvSpPr>
            <p:nvPr/>
          </p:nvSpPr>
          <p:spPr bwMode="auto">
            <a:xfrm>
              <a:off x="4563" y="614"/>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93" name="Text Box 39"/>
            <p:cNvSpPr txBox="1">
              <a:spLocks noChangeArrowheads="1"/>
            </p:cNvSpPr>
            <p:nvPr/>
          </p:nvSpPr>
          <p:spPr bwMode="auto">
            <a:xfrm>
              <a:off x="4572" y="1846"/>
              <a:ext cx="95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ea typeface="黑体" panose="02010609060101010101" pitchFamily="49" charset="-122"/>
                  <a:cs typeface="Arial" panose="020B0604020202020204" pitchFamily="34" charset="0"/>
                </a:rPr>
                <a:t>四个位平面</a:t>
              </a:r>
            </a:p>
          </p:txBody>
        </p:sp>
      </p:grpSp>
      <p:sp>
        <p:nvSpPr>
          <p:cNvPr id="54312" name="Rectangle 40"/>
          <p:cNvSpPr>
            <a:spLocks noChangeArrowheads="1"/>
          </p:cNvSpPr>
          <p:nvPr/>
        </p:nvSpPr>
        <p:spPr bwMode="auto">
          <a:xfrm>
            <a:off x="615950" y="1117600"/>
            <a:ext cx="20447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各片同时按“行”进行刷新！</a:t>
            </a:r>
          </a:p>
        </p:txBody>
      </p:sp>
      <p:sp>
        <p:nvSpPr>
          <p:cNvPr id="54313" name="Line 41"/>
          <p:cNvSpPr>
            <a:spLocks noChangeShapeType="1"/>
          </p:cNvSpPr>
          <p:nvPr/>
        </p:nvSpPr>
        <p:spPr bwMode="auto">
          <a:xfrm>
            <a:off x="1285875" y="1808163"/>
            <a:ext cx="225425" cy="50006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4" name="Rectangle 42"/>
          <p:cNvSpPr>
            <a:spLocks noChangeArrowheads="1"/>
          </p:cNvSpPr>
          <p:nvPr/>
        </p:nvSpPr>
        <p:spPr bwMode="auto">
          <a:xfrm>
            <a:off x="2771775" y="2438400"/>
            <a:ext cx="1125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FF0000"/>
                </a:solidFill>
                <a:ea typeface="黑体" panose="02010609060101010101" pitchFamily="49" charset="-122"/>
              </a:rPr>
              <a:t>二选一</a:t>
            </a:r>
          </a:p>
        </p:txBody>
      </p:sp>
      <p:sp>
        <p:nvSpPr>
          <p:cNvPr id="54315" name="Line 43"/>
          <p:cNvSpPr>
            <a:spLocks noChangeShapeType="1"/>
          </p:cNvSpPr>
          <p:nvPr/>
        </p:nvSpPr>
        <p:spPr bwMode="auto">
          <a:xfrm flipH="1">
            <a:off x="2771775" y="2881313"/>
            <a:ext cx="269875" cy="3238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6" name="Text Box 44"/>
          <p:cNvSpPr txBox="1">
            <a:spLocks noChangeArrowheads="1"/>
          </p:cNvSpPr>
          <p:nvPr/>
        </p:nvSpPr>
        <p:spPr bwMode="auto">
          <a:xfrm>
            <a:off x="6624909" y="6519437"/>
            <a:ext cx="11509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dirty="0">
                <a:solidFill>
                  <a:srgbClr val="666699"/>
                </a:solidFill>
                <a:ea typeface="华文新魏" panose="02010800040101010101" pitchFamily="2" charset="-122"/>
                <a:hlinkClick r:id="" action="ppaction://hlinkshowjump?jump=previousslide"/>
              </a:rPr>
              <a:t>BACK</a:t>
            </a:r>
            <a:endParaRPr kumimoji="1" lang="en-US" altLang="zh-CN" sz="1800" b="1" i="1" dirty="0">
              <a:solidFill>
                <a:srgbClr val="666699"/>
              </a:solidFill>
              <a:ea typeface="华文新魏" panose="02010800040101010101" pitchFamily="2" charset="-122"/>
            </a:endParaRPr>
          </a:p>
        </p:txBody>
      </p:sp>
      <p:sp>
        <p:nvSpPr>
          <p:cNvPr id="54318" name="Text Box 46"/>
          <p:cNvSpPr txBox="1">
            <a:spLocks noChangeArrowheads="1"/>
          </p:cNvSpPr>
          <p:nvPr/>
        </p:nvSpPr>
        <p:spPr bwMode="auto">
          <a:xfrm>
            <a:off x="425004" y="2308225"/>
            <a:ext cx="647700"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0000"/>
                </a:solidFill>
                <a:ea typeface="黑体" panose="02010609060101010101" pitchFamily="49" charset="-122"/>
              </a:rPr>
              <a:t>刷新计数器的位数是几位？</a:t>
            </a:r>
          </a:p>
        </p:txBody>
      </p:sp>
      <p:sp>
        <p:nvSpPr>
          <p:cNvPr id="39" name="Text Box 46"/>
          <p:cNvSpPr txBox="1">
            <a:spLocks noChangeArrowheads="1"/>
          </p:cNvSpPr>
          <p:nvPr/>
        </p:nvSpPr>
        <p:spPr bwMode="auto">
          <a:xfrm>
            <a:off x="2794000" y="4006850"/>
            <a:ext cx="128905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为何刷新计数值不送列译码器？</a:t>
            </a:r>
          </a:p>
        </p:txBody>
      </p:sp>
      <p:sp>
        <p:nvSpPr>
          <p:cNvPr id="23565"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56081A9-38C9-4C29-B5AE-98B5F7E5C2DF}" type="slidenum">
              <a:rPr lang="zh-CN" altLang="en-US" sz="1200" smtClean="0">
                <a:solidFill>
                  <a:srgbClr val="898989"/>
                </a:solidFill>
              </a:rPr>
              <a:pPr/>
              <a:t>17</a:t>
            </a:fld>
            <a:endParaRPr lang="zh-CN" altLang="en-US" sz="1200" smtClean="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313"/>
                                        </p:tgtEl>
                                        <p:attrNameLst>
                                          <p:attrName>style.visibility</p:attrName>
                                        </p:attrNameLst>
                                      </p:cBhvr>
                                      <p:to>
                                        <p:strVal val="visible"/>
                                      </p:to>
                                    </p:set>
                                    <p:animEffect transition="in" filter="blinds(horizontal)">
                                      <p:cBhvr>
                                        <p:cTn id="12" dur="500"/>
                                        <p:tgtEl>
                                          <p:spTgt spid="543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4312"/>
                                        </p:tgtEl>
                                        <p:attrNameLst>
                                          <p:attrName>style.visibility</p:attrName>
                                        </p:attrNameLst>
                                      </p:cBhvr>
                                      <p:to>
                                        <p:strVal val="visible"/>
                                      </p:to>
                                    </p:set>
                                    <p:animEffect transition="in" filter="blinds(horizontal)">
                                      <p:cBhvr>
                                        <p:cTn id="15" dur="500"/>
                                        <p:tgtEl>
                                          <p:spTgt spid="543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4315"/>
                                        </p:tgtEl>
                                        <p:attrNameLst>
                                          <p:attrName>style.visibility</p:attrName>
                                        </p:attrNameLst>
                                      </p:cBhvr>
                                      <p:to>
                                        <p:strVal val="visible"/>
                                      </p:to>
                                    </p:set>
                                    <p:animEffect transition="in" filter="blinds(horizontal)">
                                      <p:cBhvr>
                                        <p:cTn id="20" dur="500"/>
                                        <p:tgtEl>
                                          <p:spTgt spid="5431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4314"/>
                                        </p:tgtEl>
                                        <p:attrNameLst>
                                          <p:attrName>style.visibility</p:attrName>
                                        </p:attrNameLst>
                                      </p:cBhvr>
                                      <p:to>
                                        <p:strVal val="visible"/>
                                      </p:to>
                                    </p:set>
                                    <p:animEffect transition="in" filter="blinds(horizontal)">
                                      <p:cBhvr>
                                        <p:cTn id="23" dur="500"/>
                                        <p:tgtEl>
                                          <p:spTgt spid="5431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4318"/>
                                        </p:tgtEl>
                                        <p:attrNameLst>
                                          <p:attrName>style.visibility</p:attrName>
                                        </p:attrNameLst>
                                      </p:cBhvr>
                                      <p:to>
                                        <p:strVal val="visible"/>
                                      </p:to>
                                    </p:set>
                                    <p:animEffect transition="in" filter="blinds(horizontal)">
                                      <p:cBhvr>
                                        <p:cTn id="28" dur="500"/>
                                        <p:tgtEl>
                                          <p:spTgt spid="543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4316"/>
                                        </p:tgtEl>
                                        <p:attrNameLst>
                                          <p:attrName>style.visibility</p:attrName>
                                        </p:attrNameLst>
                                      </p:cBhvr>
                                      <p:to>
                                        <p:strVal val="visible"/>
                                      </p:to>
                                    </p:set>
                                    <p:animEffect transition="in" filter="blinds(horizontal)">
                                      <p:cBhvr>
                                        <p:cTn id="38" dur="500"/>
                                        <p:tgtEl>
                                          <p:spTgt spid="54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12" grpId="0"/>
      <p:bldP spid="54313" grpId="0" animBg="1"/>
      <p:bldP spid="54314" grpId="0"/>
      <p:bldP spid="54315" grpId="0" animBg="1"/>
      <p:bldP spid="54316" grpId="0"/>
      <p:bldP spid="54318" grpId="0" animBg="1"/>
      <p:bldP spid="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2800" smtClean="0"/>
              <a:t>DRAM</a:t>
            </a:r>
            <a:r>
              <a:rPr lang="zh-CN" altLang="en-US" sz="2800" smtClean="0"/>
              <a:t>芯片的刷新</a:t>
            </a:r>
          </a:p>
        </p:txBody>
      </p:sp>
      <p:sp>
        <p:nvSpPr>
          <p:cNvPr id="43011" name="Rectangle 3"/>
          <p:cNvSpPr>
            <a:spLocks noGrp="1" noChangeArrowheads="1"/>
          </p:cNvSpPr>
          <p:nvPr>
            <p:ph type="body" idx="1"/>
          </p:nvPr>
        </p:nvSpPr>
        <p:spPr>
          <a:xfrm>
            <a:off x="522287" y="3610609"/>
            <a:ext cx="8612088" cy="1591718"/>
          </a:xfrm>
        </p:spPr>
        <p:txBody>
          <a:bodyPr/>
          <a:lstStyle/>
          <a:p>
            <a:pPr marL="0" indent="0" eaLnBrk="1" hangingPunct="1">
              <a:spcBef>
                <a:spcPct val="55000"/>
              </a:spcBef>
              <a:buNone/>
            </a:pPr>
            <a:r>
              <a:rPr lang="zh-CN" altLang="en-US" sz="2200" dirty="0">
                <a:solidFill>
                  <a:schemeClr val="accent1"/>
                </a:solidFill>
                <a:ea typeface="黑体" panose="02010609060101010101" pitchFamily="49" charset="-122"/>
              </a:rPr>
              <a:t>刷新周期</a:t>
            </a:r>
            <a:r>
              <a:rPr lang="zh-CN" altLang="en-US" sz="2200" dirty="0">
                <a:ea typeface="黑体" panose="02010609060101010101" pitchFamily="49" charset="-122"/>
              </a:rPr>
              <a:t>：从上次对整个存储器刷新结束到下次对整个存储器全部刷新一遍为止的时间间隔，也就是对某个特定行进行刷新的时间间隔</a:t>
            </a:r>
            <a:r>
              <a:rPr lang="zh-CN" altLang="en-US" sz="2200" dirty="0" smtClean="0">
                <a:ea typeface="黑体" panose="02010609060101010101" pitchFamily="49" charset="-122"/>
              </a:rPr>
              <a:t>。</a:t>
            </a:r>
            <a:endParaRPr lang="en-US" altLang="zh-CN" sz="2200" dirty="0" smtClean="0">
              <a:ea typeface="黑体" panose="02010609060101010101" pitchFamily="49" charset="-122"/>
            </a:endParaRPr>
          </a:p>
          <a:p>
            <a:pPr marL="0" indent="0" eaLnBrk="1" hangingPunct="1">
              <a:spcBef>
                <a:spcPct val="55000"/>
              </a:spcBef>
              <a:buNone/>
            </a:pPr>
            <a:r>
              <a:rPr lang="zh-CN" altLang="en-US" sz="2200" dirty="0" smtClean="0">
                <a:ea typeface="黑体" panose="02010609060101010101" pitchFamily="49" charset="-122"/>
              </a:rPr>
              <a:t>刷新周期</a:t>
            </a:r>
            <a:r>
              <a:rPr lang="zh-CN" altLang="en-US" sz="2200" dirty="0">
                <a:ea typeface="黑体" panose="02010609060101010101" pitchFamily="49" charset="-122"/>
              </a:rPr>
              <a:t>取电容上数据有效保存时间的上限，一般为</a:t>
            </a:r>
            <a:r>
              <a:rPr lang="en-US" altLang="zh-CN" sz="2200" dirty="0">
                <a:ea typeface="黑体" panose="02010609060101010101" pitchFamily="49" charset="-122"/>
              </a:rPr>
              <a:t>10ms</a:t>
            </a:r>
            <a:r>
              <a:rPr lang="zh-CN" altLang="en-US" sz="2200" dirty="0">
                <a:ea typeface="黑体" panose="02010609060101010101" pitchFamily="49" charset="-122"/>
              </a:rPr>
              <a:t>～</a:t>
            </a:r>
            <a:r>
              <a:rPr lang="en-US" altLang="zh-CN" sz="2200" dirty="0">
                <a:ea typeface="黑体" panose="02010609060101010101" pitchFamily="49" charset="-122"/>
              </a:rPr>
              <a:t>100ms</a:t>
            </a:r>
            <a:r>
              <a:rPr lang="zh-CN" altLang="en-US" sz="2200" dirty="0">
                <a:ea typeface="黑体" panose="02010609060101010101" pitchFamily="49" charset="-122"/>
              </a:rPr>
              <a:t>，目前多数情况下是</a:t>
            </a:r>
            <a:r>
              <a:rPr lang="en-US" altLang="zh-CN" sz="2200" dirty="0">
                <a:ea typeface="黑体" panose="02010609060101010101" pitchFamily="49" charset="-122"/>
              </a:rPr>
              <a:t>64ms</a:t>
            </a:r>
            <a:r>
              <a:rPr lang="zh-CN" altLang="en-US" sz="2200" dirty="0">
                <a:ea typeface="黑体" panose="02010609060101010101" pitchFamily="49" charset="-122"/>
              </a:rPr>
              <a:t>。</a:t>
            </a:r>
          </a:p>
        </p:txBody>
      </p:sp>
      <p:sp>
        <p:nvSpPr>
          <p:cNvPr id="4" name="Text Box 3"/>
          <p:cNvSpPr txBox="1">
            <a:spLocks noChangeArrowheads="1"/>
          </p:cNvSpPr>
          <p:nvPr/>
        </p:nvSpPr>
        <p:spPr bwMode="auto">
          <a:xfrm>
            <a:off x="236538" y="721797"/>
            <a:ext cx="2949424"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zh-CN" sz="2200" b="1" dirty="0" smtClean="0">
                <a:solidFill>
                  <a:schemeClr val="accent2"/>
                </a:solidFill>
                <a:latin typeface="+mn-lt"/>
                <a:ea typeface="黑体" panose="02010609060101010101" pitchFamily="49" charset="-122"/>
              </a:rPr>
              <a:t>刷新</a:t>
            </a:r>
            <a:r>
              <a:rPr lang="zh-CN" altLang="en-US" sz="2200" b="1" dirty="0" smtClean="0">
                <a:solidFill>
                  <a:schemeClr val="accent2"/>
                </a:solidFill>
                <a:latin typeface="+mn-lt"/>
                <a:ea typeface="黑体" panose="02010609060101010101" pitchFamily="49" charset="-122"/>
              </a:rPr>
              <a:t>的</a:t>
            </a:r>
            <a:r>
              <a:rPr lang="zh-CN" altLang="zh-CN" sz="2200" b="1" dirty="0" smtClean="0">
                <a:solidFill>
                  <a:schemeClr val="accent2"/>
                </a:solidFill>
                <a:latin typeface="+mn-lt"/>
                <a:ea typeface="黑体" panose="02010609060101010101" pitchFamily="49" charset="-122"/>
              </a:rPr>
              <a:t>原因</a:t>
            </a:r>
            <a:r>
              <a:rPr lang="zh-CN" altLang="en-US" sz="2200" b="1" dirty="0" smtClean="0">
                <a:solidFill>
                  <a:schemeClr val="accent2"/>
                </a:solidFill>
                <a:latin typeface="+mn-lt"/>
                <a:ea typeface="黑体" panose="02010609060101010101" pitchFamily="49" charset="-122"/>
              </a:rPr>
              <a:t>和方法</a:t>
            </a:r>
            <a:endParaRPr lang="zh-CN" altLang="zh-CN" sz="2200" b="1" dirty="0">
              <a:solidFill>
                <a:schemeClr val="accent2"/>
              </a:solidFill>
              <a:latin typeface="+mn-lt"/>
              <a:ea typeface="黑体" panose="02010609060101010101" pitchFamily="49" charset="-122"/>
            </a:endParaRPr>
          </a:p>
        </p:txBody>
      </p:sp>
      <p:sp>
        <p:nvSpPr>
          <p:cNvPr id="6" name="Text Box 10"/>
          <p:cNvSpPr txBox="1">
            <a:spLocks noChangeArrowheads="1"/>
          </p:cNvSpPr>
          <p:nvPr/>
        </p:nvSpPr>
        <p:spPr bwMode="auto">
          <a:xfrm>
            <a:off x="419100" y="1218169"/>
            <a:ext cx="81629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800"/>
              </a:lnSpc>
              <a:spcBef>
                <a:spcPct val="50000"/>
              </a:spcBef>
              <a:defRPr/>
            </a:pPr>
            <a:r>
              <a:rPr lang="zh-CN" altLang="zh-CN" sz="2200" b="1" dirty="0" smtClean="0">
                <a:solidFill>
                  <a:srgbClr val="FF0000"/>
                </a:solidFill>
                <a:latin typeface="+mn-lt"/>
                <a:ea typeface="黑体" panose="02010609060101010101" pitchFamily="49" charset="-122"/>
              </a:rPr>
              <a:t>原因：</a:t>
            </a:r>
            <a:r>
              <a:rPr lang="zh-CN" altLang="zh-CN" sz="2200" b="1" dirty="0" smtClean="0">
                <a:latin typeface="+mn-lt"/>
                <a:ea typeface="黑体" panose="02010609060101010101" pitchFamily="49" charset="-122"/>
              </a:rPr>
              <a:t>动态存储器依靠</a:t>
            </a:r>
            <a:r>
              <a:rPr lang="zh-CN" altLang="en-US" sz="2200" b="1" dirty="0" smtClean="0">
                <a:latin typeface="+mn-lt"/>
                <a:ea typeface="黑体" panose="02010609060101010101" pitchFamily="49" charset="-122"/>
              </a:rPr>
              <a:t>栅极</a:t>
            </a:r>
            <a:r>
              <a:rPr lang="zh-CN" altLang="zh-CN" sz="2200" b="1" dirty="0" smtClean="0">
                <a:latin typeface="+mn-lt"/>
                <a:ea typeface="黑体" panose="02010609060101010101" pitchFamily="49" charset="-122"/>
              </a:rPr>
              <a:t>电容</a:t>
            </a:r>
            <a:r>
              <a:rPr lang="zh-CN" altLang="en-US" sz="2200" b="1" dirty="0" smtClean="0">
                <a:latin typeface="+mn-lt"/>
                <a:ea typeface="黑体" panose="02010609060101010101" pitchFamily="49" charset="-122"/>
              </a:rPr>
              <a:t>上的</a:t>
            </a:r>
            <a:r>
              <a:rPr lang="zh-CN" altLang="zh-CN" sz="2200" b="1" dirty="0" smtClean="0">
                <a:latin typeface="+mn-lt"/>
                <a:ea typeface="黑体" panose="02010609060101010101" pitchFamily="49" charset="-122"/>
              </a:rPr>
              <a:t>电荷</a:t>
            </a:r>
            <a:r>
              <a:rPr lang="zh-CN" altLang="en-US" sz="2200" b="1" dirty="0" smtClean="0">
                <a:latin typeface="+mn-lt"/>
                <a:ea typeface="黑体" panose="02010609060101010101" pitchFamily="49" charset="-122"/>
              </a:rPr>
              <a:t>来</a:t>
            </a:r>
            <a:r>
              <a:rPr lang="zh-CN" altLang="zh-CN" sz="2200" b="1" dirty="0" smtClean="0">
                <a:latin typeface="+mn-lt"/>
                <a:ea typeface="黑体" panose="02010609060101010101" pitchFamily="49" charset="-122"/>
              </a:rPr>
              <a:t>存储信息</a:t>
            </a:r>
            <a:r>
              <a:rPr lang="en-US" altLang="zh-CN" sz="2200" b="1" dirty="0" smtClean="0">
                <a:latin typeface="+mn-lt"/>
                <a:ea typeface="黑体" panose="02010609060101010101" pitchFamily="49" charset="-122"/>
              </a:rPr>
              <a:t>,</a:t>
            </a:r>
            <a:r>
              <a:rPr lang="zh-CN" altLang="zh-CN" sz="2200" b="1" dirty="0" smtClean="0">
                <a:latin typeface="+mn-lt"/>
                <a:ea typeface="黑体" panose="02010609060101010101" pitchFamily="49" charset="-122"/>
              </a:rPr>
              <a:t>无电源供电，</a:t>
            </a:r>
            <a:r>
              <a:rPr lang="zh-CN" altLang="en-US" sz="2200" b="1" dirty="0">
                <a:latin typeface="+mn-lt"/>
                <a:ea typeface="黑体" panose="02010609060101010101" pitchFamily="49" charset="-122"/>
              </a:rPr>
              <a:t>通常只能维持几十个毫秒左右</a:t>
            </a:r>
            <a:r>
              <a:rPr lang="en-US" altLang="zh-CN" sz="2200" b="1" dirty="0">
                <a:latin typeface="+mn-lt"/>
                <a:ea typeface="黑体" panose="02010609060101010101" pitchFamily="49" charset="-122"/>
              </a:rPr>
              <a:t>(</a:t>
            </a:r>
            <a:r>
              <a:rPr lang="zh-CN" altLang="en-US" sz="2200" b="1" dirty="0">
                <a:latin typeface="+mn-lt"/>
                <a:ea typeface="黑体" panose="02010609060101010101" pitchFamily="49" charset="-122"/>
              </a:rPr>
              <a:t>常为</a:t>
            </a:r>
            <a:r>
              <a:rPr lang="en-US" altLang="zh-CN" sz="2200" b="1" dirty="0">
                <a:latin typeface="+mn-lt"/>
                <a:ea typeface="黑体" panose="02010609060101010101" pitchFamily="49" charset="-122"/>
              </a:rPr>
              <a:t>64ms)</a:t>
            </a:r>
            <a:r>
              <a:rPr lang="zh-CN" altLang="en-US" sz="2200" b="1" dirty="0">
                <a:latin typeface="+mn-lt"/>
                <a:ea typeface="黑体" panose="02010609060101010101" pitchFamily="49" charset="-122"/>
              </a:rPr>
              <a:t>，为使</a:t>
            </a:r>
            <a:r>
              <a:rPr lang="zh-CN" altLang="zh-CN" sz="2200" b="1" dirty="0">
                <a:latin typeface="+mn-lt"/>
                <a:ea typeface="黑体" panose="02010609060101010101" pitchFamily="49" charset="-122"/>
              </a:rPr>
              <a:t>电容</a:t>
            </a:r>
            <a:r>
              <a:rPr lang="zh-CN" altLang="en-US" sz="2200" b="1" dirty="0">
                <a:latin typeface="+mn-lt"/>
                <a:ea typeface="黑体" panose="02010609060101010101" pitchFamily="49" charset="-122"/>
              </a:rPr>
              <a:t>上保存的信息</a:t>
            </a:r>
            <a:r>
              <a:rPr lang="zh-CN" altLang="en-US" sz="2200" b="1" dirty="0" smtClean="0">
                <a:latin typeface="+mn-lt"/>
                <a:ea typeface="黑体" panose="02010609060101010101" pitchFamily="49" charset="-122"/>
              </a:rPr>
              <a:t>不丢失</a:t>
            </a:r>
            <a:r>
              <a:rPr lang="zh-CN" altLang="zh-CN" sz="2200" b="1" dirty="0" smtClean="0">
                <a:latin typeface="+mn-lt"/>
                <a:ea typeface="黑体" panose="02010609060101010101" pitchFamily="49" charset="-122"/>
              </a:rPr>
              <a:t>，需定期向电容补充电荷。</a:t>
            </a: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18</a:t>
            </a:fld>
            <a:endParaRPr lang="zh-CN" altLang="en-US"/>
          </a:p>
        </p:txBody>
      </p:sp>
      <p:sp>
        <p:nvSpPr>
          <p:cNvPr id="8" name="Rectangle 6"/>
          <p:cNvSpPr>
            <a:spLocks noChangeArrowheads="1"/>
          </p:cNvSpPr>
          <p:nvPr/>
        </p:nvSpPr>
        <p:spPr bwMode="auto">
          <a:xfrm>
            <a:off x="522288" y="2452292"/>
            <a:ext cx="8235950" cy="88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ts val="2800"/>
              </a:lnSpc>
              <a:spcBef>
                <a:spcPct val="50000"/>
              </a:spcBef>
            </a:pPr>
            <a:r>
              <a:rPr lang="zh-CN" altLang="en-US" sz="2200" b="1" dirty="0">
                <a:solidFill>
                  <a:schemeClr val="accent1"/>
                </a:solidFill>
                <a:latin typeface="+mn-lt"/>
                <a:ea typeface="黑体" panose="02010609060101010101" pitchFamily="49" charset="-122"/>
              </a:rPr>
              <a:t>刷新方法</a:t>
            </a:r>
            <a:r>
              <a:rPr lang="zh-CN" altLang="en-US" sz="2200" b="1" dirty="0">
                <a:latin typeface="+mn-lt"/>
                <a:ea typeface="黑体" panose="02010609060101010101" pitchFamily="49" charset="-122"/>
              </a:rPr>
              <a:t>：因</a:t>
            </a:r>
            <a:r>
              <a:rPr lang="en-US" altLang="zh-CN" sz="2200" b="1" dirty="0">
                <a:latin typeface="+mn-lt"/>
                <a:ea typeface="黑体" panose="02010609060101010101" pitchFamily="49" charset="-122"/>
              </a:rPr>
              <a:t>DRAM</a:t>
            </a:r>
            <a:r>
              <a:rPr lang="zh-CN" altLang="en-US" sz="2200" b="1" dirty="0">
                <a:latin typeface="+mn-lt"/>
                <a:ea typeface="黑体" panose="02010609060101010101" pitchFamily="49" charset="-122"/>
              </a:rPr>
              <a:t>在读操作时都需再生，故刷新即为读操作。</a:t>
            </a:r>
            <a:endParaRPr lang="en-US" altLang="zh-CN" sz="2200" b="1" dirty="0">
              <a:latin typeface="+mn-lt"/>
              <a:ea typeface="黑体" panose="02010609060101010101" pitchFamily="49" charset="-122"/>
            </a:endParaRPr>
          </a:p>
          <a:p>
            <a:pPr eaLnBrk="1" hangingPunct="1">
              <a:lnSpc>
                <a:spcPts val="2800"/>
              </a:lnSpc>
              <a:spcBef>
                <a:spcPct val="50000"/>
              </a:spcBef>
            </a:pPr>
            <a:r>
              <a:rPr lang="zh-CN" altLang="en-US" sz="2200" b="1" dirty="0">
                <a:latin typeface="+mn-lt"/>
                <a:ea typeface="黑体" panose="02010609060101010101" pitchFamily="49" charset="-122"/>
              </a:rPr>
              <a:t>刷新按行进行，所有芯片中的同</a:t>
            </a:r>
            <a:r>
              <a:rPr lang="zh-CN" altLang="en-US" sz="2200" b="1" dirty="0" smtClean="0">
                <a:latin typeface="+mn-lt"/>
                <a:ea typeface="黑体" panose="02010609060101010101" pitchFamily="49" charset="-122"/>
              </a:rPr>
              <a:t>一行</a:t>
            </a:r>
            <a:r>
              <a:rPr lang="zh-CN" altLang="en-US" sz="2200" b="1" dirty="0">
                <a:latin typeface="+mn-lt"/>
                <a:ea typeface="黑体" panose="02010609060101010101" pitchFamily="49" charset="-122"/>
              </a:rPr>
              <a:t>同时</a:t>
            </a:r>
            <a:r>
              <a:rPr lang="zh-CN" altLang="en-US" sz="2200" b="1" dirty="0" smtClean="0">
                <a:latin typeface="+mn-lt"/>
                <a:ea typeface="黑体" panose="02010609060101010101" pitchFamily="49" charset="-122"/>
              </a:rPr>
              <a:t>刷新。</a:t>
            </a:r>
            <a:endParaRPr lang="zh-CN" altLang="en-US" sz="2200" b="1" dirty="0">
              <a:latin typeface="+mn-lt"/>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ppt_h/2"/>
                                          </p:val>
                                        </p:tav>
                                        <p:tav tm="100000">
                                          <p:val>
                                            <p:strVal val="#ppt_y"/>
                                          </p:val>
                                        </p:tav>
                                      </p:tavLst>
                                    </p:anim>
                                    <p:anim calcmode="lin" valueType="num">
                                      <p:cBhvr>
                                        <p:cTn id="14" dur="500" fill="hold"/>
                                        <p:tgtEl>
                                          <p:spTgt spid="6"/>
                                        </p:tgtEl>
                                        <p:attrNameLst>
                                          <p:attrName>ppt_w</p:attrName>
                                        </p:attrNameLst>
                                      </p:cBhvr>
                                      <p:tavLst>
                                        <p:tav tm="0">
                                          <p:val>
                                            <p:strVal val="#ppt_w"/>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blinds(horizontal)">
                                      <p:cBhvr>
                                        <p:cTn id="20" dur="500"/>
                                        <p:tgtEl>
                                          <p:spTgt spid="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blinds(horizontal)">
                                      <p:cBhvr>
                                        <p:cTn id="25" dur="500"/>
                                        <p:tgtEl>
                                          <p:spTgt spid="8">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30" dur="500"/>
                                        <p:tgtEl>
                                          <p:spTgt spid="43011">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35" dur="500"/>
                                        <p:tgtEl>
                                          <p:spTgt spid="43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5695708-78D6-49FC-AD1D-A92B2AA36AF2}" type="slidenum">
              <a:rPr lang="zh-CN" altLang="en-US" smtClean="0"/>
              <a:pPr>
                <a:defRPr/>
              </a:pPr>
              <a:t>19</a:t>
            </a:fld>
            <a:endParaRPr lang="zh-CN" altLang="en-US"/>
          </a:p>
        </p:txBody>
      </p:sp>
      <p:sp>
        <p:nvSpPr>
          <p:cNvPr id="3" name="Rectangle 2"/>
          <p:cNvSpPr txBox="1">
            <a:spLocks noChangeArrowheads="1"/>
          </p:cNvSpPr>
          <p:nvPr/>
        </p:nvSpPr>
        <p:spPr bwMode="auto">
          <a:xfrm>
            <a:off x="236538" y="128588"/>
            <a:ext cx="88074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anose="020B0604020202020204" pitchFamily="34" charset="0"/>
              </a:defRPr>
            </a:lvl1pPr>
            <a:lvl2pPr marL="685800" indent="-190500">
              <a:spcBef>
                <a:spcPct val="35000"/>
              </a:spcBef>
              <a:buSzPct val="100000"/>
              <a:buChar char="•"/>
              <a:defRPr b="1">
                <a:solidFill>
                  <a:schemeClr val="accent2"/>
                </a:solidFill>
                <a:latin typeface="Arial" panose="020B0604020202020204" pitchFamily="34" charset="0"/>
              </a:defRPr>
            </a:lvl2pPr>
            <a:lvl3pPr marL="1257300" indent="-342900">
              <a:spcBef>
                <a:spcPct val="35000"/>
              </a:spcBef>
              <a:buSzPct val="100000"/>
              <a:buChar char="-"/>
              <a:defRPr b="1">
                <a:solidFill>
                  <a:srgbClr val="B7011F"/>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87000"/>
              </a:lnSpc>
              <a:spcBef>
                <a:spcPct val="0"/>
              </a:spcBef>
              <a:buSzTx/>
              <a:buFontTx/>
              <a:buNone/>
            </a:pPr>
            <a:r>
              <a:rPr lang="en-US" altLang="zh-CN" sz="2800">
                <a:solidFill>
                  <a:srgbClr val="CC3300"/>
                </a:solidFill>
                <a:ea typeface="黑体" panose="02010609060101010101" pitchFamily="49" charset="-122"/>
              </a:rPr>
              <a:t>DRAM</a:t>
            </a:r>
            <a:r>
              <a:rPr lang="zh-CN" altLang="en-US" sz="2800">
                <a:solidFill>
                  <a:srgbClr val="CC3300"/>
                </a:solidFill>
                <a:ea typeface="黑体" panose="02010609060101010101" pitchFamily="49" charset="-122"/>
              </a:rPr>
              <a:t>的刷新方式</a:t>
            </a:r>
          </a:p>
        </p:txBody>
      </p:sp>
      <p:sp>
        <p:nvSpPr>
          <p:cNvPr id="4" name="文本框 3"/>
          <p:cNvSpPr txBox="1">
            <a:spLocks noChangeArrowheads="1"/>
          </p:cNvSpPr>
          <p:nvPr/>
        </p:nvSpPr>
        <p:spPr bwMode="auto">
          <a:xfrm>
            <a:off x="385763" y="657225"/>
            <a:ext cx="18526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800100" indent="-3429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buClr>
                <a:schemeClr val="accent1"/>
              </a:buClr>
              <a:buFont typeface="Wingdings" panose="05000000000000000000" pitchFamily="2" charset="2"/>
              <a:buChar char="u"/>
            </a:pPr>
            <a:r>
              <a:rPr lang="zh-CN" altLang="en-US" sz="2200" b="1">
                <a:solidFill>
                  <a:schemeClr val="accent2"/>
                </a:solidFill>
                <a:ea typeface="宋体" panose="02010600030101010101" pitchFamily="2" charset="-122"/>
              </a:rPr>
              <a:t>集中刷新</a:t>
            </a:r>
            <a:endParaRPr lang="en-US" altLang="zh-CN" sz="2200" b="1">
              <a:solidFill>
                <a:schemeClr val="accent2"/>
              </a:solidFill>
              <a:ea typeface="宋体" panose="02010600030101010101" pitchFamily="2" charset="-122"/>
            </a:endParaRPr>
          </a:p>
        </p:txBody>
      </p:sp>
      <p:sp>
        <p:nvSpPr>
          <p:cNvPr id="5" name="文本框 3"/>
          <p:cNvSpPr txBox="1">
            <a:spLocks noChangeArrowheads="1"/>
          </p:cNvSpPr>
          <p:nvPr/>
        </p:nvSpPr>
        <p:spPr bwMode="auto">
          <a:xfrm>
            <a:off x="371475" y="4070350"/>
            <a:ext cx="1898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800100" indent="-3429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buClr>
                <a:schemeClr val="accent1"/>
              </a:buClr>
              <a:buFont typeface="Wingdings" panose="05000000000000000000" pitchFamily="2" charset="2"/>
              <a:buChar char="u"/>
            </a:pPr>
            <a:r>
              <a:rPr lang="zh-CN" altLang="en-US" sz="2200" b="1">
                <a:solidFill>
                  <a:schemeClr val="accent2"/>
                </a:solidFill>
                <a:ea typeface="宋体" panose="02010600030101010101" pitchFamily="2" charset="-122"/>
              </a:rPr>
              <a:t>异步刷新</a:t>
            </a:r>
          </a:p>
        </p:txBody>
      </p:sp>
      <p:sp>
        <p:nvSpPr>
          <p:cNvPr id="6" name="Text Box 2"/>
          <p:cNvSpPr txBox="1">
            <a:spLocks noChangeArrowheads="1"/>
          </p:cNvSpPr>
          <p:nvPr/>
        </p:nvSpPr>
        <p:spPr bwMode="auto">
          <a:xfrm>
            <a:off x="2171700" y="669925"/>
            <a:ext cx="45847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en-US" sz="2000">
                <a:latin typeface="黑体" panose="02010609060101010101" pitchFamily="49" charset="-122"/>
                <a:ea typeface="黑体" panose="02010609060101010101" pitchFamily="49" charset="-122"/>
              </a:rPr>
              <a:t>在刷新周期</a:t>
            </a:r>
            <a:r>
              <a:rPr lang="zh-CN" altLang="zh-CN" sz="2000">
                <a:latin typeface="黑体" panose="02010609060101010101" pitchFamily="49" charset="-122"/>
                <a:ea typeface="黑体" panose="02010609060101010101" pitchFamily="49" charset="-122"/>
              </a:rPr>
              <a:t>内集中安排所有</a:t>
            </a:r>
            <a:r>
              <a:rPr lang="zh-CN" altLang="en-US" sz="2000">
                <a:latin typeface="黑体" panose="02010609060101010101" pitchFamily="49" charset="-122"/>
                <a:ea typeface="黑体" panose="02010609060101010101" pitchFamily="49" charset="-122"/>
              </a:rPr>
              <a:t>行的</a:t>
            </a:r>
            <a:r>
              <a:rPr lang="zh-CN" altLang="zh-CN" sz="2000">
                <a:latin typeface="黑体" panose="02010609060101010101" pitchFamily="49" charset="-122"/>
                <a:ea typeface="黑体" panose="02010609060101010101" pitchFamily="49" charset="-122"/>
              </a:rPr>
              <a:t>刷新。</a:t>
            </a:r>
          </a:p>
        </p:txBody>
      </p:sp>
      <p:sp>
        <p:nvSpPr>
          <p:cNvPr id="7" name="Text Box 4"/>
          <p:cNvSpPr txBox="1">
            <a:spLocks noChangeArrowheads="1"/>
          </p:cNvSpPr>
          <p:nvPr/>
        </p:nvSpPr>
        <p:spPr bwMode="auto">
          <a:xfrm>
            <a:off x="4638675" y="1831975"/>
            <a:ext cx="12954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死区</a:t>
            </a:r>
          </a:p>
        </p:txBody>
      </p:sp>
      <p:sp>
        <p:nvSpPr>
          <p:cNvPr id="8" name="Text Box 5"/>
          <p:cNvSpPr txBox="1">
            <a:spLocks noChangeArrowheads="1"/>
          </p:cNvSpPr>
          <p:nvPr/>
        </p:nvSpPr>
        <p:spPr bwMode="auto">
          <a:xfrm>
            <a:off x="6696075" y="1069975"/>
            <a:ext cx="2133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用在实时要求不高的场合。</a:t>
            </a:r>
          </a:p>
        </p:txBody>
      </p:sp>
      <p:sp>
        <p:nvSpPr>
          <p:cNvPr id="9" name="Line 7"/>
          <p:cNvSpPr>
            <a:spLocks noChangeShapeType="1"/>
          </p:cNvSpPr>
          <p:nvPr/>
        </p:nvSpPr>
        <p:spPr bwMode="auto">
          <a:xfrm>
            <a:off x="828675" y="198437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 name="Group 8"/>
          <p:cNvGrpSpPr>
            <a:grpSpLocks/>
          </p:cNvGrpSpPr>
          <p:nvPr/>
        </p:nvGrpSpPr>
        <p:grpSpPr bwMode="auto">
          <a:xfrm>
            <a:off x="828675" y="1069975"/>
            <a:ext cx="5791200" cy="838200"/>
            <a:chOff x="0" y="0"/>
            <a:chExt cx="3648" cy="528"/>
          </a:xfrm>
        </p:grpSpPr>
        <p:sp>
          <p:nvSpPr>
            <p:cNvPr id="11" name="Line 9"/>
            <p:cNvSpPr>
              <a:spLocks noChangeShapeType="1"/>
            </p:cNvSpPr>
            <p:nvPr/>
          </p:nvSpPr>
          <p:spPr bwMode="auto">
            <a:xfrm>
              <a:off x="1056" y="192"/>
              <a:ext cx="52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p:nvSpPr>
          <p:spPr bwMode="auto">
            <a:xfrm>
              <a:off x="0" y="96"/>
              <a:ext cx="0" cy="43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p:cNvSpPr>
              <a:spLocks noChangeShapeType="1"/>
            </p:cNvSpPr>
            <p:nvPr/>
          </p:nvSpPr>
          <p:spPr bwMode="auto">
            <a:xfrm>
              <a:off x="0" y="336"/>
              <a:ext cx="3648"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 name="Group 12"/>
            <p:cNvGrpSpPr>
              <a:grpSpLocks/>
            </p:cNvGrpSpPr>
            <p:nvPr/>
          </p:nvGrpSpPr>
          <p:grpSpPr bwMode="auto">
            <a:xfrm>
              <a:off x="480" y="0"/>
              <a:ext cx="816" cy="336"/>
              <a:chOff x="0" y="0"/>
              <a:chExt cx="816" cy="336"/>
            </a:xfrm>
          </p:grpSpPr>
          <p:sp>
            <p:nvSpPr>
              <p:cNvPr id="27" name="Text Box 13"/>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8" name="Line 14"/>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15"/>
            <p:cNvGrpSpPr>
              <a:grpSpLocks/>
            </p:cNvGrpSpPr>
            <p:nvPr/>
          </p:nvGrpSpPr>
          <p:grpSpPr bwMode="auto">
            <a:xfrm>
              <a:off x="1872" y="0"/>
              <a:ext cx="816" cy="336"/>
              <a:chOff x="0" y="0"/>
              <a:chExt cx="816" cy="336"/>
            </a:xfrm>
          </p:grpSpPr>
          <p:sp>
            <p:nvSpPr>
              <p:cNvPr id="25" name="Text Box 16"/>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26" name="Line 17"/>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 name="Line 18"/>
            <p:cNvSpPr>
              <a:spLocks noChangeShapeType="1"/>
            </p:cNvSpPr>
            <p:nvPr/>
          </p:nvSpPr>
          <p:spPr bwMode="auto">
            <a:xfrm>
              <a:off x="3024"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 name="Group 19"/>
            <p:cNvGrpSpPr>
              <a:grpSpLocks/>
            </p:cNvGrpSpPr>
            <p:nvPr/>
          </p:nvGrpSpPr>
          <p:grpSpPr bwMode="auto">
            <a:xfrm>
              <a:off x="0" y="0"/>
              <a:ext cx="816" cy="336"/>
              <a:chOff x="0" y="0"/>
              <a:chExt cx="816" cy="336"/>
            </a:xfrm>
          </p:grpSpPr>
          <p:sp>
            <p:nvSpPr>
              <p:cNvPr id="23" name="Text Box 20"/>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4" name="Line 21"/>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 name="Group 22"/>
            <p:cNvGrpSpPr>
              <a:grpSpLocks/>
            </p:cNvGrpSpPr>
            <p:nvPr/>
          </p:nvGrpSpPr>
          <p:grpSpPr bwMode="auto">
            <a:xfrm>
              <a:off x="2448" y="0"/>
              <a:ext cx="816" cy="336"/>
              <a:chOff x="0" y="0"/>
              <a:chExt cx="816" cy="336"/>
            </a:xfrm>
          </p:grpSpPr>
          <p:sp>
            <p:nvSpPr>
              <p:cNvPr id="21" name="Text Box 23"/>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22" name="Line 24"/>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 name="Line 25"/>
            <p:cNvSpPr>
              <a:spLocks noChangeShapeType="1"/>
            </p:cNvSpPr>
            <p:nvPr/>
          </p:nvSpPr>
          <p:spPr bwMode="auto">
            <a:xfrm>
              <a:off x="3120" y="192"/>
              <a:ext cx="52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6"/>
            <p:cNvSpPr>
              <a:spLocks noChangeShapeType="1"/>
            </p:cNvSpPr>
            <p:nvPr/>
          </p:nvSpPr>
          <p:spPr bwMode="auto">
            <a:xfrm>
              <a:off x="3648" y="96"/>
              <a:ext cx="0" cy="43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 name="Line 27"/>
          <p:cNvSpPr>
            <a:spLocks noChangeShapeType="1"/>
          </p:cNvSpPr>
          <p:nvPr/>
        </p:nvSpPr>
        <p:spPr bwMode="auto">
          <a:xfrm>
            <a:off x="4333875" y="1831975"/>
            <a:ext cx="22098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p:cNvSpPr>
            <a:spLocks noChangeShapeType="1"/>
          </p:cNvSpPr>
          <p:nvPr/>
        </p:nvSpPr>
        <p:spPr bwMode="auto">
          <a:xfrm flipH="1">
            <a:off x="828675" y="1831975"/>
            <a:ext cx="22098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29"/>
          <p:cNvSpPr txBox="1">
            <a:spLocks noChangeArrowheads="1"/>
          </p:cNvSpPr>
          <p:nvPr/>
        </p:nvSpPr>
        <p:spPr bwMode="auto">
          <a:xfrm>
            <a:off x="3343275" y="1527175"/>
            <a:ext cx="12954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zh-CN" sz="2000">
                <a:latin typeface="黑体" panose="02010609060101010101" pitchFamily="49" charset="-122"/>
                <a:ea typeface="黑体" panose="02010609060101010101" pitchFamily="49" charset="-122"/>
              </a:rPr>
              <a:t>64</a:t>
            </a:r>
            <a:r>
              <a:rPr lang="zh-CN" altLang="zh-CN" sz="2000">
                <a:latin typeface="黑体" panose="02010609060101010101" pitchFamily="49" charset="-122"/>
                <a:ea typeface="黑体" panose="02010609060101010101" pitchFamily="49" charset="-122"/>
              </a:rPr>
              <a:t>ms</a:t>
            </a:r>
          </a:p>
        </p:txBody>
      </p:sp>
      <p:sp>
        <p:nvSpPr>
          <p:cNvPr id="32" name="Line 30"/>
          <p:cNvSpPr>
            <a:spLocks noChangeShapeType="1"/>
          </p:cNvSpPr>
          <p:nvPr/>
        </p:nvSpPr>
        <p:spPr bwMode="auto">
          <a:xfrm>
            <a:off x="1590675" y="198437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31"/>
          <p:cNvSpPr txBox="1">
            <a:spLocks noChangeArrowheads="1"/>
          </p:cNvSpPr>
          <p:nvPr/>
        </p:nvSpPr>
        <p:spPr bwMode="auto">
          <a:xfrm>
            <a:off x="828675" y="1908175"/>
            <a:ext cx="12954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50ns</a:t>
            </a:r>
          </a:p>
        </p:txBody>
      </p:sp>
      <p:sp>
        <p:nvSpPr>
          <p:cNvPr id="34" name="Line 32"/>
          <p:cNvSpPr>
            <a:spLocks noChangeShapeType="1"/>
          </p:cNvSpPr>
          <p:nvPr/>
        </p:nvSpPr>
        <p:spPr bwMode="auto">
          <a:xfrm>
            <a:off x="371475" y="2136775"/>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3"/>
          <p:cNvSpPr>
            <a:spLocks noChangeShapeType="1"/>
          </p:cNvSpPr>
          <p:nvPr/>
        </p:nvSpPr>
        <p:spPr bwMode="auto">
          <a:xfrm>
            <a:off x="1590675" y="2136775"/>
            <a:ext cx="4572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4"/>
          <p:cNvSpPr>
            <a:spLocks noChangeShapeType="1"/>
          </p:cNvSpPr>
          <p:nvPr/>
        </p:nvSpPr>
        <p:spPr bwMode="auto">
          <a:xfrm>
            <a:off x="3800475" y="198437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5"/>
          <p:cNvSpPr>
            <a:spLocks noChangeShapeType="1"/>
          </p:cNvSpPr>
          <p:nvPr/>
        </p:nvSpPr>
        <p:spPr bwMode="auto">
          <a:xfrm>
            <a:off x="6619875" y="198437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p:cNvSpPr>
            <a:spLocks noChangeShapeType="1"/>
          </p:cNvSpPr>
          <p:nvPr/>
        </p:nvSpPr>
        <p:spPr bwMode="auto">
          <a:xfrm>
            <a:off x="3876675" y="2136775"/>
            <a:ext cx="7620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p:nvSpPr>
        <p:spPr bwMode="auto">
          <a:xfrm>
            <a:off x="5476875" y="2136775"/>
            <a:ext cx="11430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文本框 3"/>
          <p:cNvSpPr txBox="1">
            <a:spLocks noChangeArrowheads="1"/>
          </p:cNvSpPr>
          <p:nvPr/>
        </p:nvSpPr>
        <p:spPr bwMode="auto">
          <a:xfrm>
            <a:off x="373063" y="2516188"/>
            <a:ext cx="1898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800100" indent="-3429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buClr>
                <a:schemeClr val="accent1"/>
              </a:buClr>
              <a:buFont typeface="Wingdings" panose="05000000000000000000" pitchFamily="2" charset="2"/>
              <a:buChar char="u"/>
            </a:pPr>
            <a:r>
              <a:rPr lang="zh-CN" altLang="en-US" sz="2200" b="1">
                <a:solidFill>
                  <a:schemeClr val="accent2"/>
                </a:solidFill>
                <a:ea typeface="宋体" panose="02010600030101010101" pitchFamily="2" charset="-122"/>
              </a:rPr>
              <a:t>分散刷新</a:t>
            </a:r>
            <a:endParaRPr lang="en-US" altLang="zh-CN" sz="2200" b="1">
              <a:solidFill>
                <a:schemeClr val="accent2"/>
              </a:solidFill>
              <a:ea typeface="宋体" panose="02010600030101010101" pitchFamily="2" charset="-122"/>
            </a:endParaRPr>
          </a:p>
        </p:txBody>
      </p:sp>
      <p:sp>
        <p:nvSpPr>
          <p:cNvPr id="41" name="Text Box 39"/>
          <p:cNvSpPr txBox="1">
            <a:spLocks noChangeArrowheads="1"/>
          </p:cNvSpPr>
          <p:nvPr/>
        </p:nvSpPr>
        <p:spPr bwMode="auto">
          <a:xfrm>
            <a:off x="2297113" y="2516188"/>
            <a:ext cx="48737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各</a:t>
            </a:r>
            <a:r>
              <a:rPr lang="zh-CN" altLang="en-US" sz="2000" dirty="0">
                <a:latin typeface="黑体" panose="02010609060101010101" pitchFamily="49" charset="-122"/>
                <a:ea typeface="黑体" panose="02010609060101010101" pitchFamily="49" charset="-122"/>
              </a:rPr>
              <a:t>行的</a:t>
            </a:r>
            <a:r>
              <a:rPr lang="zh-CN" altLang="zh-CN" sz="2000" dirty="0">
                <a:latin typeface="黑体" panose="02010609060101010101" pitchFamily="49" charset="-122"/>
                <a:ea typeface="黑体" panose="02010609060101010101" pitchFamily="49" charset="-122"/>
              </a:rPr>
              <a:t>刷新分散安排</a:t>
            </a:r>
            <a:r>
              <a:rPr lang="zh-CN" altLang="zh-CN" sz="2000" dirty="0" smtClean="0">
                <a:latin typeface="黑体" panose="02010609060101010101" pitchFamily="49" charset="-122"/>
                <a:ea typeface="黑体" panose="02010609060101010101" pitchFamily="49" charset="-122"/>
              </a:rPr>
              <a:t>在</a:t>
            </a:r>
            <a:r>
              <a:rPr lang="zh-CN" altLang="en-US" sz="2000" dirty="0" smtClean="0">
                <a:latin typeface="黑体" panose="02010609060101010101" pitchFamily="49" charset="-122"/>
                <a:ea typeface="黑体" panose="02010609060101010101" pitchFamily="49" charset="-122"/>
              </a:rPr>
              <a:t>每个</a:t>
            </a:r>
            <a:r>
              <a:rPr lang="zh-CN" altLang="zh-CN" sz="2000" dirty="0" smtClean="0">
                <a:latin typeface="黑体" panose="02010609060101010101" pitchFamily="49" charset="-122"/>
                <a:ea typeface="黑体" panose="02010609060101010101" pitchFamily="49" charset="-122"/>
              </a:rPr>
              <a:t>存取</a:t>
            </a:r>
            <a:r>
              <a:rPr lang="zh-CN" altLang="zh-CN" sz="2000" dirty="0">
                <a:latin typeface="黑体" panose="02010609060101010101" pitchFamily="49" charset="-122"/>
                <a:ea typeface="黑体" panose="02010609060101010101" pitchFamily="49" charset="-122"/>
              </a:rPr>
              <a:t>周期中。</a:t>
            </a:r>
          </a:p>
        </p:txBody>
      </p:sp>
      <p:grpSp>
        <p:nvGrpSpPr>
          <p:cNvPr id="42" name="Group 40"/>
          <p:cNvGrpSpPr>
            <a:grpSpLocks/>
          </p:cNvGrpSpPr>
          <p:nvPr/>
        </p:nvGrpSpPr>
        <p:grpSpPr bwMode="auto">
          <a:xfrm>
            <a:off x="860425" y="2908300"/>
            <a:ext cx="5791200" cy="838200"/>
            <a:chOff x="0" y="0"/>
            <a:chExt cx="3648" cy="528"/>
          </a:xfrm>
        </p:grpSpPr>
        <p:sp>
          <p:nvSpPr>
            <p:cNvPr id="43" name="Line 41"/>
            <p:cNvSpPr>
              <a:spLocks noChangeShapeType="1"/>
            </p:cNvSpPr>
            <p:nvPr/>
          </p:nvSpPr>
          <p:spPr bwMode="auto">
            <a:xfrm>
              <a:off x="0" y="96"/>
              <a:ext cx="0" cy="43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2"/>
            <p:cNvSpPr>
              <a:spLocks noChangeShapeType="1"/>
            </p:cNvSpPr>
            <p:nvPr/>
          </p:nvSpPr>
          <p:spPr bwMode="auto">
            <a:xfrm>
              <a:off x="0" y="336"/>
              <a:ext cx="3648"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5" name="Group 43"/>
            <p:cNvGrpSpPr>
              <a:grpSpLocks/>
            </p:cNvGrpSpPr>
            <p:nvPr/>
          </p:nvGrpSpPr>
          <p:grpSpPr bwMode="auto">
            <a:xfrm>
              <a:off x="1104" y="0"/>
              <a:ext cx="816" cy="336"/>
              <a:chOff x="0" y="0"/>
              <a:chExt cx="816" cy="336"/>
            </a:xfrm>
          </p:grpSpPr>
          <p:sp>
            <p:nvSpPr>
              <p:cNvPr id="58" name="Text Box 44"/>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59" name="Line 45"/>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 name="Group 46"/>
            <p:cNvGrpSpPr>
              <a:grpSpLocks/>
            </p:cNvGrpSpPr>
            <p:nvPr/>
          </p:nvGrpSpPr>
          <p:grpSpPr bwMode="auto">
            <a:xfrm>
              <a:off x="480" y="0"/>
              <a:ext cx="816" cy="336"/>
              <a:chOff x="0" y="0"/>
              <a:chExt cx="816" cy="336"/>
            </a:xfrm>
          </p:grpSpPr>
          <p:sp>
            <p:nvSpPr>
              <p:cNvPr id="56" name="Text Box 47"/>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57" name="Line 48"/>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 name="Line 49"/>
            <p:cNvSpPr>
              <a:spLocks noChangeShapeType="1"/>
            </p:cNvSpPr>
            <p:nvPr/>
          </p:nvSpPr>
          <p:spPr bwMode="auto">
            <a:xfrm>
              <a:off x="1056"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Group 50"/>
            <p:cNvGrpSpPr>
              <a:grpSpLocks/>
            </p:cNvGrpSpPr>
            <p:nvPr/>
          </p:nvGrpSpPr>
          <p:grpSpPr bwMode="auto">
            <a:xfrm>
              <a:off x="0" y="0"/>
              <a:ext cx="816" cy="336"/>
              <a:chOff x="0" y="0"/>
              <a:chExt cx="816" cy="336"/>
            </a:xfrm>
          </p:grpSpPr>
          <p:sp>
            <p:nvSpPr>
              <p:cNvPr id="54" name="Text Box 51"/>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55" name="Line 52"/>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 name="Group 53"/>
            <p:cNvGrpSpPr>
              <a:grpSpLocks/>
            </p:cNvGrpSpPr>
            <p:nvPr/>
          </p:nvGrpSpPr>
          <p:grpSpPr bwMode="auto">
            <a:xfrm>
              <a:off x="1584" y="0"/>
              <a:ext cx="816" cy="336"/>
              <a:chOff x="0" y="0"/>
              <a:chExt cx="816" cy="336"/>
            </a:xfrm>
          </p:grpSpPr>
          <p:sp>
            <p:nvSpPr>
              <p:cNvPr id="52" name="Text Box 54"/>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53" name="Line 55"/>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Line 56"/>
            <p:cNvSpPr>
              <a:spLocks noChangeShapeType="1"/>
            </p:cNvSpPr>
            <p:nvPr/>
          </p:nvSpPr>
          <p:spPr bwMode="auto">
            <a:xfrm>
              <a:off x="2256" y="192"/>
              <a:ext cx="52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57"/>
            <p:cNvSpPr>
              <a:spLocks noChangeShapeType="1"/>
            </p:cNvSpPr>
            <p:nvPr/>
          </p:nvSpPr>
          <p:spPr bwMode="auto">
            <a:xfrm>
              <a:off x="216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 name="Text Box 58"/>
          <p:cNvSpPr txBox="1">
            <a:spLocks noChangeArrowheads="1"/>
          </p:cNvSpPr>
          <p:nvPr/>
        </p:nvSpPr>
        <p:spPr bwMode="auto">
          <a:xfrm>
            <a:off x="1165225" y="3413125"/>
            <a:ext cx="1295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100ns</a:t>
            </a:r>
          </a:p>
        </p:txBody>
      </p:sp>
      <p:sp>
        <p:nvSpPr>
          <p:cNvPr id="61" name="Line 59"/>
          <p:cNvSpPr>
            <a:spLocks noChangeShapeType="1"/>
          </p:cNvSpPr>
          <p:nvPr/>
        </p:nvSpPr>
        <p:spPr bwMode="auto">
          <a:xfrm>
            <a:off x="2536825" y="348932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0"/>
          <p:cNvSpPr>
            <a:spLocks noChangeShapeType="1"/>
          </p:cNvSpPr>
          <p:nvPr/>
        </p:nvSpPr>
        <p:spPr bwMode="auto">
          <a:xfrm>
            <a:off x="860425" y="3641725"/>
            <a:ext cx="3810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61"/>
          <p:cNvSpPr>
            <a:spLocks noChangeShapeType="1"/>
          </p:cNvSpPr>
          <p:nvPr/>
        </p:nvSpPr>
        <p:spPr bwMode="auto">
          <a:xfrm>
            <a:off x="2079625" y="3641725"/>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Text Box 62"/>
          <p:cNvSpPr txBox="1">
            <a:spLocks noChangeArrowheads="1"/>
          </p:cNvSpPr>
          <p:nvPr/>
        </p:nvSpPr>
        <p:spPr bwMode="auto">
          <a:xfrm>
            <a:off x="6910388" y="3281363"/>
            <a:ext cx="2133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用在低速系统中。</a:t>
            </a:r>
          </a:p>
        </p:txBody>
      </p:sp>
      <p:sp>
        <p:nvSpPr>
          <p:cNvPr id="65" name="Text Box 10"/>
          <p:cNvSpPr txBox="1">
            <a:spLocks noChangeArrowheads="1"/>
          </p:cNvSpPr>
          <p:nvPr/>
        </p:nvSpPr>
        <p:spPr bwMode="auto">
          <a:xfrm>
            <a:off x="1920875" y="4048125"/>
            <a:ext cx="72231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30000"/>
              </a:lnSpc>
              <a:spcBef>
                <a:spcPct val="50000"/>
              </a:spcBef>
              <a:buSzTx/>
              <a:buFontTx/>
              <a:buNone/>
            </a:pPr>
            <a:r>
              <a:rPr lang="zh-CN" altLang="en-US" sz="2000" dirty="0" smtClean="0">
                <a:latin typeface="黑体" panose="02010609060101010101" pitchFamily="49" charset="-122"/>
                <a:ea typeface="黑体" panose="02010609060101010101" pitchFamily="49" charset="-122"/>
              </a:rPr>
              <a:t>所有行</a:t>
            </a:r>
            <a:r>
              <a:rPr lang="zh-CN" altLang="zh-CN" sz="2000" dirty="0">
                <a:latin typeface="黑体" panose="02010609060101010101" pitchFamily="49" charset="-122"/>
                <a:ea typeface="黑体" panose="02010609060101010101" pitchFamily="49" charset="-122"/>
              </a:rPr>
              <a:t>刷新分散安排在</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个刷新周期</a:t>
            </a:r>
            <a:r>
              <a:rPr lang="zh-CN" altLang="zh-CN" sz="2000" dirty="0">
                <a:latin typeface="黑体" panose="02010609060101010101" pitchFamily="49" charset="-122"/>
                <a:ea typeface="黑体" panose="02010609060101010101" pitchFamily="49" charset="-122"/>
              </a:rPr>
              <a:t>内,</a:t>
            </a:r>
            <a:r>
              <a:rPr lang="zh-CN" altLang="zh-CN" sz="2000" dirty="0">
                <a:latin typeface="Times New Roman" panose="02020603050405020304" pitchFamily="18" charset="0"/>
                <a:ea typeface="黑体" panose="02010609060101010101" pitchFamily="49" charset="-122"/>
              </a:rPr>
              <a:t>每隔一段时间刷新一行</a:t>
            </a:r>
            <a:r>
              <a:rPr lang="zh-CN" altLang="zh-CN" sz="2000" dirty="0">
                <a:latin typeface="黑体" panose="02010609060101010101" pitchFamily="49" charset="-122"/>
                <a:ea typeface="黑体" panose="02010609060101010101" pitchFamily="49" charset="-122"/>
              </a:rPr>
              <a:t>。</a:t>
            </a:r>
          </a:p>
        </p:txBody>
      </p:sp>
      <p:sp>
        <p:nvSpPr>
          <p:cNvPr id="66" name="Text Box 2"/>
          <p:cNvSpPr txBox="1">
            <a:spLocks noChangeArrowheads="1"/>
          </p:cNvSpPr>
          <p:nvPr/>
        </p:nvSpPr>
        <p:spPr bwMode="auto">
          <a:xfrm>
            <a:off x="1293813" y="4749800"/>
            <a:ext cx="1295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zh-CN" sz="2000">
                <a:latin typeface="黑体" panose="02010609060101010101" pitchFamily="49" charset="-122"/>
                <a:ea typeface="黑体" panose="02010609060101010101" pitchFamily="49" charset="-122"/>
              </a:rPr>
              <a:t>4096</a:t>
            </a:r>
            <a:r>
              <a:rPr lang="zh-CN" altLang="zh-CN" sz="2000">
                <a:latin typeface="黑体" panose="02010609060101010101" pitchFamily="49" charset="-122"/>
                <a:ea typeface="黑体" panose="02010609060101010101" pitchFamily="49" charset="-122"/>
              </a:rPr>
              <a:t>行</a:t>
            </a:r>
          </a:p>
        </p:txBody>
      </p:sp>
      <p:sp>
        <p:nvSpPr>
          <p:cNvPr id="67" name="Text Box 3"/>
          <p:cNvSpPr txBox="1">
            <a:spLocks noChangeArrowheads="1"/>
          </p:cNvSpPr>
          <p:nvPr/>
        </p:nvSpPr>
        <p:spPr bwMode="auto">
          <a:xfrm>
            <a:off x="1446213" y="4368800"/>
            <a:ext cx="990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zh-CN" sz="2000">
                <a:latin typeface="黑体" panose="02010609060101010101" pitchFamily="49" charset="-122"/>
                <a:ea typeface="黑体" panose="02010609060101010101" pitchFamily="49" charset="-122"/>
              </a:rPr>
              <a:t>64</a:t>
            </a:r>
            <a:r>
              <a:rPr lang="zh-CN" altLang="zh-CN" sz="2000">
                <a:latin typeface="黑体" panose="02010609060101010101" pitchFamily="49" charset="-122"/>
                <a:ea typeface="黑体" panose="02010609060101010101" pitchFamily="49" charset="-122"/>
              </a:rPr>
              <a:t>ms</a:t>
            </a:r>
          </a:p>
        </p:txBody>
      </p:sp>
      <p:sp>
        <p:nvSpPr>
          <p:cNvPr id="68" name="Text Box 9"/>
          <p:cNvSpPr txBox="1">
            <a:spLocks noChangeArrowheads="1"/>
          </p:cNvSpPr>
          <p:nvPr/>
        </p:nvSpPr>
        <p:spPr bwMode="auto">
          <a:xfrm>
            <a:off x="625475" y="4514850"/>
            <a:ext cx="717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例</a:t>
            </a:r>
            <a:r>
              <a:rPr lang="zh-CN" altLang="en-US" sz="2000">
                <a:latin typeface="黑体" panose="02010609060101010101" pitchFamily="49" charset="-122"/>
                <a:ea typeface="黑体" panose="02010609060101010101" pitchFamily="49" charset="-122"/>
              </a:rPr>
              <a:t>如</a:t>
            </a:r>
            <a:r>
              <a:rPr lang="zh-CN" altLang="zh-CN" sz="2000">
                <a:latin typeface="黑体" panose="02010609060101010101" pitchFamily="49" charset="-122"/>
                <a:ea typeface="黑体" panose="02010609060101010101" pitchFamily="49" charset="-122"/>
              </a:rPr>
              <a:t>：</a:t>
            </a:r>
          </a:p>
        </p:txBody>
      </p:sp>
      <p:sp>
        <p:nvSpPr>
          <p:cNvPr id="69" name="Line 12"/>
          <p:cNvSpPr>
            <a:spLocks noChangeShapeType="1"/>
          </p:cNvSpPr>
          <p:nvPr/>
        </p:nvSpPr>
        <p:spPr bwMode="auto">
          <a:xfrm>
            <a:off x="1417638" y="4770438"/>
            <a:ext cx="658812" cy="635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Text Box 13"/>
          <p:cNvSpPr txBox="1">
            <a:spLocks noChangeArrowheads="1"/>
          </p:cNvSpPr>
          <p:nvPr/>
        </p:nvSpPr>
        <p:spPr bwMode="auto">
          <a:xfrm>
            <a:off x="2033588" y="4559300"/>
            <a:ext cx="152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≈15.6微秒</a:t>
            </a:r>
            <a:endParaRPr lang="zh-CN" altLang="zh-CN" sz="2000">
              <a:latin typeface="宋体" panose="02010600030101010101" pitchFamily="2" charset="-122"/>
              <a:ea typeface="宋体" panose="02010600030101010101" pitchFamily="2" charset="-122"/>
            </a:endParaRPr>
          </a:p>
        </p:txBody>
      </p:sp>
      <p:sp>
        <p:nvSpPr>
          <p:cNvPr id="71" name="Text Box 14"/>
          <p:cNvSpPr txBox="1">
            <a:spLocks noChangeArrowheads="1"/>
          </p:cNvSpPr>
          <p:nvPr/>
        </p:nvSpPr>
        <p:spPr bwMode="auto">
          <a:xfrm>
            <a:off x="3495675" y="4570413"/>
            <a:ext cx="53340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平均</a:t>
            </a:r>
            <a:r>
              <a:rPr lang="zh-CN" altLang="zh-CN" sz="2000">
                <a:solidFill>
                  <a:schemeClr val="accent2"/>
                </a:solidFill>
                <a:latin typeface="黑体" panose="02010609060101010101" pitchFamily="49" charset="-122"/>
                <a:ea typeface="黑体" panose="02010609060101010101" pitchFamily="49" charset="-122"/>
              </a:rPr>
              <a:t>15.6</a:t>
            </a:r>
            <a:r>
              <a:rPr lang="en-US" altLang="zh-CN" sz="2000" b="0">
                <a:solidFill>
                  <a:schemeClr val="accent2"/>
                </a:solidFill>
                <a:latin typeface="Times New Roman" panose="02020603050405020304" pitchFamily="18" charset="0"/>
                <a:ea typeface="黑体" panose="02010609060101010101" pitchFamily="49" charset="-122"/>
              </a:rPr>
              <a:t>μs</a:t>
            </a:r>
            <a:r>
              <a:rPr lang="zh-CN" altLang="zh-CN" sz="2000">
                <a:latin typeface="黑体" panose="02010609060101010101" pitchFamily="49" charset="-122"/>
                <a:ea typeface="黑体" panose="02010609060101010101" pitchFamily="49" charset="-122"/>
              </a:rPr>
              <a:t>提一次刷新请求刷新1行，</a:t>
            </a:r>
            <a:r>
              <a:rPr lang="en-US" altLang="zh-CN" sz="2000">
                <a:solidFill>
                  <a:schemeClr val="accent2"/>
                </a:solidFill>
                <a:latin typeface="黑体" panose="02010609060101010101" pitchFamily="49" charset="-122"/>
                <a:ea typeface="黑体" panose="02010609060101010101" pitchFamily="49" charset="-122"/>
              </a:rPr>
              <a:t>64</a:t>
            </a:r>
            <a:r>
              <a:rPr lang="zh-CN" altLang="zh-CN" sz="2000">
                <a:solidFill>
                  <a:schemeClr val="accent2"/>
                </a:solidFill>
                <a:latin typeface="Times New Roman" panose="02020603050405020304" pitchFamily="18" charset="0"/>
                <a:ea typeface="黑体" panose="02010609060101010101" pitchFamily="49" charset="-122"/>
              </a:rPr>
              <a:t>ms</a:t>
            </a:r>
            <a:r>
              <a:rPr lang="zh-CN" altLang="zh-CN" sz="2000">
                <a:latin typeface="黑体" panose="02010609060101010101" pitchFamily="49" charset="-122"/>
                <a:ea typeface="黑体" panose="02010609060101010101" pitchFamily="49" charset="-122"/>
              </a:rPr>
              <a:t>内刷新完片内所有行。</a:t>
            </a:r>
            <a:endParaRPr lang="zh-CN" altLang="zh-CN" sz="2000">
              <a:latin typeface="宋体" panose="02010600030101010101" pitchFamily="2" charset="-122"/>
              <a:ea typeface="宋体" panose="02010600030101010101" pitchFamily="2" charset="-122"/>
            </a:endParaRPr>
          </a:p>
        </p:txBody>
      </p:sp>
      <p:sp>
        <p:nvSpPr>
          <p:cNvPr id="72" name="Line 5"/>
          <p:cNvSpPr>
            <a:spLocks noChangeShapeType="1"/>
          </p:cNvSpPr>
          <p:nvPr/>
        </p:nvSpPr>
        <p:spPr bwMode="auto">
          <a:xfrm>
            <a:off x="3292475" y="5976938"/>
            <a:ext cx="0" cy="38100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6"/>
          <p:cNvSpPr>
            <a:spLocks noChangeShapeType="1"/>
          </p:cNvSpPr>
          <p:nvPr/>
        </p:nvSpPr>
        <p:spPr bwMode="auto">
          <a:xfrm>
            <a:off x="625475" y="5595938"/>
            <a:ext cx="0" cy="6858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7"/>
          <p:cNvSpPr>
            <a:spLocks noChangeShapeType="1"/>
          </p:cNvSpPr>
          <p:nvPr/>
        </p:nvSpPr>
        <p:spPr bwMode="auto">
          <a:xfrm>
            <a:off x="2835275" y="6205538"/>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8"/>
          <p:cNvSpPr>
            <a:spLocks noChangeShapeType="1"/>
          </p:cNvSpPr>
          <p:nvPr/>
        </p:nvSpPr>
        <p:spPr bwMode="auto">
          <a:xfrm>
            <a:off x="625475" y="6205538"/>
            <a:ext cx="4572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15"/>
          <p:cNvSpPr>
            <a:spLocks noChangeShapeType="1"/>
          </p:cNvSpPr>
          <p:nvPr/>
        </p:nvSpPr>
        <p:spPr bwMode="auto">
          <a:xfrm>
            <a:off x="6035675" y="5976938"/>
            <a:ext cx="0" cy="38100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Text Box 45"/>
          <p:cNvSpPr txBox="1">
            <a:spLocks noChangeArrowheads="1"/>
          </p:cNvSpPr>
          <p:nvPr/>
        </p:nvSpPr>
        <p:spPr bwMode="auto">
          <a:xfrm>
            <a:off x="1387475" y="5986463"/>
            <a:ext cx="12573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15.6微秒</a:t>
            </a:r>
            <a:endParaRPr lang="zh-CN" altLang="zh-CN" sz="2000">
              <a:latin typeface="宋体" panose="02010600030101010101" pitchFamily="2" charset="-122"/>
              <a:ea typeface="宋体" panose="02010600030101010101" pitchFamily="2" charset="-122"/>
            </a:endParaRPr>
          </a:p>
        </p:txBody>
      </p:sp>
      <p:sp>
        <p:nvSpPr>
          <p:cNvPr id="78" name="Text Box 46"/>
          <p:cNvSpPr txBox="1">
            <a:spLocks noChangeArrowheads="1"/>
          </p:cNvSpPr>
          <p:nvPr/>
        </p:nvSpPr>
        <p:spPr bwMode="auto">
          <a:xfrm>
            <a:off x="4113213" y="5986463"/>
            <a:ext cx="1266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15.6微秒</a:t>
            </a:r>
            <a:endParaRPr lang="zh-CN" altLang="zh-CN" sz="2000">
              <a:latin typeface="宋体" panose="02010600030101010101" pitchFamily="2" charset="-122"/>
              <a:ea typeface="宋体" panose="02010600030101010101" pitchFamily="2" charset="-122"/>
            </a:endParaRPr>
          </a:p>
        </p:txBody>
      </p:sp>
      <p:sp>
        <p:nvSpPr>
          <p:cNvPr id="79" name="Line 47"/>
          <p:cNvSpPr>
            <a:spLocks noChangeShapeType="1"/>
          </p:cNvSpPr>
          <p:nvPr/>
        </p:nvSpPr>
        <p:spPr bwMode="auto">
          <a:xfrm>
            <a:off x="3300413" y="6205538"/>
            <a:ext cx="4572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48"/>
          <p:cNvSpPr>
            <a:spLocks noChangeShapeType="1"/>
          </p:cNvSpPr>
          <p:nvPr/>
        </p:nvSpPr>
        <p:spPr bwMode="auto">
          <a:xfrm>
            <a:off x="6035675" y="6205538"/>
            <a:ext cx="4572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49"/>
          <p:cNvSpPr>
            <a:spLocks noChangeShapeType="1"/>
          </p:cNvSpPr>
          <p:nvPr/>
        </p:nvSpPr>
        <p:spPr bwMode="auto">
          <a:xfrm>
            <a:off x="5532438" y="6205538"/>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Text Box 50"/>
          <p:cNvSpPr txBox="1">
            <a:spLocks noChangeArrowheads="1"/>
          </p:cNvSpPr>
          <p:nvPr/>
        </p:nvSpPr>
        <p:spPr bwMode="auto">
          <a:xfrm>
            <a:off x="6842125" y="5995988"/>
            <a:ext cx="13731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15.6微秒</a:t>
            </a:r>
            <a:endParaRPr lang="zh-CN" altLang="zh-CN" sz="2000">
              <a:latin typeface="宋体" panose="02010600030101010101" pitchFamily="2" charset="-122"/>
              <a:ea typeface="宋体" panose="02010600030101010101" pitchFamily="2" charset="-122"/>
            </a:endParaRPr>
          </a:p>
        </p:txBody>
      </p:sp>
      <p:sp>
        <p:nvSpPr>
          <p:cNvPr id="83" name="Line 51"/>
          <p:cNvSpPr>
            <a:spLocks noChangeShapeType="1"/>
          </p:cNvSpPr>
          <p:nvPr/>
        </p:nvSpPr>
        <p:spPr bwMode="auto">
          <a:xfrm>
            <a:off x="8378825" y="6191250"/>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Text Box 52"/>
          <p:cNvSpPr txBox="1">
            <a:spLocks noChangeArrowheads="1"/>
          </p:cNvSpPr>
          <p:nvPr/>
        </p:nvSpPr>
        <p:spPr bwMode="auto">
          <a:xfrm>
            <a:off x="2530475" y="6357938"/>
            <a:ext cx="12271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刷新请求</a:t>
            </a:r>
          </a:p>
        </p:txBody>
      </p:sp>
      <p:sp>
        <p:nvSpPr>
          <p:cNvPr id="85" name="Text Box 53"/>
          <p:cNvSpPr txBox="1">
            <a:spLocks noChangeArrowheads="1"/>
          </p:cNvSpPr>
          <p:nvPr/>
        </p:nvSpPr>
        <p:spPr bwMode="auto">
          <a:xfrm>
            <a:off x="5426075" y="6357938"/>
            <a:ext cx="12525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刷新请求</a:t>
            </a:r>
          </a:p>
        </p:txBody>
      </p:sp>
      <p:sp>
        <p:nvSpPr>
          <p:cNvPr id="86" name="Text Box 54"/>
          <p:cNvSpPr txBox="1">
            <a:spLocks noChangeArrowheads="1"/>
          </p:cNvSpPr>
          <p:nvPr/>
        </p:nvSpPr>
        <p:spPr bwMode="auto">
          <a:xfrm>
            <a:off x="3395663" y="6357938"/>
            <a:ext cx="152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（DMA请求）</a:t>
            </a:r>
          </a:p>
        </p:txBody>
      </p:sp>
      <p:sp>
        <p:nvSpPr>
          <p:cNvPr id="87" name="Text Box 55"/>
          <p:cNvSpPr txBox="1">
            <a:spLocks noChangeArrowheads="1"/>
          </p:cNvSpPr>
          <p:nvPr/>
        </p:nvSpPr>
        <p:spPr bwMode="auto">
          <a:xfrm>
            <a:off x="6275388" y="6357938"/>
            <a:ext cx="1504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（DMA请求）</a:t>
            </a:r>
          </a:p>
        </p:txBody>
      </p:sp>
      <p:sp>
        <p:nvSpPr>
          <p:cNvPr id="88" name="Line 15"/>
          <p:cNvSpPr>
            <a:spLocks noChangeShapeType="1"/>
          </p:cNvSpPr>
          <p:nvPr/>
        </p:nvSpPr>
        <p:spPr bwMode="auto">
          <a:xfrm>
            <a:off x="8864600" y="6015038"/>
            <a:ext cx="0" cy="38100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9" name="图片 88"/>
          <p:cNvPicPr>
            <a:picLocks noChangeAspect="1"/>
          </p:cNvPicPr>
          <p:nvPr/>
        </p:nvPicPr>
        <p:blipFill>
          <a:blip r:embed="rId2"/>
          <a:stretch>
            <a:fillRect/>
          </a:stretch>
        </p:blipFill>
        <p:spPr>
          <a:xfrm>
            <a:off x="643422" y="5419725"/>
            <a:ext cx="8258175" cy="581025"/>
          </a:xfrm>
          <a:prstGeom prst="rect">
            <a:avLst/>
          </a:prstGeom>
        </p:spPr>
      </p:pic>
    </p:spTree>
    <p:extLst>
      <p:ext uri="{BB962C8B-B14F-4D97-AF65-F5344CB8AC3E}">
        <p14:creationId xmlns:p14="http://schemas.microsoft.com/office/powerpoint/2010/main" val="174035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animEffect transition="in" filter="dissolve">
                                      <p:cBhvr>
                                        <p:cTn id="17" dur="500"/>
                                        <p:tgtEl>
                                          <p:spTgt spid="31">
                                            <p:txEl>
                                              <p:pRg st="0" end="0"/>
                                            </p:txEl>
                                          </p:spTgt>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right)">
                                      <p:cBhvr>
                                        <p:cTn id="21" dur="500"/>
                                        <p:tgtEl>
                                          <p:spTgt spid="3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Effect transition="in" filter="dissolve">
                                      <p:cBhvr>
                                        <p:cTn id="30" dur="500"/>
                                        <p:tgtEl>
                                          <p:spTgt spid="33">
                                            <p:txEl>
                                              <p:pRg st="0" end="0"/>
                                            </p:txEl>
                                          </p:spTgt>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up)">
                                      <p:cBhvr>
                                        <p:cTn id="38" dur="500"/>
                                        <p:tgtEl>
                                          <p:spTgt spid="32"/>
                                        </p:tgtEl>
                                      </p:cBhvr>
                                    </p:animEffect>
                                  </p:childTnLst>
                                </p:cTn>
                              </p:par>
                            </p:childTnLst>
                          </p:cTn>
                        </p:par>
                        <p:par>
                          <p:cTn id="39" fill="hold">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par>
                          <p:cTn id="43" fill="hold">
                            <p:stCondLst>
                              <p:cond delay="2000"/>
                            </p:stCondLst>
                            <p:childTnLst>
                              <p:par>
                                <p:cTn id="44" presetID="22" presetClass="entr" presetSubtype="2"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right)">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dissolve">
                                      <p:cBhvr>
                                        <p:cTn id="51" dur="500"/>
                                        <p:tgtEl>
                                          <p:spTgt spid="7"/>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up)">
                                      <p:cBhvr>
                                        <p:cTn id="55" dur="500"/>
                                        <p:tgtEl>
                                          <p:spTgt spid="36"/>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up)">
                                      <p:cBhvr>
                                        <p:cTn id="59" dur="500"/>
                                        <p:tgtEl>
                                          <p:spTgt spid="37"/>
                                        </p:tgtEl>
                                      </p:cBhvr>
                                    </p:animEffect>
                                  </p:childTnLst>
                                </p:cTn>
                              </p:par>
                            </p:childTnLst>
                          </p:cTn>
                        </p:par>
                        <p:par>
                          <p:cTn id="60" fill="hold">
                            <p:stCondLst>
                              <p:cond delay="1500"/>
                            </p:stCondLst>
                            <p:childTnLst>
                              <p:par>
                                <p:cTn id="61" presetID="22" presetClass="entr" presetSubtype="2"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right)">
                                      <p:cBhvr>
                                        <p:cTn id="63" dur="500"/>
                                        <p:tgtEl>
                                          <p:spTgt spid="38"/>
                                        </p:tgtEl>
                                      </p:cBhvr>
                                    </p:animEffect>
                                  </p:childTnLst>
                                </p:cTn>
                              </p:par>
                            </p:childTnLst>
                          </p:cTn>
                        </p:par>
                        <p:par>
                          <p:cTn id="64" fill="hold">
                            <p:stCondLst>
                              <p:cond delay="2000"/>
                            </p:stCondLst>
                            <p:childTnLst>
                              <p:par>
                                <p:cTn id="65" presetID="22" presetClass="entr" presetSubtype="8"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wipe(left)">
                                      <p:cBhvr>
                                        <p:cTn id="67" dur="500"/>
                                        <p:tgtEl>
                                          <p:spTgt spid="3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up)">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2" fill="hold" grpId="0"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slide(fromRight)">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barn(inVertical)">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60">
                                            <p:txEl>
                                              <p:pRg st="0" end="0"/>
                                            </p:txEl>
                                          </p:spTgt>
                                        </p:tgtEl>
                                        <p:attrNameLst>
                                          <p:attrName>style.visibility</p:attrName>
                                        </p:attrNameLst>
                                      </p:cBhvr>
                                      <p:to>
                                        <p:strVal val="visible"/>
                                      </p:to>
                                    </p:set>
                                    <p:animEffect transition="in" filter="dissolve">
                                      <p:cBhvr>
                                        <p:cTn id="87" dur="500"/>
                                        <p:tgtEl>
                                          <p:spTgt spid="60">
                                            <p:txEl>
                                              <p:pRg st="0" end="0"/>
                                            </p:txEl>
                                          </p:spTgt>
                                        </p:tgtEl>
                                      </p:cBhvr>
                                    </p:animEffect>
                                  </p:childTnLst>
                                </p:cTn>
                              </p:par>
                            </p:childTnLst>
                          </p:cTn>
                        </p:par>
                        <p:par>
                          <p:cTn id="88" fill="hold">
                            <p:stCondLst>
                              <p:cond delay="500"/>
                            </p:stCondLst>
                            <p:childTnLst>
                              <p:par>
                                <p:cTn id="89" presetID="22" presetClass="entr" presetSubtype="1" fill="hold" grpId="0" nodeType="after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wipe(up)">
                                      <p:cBhvr>
                                        <p:cTn id="91" dur="500"/>
                                        <p:tgtEl>
                                          <p:spTgt spid="61"/>
                                        </p:tgtEl>
                                      </p:cBhvr>
                                    </p:animEffect>
                                  </p:childTnLst>
                                </p:cTn>
                              </p:par>
                            </p:childTnLst>
                          </p:cTn>
                        </p:par>
                        <p:par>
                          <p:cTn id="92" fill="hold">
                            <p:stCondLst>
                              <p:cond delay="1000"/>
                            </p:stCondLst>
                            <p:childTnLst>
                              <p:par>
                                <p:cTn id="93" presetID="22" presetClass="entr" presetSubtype="2" fill="hold" grpId="0" nodeType="after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right)">
                                      <p:cBhvr>
                                        <p:cTn id="95" dur="500"/>
                                        <p:tgtEl>
                                          <p:spTgt spid="62"/>
                                        </p:tgtEl>
                                      </p:cBhvr>
                                    </p:animEffect>
                                  </p:childTnLst>
                                </p:cTn>
                              </p:par>
                            </p:childTnLst>
                          </p:cTn>
                        </p:par>
                        <p:par>
                          <p:cTn id="96" fill="hold">
                            <p:stCondLst>
                              <p:cond delay="1500"/>
                            </p:stCondLst>
                            <p:childTnLst>
                              <p:par>
                                <p:cTn id="97" presetID="22" presetClass="entr" presetSubtype="8" fill="hold" grpId="0" nodeType="after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wipe(left)">
                                      <p:cBhvr>
                                        <p:cTn id="99" dur="500"/>
                                        <p:tgtEl>
                                          <p:spTgt spid="6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wipe(up)">
                                      <p:cBhvr>
                                        <p:cTn id="104" dur="500"/>
                                        <p:tgtEl>
                                          <p:spTgt spid="64"/>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2" fill="hold" grpId="0" nodeType="click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slide(fromRight)">
                                      <p:cBhvr>
                                        <p:cTn id="109" dur="500"/>
                                        <p:tgtEl>
                                          <p:spTgt spid="65"/>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8" fill="hold" grpId="0" nodeType="clickEffect">
                                  <p:stCondLst>
                                    <p:cond delay="0"/>
                                  </p:stCondLst>
                                  <p:childTnLst>
                                    <p:set>
                                      <p:cBhvr>
                                        <p:cTn id="113" dur="1" fill="hold">
                                          <p:stCondLst>
                                            <p:cond delay="0"/>
                                          </p:stCondLst>
                                        </p:cTn>
                                        <p:tgtEl>
                                          <p:spTgt spid="68"/>
                                        </p:tgtEl>
                                        <p:attrNameLst>
                                          <p:attrName>style.visibility</p:attrName>
                                        </p:attrNameLst>
                                      </p:cBhvr>
                                      <p:to>
                                        <p:strVal val="visible"/>
                                      </p:to>
                                    </p:set>
                                    <p:animEffect transition="in" filter="slide(fromLeft)">
                                      <p:cBhvr>
                                        <p:cTn id="114" dur="500"/>
                                        <p:tgtEl>
                                          <p:spTgt spid="68"/>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dissolve">
                                      <p:cBhvr>
                                        <p:cTn id="119" dur="500"/>
                                        <p:tgtEl>
                                          <p:spTgt spid="67"/>
                                        </p:tgtEl>
                                      </p:cBhvr>
                                    </p:animEffect>
                                  </p:childTnLst>
                                </p:cTn>
                              </p:par>
                            </p:childTnLst>
                          </p:cTn>
                        </p:par>
                        <p:par>
                          <p:cTn id="120" fill="hold">
                            <p:stCondLst>
                              <p:cond delay="500"/>
                            </p:stCondLst>
                            <p:childTnLst>
                              <p:par>
                                <p:cTn id="121" presetID="9" presetClass="entr" presetSubtype="0" fill="hold" grpId="0" nodeType="afterEffect">
                                  <p:stCondLst>
                                    <p:cond delay="0"/>
                                  </p:stCondLst>
                                  <p:childTnLst>
                                    <p:set>
                                      <p:cBhvr>
                                        <p:cTn id="122" dur="1" fill="hold">
                                          <p:stCondLst>
                                            <p:cond delay="0"/>
                                          </p:stCondLst>
                                        </p:cTn>
                                        <p:tgtEl>
                                          <p:spTgt spid="69"/>
                                        </p:tgtEl>
                                        <p:attrNameLst>
                                          <p:attrName>style.visibility</p:attrName>
                                        </p:attrNameLst>
                                      </p:cBhvr>
                                      <p:to>
                                        <p:strVal val="visible"/>
                                      </p:to>
                                    </p:set>
                                    <p:animEffect transition="in" filter="dissolve">
                                      <p:cBhvr>
                                        <p:cTn id="123" dur="500"/>
                                        <p:tgtEl>
                                          <p:spTgt spid="69"/>
                                        </p:tgtEl>
                                      </p:cBhvr>
                                    </p:animEffect>
                                  </p:childTnLst>
                                </p:cTn>
                              </p:par>
                            </p:childTnLst>
                          </p:cTn>
                        </p:par>
                        <p:par>
                          <p:cTn id="124" fill="hold">
                            <p:stCondLst>
                              <p:cond delay="1000"/>
                            </p:stCondLst>
                            <p:childTnLst>
                              <p:par>
                                <p:cTn id="125" presetID="9" presetClass="entr" presetSubtype="0" fill="hold" grpId="0" nodeType="afterEffect">
                                  <p:stCondLst>
                                    <p:cond delay="0"/>
                                  </p:stCondLst>
                                  <p:childTnLst>
                                    <p:set>
                                      <p:cBhvr>
                                        <p:cTn id="126" dur="1" fill="hold">
                                          <p:stCondLst>
                                            <p:cond delay="0"/>
                                          </p:stCondLst>
                                        </p:cTn>
                                        <p:tgtEl>
                                          <p:spTgt spid="66"/>
                                        </p:tgtEl>
                                        <p:attrNameLst>
                                          <p:attrName>style.visibility</p:attrName>
                                        </p:attrNameLst>
                                      </p:cBhvr>
                                      <p:to>
                                        <p:strVal val="visible"/>
                                      </p:to>
                                    </p:set>
                                    <p:animEffect transition="in" filter="dissolve">
                                      <p:cBhvr>
                                        <p:cTn id="127" dur="500"/>
                                        <p:tgtEl>
                                          <p:spTgt spid="66"/>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2" fill="hold" grpId="0" nodeType="clickEffect">
                                  <p:stCondLst>
                                    <p:cond delay="0"/>
                                  </p:stCondLst>
                                  <p:childTnLst>
                                    <p:set>
                                      <p:cBhvr>
                                        <p:cTn id="131" dur="1" fill="hold">
                                          <p:stCondLst>
                                            <p:cond delay="0"/>
                                          </p:stCondLst>
                                        </p:cTn>
                                        <p:tgtEl>
                                          <p:spTgt spid="70"/>
                                        </p:tgtEl>
                                        <p:attrNameLst>
                                          <p:attrName>style.visibility</p:attrName>
                                        </p:attrNameLst>
                                      </p:cBhvr>
                                      <p:to>
                                        <p:strVal val="visible"/>
                                      </p:to>
                                    </p:set>
                                    <p:animEffect transition="in" filter="slide(fromRight)">
                                      <p:cBhvr>
                                        <p:cTn id="132" dur="500"/>
                                        <p:tgtEl>
                                          <p:spTgt spid="70"/>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4"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slide(fromBottom)">
                                      <p:cBhvr>
                                        <p:cTn id="137" dur="500"/>
                                        <p:tgtEl>
                                          <p:spTgt spid="71"/>
                                        </p:tgtEl>
                                      </p:cBhvr>
                                    </p:animEffect>
                                  </p:childTnLst>
                                </p:cTn>
                              </p:par>
                            </p:childTnLst>
                          </p:cTn>
                        </p:par>
                        <p:par>
                          <p:cTn id="138" fill="hold">
                            <p:stCondLst>
                              <p:cond delay="500"/>
                            </p:stCondLst>
                            <p:childTnLst>
                              <p:par>
                                <p:cTn id="139" presetID="16" presetClass="entr" presetSubtype="42" fill="hold" grpId="0" nodeType="afterEffect">
                                  <p:stCondLst>
                                    <p:cond delay="0"/>
                                  </p:stCondLst>
                                  <p:childTnLst>
                                    <p:set>
                                      <p:cBhvr>
                                        <p:cTn id="140" dur="1" fill="hold">
                                          <p:stCondLst>
                                            <p:cond delay="0"/>
                                          </p:stCondLst>
                                        </p:cTn>
                                        <p:tgtEl>
                                          <p:spTgt spid="73"/>
                                        </p:tgtEl>
                                        <p:attrNameLst>
                                          <p:attrName>style.visibility</p:attrName>
                                        </p:attrNameLst>
                                      </p:cBhvr>
                                      <p:to>
                                        <p:strVal val="visible"/>
                                      </p:to>
                                    </p:set>
                                    <p:animEffect transition="in" filter="barn(outHorizontal)">
                                      <p:cBhvr>
                                        <p:cTn id="141" dur="500"/>
                                        <p:tgtEl>
                                          <p:spTgt spid="73"/>
                                        </p:tgtEl>
                                      </p:cBhvr>
                                    </p:animEffect>
                                  </p:childTnLst>
                                </p:cTn>
                              </p:par>
                            </p:childTnLst>
                          </p:cTn>
                        </p:par>
                        <p:par>
                          <p:cTn id="142" fill="hold">
                            <p:stCondLst>
                              <p:cond delay="1000"/>
                            </p:stCondLst>
                            <p:childTnLst>
                              <p:par>
                                <p:cTn id="143" presetID="22" presetClass="entr" presetSubtype="4" fill="hold" nodeType="afterEffect">
                                  <p:stCondLst>
                                    <p:cond delay="0"/>
                                  </p:stCondLst>
                                  <p:childTnLst>
                                    <p:set>
                                      <p:cBhvr>
                                        <p:cTn id="144" dur="1" fill="hold">
                                          <p:stCondLst>
                                            <p:cond delay="0"/>
                                          </p:stCondLst>
                                        </p:cTn>
                                        <p:tgtEl>
                                          <p:spTgt spid="89"/>
                                        </p:tgtEl>
                                        <p:attrNameLst>
                                          <p:attrName>style.visibility</p:attrName>
                                        </p:attrNameLst>
                                      </p:cBhvr>
                                      <p:to>
                                        <p:strVal val="visible"/>
                                      </p:to>
                                    </p:set>
                                    <p:animEffect transition="in" filter="wipe(down)">
                                      <p:cBhvr>
                                        <p:cTn id="145" dur="500"/>
                                        <p:tgtEl>
                                          <p:spTgt spid="89"/>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77"/>
                                        </p:tgtEl>
                                        <p:attrNameLst>
                                          <p:attrName>style.visibility</p:attrName>
                                        </p:attrNameLst>
                                      </p:cBhvr>
                                      <p:to>
                                        <p:strVal val="visible"/>
                                      </p:to>
                                    </p:set>
                                    <p:animEffect transition="in" filter="dissolve">
                                      <p:cBhvr>
                                        <p:cTn id="150" dur="500"/>
                                        <p:tgtEl>
                                          <p:spTgt spid="77"/>
                                        </p:tgtEl>
                                      </p:cBhvr>
                                    </p:animEffect>
                                  </p:childTnLst>
                                </p:cTn>
                              </p:par>
                            </p:childTnLst>
                          </p:cTn>
                        </p:par>
                        <p:par>
                          <p:cTn id="151" fill="hold">
                            <p:stCondLst>
                              <p:cond delay="500"/>
                            </p:stCondLst>
                            <p:childTnLst>
                              <p:par>
                                <p:cTn id="152" presetID="22" presetClass="entr" presetSubtype="2" fill="hold" grpId="0" nodeType="afterEffect">
                                  <p:stCondLst>
                                    <p:cond delay="0"/>
                                  </p:stCondLst>
                                  <p:childTnLst>
                                    <p:set>
                                      <p:cBhvr>
                                        <p:cTn id="153" dur="1" fill="hold">
                                          <p:stCondLst>
                                            <p:cond delay="0"/>
                                          </p:stCondLst>
                                        </p:cTn>
                                        <p:tgtEl>
                                          <p:spTgt spid="75"/>
                                        </p:tgtEl>
                                        <p:attrNameLst>
                                          <p:attrName>style.visibility</p:attrName>
                                        </p:attrNameLst>
                                      </p:cBhvr>
                                      <p:to>
                                        <p:strVal val="visible"/>
                                      </p:to>
                                    </p:set>
                                    <p:animEffect transition="in" filter="wipe(right)">
                                      <p:cBhvr>
                                        <p:cTn id="154" dur="500"/>
                                        <p:tgtEl>
                                          <p:spTgt spid="75"/>
                                        </p:tgtEl>
                                      </p:cBhvr>
                                    </p:animEffect>
                                  </p:childTnLst>
                                </p:cTn>
                              </p:par>
                            </p:childTnLst>
                          </p:cTn>
                        </p:par>
                        <p:par>
                          <p:cTn id="155" fill="hold">
                            <p:stCondLst>
                              <p:cond delay="1000"/>
                            </p:stCondLst>
                            <p:childTnLst>
                              <p:par>
                                <p:cTn id="156" presetID="22" presetClass="entr" presetSubtype="8" fill="hold" grpId="0" nodeType="afterEffect">
                                  <p:stCondLst>
                                    <p:cond delay="0"/>
                                  </p:stCondLst>
                                  <p:childTnLst>
                                    <p:set>
                                      <p:cBhvr>
                                        <p:cTn id="157" dur="1" fill="hold">
                                          <p:stCondLst>
                                            <p:cond delay="0"/>
                                          </p:stCondLst>
                                        </p:cTn>
                                        <p:tgtEl>
                                          <p:spTgt spid="74"/>
                                        </p:tgtEl>
                                        <p:attrNameLst>
                                          <p:attrName>style.visibility</p:attrName>
                                        </p:attrNameLst>
                                      </p:cBhvr>
                                      <p:to>
                                        <p:strVal val="visible"/>
                                      </p:to>
                                    </p:set>
                                    <p:animEffect transition="in" filter="wipe(left)">
                                      <p:cBhvr>
                                        <p:cTn id="158" dur="500"/>
                                        <p:tgtEl>
                                          <p:spTgt spid="74"/>
                                        </p:tgtEl>
                                      </p:cBhvr>
                                    </p:animEffect>
                                  </p:childTnLst>
                                </p:cTn>
                              </p:par>
                            </p:childTnLst>
                          </p:cTn>
                        </p:par>
                        <p:par>
                          <p:cTn id="159" fill="hold">
                            <p:stCondLst>
                              <p:cond delay="1500"/>
                            </p:stCondLst>
                            <p:childTnLst>
                              <p:par>
                                <p:cTn id="160" presetID="22" presetClass="entr" presetSubtype="1" fill="hold" grpId="0" nodeType="afterEffect">
                                  <p:stCondLst>
                                    <p:cond delay="0"/>
                                  </p:stCondLst>
                                  <p:childTnLst>
                                    <p:set>
                                      <p:cBhvr>
                                        <p:cTn id="161" dur="1" fill="hold">
                                          <p:stCondLst>
                                            <p:cond delay="0"/>
                                          </p:stCondLst>
                                        </p:cTn>
                                        <p:tgtEl>
                                          <p:spTgt spid="84"/>
                                        </p:tgtEl>
                                        <p:attrNameLst>
                                          <p:attrName>style.visibility</p:attrName>
                                        </p:attrNameLst>
                                      </p:cBhvr>
                                      <p:to>
                                        <p:strVal val="visible"/>
                                      </p:to>
                                    </p:set>
                                    <p:animEffect transition="in" filter="wipe(up)">
                                      <p:cBhvr>
                                        <p:cTn id="162" dur="500"/>
                                        <p:tgtEl>
                                          <p:spTgt spid="84"/>
                                        </p:tgtEl>
                                      </p:cBhvr>
                                    </p:animEffect>
                                  </p:childTnLst>
                                </p:cTn>
                              </p:par>
                            </p:childTnLst>
                          </p:cTn>
                        </p:par>
                        <p:par>
                          <p:cTn id="163" fill="hold">
                            <p:stCondLst>
                              <p:cond delay="2000"/>
                            </p:stCondLst>
                            <p:childTnLst>
                              <p:par>
                                <p:cTn id="164" presetID="22" presetClass="entr" presetSubtype="4" fill="hold" grpId="0" nodeType="afterEffect">
                                  <p:stCondLst>
                                    <p:cond delay="0"/>
                                  </p:stCondLst>
                                  <p:childTnLst>
                                    <p:set>
                                      <p:cBhvr>
                                        <p:cTn id="165" dur="1" fill="hold">
                                          <p:stCondLst>
                                            <p:cond delay="0"/>
                                          </p:stCondLst>
                                        </p:cTn>
                                        <p:tgtEl>
                                          <p:spTgt spid="72"/>
                                        </p:tgtEl>
                                        <p:attrNameLst>
                                          <p:attrName>style.visibility</p:attrName>
                                        </p:attrNameLst>
                                      </p:cBhvr>
                                      <p:to>
                                        <p:strVal val="visible"/>
                                      </p:to>
                                    </p:set>
                                    <p:animEffect transition="in" filter="wipe(down)">
                                      <p:cBhvr>
                                        <p:cTn id="166" dur="500"/>
                                        <p:tgtEl>
                                          <p:spTgt spid="7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78"/>
                                        </p:tgtEl>
                                        <p:attrNameLst>
                                          <p:attrName>style.visibility</p:attrName>
                                        </p:attrNameLst>
                                      </p:cBhvr>
                                      <p:to>
                                        <p:strVal val="visible"/>
                                      </p:to>
                                    </p:set>
                                    <p:animEffect transition="in" filter="dissolve">
                                      <p:cBhvr>
                                        <p:cTn id="171" dur="500"/>
                                        <p:tgtEl>
                                          <p:spTgt spid="78"/>
                                        </p:tgtEl>
                                      </p:cBhvr>
                                    </p:animEffect>
                                  </p:childTnLst>
                                </p:cTn>
                              </p:par>
                            </p:childTnLst>
                          </p:cTn>
                        </p:par>
                        <p:par>
                          <p:cTn id="172" fill="hold">
                            <p:stCondLst>
                              <p:cond delay="500"/>
                            </p:stCondLst>
                            <p:childTnLst>
                              <p:par>
                                <p:cTn id="173" presetID="22" presetClass="entr" presetSubtype="2" fill="hold" grpId="0" nodeType="afterEffect">
                                  <p:stCondLst>
                                    <p:cond delay="0"/>
                                  </p:stCondLst>
                                  <p:childTnLst>
                                    <p:set>
                                      <p:cBhvr>
                                        <p:cTn id="174" dur="1" fill="hold">
                                          <p:stCondLst>
                                            <p:cond delay="0"/>
                                          </p:stCondLst>
                                        </p:cTn>
                                        <p:tgtEl>
                                          <p:spTgt spid="79"/>
                                        </p:tgtEl>
                                        <p:attrNameLst>
                                          <p:attrName>style.visibility</p:attrName>
                                        </p:attrNameLst>
                                      </p:cBhvr>
                                      <p:to>
                                        <p:strVal val="visible"/>
                                      </p:to>
                                    </p:set>
                                    <p:animEffect transition="in" filter="wipe(right)">
                                      <p:cBhvr>
                                        <p:cTn id="175" dur="500"/>
                                        <p:tgtEl>
                                          <p:spTgt spid="79"/>
                                        </p:tgtEl>
                                      </p:cBhvr>
                                    </p:animEffect>
                                  </p:childTnLst>
                                </p:cTn>
                              </p:par>
                            </p:childTnLst>
                          </p:cTn>
                        </p:par>
                        <p:par>
                          <p:cTn id="176" fill="hold">
                            <p:stCondLst>
                              <p:cond delay="1000"/>
                            </p:stCondLst>
                            <p:childTnLst>
                              <p:par>
                                <p:cTn id="177" presetID="22" presetClass="entr" presetSubtype="8" fill="hold" grpId="0" nodeType="afterEffect">
                                  <p:stCondLst>
                                    <p:cond delay="0"/>
                                  </p:stCondLst>
                                  <p:childTnLst>
                                    <p:set>
                                      <p:cBhvr>
                                        <p:cTn id="178" dur="1" fill="hold">
                                          <p:stCondLst>
                                            <p:cond delay="0"/>
                                          </p:stCondLst>
                                        </p:cTn>
                                        <p:tgtEl>
                                          <p:spTgt spid="81"/>
                                        </p:tgtEl>
                                        <p:attrNameLst>
                                          <p:attrName>style.visibility</p:attrName>
                                        </p:attrNameLst>
                                      </p:cBhvr>
                                      <p:to>
                                        <p:strVal val="visible"/>
                                      </p:to>
                                    </p:set>
                                    <p:animEffect transition="in" filter="wipe(left)">
                                      <p:cBhvr>
                                        <p:cTn id="179" dur="500"/>
                                        <p:tgtEl>
                                          <p:spTgt spid="81"/>
                                        </p:tgtEl>
                                      </p:cBhvr>
                                    </p:animEffect>
                                  </p:childTnLst>
                                </p:cTn>
                              </p:par>
                            </p:childTnLst>
                          </p:cTn>
                        </p:par>
                        <p:par>
                          <p:cTn id="180" fill="hold">
                            <p:stCondLst>
                              <p:cond delay="1500"/>
                            </p:stCondLst>
                            <p:childTnLst>
                              <p:par>
                                <p:cTn id="181" presetID="22" presetClass="entr" presetSubtype="1" fill="hold" grpId="0" nodeType="afterEffect">
                                  <p:stCondLst>
                                    <p:cond delay="0"/>
                                  </p:stCondLst>
                                  <p:childTnLst>
                                    <p:set>
                                      <p:cBhvr>
                                        <p:cTn id="182" dur="1" fill="hold">
                                          <p:stCondLst>
                                            <p:cond delay="0"/>
                                          </p:stCondLst>
                                        </p:cTn>
                                        <p:tgtEl>
                                          <p:spTgt spid="85"/>
                                        </p:tgtEl>
                                        <p:attrNameLst>
                                          <p:attrName>style.visibility</p:attrName>
                                        </p:attrNameLst>
                                      </p:cBhvr>
                                      <p:to>
                                        <p:strVal val="visible"/>
                                      </p:to>
                                    </p:set>
                                    <p:animEffect transition="in" filter="wipe(up)">
                                      <p:cBhvr>
                                        <p:cTn id="183" dur="500"/>
                                        <p:tgtEl>
                                          <p:spTgt spid="85"/>
                                        </p:tgtEl>
                                      </p:cBhvr>
                                    </p:animEffect>
                                  </p:childTnLst>
                                </p:cTn>
                              </p:par>
                            </p:childTnLst>
                          </p:cTn>
                        </p:par>
                        <p:par>
                          <p:cTn id="184" fill="hold">
                            <p:stCondLst>
                              <p:cond delay="2000"/>
                            </p:stCondLst>
                            <p:childTnLst>
                              <p:par>
                                <p:cTn id="185" presetID="22" presetClass="entr" presetSubtype="4" fill="hold" grpId="0" nodeType="afterEffect">
                                  <p:stCondLst>
                                    <p:cond delay="0"/>
                                  </p:stCondLst>
                                  <p:childTnLst>
                                    <p:set>
                                      <p:cBhvr>
                                        <p:cTn id="186" dur="1" fill="hold">
                                          <p:stCondLst>
                                            <p:cond delay="0"/>
                                          </p:stCondLst>
                                        </p:cTn>
                                        <p:tgtEl>
                                          <p:spTgt spid="76"/>
                                        </p:tgtEl>
                                        <p:attrNameLst>
                                          <p:attrName>style.visibility</p:attrName>
                                        </p:attrNameLst>
                                      </p:cBhvr>
                                      <p:to>
                                        <p:strVal val="visible"/>
                                      </p:to>
                                    </p:set>
                                    <p:animEffect transition="in" filter="wipe(down)">
                                      <p:cBhvr>
                                        <p:cTn id="187" dur="500"/>
                                        <p:tgtEl>
                                          <p:spTgt spid="76"/>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82"/>
                                        </p:tgtEl>
                                        <p:attrNameLst>
                                          <p:attrName>style.visibility</p:attrName>
                                        </p:attrNameLst>
                                      </p:cBhvr>
                                      <p:to>
                                        <p:strVal val="visible"/>
                                      </p:to>
                                    </p:set>
                                    <p:animEffect transition="in" filter="dissolve">
                                      <p:cBhvr>
                                        <p:cTn id="192" dur="500"/>
                                        <p:tgtEl>
                                          <p:spTgt spid="82"/>
                                        </p:tgtEl>
                                      </p:cBhvr>
                                    </p:animEffect>
                                  </p:childTnLst>
                                </p:cTn>
                              </p:par>
                            </p:childTnLst>
                          </p:cTn>
                        </p:par>
                        <p:par>
                          <p:cTn id="193" fill="hold">
                            <p:stCondLst>
                              <p:cond delay="500"/>
                            </p:stCondLst>
                            <p:childTnLst>
                              <p:par>
                                <p:cTn id="194" presetID="22" presetClass="entr" presetSubtype="2" fill="hold" grpId="0" nodeType="afterEffect">
                                  <p:stCondLst>
                                    <p:cond delay="0"/>
                                  </p:stCondLst>
                                  <p:childTnLst>
                                    <p:set>
                                      <p:cBhvr>
                                        <p:cTn id="195" dur="1" fill="hold">
                                          <p:stCondLst>
                                            <p:cond delay="0"/>
                                          </p:stCondLst>
                                        </p:cTn>
                                        <p:tgtEl>
                                          <p:spTgt spid="80"/>
                                        </p:tgtEl>
                                        <p:attrNameLst>
                                          <p:attrName>style.visibility</p:attrName>
                                        </p:attrNameLst>
                                      </p:cBhvr>
                                      <p:to>
                                        <p:strVal val="visible"/>
                                      </p:to>
                                    </p:set>
                                    <p:animEffect transition="in" filter="wipe(right)">
                                      <p:cBhvr>
                                        <p:cTn id="196" dur="500"/>
                                        <p:tgtEl>
                                          <p:spTgt spid="80"/>
                                        </p:tgtEl>
                                      </p:cBhvr>
                                    </p:animEffect>
                                  </p:childTnLst>
                                </p:cTn>
                              </p:par>
                            </p:childTnLst>
                          </p:cTn>
                        </p:par>
                        <p:par>
                          <p:cTn id="197" fill="hold">
                            <p:stCondLst>
                              <p:cond delay="1000"/>
                            </p:stCondLst>
                            <p:childTnLst>
                              <p:par>
                                <p:cTn id="198" presetID="22" presetClass="entr" presetSubtype="8" fill="hold" grpId="0" nodeType="afterEffect">
                                  <p:stCondLst>
                                    <p:cond delay="0"/>
                                  </p:stCondLst>
                                  <p:childTnLst>
                                    <p:set>
                                      <p:cBhvr>
                                        <p:cTn id="199" dur="1" fill="hold">
                                          <p:stCondLst>
                                            <p:cond delay="0"/>
                                          </p:stCondLst>
                                        </p:cTn>
                                        <p:tgtEl>
                                          <p:spTgt spid="83"/>
                                        </p:tgtEl>
                                        <p:attrNameLst>
                                          <p:attrName>style.visibility</p:attrName>
                                        </p:attrNameLst>
                                      </p:cBhvr>
                                      <p:to>
                                        <p:strVal val="visible"/>
                                      </p:to>
                                    </p:set>
                                    <p:animEffect transition="in" filter="wipe(left)">
                                      <p:cBhvr>
                                        <p:cTn id="200" dur="500"/>
                                        <p:tgtEl>
                                          <p:spTgt spid="83"/>
                                        </p:tgtEl>
                                      </p:cBhvr>
                                    </p:animEffect>
                                  </p:childTnLst>
                                </p:cTn>
                              </p:par>
                            </p:childTnLst>
                          </p:cTn>
                        </p:par>
                        <p:par>
                          <p:cTn id="201" fill="hold">
                            <p:stCondLst>
                              <p:cond delay="1500"/>
                            </p:stCondLst>
                            <p:childTnLst>
                              <p:par>
                                <p:cTn id="202" presetID="22" presetClass="entr" presetSubtype="4" fill="hold" grpId="0" nodeType="afterEffect">
                                  <p:stCondLst>
                                    <p:cond delay="0"/>
                                  </p:stCondLst>
                                  <p:childTnLst>
                                    <p:set>
                                      <p:cBhvr>
                                        <p:cTn id="203" dur="1" fill="hold">
                                          <p:stCondLst>
                                            <p:cond delay="0"/>
                                          </p:stCondLst>
                                        </p:cTn>
                                        <p:tgtEl>
                                          <p:spTgt spid="88"/>
                                        </p:tgtEl>
                                        <p:attrNameLst>
                                          <p:attrName>style.visibility</p:attrName>
                                        </p:attrNameLst>
                                      </p:cBhvr>
                                      <p:to>
                                        <p:strVal val="visible"/>
                                      </p:to>
                                    </p:set>
                                    <p:animEffect transition="in" filter="wipe(down)">
                                      <p:cBhvr>
                                        <p:cTn id="204" dur="500"/>
                                        <p:tgtEl>
                                          <p:spTgt spid="88"/>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1" fill="hold" grpId="0" nodeType="clickEffect">
                                  <p:stCondLst>
                                    <p:cond delay="0"/>
                                  </p:stCondLst>
                                  <p:childTnLst>
                                    <p:set>
                                      <p:cBhvr>
                                        <p:cTn id="208" dur="1" fill="hold">
                                          <p:stCondLst>
                                            <p:cond delay="0"/>
                                          </p:stCondLst>
                                        </p:cTn>
                                        <p:tgtEl>
                                          <p:spTgt spid="86"/>
                                        </p:tgtEl>
                                        <p:attrNameLst>
                                          <p:attrName>style.visibility</p:attrName>
                                        </p:attrNameLst>
                                      </p:cBhvr>
                                      <p:to>
                                        <p:strVal val="visible"/>
                                      </p:to>
                                    </p:set>
                                    <p:animEffect transition="in" filter="wipe(up)">
                                      <p:cBhvr>
                                        <p:cTn id="209" dur="500"/>
                                        <p:tgtEl>
                                          <p:spTgt spid="86"/>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1" fill="hold" grpId="0" nodeType="clickEffect">
                                  <p:stCondLst>
                                    <p:cond delay="0"/>
                                  </p:stCondLst>
                                  <p:childTnLst>
                                    <p:set>
                                      <p:cBhvr>
                                        <p:cTn id="213" dur="1" fill="hold">
                                          <p:stCondLst>
                                            <p:cond delay="0"/>
                                          </p:stCondLst>
                                        </p:cTn>
                                        <p:tgtEl>
                                          <p:spTgt spid="87"/>
                                        </p:tgtEl>
                                        <p:attrNameLst>
                                          <p:attrName>style.visibility</p:attrName>
                                        </p:attrNameLst>
                                      </p:cBhvr>
                                      <p:to>
                                        <p:strVal val="visible"/>
                                      </p:to>
                                    </p:set>
                                    <p:animEffect transition="in" filter="wipe(up)">
                                      <p:cBhvr>
                                        <p:cTn id="214"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nimBg="1"/>
      <p:bldP spid="29" grpId="0" animBg="1"/>
      <p:bldP spid="30" grpId="0" animBg="1"/>
      <p:bldP spid="31" grpId="0" build="p" autoUpdateAnimBg="0"/>
      <p:bldP spid="32" grpId="0" animBg="1"/>
      <p:bldP spid="33" grpId="0" build="p" autoUpdateAnimBg="0"/>
      <p:bldP spid="34" grpId="0" animBg="1"/>
      <p:bldP spid="35" grpId="0" animBg="1"/>
      <p:bldP spid="36" grpId="0" animBg="1"/>
      <p:bldP spid="37" grpId="0" animBg="1"/>
      <p:bldP spid="38" grpId="0" animBg="1"/>
      <p:bldP spid="39" grpId="0" animBg="1"/>
      <p:bldP spid="41" grpId="0" autoUpdateAnimBg="0"/>
      <p:bldP spid="60" grpId="0" build="p" autoUpdateAnimBg="0"/>
      <p:bldP spid="61" grpId="0" animBg="1"/>
      <p:bldP spid="62" grpId="0" animBg="1"/>
      <p:bldP spid="63" grpId="0" animBg="1"/>
      <p:bldP spid="64" grpId="0" autoUpdateAnimBg="0"/>
      <p:bldP spid="65" grpId="0" autoUpdateAnimBg="0"/>
      <p:bldP spid="66" grpId="0" autoUpdateAnimBg="0"/>
      <p:bldP spid="67" grpId="0" autoUpdateAnimBg="0"/>
      <p:bldP spid="68" grpId="0" autoUpdateAnimBg="0"/>
      <p:bldP spid="69" grpId="0" animBg="1"/>
      <p:bldP spid="70" grpId="0" autoUpdateAnimBg="0"/>
      <p:bldP spid="71" grpId="0" autoUpdateAnimBg="0"/>
      <p:bldP spid="72" grpId="0" animBg="1"/>
      <p:bldP spid="73" grpId="0" animBg="1"/>
      <p:bldP spid="74" grpId="0" animBg="1"/>
      <p:bldP spid="75" grpId="0" animBg="1"/>
      <p:bldP spid="76" grpId="0" animBg="1"/>
      <p:bldP spid="77" grpId="0" autoUpdateAnimBg="0"/>
      <p:bldP spid="78" grpId="0" autoUpdateAnimBg="0"/>
      <p:bldP spid="79" grpId="0" animBg="1"/>
      <p:bldP spid="80" grpId="0" animBg="1"/>
      <p:bldP spid="81" grpId="0" animBg="1"/>
      <p:bldP spid="82" grpId="0" autoUpdateAnimBg="0"/>
      <p:bldP spid="83" grpId="0" animBg="1"/>
      <p:bldP spid="84" grpId="0" autoUpdateAnimBg="0"/>
      <p:bldP spid="85" grpId="0" autoUpdateAnimBg="0"/>
      <p:bldP spid="86" grpId="0" autoUpdateAnimBg="0"/>
      <p:bldP spid="87" grpId="0" autoUpdateAnimBg="0"/>
      <p:bldP spid="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547688" y="144463"/>
            <a:ext cx="7921625" cy="573087"/>
          </a:xfrm>
        </p:spPr>
        <p:txBody>
          <a:bodyPr lIns="91440" tIns="45720" rIns="91440" bIns="45720" anchor="ctr"/>
          <a:lstStyle/>
          <a:p>
            <a:pPr eaLnBrk="1" hangingPunct="1"/>
            <a:r>
              <a:rPr kumimoji="1" lang="zh-CN" altLang="en-US" dirty="0" smtClean="0">
                <a:solidFill>
                  <a:schemeClr val="accent1"/>
                </a:solidFill>
                <a:latin typeface="Times New Roman" panose="02020603050405020304" pitchFamily="18" charset="0"/>
              </a:rPr>
              <a:t>一、存储器概述和存储器芯片</a:t>
            </a:r>
            <a:endParaRPr lang="en-US" altLang="zh-CN" dirty="0" smtClean="0">
              <a:solidFill>
                <a:schemeClr val="accent1"/>
              </a:solidFill>
              <a:latin typeface="方正舒体" panose="02010601030101010101" pitchFamily="2" charset="-122"/>
            </a:endParaRPr>
          </a:p>
        </p:txBody>
      </p:sp>
      <p:sp>
        <p:nvSpPr>
          <p:cNvPr id="565251" name="Rectangle 3"/>
          <p:cNvSpPr>
            <a:spLocks noGrp="1" noChangeArrowheads="1"/>
          </p:cNvSpPr>
          <p:nvPr>
            <p:ph type="body" idx="4294967295"/>
          </p:nvPr>
        </p:nvSpPr>
        <p:spPr>
          <a:xfrm>
            <a:off x="190500" y="1420813"/>
            <a:ext cx="8458200" cy="5492273"/>
          </a:xfrm>
        </p:spPr>
        <p:txBody>
          <a:bodyPr lIns="91440" tIns="45720" rIns="91440" bIns="45720"/>
          <a:lstStyle/>
          <a:p>
            <a:pPr eaLnBrk="1" hangingPunct="1">
              <a:lnSpc>
                <a:spcPct val="110000"/>
              </a:lnSpc>
              <a:spcBef>
                <a:spcPct val="25000"/>
              </a:spcBef>
            </a:pPr>
            <a:r>
              <a:rPr lang="zh-CN" altLang="en-US" sz="2200" dirty="0" smtClean="0">
                <a:latin typeface="微软雅黑" panose="020B0503020204020204" pitchFamily="34" charset="-122"/>
                <a:ea typeface="微软雅黑" panose="020B0503020204020204" pitchFamily="34" charset="-122"/>
              </a:rPr>
              <a:t>记忆单元 （存储基元 </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存储元 </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位元） （</a:t>
            </a:r>
            <a:r>
              <a:rPr lang="en-US" altLang="zh-CN" sz="2200" dirty="0" smtClean="0">
                <a:latin typeface="微软雅黑" panose="020B0503020204020204" pitchFamily="34" charset="-122"/>
                <a:ea typeface="微软雅黑" panose="020B0503020204020204" pitchFamily="34" charset="-122"/>
              </a:rPr>
              <a:t>Cell</a:t>
            </a:r>
            <a:r>
              <a:rPr lang="zh-CN" altLang="en-US" sz="2200" dirty="0" smtClean="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dirty="0" smtClean="0">
                <a:solidFill>
                  <a:srgbClr val="800000"/>
                </a:solidFill>
                <a:latin typeface="微软雅黑" panose="020B0503020204020204" pitchFamily="34" charset="-122"/>
                <a:ea typeface="微软雅黑" panose="020B0503020204020204" pitchFamily="34" charset="-122"/>
              </a:rPr>
              <a:t>具有两种稳态的能够表示二进制数码0和1的物理器件</a:t>
            </a:r>
          </a:p>
          <a:p>
            <a:pPr eaLnBrk="1" hangingPunct="1">
              <a:lnSpc>
                <a:spcPct val="110000"/>
              </a:lnSpc>
              <a:spcBef>
                <a:spcPct val="25000"/>
              </a:spcBef>
            </a:pPr>
            <a:r>
              <a:rPr lang="zh-CN" altLang="en-US" sz="2200" dirty="0" smtClean="0">
                <a:latin typeface="微软雅黑" panose="020B0503020204020204" pitchFamily="34" charset="-122"/>
                <a:ea typeface="微软雅黑" panose="020B0503020204020204" pitchFamily="34" charset="-122"/>
              </a:rPr>
              <a:t>存储单元 </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编址单位（</a:t>
            </a:r>
            <a:r>
              <a:rPr lang="en-US" altLang="zh-CN" sz="2200" dirty="0" smtClean="0">
                <a:latin typeface="微软雅黑" panose="020B0503020204020204" pitchFamily="34" charset="-122"/>
                <a:ea typeface="微软雅黑" panose="020B0503020204020204" pitchFamily="34" charset="-122"/>
              </a:rPr>
              <a:t>Addressing Unit</a:t>
            </a:r>
            <a:r>
              <a:rPr lang="zh-CN" altLang="en-US" sz="2200" dirty="0" smtClean="0">
                <a:latin typeface="微软雅黑" panose="020B0503020204020204" pitchFamily="34" charset="-122"/>
                <a:ea typeface="微软雅黑" panose="020B0503020204020204" pitchFamily="34" charset="-122"/>
              </a:rPr>
              <a:t>） </a:t>
            </a:r>
          </a:p>
          <a:p>
            <a:pPr lvl="1" eaLnBrk="1" hangingPunct="1">
              <a:lnSpc>
                <a:spcPct val="110000"/>
              </a:lnSpc>
              <a:spcBef>
                <a:spcPct val="25000"/>
              </a:spcBef>
            </a:pPr>
            <a:r>
              <a:rPr lang="zh-CN" altLang="en-US" sz="2200" dirty="0" smtClean="0">
                <a:solidFill>
                  <a:srgbClr val="800000"/>
                </a:solidFill>
                <a:latin typeface="微软雅黑" panose="020B0503020204020204" pitchFamily="34" charset="-122"/>
                <a:ea typeface="微软雅黑" panose="020B0503020204020204" pitchFamily="34" charset="-122"/>
              </a:rPr>
              <a:t>具有相同地址的位构成一个存储单元，也称为一个编址单位</a:t>
            </a:r>
          </a:p>
          <a:p>
            <a:pPr eaLnBrk="1" hangingPunct="1">
              <a:lnSpc>
                <a:spcPct val="110000"/>
              </a:lnSpc>
              <a:spcBef>
                <a:spcPct val="25000"/>
              </a:spcBef>
            </a:pPr>
            <a:r>
              <a:rPr lang="zh-CN" altLang="en-US" sz="2200" dirty="0" smtClean="0">
                <a:latin typeface="微软雅黑" panose="020B0503020204020204" pitchFamily="34" charset="-122"/>
                <a:ea typeface="微软雅黑" panose="020B0503020204020204" pitchFamily="34" charset="-122"/>
              </a:rPr>
              <a:t>存储体</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存储矩阵 </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存储阵列（</a:t>
            </a:r>
            <a:r>
              <a:rPr lang="en-US" altLang="zh-CN" sz="2200" dirty="0" smtClean="0">
                <a:latin typeface="微软雅黑" panose="020B0503020204020204" pitchFamily="34" charset="-122"/>
                <a:ea typeface="微软雅黑" panose="020B0503020204020204" pitchFamily="34" charset="-122"/>
              </a:rPr>
              <a:t>Bank</a:t>
            </a:r>
            <a:r>
              <a:rPr lang="zh-CN" altLang="en-US" sz="2200" dirty="0" smtClean="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dirty="0" smtClean="0">
                <a:solidFill>
                  <a:srgbClr val="800000"/>
                </a:solidFill>
                <a:latin typeface="微软雅黑" panose="020B0503020204020204" pitchFamily="34" charset="-122"/>
                <a:ea typeface="微软雅黑" panose="020B0503020204020204" pitchFamily="34" charset="-122"/>
              </a:rPr>
              <a:t>所有存储单元构成一个存储阵列</a:t>
            </a:r>
          </a:p>
          <a:p>
            <a:pPr eaLnBrk="1" hangingPunct="1">
              <a:lnSpc>
                <a:spcPct val="110000"/>
              </a:lnSpc>
              <a:spcBef>
                <a:spcPct val="25000"/>
              </a:spcBef>
            </a:pPr>
            <a:r>
              <a:rPr lang="zh-CN" altLang="en-US" sz="2200" dirty="0" smtClean="0">
                <a:latin typeface="微软雅黑" panose="020B0503020204020204" pitchFamily="34" charset="-122"/>
                <a:ea typeface="微软雅黑" panose="020B0503020204020204" pitchFamily="34" charset="-122"/>
              </a:rPr>
              <a:t>编址方式（</a:t>
            </a:r>
            <a:r>
              <a:rPr lang="en-US" altLang="zh-CN" sz="2200" dirty="0" smtClean="0">
                <a:latin typeface="微软雅黑" panose="020B0503020204020204" pitchFamily="34" charset="-122"/>
                <a:ea typeface="微软雅黑" panose="020B0503020204020204" pitchFamily="34" charset="-122"/>
              </a:rPr>
              <a:t>Addressing Mode</a:t>
            </a:r>
            <a:r>
              <a:rPr lang="zh-CN" altLang="en-US" sz="2200" dirty="0" smtClean="0">
                <a:latin typeface="微软雅黑" panose="020B0503020204020204" pitchFamily="34" charset="-122"/>
                <a:ea typeface="微软雅黑" panose="020B0503020204020204" pitchFamily="34" charset="-122"/>
              </a:rPr>
              <a:t>） </a:t>
            </a:r>
          </a:p>
          <a:p>
            <a:pPr lvl="2" eaLnBrk="1" hangingPunct="1">
              <a:lnSpc>
                <a:spcPct val="110000"/>
              </a:lnSpc>
              <a:spcBef>
                <a:spcPct val="25000"/>
              </a:spcBef>
            </a:pPr>
            <a:r>
              <a:rPr lang="zh-CN" altLang="en-US" sz="2200" dirty="0" smtClean="0">
                <a:latin typeface="微软雅黑" panose="020B0503020204020204" pitchFamily="34" charset="-122"/>
                <a:ea typeface="微软雅黑" panose="020B0503020204020204" pitchFamily="34" charset="-122"/>
              </a:rPr>
              <a:t>字节编址、按字编址</a:t>
            </a:r>
            <a:endParaRPr lang="en-US" altLang="zh-CN" sz="2200" dirty="0" smtClean="0">
              <a:latin typeface="微软雅黑" panose="020B0503020204020204" pitchFamily="34" charset="-122"/>
              <a:ea typeface="微软雅黑" panose="020B0503020204020204" pitchFamily="34" charset="-122"/>
            </a:endParaRPr>
          </a:p>
          <a:p>
            <a:pPr eaLnBrk="1" hangingPunct="1">
              <a:lnSpc>
                <a:spcPct val="110000"/>
              </a:lnSpc>
              <a:spcBef>
                <a:spcPct val="25000"/>
              </a:spcBef>
            </a:pPr>
            <a:r>
              <a:rPr lang="zh-CN" altLang="en-US" sz="2200" dirty="0" smtClean="0">
                <a:latin typeface="微软雅黑" panose="020B0503020204020204" pitchFamily="34" charset="-122"/>
                <a:ea typeface="微软雅黑" panose="020B0503020204020204" pitchFamily="34" charset="-122"/>
              </a:rPr>
              <a:t>存储器地址寄存器（</a:t>
            </a:r>
            <a:r>
              <a:rPr lang="en-US" altLang="zh-CN" sz="2200" dirty="0" smtClean="0">
                <a:latin typeface="微软雅黑" panose="020B0503020204020204" pitchFamily="34" charset="-122"/>
                <a:ea typeface="微软雅黑" panose="020B0503020204020204" pitchFamily="34" charset="-122"/>
              </a:rPr>
              <a:t>Memory Address Register - MAR）</a:t>
            </a:r>
          </a:p>
          <a:p>
            <a:pPr lvl="1" eaLnBrk="1" hangingPunct="1">
              <a:lnSpc>
                <a:spcPct val="110000"/>
              </a:lnSpc>
              <a:spcBef>
                <a:spcPct val="25000"/>
              </a:spcBef>
            </a:pPr>
            <a:r>
              <a:rPr lang="zh-CN" altLang="en-US" sz="2200" dirty="0" smtClean="0">
                <a:solidFill>
                  <a:srgbClr val="800000"/>
                </a:solidFill>
                <a:latin typeface="微软雅黑" panose="020B0503020204020204" pitchFamily="34" charset="-122"/>
                <a:ea typeface="微软雅黑" panose="020B0503020204020204" pitchFamily="34" charset="-122"/>
              </a:rPr>
              <a:t>用于存放访问主存单元的地址的寄存器</a:t>
            </a:r>
          </a:p>
          <a:p>
            <a:pPr eaLnBrk="1" hangingPunct="1">
              <a:lnSpc>
                <a:spcPct val="110000"/>
              </a:lnSpc>
              <a:spcBef>
                <a:spcPct val="25000"/>
              </a:spcBef>
            </a:pPr>
            <a:r>
              <a:rPr lang="zh-CN" altLang="en-US" sz="2200" dirty="0" smtClean="0">
                <a:latin typeface="微软雅黑" panose="020B0503020204020204" pitchFamily="34" charset="-122"/>
                <a:ea typeface="微软雅黑" panose="020B0503020204020204" pitchFamily="34" charset="-122"/>
              </a:rPr>
              <a:t>存储器数据寄存器（ </a:t>
            </a:r>
            <a:r>
              <a:rPr lang="en-US" altLang="zh-CN" sz="2200" dirty="0" smtClean="0">
                <a:latin typeface="微软雅黑" panose="020B0503020204020204" pitchFamily="34" charset="-122"/>
                <a:ea typeface="微软雅黑" panose="020B0503020204020204" pitchFamily="34" charset="-122"/>
              </a:rPr>
              <a:t>Memory Data Register-MDR (</a:t>
            </a:r>
            <a:r>
              <a:rPr lang="zh-CN" altLang="en-US" sz="2200" dirty="0" smtClean="0">
                <a:latin typeface="微软雅黑" panose="020B0503020204020204" pitchFamily="34" charset="-122"/>
                <a:ea typeface="微软雅黑" panose="020B0503020204020204" pitchFamily="34" charset="-122"/>
              </a:rPr>
              <a:t>或</a:t>
            </a:r>
            <a:r>
              <a:rPr lang="en-US" altLang="zh-CN" sz="2200" dirty="0" smtClean="0">
                <a:latin typeface="微软雅黑" panose="020B0503020204020204" pitchFamily="34" charset="-122"/>
                <a:ea typeface="微软雅黑" panose="020B0503020204020204" pitchFamily="34" charset="-122"/>
              </a:rPr>
              <a:t>MBR)  ）</a:t>
            </a:r>
          </a:p>
          <a:p>
            <a:pPr lvl="1" eaLnBrk="1" hangingPunct="1">
              <a:lnSpc>
                <a:spcPct val="110000"/>
              </a:lnSpc>
              <a:spcBef>
                <a:spcPct val="25000"/>
              </a:spcBef>
            </a:pPr>
            <a:r>
              <a:rPr lang="zh-CN" altLang="en-US" sz="2200" dirty="0" smtClean="0">
                <a:solidFill>
                  <a:srgbClr val="800000"/>
                </a:solidFill>
                <a:latin typeface="微软雅黑" panose="020B0503020204020204" pitchFamily="34" charset="-122"/>
                <a:ea typeface="微软雅黑" panose="020B0503020204020204" pitchFamily="34" charset="-122"/>
              </a:rPr>
              <a:t>用于存放与主存单元进行交换的数据的寄存器</a:t>
            </a:r>
          </a:p>
        </p:txBody>
      </p:sp>
      <p:sp>
        <p:nvSpPr>
          <p:cNvPr id="6148"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0D2513C-A7A2-4A72-A23B-232A27ABC040}" type="slidenum">
              <a:rPr lang="zh-CN" altLang="en-US" sz="1200" smtClean="0">
                <a:solidFill>
                  <a:srgbClr val="898989"/>
                </a:solidFill>
              </a:rPr>
              <a:pPr/>
              <a:t>2</a:t>
            </a:fld>
            <a:endParaRPr lang="zh-CN" altLang="en-US" sz="1200" smtClean="0">
              <a:solidFill>
                <a:srgbClr val="898989"/>
              </a:solidFill>
            </a:endParaRPr>
          </a:p>
        </p:txBody>
      </p:sp>
      <p:sp>
        <p:nvSpPr>
          <p:cNvPr id="2" name="文本框 1"/>
          <p:cNvSpPr txBox="1"/>
          <p:nvPr/>
        </p:nvSpPr>
        <p:spPr>
          <a:xfrm>
            <a:off x="190500" y="717550"/>
            <a:ext cx="1552575" cy="461963"/>
          </a:xfrm>
          <a:prstGeom prst="rect">
            <a:avLst/>
          </a:prstGeom>
          <a:noFill/>
        </p:spPr>
        <p:txBody>
          <a:bodyPr>
            <a:spAutoFit/>
          </a:bodyPr>
          <a:lstStyle/>
          <a:p>
            <a:pPr>
              <a:defRPr/>
            </a:pPr>
            <a:r>
              <a:rPr lang="zh-CN" altLang="en-US" sz="2400" b="1" dirty="0">
                <a:solidFill>
                  <a:schemeClr val="accent1"/>
                </a:solidFill>
                <a:latin typeface="+mj-ea"/>
                <a:ea typeface="+mj-ea"/>
              </a:rPr>
              <a:t>基本术语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65251">
                                            <p:txEl>
                                              <p:pRg st="0" end="0"/>
                                            </p:txEl>
                                          </p:spTgt>
                                        </p:tgtEl>
                                        <p:attrNameLst>
                                          <p:attrName>style.visibility</p:attrName>
                                        </p:attrNameLst>
                                      </p:cBhvr>
                                      <p:to>
                                        <p:strVal val="visible"/>
                                      </p:to>
                                    </p:set>
                                    <p:animEffect transition="in" filter="wipe(down)">
                                      <p:cBhvr>
                                        <p:cTn id="12" dur="500"/>
                                        <p:tgtEl>
                                          <p:spTgt spid="5652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5251">
                                            <p:txEl>
                                              <p:pRg st="1" end="1"/>
                                            </p:txEl>
                                          </p:spTgt>
                                        </p:tgtEl>
                                        <p:attrNameLst>
                                          <p:attrName>style.visibility</p:attrName>
                                        </p:attrNameLst>
                                      </p:cBhvr>
                                      <p:to>
                                        <p:strVal val="visible"/>
                                      </p:to>
                                    </p:set>
                                    <p:animEffect transition="in" filter="blinds(horizontal)">
                                      <p:cBhvr>
                                        <p:cTn id="17" dur="500"/>
                                        <p:tgtEl>
                                          <p:spTgt spid="5652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65251">
                                            <p:txEl>
                                              <p:pRg st="2" end="2"/>
                                            </p:txEl>
                                          </p:spTgt>
                                        </p:tgtEl>
                                        <p:attrNameLst>
                                          <p:attrName>style.visibility</p:attrName>
                                        </p:attrNameLst>
                                      </p:cBhvr>
                                      <p:to>
                                        <p:strVal val="visible"/>
                                      </p:to>
                                    </p:set>
                                    <p:animEffect transition="in" filter="wipe(down)">
                                      <p:cBhvr>
                                        <p:cTn id="22" dur="500"/>
                                        <p:tgtEl>
                                          <p:spTgt spid="5652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5251">
                                            <p:txEl>
                                              <p:pRg st="3" end="3"/>
                                            </p:txEl>
                                          </p:spTgt>
                                        </p:tgtEl>
                                        <p:attrNameLst>
                                          <p:attrName>style.visibility</p:attrName>
                                        </p:attrNameLst>
                                      </p:cBhvr>
                                      <p:to>
                                        <p:strVal val="visible"/>
                                      </p:to>
                                    </p:set>
                                    <p:animEffect transition="in" filter="blinds(horizontal)">
                                      <p:cBhvr>
                                        <p:cTn id="27" dur="500"/>
                                        <p:tgtEl>
                                          <p:spTgt spid="56525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65251">
                                            <p:txEl>
                                              <p:pRg st="4" end="4"/>
                                            </p:txEl>
                                          </p:spTgt>
                                        </p:tgtEl>
                                        <p:attrNameLst>
                                          <p:attrName>style.visibility</p:attrName>
                                        </p:attrNameLst>
                                      </p:cBhvr>
                                      <p:to>
                                        <p:strVal val="visible"/>
                                      </p:to>
                                    </p:set>
                                    <p:animEffect transition="in" filter="wipe(down)">
                                      <p:cBhvr>
                                        <p:cTn id="32" dur="500"/>
                                        <p:tgtEl>
                                          <p:spTgt spid="56525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5251">
                                            <p:txEl>
                                              <p:pRg st="5" end="5"/>
                                            </p:txEl>
                                          </p:spTgt>
                                        </p:tgtEl>
                                        <p:attrNameLst>
                                          <p:attrName>style.visibility</p:attrName>
                                        </p:attrNameLst>
                                      </p:cBhvr>
                                      <p:to>
                                        <p:strVal val="visible"/>
                                      </p:to>
                                    </p:set>
                                    <p:animEffect transition="in" filter="blinds(horizontal)">
                                      <p:cBhvr>
                                        <p:cTn id="37" dur="500"/>
                                        <p:tgtEl>
                                          <p:spTgt spid="56525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65251">
                                            <p:txEl>
                                              <p:pRg st="6" end="6"/>
                                            </p:txEl>
                                          </p:spTgt>
                                        </p:tgtEl>
                                        <p:attrNameLst>
                                          <p:attrName>style.visibility</p:attrName>
                                        </p:attrNameLst>
                                      </p:cBhvr>
                                      <p:to>
                                        <p:strVal val="visible"/>
                                      </p:to>
                                    </p:set>
                                    <p:animEffect transition="in" filter="wipe(down)">
                                      <p:cBhvr>
                                        <p:cTn id="42" dur="500"/>
                                        <p:tgtEl>
                                          <p:spTgt spid="56525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65251">
                                            <p:txEl>
                                              <p:pRg st="7" end="7"/>
                                            </p:txEl>
                                          </p:spTgt>
                                        </p:tgtEl>
                                        <p:attrNameLst>
                                          <p:attrName>style.visibility</p:attrName>
                                        </p:attrNameLst>
                                      </p:cBhvr>
                                      <p:to>
                                        <p:strVal val="visible"/>
                                      </p:to>
                                    </p:set>
                                    <p:animEffect transition="in" filter="blinds(horizontal)">
                                      <p:cBhvr>
                                        <p:cTn id="47" dur="500"/>
                                        <p:tgtEl>
                                          <p:spTgt spid="56525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65251">
                                            <p:txEl>
                                              <p:pRg st="8" end="8"/>
                                            </p:txEl>
                                          </p:spTgt>
                                        </p:tgtEl>
                                        <p:attrNameLst>
                                          <p:attrName>style.visibility</p:attrName>
                                        </p:attrNameLst>
                                      </p:cBhvr>
                                      <p:to>
                                        <p:strVal val="visible"/>
                                      </p:to>
                                    </p:set>
                                    <p:animEffect transition="in" filter="wipe(down)">
                                      <p:cBhvr>
                                        <p:cTn id="52" dur="500"/>
                                        <p:tgtEl>
                                          <p:spTgt spid="56525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65251">
                                            <p:txEl>
                                              <p:pRg st="9" end="9"/>
                                            </p:txEl>
                                          </p:spTgt>
                                        </p:tgtEl>
                                        <p:attrNameLst>
                                          <p:attrName>style.visibility</p:attrName>
                                        </p:attrNameLst>
                                      </p:cBhvr>
                                      <p:to>
                                        <p:strVal val="visible"/>
                                      </p:to>
                                    </p:set>
                                    <p:animEffect transition="in" filter="blinds(horizontal)">
                                      <p:cBhvr>
                                        <p:cTn id="57" dur="500"/>
                                        <p:tgtEl>
                                          <p:spTgt spid="56525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65251">
                                            <p:txEl>
                                              <p:pRg st="10" end="10"/>
                                            </p:txEl>
                                          </p:spTgt>
                                        </p:tgtEl>
                                        <p:attrNameLst>
                                          <p:attrName>style.visibility</p:attrName>
                                        </p:attrNameLst>
                                      </p:cBhvr>
                                      <p:to>
                                        <p:strVal val="visible"/>
                                      </p:to>
                                    </p:set>
                                    <p:animEffect transition="in" filter="wipe(down)">
                                      <p:cBhvr>
                                        <p:cTn id="62" dur="500"/>
                                        <p:tgtEl>
                                          <p:spTgt spid="565251">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65251">
                                            <p:txEl>
                                              <p:pRg st="11" end="11"/>
                                            </p:txEl>
                                          </p:spTgt>
                                        </p:tgtEl>
                                        <p:attrNameLst>
                                          <p:attrName>style.visibility</p:attrName>
                                        </p:attrNameLst>
                                      </p:cBhvr>
                                      <p:to>
                                        <p:strVal val="visible"/>
                                      </p:to>
                                    </p:set>
                                    <p:animEffect transition="in" filter="blinds(horizontal)">
                                      <p:cBhvr>
                                        <p:cTn id="67" dur="500"/>
                                        <p:tgtEl>
                                          <p:spTgt spid="5652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2800" smtClean="0"/>
              <a:t>CPU</a:t>
            </a:r>
            <a:r>
              <a:rPr lang="zh-CN" altLang="en-US" sz="2800" smtClean="0"/>
              <a:t>与存储器之间的通信方式</a:t>
            </a:r>
          </a:p>
        </p:txBody>
      </p:sp>
      <p:sp>
        <p:nvSpPr>
          <p:cNvPr id="714755" name="Rectangle 3"/>
          <p:cNvSpPr>
            <a:spLocks noGrp="1" noChangeArrowheads="1"/>
          </p:cNvSpPr>
          <p:nvPr>
            <p:ph type="body" idx="1"/>
          </p:nvPr>
        </p:nvSpPr>
        <p:spPr>
          <a:xfrm>
            <a:off x="26988" y="773113"/>
            <a:ext cx="9001125" cy="5451236"/>
          </a:xfrm>
        </p:spPr>
        <p:txBody>
          <a:bodyPr/>
          <a:lstStyle/>
          <a:p>
            <a:pPr eaLnBrk="1" hangingPunct="1">
              <a:lnSpc>
                <a:spcPct val="110000"/>
              </a:lnSpc>
              <a:spcBef>
                <a:spcPct val="25000"/>
              </a:spcBef>
            </a:pPr>
            <a:r>
              <a:rPr lang="en-US" altLang="zh-CN" sz="2200" dirty="0" smtClean="0">
                <a:ea typeface="黑体" panose="02010609060101010101" pitchFamily="49" charset="-122"/>
              </a:rPr>
              <a:t>CPU</a:t>
            </a:r>
            <a:r>
              <a:rPr lang="zh-CN" altLang="en-US" sz="2200" dirty="0" smtClean="0">
                <a:ea typeface="黑体" panose="02010609060101010101" pitchFamily="49" charset="-122"/>
              </a:rPr>
              <a:t>和主存之间有同步和异步两种通信方式</a:t>
            </a:r>
          </a:p>
          <a:p>
            <a:pPr lvl="1" eaLnBrk="1" hangingPunct="1">
              <a:lnSpc>
                <a:spcPct val="110000"/>
              </a:lnSpc>
              <a:spcBef>
                <a:spcPct val="25000"/>
              </a:spcBef>
            </a:pPr>
            <a:r>
              <a:rPr lang="zh-CN" altLang="en-US" sz="2200" dirty="0" smtClean="0">
                <a:ea typeface="黑体" panose="02010609060101010101" pitchFamily="49" charset="-122"/>
              </a:rPr>
              <a:t>异步方式过程（需握手信号）</a:t>
            </a:r>
          </a:p>
          <a:p>
            <a:pPr lvl="2" eaLnBrk="1" hangingPunct="1">
              <a:lnSpc>
                <a:spcPct val="110000"/>
              </a:lnSpc>
              <a:spcBef>
                <a:spcPct val="25000"/>
              </a:spcBef>
            </a:pPr>
            <a:r>
              <a:rPr lang="en-US" altLang="zh-CN" sz="2200" dirty="0" smtClean="0">
                <a:ea typeface="黑体" panose="02010609060101010101" pitchFamily="49" charset="-122"/>
              </a:rPr>
              <a:t>CPU</a:t>
            </a:r>
            <a:r>
              <a:rPr lang="zh-CN" altLang="en-US" sz="2200" dirty="0" smtClean="0">
                <a:ea typeface="黑体" panose="02010609060101010101" pitchFamily="49" charset="-122"/>
              </a:rPr>
              <a:t>送地址到地址线，主存进行地址译码</a:t>
            </a:r>
          </a:p>
          <a:p>
            <a:pPr lvl="2" eaLnBrk="1" hangingPunct="1">
              <a:lnSpc>
                <a:spcPct val="110000"/>
              </a:lnSpc>
              <a:spcBef>
                <a:spcPct val="25000"/>
              </a:spcBef>
            </a:pPr>
            <a:r>
              <a:rPr lang="en-US" altLang="zh-CN" sz="2200" dirty="0" smtClean="0">
                <a:ea typeface="黑体" panose="02010609060101010101" pitchFamily="49" charset="-122"/>
              </a:rPr>
              <a:t>CPU</a:t>
            </a:r>
            <a:r>
              <a:rPr lang="zh-CN" altLang="en-US" sz="2200" dirty="0" smtClean="0">
                <a:ea typeface="黑体" panose="02010609060101010101" pitchFamily="49" charset="-122"/>
              </a:rPr>
              <a:t>发读命令，然后等待存储器发回“完成”信号</a:t>
            </a:r>
          </a:p>
          <a:p>
            <a:pPr lvl="2" eaLnBrk="1" hangingPunct="1">
              <a:lnSpc>
                <a:spcPct val="110000"/>
              </a:lnSpc>
              <a:spcBef>
                <a:spcPct val="25000"/>
              </a:spcBef>
            </a:pPr>
            <a:r>
              <a:rPr lang="zh-CN" altLang="en-US" sz="2200" dirty="0" smtClean="0">
                <a:ea typeface="黑体" panose="02010609060101010101" pitchFamily="49" charset="-122"/>
              </a:rPr>
              <a:t>主存收到读命令后开始读数，完成后发“完成”信号给</a:t>
            </a:r>
            <a:r>
              <a:rPr lang="en-US" altLang="zh-CN" sz="2200" dirty="0" smtClean="0">
                <a:ea typeface="黑体" panose="02010609060101010101" pitchFamily="49" charset="-122"/>
              </a:rPr>
              <a:t>CPU</a:t>
            </a:r>
          </a:p>
          <a:p>
            <a:pPr lvl="2" eaLnBrk="1" hangingPunct="1">
              <a:lnSpc>
                <a:spcPct val="110000"/>
              </a:lnSpc>
              <a:spcBef>
                <a:spcPct val="25000"/>
              </a:spcBef>
            </a:pPr>
            <a:r>
              <a:rPr lang="en-US" altLang="zh-CN" sz="2200" dirty="0" smtClean="0">
                <a:ea typeface="黑体" panose="02010609060101010101" pitchFamily="49" charset="-122"/>
              </a:rPr>
              <a:t>CPU</a:t>
            </a:r>
            <a:r>
              <a:rPr lang="zh-CN" altLang="en-US" sz="2200" dirty="0" smtClean="0">
                <a:ea typeface="黑体" panose="02010609060101010101" pitchFamily="49" charset="-122"/>
              </a:rPr>
              <a:t>接收到“完成”信号，从数据线取数</a:t>
            </a:r>
          </a:p>
          <a:p>
            <a:pPr lvl="2" eaLnBrk="1" hangingPunct="1">
              <a:lnSpc>
                <a:spcPct val="110000"/>
              </a:lnSpc>
              <a:spcBef>
                <a:spcPct val="25000"/>
              </a:spcBef>
              <a:buFontTx/>
              <a:buNone/>
            </a:pPr>
            <a:r>
              <a:rPr lang="zh-CN" altLang="en-US" sz="2200" dirty="0" smtClean="0">
                <a:solidFill>
                  <a:srgbClr val="0000FF"/>
                </a:solidFill>
                <a:ea typeface="黑体" panose="02010609060101010101" pitchFamily="49" charset="-122"/>
              </a:rPr>
              <a:t>写操作过程类似</a:t>
            </a:r>
          </a:p>
          <a:p>
            <a:pPr lvl="1" eaLnBrk="1" hangingPunct="1">
              <a:lnSpc>
                <a:spcPct val="110000"/>
              </a:lnSpc>
              <a:spcBef>
                <a:spcPct val="25000"/>
              </a:spcBef>
            </a:pPr>
            <a:r>
              <a:rPr lang="zh-CN" altLang="en-US" sz="2200" dirty="0" smtClean="0">
                <a:ea typeface="黑体" panose="02010609060101010101" pitchFamily="49" charset="-122"/>
              </a:rPr>
              <a:t>同步方式</a:t>
            </a:r>
          </a:p>
          <a:p>
            <a:pPr lvl="2" eaLnBrk="1" hangingPunct="1">
              <a:lnSpc>
                <a:spcPct val="110000"/>
              </a:lnSpc>
              <a:spcBef>
                <a:spcPct val="25000"/>
              </a:spcBef>
            </a:pPr>
            <a:r>
              <a:rPr lang="en-US" altLang="zh-CN" sz="2200" dirty="0" smtClean="0">
                <a:ea typeface="黑体" panose="02010609060101010101" pitchFamily="49" charset="-122"/>
              </a:rPr>
              <a:t>CPU</a:t>
            </a:r>
            <a:r>
              <a:rPr lang="zh-CN" altLang="en-US" sz="2200" dirty="0" smtClean="0">
                <a:ea typeface="黑体" panose="02010609060101010101" pitchFamily="49" charset="-122"/>
              </a:rPr>
              <a:t>和主存由统一时钟信号控制，无需应答信号（如“完成”）</a:t>
            </a:r>
          </a:p>
          <a:p>
            <a:pPr lvl="2" eaLnBrk="1" hangingPunct="1">
              <a:lnSpc>
                <a:spcPct val="110000"/>
              </a:lnSpc>
              <a:spcBef>
                <a:spcPct val="25000"/>
              </a:spcBef>
            </a:pPr>
            <a:r>
              <a:rPr lang="zh-CN" altLang="en-US" sz="2200" dirty="0" smtClean="0">
                <a:ea typeface="黑体" panose="02010609060101010101" pitchFamily="49" charset="-122"/>
              </a:rPr>
              <a:t>主存总是在确定的时间内准备好数据</a:t>
            </a:r>
          </a:p>
          <a:p>
            <a:pPr lvl="2" eaLnBrk="1" hangingPunct="1">
              <a:lnSpc>
                <a:spcPct val="110000"/>
              </a:lnSpc>
              <a:spcBef>
                <a:spcPct val="25000"/>
              </a:spcBef>
            </a:pPr>
            <a:r>
              <a:rPr lang="en-US" altLang="zh-CN" sz="2200" dirty="0" smtClean="0">
                <a:ea typeface="黑体" panose="02010609060101010101" pitchFamily="49" charset="-122"/>
              </a:rPr>
              <a:t>CPU</a:t>
            </a:r>
            <a:r>
              <a:rPr lang="zh-CN" altLang="en-US" sz="2200" dirty="0" smtClean="0">
                <a:ea typeface="黑体" panose="02010609060101010101" pitchFamily="49" charset="-122"/>
              </a:rPr>
              <a:t>送出地址和读命令后，总是在确定的时间取数据 </a:t>
            </a:r>
          </a:p>
          <a:p>
            <a:pPr lvl="2" eaLnBrk="1" hangingPunct="1">
              <a:lnSpc>
                <a:spcPct val="110000"/>
              </a:lnSpc>
              <a:spcBef>
                <a:spcPct val="25000"/>
              </a:spcBef>
            </a:pPr>
            <a:r>
              <a:rPr lang="zh-CN" altLang="en-US" sz="2200" dirty="0" smtClean="0">
                <a:ea typeface="黑体" panose="02010609060101010101" pitchFamily="49" charset="-122"/>
              </a:rPr>
              <a:t>存储器芯片必须支持同步方式，如</a:t>
            </a:r>
            <a:r>
              <a:rPr lang="en-US" altLang="zh-CN" sz="2200" dirty="0" smtClean="0">
                <a:ea typeface="黑体" panose="02010609060101010101" pitchFamily="49" charset="-122"/>
              </a:rPr>
              <a:t>SDRAM</a:t>
            </a:r>
            <a:r>
              <a:rPr lang="zh-CN" altLang="en-US" sz="2200" dirty="0" smtClean="0">
                <a:ea typeface="黑体" panose="02010609060101010101" pitchFamily="49" charset="-122"/>
              </a:rPr>
              <a:t>芯片。</a:t>
            </a:r>
            <a:endParaRPr lang="zh-CN" altLang="en-US" sz="700" dirty="0" smtClean="0">
              <a:ea typeface="宋体" panose="02010600030101010101" pitchFamily="2" charset="-122"/>
            </a:endParaRPr>
          </a:p>
        </p:txBody>
      </p:sp>
      <p:sp>
        <p:nvSpPr>
          <p:cNvPr id="2" name="圆角矩形标注 1"/>
          <p:cNvSpPr/>
          <p:nvPr/>
        </p:nvSpPr>
        <p:spPr bwMode="auto">
          <a:xfrm>
            <a:off x="6371924" y="984869"/>
            <a:ext cx="1924351" cy="497422"/>
          </a:xfrm>
          <a:prstGeom prst="wedgeRoundRectCallout">
            <a:avLst>
              <a:gd name="adj1" fmla="val -157736"/>
              <a:gd name="adj2" fmla="val 38365"/>
              <a:gd name="adj3" fmla="val 16667"/>
            </a:avLst>
          </a:pr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2000" dirty="0" smtClean="0">
                <a:ea typeface="黑体" panose="02010609060101010101" pitchFamily="49" charset="-122"/>
              </a:rPr>
              <a:t>以读操作为例</a:t>
            </a:r>
            <a:endParaRPr kumimoji="0" lang="zh-CN" altLang="en-US" sz="2000" b="0" i="0" u="none" strike="noStrike" cap="none" normalizeH="0" baseline="0" dirty="0" smtClean="0">
              <a:ln>
                <a:noFill/>
              </a:ln>
              <a:solidFill>
                <a:schemeClr val="tx1"/>
              </a:solidFill>
              <a:effectLst/>
            </a:endParaRPr>
          </a:p>
        </p:txBody>
      </p:sp>
      <p:sp>
        <p:nvSpPr>
          <p:cNvPr id="3" name="灯片编号占位符 2"/>
          <p:cNvSpPr>
            <a:spLocks noGrp="1"/>
          </p:cNvSpPr>
          <p:nvPr>
            <p:ph type="sldNum" sz="quarter" idx="10"/>
          </p:nvPr>
        </p:nvSpPr>
        <p:spPr/>
        <p:txBody>
          <a:bodyPr/>
          <a:lstStyle/>
          <a:p>
            <a:pPr>
              <a:defRPr/>
            </a:pPr>
            <a:fld id="{B7F242E4-6A5F-4123-B967-1CA66AE767CB}" type="slidenum">
              <a:rPr lang="zh-CN" altLang="en-US" smtClean="0"/>
              <a:pPr>
                <a:defRPr/>
              </a:pPr>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4755">
                                            <p:txEl>
                                              <p:pRg st="0" end="0"/>
                                            </p:txEl>
                                          </p:spTgt>
                                        </p:tgtEl>
                                        <p:attrNameLst>
                                          <p:attrName>style.visibility</p:attrName>
                                        </p:attrNameLst>
                                      </p:cBhvr>
                                      <p:to>
                                        <p:strVal val="visible"/>
                                      </p:to>
                                    </p:set>
                                    <p:animEffect transition="in" filter="wipe(down)">
                                      <p:cBhvr>
                                        <p:cTn id="7" dur="500"/>
                                        <p:tgtEl>
                                          <p:spTgt spid="714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4755">
                                            <p:txEl>
                                              <p:pRg st="1" end="1"/>
                                            </p:txEl>
                                          </p:spTgt>
                                        </p:tgtEl>
                                        <p:attrNameLst>
                                          <p:attrName>style.visibility</p:attrName>
                                        </p:attrNameLst>
                                      </p:cBhvr>
                                      <p:to>
                                        <p:strVal val="visible"/>
                                      </p:to>
                                    </p:set>
                                    <p:animEffect transition="in" filter="wipe(down)">
                                      <p:cBhvr>
                                        <p:cTn id="12" dur="500"/>
                                        <p:tgtEl>
                                          <p:spTgt spid="714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4755">
                                            <p:txEl>
                                              <p:pRg st="2" end="2"/>
                                            </p:txEl>
                                          </p:spTgt>
                                        </p:tgtEl>
                                        <p:attrNameLst>
                                          <p:attrName>style.visibility</p:attrName>
                                        </p:attrNameLst>
                                      </p:cBhvr>
                                      <p:to>
                                        <p:strVal val="visible"/>
                                      </p:to>
                                    </p:set>
                                    <p:animEffect transition="in" filter="blinds(horizontal)">
                                      <p:cBhvr>
                                        <p:cTn id="22" dur="500"/>
                                        <p:tgtEl>
                                          <p:spTgt spid="71475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4755">
                                            <p:txEl>
                                              <p:pRg st="3" end="3"/>
                                            </p:txEl>
                                          </p:spTgt>
                                        </p:tgtEl>
                                        <p:attrNameLst>
                                          <p:attrName>style.visibility</p:attrName>
                                        </p:attrNameLst>
                                      </p:cBhvr>
                                      <p:to>
                                        <p:strVal val="visible"/>
                                      </p:to>
                                    </p:set>
                                    <p:animEffect transition="in" filter="blinds(horizontal)">
                                      <p:cBhvr>
                                        <p:cTn id="27" dur="500"/>
                                        <p:tgtEl>
                                          <p:spTgt spid="71475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4755">
                                            <p:txEl>
                                              <p:pRg st="4" end="4"/>
                                            </p:txEl>
                                          </p:spTgt>
                                        </p:tgtEl>
                                        <p:attrNameLst>
                                          <p:attrName>style.visibility</p:attrName>
                                        </p:attrNameLst>
                                      </p:cBhvr>
                                      <p:to>
                                        <p:strVal val="visible"/>
                                      </p:to>
                                    </p:set>
                                    <p:animEffect transition="in" filter="blinds(horizontal)">
                                      <p:cBhvr>
                                        <p:cTn id="32" dur="500"/>
                                        <p:tgtEl>
                                          <p:spTgt spid="71475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4755">
                                            <p:txEl>
                                              <p:pRg st="5" end="5"/>
                                            </p:txEl>
                                          </p:spTgt>
                                        </p:tgtEl>
                                        <p:attrNameLst>
                                          <p:attrName>style.visibility</p:attrName>
                                        </p:attrNameLst>
                                      </p:cBhvr>
                                      <p:to>
                                        <p:strVal val="visible"/>
                                      </p:to>
                                    </p:set>
                                    <p:animEffect transition="in" filter="blinds(horizontal)">
                                      <p:cBhvr>
                                        <p:cTn id="37" dur="500"/>
                                        <p:tgtEl>
                                          <p:spTgt spid="71475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14755">
                                            <p:txEl>
                                              <p:pRg st="6" end="6"/>
                                            </p:txEl>
                                          </p:spTgt>
                                        </p:tgtEl>
                                        <p:attrNameLst>
                                          <p:attrName>style.visibility</p:attrName>
                                        </p:attrNameLst>
                                      </p:cBhvr>
                                      <p:to>
                                        <p:strVal val="visible"/>
                                      </p:to>
                                    </p:set>
                                    <p:animEffect transition="in" filter="blinds(horizontal)">
                                      <p:cBhvr>
                                        <p:cTn id="42" dur="500"/>
                                        <p:tgtEl>
                                          <p:spTgt spid="71475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714755">
                                            <p:txEl>
                                              <p:pRg st="7" end="7"/>
                                            </p:txEl>
                                          </p:spTgt>
                                        </p:tgtEl>
                                        <p:attrNameLst>
                                          <p:attrName>style.visibility</p:attrName>
                                        </p:attrNameLst>
                                      </p:cBhvr>
                                      <p:to>
                                        <p:strVal val="visible"/>
                                      </p:to>
                                    </p:set>
                                    <p:animEffect transition="in" filter="wipe(down)">
                                      <p:cBhvr>
                                        <p:cTn id="47" dur="500"/>
                                        <p:tgtEl>
                                          <p:spTgt spid="71475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14755">
                                            <p:txEl>
                                              <p:pRg st="8" end="8"/>
                                            </p:txEl>
                                          </p:spTgt>
                                        </p:tgtEl>
                                        <p:attrNameLst>
                                          <p:attrName>style.visibility</p:attrName>
                                        </p:attrNameLst>
                                      </p:cBhvr>
                                      <p:to>
                                        <p:strVal val="visible"/>
                                      </p:to>
                                    </p:set>
                                    <p:animEffect transition="in" filter="blinds(horizontal)">
                                      <p:cBhvr>
                                        <p:cTn id="52" dur="500"/>
                                        <p:tgtEl>
                                          <p:spTgt spid="71475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14755">
                                            <p:txEl>
                                              <p:pRg st="9" end="9"/>
                                            </p:txEl>
                                          </p:spTgt>
                                        </p:tgtEl>
                                        <p:attrNameLst>
                                          <p:attrName>style.visibility</p:attrName>
                                        </p:attrNameLst>
                                      </p:cBhvr>
                                      <p:to>
                                        <p:strVal val="visible"/>
                                      </p:to>
                                    </p:set>
                                    <p:animEffect transition="in" filter="blinds(horizontal)">
                                      <p:cBhvr>
                                        <p:cTn id="57" dur="500"/>
                                        <p:tgtEl>
                                          <p:spTgt spid="714755">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14755">
                                            <p:txEl>
                                              <p:pRg st="10" end="10"/>
                                            </p:txEl>
                                          </p:spTgt>
                                        </p:tgtEl>
                                        <p:attrNameLst>
                                          <p:attrName>style.visibility</p:attrName>
                                        </p:attrNameLst>
                                      </p:cBhvr>
                                      <p:to>
                                        <p:strVal val="visible"/>
                                      </p:to>
                                    </p:set>
                                    <p:animEffect transition="in" filter="blinds(horizontal)">
                                      <p:cBhvr>
                                        <p:cTn id="62" dur="500"/>
                                        <p:tgtEl>
                                          <p:spTgt spid="714755">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14755">
                                            <p:txEl>
                                              <p:pRg st="11" end="11"/>
                                            </p:txEl>
                                          </p:spTgt>
                                        </p:tgtEl>
                                        <p:attrNameLst>
                                          <p:attrName>style.visibility</p:attrName>
                                        </p:attrNameLst>
                                      </p:cBhvr>
                                      <p:to>
                                        <p:strVal val="visible"/>
                                      </p:to>
                                    </p:set>
                                    <p:animEffect transition="in" filter="blinds(horizontal)">
                                      <p:cBhvr>
                                        <p:cTn id="67" dur="500"/>
                                        <p:tgtEl>
                                          <p:spTgt spid="7147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96863" y="150813"/>
            <a:ext cx="8640762" cy="533400"/>
          </a:xfrm>
        </p:spPr>
        <p:txBody>
          <a:bodyPr/>
          <a:lstStyle/>
          <a:p>
            <a:pPr eaLnBrk="1" hangingPunct="1"/>
            <a:r>
              <a:rPr lang="en-US" altLang="zh-CN" sz="2800" smtClean="0"/>
              <a:t>SDRAM</a:t>
            </a:r>
            <a:r>
              <a:rPr lang="zh-CN" altLang="en-US" sz="2800" smtClean="0"/>
              <a:t>芯片技术</a:t>
            </a:r>
          </a:p>
        </p:txBody>
      </p:sp>
      <p:sp>
        <p:nvSpPr>
          <p:cNvPr id="742420" name="Rectangle 20"/>
          <p:cNvSpPr>
            <a:spLocks noGrp="1" noChangeArrowheads="1"/>
          </p:cNvSpPr>
          <p:nvPr>
            <p:ph type="body" idx="1"/>
          </p:nvPr>
        </p:nvSpPr>
        <p:spPr>
          <a:xfrm>
            <a:off x="206375" y="990600"/>
            <a:ext cx="8650288" cy="5171159"/>
          </a:xfrm>
          <a:noFill/>
        </p:spPr>
        <p:txBody>
          <a:bodyPr/>
          <a:lstStyle/>
          <a:p>
            <a:pPr eaLnBrk="1" hangingPunct="1">
              <a:lnSpc>
                <a:spcPct val="125000"/>
              </a:lnSpc>
            </a:pPr>
            <a:r>
              <a:rPr lang="en-US" altLang="zh-CN" sz="2400" dirty="0" smtClean="0">
                <a:ea typeface="黑体" panose="02010609060101010101" pitchFamily="49" charset="-122"/>
              </a:rPr>
              <a:t>SDRAM</a:t>
            </a:r>
            <a:r>
              <a:rPr lang="zh-CN" altLang="en-US" sz="2400" dirty="0" smtClean="0">
                <a:ea typeface="黑体" panose="02010609060101010101" pitchFamily="49" charset="-122"/>
              </a:rPr>
              <a:t>是同步存储芯片</a:t>
            </a:r>
          </a:p>
          <a:p>
            <a:pPr lvl="1" eaLnBrk="1" hangingPunct="1">
              <a:lnSpc>
                <a:spcPct val="125000"/>
              </a:lnSpc>
            </a:pPr>
            <a:r>
              <a:rPr lang="zh-CN" altLang="en-US" sz="2400" dirty="0" smtClean="0">
                <a:ea typeface="黑体" panose="02010609060101010101" pitchFamily="49" charset="-122"/>
              </a:rPr>
              <a:t>每步操作都在系统时钟控制下进行</a:t>
            </a:r>
          </a:p>
          <a:p>
            <a:pPr lvl="1" eaLnBrk="1" hangingPunct="1">
              <a:lnSpc>
                <a:spcPct val="125000"/>
              </a:lnSpc>
            </a:pPr>
            <a:r>
              <a:rPr lang="zh-CN" altLang="en-US" sz="2400" dirty="0" smtClean="0">
                <a:ea typeface="黑体" panose="02010609060101010101" pitchFamily="49" charset="-122"/>
              </a:rPr>
              <a:t>有确定的等待时间（读命令开始到数据线有效的时间）</a:t>
            </a:r>
            <a:r>
              <a:rPr lang="en-US" altLang="zh-CN" sz="2400" dirty="0" smtClean="0">
                <a:ea typeface="黑体" panose="02010609060101010101" pitchFamily="49" charset="-122"/>
              </a:rPr>
              <a:t>CL</a:t>
            </a:r>
            <a:r>
              <a:rPr lang="zh-CN" altLang="en-US" sz="2400" dirty="0" smtClean="0">
                <a:ea typeface="黑体" panose="02010609060101010101" pitchFamily="49" charset="-122"/>
              </a:rPr>
              <a:t>，例如 </a:t>
            </a:r>
            <a:r>
              <a:rPr lang="en-US" altLang="zh-CN" sz="2400" dirty="0" smtClean="0">
                <a:ea typeface="黑体" panose="02010609060101010101" pitchFamily="49" charset="-122"/>
              </a:rPr>
              <a:t>CL=2 </a:t>
            </a:r>
            <a:r>
              <a:rPr lang="en-US" altLang="zh-CN" sz="2400" dirty="0" err="1" smtClean="0">
                <a:ea typeface="黑体" panose="02010609060101010101" pitchFamily="49" charset="-122"/>
              </a:rPr>
              <a:t>clks</a:t>
            </a:r>
            <a:endParaRPr lang="en-US" altLang="zh-CN" sz="2400" dirty="0" smtClean="0">
              <a:ea typeface="黑体" panose="02010609060101010101" pitchFamily="49" charset="-122"/>
            </a:endParaRPr>
          </a:p>
          <a:p>
            <a:pPr lvl="1" eaLnBrk="1" hangingPunct="1">
              <a:lnSpc>
                <a:spcPct val="125000"/>
              </a:lnSpc>
            </a:pPr>
            <a:r>
              <a:rPr lang="zh-CN" altLang="en-US" sz="2400" dirty="0">
                <a:ea typeface="黑体" panose="02010609060101010101" pitchFamily="49" charset="-122"/>
              </a:rPr>
              <a:t>利用总线时钟上升沿与下降沿同步传送</a:t>
            </a:r>
          </a:p>
          <a:p>
            <a:pPr lvl="1" eaLnBrk="1" hangingPunct="1">
              <a:lnSpc>
                <a:spcPct val="125000"/>
              </a:lnSpc>
            </a:pPr>
            <a:r>
              <a:rPr lang="zh-CN" altLang="en-US" sz="2400" dirty="0">
                <a:ea typeface="黑体" panose="02010609060101010101" pitchFamily="49" charset="-122"/>
              </a:rPr>
              <a:t>多体</a:t>
            </a:r>
            <a:r>
              <a:rPr lang="en-US" altLang="zh-CN" sz="2400" dirty="0">
                <a:ea typeface="黑体" panose="02010609060101010101" pitchFamily="49" charset="-122"/>
              </a:rPr>
              <a:t>(</a:t>
            </a:r>
            <a:r>
              <a:rPr lang="zh-CN" altLang="en-US" sz="2400" dirty="0">
                <a:ea typeface="黑体" panose="02010609060101010101" pitchFamily="49" charset="-122"/>
              </a:rPr>
              <a:t>缓冲器</a:t>
            </a:r>
            <a:r>
              <a:rPr lang="en-US" altLang="zh-CN" sz="2400" dirty="0">
                <a:ea typeface="黑体" panose="02010609060101010101" pitchFamily="49" charset="-122"/>
              </a:rPr>
              <a:t>)</a:t>
            </a:r>
            <a:r>
              <a:rPr lang="zh-CN" altLang="en-US" sz="2400" dirty="0">
                <a:ea typeface="黑体" panose="02010609060101010101" pitchFamily="49" charset="-122"/>
              </a:rPr>
              <a:t>交叉</a:t>
            </a:r>
            <a:r>
              <a:rPr lang="zh-CN" altLang="en-US" sz="2400" dirty="0" smtClean="0">
                <a:ea typeface="黑体" panose="02010609060101010101" pitchFamily="49" charset="-122"/>
              </a:rPr>
              <a:t>存取</a:t>
            </a:r>
          </a:p>
          <a:p>
            <a:pPr lvl="1" eaLnBrk="1" hangingPunct="1">
              <a:lnSpc>
                <a:spcPct val="125000"/>
              </a:lnSpc>
            </a:pPr>
            <a:r>
              <a:rPr lang="zh-CN" altLang="en-US" sz="2400" dirty="0" smtClean="0">
                <a:ea typeface="黑体" panose="02010609060101010101" pitchFamily="49" charset="-122"/>
              </a:rPr>
              <a:t>一个时钟周期中连续传送多</a:t>
            </a:r>
            <a:r>
              <a:rPr lang="zh-CN" altLang="en-US" sz="2400" dirty="0">
                <a:ea typeface="黑体" panose="02010609060101010101" pitchFamily="49" charset="-122"/>
              </a:rPr>
              <a:t>个数据</a:t>
            </a:r>
            <a:r>
              <a:rPr lang="zh-CN" altLang="en-US" sz="2400" dirty="0" smtClean="0">
                <a:ea typeface="黑体" panose="02010609060101010101" pitchFamily="49" charset="-122"/>
              </a:rPr>
              <a:t>（突发传输方式），可以是</a:t>
            </a:r>
            <a:r>
              <a:rPr lang="en-US" altLang="zh-CN" sz="2400" dirty="0" smtClean="0">
                <a:ea typeface="黑体" panose="02010609060101010101" pitchFamily="49" charset="-122"/>
              </a:rPr>
              <a:t>1,2,4,8</a:t>
            </a:r>
            <a:r>
              <a:rPr lang="zh-CN" altLang="en-US" sz="2400" dirty="0" smtClean="0">
                <a:ea typeface="黑体" panose="02010609060101010101" pitchFamily="49" charset="-122"/>
              </a:rPr>
              <a:t>个</a:t>
            </a:r>
            <a:r>
              <a:rPr lang="en-US" altLang="zh-CN" sz="2400" dirty="0" smtClean="0">
                <a:ea typeface="黑体" panose="02010609060101010101" pitchFamily="49" charset="-122"/>
              </a:rPr>
              <a:t>,</a:t>
            </a:r>
            <a:r>
              <a:rPr lang="zh-CN" altLang="en-US" sz="2400" dirty="0" smtClean="0">
                <a:ea typeface="黑体" panose="02010609060101010101" pitchFamily="49" charset="-122"/>
              </a:rPr>
              <a:t>它们分别对应</a:t>
            </a:r>
            <a:r>
              <a:rPr lang="en-US" altLang="zh-CN" sz="2400" dirty="0" smtClean="0">
                <a:ea typeface="黑体" panose="02010609060101010101" pitchFamily="49" charset="-122"/>
              </a:rPr>
              <a:t>SDRAM</a:t>
            </a:r>
            <a:r>
              <a:rPr lang="zh-CN" altLang="en-US" sz="2400" dirty="0" smtClean="0">
                <a:ea typeface="黑体" panose="02010609060101010101" pitchFamily="49" charset="-122"/>
              </a:rPr>
              <a:t>、</a:t>
            </a:r>
            <a:r>
              <a:rPr lang="en-US" altLang="zh-CN" sz="2400" dirty="0" smtClean="0">
                <a:ea typeface="黑体" panose="02010609060101010101" pitchFamily="49" charset="-122"/>
              </a:rPr>
              <a:t>DDR SDRAM</a:t>
            </a:r>
            <a:r>
              <a:rPr lang="zh-CN" altLang="en-US" sz="2400" dirty="0" smtClean="0">
                <a:ea typeface="黑体" panose="02010609060101010101" pitchFamily="49" charset="-122"/>
              </a:rPr>
              <a:t>、</a:t>
            </a:r>
            <a:r>
              <a:rPr lang="en-US" altLang="zh-CN" sz="2400" dirty="0" smtClean="0">
                <a:ea typeface="黑体" panose="02010609060101010101" pitchFamily="49" charset="-122"/>
              </a:rPr>
              <a:t>DDR2 SDRAM</a:t>
            </a:r>
            <a:r>
              <a:rPr lang="zh-CN" altLang="en-US" sz="2400" dirty="0" smtClean="0">
                <a:ea typeface="黑体" panose="02010609060101010101" pitchFamily="49" charset="-122"/>
              </a:rPr>
              <a:t>和</a:t>
            </a:r>
            <a:r>
              <a:rPr lang="en-US" altLang="zh-CN" sz="2400" dirty="0" smtClean="0">
                <a:ea typeface="黑体" panose="02010609060101010101" pitchFamily="49" charset="-122"/>
              </a:rPr>
              <a:t>DDR3 SDRAM</a:t>
            </a:r>
            <a:r>
              <a:rPr lang="zh-CN" altLang="en-US" sz="2400" dirty="0" smtClean="0">
                <a:ea typeface="黑体" panose="02010609060101010101" pitchFamily="49" charset="-122"/>
              </a:rPr>
              <a:t>。</a:t>
            </a:r>
          </a:p>
          <a:p>
            <a:pPr eaLnBrk="1" hangingPunct="1">
              <a:lnSpc>
                <a:spcPct val="80000"/>
              </a:lnSpc>
              <a:buFont typeface="Wingdings" panose="05000000000000000000" pitchFamily="2" charset="2"/>
              <a:buNone/>
            </a:pPr>
            <a:r>
              <a:rPr lang="en-US" altLang="zh-CN" dirty="0" smtClean="0">
                <a:ea typeface="宋体" panose="02010600030101010101" pitchFamily="2" charset="-122"/>
              </a:rPr>
              <a:t>     </a:t>
            </a:r>
            <a:endParaRPr lang="zh-CN" altLang="en-US" dirty="0" smtClean="0">
              <a:ea typeface="宋体" panose="02010600030101010101" pitchFamily="2" charset="-122"/>
            </a:endParaRP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21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2420">
                                            <p:txEl>
                                              <p:pRg st="1" end="1"/>
                                            </p:txEl>
                                          </p:spTgt>
                                        </p:tgtEl>
                                        <p:attrNameLst>
                                          <p:attrName>style.visibility</p:attrName>
                                        </p:attrNameLst>
                                      </p:cBhvr>
                                      <p:to>
                                        <p:strVal val="visible"/>
                                      </p:to>
                                    </p:set>
                                    <p:animEffect transition="in" filter="blinds(horizontal)">
                                      <p:cBhvr>
                                        <p:cTn id="7" dur="500"/>
                                        <p:tgtEl>
                                          <p:spTgt spid="74242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42420">
                                            <p:txEl>
                                              <p:pRg st="2" end="2"/>
                                            </p:txEl>
                                          </p:spTgt>
                                        </p:tgtEl>
                                        <p:attrNameLst>
                                          <p:attrName>style.visibility</p:attrName>
                                        </p:attrNameLst>
                                      </p:cBhvr>
                                      <p:to>
                                        <p:strVal val="visible"/>
                                      </p:to>
                                    </p:set>
                                    <p:animEffect transition="in" filter="blinds(horizontal)">
                                      <p:cBhvr>
                                        <p:cTn id="12" dur="500"/>
                                        <p:tgtEl>
                                          <p:spTgt spid="7424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2420">
                                            <p:txEl>
                                              <p:pRg st="3" end="3"/>
                                            </p:txEl>
                                          </p:spTgt>
                                        </p:tgtEl>
                                        <p:attrNameLst>
                                          <p:attrName>style.visibility</p:attrName>
                                        </p:attrNameLst>
                                      </p:cBhvr>
                                      <p:to>
                                        <p:strVal val="visible"/>
                                      </p:to>
                                    </p:set>
                                    <p:animEffect transition="in" filter="blinds(horizontal)">
                                      <p:cBhvr>
                                        <p:cTn id="17" dur="500"/>
                                        <p:tgtEl>
                                          <p:spTgt spid="74242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2420">
                                            <p:txEl>
                                              <p:pRg st="4" end="4"/>
                                            </p:txEl>
                                          </p:spTgt>
                                        </p:tgtEl>
                                        <p:attrNameLst>
                                          <p:attrName>style.visibility</p:attrName>
                                        </p:attrNameLst>
                                      </p:cBhvr>
                                      <p:to>
                                        <p:strVal val="visible"/>
                                      </p:to>
                                    </p:set>
                                    <p:animEffect transition="in" filter="blinds(horizontal)">
                                      <p:cBhvr>
                                        <p:cTn id="22" dur="500"/>
                                        <p:tgtEl>
                                          <p:spTgt spid="74242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2420">
                                            <p:txEl>
                                              <p:pRg st="5" end="5"/>
                                            </p:txEl>
                                          </p:spTgt>
                                        </p:tgtEl>
                                        <p:attrNameLst>
                                          <p:attrName>style.visibility</p:attrName>
                                        </p:attrNameLst>
                                      </p:cBhvr>
                                      <p:to>
                                        <p:strVal val="visible"/>
                                      </p:to>
                                    </p:set>
                                    <p:animEffect transition="in" filter="blinds(horizontal)">
                                      <p:cBhvr>
                                        <p:cTn id="27" dur="500"/>
                                        <p:tgtEl>
                                          <p:spTgt spid="7424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5763" y="98425"/>
            <a:ext cx="8512175" cy="627063"/>
          </a:xfrm>
        </p:spPr>
        <p:txBody>
          <a:bodyPr/>
          <a:lstStyle/>
          <a:p>
            <a:pPr eaLnBrk="1" hangingPunct="1"/>
            <a:r>
              <a:rPr lang="zh-CN" altLang="en-US" smtClean="0"/>
              <a:t>只读存储器</a:t>
            </a:r>
          </a:p>
        </p:txBody>
      </p:sp>
      <p:sp>
        <p:nvSpPr>
          <p:cNvPr id="67587" name="Rectangle 3"/>
          <p:cNvSpPr>
            <a:spLocks noGrp="1" noChangeArrowheads="1"/>
          </p:cNvSpPr>
          <p:nvPr>
            <p:ph type="body" idx="1"/>
          </p:nvPr>
        </p:nvSpPr>
        <p:spPr>
          <a:xfrm>
            <a:off x="327025" y="855663"/>
            <a:ext cx="8385175" cy="5459412"/>
          </a:xfrm>
        </p:spPr>
        <p:txBody>
          <a:bodyPr/>
          <a:lstStyle/>
          <a:p>
            <a:pPr algn="just" eaLnBrk="1" hangingPunct="1"/>
            <a:r>
              <a:rPr lang="zh-CN" altLang="en-US" sz="2200" dirty="0" smtClean="0">
                <a:ea typeface="黑体" panose="02010609060101010101" pitchFamily="49" charset="-122"/>
              </a:rPr>
              <a:t>特点：</a:t>
            </a:r>
          </a:p>
          <a:p>
            <a:pPr lvl="1" algn="just" eaLnBrk="1" hangingPunct="1">
              <a:buFont typeface="Wingdings" panose="05000000000000000000" pitchFamily="2" charset="2"/>
              <a:buChar char="Ø"/>
            </a:pPr>
            <a:r>
              <a:rPr lang="zh-CN" altLang="en-US" sz="2200" dirty="0" smtClean="0">
                <a:ea typeface="黑体" panose="02010609060101010101" pitchFamily="49" charset="-122"/>
              </a:rPr>
              <a:t>信息只能读不能（在线）写。</a:t>
            </a:r>
          </a:p>
          <a:p>
            <a:pPr lvl="1" algn="just" eaLnBrk="1" hangingPunct="1">
              <a:buFont typeface="Wingdings" panose="05000000000000000000" pitchFamily="2" charset="2"/>
              <a:buChar char="Ø"/>
            </a:pPr>
            <a:r>
              <a:rPr lang="zh-CN" altLang="en-US" sz="2200" dirty="0" smtClean="0">
                <a:ea typeface="黑体" panose="02010609060101010101" pitchFamily="49" charset="-122"/>
              </a:rPr>
              <a:t>非破坏性读出，无需再生。</a:t>
            </a:r>
          </a:p>
          <a:p>
            <a:pPr lvl="1" algn="just" eaLnBrk="1" hangingPunct="1">
              <a:buFont typeface="Wingdings" panose="05000000000000000000" pitchFamily="2" charset="2"/>
              <a:buChar char="Ø"/>
            </a:pPr>
            <a:r>
              <a:rPr lang="zh-CN" altLang="en-US" sz="2200" dirty="0" smtClean="0">
                <a:ea typeface="黑体" panose="02010609060101010101" pitchFamily="49" charset="-122"/>
              </a:rPr>
              <a:t>也以随机存取方式工作。</a:t>
            </a:r>
            <a:endParaRPr lang="en-US" altLang="zh-CN" sz="2200" dirty="0" smtClean="0">
              <a:ea typeface="黑体" panose="02010609060101010101" pitchFamily="49" charset="-122"/>
            </a:endParaRPr>
          </a:p>
          <a:p>
            <a:pPr lvl="1" algn="just" eaLnBrk="1" hangingPunct="1">
              <a:buFont typeface="Wingdings" panose="05000000000000000000" pitchFamily="2" charset="2"/>
              <a:buChar char="Ø"/>
            </a:pPr>
            <a:r>
              <a:rPr lang="zh-CN" altLang="en-US" sz="2200" dirty="0" smtClean="0">
                <a:ea typeface="黑体" panose="02010609060101010101" pitchFamily="49" charset="-122"/>
              </a:rPr>
              <a:t>信息用特殊方式写入，一经写入，就可长久保存，不受断电影响。故是非易失性存储器。</a:t>
            </a:r>
            <a:endParaRPr lang="en-US" altLang="zh-CN" sz="2200" dirty="0" smtClean="0">
              <a:ea typeface="黑体" panose="02010609060101010101" pitchFamily="49" charset="-122"/>
            </a:endParaRPr>
          </a:p>
          <a:p>
            <a:pPr algn="just" eaLnBrk="1" hangingPunct="1"/>
            <a:r>
              <a:rPr lang="zh-CN" altLang="en-US" sz="2200" dirty="0" smtClean="0">
                <a:ea typeface="黑体" panose="02010609060101010101" pitchFamily="49" charset="-122"/>
              </a:rPr>
              <a:t>用途：</a:t>
            </a:r>
          </a:p>
          <a:p>
            <a:pPr lvl="1" algn="just" eaLnBrk="1" hangingPunct="1">
              <a:buFont typeface="Wingdings" panose="05000000000000000000" pitchFamily="2" charset="2"/>
              <a:buChar char="Ø"/>
            </a:pPr>
            <a:r>
              <a:rPr lang="zh-CN" altLang="en-US" sz="2200" dirty="0" smtClean="0">
                <a:ea typeface="黑体" panose="02010609060101010101" pitchFamily="49" charset="-122"/>
              </a:rPr>
              <a:t>用来存放一些固定程序。如监控程序、启动程序等。只要一接通电源，这些程序就能自动地运行；</a:t>
            </a:r>
          </a:p>
          <a:p>
            <a:pPr lvl="1" algn="just" eaLnBrk="1" hangingPunct="1">
              <a:buFont typeface="Wingdings" panose="05000000000000000000" pitchFamily="2" charset="2"/>
              <a:buChar char="Ø"/>
            </a:pPr>
            <a:r>
              <a:rPr lang="zh-CN" altLang="en-US" sz="2200" dirty="0" smtClean="0">
                <a:ea typeface="黑体" panose="02010609060101010101" pitchFamily="49" charset="-122"/>
              </a:rPr>
              <a:t>可作为控制存储器，存放微程序。</a:t>
            </a:r>
          </a:p>
          <a:p>
            <a:pPr lvl="1" algn="just" eaLnBrk="1" hangingPunct="1">
              <a:buFont typeface="Wingdings" panose="05000000000000000000" pitchFamily="2" charset="2"/>
              <a:buChar char="Ø"/>
            </a:pPr>
            <a:r>
              <a:rPr lang="zh-CN" altLang="en-US" sz="2200" dirty="0" smtClean="0">
                <a:ea typeface="黑体" panose="02010609060101010101" pitchFamily="49" charset="-122"/>
              </a:rPr>
              <a:t>还可作为函数发生器和代码转换器。</a:t>
            </a:r>
          </a:p>
          <a:p>
            <a:pPr lvl="1" algn="just" eaLnBrk="1" hangingPunct="1">
              <a:buFont typeface="Wingdings" panose="05000000000000000000" pitchFamily="2" charset="2"/>
              <a:buChar char="Ø"/>
            </a:pPr>
            <a:r>
              <a:rPr lang="zh-CN" altLang="en-US" sz="2200" dirty="0" smtClean="0">
                <a:ea typeface="黑体" panose="02010609060101010101" pitchFamily="49" charset="-122"/>
              </a:rPr>
              <a:t>在输入/出设备中，被用作字符发生器，汉字库等。</a:t>
            </a:r>
          </a:p>
          <a:p>
            <a:pPr lvl="1" algn="just" eaLnBrk="1" hangingPunct="1">
              <a:buFont typeface="Wingdings" panose="05000000000000000000" pitchFamily="2" charset="2"/>
              <a:buChar char="Ø"/>
            </a:pPr>
            <a:r>
              <a:rPr lang="zh-CN" altLang="en-US" sz="2200" dirty="0" smtClean="0">
                <a:ea typeface="黑体" panose="02010609060101010101" pitchFamily="49" charset="-122"/>
              </a:rPr>
              <a:t>在嵌入式设备中用来存放固化的程序。</a:t>
            </a: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wipe(down)">
                                      <p:cBhvr>
                                        <p:cTn id="7" dur="500"/>
                                        <p:tgtEl>
                                          <p:spTgt spid="67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blinds(horizontal)">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587">
                                            <p:txEl>
                                              <p:pRg st="2" end="2"/>
                                            </p:txEl>
                                          </p:spTgt>
                                        </p:tgtEl>
                                        <p:attrNameLst>
                                          <p:attrName>style.visibility</p:attrName>
                                        </p:attrNameLst>
                                      </p:cBhvr>
                                      <p:to>
                                        <p:strVal val="visible"/>
                                      </p:to>
                                    </p:set>
                                    <p:animEffect transition="in" filter="blinds(horizontal)">
                                      <p:cBhvr>
                                        <p:cTn id="17" dur="500"/>
                                        <p:tgtEl>
                                          <p:spTgt spid="675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7587">
                                            <p:txEl>
                                              <p:pRg st="3" end="3"/>
                                            </p:txEl>
                                          </p:spTgt>
                                        </p:tgtEl>
                                        <p:attrNameLst>
                                          <p:attrName>style.visibility</p:attrName>
                                        </p:attrNameLst>
                                      </p:cBhvr>
                                      <p:to>
                                        <p:strVal val="visible"/>
                                      </p:to>
                                    </p:set>
                                    <p:animEffect transition="in" filter="blinds(horizontal)">
                                      <p:cBhvr>
                                        <p:cTn id="22" dur="500"/>
                                        <p:tgtEl>
                                          <p:spTgt spid="675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7587">
                                            <p:txEl>
                                              <p:pRg st="4" end="4"/>
                                            </p:txEl>
                                          </p:spTgt>
                                        </p:tgtEl>
                                        <p:attrNameLst>
                                          <p:attrName>style.visibility</p:attrName>
                                        </p:attrNameLst>
                                      </p:cBhvr>
                                      <p:to>
                                        <p:strVal val="visible"/>
                                      </p:to>
                                    </p:set>
                                    <p:animEffect transition="in" filter="blinds(horizontal)">
                                      <p:cBhvr>
                                        <p:cTn id="27" dur="500"/>
                                        <p:tgtEl>
                                          <p:spTgt spid="675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7587">
                                            <p:txEl>
                                              <p:pRg st="5" end="5"/>
                                            </p:txEl>
                                          </p:spTgt>
                                        </p:tgtEl>
                                        <p:attrNameLst>
                                          <p:attrName>style.visibility</p:attrName>
                                        </p:attrNameLst>
                                      </p:cBhvr>
                                      <p:to>
                                        <p:strVal val="visible"/>
                                      </p:to>
                                    </p:set>
                                    <p:animEffect transition="in" filter="wipe(down)">
                                      <p:cBhvr>
                                        <p:cTn id="32" dur="500"/>
                                        <p:tgtEl>
                                          <p:spTgt spid="675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7587">
                                            <p:txEl>
                                              <p:pRg st="6" end="6"/>
                                            </p:txEl>
                                          </p:spTgt>
                                        </p:tgtEl>
                                        <p:attrNameLst>
                                          <p:attrName>style.visibility</p:attrName>
                                        </p:attrNameLst>
                                      </p:cBhvr>
                                      <p:to>
                                        <p:strVal val="visible"/>
                                      </p:to>
                                    </p:set>
                                    <p:animEffect transition="in" filter="blinds(horizontal)">
                                      <p:cBhvr>
                                        <p:cTn id="37" dur="500"/>
                                        <p:tgtEl>
                                          <p:spTgt spid="6758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7587">
                                            <p:txEl>
                                              <p:pRg st="7" end="7"/>
                                            </p:txEl>
                                          </p:spTgt>
                                        </p:tgtEl>
                                        <p:attrNameLst>
                                          <p:attrName>style.visibility</p:attrName>
                                        </p:attrNameLst>
                                      </p:cBhvr>
                                      <p:to>
                                        <p:strVal val="visible"/>
                                      </p:to>
                                    </p:set>
                                    <p:animEffect transition="in" filter="blinds(horizontal)">
                                      <p:cBhvr>
                                        <p:cTn id="42" dur="500"/>
                                        <p:tgtEl>
                                          <p:spTgt spid="6758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7587">
                                            <p:txEl>
                                              <p:pRg st="8" end="8"/>
                                            </p:txEl>
                                          </p:spTgt>
                                        </p:tgtEl>
                                        <p:attrNameLst>
                                          <p:attrName>style.visibility</p:attrName>
                                        </p:attrNameLst>
                                      </p:cBhvr>
                                      <p:to>
                                        <p:strVal val="visible"/>
                                      </p:to>
                                    </p:set>
                                    <p:animEffect transition="in" filter="blinds(horizontal)">
                                      <p:cBhvr>
                                        <p:cTn id="47" dur="500"/>
                                        <p:tgtEl>
                                          <p:spTgt spid="6758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7587">
                                            <p:txEl>
                                              <p:pRg st="9" end="9"/>
                                            </p:txEl>
                                          </p:spTgt>
                                        </p:tgtEl>
                                        <p:attrNameLst>
                                          <p:attrName>style.visibility</p:attrName>
                                        </p:attrNameLst>
                                      </p:cBhvr>
                                      <p:to>
                                        <p:strVal val="visible"/>
                                      </p:to>
                                    </p:set>
                                    <p:animEffect transition="in" filter="blinds(horizontal)">
                                      <p:cBhvr>
                                        <p:cTn id="52" dur="500"/>
                                        <p:tgtEl>
                                          <p:spTgt spid="6758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7587">
                                            <p:txEl>
                                              <p:pRg st="10" end="10"/>
                                            </p:txEl>
                                          </p:spTgt>
                                        </p:tgtEl>
                                        <p:attrNameLst>
                                          <p:attrName>style.visibility</p:attrName>
                                        </p:attrNameLst>
                                      </p:cBhvr>
                                      <p:to>
                                        <p:strVal val="visible"/>
                                      </p:to>
                                    </p:set>
                                    <p:animEffect transition="in" filter="blinds(horizontal)">
                                      <p:cBhvr>
                                        <p:cTn id="57" dur="500"/>
                                        <p:tgtEl>
                                          <p:spTgt spid="675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352425" y="76200"/>
            <a:ext cx="8512175" cy="533288"/>
          </a:xfrm>
          <a:noFill/>
        </p:spPr>
        <p:txBody>
          <a:bodyPr/>
          <a:lstStyle/>
          <a:p>
            <a:pPr eaLnBrk="1" hangingPunct="1"/>
            <a:r>
              <a:rPr lang="zh-CN" altLang="en-US" dirty="0" smtClean="0"/>
              <a:t>常见的只读存储器</a:t>
            </a:r>
          </a:p>
        </p:txBody>
      </p:sp>
      <p:sp>
        <p:nvSpPr>
          <p:cNvPr id="29699" name="Rectangle 5"/>
          <p:cNvSpPr>
            <a:spLocks noGrp="1" noChangeArrowheads="1"/>
          </p:cNvSpPr>
          <p:nvPr>
            <p:ph type="body" idx="1"/>
          </p:nvPr>
        </p:nvSpPr>
        <p:spPr>
          <a:xfrm>
            <a:off x="341313" y="819150"/>
            <a:ext cx="8505825" cy="4564063"/>
          </a:xfrm>
          <a:noFill/>
        </p:spPr>
        <p:txBody>
          <a:bodyPr/>
          <a:lstStyle/>
          <a:p>
            <a:pPr algn="just" eaLnBrk="1" hangingPunct="1">
              <a:lnSpc>
                <a:spcPct val="80000"/>
              </a:lnSpc>
              <a:buFont typeface="Wingdings" panose="05000000000000000000" pitchFamily="2" charset="2"/>
              <a:buNone/>
            </a:pPr>
            <a:endParaRPr lang="zh-CN" altLang="en-US" sz="2000" dirty="0" smtClean="0">
              <a:latin typeface="Times New Roman" panose="02020603050405020304" pitchFamily="18" charset="0"/>
              <a:ea typeface="宋体" panose="02010600030101010101" pitchFamily="2" charset="-122"/>
            </a:endParaRPr>
          </a:p>
          <a:p>
            <a:pPr algn="just" eaLnBrk="1" hangingPunct="1">
              <a:lnSpc>
                <a:spcPct val="130000"/>
              </a:lnSpc>
              <a:buClr>
                <a:srgbClr val="000099"/>
              </a:buClr>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MROM</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Mask ROM</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smtClean="0">
                <a:solidFill>
                  <a:srgbClr val="000099"/>
                </a:solidFill>
                <a:latin typeface="微软雅黑" panose="020B0503020204020204" pitchFamily="34" charset="-122"/>
                <a:ea typeface="微软雅黑" panose="020B0503020204020204" pitchFamily="34" charset="-122"/>
                <a:cs typeface="Arial" panose="020B0604020202020204" pitchFamily="34" charset="0"/>
              </a:rPr>
              <a:t>掩膜只读存储器</a:t>
            </a:r>
            <a:endParaRPr lang="en-US" altLang="zh-CN" sz="2400" dirty="0" smtClean="0">
              <a:solidFill>
                <a:srgbClr val="000099"/>
              </a:solidFill>
              <a:latin typeface="微软雅黑" panose="020B0503020204020204" pitchFamily="34" charset="-122"/>
              <a:ea typeface="微软雅黑" panose="020B0503020204020204" pitchFamily="34" charset="-122"/>
              <a:cs typeface="Arial" panose="020B0604020202020204" pitchFamily="34" charset="0"/>
            </a:endParaRPr>
          </a:p>
          <a:p>
            <a:pPr algn="just" eaLnBrk="1" hangingPunct="1">
              <a:lnSpc>
                <a:spcPct val="130000"/>
              </a:lnSpc>
              <a:buClr>
                <a:srgbClr val="000099"/>
              </a:buClr>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PROM</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Programmable ROM）</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smtClean="0">
                <a:solidFill>
                  <a:srgbClr val="000099"/>
                </a:solidFill>
                <a:latin typeface="微软雅黑" panose="020B0503020204020204" pitchFamily="34" charset="-122"/>
                <a:ea typeface="微软雅黑" panose="020B0503020204020204" pitchFamily="34" charset="-122"/>
                <a:cs typeface="Arial" panose="020B0604020202020204" pitchFamily="34" charset="0"/>
              </a:rPr>
              <a:t>可编程只读存储器</a:t>
            </a:r>
          </a:p>
          <a:p>
            <a:pPr algn="just" eaLnBrk="1" hangingPunct="1">
              <a:lnSpc>
                <a:spcPct val="130000"/>
              </a:lnSpc>
              <a:buClr>
                <a:srgbClr val="000099"/>
              </a:buClr>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EPROM </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Erasable PROM ） </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smtClean="0">
                <a:solidFill>
                  <a:srgbClr val="000099"/>
                </a:solidFill>
                <a:latin typeface="微软雅黑" panose="020B0503020204020204" pitchFamily="34" charset="-122"/>
                <a:ea typeface="微软雅黑" panose="020B0503020204020204" pitchFamily="34" charset="-122"/>
                <a:cs typeface="Arial" panose="020B0604020202020204" pitchFamily="34" charset="0"/>
              </a:rPr>
              <a:t>可擦除可编程只读存储器</a:t>
            </a:r>
            <a:endParaRPr lang="en-US" altLang="zh-CN" sz="2400" dirty="0" smtClean="0">
              <a:solidFill>
                <a:srgbClr val="000099"/>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130000"/>
              </a:lnSpc>
              <a:buClr>
                <a:srgbClr val="000099"/>
              </a:buClr>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EEPROM </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a:t>
            </a:r>
            <a:r>
              <a:rPr lang="en-US" altLang="zh-CN" sz="2400" baseline="30000" dirty="0" smtClean="0">
                <a:latin typeface="微软雅黑" panose="020B0503020204020204" pitchFamily="34" charset="-122"/>
                <a:ea typeface="微软雅黑" panose="020B0503020204020204" pitchFamily="34" charset="-122"/>
                <a:cs typeface="Arial" panose="020B0604020202020204" pitchFamily="34" charset="0"/>
              </a:rPr>
              <a:t>2</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PROM </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Electrically EPROM</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 ：</a:t>
            </a:r>
          </a:p>
          <a:p>
            <a:pPr eaLnBrk="1" hangingPunct="1">
              <a:lnSpc>
                <a:spcPct val="130000"/>
              </a:lnSpc>
              <a:buClr>
                <a:srgbClr val="000099"/>
              </a:buClr>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solidFill>
                  <a:srgbClr val="000099"/>
                </a:solidFill>
                <a:latin typeface="微软雅黑" panose="020B0503020204020204" pitchFamily="34" charset="-122"/>
                <a:ea typeface="微软雅黑" panose="020B0503020204020204" pitchFamily="34" charset="-122"/>
                <a:cs typeface="Arial" panose="020B0604020202020204" pitchFamily="34" charset="0"/>
              </a:rPr>
              <a:t>电可擦除可编程只读存储器</a:t>
            </a:r>
            <a:endParaRPr lang="en-US" altLang="zh-CN" sz="2400" dirty="0" smtClean="0">
              <a:solidFill>
                <a:srgbClr val="000099"/>
              </a:solidFill>
              <a:latin typeface="微软雅黑" panose="020B0503020204020204" pitchFamily="34" charset="-122"/>
              <a:ea typeface="微软雅黑" panose="020B0503020204020204" pitchFamily="34" charset="-122"/>
              <a:cs typeface="Arial" panose="020B0604020202020204" pitchFamily="34" charset="0"/>
            </a:endParaRPr>
          </a:p>
          <a:p>
            <a:pPr algn="just" eaLnBrk="1" hangingPunct="1">
              <a:lnSpc>
                <a:spcPct val="130000"/>
              </a:lnSpc>
              <a:buClr>
                <a:srgbClr val="000099"/>
              </a:buClr>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flash memory</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：闪存（快擦存储器）：</a:t>
            </a:r>
          </a:p>
          <a:p>
            <a:pPr algn="just" eaLnBrk="1" hangingPunct="1">
              <a:lnSpc>
                <a:spcPct val="130000"/>
              </a:lnSpc>
              <a:buClr>
                <a:srgbClr val="000099"/>
              </a:buClr>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solidFill>
                  <a:srgbClr val="000099"/>
                </a:solidFill>
                <a:latin typeface="微软雅黑" panose="020B0503020204020204" pitchFamily="34" charset="-122"/>
                <a:ea typeface="微软雅黑" panose="020B0503020204020204" pitchFamily="34" charset="-122"/>
                <a:cs typeface="Arial" panose="020B0604020202020204" pitchFamily="34" charset="0"/>
              </a:rPr>
              <a:t>快擦型电可擦除重编程</a:t>
            </a:r>
            <a:r>
              <a:rPr lang="en-US" altLang="zh-CN" sz="2400" dirty="0" smtClean="0">
                <a:solidFill>
                  <a:srgbClr val="000099"/>
                </a:solidFill>
                <a:latin typeface="微软雅黑" panose="020B0503020204020204" pitchFamily="34" charset="-122"/>
                <a:ea typeface="微软雅黑" panose="020B0503020204020204" pitchFamily="34" charset="-122"/>
                <a:cs typeface="Arial" panose="020B0604020202020204" pitchFamily="34" charset="0"/>
              </a:rPr>
              <a:t>ROM</a:t>
            </a: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wipe(down)">
                                      <p:cBhvr>
                                        <p:cTn id="7" dur="500"/>
                                        <p:tgtEl>
                                          <p:spTgt spid="296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699">
                                            <p:txEl>
                                              <p:pRg st="2" end="2"/>
                                            </p:txEl>
                                          </p:spTgt>
                                        </p:tgtEl>
                                        <p:attrNameLst>
                                          <p:attrName>style.visibility</p:attrName>
                                        </p:attrNameLst>
                                      </p:cBhvr>
                                      <p:to>
                                        <p:strVal val="visible"/>
                                      </p:to>
                                    </p:set>
                                    <p:animEffect transition="in" filter="wipe(down)">
                                      <p:cBhvr>
                                        <p:cTn id="12" dur="500"/>
                                        <p:tgtEl>
                                          <p:spTgt spid="296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699">
                                            <p:txEl>
                                              <p:pRg st="3" end="3"/>
                                            </p:txEl>
                                          </p:spTgt>
                                        </p:tgtEl>
                                        <p:attrNameLst>
                                          <p:attrName>style.visibility</p:attrName>
                                        </p:attrNameLst>
                                      </p:cBhvr>
                                      <p:to>
                                        <p:strVal val="visible"/>
                                      </p:to>
                                    </p:set>
                                    <p:animEffect transition="in" filter="wipe(down)">
                                      <p:cBhvr>
                                        <p:cTn id="17" dur="500"/>
                                        <p:tgtEl>
                                          <p:spTgt spid="296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9699">
                                            <p:txEl>
                                              <p:pRg st="4" end="4"/>
                                            </p:txEl>
                                          </p:spTgt>
                                        </p:tgtEl>
                                        <p:attrNameLst>
                                          <p:attrName>style.visibility</p:attrName>
                                        </p:attrNameLst>
                                      </p:cBhvr>
                                      <p:to>
                                        <p:strVal val="visible"/>
                                      </p:to>
                                    </p:set>
                                    <p:animEffect transition="in" filter="wipe(down)">
                                      <p:cBhvr>
                                        <p:cTn id="22" dur="500"/>
                                        <p:tgtEl>
                                          <p:spTgt spid="29699">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9699">
                                            <p:txEl>
                                              <p:pRg st="5" end="5"/>
                                            </p:txEl>
                                          </p:spTgt>
                                        </p:tgtEl>
                                        <p:attrNameLst>
                                          <p:attrName>style.visibility</p:attrName>
                                        </p:attrNameLst>
                                      </p:cBhvr>
                                      <p:to>
                                        <p:strVal val="visible"/>
                                      </p:to>
                                    </p:set>
                                    <p:animEffect transition="in" filter="wipe(down)">
                                      <p:cBhvr>
                                        <p:cTn id="25" dur="500"/>
                                        <p:tgtEl>
                                          <p:spTgt spid="2969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9699">
                                            <p:txEl>
                                              <p:pRg st="6" end="6"/>
                                            </p:txEl>
                                          </p:spTgt>
                                        </p:tgtEl>
                                        <p:attrNameLst>
                                          <p:attrName>style.visibility</p:attrName>
                                        </p:attrNameLst>
                                      </p:cBhvr>
                                      <p:to>
                                        <p:strVal val="visible"/>
                                      </p:to>
                                    </p:set>
                                    <p:animEffect transition="in" filter="wipe(down)">
                                      <p:cBhvr>
                                        <p:cTn id="30" dur="500"/>
                                        <p:tgtEl>
                                          <p:spTgt spid="29699">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29699">
                                            <p:txEl>
                                              <p:pRg st="7" end="7"/>
                                            </p:txEl>
                                          </p:spTgt>
                                        </p:tgtEl>
                                        <p:attrNameLst>
                                          <p:attrName>style.visibility</p:attrName>
                                        </p:attrNameLst>
                                      </p:cBhvr>
                                      <p:to>
                                        <p:strVal val="visible"/>
                                      </p:to>
                                    </p:set>
                                    <p:animEffect transition="in" filter="wipe(down)">
                                      <p:cBhvr>
                                        <p:cTn id="33" dur="500"/>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2800" smtClean="0"/>
              <a:t>闪存（</a:t>
            </a:r>
            <a:r>
              <a:rPr lang="en-US" altLang="zh-CN" sz="2800" smtClean="0"/>
              <a:t>Flash Memory</a:t>
            </a:r>
            <a:r>
              <a:rPr lang="zh-CN" altLang="en-US" sz="2800" smtClean="0"/>
              <a:t>）</a:t>
            </a:r>
          </a:p>
        </p:txBody>
      </p:sp>
      <p:sp>
        <p:nvSpPr>
          <p:cNvPr id="754695" name="Rectangle 7"/>
          <p:cNvSpPr>
            <a:spLocks noChangeArrowheads="1"/>
          </p:cNvSpPr>
          <p:nvPr/>
        </p:nvSpPr>
        <p:spPr bwMode="auto">
          <a:xfrm>
            <a:off x="2628706" y="3315220"/>
            <a:ext cx="1660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smtClean="0">
                <a:ea typeface="黑体" panose="02010609060101010101" pitchFamily="49" charset="-122"/>
              </a:rPr>
              <a:t>(</a:t>
            </a:r>
            <a:r>
              <a:rPr lang="en-US" altLang="zh-CN" sz="2400" b="1" dirty="0">
                <a:ea typeface="黑体" panose="02010609060101010101" pitchFamily="49" charset="-122"/>
              </a:rPr>
              <a:t>b) “1”</a:t>
            </a:r>
            <a:r>
              <a:rPr lang="zh-CN" altLang="en-US" sz="2400" b="1" dirty="0">
                <a:ea typeface="黑体" panose="02010609060101010101" pitchFamily="49" charset="-122"/>
              </a:rPr>
              <a:t>状态 </a:t>
            </a:r>
            <a:endParaRPr lang="en-US" altLang="zh-CN" sz="2400" b="1" dirty="0">
              <a:ea typeface="黑体" panose="02010609060101010101" pitchFamily="49" charset="-122"/>
            </a:endParaRPr>
          </a:p>
        </p:txBody>
      </p:sp>
      <p:sp>
        <p:nvSpPr>
          <p:cNvPr id="754696" name="Rectangle 8"/>
          <p:cNvSpPr>
            <a:spLocks noChangeArrowheads="1"/>
          </p:cNvSpPr>
          <p:nvPr/>
        </p:nvSpPr>
        <p:spPr bwMode="auto">
          <a:xfrm>
            <a:off x="2353922" y="3716985"/>
            <a:ext cx="468866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5000"/>
              </a:lnSpc>
            </a:pPr>
            <a:r>
              <a:rPr lang="zh-CN" altLang="en-US" sz="2400" b="1" dirty="0" smtClean="0">
                <a:solidFill>
                  <a:srgbClr val="0000FF"/>
                </a:solidFill>
                <a:latin typeface="黑体" panose="02010609060101010101" pitchFamily="49" charset="-122"/>
                <a:ea typeface="黑体" panose="02010609060101010101" pitchFamily="49" charset="-122"/>
              </a:rPr>
              <a:t>控制</a:t>
            </a:r>
            <a:r>
              <a:rPr lang="zh-CN" altLang="en-US" sz="2400" b="1" dirty="0">
                <a:solidFill>
                  <a:srgbClr val="0000FF"/>
                </a:solidFill>
                <a:latin typeface="黑体" panose="02010609060101010101" pitchFamily="49" charset="-122"/>
                <a:ea typeface="黑体" panose="02010609060101010101" pitchFamily="49" charset="-122"/>
              </a:rPr>
              <a:t>栅不加正电压时，浮空栅少带或不带负电荷，</a:t>
            </a:r>
            <a:r>
              <a:rPr lang="zh-CN" altLang="en-US" sz="2400" b="1" dirty="0">
                <a:solidFill>
                  <a:srgbClr val="FF0000"/>
                </a:solidFill>
                <a:latin typeface="黑体" panose="02010609060101010101" pitchFamily="49" charset="-122"/>
                <a:ea typeface="黑体" panose="02010609060101010101" pitchFamily="49" charset="-122"/>
              </a:rPr>
              <a:t>为</a:t>
            </a:r>
            <a:r>
              <a:rPr lang="zh-CN" altLang="en-US" sz="2400" b="1" dirty="0">
                <a:solidFill>
                  <a:srgbClr val="FF0000"/>
                </a:solidFill>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1</a:t>
            </a:r>
            <a:r>
              <a:rPr lang="en-US" altLang="zh-CN" sz="2400" b="1" dirty="0">
                <a:solidFill>
                  <a:srgbClr val="FF0000"/>
                </a:solidFill>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态。</a:t>
            </a:r>
            <a:endParaRPr lang="en-US" altLang="zh-CN" sz="2400" b="1" dirty="0">
              <a:solidFill>
                <a:srgbClr val="FF0000"/>
              </a:solidFill>
              <a:latin typeface="黑体" panose="02010609060101010101" pitchFamily="49" charset="-122"/>
              <a:ea typeface="黑体" panose="02010609060101010101" pitchFamily="49" charset="-122"/>
            </a:endParaRPr>
          </a:p>
        </p:txBody>
      </p:sp>
      <p:sp>
        <p:nvSpPr>
          <p:cNvPr id="30726" name="Text Box 12"/>
          <p:cNvSpPr txBox="1">
            <a:spLocks noChangeArrowheads="1"/>
          </p:cNvSpPr>
          <p:nvPr/>
        </p:nvSpPr>
        <p:spPr bwMode="auto">
          <a:xfrm>
            <a:off x="300856" y="732495"/>
            <a:ext cx="2509721"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800" b="1" dirty="0">
                <a:solidFill>
                  <a:srgbClr val="000099"/>
                </a:solidFill>
                <a:ea typeface="华文新魏" panose="02010800040101010101" pitchFamily="2" charset="-122"/>
              </a:rPr>
              <a:t>Flash </a:t>
            </a:r>
            <a:r>
              <a:rPr kumimoji="1" lang="zh-CN" altLang="en-US" sz="2800" b="1" dirty="0">
                <a:solidFill>
                  <a:srgbClr val="000099"/>
                </a:solidFill>
                <a:ea typeface="华文新魏" panose="02010800040101010101" pitchFamily="2" charset="-122"/>
              </a:rPr>
              <a:t>存储</a:t>
            </a:r>
            <a:r>
              <a:rPr kumimoji="1" lang="zh-CN" altLang="en-US" sz="2800" b="1" dirty="0" smtClean="0">
                <a:solidFill>
                  <a:srgbClr val="000099"/>
                </a:solidFill>
                <a:ea typeface="华文新魏" panose="02010800040101010101" pitchFamily="2" charset="-122"/>
              </a:rPr>
              <a:t>元</a:t>
            </a:r>
            <a:endParaRPr kumimoji="1" lang="zh-CN" altLang="en-US" sz="2800" b="1" dirty="0">
              <a:solidFill>
                <a:srgbClr val="000099"/>
              </a:solidFill>
              <a:ea typeface="华文新魏" panose="02010800040101010101" pitchFamily="2" charset="-122"/>
            </a:endParaRP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24</a:t>
            </a:fld>
            <a:endParaRPr lang="zh-CN" altLang="en-US"/>
          </a:p>
        </p:txBody>
      </p:sp>
      <p:pic>
        <p:nvPicPr>
          <p:cNvPr id="4" name="图片 3"/>
          <p:cNvPicPr>
            <a:picLocks noChangeAspect="1"/>
          </p:cNvPicPr>
          <p:nvPr/>
        </p:nvPicPr>
        <p:blipFill>
          <a:blip r:embed="rId2"/>
          <a:stretch>
            <a:fillRect/>
          </a:stretch>
        </p:blipFill>
        <p:spPr>
          <a:xfrm>
            <a:off x="159536" y="1771767"/>
            <a:ext cx="2095500" cy="3981450"/>
          </a:xfrm>
          <a:prstGeom prst="rect">
            <a:avLst/>
          </a:prstGeom>
        </p:spPr>
      </p:pic>
      <p:sp>
        <p:nvSpPr>
          <p:cNvPr id="10" name="Rectangle 7"/>
          <p:cNvSpPr>
            <a:spLocks noChangeArrowheads="1"/>
          </p:cNvSpPr>
          <p:nvPr/>
        </p:nvSpPr>
        <p:spPr bwMode="auto">
          <a:xfrm>
            <a:off x="2353922" y="1159532"/>
            <a:ext cx="16446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dirty="0">
                <a:solidFill>
                  <a:srgbClr val="666699"/>
                </a:solidFill>
                <a:ea typeface="华文新魏" panose="02010800040101010101" pitchFamily="2" charset="-122"/>
              </a:rPr>
              <a:t> </a:t>
            </a:r>
            <a:r>
              <a:rPr lang="en-US" altLang="zh-CN" sz="2400" b="1" dirty="0">
                <a:ea typeface="黑体" panose="02010609060101010101" pitchFamily="49" charset="-122"/>
              </a:rPr>
              <a:t>(a)“0”</a:t>
            </a:r>
            <a:r>
              <a:rPr lang="zh-CN" altLang="en-US" sz="2400" b="1" dirty="0">
                <a:ea typeface="黑体" panose="02010609060101010101" pitchFamily="49" charset="-122"/>
              </a:rPr>
              <a:t>状态 </a:t>
            </a:r>
            <a:endParaRPr lang="en-US" altLang="zh-CN" sz="2400" b="1" dirty="0">
              <a:ea typeface="黑体" panose="02010609060101010101" pitchFamily="49" charset="-122"/>
            </a:endParaRPr>
          </a:p>
        </p:txBody>
      </p:sp>
      <p:sp>
        <p:nvSpPr>
          <p:cNvPr id="11" name="Rectangle 8"/>
          <p:cNvSpPr>
            <a:spLocks noChangeArrowheads="1"/>
          </p:cNvSpPr>
          <p:nvPr/>
        </p:nvSpPr>
        <p:spPr bwMode="auto">
          <a:xfrm>
            <a:off x="2289835" y="1535481"/>
            <a:ext cx="438047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5000"/>
              </a:lnSpc>
            </a:pPr>
            <a:r>
              <a:rPr lang="zh-CN" altLang="en-US" sz="2400" b="1" dirty="0">
                <a:solidFill>
                  <a:srgbClr val="0000FF"/>
                </a:solidFill>
                <a:latin typeface="黑体" panose="02010609060101010101" pitchFamily="49" charset="-122"/>
                <a:ea typeface="黑体" panose="02010609060101010101" pitchFamily="49" charset="-122"/>
              </a:rPr>
              <a:t>控制栅加足够正电压时，浮空栅储存大量负电荷，</a:t>
            </a:r>
            <a:r>
              <a:rPr lang="zh-CN" altLang="en-US" sz="2400" b="1" dirty="0">
                <a:solidFill>
                  <a:srgbClr val="FF0000"/>
                </a:solidFill>
                <a:latin typeface="黑体" panose="02010609060101010101" pitchFamily="49" charset="-122"/>
                <a:ea typeface="黑体" panose="02010609060101010101" pitchFamily="49" charset="-122"/>
              </a:rPr>
              <a:t>为</a:t>
            </a:r>
            <a:r>
              <a:rPr lang="zh-CN" altLang="en-US" sz="2400" b="1" dirty="0">
                <a:solidFill>
                  <a:srgbClr val="FF0000"/>
                </a:solidFill>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0</a:t>
            </a:r>
            <a:r>
              <a:rPr lang="en-US" altLang="zh-CN" sz="2400" b="1" dirty="0">
                <a:solidFill>
                  <a:srgbClr val="FF0000"/>
                </a:solidFill>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态</a:t>
            </a:r>
            <a:r>
              <a:rPr lang="zh-CN" altLang="en-US" sz="2400" b="1" dirty="0" smtClean="0">
                <a:solidFill>
                  <a:srgbClr val="0000FF"/>
                </a:solidFill>
                <a:latin typeface="黑体" panose="02010609060101010101" pitchFamily="49" charset="-122"/>
                <a:ea typeface="黑体" panose="02010609060101010101" pitchFamily="49" charset="-122"/>
              </a:rPr>
              <a:t>；</a:t>
            </a:r>
            <a:endParaRPr lang="zh-CN" altLang="en-US" sz="2400" b="1" dirty="0">
              <a:solidFill>
                <a:srgbClr val="0000FF"/>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3"/>
          <a:stretch>
            <a:fillRect/>
          </a:stretch>
        </p:blipFill>
        <p:spPr>
          <a:xfrm>
            <a:off x="6964801" y="1950604"/>
            <a:ext cx="2095500" cy="4019550"/>
          </a:xfrm>
          <a:prstGeom prst="rect">
            <a:avLst/>
          </a:prstGeom>
        </p:spPr>
      </p:pic>
      <p:sp>
        <p:nvSpPr>
          <p:cNvPr id="3" name="文本框 2"/>
          <p:cNvSpPr txBox="1"/>
          <p:nvPr/>
        </p:nvSpPr>
        <p:spPr>
          <a:xfrm>
            <a:off x="782311" y="6144394"/>
            <a:ext cx="7004528" cy="461665"/>
          </a:xfrm>
          <a:prstGeom prst="rect">
            <a:avLst/>
          </a:prstGeom>
          <a:noFill/>
        </p:spPr>
        <p:txBody>
          <a:bodyPr wrap="square" rtlCol="0">
            <a:spAutoFit/>
          </a:bodyPr>
          <a:lstStyle/>
          <a:p>
            <a:r>
              <a:rPr lang="zh-CN" altLang="en-US" sz="2400" dirty="0" smtClean="0">
                <a:latin typeface="+mj-ea"/>
                <a:ea typeface="+mj-ea"/>
              </a:rPr>
              <a:t>即使电源关闭，两种状态可以稳定地维持不变。</a:t>
            </a:r>
          </a:p>
        </p:txBody>
      </p:sp>
      <p:sp>
        <p:nvSpPr>
          <p:cNvPr id="6" name="文本框 5"/>
          <p:cNvSpPr txBox="1"/>
          <p:nvPr/>
        </p:nvSpPr>
        <p:spPr>
          <a:xfrm>
            <a:off x="2255036" y="2486286"/>
            <a:ext cx="4415271" cy="707886"/>
          </a:xfrm>
          <a:prstGeom prst="rect">
            <a:avLst/>
          </a:prstGeom>
          <a:noFill/>
        </p:spPr>
        <p:txBody>
          <a:bodyPr wrap="square" rtlCol="0">
            <a:spAutoFit/>
          </a:bodyPr>
          <a:lstStyle/>
          <a:p>
            <a:r>
              <a:rPr lang="zh-CN" altLang="en-US" sz="2000" dirty="0" smtClean="0">
                <a:latin typeface="+mj-ea"/>
                <a:ea typeface="+mj-ea"/>
              </a:rPr>
              <a:t>这时相当于普通</a:t>
            </a:r>
            <a:r>
              <a:rPr lang="en-US" altLang="zh-CN" sz="2000" dirty="0" smtClean="0">
                <a:latin typeface="+mj-ea"/>
                <a:ea typeface="+mj-ea"/>
              </a:rPr>
              <a:t>MOS</a:t>
            </a:r>
            <a:r>
              <a:rPr lang="zh-CN" altLang="en-US" sz="2000" dirty="0" smtClean="0">
                <a:latin typeface="+mj-ea"/>
                <a:ea typeface="+mj-ea"/>
              </a:rPr>
              <a:t>管栅极加负电压，源极与漏极断开。</a:t>
            </a:r>
          </a:p>
        </p:txBody>
      </p:sp>
      <p:sp>
        <p:nvSpPr>
          <p:cNvPr id="13" name="文本框 12"/>
          <p:cNvSpPr txBox="1"/>
          <p:nvPr/>
        </p:nvSpPr>
        <p:spPr>
          <a:xfrm>
            <a:off x="2353922" y="4672748"/>
            <a:ext cx="4415271" cy="707886"/>
          </a:xfrm>
          <a:prstGeom prst="rect">
            <a:avLst/>
          </a:prstGeom>
          <a:noFill/>
        </p:spPr>
        <p:txBody>
          <a:bodyPr wrap="square" rtlCol="0">
            <a:spAutoFit/>
          </a:bodyPr>
          <a:lstStyle/>
          <a:p>
            <a:r>
              <a:rPr lang="zh-CN" altLang="en-US" sz="2000" dirty="0" smtClean="0">
                <a:latin typeface="+mj-ea"/>
                <a:ea typeface="+mj-ea"/>
              </a:rPr>
              <a:t>这时相当于普通</a:t>
            </a:r>
            <a:r>
              <a:rPr lang="en-US" altLang="zh-CN" sz="2000" dirty="0" smtClean="0">
                <a:latin typeface="+mj-ea"/>
                <a:ea typeface="+mj-ea"/>
              </a:rPr>
              <a:t>MOS</a:t>
            </a:r>
            <a:r>
              <a:rPr lang="zh-CN" altLang="en-US" sz="2000" dirty="0" smtClean="0">
                <a:latin typeface="+mj-ea"/>
                <a:ea typeface="+mj-ea"/>
              </a:rPr>
              <a:t>管栅极加正电压，源极与漏极导通。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wipe(down)">
                                      <p:cBhvr>
                                        <p:cTn id="14" dur="500"/>
                                        <p:tgtEl>
                                          <p:spTgt spid="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par>
                          <p:cTn id="25" fill="hold">
                            <p:stCondLst>
                              <p:cond delay="500"/>
                            </p:stCondLst>
                            <p:childTnLst>
                              <p:par>
                                <p:cTn id="26" presetID="3" presetClass="entr" presetSubtype="10" fill="hold" grpId="0" nodeType="afterEffect">
                                  <p:stCondLst>
                                    <p:cond delay="0"/>
                                  </p:stCondLst>
                                  <p:childTnLst>
                                    <p:set>
                                      <p:cBhvr>
                                        <p:cTn id="27" dur="1" fill="hold">
                                          <p:stCondLst>
                                            <p:cond delay="0"/>
                                          </p:stCondLst>
                                        </p:cTn>
                                        <p:tgtEl>
                                          <p:spTgt spid="754695"/>
                                        </p:tgtEl>
                                        <p:attrNameLst>
                                          <p:attrName>style.visibility</p:attrName>
                                        </p:attrNameLst>
                                      </p:cBhvr>
                                      <p:to>
                                        <p:strVal val="visible"/>
                                      </p:to>
                                    </p:set>
                                    <p:animEffect transition="in" filter="blinds(horizontal)">
                                      <p:cBhvr>
                                        <p:cTn id="28" dur="500"/>
                                        <p:tgtEl>
                                          <p:spTgt spid="754695"/>
                                        </p:tgtEl>
                                      </p:cBhvr>
                                    </p:animEffec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754696">
                                            <p:txEl>
                                              <p:pRg st="0" end="0"/>
                                            </p:txEl>
                                          </p:spTgt>
                                        </p:tgtEl>
                                        <p:attrNameLst>
                                          <p:attrName>style.visibility</p:attrName>
                                        </p:attrNameLst>
                                      </p:cBhvr>
                                      <p:to>
                                        <p:strVal val="visible"/>
                                      </p:to>
                                    </p:set>
                                    <p:animEffect transition="in" filter="wipe(down)">
                                      <p:cBhvr>
                                        <p:cTn id="32" dur="500"/>
                                        <p:tgtEl>
                                          <p:spTgt spid="75469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5" grpId="0"/>
      <p:bldP spid="10" grpId="0"/>
      <p:bldP spid="3" grpId="0"/>
      <p:bldP spid="6"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5695708-78D6-49FC-AD1D-A92B2AA36AF2}" type="slidenum">
              <a:rPr lang="zh-CN" altLang="en-US" smtClean="0"/>
              <a:pPr>
                <a:defRPr/>
              </a:pPr>
              <a:t>25</a:t>
            </a:fld>
            <a:endParaRPr lang="zh-CN" altLang="en-US"/>
          </a:p>
        </p:txBody>
      </p:sp>
      <p:sp>
        <p:nvSpPr>
          <p:cNvPr id="3" name="Rectangle 6"/>
          <p:cNvSpPr>
            <a:spLocks noChangeArrowheads="1"/>
          </p:cNvSpPr>
          <p:nvPr/>
        </p:nvSpPr>
        <p:spPr bwMode="auto">
          <a:xfrm>
            <a:off x="206493" y="299863"/>
            <a:ext cx="53546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200" b="1" dirty="0" smtClean="0">
                <a:solidFill>
                  <a:srgbClr val="0000FF"/>
                </a:solidFill>
                <a:ea typeface="黑体" panose="02010609060101010101" pitchFamily="49" charset="-122"/>
              </a:rPr>
              <a:t>闪存有</a:t>
            </a:r>
            <a:r>
              <a:rPr lang="zh-CN" altLang="en-US" sz="2200" b="1" dirty="0">
                <a:solidFill>
                  <a:srgbClr val="0000FF"/>
                </a:solidFill>
                <a:ea typeface="黑体" panose="02010609060101010101" pitchFamily="49" charset="-122"/>
              </a:rPr>
              <a:t>三种操作：擦除、编程、读取</a:t>
            </a:r>
          </a:p>
        </p:txBody>
      </p:sp>
      <p:sp>
        <p:nvSpPr>
          <p:cNvPr id="4" name="Text Box 7"/>
          <p:cNvSpPr txBox="1">
            <a:spLocks noChangeArrowheads="1"/>
          </p:cNvSpPr>
          <p:nvPr/>
        </p:nvSpPr>
        <p:spPr bwMode="auto">
          <a:xfrm>
            <a:off x="913706" y="689932"/>
            <a:ext cx="7335837"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0000"/>
              <a:buFont typeface="Wingdings" panose="05000000000000000000" pitchFamily="2" charset="2"/>
              <a:buChar char="u"/>
              <a:defRPr kumimoji="1"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000" b="1">
                <a:solidFill>
                  <a:srgbClr val="000099"/>
                </a:solidFill>
                <a:latin typeface="Arial" panose="020B0604020202020204" pitchFamily="34" charset="0"/>
                <a:ea typeface="宋体" panose="02010600030101010101" pitchFamily="2" charset="-122"/>
              </a:defRPr>
            </a:lvl2pPr>
            <a:lvl3pPr marL="1143000" indent="-228600">
              <a:spcBef>
                <a:spcPct val="20000"/>
              </a:spcBef>
              <a:buChar char="•"/>
              <a:defRPr kumimoji="1" sz="2400" b="1">
                <a:solidFill>
                  <a:srgbClr val="CC3300"/>
                </a:solidFill>
                <a:latin typeface="Arial" panose="020B0604020202020204" pitchFamily="34" charset="0"/>
                <a:ea typeface="宋体" panose="02010600030101010101" pitchFamily="2" charset="-122"/>
              </a:defRPr>
            </a:lvl3pPr>
            <a:lvl4pPr marL="1600200" indent="-228600">
              <a:spcBef>
                <a:spcPct val="20000"/>
              </a:spcBef>
              <a:buChar char="–"/>
              <a:defRPr kumimoji="1" sz="1600" b="1">
                <a:solidFill>
                  <a:srgbClr val="800000"/>
                </a:solidFill>
                <a:latin typeface="Arial" panose="020B0604020202020204" pitchFamily="34" charset="0"/>
                <a:ea typeface="宋体" panose="02010600030101010101" pitchFamily="2" charset="-122"/>
              </a:defRPr>
            </a:lvl4pPr>
            <a:lvl5pPr marL="2057400" indent="-228600">
              <a:spcBef>
                <a:spcPct val="20000"/>
              </a:spcBef>
              <a:buChar char="»"/>
              <a:defRPr kumimoji="1" sz="1600" b="1">
                <a:solidFill>
                  <a:srgbClr val="8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1600" b="1">
                <a:solidFill>
                  <a:srgbClr val="8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1600" b="1">
                <a:solidFill>
                  <a:srgbClr val="8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1600" b="1">
                <a:solidFill>
                  <a:srgbClr val="8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1600" b="1">
                <a:solidFill>
                  <a:srgbClr val="800000"/>
                </a:solidFill>
                <a:latin typeface="Arial" panose="020B0604020202020204" pitchFamily="34" charset="0"/>
                <a:ea typeface="宋体" panose="02010600030101010101" pitchFamily="2" charset="-122"/>
              </a:defRPr>
            </a:lvl9pPr>
          </a:lstStyle>
          <a:p>
            <a:pPr eaLnBrk="1" hangingPunct="1">
              <a:buClrTx/>
              <a:buSzTx/>
              <a:buFontTx/>
              <a:buNone/>
              <a:defRPr/>
            </a:pPr>
            <a:r>
              <a:rPr lang="zh-CN" altLang="en-US" sz="2000" dirty="0" smtClean="0">
                <a:solidFill>
                  <a:srgbClr val="FF0000"/>
                </a:solidFill>
                <a:ea typeface="黑体" panose="02010609060101010101" pitchFamily="49" charset="-122"/>
              </a:rPr>
              <a:t>擦除：</a:t>
            </a:r>
            <a:r>
              <a:rPr lang="zh-CN" altLang="en-US" sz="2000" dirty="0" smtClean="0">
                <a:solidFill>
                  <a:schemeClr val="accent1">
                    <a:lumMod val="75000"/>
                  </a:schemeClr>
                </a:solidFill>
                <a:ea typeface="黑体" panose="02010609060101010101" pitchFamily="49" charset="-122"/>
              </a:rPr>
              <a:t>所有单元必须同时写</a:t>
            </a:r>
            <a:r>
              <a:rPr lang="en-US" altLang="zh-CN" sz="2000" dirty="0" smtClean="0">
                <a:solidFill>
                  <a:schemeClr val="accent1">
                    <a:lumMod val="75000"/>
                  </a:schemeClr>
                </a:solidFill>
                <a:ea typeface="黑体" panose="02010609060101010101" pitchFamily="49" charset="-122"/>
              </a:rPr>
              <a:t>1</a:t>
            </a:r>
            <a:r>
              <a:rPr lang="zh-CN" altLang="en-US" sz="2000" dirty="0" smtClean="0">
                <a:solidFill>
                  <a:schemeClr val="accent1">
                    <a:lumMod val="75000"/>
                  </a:schemeClr>
                </a:solidFill>
                <a:ea typeface="黑体" panose="02010609060101010101" pitchFamily="49" charset="-122"/>
              </a:rPr>
              <a:t>。故称快擦。</a:t>
            </a:r>
            <a:endParaRPr lang="en-US" altLang="zh-CN" sz="2000" dirty="0" smtClean="0">
              <a:solidFill>
                <a:schemeClr val="accent1">
                  <a:lumMod val="75000"/>
                </a:schemeClr>
              </a:solidFill>
              <a:latin typeface="宋体" panose="02010600030101010101" pitchFamily="2" charset="-122"/>
            </a:endParaRPr>
          </a:p>
          <a:p>
            <a:pPr eaLnBrk="1" hangingPunct="1">
              <a:buClrTx/>
              <a:buSzTx/>
              <a:buFontTx/>
              <a:buNone/>
              <a:defRPr/>
            </a:pPr>
            <a:r>
              <a:rPr lang="zh-CN" altLang="en-US" sz="2000" dirty="0" smtClean="0">
                <a:solidFill>
                  <a:schemeClr val="accent1">
                    <a:lumMod val="75000"/>
                  </a:schemeClr>
                </a:solidFill>
                <a:ea typeface="黑体" panose="02010609060101010101" pitchFamily="49" charset="-122"/>
              </a:rPr>
              <a:t>编程：只对需要之处写</a:t>
            </a:r>
            <a:r>
              <a:rPr lang="en-US" altLang="zh-CN" sz="2000" dirty="0" smtClean="0">
                <a:solidFill>
                  <a:schemeClr val="accent1">
                    <a:lumMod val="75000"/>
                  </a:schemeClr>
                </a:solidFill>
                <a:ea typeface="黑体" panose="02010609060101010101" pitchFamily="49" charset="-122"/>
              </a:rPr>
              <a:t>0</a:t>
            </a:r>
            <a:r>
              <a:rPr lang="zh-CN" altLang="en-US" sz="2000" dirty="0">
                <a:solidFill>
                  <a:schemeClr val="accent1">
                    <a:lumMod val="75000"/>
                  </a:schemeClr>
                </a:solidFill>
                <a:ea typeface="黑体" panose="02010609060101010101" pitchFamily="49" charset="-122"/>
              </a:rPr>
              <a:t>。</a:t>
            </a:r>
            <a:endParaRPr lang="en-US" altLang="zh-CN" sz="2000" dirty="0" smtClean="0">
              <a:solidFill>
                <a:schemeClr val="accent1">
                  <a:lumMod val="75000"/>
                </a:schemeClr>
              </a:solidFill>
              <a:ea typeface="黑体" panose="02010609060101010101" pitchFamily="49" charset="-122"/>
            </a:endParaRPr>
          </a:p>
          <a:p>
            <a:pPr eaLnBrk="1" hangingPunct="1">
              <a:buClrTx/>
              <a:buSzTx/>
              <a:buFontTx/>
              <a:buNone/>
              <a:defRPr/>
            </a:pPr>
            <a:r>
              <a:rPr lang="zh-CN" altLang="en-US" sz="2000" dirty="0" smtClean="0">
                <a:solidFill>
                  <a:srgbClr val="FF0000"/>
                </a:solidFill>
                <a:ea typeface="黑体" panose="02010609060101010101" pitchFamily="49" charset="-122"/>
              </a:rPr>
              <a:t>读出：</a:t>
            </a:r>
            <a:r>
              <a:rPr lang="zh-CN" altLang="en-US" sz="2000" dirty="0" smtClean="0">
                <a:solidFill>
                  <a:schemeClr val="accent1">
                    <a:lumMod val="75000"/>
                  </a:schemeClr>
                </a:solidFill>
                <a:ea typeface="黑体" panose="02010609060101010101" pitchFamily="49" charset="-122"/>
              </a:rPr>
              <a:t>控制栅加正电压，若状态为</a:t>
            </a:r>
            <a:r>
              <a:rPr lang="en-US" altLang="zh-CN" sz="2000" dirty="0" smtClean="0">
                <a:solidFill>
                  <a:schemeClr val="accent1">
                    <a:lumMod val="75000"/>
                  </a:schemeClr>
                </a:solidFill>
                <a:ea typeface="黑体" panose="02010609060101010101" pitchFamily="49" charset="-122"/>
              </a:rPr>
              <a:t>0</a:t>
            </a:r>
            <a:r>
              <a:rPr lang="zh-CN" altLang="en-US" sz="2000" dirty="0" smtClean="0">
                <a:solidFill>
                  <a:schemeClr val="accent1">
                    <a:lumMod val="75000"/>
                  </a:schemeClr>
                </a:solidFill>
                <a:ea typeface="黑体" panose="02010609060101010101" pitchFamily="49" charset="-122"/>
              </a:rPr>
              <a:t>，则读出电路检测不到电流；   </a:t>
            </a:r>
          </a:p>
        </p:txBody>
      </p:sp>
      <p:sp>
        <p:nvSpPr>
          <p:cNvPr id="5" name="AutoShape 8"/>
          <p:cNvSpPr>
            <a:spLocks/>
          </p:cNvSpPr>
          <p:nvPr/>
        </p:nvSpPr>
        <p:spPr bwMode="auto">
          <a:xfrm>
            <a:off x="508803" y="787659"/>
            <a:ext cx="261219" cy="852780"/>
          </a:xfrm>
          <a:prstGeom prst="leftBrace">
            <a:avLst>
              <a:gd name="adj1" fmla="val 25704"/>
              <a:gd name="adj2" fmla="val 50000"/>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a:solidFill>
                <a:srgbClr val="666699"/>
              </a:solidFill>
              <a:ea typeface="华文新魏" panose="02010800040101010101" pitchFamily="2" charset="-122"/>
            </a:endParaRPr>
          </a:p>
        </p:txBody>
      </p:sp>
      <p:sp>
        <p:nvSpPr>
          <p:cNvPr id="6" name="Text Box 12"/>
          <p:cNvSpPr txBox="1">
            <a:spLocks noChangeArrowheads="1"/>
          </p:cNvSpPr>
          <p:nvPr/>
        </p:nvSpPr>
        <p:spPr bwMode="auto">
          <a:xfrm>
            <a:off x="6995197" y="689932"/>
            <a:ext cx="19796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dirty="0">
                <a:solidFill>
                  <a:schemeClr val="accent2"/>
                </a:solidFill>
                <a:ea typeface="黑体" panose="02010609060101010101" pitchFamily="49" charset="-122"/>
              </a:rPr>
              <a:t>读</a:t>
            </a:r>
            <a:r>
              <a:rPr kumimoji="1" lang="zh-CN" altLang="en-US" sz="2200" b="1" dirty="0" smtClean="0">
                <a:solidFill>
                  <a:schemeClr val="accent2"/>
                </a:solidFill>
                <a:ea typeface="黑体" panose="02010609060101010101" pitchFamily="49" charset="-122"/>
              </a:rPr>
              <a:t>快，写</a:t>
            </a:r>
            <a:r>
              <a:rPr kumimoji="1" lang="zh-CN" altLang="en-US" sz="2200" b="1" dirty="0">
                <a:solidFill>
                  <a:schemeClr val="accent2"/>
                </a:solidFill>
                <a:ea typeface="黑体" panose="02010609060101010101" pitchFamily="49" charset="-122"/>
              </a:rPr>
              <a:t>慢！</a:t>
            </a:r>
          </a:p>
        </p:txBody>
      </p:sp>
      <p:sp>
        <p:nvSpPr>
          <p:cNvPr id="7" name="文本框 6"/>
          <p:cNvSpPr txBox="1"/>
          <p:nvPr/>
        </p:nvSpPr>
        <p:spPr>
          <a:xfrm>
            <a:off x="1516556" y="1758596"/>
            <a:ext cx="5904522" cy="400110"/>
          </a:xfrm>
          <a:prstGeom prst="rect">
            <a:avLst/>
          </a:prstGeom>
          <a:noFill/>
        </p:spPr>
        <p:txBody>
          <a:bodyPr wrap="square" rtlCol="0">
            <a:spAutoFit/>
          </a:bodyPr>
          <a:lstStyle/>
          <a:p>
            <a:r>
              <a:rPr lang="zh-CN" altLang="en-US" sz="2000" b="1" dirty="0">
                <a:solidFill>
                  <a:schemeClr val="accent1">
                    <a:lumMod val="75000"/>
                  </a:schemeClr>
                </a:solidFill>
                <a:ea typeface="黑体" panose="02010609060101010101" pitchFamily="49" charset="-122"/>
              </a:rPr>
              <a:t> 若状态为</a:t>
            </a:r>
            <a:r>
              <a:rPr lang="en-US" altLang="zh-CN" sz="2000" b="1" dirty="0">
                <a:solidFill>
                  <a:schemeClr val="accent1">
                    <a:lumMod val="75000"/>
                  </a:schemeClr>
                </a:solidFill>
                <a:ea typeface="黑体" panose="02010609060101010101" pitchFamily="49" charset="-122"/>
              </a:rPr>
              <a:t>1</a:t>
            </a:r>
            <a:r>
              <a:rPr lang="zh-CN" altLang="en-US" sz="2000" b="1" dirty="0">
                <a:solidFill>
                  <a:schemeClr val="accent1">
                    <a:lumMod val="75000"/>
                  </a:schemeClr>
                </a:solidFill>
                <a:ea typeface="黑体" panose="02010609060101010101" pitchFamily="49" charset="-122"/>
              </a:rPr>
              <a:t>，</a:t>
            </a:r>
            <a:r>
              <a:rPr lang="zh-CN" altLang="en-US" sz="2000" b="1" dirty="0" smtClean="0">
                <a:solidFill>
                  <a:schemeClr val="accent1">
                    <a:lumMod val="75000"/>
                  </a:schemeClr>
                </a:solidFill>
                <a:ea typeface="黑体" panose="02010609060101010101" pitchFamily="49" charset="-122"/>
              </a:rPr>
              <a:t>则源、漏极导通，能</a:t>
            </a:r>
            <a:r>
              <a:rPr lang="zh-CN" altLang="en-US" sz="2000" b="1" dirty="0">
                <a:solidFill>
                  <a:schemeClr val="accent1">
                    <a:lumMod val="75000"/>
                  </a:schemeClr>
                </a:solidFill>
                <a:ea typeface="黑体" panose="02010609060101010101" pitchFamily="49" charset="-122"/>
              </a:rPr>
              <a:t>检测到电流。</a:t>
            </a:r>
            <a:endParaRPr lang="zh-CN" altLang="en-US" sz="2000" b="1" dirty="0" smtClean="0">
              <a:latin typeface="+mj-ea"/>
              <a:ea typeface="+mj-ea"/>
            </a:endParaRPr>
          </a:p>
        </p:txBody>
      </p:sp>
      <p:pic>
        <p:nvPicPr>
          <p:cNvPr id="8" name="图片 7"/>
          <p:cNvPicPr>
            <a:picLocks noChangeAspect="1"/>
          </p:cNvPicPr>
          <p:nvPr/>
        </p:nvPicPr>
        <p:blipFill>
          <a:blip r:embed="rId2"/>
          <a:stretch>
            <a:fillRect/>
          </a:stretch>
        </p:blipFill>
        <p:spPr>
          <a:xfrm>
            <a:off x="77002" y="2623653"/>
            <a:ext cx="9066998" cy="542619"/>
          </a:xfrm>
          <a:prstGeom prst="rect">
            <a:avLst/>
          </a:prstGeom>
        </p:spPr>
      </p:pic>
      <p:sp>
        <p:nvSpPr>
          <p:cNvPr id="9" name="Rectangle 9"/>
          <p:cNvSpPr>
            <a:spLocks noChangeArrowheads="1"/>
          </p:cNvSpPr>
          <p:nvPr/>
        </p:nvSpPr>
        <p:spPr bwMode="auto">
          <a:xfrm>
            <a:off x="2653262" y="2176605"/>
            <a:ext cx="2129089" cy="34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400" b="1" dirty="0" smtClean="0">
                <a:latin typeface="宋体" panose="02010600030101010101" pitchFamily="2" charset="-122"/>
                <a:ea typeface="宋体" panose="02010600030101010101" pitchFamily="2" charset="-122"/>
              </a:rPr>
              <a:t> </a:t>
            </a:r>
            <a:r>
              <a:rPr lang="en-US" altLang="zh-CN" sz="2200" b="1" dirty="0" smtClean="0">
                <a:ea typeface="黑体" panose="02010609060101010101" pitchFamily="49" charset="-122"/>
              </a:rPr>
              <a:t>(b) </a:t>
            </a:r>
            <a:r>
              <a:rPr lang="zh-CN" altLang="en-US" sz="2200" b="1" dirty="0">
                <a:ea typeface="黑体" panose="02010609060101010101" pitchFamily="49" charset="-122"/>
              </a:rPr>
              <a:t>编程</a:t>
            </a:r>
            <a:r>
              <a:rPr lang="en-US" altLang="zh-CN" sz="2200" b="1" dirty="0">
                <a:ea typeface="黑体" panose="02010609060101010101" pitchFamily="49" charset="-122"/>
              </a:rPr>
              <a:t>:</a:t>
            </a:r>
            <a:r>
              <a:rPr lang="zh-CN" altLang="en-US" sz="2200" b="1" dirty="0">
                <a:ea typeface="黑体" panose="02010609060101010101" pitchFamily="49" charset="-122"/>
              </a:rPr>
              <a:t>写“</a:t>
            </a:r>
            <a:r>
              <a:rPr lang="en-US" altLang="zh-CN" sz="2200" b="1" dirty="0">
                <a:ea typeface="黑体" panose="02010609060101010101" pitchFamily="49" charset="-122"/>
              </a:rPr>
              <a:t>0”  </a:t>
            </a:r>
          </a:p>
        </p:txBody>
      </p:sp>
      <p:sp>
        <p:nvSpPr>
          <p:cNvPr id="10" name="Rectangle 9"/>
          <p:cNvSpPr>
            <a:spLocks noChangeArrowheads="1"/>
          </p:cNvSpPr>
          <p:nvPr/>
        </p:nvSpPr>
        <p:spPr bwMode="auto">
          <a:xfrm>
            <a:off x="5203264" y="2232318"/>
            <a:ext cx="14475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200" b="1" dirty="0" smtClean="0">
                <a:ea typeface="黑体" panose="02010609060101010101" pitchFamily="49" charset="-122"/>
              </a:rPr>
              <a:t>(c) </a:t>
            </a:r>
            <a:r>
              <a:rPr lang="zh-CN" altLang="en-US" sz="2200" b="1" dirty="0">
                <a:ea typeface="黑体" panose="02010609060101010101" pitchFamily="49" charset="-122"/>
              </a:rPr>
              <a:t>读“</a:t>
            </a:r>
            <a:r>
              <a:rPr lang="en-US" altLang="zh-CN" sz="2200" b="1" dirty="0">
                <a:ea typeface="黑体" panose="02010609060101010101" pitchFamily="49" charset="-122"/>
              </a:rPr>
              <a:t>0”  </a:t>
            </a:r>
          </a:p>
        </p:txBody>
      </p:sp>
      <p:pic>
        <p:nvPicPr>
          <p:cNvPr id="11" name="图片 10"/>
          <p:cNvPicPr>
            <a:picLocks noChangeAspect="1"/>
          </p:cNvPicPr>
          <p:nvPr/>
        </p:nvPicPr>
        <p:blipFill>
          <a:blip r:embed="rId3"/>
          <a:stretch>
            <a:fillRect/>
          </a:stretch>
        </p:blipFill>
        <p:spPr>
          <a:xfrm>
            <a:off x="206492" y="2328535"/>
            <a:ext cx="2047875" cy="4152900"/>
          </a:xfrm>
          <a:prstGeom prst="rect">
            <a:avLst/>
          </a:prstGeom>
        </p:spPr>
      </p:pic>
      <p:pic>
        <p:nvPicPr>
          <p:cNvPr id="12" name="图片 11"/>
          <p:cNvPicPr>
            <a:picLocks noChangeAspect="1"/>
          </p:cNvPicPr>
          <p:nvPr/>
        </p:nvPicPr>
        <p:blipFill>
          <a:blip r:embed="rId4"/>
          <a:stretch>
            <a:fillRect/>
          </a:stretch>
        </p:blipFill>
        <p:spPr>
          <a:xfrm>
            <a:off x="2253465" y="2502599"/>
            <a:ext cx="2190750" cy="4200525"/>
          </a:xfrm>
          <a:prstGeom prst="rect">
            <a:avLst/>
          </a:prstGeom>
        </p:spPr>
      </p:pic>
      <p:sp>
        <p:nvSpPr>
          <p:cNvPr id="13" name="Rectangle 9"/>
          <p:cNvSpPr>
            <a:spLocks noChangeArrowheads="1"/>
          </p:cNvSpPr>
          <p:nvPr/>
        </p:nvSpPr>
        <p:spPr bwMode="auto">
          <a:xfrm>
            <a:off x="387943" y="2208969"/>
            <a:ext cx="1968817" cy="33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200" b="1" dirty="0" smtClean="0">
                <a:ea typeface="黑体" panose="02010609060101010101" pitchFamily="49" charset="-122"/>
              </a:rPr>
              <a:t>(a) </a:t>
            </a:r>
            <a:r>
              <a:rPr lang="zh-CN" altLang="en-US" sz="2200" b="1" dirty="0">
                <a:ea typeface="黑体" panose="02010609060101010101" pitchFamily="49" charset="-122"/>
              </a:rPr>
              <a:t>擦除</a:t>
            </a:r>
            <a:r>
              <a:rPr lang="en-US" altLang="zh-CN" sz="2200" b="1" dirty="0">
                <a:ea typeface="黑体" panose="02010609060101010101" pitchFamily="49" charset="-122"/>
              </a:rPr>
              <a:t>:</a:t>
            </a:r>
            <a:r>
              <a:rPr lang="zh-CN" altLang="en-US" sz="2200" b="1" dirty="0">
                <a:ea typeface="黑体" panose="02010609060101010101" pitchFamily="49" charset="-122"/>
              </a:rPr>
              <a:t>写“</a:t>
            </a:r>
            <a:r>
              <a:rPr lang="en-US" altLang="zh-CN" sz="2200" b="1" dirty="0">
                <a:ea typeface="黑体" panose="02010609060101010101" pitchFamily="49" charset="-122"/>
              </a:rPr>
              <a:t>1”           </a:t>
            </a:r>
          </a:p>
        </p:txBody>
      </p:sp>
      <p:pic>
        <p:nvPicPr>
          <p:cNvPr id="14" name="图片 13"/>
          <p:cNvPicPr>
            <a:picLocks noChangeAspect="1"/>
          </p:cNvPicPr>
          <p:nvPr/>
        </p:nvPicPr>
        <p:blipFill>
          <a:blip r:embed="rId5"/>
          <a:stretch>
            <a:fillRect/>
          </a:stretch>
        </p:blipFill>
        <p:spPr>
          <a:xfrm>
            <a:off x="4702868" y="2807653"/>
            <a:ext cx="2028825" cy="3952875"/>
          </a:xfrm>
          <a:prstGeom prst="rect">
            <a:avLst/>
          </a:prstGeom>
        </p:spPr>
      </p:pic>
      <p:pic>
        <p:nvPicPr>
          <p:cNvPr id="15" name="图片 14"/>
          <p:cNvPicPr>
            <a:picLocks noChangeAspect="1"/>
          </p:cNvPicPr>
          <p:nvPr/>
        </p:nvPicPr>
        <p:blipFill>
          <a:blip r:embed="rId6"/>
          <a:stretch>
            <a:fillRect/>
          </a:stretch>
        </p:blipFill>
        <p:spPr>
          <a:xfrm>
            <a:off x="6961925" y="2855278"/>
            <a:ext cx="1895475" cy="3905250"/>
          </a:xfrm>
          <a:prstGeom prst="rect">
            <a:avLst/>
          </a:prstGeom>
        </p:spPr>
      </p:pic>
      <p:sp>
        <p:nvSpPr>
          <p:cNvPr id="16" name="Rectangle 9"/>
          <p:cNvSpPr>
            <a:spLocks noChangeArrowheads="1"/>
          </p:cNvSpPr>
          <p:nvPr/>
        </p:nvSpPr>
        <p:spPr bwMode="auto">
          <a:xfrm>
            <a:off x="7290719" y="2198743"/>
            <a:ext cx="13849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200" b="1" dirty="0" smtClean="0">
                <a:ea typeface="黑体" panose="02010609060101010101" pitchFamily="49" charset="-122"/>
              </a:rPr>
              <a:t>(d) </a:t>
            </a:r>
            <a:r>
              <a:rPr lang="zh-CN" altLang="en-US" sz="2200" b="1" dirty="0">
                <a:ea typeface="黑体" panose="02010609060101010101" pitchFamily="49" charset="-122"/>
              </a:rPr>
              <a:t>读“</a:t>
            </a:r>
            <a:r>
              <a:rPr lang="en-US" altLang="zh-CN" sz="2200" b="1" dirty="0">
                <a:ea typeface="黑体" panose="02010609060101010101" pitchFamily="49" charset="-122"/>
              </a:rPr>
              <a:t>1” </a:t>
            </a:r>
          </a:p>
        </p:txBody>
      </p:sp>
    </p:spTree>
    <p:extLst>
      <p:ext uri="{BB962C8B-B14F-4D97-AF65-F5344CB8AC3E}">
        <p14:creationId xmlns:p14="http://schemas.microsoft.com/office/powerpoint/2010/main" val="212052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wipe(down)">
                                      <p:cBhvr>
                                        <p:cTn id="29" dur="500"/>
                                        <p:tgtEl>
                                          <p:spTgt spid="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Effect transition="in" filter="wipe(down)">
                                      <p:cBhvr>
                                        <p:cTn id="43" dur="500"/>
                                        <p:tgtEl>
                                          <p:spTgt spid="4">
                                            <p:txEl>
                                              <p:pRg st="2" end="2"/>
                                            </p:txEl>
                                          </p:spTgt>
                                        </p:tgtEl>
                                      </p:cBhvr>
                                    </p:animEffec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par>
                          <p:cTn id="48" fill="hold">
                            <p:stCondLst>
                              <p:cond delay="1000"/>
                            </p:stCondLst>
                            <p:childTnLst>
                              <p:par>
                                <p:cTn id="49" presetID="22" presetClass="entr" presetSubtype="4"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down)">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down)">
                                      <p:cBhvr>
                                        <p:cTn id="56" dur="500"/>
                                        <p:tgtEl>
                                          <p:spTgt spid="7"/>
                                        </p:tgtEl>
                                      </p:cBhvr>
                                    </p:animEffect>
                                  </p:childTnLst>
                                </p:cTn>
                              </p:par>
                            </p:childTnLst>
                          </p:cTn>
                        </p:par>
                        <p:par>
                          <p:cTn id="57" fill="hold">
                            <p:stCondLst>
                              <p:cond delay="500"/>
                            </p:stCondLst>
                            <p:childTnLst>
                              <p:par>
                                <p:cTn id="58" presetID="22" presetClass="entr" presetSubtype="4"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down)">
                                      <p:cBhvr>
                                        <p:cTn id="60" dur="500"/>
                                        <p:tgtEl>
                                          <p:spTgt spid="16"/>
                                        </p:tgtEl>
                                      </p:cBhvr>
                                    </p:animEffect>
                                  </p:childTnLst>
                                </p:cTn>
                              </p:par>
                            </p:childTnLst>
                          </p:cTn>
                        </p:par>
                        <p:par>
                          <p:cTn id="61" fill="hold">
                            <p:stCondLst>
                              <p:cond delay="1000"/>
                            </p:stCondLst>
                            <p:childTnLst>
                              <p:par>
                                <p:cTn id="62" presetID="22" presetClass="entr" presetSubtype="4" fill="hold"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down)">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down)">
                                      <p:cBhvr>
                                        <p:cTn id="6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7" grpId="0"/>
      <p:bldP spid="9" grpId="0"/>
      <p:bldP spid="10" grpId="0"/>
      <p:bldP spid="13"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36538" y="128588"/>
            <a:ext cx="8807450" cy="425450"/>
          </a:xfrm>
        </p:spPr>
        <p:txBody>
          <a:bodyPr/>
          <a:lstStyle/>
          <a:p>
            <a:pPr eaLnBrk="1" hangingPunct="1"/>
            <a:r>
              <a:rPr lang="zh-CN" altLang="en-US" sz="2800" b="0" dirty="0" smtClean="0">
                <a:solidFill>
                  <a:srgbClr val="FF0000"/>
                </a:solidFill>
                <a:latin typeface="微软雅黑" panose="020B0503020204020204" pitchFamily="34" charset="-122"/>
                <a:ea typeface="微软雅黑" panose="020B0503020204020204" pitchFamily="34" charset="-122"/>
              </a:rPr>
              <a:t>二、存储器容量的扩展及其与</a:t>
            </a:r>
            <a:r>
              <a:rPr lang="en-US" altLang="zh-CN" sz="2800" b="0" dirty="0" smtClean="0">
                <a:solidFill>
                  <a:srgbClr val="FF0000"/>
                </a:solidFill>
                <a:latin typeface="微软雅黑" panose="020B0503020204020204" pitchFamily="34" charset="-122"/>
                <a:ea typeface="微软雅黑" panose="020B0503020204020204" pitchFamily="34" charset="-122"/>
              </a:rPr>
              <a:t>CPU</a:t>
            </a:r>
            <a:r>
              <a:rPr lang="zh-CN" altLang="en-US" sz="2800" b="0" dirty="0" smtClean="0">
                <a:solidFill>
                  <a:srgbClr val="FF0000"/>
                </a:solidFill>
                <a:latin typeface="微软雅黑" panose="020B0503020204020204" pitchFamily="34" charset="-122"/>
                <a:ea typeface="微软雅黑" panose="020B0503020204020204" pitchFamily="34" charset="-122"/>
              </a:rPr>
              <a:t>的连接</a:t>
            </a:r>
            <a:endParaRPr lang="zh-CN" altLang="en-US" sz="2800" b="0" dirty="0" smtClean="0"/>
          </a:p>
        </p:txBody>
      </p:sp>
      <p:sp>
        <p:nvSpPr>
          <p:cNvPr id="715779" name="Rectangle 3"/>
          <p:cNvSpPr>
            <a:spLocks noGrp="1" noChangeArrowheads="1"/>
          </p:cNvSpPr>
          <p:nvPr>
            <p:ph type="body" idx="1"/>
          </p:nvPr>
        </p:nvSpPr>
        <p:spPr>
          <a:xfrm>
            <a:off x="123825" y="1385019"/>
            <a:ext cx="9020175" cy="4418646"/>
          </a:xfrm>
        </p:spPr>
        <p:txBody>
          <a:bodyPr/>
          <a:lstStyle/>
          <a:p>
            <a:pPr eaLnBrk="1" hangingPunct="1">
              <a:spcBef>
                <a:spcPct val="10000"/>
              </a:spcBef>
              <a:buFont typeface="Wingdings" panose="05000000000000000000" pitchFamily="2" charset="2"/>
              <a:buChar char="u"/>
            </a:pPr>
            <a:r>
              <a:rPr lang="zh-CN" altLang="en-US" sz="2000" dirty="0" smtClean="0">
                <a:ea typeface="黑体" panose="02010609060101010101" pitchFamily="49" charset="-122"/>
              </a:rPr>
              <a:t>字扩展（位数不变，扩充容量）</a:t>
            </a:r>
            <a:endParaRPr lang="en-US" altLang="zh-CN" sz="2000" dirty="0" smtClean="0">
              <a:ea typeface="黑体" panose="02010609060101010101" pitchFamily="49" charset="-122"/>
            </a:endParaRPr>
          </a:p>
          <a:p>
            <a:pPr marL="0" indent="0" eaLnBrk="1" hangingPunct="1">
              <a:spcBef>
                <a:spcPct val="10000"/>
              </a:spcBef>
              <a:buNone/>
            </a:pPr>
            <a:r>
              <a:rPr lang="en-US" altLang="zh-CN" sz="2000" dirty="0">
                <a:solidFill>
                  <a:srgbClr val="CC0000"/>
                </a:solidFill>
                <a:ea typeface="黑体" panose="02010609060101010101" pitchFamily="49" charset="-122"/>
              </a:rPr>
              <a:t> </a:t>
            </a:r>
            <a:r>
              <a:rPr lang="en-US" altLang="zh-CN" sz="2000" dirty="0" smtClean="0">
                <a:solidFill>
                  <a:srgbClr val="CC0000"/>
                </a:solidFill>
                <a:ea typeface="黑体" panose="02010609060101010101" pitchFamily="49" charset="-122"/>
              </a:rPr>
              <a:t>  </a:t>
            </a:r>
            <a:r>
              <a:rPr lang="zh-CN" altLang="en-US" sz="2000" dirty="0" smtClean="0">
                <a:solidFill>
                  <a:srgbClr val="CC0000"/>
                </a:solidFill>
                <a:ea typeface="黑体" panose="02010609060101010101" pitchFamily="49" charset="-122"/>
              </a:rPr>
              <a:t>例：用</a:t>
            </a:r>
            <a:r>
              <a:rPr lang="en-US" altLang="zh-CN" sz="2000" dirty="0" smtClean="0">
                <a:solidFill>
                  <a:srgbClr val="CC0000"/>
                </a:solidFill>
                <a:ea typeface="黑体" panose="02010609060101010101" pitchFamily="49" charset="-122"/>
              </a:rPr>
              <a:t>16K×8</a:t>
            </a:r>
            <a:r>
              <a:rPr lang="zh-CN" altLang="en-US" sz="2000" dirty="0" smtClean="0">
                <a:solidFill>
                  <a:srgbClr val="CC0000"/>
                </a:solidFill>
                <a:ea typeface="黑体" panose="02010609060101010101" pitchFamily="49" charset="-122"/>
              </a:rPr>
              <a:t>位芯片扩成</a:t>
            </a:r>
            <a:r>
              <a:rPr lang="en-US" altLang="zh-CN" sz="2000" dirty="0" smtClean="0">
                <a:solidFill>
                  <a:srgbClr val="CC0000"/>
                </a:solidFill>
                <a:ea typeface="黑体" panose="02010609060101010101" pitchFamily="49" charset="-122"/>
              </a:rPr>
              <a:t>64K×8</a:t>
            </a:r>
            <a:r>
              <a:rPr lang="zh-CN" altLang="en-US" sz="2000" dirty="0" smtClean="0">
                <a:solidFill>
                  <a:srgbClr val="CC0000"/>
                </a:solidFill>
                <a:ea typeface="黑体" panose="02010609060101010101" pitchFamily="49" charset="-122"/>
              </a:rPr>
              <a:t>位存储器需几个芯片？地址范围各为什么？</a:t>
            </a: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smtClean="0">
                <a:ea typeface="黑体" panose="02010609060101010101" pitchFamily="49" charset="-122"/>
              </a:rPr>
              <a:t> </a:t>
            </a:r>
            <a:r>
              <a:rPr lang="zh-CN" altLang="en-US" sz="2000" dirty="0" smtClean="0">
                <a:solidFill>
                  <a:srgbClr val="663300"/>
                </a:solidFill>
                <a:ea typeface="黑体" panose="02010609060101010101" pitchFamily="49" charset="-122"/>
              </a:rPr>
              <a:t>字方向扩展</a:t>
            </a:r>
            <a:r>
              <a:rPr lang="en-US" altLang="zh-CN" sz="2000" dirty="0" smtClean="0">
                <a:solidFill>
                  <a:srgbClr val="663300"/>
                </a:solidFill>
                <a:ea typeface="黑体" panose="02010609060101010101" pitchFamily="49" charset="-122"/>
              </a:rPr>
              <a:t>4</a:t>
            </a:r>
            <a:r>
              <a:rPr lang="zh-CN" altLang="en-US" sz="2000" dirty="0" smtClean="0">
                <a:solidFill>
                  <a:srgbClr val="663300"/>
                </a:solidFill>
                <a:ea typeface="黑体" panose="02010609060101010101" pitchFamily="49" charset="-122"/>
              </a:rPr>
              <a:t>倍，需</a:t>
            </a:r>
            <a:r>
              <a:rPr lang="en-US" altLang="zh-CN" sz="2000" dirty="0" smtClean="0">
                <a:solidFill>
                  <a:srgbClr val="663300"/>
                </a:solidFill>
                <a:ea typeface="黑体" panose="02010609060101010101" pitchFamily="49" charset="-122"/>
              </a:rPr>
              <a:t>4</a:t>
            </a:r>
            <a:r>
              <a:rPr lang="zh-CN" altLang="en-US" sz="2000" dirty="0" smtClean="0">
                <a:solidFill>
                  <a:srgbClr val="663300"/>
                </a:solidFill>
                <a:ea typeface="黑体" panose="02010609060101010101" pitchFamily="49" charset="-122"/>
              </a:rPr>
              <a:t>个芯片</a:t>
            </a:r>
            <a:r>
              <a:rPr lang="zh-CN" altLang="en-US" sz="2000" dirty="0">
                <a:solidFill>
                  <a:srgbClr val="663300"/>
                </a:solidFill>
                <a:ea typeface="黑体" panose="02010609060101010101" pitchFamily="49" charset="-122"/>
              </a:rPr>
              <a:t>，</a:t>
            </a:r>
            <a:r>
              <a:rPr lang="zh-CN" altLang="en-US" sz="2000" dirty="0" smtClean="0">
                <a:solidFill>
                  <a:srgbClr val="663300"/>
                </a:solidFill>
                <a:ea typeface="黑体" panose="02010609060101010101" pitchFamily="49" charset="-122"/>
              </a:rPr>
              <a:t>每个芯片有</a:t>
            </a:r>
            <a:r>
              <a:rPr lang="en-US" altLang="zh-CN" sz="2000" dirty="0" smtClean="0">
                <a:solidFill>
                  <a:srgbClr val="663300"/>
                </a:solidFill>
                <a:ea typeface="黑体" panose="02010609060101010101" pitchFamily="49" charset="-122"/>
              </a:rPr>
              <a:t>14</a:t>
            </a:r>
            <a:r>
              <a:rPr lang="zh-CN" altLang="en-US" sz="2000" dirty="0" smtClean="0">
                <a:solidFill>
                  <a:srgbClr val="663300"/>
                </a:solidFill>
                <a:ea typeface="黑体" panose="02010609060101010101" pitchFamily="49" charset="-122"/>
              </a:rPr>
              <a:t>位地址。地址范围分别为：</a:t>
            </a:r>
            <a:endParaRPr lang="en-US" altLang="zh-CN" sz="2000" dirty="0" smtClean="0">
              <a:solidFill>
                <a:srgbClr val="663300"/>
              </a:solidFill>
              <a:ea typeface="黑体" panose="02010609060101010101" pitchFamily="49" charset="-122"/>
            </a:endParaRPr>
          </a:p>
          <a:p>
            <a:pPr lvl="1" eaLnBrk="1" hangingPunct="1">
              <a:lnSpc>
                <a:spcPct val="150000"/>
              </a:lnSpc>
              <a:spcBef>
                <a:spcPct val="10000"/>
              </a:spcBef>
              <a:buClr>
                <a:schemeClr val="accent1"/>
              </a:buClr>
              <a:buFont typeface="Wingdings" panose="05000000000000000000" pitchFamily="2" charset="2"/>
              <a:buChar char="Ø"/>
            </a:pPr>
            <a:r>
              <a:rPr lang="en-US" altLang="zh-CN" sz="2000" dirty="0" smtClean="0">
                <a:solidFill>
                  <a:srgbClr val="663300"/>
                </a:solidFill>
                <a:ea typeface="黑体" panose="02010609060101010101" pitchFamily="49" charset="-122"/>
              </a:rPr>
              <a:t> 0000-3FFFH</a:t>
            </a:r>
            <a:r>
              <a:rPr lang="zh-CN" altLang="en-US" sz="2000" dirty="0" smtClean="0">
                <a:solidFill>
                  <a:srgbClr val="663300"/>
                </a:solidFill>
                <a:ea typeface="黑体" panose="02010609060101010101" pitchFamily="49" charset="-122"/>
              </a:rPr>
              <a:t>， </a:t>
            </a:r>
            <a:r>
              <a:rPr lang="en-US" altLang="zh-CN" sz="2000" dirty="0" smtClean="0">
                <a:solidFill>
                  <a:srgbClr val="663300"/>
                </a:solidFill>
                <a:ea typeface="黑体" panose="02010609060101010101" pitchFamily="49" charset="-122"/>
              </a:rPr>
              <a:t>4000-7FFFH</a:t>
            </a:r>
            <a:r>
              <a:rPr lang="zh-CN" altLang="en-US" sz="2000" dirty="0" smtClean="0">
                <a:solidFill>
                  <a:srgbClr val="663300"/>
                </a:solidFill>
                <a:ea typeface="黑体" panose="02010609060101010101" pitchFamily="49" charset="-122"/>
              </a:rPr>
              <a:t>， </a:t>
            </a:r>
            <a:r>
              <a:rPr lang="en-US" altLang="zh-CN" sz="2000" dirty="0" smtClean="0">
                <a:solidFill>
                  <a:srgbClr val="663300"/>
                </a:solidFill>
                <a:ea typeface="黑体" panose="02010609060101010101" pitchFamily="49" charset="-122"/>
              </a:rPr>
              <a:t>8000-BFFFH</a:t>
            </a:r>
            <a:r>
              <a:rPr lang="zh-CN" altLang="en-US" sz="2000" dirty="0" smtClean="0">
                <a:solidFill>
                  <a:srgbClr val="663300"/>
                </a:solidFill>
                <a:ea typeface="黑体" panose="02010609060101010101" pitchFamily="49" charset="-122"/>
              </a:rPr>
              <a:t>， </a:t>
            </a:r>
            <a:r>
              <a:rPr lang="en-US" altLang="zh-CN" sz="2000" dirty="0" smtClean="0">
                <a:solidFill>
                  <a:srgbClr val="663300"/>
                </a:solidFill>
                <a:ea typeface="黑体" panose="02010609060101010101" pitchFamily="49" charset="-122"/>
              </a:rPr>
              <a:t>C000- FFFFH</a:t>
            </a:r>
          </a:p>
          <a:p>
            <a:pPr lvl="1" eaLnBrk="1" hangingPunct="1">
              <a:lnSpc>
                <a:spcPct val="150000"/>
              </a:lnSpc>
              <a:spcBef>
                <a:spcPct val="10000"/>
              </a:spcBef>
              <a:buClr>
                <a:schemeClr val="accent1"/>
              </a:buClr>
              <a:buFont typeface="Wingdings" panose="05000000000000000000" pitchFamily="2" charset="2"/>
              <a:buChar char="Ø"/>
            </a:pPr>
            <a:r>
              <a:rPr lang="en-US" altLang="zh-CN" sz="2000" dirty="0" smtClean="0">
                <a:solidFill>
                  <a:srgbClr val="663300"/>
                </a:solidFill>
                <a:ea typeface="黑体" panose="02010609060101010101" pitchFamily="49" charset="-122"/>
              </a:rPr>
              <a:t> 64KB=2</a:t>
            </a:r>
            <a:r>
              <a:rPr lang="en-US" altLang="zh-CN" sz="2000" baseline="30000" dirty="0" smtClean="0">
                <a:solidFill>
                  <a:srgbClr val="663300"/>
                </a:solidFill>
                <a:ea typeface="黑体" panose="02010609060101010101" pitchFamily="49" charset="-122"/>
              </a:rPr>
              <a:t>16</a:t>
            </a:r>
            <a:r>
              <a:rPr lang="zh-CN" altLang="en-US" sz="2000" dirty="0" smtClean="0">
                <a:solidFill>
                  <a:srgbClr val="663300"/>
                </a:solidFill>
                <a:ea typeface="黑体" panose="02010609060101010101" pitchFamily="49" charset="-122"/>
              </a:rPr>
              <a:t>，故地址共需</a:t>
            </a:r>
            <a:r>
              <a:rPr lang="en-US" altLang="zh-CN" sz="2000" dirty="0" smtClean="0">
                <a:solidFill>
                  <a:srgbClr val="663300"/>
                </a:solidFill>
                <a:ea typeface="黑体" panose="02010609060101010101" pitchFamily="49" charset="-122"/>
              </a:rPr>
              <a:t>16</a:t>
            </a:r>
            <a:r>
              <a:rPr lang="zh-CN" altLang="en-US" sz="2000" dirty="0" smtClean="0">
                <a:solidFill>
                  <a:srgbClr val="663300"/>
                </a:solidFill>
                <a:ea typeface="黑体" panose="02010609060101010101" pitchFamily="49" charset="-122"/>
              </a:rPr>
              <a:t>位。</a:t>
            </a:r>
            <a:endParaRPr lang="en-US" altLang="zh-CN" sz="2000" dirty="0" smtClean="0">
              <a:solidFill>
                <a:srgbClr val="663300"/>
              </a:solidFill>
              <a:ea typeface="黑体" panose="02010609060101010101" pitchFamily="49" charset="-122"/>
            </a:endParaRP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smtClean="0">
                <a:solidFill>
                  <a:srgbClr val="663300"/>
                </a:solidFill>
                <a:ea typeface="黑体" panose="02010609060101010101" pitchFamily="49" charset="-122"/>
              </a:rPr>
              <a:t>地址高两位由外部译码器译码生成</a:t>
            </a:r>
            <a:r>
              <a:rPr lang="en-US" altLang="zh-CN" sz="2000" dirty="0" smtClean="0">
                <a:solidFill>
                  <a:srgbClr val="663300"/>
                </a:solidFill>
                <a:ea typeface="黑体" panose="02010609060101010101" pitchFamily="49" charset="-122"/>
              </a:rPr>
              <a:t>4</a:t>
            </a:r>
            <a:r>
              <a:rPr lang="zh-CN" altLang="en-US" sz="2000" dirty="0" smtClean="0">
                <a:solidFill>
                  <a:srgbClr val="663300"/>
                </a:solidFill>
                <a:ea typeface="黑体" panose="02010609060101010101" pitchFamily="49" charset="-122"/>
              </a:rPr>
              <a:t>个输出，分别连到</a:t>
            </a:r>
            <a:r>
              <a:rPr lang="en-US" altLang="zh-CN" sz="2000" dirty="0" smtClean="0">
                <a:solidFill>
                  <a:srgbClr val="663300"/>
                </a:solidFill>
                <a:ea typeface="黑体" panose="02010609060101010101" pitchFamily="49" charset="-122"/>
              </a:rPr>
              <a:t>4</a:t>
            </a:r>
            <a:r>
              <a:rPr lang="zh-CN" altLang="en-US" sz="2000" dirty="0" smtClean="0">
                <a:solidFill>
                  <a:srgbClr val="663300"/>
                </a:solidFill>
                <a:ea typeface="黑体" panose="02010609060101010101" pitchFamily="49" charset="-122"/>
              </a:rPr>
              <a:t>个芯片的片选信号端。</a:t>
            </a:r>
            <a:endParaRPr lang="en-US" altLang="zh-CN" sz="2000" dirty="0" smtClean="0">
              <a:solidFill>
                <a:srgbClr val="663300"/>
              </a:solidFill>
              <a:ea typeface="黑体" panose="02010609060101010101" pitchFamily="49" charset="-122"/>
            </a:endParaRP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smtClean="0">
                <a:solidFill>
                  <a:srgbClr val="663300"/>
                </a:solidFill>
                <a:ea typeface="黑体" panose="02010609060101010101" pitchFamily="49" charset="-122"/>
              </a:rPr>
              <a:t>地址的低</a:t>
            </a:r>
            <a:r>
              <a:rPr lang="en-US" altLang="zh-CN" sz="2000" dirty="0" smtClean="0">
                <a:solidFill>
                  <a:srgbClr val="663300"/>
                </a:solidFill>
                <a:ea typeface="黑体" panose="02010609060101010101" pitchFamily="49" charset="-122"/>
              </a:rPr>
              <a:t>14</a:t>
            </a:r>
            <a:r>
              <a:rPr lang="zh-CN" altLang="en-US" sz="2000" dirty="0" smtClean="0">
                <a:solidFill>
                  <a:srgbClr val="663300"/>
                </a:solidFill>
                <a:ea typeface="黑体" panose="02010609060101010101" pitchFamily="49" charset="-122"/>
              </a:rPr>
              <a:t>位连到各芯片作为片内地址。</a:t>
            </a:r>
          </a:p>
          <a:p>
            <a:pPr lvl="1" eaLnBrk="1" hangingPunct="1">
              <a:lnSpc>
                <a:spcPct val="150000"/>
              </a:lnSpc>
              <a:spcBef>
                <a:spcPct val="10000"/>
              </a:spcBef>
            </a:pPr>
            <a:r>
              <a:rPr lang="zh-CN" altLang="en-US" sz="2000" dirty="0" smtClean="0">
                <a:ea typeface="黑体" panose="02010609060101010101" pitchFamily="49" charset="-122"/>
              </a:rPr>
              <a:t>地址线、读</a:t>
            </a:r>
            <a:r>
              <a:rPr lang="en-US" altLang="zh-CN" sz="2000" dirty="0" smtClean="0">
                <a:ea typeface="黑体" panose="02010609060101010101" pitchFamily="49" charset="-122"/>
              </a:rPr>
              <a:t>/</a:t>
            </a:r>
            <a:r>
              <a:rPr lang="zh-CN" altLang="en-US" sz="2000" dirty="0" smtClean="0">
                <a:ea typeface="黑体" panose="02010609060101010101" pitchFamily="49" charset="-122"/>
              </a:rPr>
              <a:t>写控制线等对应相接，片选信号连译码输出。</a:t>
            </a:r>
          </a:p>
          <a:p>
            <a:pPr eaLnBrk="1" hangingPunct="1">
              <a:spcBef>
                <a:spcPct val="10000"/>
              </a:spcBef>
            </a:pPr>
            <a:endParaRPr lang="zh-CN" altLang="en-US" dirty="0" smtClean="0">
              <a:solidFill>
                <a:srgbClr val="006600"/>
              </a:solidFill>
              <a:ea typeface="黑体" panose="02010609060101010101" pitchFamily="49" charset="-122"/>
            </a:endParaRPr>
          </a:p>
        </p:txBody>
      </p:sp>
      <p:sp>
        <p:nvSpPr>
          <p:cNvPr id="2" name="文本框 1"/>
          <p:cNvSpPr txBox="1"/>
          <p:nvPr/>
        </p:nvSpPr>
        <p:spPr>
          <a:xfrm>
            <a:off x="123825" y="644525"/>
            <a:ext cx="5401076" cy="461963"/>
          </a:xfrm>
          <a:prstGeom prst="rect">
            <a:avLst/>
          </a:prstGeom>
          <a:noFill/>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dirty="0">
                <a:solidFill>
                  <a:schemeClr val="accent1"/>
                </a:solidFill>
                <a:ea typeface="宋体" panose="02010600030101010101" pitchFamily="2" charset="-122"/>
              </a:rPr>
              <a:t>存储器容量的</a:t>
            </a:r>
            <a:r>
              <a:rPr lang="zh-CN" altLang="en-US" sz="2400" b="1" dirty="0" smtClean="0">
                <a:solidFill>
                  <a:schemeClr val="accent1"/>
                </a:solidFill>
                <a:ea typeface="宋体" panose="02010600030101010101" pitchFamily="2" charset="-122"/>
              </a:rPr>
              <a:t>扩展可以有以下三种情况</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0"/>
          </p:nvPr>
        </p:nvSpPr>
        <p:spPr/>
        <p:txBody>
          <a:bodyPr/>
          <a:lstStyle/>
          <a:p>
            <a:pPr>
              <a:defRPr/>
            </a:pPr>
            <a:fld id="{B7F242E4-6A5F-4123-B967-1CA66AE767CB}" type="slidenum">
              <a:rPr lang="zh-CN" altLang="en-US" smtClean="0"/>
              <a:pPr>
                <a:defRPr/>
              </a:pPr>
              <a:t>26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5779">
                                            <p:txEl>
                                              <p:pRg st="0" end="0"/>
                                            </p:txEl>
                                          </p:spTgt>
                                        </p:tgtEl>
                                        <p:attrNameLst>
                                          <p:attrName>style.visibility</p:attrName>
                                        </p:attrNameLst>
                                      </p:cBhvr>
                                      <p:to>
                                        <p:strVal val="visible"/>
                                      </p:to>
                                    </p:set>
                                    <p:animEffect transition="in" filter="wipe(down)">
                                      <p:cBhvr>
                                        <p:cTn id="12" dur="500"/>
                                        <p:tgtEl>
                                          <p:spTgt spid="7157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15779">
                                            <p:txEl>
                                              <p:pRg st="1" end="1"/>
                                            </p:txEl>
                                          </p:spTgt>
                                        </p:tgtEl>
                                        <p:attrNameLst>
                                          <p:attrName>style.visibility</p:attrName>
                                        </p:attrNameLst>
                                      </p:cBhvr>
                                      <p:to>
                                        <p:strVal val="visible"/>
                                      </p:to>
                                    </p:set>
                                    <p:animEffect transition="in" filter="wipe(down)">
                                      <p:cBhvr>
                                        <p:cTn id="17" dur="500"/>
                                        <p:tgtEl>
                                          <p:spTgt spid="7157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5779">
                                            <p:txEl>
                                              <p:pRg st="2" end="2"/>
                                            </p:txEl>
                                          </p:spTgt>
                                        </p:tgtEl>
                                        <p:attrNameLst>
                                          <p:attrName>style.visibility</p:attrName>
                                        </p:attrNameLst>
                                      </p:cBhvr>
                                      <p:to>
                                        <p:strVal val="visible"/>
                                      </p:to>
                                    </p:set>
                                    <p:animEffect transition="in" filter="blinds(horizontal)">
                                      <p:cBhvr>
                                        <p:cTn id="22" dur="500"/>
                                        <p:tgtEl>
                                          <p:spTgt spid="7157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5779">
                                            <p:txEl>
                                              <p:pRg st="3" end="3"/>
                                            </p:txEl>
                                          </p:spTgt>
                                        </p:tgtEl>
                                        <p:attrNameLst>
                                          <p:attrName>style.visibility</p:attrName>
                                        </p:attrNameLst>
                                      </p:cBhvr>
                                      <p:to>
                                        <p:strVal val="visible"/>
                                      </p:to>
                                    </p:set>
                                    <p:animEffect transition="in" filter="blinds(horizontal)">
                                      <p:cBhvr>
                                        <p:cTn id="27" dur="500"/>
                                        <p:tgtEl>
                                          <p:spTgt spid="71577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5779">
                                            <p:txEl>
                                              <p:pRg st="4" end="4"/>
                                            </p:txEl>
                                          </p:spTgt>
                                        </p:tgtEl>
                                        <p:attrNameLst>
                                          <p:attrName>style.visibility</p:attrName>
                                        </p:attrNameLst>
                                      </p:cBhvr>
                                      <p:to>
                                        <p:strVal val="visible"/>
                                      </p:to>
                                    </p:set>
                                    <p:animEffect transition="in" filter="blinds(horizontal)">
                                      <p:cBhvr>
                                        <p:cTn id="32" dur="500"/>
                                        <p:tgtEl>
                                          <p:spTgt spid="71577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5779">
                                            <p:txEl>
                                              <p:pRg st="5" end="5"/>
                                            </p:txEl>
                                          </p:spTgt>
                                        </p:tgtEl>
                                        <p:attrNameLst>
                                          <p:attrName>style.visibility</p:attrName>
                                        </p:attrNameLst>
                                      </p:cBhvr>
                                      <p:to>
                                        <p:strVal val="visible"/>
                                      </p:to>
                                    </p:set>
                                    <p:animEffect transition="in" filter="blinds(horizontal)">
                                      <p:cBhvr>
                                        <p:cTn id="37" dur="500"/>
                                        <p:tgtEl>
                                          <p:spTgt spid="71577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15779">
                                            <p:txEl>
                                              <p:pRg st="6" end="6"/>
                                            </p:txEl>
                                          </p:spTgt>
                                        </p:tgtEl>
                                        <p:attrNameLst>
                                          <p:attrName>style.visibility</p:attrName>
                                        </p:attrNameLst>
                                      </p:cBhvr>
                                      <p:to>
                                        <p:strVal val="visible"/>
                                      </p:to>
                                    </p:set>
                                    <p:animEffect transition="in" filter="blinds(horizontal)">
                                      <p:cBhvr>
                                        <p:cTn id="42" dur="500"/>
                                        <p:tgtEl>
                                          <p:spTgt spid="71577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15779">
                                            <p:txEl>
                                              <p:pRg st="7" end="7"/>
                                            </p:txEl>
                                          </p:spTgt>
                                        </p:tgtEl>
                                        <p:attrNameLst>
                                          <p:attrName>style.visibility</p:attrName>
                                        </p:attrNameLst>
                                      </p:cBhvr>
                                      <p:to>
                                        <p:strVal val="visible"/>
                                      </p:to>
                                    </p:set>
                                    <p:animEffect transition="in" filter="blinds(horizontal)">
                                      <p:cBhvr>
                                        <p:cTn id="47" dur="500"/>
                                        <p:tgtEl>
                                          <p:spTgt spid="7157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9" name="Rectangle 3"/>
          <p:cNvSpPr>
            <a:spLocks noGrp="1" noChangeArrowheads="1"/>
          </p:cNvSpPr>
          <p:nvPr>
            <p:ph type="body" idx="1"/>
          </p:nvPr>
        </p:nvSpPr>
        <p:spPr>
          <a:xfrm>
            <a:off x="236538" y="884505"/>
            <a:ext cx="8677275" cy="2944396"/>
          </a:xfrm>
        </p:spPr>
        <p:txBody>
          <a:bodyPr/>
          <a:lstStyle/>
          <a:p>
            <a:pPr eaLnBrk="1" hangingPunct="1">
              <a:lnSpc>
                <a:spcPct val="150000"/>
              </a:lnSpc>
              <a:spcBef>
                <a:spcPct val="10000"/>
              </a:spcBef>
              <a:buFont typeface="Wingdings" panose="05000000000000000000" pitchFamily="2" charset="2"/>
              <a:buChar char="u"/>
            </a:pPr>
            <a:r>
              <a:rPr lang="zh-CN" altLang="en-US" sz="2000" dirty="0" smtClean="0">
                <a:ea typeface="黑体" panose="02010609060101010101" pitchFamily="49" charset="-122"/>
              </a:rPr>
              <a:t>位扩展（字数不变，位数扩展）</a:t>
            </a:r>
            <a:endParaRPr lang="en-US" altLang="zh-CN" sz="2000" dirty="0" smtClean="0">
              <a:ea typeface="黑体" panose="02010609060101010101" pitchFamily="49" charset="-122"/>
            </a:endParaRPr>
          </a:p>
          <a:p>
            <a:pPr marL="0" indent="0" eaLnBrk="1" hangingPunct="1">
              <a:lnSpc>
                <a:spcPct val="150000"/>
              </a:lnSpc>
              <a:spcBef>
                <a:spcPct val="10000"/>
              </a:spcBef>
              <a:buNone/>
            </a:pPr>
            <a:r>
              <a:rPr lang="en-US" altLang="zh-CN" sz="2000" dirty="0">
                <a:solidFill>
                  <a:srgbClr val="CC0000"/>
                </a:solidFill>
                <a:ea typeface="黑体" panose="02010609060101010101" pitchFamily="49" charset="-122"/>
              </a:rPr>
              <a:t> </a:t>
            </a:r>
            <a:r>
              <a:rPr lang="en-US" altLang="zh-CN" sz="2000" dirty="0" smtClean="0">
                <a:solidFill>
                  <a:srgbClr val="CC0000"/>
                </a:solidFill>
                <a:ea typeface="黑体" panose="02010609060101010101" pitchFamily="49" charset="-122"/>
              </a:rPr>
              <a:t> </a:t>
            </a:r>
            <a:r>
              <a:rPr lang="zh-CN" altLang="en-US" sz="2000" dirty="0" smtClean="0">
                <a:solidFill>
                  <a:srgbClr val="CC0000"/>
                </a:solidFill>
                <a:ea typeface="黑体" panose="02010609060101010101" pitchFamily="49" charset="-122"/>
              </a:rPr>
              <a:t>例：用</a:t>
            </a:r>
            <a:r>
              <a:rPr lang="en-US" altLang="zh-CN" sz="2000" dirty="0" smtClean="0">
                <a:solidFill>
                  <a:srgbClr val="CC0000"/>
                </a:solidFill>
                <a:ea typeface="黑体" panose="02010609060101010101" pitchFamily="49" charset="-122"/>
              </a:rPr>
              <a:t>4K×1</a:t>
            </a:r>
            <a:r>
              <a:rPr lang="zh-CN" altLang="en-US" sz="2000" dirty="0" smtClean="0">
                <a:solidFill>
                  <a:srgbClr val="CC0000"/>
                </a:solidFill>
                <a:ea typeface="黑体" panose="02010609060101010101" pitchFamily="49" charset="-122"/>
              </a:rPr>
              <a:t>位芯片构成</a:t>
            </a:r>
            <a:r>
              <a:rPr lang="en-US" altLang="zh-CN" sz="2000" dirty="0" smtClean="0">
                <a:solidFill>
                  <a:srgbClr val="CC0000"/>
                </a:solidFill>
                <a:ea typeface="黑体" panose="02010609060101010101" pitchFamily="49" charset="-122"/>
              </a:rPr>
              <a:t>4K×8</a:t>
            </a:r>
            <a:r>
              <a:rPr lang="zh-CN" altLang="en-US" sz="2000" dirty="0" smtClean="0">
                <a:solidFill>
                  <a:srgbClr val="CC0000"/>
                </a:solidFill>
                <a:ea typeface="黑体" panose="02010609060101010101" pitchFamily="49" charset="-122"/>
              </a:rPr>
              <a:t>位存储器需几个芯片？地址范围各是多少？</a:t>
            </a: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smtClean="0">
                <a:ea typeface="黑体" panose="02010609060101010101" pitchFamily="49" charset="-122"/>
              </a:rPr>
              <a:t>  </a:t>
            </a:r>
            <a:r>
              <a:rPr lang="zh-CN" altLang="en-US" sz="2000" dirty="0" smtClean="0">
                <a:solidFill>
                  <a:srgbClr val="663300"/>
                </a:solidFill>
                <a:ea typeface="黑体" panose="02010609060101010101" pitchFamily="49" charset="-122"/>
              </a:rPr>
              <a:t>位方向扩展</a:t>
            </a:r>
            <a:r>
              <a:rPr lang="en-US" altLang="zh-CN" sz="2000" dirty="0" smtClean="0">
                <a:solidFill>
                  <a:srgbClr val="663300"/>
                </a:solidFill>
                <a:ea typeface="黑体" panose="02010609060101010101" pitchFamily="49" charset="-122"/>
              </a:rPr>
              <a:t>8</a:t>
            </a:r>
            <a:r>
              <a:rPr lang="zh-CN" altLang="en-US" sz="2000" dirty="0" smtClean="0">
                <a:solidFill>
                  <a:srgbClr val="663300"/>
                </a:solidFill>
                <a:ea typeface="黑体" panose="02010609060101010101" pitchFamily="49" charset="-122"/>
              </a:rPr>
              <a:t>倍，字方向无需扩展。</a:t>
            </a:r>
            <a:endParaRPr lang="en-US" altLang="zh-CN" sz="2000" dirty="0" smtClean="0">
              <a:solidFill>
                <a:srgbClr val="663300"/>
              </a:solidFill>
              <a:ea typeface="黑体" panose="02010609060101010101" pitchFamily="49" charset="-122"/>
            </a:endParaRP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smtClean="0">
                <a:solidFill>
                  <a:srgbClr val="663300"/>
                </a:solidFill>
                <a:ea typeface="黑体" panose="02010609060101010101" pitchFamily="49" charset="-122"/>
              </a:rPr>
              <a:t>需要</a:t>
            </a:r>
            <a:r>
              <a:rPr lang="en-US" altLang="zh-CN" sz="2000" dirty="0" smtClean="0">
                <a:solidFill>
                  <a:srgbClr val="663300"/>
                </a:solidFill>
                <a:ea typeface="黑体" panose="02010609060101010101" pitchFamily="49" charset="-122"/>
              </a:rPr>
              <a:t>8</a:t>
            </a:r>
            <a:r>
              <a:rPr lang="zh-CN" altLang="en-US" sz="2000" dirty="0" smtClean="0">
                <a:solidFill>
                  <a:srgbClr val="663300"/>
                </a:solidFill>
                <a:ea typeface="黑体" panose="02010609060101010101" pitchFamily="49" charset="-122"/>
              </a:rPr>
              <a:t>个芯片，地址范围都一样：</a:t>
            </a:r>
            <a:r>
              <a:rPr lang="en-US" altLang="zh-CN" sz="2000" dirty="0" smtClean="0">
                <a:solidFill>
                  <a:srgbClr val="663300"/>
                </a:solidFill>
                <a:ea typeface="黑体" panose="02010609060101010101" pitchFamily="49" charset="-122"/>
              </a:rPr>
              <a:t>000-FFFH</a:t>
            </a:r>
            <a:r>
              <a:rPr lang="zh-CN" altLang="en-US" sz="2000" dirty="0" smtClean="0">
                <a:solidFill>
                  <a:srgbClr val="663300"/>
                </a:solidFill>
                <a:ea typeface="黑体" panose="02010609060101010101" pitchFamily="49" charset="-122"/>
              </a:rPr>
              <a:t>， 地址共</a:t>
            </a:r>
            <a:r>
              <a:rPr lang="en-US" altLang="zh-CN" sz="2000" dirty="0" smtClean="0">
                <a:solidFill>
                  <a:srgbClr val="663300"/>
                </a:solidFill>
                <a:ea typeface="黑体" panose="02010609060101010101" pitchFamily="49" charset="-122"/>
              </a:rPr>
              <a:t>12</a:t>
            </a:r>
            <a:r>
              <a:rPr lang="zh-CN" altLang="en-US" sz="2000" dirty="0" smtClean="0">
                <a:solidFill>
                  <a:srgbClr val="663300"/>
                </a:solidFill>
                <a:ea typeface="黑体" panose="02010609060101010101" pitchFamily="49" charset="-122"/>
              </a:rPr>
              <a:t>位，全部作为片内地址。</a:t>
            </a:r>
          </a:p>
          <a:p>
            <a:pPr lvl="1" eaLnBrk="1" hangingPunct="1">
              <a:lnSpc>
                <a:spcPct val="150000"/>
              </a:lnSpc>
              <a:spcBef>
                <a:spcPct val="10000"/>
              </a:spcBef>
            </a:pPr>
            <a:r>
              <a:rPr lang="zh-CN" altLang="en-US" sz="2000" dirty="0" smtClean="0">
                <a:ea typeface="黑体" panose="02010609060101010101" pitchFamily="49" charset="-122"/>
              </a:rPr>
              <a:t>芯片的地址线及读</a:t>
            </a:r>
            <a:r>
              <a:rPr lang="en-US" altLang="zh-CN" sz="2000" dirty="0" smtClean="0">
                <a:ea typeface="黑体" panose="02010609060101010101" pitchFamily="49" charset="-122"/>
              </a:rPr>
              <a:t>/</a:t>
            </a:r>
            <a:r>
              <a:rPr lang="zh-CN" altLang="en-US" sz="2000" dirty="0" smtClean="0">
                <a:ea typeface="黑体" panose="02010609060101010101" pitchFamily="49" charset="-122"/>
              </a:rPr>
              <a:t>写控制线对应相接，而数据线单独引出 </a:t>
            </a:r>
          </a:p>
        </p:txBody>
      </p:sp>
      <p:sp>
        <p:nvSpPr>
          <p:cNvPr id="7" name="Rectangle 3"/>
          <p:cNvSpPr txBox="1">
            <a:spLocks noChangeArrowheads="1"/>
          </p:cNvSpPr>
          <p:nvPr/>
        </p:nvSpPr>
        <p:spPr bwMode="auto">
          <a:xfrm>
            <a:off x="236538" y="4003091"/>
            <a:ext cx="8677275" cy="245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spcBef>
                <a:spcPct val="10000"/>
              </a:spcBef>
              <a:buFont typeface="Wingdings" panose="05000000000000000000" pitchFamily="2" charset="2"/>
              <a:buChar char="u"/>
            </a:pPr>
            <a:r>
              <a:rPr lang="zh-CN" altLang="en-US" sz="2000" dirty="0" smtClean="0">
                <a:ea typeface="黑体" panose="02010609060101010101" pitchFamily="49" charset="-122"/>
              </a:rPr>
              <a:t>字位同时扩展（字和位同时扩展）</a:t>
            </a:r>
            <a:endParaRPr lang="en-US" altLang="zh-CN" sz="2000" dirty="0" smtClean="0">
              <a:ea typeface="黑体" panose="02010609060101010101" pitchFamily="49" charset="-122"/>
            </a:endParaRPr>
          </a:p>
          <a:p>
            <a:pPr marL="0" indent="0" eaLnBrk="1" hangingPunct="1">
              <a:lnSpc>
                <a:spcPct val="150000"/>
              </a:lnSpc>
              <a:spcBef>
                <a:spcPct val="10000"/>
              </a:spcBef>
              <a:buFontTx/>
              <a:buNone/>
            </a:pPr>
            <a:r>
              <a:rPr lang="en-US" altLang="zh-CN" sz="2000" dirty="0" smtClean="0">
                <a:solidFill>
                  <a:srgbClr val="CC0000"/>
                </a:solidFill>
                <a:ea typeface="黑体" panose="02010609060101010101" pitchFamily="49" charset="-122"/>
              </a:rPr>
              <a:t>  </a:t>
            </a:r>
            <a:r>
              <a:rPr lang="zh-CN" altLang="en-US" sz="2000" dirty="0" smtClean="0">
                <a:solidFill>
                  <a:srgbClr val="CC0000"/>
                </a:solidFill>
                <a:ea typeface="黑体" panose="02010609060101010101" pitchFamily="49" charset="-122"/>
              </a:rPr>
              <a:t>例：</a:t>
            </a:r>
            <a:r>
              <a:rPr lang="en-US" altLang="zh-CN" sz="2000" dirty="0" smtClean="0">
                <a:solidFill>
                  <a:srgbClr val="CC0000"/>
                </a:solidFill>
                <a:ea typeface="黑体" panose="02010609060101010101" pitchFamily="49" charset="-122"/>
              </a:rPr>
              <a:t>16K×4</a:t>
            </a:r>
            <a:r>
              <a:rPr lang="zh-CN" altLang="en-US" sz="2000" dirty="0" smtClean="0">
                <a:solidFill>
                  <a:srgbClr val="CC0000"/>
                </a:solidFill>
                <a:ea typeface="黑体" panose="02010609060101010101" pitchFamily="49" charset="-122"/>
              </a:rPr>
              <a:t>位芯片构成</a:t>
            </a:r>
            <a:r>
              <a:rPr lang="en-US" altLang="zh-CN" sz="2000" dirty="0" smtClean="0">
                <a:solidFill>
                  <a:srgbClr val="CC0000"/>
                </a:solidFill>
                <a:ea typeface="黑体" panose="02010609060101010101" pitchFamily="49" charset="-122"/>
              </a:rPr>
              <a:t>64K×8</a:t>
            </a:r>
            <a:r>
              <a:rPr lang="zh-CN" altLang="en-US" sz="2000" dirty="0" smtClean="0">
                <a:solidFill>
                  <a:srgbClr val="CC0000"/>
                </a:solidFill>
                <a:ea typeface="黑体" panose="02010609060101010101" pitchFamily="49" charset="-122"/>
              </a:rPr>
              <a:t>位存储器需几个芯片，地址范围各是多少？</a:t>
            </a: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smtClean="0">
                <a:solidFill>
                  <a:srgbClr val="CC0000"/>
                </a:solidFill>
                <a:ea typeface="黑体" panose="02010609060101010101" pitchFamily="49" charset="-122"/>
              </a:rPr>
              <a:t> </a:t>
            </a:r>
            <a:r>
              <a:rPr lang="zh-CN" altLang="en-US" sz="2000" dirty="0" smtClean="0">
                <a:solidFill>
                  <a:srgbClr val="663300"/>
                </a:solidFill>
                <a:ea typeface="黑体" panose="02010609060101010101" pitchFamily="49" charset="-122"/>
              </a:rPr>
              <a:t>字方向</a:t>
            </a:r>
            <a:r>
              <a:rPr lang="en-US" altLang="zh-CN" sz="2000" dirty="0" smtClean="0">
                <a:solidFill>
                  <a:srgbClr val="663300"/>
                </a:solidFill>
                <a:ea typeface="黑体" panose="02010609060101010101" pitchFamily="49" charset="-122"/>
              </a:rPr>
              <a:t>4</a:t>
            </a:r>
            <a:r>
              <a:rPr lang="zh-CN" altLang="en-US" sz="2000" dirty="0" smtClean="0">
                <a:solidFill>
                  <a:srgbClr val="663300"/>
                </a:solidFill>
                <a:ea typeface="黑体" panose="02010609060101010101" pitchFamily="49" charset="-122"/>
              </a:rPr>
              <a:t>倍、位方向</a:t>
            </a:r>
            <a:r>
              <a:rPr lang="en-US" altLang="zh-CN" sz="2000" dirty="0" smtClean="0">
                <a:solidFill>
                  <a:srgbClr val="663300"/>
                </a:solidFill>
                <a:ea typeface="黑体" panose="02010609060101010101" pitchFamily="49" charset="-122"/>
              </a:rPr>
              <a:t>2</a:t>
            </a:r>
            <a:r>
              <a:rPr lang="zh-CN" altLang="en-US" sz="2000" dirty="0" smtClean="0">
                <a:solidFill>
                  <a:srgbClr val="663300"/>
                </a:solidFill>
                <a:ea typeface="黑体" panose="02010609060101010101" pitchFamily="49" charset="-122"/>
              </a:rPr>
              <a:t>倍，</a:t>
            </a:r>
            <a:r>
              <a:rPr lang="en-US" altLang="zh-CN" sz="2000" dirty="0" smtClean="0">
                <a:solidFill>
                  <a:srgbClr val="663300"/>
                </a:solidFill>
                <a:ea typeface="黑体" panose="02010609060101010101" pitchFamily="49" charset="-122"/>
              </a:rPr>
              <a:t>8</a:t>
            </a:r>
            <a:r>
              <a:rPr lang="zh-CN" altLang="en-US" sz="2000" dirty="0" smtClean="0">
                <a:solidFill>
                  <a:srgbClr val="663300"/>
                </a:solidFill>
                <a:ea typeface="黑体" panose="02010609060101010101" pitchFamily="49" charset="-122"/>
              </a:rPr>
              <a:t>个芯片。</a:t>
            </a:r>
            <a:endParaRPr lang="en-US" altLang="zh-CN" sz="2000" dirty="0" smtClean="0">
              <a:solidFill>
                <a:srgbClr val="663300"/>
              </a:solidFill>
              <a:ea typeface="黑体" panose="02010609060101010101" pitchFamily="49" charset="-122"/>
            </a:endParaRP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smtClean="0">
                <a:solidFill>
                  <a:srgbClr val="663300"/>
                </a:solidFill>
                <a:ea typeface="黑体" panose="02010609060101010101" pitchFamily="49" charset="-122"/>
              </a:rPr>
              <a:t>各芯片地址范围：</a:t>
            </a:r>
            <a:r>
              <a:rPr lang="en-US" altLang="zh-CN" sz="2000" dirty="0" smtClean="0">
                <a:solidFill>
                  <a:srgbClr val="663300"/>
                </a:solidFill>
                <a:ea typeface="黑体" panose="02010609060101010101" pitchFamily="49" charset="-122"/>
              </a:rPr>
              <a:t>0000-3FFFH</a:t>
            </a:r>
            <a:r>
              <a:rPr lang="zh-CN" altLang="en-US" sz="2000" dirty="0" smtClean="0">
                <a:solidFill>
                  <a:srgbClr val="663300"/>
                </a:solidFill>
                <a:ea typeface="黑体" panose="02010609060101010101" pitchFamily="49" charset="-122"/>
              </a:rPr>
              <a:t>， </a:t>
            </a:r>
            <a:r>
              <a:rPr lang="en-US" altLang="zh-CN" sz="2000" dirty="0" smtClean="0">
                <a:solidFill>
                  <a:srgbClr val="663300"/>
                </a:solidFill>
                <a:ea typeface="黑体" panose="02010609060101010101" pitchFamily="49" charset="-122"/>
              </a:rPr>
              <a:t>4000-7FFFH</a:t>
            </a:r>
            <a:r>
              <a:rPr lang="zh-CN" altLang="en-US" sz="2000" dirty="0" smtClean="0">
                <a:solidFill>
                  <a:srgbClr val="663300"/>
                </a:solidFill>
                <a:ea typeface="黑体" panose="02010609060101010101" pitchFamily="49" charset="-122"/>
              </a:rPr>
              <a:t>， </a:t>
            </a:r>
            <a:r>
              <a:rPr lang="en-US" altLang="zh-CN" sz="2000" dirty="0" smtClean="0">
                <a:solidFill>
                  <a:srgbClr val="663300"/>
                </a:solidFill>
                <a:ea typeface="黑体" panose="02010609060101010101" pitchFamily="49" charset="-122"/>
              </a:rPr>
              <a:t>8000-BFFFH</a:t>
            </a:r>
            <a:r>
              <a:rPr lang="zh-CN" altLang="en-US" sz="2000" dirty="0" smtClean="0">
                <a:solidFill>
                  <a:srgbClr val="663300"/>
                </a:solidFill>
                <a:ea typeface="黑体" panose="02010609060101010101" pitchFamily="49" charset="-122"/>
              </a:rPr>
              <a:t>， </a:t>
            </a:r>
            <a:r>
              <a:rPr lang="en-US" altLang="zh-CN" sz="2000" dirty="0" smtClean="0">
                <a:solidFill>
                  <a:srgbClr val="663300"/>
                </a:solidFill>
                <a:ea typeface="黑体" panose="02010609060101010101" pitchFamily="49" charset="-122"/>
              </a:rPr>
              <a:t>C000- FFFFH</a:t>
            </a:r>
          </a:p>
        </p:txBody>
      </p:sp>
      <p:sp>
        <p:nvSpPr>
          <p:cNvPr id="9" name="文本框 8"/>
          <p:cNvSpPr txBox="1"/>
          <p:nvPr/>
        </p:nvSpPr>
        <p:spPr>
          <a:xfrm>
            <a:off x="152701" y="104466"/>
            <a:ext cx="3649278" cy="461665"/>
          </a:xfrm>
          <a:prstGeom prst="rect">
            <a:avLst/>
          </a:prstGeom>
          <a:noFill/>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dirty="0">
                <a:solidFill>
                  <a:schemeClr val="accent1"/>
                </a:solidFill>
                <a:ea typeface="宋体" panose="02010600030101010101" pitchFamily="2" charset="-122"/>
              </a:rPr>
              <a:t>存储器容量的</a:t>
            </a:r>
            <a:r>
              <a:rPr lang="zh-CN" altLang="en-US" sz="2400" b="1" dirty="0" smtClean="0">
                <a:solidFill>
                  <a:schemeClr val="accent1"/>
                </a:solidFill>
                <a:ea typeface="宋体" panose="02010600030101010101" pitchFamily="2" charset="-122"/>
              </a:rPr>
              <a:t>扩展（续）</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27</a:t>
            </a:fld>
            <a:endParaRPr lang="zh-CN" altLang="en-US"/>
          </a:p>
        </p:txBody>
      </p:sp>
    </p:spTree>
    <p:extLst>
      <p:ext uri="{BB962C8B-B14F-4D97-AF65-F5344CB8AC3E}">
        <p14:creationId xmlns:p14="http://schemas.microsoft.com/office/powerpoint/2010/main" val="70217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wipe(down)">
                                      <p:cBhvr>
                                        <p:cTn id="7" dur="500"/>
                                        <p:tgtEl>
                                          <p:spTgt spid="715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Effect transition="in" filter="wipe(down)">
                                      <p:cBhvr>
                                        <p:cTn id="12" dur="500"/>
                                        <p:tgtEl>
                                          <p:spTgt spid="7157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5779">
                                            <p:txEl>
                                              <p:pRg st="2" end="2"/>
                                            </p:txEl>
                                          </p:spTgt>
                                        </p:tgtEl>
                                        <p:attrNameLst>
                                          <p:attrName>style.visibility</p:attrName>
                                        </p:attrNameLst>
                                      </p:cBhvr>
                                      <p:to>
                                        <p:strVal val="visible"/>
                                      </p:to>
                                    </p:set>
                                    <p:animEffect transition="in" filter="blinds(horizontal)">
                                      <p:cBhvr>
                                        <p:cTn id="17" dur="500"/>
                                        <p:tgtEl>
                                          <p:spTgt spid="7157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5779">
                                            <p:txEl>
                                              <p:pRg st="3" end="3"/>
                                            </p:txEl>
                                          </p:spTgt>
                                        </p:tgtEl>
                                        <p:attrNameLst>
                                          <p:attrName>style.visibility</p:attrName>
                                        </p:attrNameLst>
                                      </p:cBhvr>
                                      <p:to>
                                        <p:strVal val="visible"/>
                                      </p:to>
                                    </p:set>
                                    <p:animEffect transition="in" filter="blinds(horizontal)">
                                      <p:cBhvr>
                                        <p:cTn id="22" dur="500"/>
                                        <p:tgtEl>
                                          <p:spTgt spid="7157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5779">
                                            <p:txEl>
                                              <p:pRg st="4" end="4"/>
                                            </p:txEl>
                                          </p:spTgt>
                                        </p:tgtEl>
                                        <p:attrNameLst>
                                          <p:attrName>style.visibility</p:attrName>
                                        </p:attrNameLst>
                                      </p:cBhvr>
                                      <p:to>
                                        <p:strVal val="visible"/>
                                      </p:to>
                                    </p:set>
                                    <p:animEffect transition="in" filter="blinds(horizontal)">
                                      <p:cBhvr>
                                        <p:cTn id="27" dur="500"/>
                                        <p:tgtEl>
                                          <p:spTgt spid="7157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down)">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wipe(down)">
                                      <p:cBhvr>
                                        <p:cTn id="37" dur="500"/>
                                        <p:tgtEl>
                                          <p:spTgt spid="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blinds(horizontal)">
                                      <p:cBhvr>
                                        <p:cTn id="42" dur="500"/>
                                        <p:tgtEl>
                                          <p:spTgt spid="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animEffect transition="in" filter="blinds(horizontal)">
                                      <p:cBhvr>
                                        <p:cTn id="4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F993EA7F-FB2A-4044-BC84-07B55F09D65A}" type="slidenum">
              <a:rPr lang="zh-CN" altLang="en-US" sz="1200" smtClean="0">
                <a:solidFill>
                  <a:srgbClr val="898989"/>
                </a:solidFill>
              </a:rPr>
              <a:pPr/>
              <a:t>28</a:t>
            </a:fld>
            <a:endParaRPr lang="zh-CN" altLang="en-US" sz="1200" smtClean="0">
              <a:solidFill>
                <a:srgbClr val="898989"/>
              </a:solidFill>
            </a:endParaRPr>
          </a:p>
        </p:txBody>
      </p:sp>
      <p:sp>
        <p:nvSpPr>
          <p:cNvPr id="3" name="Text Box 3"/>
          <p:cNvSpPr txBox="1">
            <a:spLocks noChangeArrowheads="1"/>
          </p:cNvSpPr>
          <p:nvPr/>
        </p:nvSpPr>
        <p:spPr bwMode="auto">
          <a:xfrm>
            <a:off x="236538" y="657225"/>
            <a:ext cx="88074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smtClean="0">
                <a:latin typeface="黑体" panose="02010609060101010101" pitchFamily="49" charset="-122"/>
                <a:ea typeface="黑体" panose="02010609060101010101" pitchFamily="49" charset="-122"/>
              </a:rPr>
              <a:t>用1</a:t>
            </a:r>
            <a:r>
              <a:rPr lang="zh-CN" altLang="zh-CN" sz="2000" dirty="0">
                <a:latin typeface="黑体" panose="02010609060101010101" pitchFamily="49" charset="-122"/>
                <a:ea typeface="黑体" panose="02010609060101010101" pitchFamily="49" charset="-122"/>
              </a:rPr>
              <a:t>K×</a:t>
            </a:r>
            <a:r>
              <a:rPr lang="zh-CN" altLang="zh-CN" sz="2000" dirty="0" smtClean="0">
                <a:latin typeface="黑体" panose="02010609060101010101" pitchFamily="49" charset="-122"/>
                <a:ea typeface="黑体" panose="02010609060101010101" pitchFamily="49" charset="-122"/>
              </a:rPr>
              <a:t>4</a:t>
            </a:r>
            <a:r>
              <a:rPr lang="zh-CN" altLang="en-US" sz="2000" dirty="0" smtClean="0">
                <a:latin typeface="黑体" panose="02010609060101010101" pitchFamily="49" charset="-122"/>
                <a:ea typeface="黑体" panose="02010609060101010101" pitchFamily="49" charset="-122"/>
              </a:rPr>
              <a:t>的</a:t>
            </a:r>
            <a:r>
              <a:rPr lang="zh-CN" altLang="zh-CN" sz="2000" dirty="0" smtClean="0">
                <a:latin typeface="黑体" panose="02010609060101010101" pitchFamily="49" charset="-122"/>
                <a:ea typeface="黑体" panose="02010609060101010101" pitchFamily="49" charset="-122"/>
              </a:rPr>
              <a:t>芯片</a:t>
            </a:r>
            <a:r>
              <a:rPr lang="zh-CN" altLang="zh-CN" sz="2000" dirty="0">
                <a:latin typeface="黑体" panose="02010609060101010101" pitchFamily="49" charset="-122"/>
                <a:ea typeface="黑体" panose="02010609060101010101" pitchFamily="49" charset="-122"/>
              </a:rPr>
              <a:t>组成容量为4K×8的存储器</a:t>
            </a:r>
            <a:r>
              <a:rPr lang="zh-CN" altLang="zh-CN" sz="2000" dirty="0" smtClean="0">
                <a:latin typeface="黑体" panose="02010609060101010101" pitchFamily="49" charset="-122"/>
                <a:ea typeface="黑体" panose="02010609060101010101" pitchFamily="49" charset="-122"/>
              </a:rPr>
              <a:t>。双向</a:t>
            </a:r>
            <a:r>
              <a:rPr lang="zh-CN" altLang="zh-CN" sz="2000" dirty="0">
                <a:latin typeface="黑体" panose="02010609060101010101" pitchFamily="49" charset="-122"/>
                <a:ea typeface="黑体" panose="02010609060101010101" pitchFamily="49" charset="-122"/>
              </a:rPr>
              <a:t>数据总线D7～D0（低）,读/写信号线R/W。给出芯片内部地址分配与片选逻辑,并画</a:t>
            </a:r>
            <a:r>
              <a:rPr lang="zh-CN" altLang="zh-CN" sz="2000" dirty="0" smtClean="0">
                <a:latin typeface="黑体" panose="02010609060101010101" pitchFamily="49" charset="-122"/>
                <a:ea typeface="黑体" panose="02010609060101010101" pitchFamily="49" charset="-122"/>
              </a:rPr>
              <a:t>出</a:t>
            </a:r>
            <a:r>
              <a:rPr lang="zh-CN" altLang="en-US" sz="2000" dirty="0" smtClean="0">
                <a:latin typeface="黑体" panose="02010609060101010101" pitchFamily="49" charset="-122"/>
                <a:ea typeface="黑体" panose="02010609060101010101" pitchFamily="49" charset="-122"/>
              </a:rPr>
              <a:t>存储器</a:t>
            </a:r>
            <a:r>
              <a:rPr lang="zh-CN" altLang="zh-CN" sz="2000" dirty="0" smtClean="0">
                <a:latin typeface="黑体" panose="02010609060101010101" pitchFamily="49" charset="-122"/>
                <a:ea typeface="黑体" panose="02010609060101010101" pitchFamily="49" charset="-122"/>
              </a:rPr>
              <a:t>框图</a:t>
            </a:r>
            <a:r>
              <a:rPr lang="zh-CN" altLang="zh-CN" sz="2000" dirty="0">
                <a:latin typeface="黑体" panose="02010609060101010101" pitchFamily="49" charset="-122"/>
                <a:ea typeface="黑体" panose="02010609060101010101" pitchFamily="49" charset="-122"/>
              </a:rPr>
              <a:t>。</a:t>
            </a:r>
          </a:p>
        </p:txBody>
      </p:sp>
      <p:sp>
        <p:nvSpPr>
          <p:cNvPr id="33796" name="Rectangle 2"/>
          <p:cNvSpPr txBox="1">
            <a:spLocks noChangeArrowheads="1"/>
          </p:cNvSpPr>
          <p:nvPr/>
        </p:nvSpPr>
        <p:spPr bwMode="auto">
          <a:xfrm>
            <a:off x="236538" y="128588"/>
            <a:ext cx="88074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anose="020B0604020202020204" pitchFamily="34" charset="0"/>
              </a:defRPr>
            </a:lvl1pPr>
            <a:lvl2pPr marL="685800" indent="-190500">
              <a:spcBef>
                <a:spcPct val="35000"/>
              </a:spcBef>
              <a:buSzPct val="100000"/>
              <a:buChar char="•"/>
              <a:defRPr b="1">
                <a:solidFill>
                  <a:schemeClr val="accent2"/>
                </a:solidFill>
                <a:latin typeface="Arial" panose="020B0604020202020204" pitchFamily="34" charset="0"/>
              </a:defRPr>
            </a:lvl2pPr>
            <a:lvl3pPr marL="1257300" indent="-342900">
              <a:spcBef>
                <a:spcPct val="35000"/>
              </a:spcBef>
              <a:buSzPct val="100000"/>
              <a:buChar char="-"/>
              <a:defRPr b="1">
                <a:solidFill>
                  <a:srgbClr val="B7011F"/>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87000"/>
              </a:lnSpc>
              <a:spcBef>
                <a:spcPct val="0"/>
              </a:spcBef>
              <a:buSzTx/>
              <a:buFontTx/>
              <a:buNone/>
            </a:pPr>
            <a:r>
              <a:rPr lang="zh-CN" altLang="en-US" sz="2800">
                <a:solidFill>
                  <a:srgbClr val="CC3300"/>
                </a:solidFill>
                <a:ea typeface="黑体" panose="02010609060101010101" pitchFamily="49" charset="-122"/>
              </a:rPr>
              <a:t>存储器芯片的扩展例子</a:t>
            </a:r>
          </a:p>
        </p:txBody>
      </p:sp>
      <p:sp>
        <p:nvSpPr>
          <p:cNvPr id="5" name="文本框 4"/>
          <p:cNvSpPr txBox="1"/>
          <p:nvPr/>
        </p:nvSpPr>
        <p:spPr>
          <a:xfrm>
            <a:off x="236538" y="1673225"/>
            <a:ext cx="7354887" cy="708025"/>
          </a:xfrm>
          <a:prstGeom prst="rect">
            <a:avLst/>
          </a:prstGeom>
          <a:noFill/>
        </p:spPr>
        <p:txBody>
          <a:bodyPr>
            <a:spAutoFit/>
          </a:bodyPr>
          <a:lstStyle/>
          <a:p>
            <a:pPr>
              <a:defRPr/>
            </a:pPr>
            <a:r>
              <a:rPr lang="zh-CN" altLang="en-US" sz="2000" b="1" dirty="0">
                <a:latin typeface="+mj-ea"/>
                <a:ea typeface="+mj-ea"/>
              </a:rPr>
              <a:t>解：</a:t>
            </a:r>
            <a:r>
              <a:rPr lang="en-US" altLang="zh-CN" sz="2000" b="1" dirty="0">
                <a:latin typeface="+mj-ea"/>
                <a:ea typeface="+mj-ea"/>
              </a:rPr>
              <a:t>1.</a:t>
            </a:r>
            <a:r>
              <a:rPr lang="zh-CN" altLang="en-US" sz="2000" b="1" dirty="0">
                <a:latin typeface="+mj-ea"/>
                <a:ea typeface="+mj-ea"/>
              </a:rPr>
              <a:t>计算芯片数</a:t>
            </a:r>
            <a:endParaRPr lang="en-US" altLang="zh-CN" sz="2000" b="1" dirty="0">
              <a:latin typeface="+mj-ea"/>
              <a:ea typeface="+mj-ea"/>
            </a:endParaRPr>
          </a:p>
          <a:p>
            <a:pPr>
              <a:defRPr/>
            </a:pPr>
            <a:r>
              <a:rPr lang="zh-CN" altLang="en-US" sz="2000" b="1" dirty="0">
                <a:latin typeface="+mj-ea"/>
                <a:ea typeface="+mj-ea"/>
              </a:rPr>
              <a:t>      该例为字位同时扩展的情况，可以有两种考虑方法。</a:t>
            </a:r>
          </a:p>
        </p:txBody>
      </p:sp>
      <p:sp>
        <p:nvSpPr>
          <p:cNvPr id="7" name="Text Box 3"/>
          <p:cNvSpPr txBox="1">
            <a:spLocks noChangeArrowheads="1"/>
          </p:cNvSpPr>
          <p:nvPr/>
        </p:nvSpPr>
        <p:spPr bwMode="auto">
          <a:xfrm>
            <a:off x="641350" y="2484438"/>
            <a:ext cx="40719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（1）先扩展位再扩展</a:t>
            </a:r>
            <a:r>
              <a:rPr lang="zh-CN" altLang="en-US" sz="2000">
                <a:latin typeface="黑体" panose="02010609060101010101" pitchFamily="49" charset="-122"/>
                <a:ea typeface="黑体" panose="02010609060101010101" pitchFamily="49" charset="-122"/>
              </a:rPr>
              <a:t>字</a:t>
            </a:r>
            <a:endParaRPr lang="zh-CN" altLang="zh-CN" sz="2000">
              <a:latin typeface="黑体" panose="02010609060101010101" pitchFamily="49" charset="-122"/>
              <a:ea typeface="黑体" panose="02010609060101010101" pitchFamily="49" charset="-122"/>
            </a:endParaRPr>
          </a:p>
        </p:txBody>
      </p:sp>
      <p:sp>
        <p:nvSpPr>
          <p:cNvPr id="8" name="Text Box 4"/>
          <p:cNvSpPr txBox="1">
            <a:spLocks noChangeArrowheads="1"/>
          </p:cNvSpPr>
          <p:nvPr/>
        </p:nvSpPr>
        <p:spPr bwMode="auto">
          <a:xfrm>
            <a:off x="654050" y="2882900"/>
            <a:ext cx="2895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     2片1K×4 </a:t>
            </a:r>
          </a:p>
        </p:txBody>
      </p:sp>
      <p:sp>
        <p:nvSpPr>
          <p:cNvPr id="9" name="Line 5"/>
          <p:cNvSpPr>
            <a:spLocks noChangeShapeType="1"/>
          </p:cNvSpPr>
          <p:nvPr/>
        </p:nvSpPr>
        <p:spPr bwMode="auto">
          <a:xfrm>
            <a:off x="2540000" y="3098800"/>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6"/>
          <p:cNvSpPr txBox="1">
            <a:spLocks noChangeArrowheads="1"/>
          </p:cNvSpPr>
          <p:nvPr/>
        </p:nvSpPr>
        <p:spPr bwMode="auto">
          <a:xfrm>
            <a:off x="3173413" y="2855913"/>
            <a:ext cx="15271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1K×8 </a:t>
            </a:r>
          </a:p>
        </p:txBody>
      </p:sp>
      <p:sp>
        <p:nvSpPr>
          <p:cNvPr id="11" name="Text Box 9"/>
          <p:cNvSpPr txBox="1">
            <a:spLocks noChangeArrowheads="1"/>
          </p:cNvSpPr>
          <p:nvPr/>
        </p:nvSpPr>
        <p:spPr bwMode="auto">
          <a:xfrm>
            <a:off x="4265613" y="3524250"/>
            <a:ext cx="9159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4K×8 </a:t>
            </a:r>
          </a:p>
        </p:txBody>
      </p:sp>
      <p:grpSp>
        <p:nvGrpSpPr>
          <p:cNvPr id="12" name="Group 10"/>
          <p:cNvGrpSpPr>
            <a:grpSpLocks/>
          </p:cNvGrpSpPr>
          <p:nvPr/>
        </p:nvGrpSpPr>
        <p:grpSpPr bwMode="auto">
          <a:xfrm>
            <a:off x="4048125" y="2998788"/>
            <a:ext cx="193675" cy="1522412"/>
            <a:chOff x="0" y="0"/>
            <a:chExt cx="288" cy="288"/>
          </a:xfrm>
        </p:grpSpPr>
        <p:sp>
          <p:nvSpPr>
            <p:cNvPr id="33827" name="Line 11"/>
            <p:cNvSpPr>
              <a:spLocks noChangeShapeType="1"/>
            </p:cNvSpPr>
            <p:nvPr/>
          </p:nvSpPr>
          <p:spPr bwMode="auto">
            <a:xfrm>
              <a:off x="0" y="0"/>
              <a:ext cx="288" cy="14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8" name="Line 12"/>
            <p:cNvSpPr>
              <a:spLocks noChangeShapeType="1"/>
            </p:cNvSpPr>
            <p:nvPr/>
          </p:nvSpPr>
          <p:spPr bwMode="auto">
            <a:xfrm flipH="1">
              <a:off x="0" y="144"/>
              <a:ext cx="288" cy="14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 name="Text Box 13"/>
          <p:cNvSpPr txBox="1">
            <a:spLocks noChangeArrowheads="1"/>
          </p:cNvSpPr>
          <p:nvPr/>
        </p:nvSpPr>
        <p:spPr bwMode="auto">
          <a:xfrm>
            <a:off x="5132388" y="3552825"/>
            <a:ext cx="11858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en-US" sz="2000">
                <a:latin typeface="黑体" panose="02010609060101010101" pitchFamily="49" charset="-122"/>
                <a:ea typeface="黑体" panose="02010609060101010101" pitchFamily="49" charset="-122"/>
              </a:rPr>
              <a:t>共需</a:t>
            </a:r>
            <a:r>
              <a:rPr lang="zh-CN" altLang="zh-CN" sz="2000">
                <a:latin typeface="黑体" panose="02010609060101010101" pitchFamily="49" charset="-122"/>
                <a:ea typeface="黑体" panose="02010609060101010101" pitchFamily="49" charset="-122"/>
              </a:rPr>
              <a:t>8片 </a:t>
            </a:r>
          </a:p>
        </p:txBody>
      </p:sp>
      <p:sp>
        <p:nvSpPr>
          <p:cNvPr id="16" name="Text Box 14"/>
          <p:cNvSpPr txBox="1">
            <a:spLocks noChangeArrowheads="1"/>
          </p:cNvSpPr>
          <p:nvPr/>
        </p:nvSpPr>
        <p:spPr bwMode="auto">
          <a:xfrm>
            <a:off x="679450" y="4843463"/>
            <a:ext cx="31543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（2）先扩展</a:t>
            </a:r>
            <a:r>
              <a:rPr lang="zh-CN" altLang="en-US" sz="2000">
                <a:latin typeface="黑体" panose="02010609060101010101" pitchFamily="49" charset="-122"/>
                <a:ea typeface="黑体" panose="02010609060101010101" pitchFamily="49" charset="-122"/>
              </a:rPr>
              <a:t>字</a:t>
            </a:r>
            <a:r>
              <a:rPr lang="zh-CN" altLang="zh-CN" sz="2000">
                <a:latin typeface="黑体" panose="02010609060101010101" pitchFamily="49" charset="-122"/>
                <a:ea typeface="黑体" panose="02010609060101010101" pitchFamily="49" charset="-122"/>
              </a:rPr>
              <a:t>再扩展位</a:t>
            </a:r>
          </a:p>
        </p:txBody>
      </p:sp>
      <p:sp>
        <p:nvSpPr>
          <p:cNvPr id="17" name="Text Box 15"/>
          <p:cNvSpPr txBox="1">
            <a:spLocks noChangeArrowheads="1"/>
          </p:cNvSpPr>
          <p:nvPr/>
        </p:nvSpPr>
        <p:spPr bwMode="auto">
          <a:xfrm>
            <a:off x="641350" y="5273675"/>
            <a:ext cx="2895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     4片1K×4 </a:t>
            </a:r>
          </a:p>
        </p:txBody>
      </p:sp>
      <p:sp>
        <p:nvSpPr>
          <p:cNvPr id="18" name="Line 16"/>
          <p:cNvSpPr>
            <a:spLocks noChangeShapeType="1"/>
          </p:cNvSpPr>
          <p:nvPr/>
        </p:nvSpPr>
        <p:spPr bwMode="auto">
          <a:xfrm>
            <a:off x="2592388" y="5473700"/>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17"/>
          <p:cNvSpPr txBox="1">
            <a:spLocks noChangeArrowheads="1"/>
          </p:cNvSpPr>
          <p:nvPr/>
        </p:nvSpPr>
        <p:spPr bwMode="auto">
          <a:xfrm>
            <a:off x="3316288" y="5243513"/>
            <a:ext cx="14493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4K×4 </a:t>
            </a:r>
          </a:p>
        </p:txBody>
      </p:sp>
      <p:sp>
        <p:nvSpPr>
          <p:cNvPr id="20" name="Text Box 18"/>
          <p:cNvSpPr txBox="1">
            <a:spLocks noChangeArrowheads="1"/>
          </p:cNvSpPr>
          <p:nvPr/>
        </p:nvSpPr>
        <p:spPr bwMode="auto">
          <a:xfrm>
            <a:off x="1249363" y="5684838"/>
            <a:ext cx="1343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2组4K×4 </a:t>
            </a:r>
          </a:p>
        </p:txBody>
      </p:sp>
      <p:sp>
        <p:nvSpPr>
          <p:cNvPr id="21" name="Line 19"/>
          <p:cNvSpPr>
            <a:spLocks noChangeShapeType="1"/>
          </p:cNvSpPr>
          <p:nvPr/>
        </p:nvSpPr>
        <p:spPr bwMode="auto">
          <a:xfrm>
            <a:off x="2592388" y="5883275"/>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20"/>
          <p:cNvSpPr txBox="1">
            <a:spLocks noChangeArrowheads="1"/>
          </p:cNvSpPr>
          <p:nvPr/>
        </p:nvSpPr>
        <p:spPr bwMode="auto">
          <a:xfrm>
            <a:off x="3279775" y="5708650"/>
            <a:ext cx="15224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4K×8 </a:t>
            </a:r>
          </a:p>
        </p:txBody>
      </p:sp>
      <p:sp>
        <p:nvSpPr>
          <p:cNvPr id="23" name="Text Box 24"/>
          <p:cNvSpPr txBox="1">
            <a:spLocks noChangeArrowheads="1"/>
          </p:cNvSpPr>
          <p:nvPr/>
        </p:nvSpPr>
        <p:spPr bwMode="auto">
          <a:xfrm>
            <a:off x="4417616" y="5708650"/>
            <a:ext cx="1429544"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en-US" sz="2000" dirty="0">
                <a:latin typeface="黑体" panose="02010609060101010101" pitchFamily="49" charset="-122"/>
                <a:ea typeface="黑体" panose="02010609060101010101" pitchFamily="49" charset="-122"/>
              </a:rPr>
              <a:t>共需</a:t>
            </a:r>
            <a:r>
              <a:rPr lang="zh-CN" altLang="zh-CN" sz="2000" dirty="0">
                <a:latin typeface="黑体" panose="02010609060101010101" pitchFamily="49" charset="-122"/>
                <a:ea typeface="黑体" panose="02010609060101010101" pitchFamily="49" charset="-122"/>
              </a:rPr>
              <a:t>8片 </a:t>
            </a:r>
          </a:p>
        </p:txBody>
      </p:sp>
      <p:grpSp>
        <p:nvGrpSpPr>
          <p:cNvPr id="24" name="组合 23"/>
          <p:cNvGrpSpPr>
            <a:grpSpLocks/>
          </p:cNvGrpSpPr>
          <p:nvPr/>
        </p:nvGrpSpPr>
        <p:grpSpPr bwMode="auto">
          <a:xfrm>
            <a:off x="663383" y="3324227"/>
            <a:ext cx="4054667" cy="417137"/>
            <a:chOff x="520087" y="3042081"/>
            <a:chExt cx="4054667" cy="417530"/>
          </a:xfrm>
        </p:grpSpPr>
        <p:sp>
          <p:nvSpPr>
            <p:cNvPr id="33824" name="Text Box 4"/>
            <p:cNvSpPr txBox="1">
              <a:spLocks noChangeArrowheads="1"/>
            </p:cNvSpPr>
            <p:nvPr/>
          </p:nvSpPr>
          <p:spPr bwMode="auto">
            <a:xfrm>
              <a:off x="520087" y="3059502"/>
              <a:ext cx="28956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     2片1K×</a:t>
              </a:r>
              <a:r>
                <a:rPr lang="zh-CN" altLang="zh-CN" sz="2000" dirty="0" smtClean="0">
                  <a:latin typeface="黑体" panose="02010609060101010101" pitchFamily="49" charset="-122"/>
                  <a:ea typeface="黑体" panose="02010609060101010101" pitchFamily="49" charset="-122"/>
                </a:rPr>
                <a:t>4</a:t>
              </a:r>
              <a:endParaRPr lang="zh-CN" altLang="zh-CN" sz="2000" dirty="0">
                <a:latin typeface="黑体" panose="02010609060101010101" pitchFamily="49" charset="-122"/>
                <a:ea typeface="黑体" panose="02010609060101010101" pitchFamily="49" charset="-122"/>
              </a:endParaRPr>
            </a:p>
          </p:txBody>
        </p:sp>
        <p:sp>
          <p:nvSpPr>
            <p:cNvPr id="33825" name="Line 5"/>
            <p:cNvSpPr>
              <a:spLocks noChangeShapeType="1"/>
            </p:cNvSpPr>
            <p:nvPr/>
          </p:nvSpPr>
          <p:spPr bwMode="auto">
            <a:xfrm>
              <a:off x="2396704" y="3286125"/>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6" name="Text Box 6"/>
            <p:cNvSpPr txBox="1">
              <a:spLocks noChangeArrowheads="1"/>
            </p:cNvSpPr>
            <p:nvPr/>
          </p:nvSpPr>
          <p:spPr bwMode="auto">
            <a:xfrm>
              <a:off x="3047579" y="3042081"/>
              <a:ext cx="1527175"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1K×8 </a:t>
              </a:r>
            </a:p>
          </p:txBody>
        </p:sp>
      </p:grpSp>
      <p:grpSp>
        <p:nvGrpSpPr>
          <p:cNvPr id="28" name="组合 27"/>
          <p:cNvGrpSpPr>
            <a:grpSpLocks/>
          </p:cNvGrpSpPr>
          <p:nvPr/>
        </p:nvGrpSpPr>
        <p:grpSpPr bwMode="auto">
          <a:xfrm>
            <a:off x="654050" y="3786190"/>
            <a:ext cx="3988594" cy="429245"/>
            <a:chOff x="551235" y="3061495"/>
            <a:chExt cx="3988594" cy="429304"/>
          </a:xfrm>
        </p:grpSpPr>
        <p:sp>
          <p:nvSpPr>
            <p:cNvPr id="33821" name="Text Box 4"/>
            <p:cNvSpPr txBox="1">
              <a:spLocks noChangeArrowheads="1"/>
            </p:cNvSpPr>
            <p:nvPr/>
          </p:nvSpPr>
          <p:spPr bwMode="auto">
            <a:xfrm>
              <a:off x="551235" y="3090689"/>
              <a:ext cx="28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     2片1K×4 </a:t>
              </a:r>
            </a:p>
          </p:txBody>
        </p:sp>
        <p:sp>
          <p:nvSpPr>
            <p:cNvPr id="33822" name="Line 5"/>
            <p:cNvSpPr>
              <a:spLocks noChangeShapeType="1"/>
            </p:cNvSpPr>
            <p:nvPr/>
          </p:nvSpPr>
          <p:spPr bwMode="auto">
            <a:xfrm>
              <a:off x="2357017" y="3315191"/>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3" name="Text Box 6"/>
            <p:cNvSpPr txBox="1">
              <a:spLocks noChangeArrowheads="1"/>
            </p:cNvSpPr>
            <p:nvPr/>
          </p:nvSpPr>
          <p:spPr bwMode="auto">
            <a:xfrm>
              <a:off x="3012654" y="3061495"/>
              <a:ext cx="1527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1K×8 </a:t>
              </a:r>
            </a:p>
          </p:txBody>
        </p:sp>
      </p:grpSp>
      <p:grpSp>
        <p:nvGrpSpPr>
          <p:cNvPr id="32" name="组合 31"/>
          <p:cNvGrpSpPr>
            <a:grpSpLocks/>
          </p:cNvGrpSpPr>
          <p:nvPr/>
        </p:nvGrpSpPr>
        <p:grpSpPr bwMode="auto">
          <a:xfrm>
            <a:off x="659609" y="4254147"/>
            <a:ext cx="4017167" cy="451232"/>
            <a:chOff x="499363" y="3031390"/>
            <a:chExt cx="3903874" cy="451232"/>
          </a:xfrm>
        </p:grpSpPr>
        <p:sp>
          <p:nvSpPr>
            <p:cNvPr id="33818" name="Text Box 4"/>
            <p:cNvSpPr txBox="1">
              <a:spLocks noChangeArrowheads="1"/>
            </p:cNvSpPr>
            <p:nvPr/>
          </p:nvSpPr>
          <p:spPr bwMode="auto">
            <a:xfrm>
              <a:off x="499363" y="3082513"/>
              <a:ext cx="28956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     2片1K×4</a:t>
              </a:r>
            </a:p>
          </p:txBody>
        </p:sp>
        <p:sp>
          <p:nvSpPr>
            <p:cNvPr id="33819" name="Line 5"/>
            <p:cNvSpPr>
              <a:spLocks noChangeShapeType="1"/>
            </p:cNvSpPr>
            <p:nvPr/>
          </p:nvSpPr>
          <p:spPr bwMode="auto">
            <a:xfrm>
              <a:off x="2215401" y="3290124"/>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0" name="Text Box 6"/>
            <p:cNvSpPr txBox="1">
              <a:spLocks noChangeArrowheads="1"/>
            </p:cNvSpPr>
            <p:nvPr/>
          </p:nvSpPr>
          <p:spPr bwMode="auto">
            <a:xfrm>
              <a:off x="2876062" y="3031390"/>
              <a:ext cx="1527175"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1K×8 </a:t>
              </a:r>
            </a:p>
          </p:txBody>
        </p:sp>
      </p:grpSp>
      <p:sp>
        <p:nvSpPr>
          <p:cNvPr id="36" name="左中括号 35"/>
          <p:cNvSpPr>
            <a:spLocks/>
          </p:cNvSpPr>
          <p:nvPr/>
        </p:nvSpPr>
        <p:spPr bwMode="auto">
          <a:xfrm>
            <a:off x="1123950" y="3027363"/>
            <a:ext cx="215900" cy="1700212"/>
          </a:xfrm>
          <a:prstGeom prst="leftBracket">
            <a:avLst>
              <a:gd name="adj" fmla="val 8349"/>
            </a:avLst>
          </a:prstGeom>
          <a:noFill/>
          <a:ln w="12700" cap="sq"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000" b="0">
              <a:latin typeface="Times New Roman" panose="02020603050405020304" pitchFamily="18" charset="0"/>
              <a:ea typeface="宋体" panose="02010600030101010101" pitchFamily="2" charset="-122"/>
            </a:endParaRPr>
          </a:p>
        </p:txBody>
      </p:sp>
      <p:sp>
        <p:nvSpPr>
          <p:cNvPr id="37" name="TextBox 5"/>
          <p:cNvSpPr txBox="1">
            <a:spLocks noChangeArrowheads="1"/>
          </p:cNvSpPr>
          <p:nvPr/>
        </p:nvSpPr>
        <p:spPr bwMode="auto">
          <a:xfrm>
            <a:off x="554038" y="3408363"/>
            <a:ext cx="61595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zh-CN" altLang="en-US" sz="2000" b="0">
                <a:latin typeface="黑体" panose="02010609060101010101" pitchFamily="49" charset="-122"/>
                <a:ea typeface="黑体" panose="02010609060101010101" pitchFamily="49" charset="-122"/>
              </a:rPr>
              <a:t>四组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lide(fromRigh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par>
                          <p:cTn id="33" fill="hold" nodeType="afterGroup">
                            <p:stCondLst>
                              <p:cond delay="500"/>
                            </p:stCondLst>
                            <p:childTnLst>
                              <p:par>
                                <p:cTn id="34" presetID="12" presetClass="entr" presetSubtype="2"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slide(fromRight)">
                                      <p:cBhvr>
                                        <p:cTn id="36" dur="500"/>
                                        <p:tgtEl>
                                          <p:spTgt spid="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ppt_x"/>
                                          </p:val>
                                        </p:tav>
                                        <p:tav tm="100000">
                                          <p:val>
                                            <p:strVal val="#ppt_x"/>
                                          </p:val>
                                        </p:tav>
                                      </p:tavLst>
                                    </p:anim>
                                    <p:anim calcmode="lin" valueType="num">
                                      <p:cBhvr additive="base">
                                        <p:cTn id="4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ppt_x"/>
                                          </p:val>
                                        </p:tav>
                                        <p:tav tm="100000">
                                          <p:val>
                                            <p:strVal val="#ppt_x"/>
                                          </p:val>
                                        </p:tav>
                                      </p:tavLst>
                                    </p:anim>
                                    <p:anim calcmode="lin" valueType="num">
                                      <p:cBhvr additive="base">
                                        <p:cTn id="5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anim calcmode="lin" valueType="num">
                                      <p:cBhvr additive="base">
                                        <p:cTn id="59" dur="500" fill="hold"/>
                                        <p:tgtEl>
                                          <p:spTgt spid="36"/>
                                        </p:tgtEl>
                                        <p:attrNameLst>
                                          <p:attrName>ppt_x</p:attrName>
                                        </p:attrNameLst>
                                      </p:cBhvr>
                                      <p:tavLst>
                                        <p:tav tm="0">
                                          <p:val>
                                            <p:strVal val="0-#ppt_w/2"/>
                                          </p:val>
                                        </p:tav>
                                        <p:tav tm="100000">
                                          <p:val>
                                            <p:strVal val="#ppt_x"/>
                                          </p:val>
                                        </p:tav>
                                      </p:tavLst>
                                    </p:anim>
                                    <p:anim calcmode="lin" valueType="num">
                                      <p:cBhvr additive="base">
                                        <p:cTn id="60" dur="500" fill="hold"/>
                                        <p:tgtEl>
                                          <p:spTgt spid="36"/>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500"/>
                            </p:stCondLst>
                            <p:childTnLst>
                              <p:par>
                                <p:cTn id="62" presetID="2" presetClass="entr" presetSubtype="8" fill="hold" grpId="0" nodeType="after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500" fill="hold"/>
                                        <p:tgtEl>
                                          <p:spTgt spid="37"/>
                                        </p:tgtEl>
                                        <p:attrNameLst>
                                          <p:attrName>ppt_x</p:attrName>
                                        </p:attrNameLst>
                                      </p:cBhvr>
                                      <p:tavLst>
                                        <p:tav tm="0">
                                          <p:val>
                                            <p:strVal val="0-#ppt_w/2"/>
                                          </p:val>
                                        </p:tav>
                                        <p:tav tm="100000">
                                          <p:val>
                                            <p:strVal val="#ppt_x"/>
                                          </p:val>
                                        </p:tav>
                                      </p:tavLst>
                                    </p:anim>
                                    <p:anim calcmode="lin" valueType="num">
                                      <p:cBhvr additive="base">
                                        <p:cTn id="65"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wipe(left)">
                                      <p:cBhvr>
                                        <p:cTn id="70" dur="500"/>
                                        <p:tgtEl>
                                          <p:spTgt spid="12"/>
                                        </p:tgtEl>
                                      </p:cBhvr>
                                    </p:animEffect>
                                  </p:childTnLst>
                                </p:cTn>
                              </p:par>
                            </p:childTnLst>
                          </p:cTn>
                        </p:par>
                        <p:par>
                          <p:cTn id="71" fill="hold" nodeType="afterGroup">
                            <p:stCondLst>
                              <p:cond delay="500"/>
                            </p:stCondLst>
                            <p:childTnLst>
                              <p:par>
                                <p:cTn id="72" presetID="12" presetClass="entr" presetSubtype="2" fill="hold" grpId="0" nodeType="after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slide(fromRight)">
                                      <p:cBhvr>
                                        <p:cTn id="74" dur="500"/>
                                        <p:tgtEl>
                                          <p:spTgt spid="1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dissolve">
                                      <p:cBhvr>
                                        <p:cTn id="79" dur="500"/>
                                        <p:tgtEl>
                                          <p:spTgt spid="1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2"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slide(fromRight)">
                                      <p:cBhvr>
                                        <p:cTn id="84" dur="500"/>
                                        <p:tgtEl>
                                          <p:spTgt spid="1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slide(fromLeft)">
                                      <p:cBhvr>
                                        <p:cTn id="89" dur="500"/>
                                        <p:tgtEl>
                                          <p:spTgt spid="1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wipe(left)">
                                      <p:cBhvr>
                                        <p:cTn id="94" dur="500"/>
                                        <p:tgtEl>
                                          <p:spTgt spid="18"/>
                                        </p:tgtEl>
                                      </p:cBhvr>
                                    </p:animEffect>
                                  </p:childTnLst>
                                </p:cTn>
                              </p:par>
                            </p:childTnLst>
                          </p:cTn>
                        </p:par>
                        <p:par>
                          <p:cTn id="95" fill="hold" nodeType="afterGroup">
                            <p:stCondLst>
                              <p:cond delay="500"/>
                            </p:stCondLst>
                            <p:childTnLst>
                              <p:par>
                                <p:cTn id="96" presetID="12" presetClass="entr" presetSubtype="2" fill="hold" grpId="0" nodeType="after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slide(fromRight)">
                                      <p:cBhvr>
                                        <p:cTn id="98" dur="500"/>
                                        <p:tgtEl>
                                          <p:spTgt spid="1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8" fill="hold" grpId="0" nodeType="click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slide(fromLeft)">
                                      <p:cBhvr>
                                        <p:cTn id="103" dur="500"/>
                                        <p:tgtEl>
                                          <p:spTgt spid="2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wipe(left)">
                                      <p:cBhvr>
                                        <p:cTn id="108" dur="500"/>
                                        <p:tgtEl>
                                          <p:spTgt spid="21"/>
                                        </p:tgtEl>
                                      </p:cBhvr>
                                    </p:animEffect>
                                  </p:childTnLst>
                                </p:cTn>
                              </p:par>
                            </p:childTnLst>
                          </p:cTn>
                        </p:par>
                        <p:par>
                          <p:cTn id="109" fill="hold" nodeType="afterGroup">
                            <p:stCondLst>
                              <p:cond delay="500"/>
                            </p:stCondLst>
                            <p:childTnLst>
                              <p:par>
                                <p:cTn id="110" presetID="12" presetClass="entr" presetSubtype="2" fill="hold" grpId="0" nodeType="after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slide(fromRight)">
                                      <p:cBhvr>
                                        <p:cTn id="112" dur="500"/>
                                        <p:tgtEl>
                                          <p:spTgt spid="22"/>
                                        </p:tgtEl>
                                      </p:cBhvr>
                                    </p:animEffect>
                                  </p:childTnLst>
                                </p:cTn>
                              </p:par>
                            </p:childTnLst>
                          </p:cTn>
                        </p:par>
                        <p:par>
                          <p:cTn id="113" fill="hold" nodeType="afterGroup">
                            <p:stCondLst>
                              <p:cond delay="1000"/>
                            </p:stCondLst>
                            <p:childTnLst>
                              <p:par>
                                <p:cTn id="114" presetID="9" presetClass="entr" presetSubtype="0" fill="hold" grpId="0" nodeType="after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dissolve">
                                      <p:cBhvr>
                                        <p:cTn id="1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build="p"/>
      <p:bldP spid="7" grpId="0" autoUpdateAnimBg="0"/>
      <p:bldP spid="8" grpId="0" autoUpdateAnimBg="0"/>
      <p:bldP spid="9" grpId="0" animBg="1"/>
      <p:bldP spid="10" grpId="0" autoUpdateAnimBg="0"/>
      <p:bldP spid="11" grpId="0" autoUpdateAnimBg="0"/>
      <p:bldP spid="15" grpId="0" autoUpdateAnimBg="0"/>
      <p:bldP spid="16" grpId="0" autoUpdateAnimBg="0"/>
      <p:bldP spid="17" grpId="0" autoUpdateAnimBg="0"/>
      <p:bldP spid="18" grpId="0" animBg="1"/>
      <p:bldP spid="19" grpId="0" autoUpdateAnimBg="0"/>
      <p:bldP spid="20" grpId="0" autoUpdateAnimBg="0"/>
      <p:bldP spid="21" grpId="0" animBg="1"/>
      <p:bldP spid="22" grpId="0" autoUpdateAnimBg="0"/>
      <p:bldP spid="23" grpId="0" autoUpdateAnimBg="0"/>
      <p:bldP spid="36" grpId="0" animBg="1"/>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4270A1B-F0B1-42CD-88D7-5506E25D2E47}" type="slidenum">
              <a:rPr lang="zh-CN" altLang="en-US" sz="1200" smtClean="0">
                <a:solidFill>
                  <a:srgbClr val="898989"/>
                </a:solidFill>
              </a:rPr>
              <a:pPr/>
              <a:t>29</a:t>
            </a:fld>
            <a:endParaRPr lang="zh-CN" altLang="en-US" sz="1200" smtClean="0">
              <a:solidFill>
                <a:srgbClr val="898989"/>
              </a:solidFill>
            </a:endParaRPr>
          </a:p>
        </p:txBody>
      </p:sp>
      <p:sp>
        <p:nvSpPr>
          <p:cNvPr id="3" name="Text Box 2"/>
          <p:cNvSpPr txBox="1">
            <a:spLocks noChangeArrowheads="1"/>
          </p:cNvSpPr>
          <p:nvPr/>
        </p:nvSpPr>
        <p:spPr bwMode="auto">
          <a:xfrm>
            <a:off x="457200" y="854075"/>
            <a:ext cx="20669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存储器寻址逻辑</a:t>
            </a:r>
          </a:p>
        </p:txBody>
      </p:sp>
      <p:sp>
        <p:nvSpPr>
          <p:cNvPr id="4" name="Text Box 3"/>
          <p:cNvSpPr txBox="1">
            <a:spLocks noChangeArrowheads="1"/>
          </p:cNvSpPr>
          <p:nvPr/>
        </p:nvSpPr>
        <p:spPr bwMode="auto">
          <a:xfrm>
            <a:off x="304800" y="228600"/>
            <a:ext cx="5410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2.地址分配与片选逻辑</a:t>
            </a:r>
          </a:p>
        </p:txBody>
      </p:sp>
      <p:sp>
        <p:nvSpPr>
          <p:cNvPr id="5" name="AutoShape 4"/>
          <p:cNvSpPr>
            <a:spLocks/>
          </p:cNvSpPr>
          <p:nvPr/>
        </p:nvSpPr>
        <p:spPr bwMode="auto">
          <a:xfrm>
            <a:off x="2373313" y="800100"/>
            <a:ext cx="219075" cy="533400"/>
          </a:xfrm>
          <a:prstGeom prst="leftBrace">
            <a:avLst>
              <a:gd name="adj1" fmla="val 58593"/>
              <a:gd name="adj2" fmla="val 50000"/>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000" b="0">
              <a:latin typeface="Times New Roman" panose="02020603050405020304" pitchFamily="18" charset="0"/>
              <a:ea typeface="宋体" panose="02010600030101010101" pitchFamily="2" charset="-122"/>
            </a:endParaRPr>
          </a:p>
        </p:txBody>
      </p:sp>
      <p:sp>
        <p:nvSpPr>
          <p:cNvPr id="6" name="Text Box 5"/>
          <p:cNvSpPr txBox="1">
            <a:spLocks noChangeArrowheads="1"/>
          </p:cNvSpPr>
          <p:nvPr/>
        </p:nvSpPr>
        <p:spPr bwMode="auto">
          <a:xfrm>
            <a:off x="2524125" y="633413"/>
            <a:ext cx="35258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芯片内的寻址系统(</a:t>
            </a:r>
            <a:r>
              <a:rPr lang="zh-CN" altLang="en-US" sz="2000">
                <a:latin typeface="黑体" panose="02010609060101010101" pitchFamily="49" charset="-122"/>
                <a:ea typeface="黑体" panose="02010609060101010101" pitchFamily="49" charset="-122"/>
              </a:rPr>
              <a:t>行列</a:t>
            </a:r>
            <a:r>
              <a:rPr lang="zh-CN" altLang="zh-CN" sz="2000">
                <a:latin typeface="黑体" panose="02010609060101010101" pitchFamily="49" charset="-122"/>
                <a:ea typeface="黑体" panose="02010609060101010101" pitchFamily="49" charset="-122"/>
              </a:rPr>
              <a:t>译码)</a:t>
            </a:r>
          </a:p>
        </p:txBody>
      </p:sp>
      <p:sp>
        <p:nvSpPr>
          <p:cNvPr id="7" name="Text Box 6"/>
          <p:cNvSpPr txBox="1">
            <a:spLocks noChangeArrowheads="1"/>
          </p:cNvSpPr>
          <p:nvPr/>
        </p:nvSpPr>
        <p:spPr bwMode="auto">
          <a:xfrm>
            <a:off x="2524125" y="1042988"/>
            <a:ext cx="37639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芯片外的</a:t>
            </a:r>
            <a:r>
              <a:rPr lang="zh-CN" altLang="zh-CN" sz="2000" u="sng">
                <a:latin typeface="黑体" panose="02010609060101010101" pitchFamily="49" charset="-122"/>
                <a:ea typeface="黑体" panose="02010609060101010101" pitchFamily="49" charset="-122"/>
              </a:rPr>
              <a:t>地址分配</a:t>
            </a:r>
            <a:r>
              <a:rPr lang="zh-CN" altLang="zh-CN" sz="2000">
                <a:latin typeface="黑体" panose="02010609060101010101" pitchFamily="49" charset="-122"/>
                <a:ea typeface="黑体" panose="02010609060101010101" pitchFamily="49" charset="-122"/>
              </a:rPr>
              <a:t>与</a:t>
            </a:r>
            <a:r>
              <a:rPr lang="zh-CN" altLang="zh-CN" sz="2000" u="sng">
                <a:latin typeface="黑体" panose="02010609060101010101" pitchFamily="49" charset="-122"/>
                <a:ea typeface="黑体" panose="02010609060101010101" pitchFamily="49" charset="-122"/>
              </a:rPr>
              <a:t>片选逻辑</a:t>
            </a:r>
          </a:p>
        </p:txBody>
      </p:sp>
      <p:sp>
        <p:nvSpPr>
          <p:cNvPr id="8" name="Line 7"/>
          <p:cNvSpPr>
            <a:spLocks noChangeShapeType="1"/>
          </p:cNvSpPr>
          <p:nvPr/>
        </p:nvSpPr>
        <p:spPr bwMode="auto">
          <a:xfrm flipH="1">
            <a:off x="3200400" y="919163"/>
            <a:ext cx="880712" cy="776287"/>
          </a:xfrm>
          <a:prstGeom prst="line">
            <a:avLst/>
          </a:prstGeom>
          <a:noFill/>
          <a:ln w="28575" cap="sq">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8"/>
          <p:cNvSpPr txBox="1">
            <a:spLocks noChangeArrowheads="1"/>
          </p:cNvSpPr>
          <p:nvPr/>
        </p:nvSpPr>
        <p:spPr bwMode="auto">
          <a:xfrm>
            <a:off x="142875" y="1525588"/>
            <a:ext cx="32194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为芯片分配哪几位地址，以便寻找片内的存储单元</a:t>
            </a:r>
            <a:r>
              <a:rPr lang="zh-CN" altLang="en-US" sz="2000">
                <a:latin typeface="黑体" panose="02010609060101010101" pitchFamily="49" charset="-122"/>
                <a:ea typeface="黑体" panose="02010609060101010101" pitchFamily="49" charset="-122"/>
              </a:rPr>
              <a:t>。</a:t>
            </a:r>
            <a:endParaRPr lang="zh-CN" altLang="zh-CN" sz="2000">
              <a:latin typeface="黑体" panose="02010609060101010101" pitchFamily="49" charset="-122"/>
              <a:ea typeface="黑体" panose="02010609060101010101" pitchFamily="49" charset="-122"/>
            </a:endParaRPr>
          </a:p>
        </p:txBody>
      </p:sp>
      <p:sp>
        <p:nvSpPr>
          <p:cNvPr id="10" name="Line 9"/>
          <p:cNvSpPr>
            <a:spLocks noChangeShapeType="1"/>
          </p:cNvSpPr>
          <p:nvPr/>
        </p:nvSpPr>
        <p:spPr bwMode="auto">
          <a:xfrm>
            <a:off x="5526088" y="1379538"/>
            <a:ext cx="436562" cy="198437"/>
          </a:xfrm>
          <a:prstGeom prst="line">
            <a:avLst/>
          </a:prstGeom>
          <a:noFill/>
          <a:ln w="28575" cap="sq">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0"/>
          <p:cNvSpPr txBox="1">
            <a:spLocks noChangeArrowheads="1"/>
          </p:cNvSpPr>
          <p:nvPr/>
        </p:nvSpPr>
        <p:spPr bwMode="auto">
          <a:xfrm>
            <a:off x="5046663" y="1560513"/>
            <a:ext cx="30321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由哪几位地址形成芯片选择逻辑，以便寻找芯片</a:t>
            </a:r>
            <a:r>
              <a:rPr lang="zh-CN" altLang="en-US" sz="2000">
                <a:latin typeface="黑体" panose="02010609060101010101" pitchFamily="49" charset="-122"/>
                <a:ea typeface="黑体" panose="02010609060101010101" pitchFamily="49" charset="-122"/>
              </a:rPr>
              <a:t>。</a:t>
            </a:r>
            <a:endParaRPr lang="zh-CN" altLang="zh-CN" sz="2000">
              <a:latin typeface="黑体" panose="02010609060101010101" pitchFamily="49" charset="-122"/>
              <a:ea typeface="黑体" panose="02010609060101010101" pitchFamily="49" charset="-122"/>
            </a:endParaRPr>
          </a:p>
        </p:txBody>
      </p:sp>
      <p:sp>
        <p:nvSpPr>
          <p:cNvPr id="12" name="Text Box 11"/>
          <p:cNvSpPr txBox="1">
            <a:spLocks noChangeArrowheads="1"/>
          </p:cNvSpPr>
          <p:nvPr/>
        </p:nvSpPr>
        <p:spPr bwMode="auto">
          <a:xfrm>
            <a:off x="304800" y="2293938"/>
            <a:ext cx="20685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存储空间分配：</a:t>
            </a:r>
          </a:p>
        </p:txBody>
      </p:sp>
      <p:grpSp>
        <p:nvGrpSpPr>
          <p:cNvPr id="64" name="Group 2"/>
          <p:cNvGrpSpPr>
            <a:grpSpLocks/>
          </p:cNvGrpSpPr>
          <p:nvPr/>
        </p:nvGrpSpPr>
        <p:grpSpPr bwMode="auto">
          <a:xfrm>
            <a:off x="3486150" y="3439857"/>
            <a:ext cx="2590800" cy="3005744"/>
            <a:chOff x="0" y="524"/>
            <a:chExt cx="1632" cy="1876"/>
          </a:xfrm>
        </p:grpSpPr>
        <p:sp>
          <p:nvSpPr>
            <p:cNvPr id="34863" name="Rectangle 4"/>
            <p:cNvSpPr>
              <a:spLocks noChangeArrowheads="1"/>
            </p:cNvSpPr>
            <p:nvPr/>
          </p:nvSpPr>
          <p:spPr bwMode="auto">
            <a:xfrm>
              <a:off x="0" y="524"/>
              <a:ext cx="1632" cy="1876"/>
            </a:xfrm>
            <a:prstGeom prst="rect">
              <a:avLst/>
            </a:prstGeom>
            <a:solidFill>
              <a:srgbClr val="FFFF66"/>
            </a:solidFill>
            <a:ln w="38100"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000" b="0">
                <a:solidFill>
                  <a:schemeClr val="accent2"/>
                </a:solidFill>
                <a:latin typeface="Times New Roman" panose="02020603050405020304" pitchFamily="18" charset="0"/>
                <a:ea typeface="宋体" panose="02010600030101010101" pitchFamily="2" charset="-122"/>
              </a:endParaRPr>
            </a:p>
          </p:txBody>
        </p:sp>
        <p:sp>
          <p:nvSpPr>
            <p:cNvPr id="34864" name="Line 5"/>
            <p:cNvSpPr>
              <a:spLocks noChangeShapeType="1"/>
            </p:cNvSpPr>
            <p:nvPr/>
          </p:nvSpPr>
          <p:spPr bwMode="auto">
            <a:xfrm>
              <a:off x="0" y="528"/>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5" name="Line 6"/>
            <p:cNvSpPr>
              <a:spLocks noChangeShapeType="1"/>
            </p:cNvSpPr>
            <p:nvPr/>
          </p:nvSpPr>
          <p:spPr bwMode="auto">
            <a:xfrm>
              <a:off x="0" y="1008"/>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6" name="Line 7"/>
            <p:cNvSpPr>
              <a:spLocks noChangeShapeType="1"/>
            </p:cNvSpPr>
            <p:nvPr/>
          </p:nvSpPr>
          <p:spPr bwMode="auto">
            <a:xfrm>
              <a:off x="0" y="1488"/>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7" name="Line 8"/>
            <p:cNvSpPr>
              <a:spLocks noChangeShapeType="1"/>
            </p:cNvSpPr>
            <p:nvPr/>
          </p:nvSpPr>
          <p:spPr bwMode="auto">
            <a:xfrm>
              <a:off x="0" y="1968"/>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8" name="Line 9"/>
            <p:cNvSpPr>
              <a:spLocks noChangeShapeType="1"/>
            </p:cNvSpPr>
            <p:nvPr/>
          </p:nvSpPr>
          <p:spPr bwMode="auto">
            <a:xfrm>
              <a:off x="0" y="2400"/>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9" name="Line 10"/>
            <p:cNvSpPr>
              <a:spLocks noChangeShapeType="1"/>
            </p:cNvSpPr>
            <p:nvPr/>
          </p:nvSpPr>
          <p:spPr bwMode="auto">
            <a:xfrm>
              <a:off x="768" y="528"/>
              <a:ext cx="0" cy="1872"/>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0" name="Text Box 11"/>
            <p:cNvSpPr txBox="1">
              <a:spLocks noChangeArrowheads="1"/>
            </p:cNvSpPr>
            <p:nvPr/>
          </p:nvSpPr>
          <p:spPr bwMode="auto">
            <a:xfrm>
              <a:off x="48" y="158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1" name="Text Box 12"/>
            <p:cNvSpPr txBox="1">
              <a:spLocks noChangeArrowheads="1"/>
            </p:cNvSpPr>
            <p:nvPr/>
          </p:nvSpPr>
          <p:spPr bwMode="auto">
            <a:xfrm>
              <a:off x="864" y="158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2" name="Text Box 13"/>
            <p:cNvSpPr txBox="1">
              <a:spLocks noChangeArrowheads="1"/>
            </p:cNvSpPr>
            <p:nvPr/>
          </p:nvSpPr>
          <p:spPr bwMode="auto">
            <a:xfrm>
              <a:off x="48" y="2016"/>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3" name="Text Box 14"/>
            <p:cNvSpPr txBox="1">
              <a:spLocks noChangeArrowheads="1"/>
            </p:cNvSpPr>
            <p:nvPr/>
          </p:nvSpPr>
          <p:spPr bwMode="auto">
            <a:xfrm>
              <a:off x="864" y="2016"/>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4" name="Text Box 15"/>
            <p:cNvSpPr txBox="1">
              <a:spLocks noChangeArrowheads="1"/>
            </p:cNvSpPr>
            <p:nvPr/>
          </p:nvSpPr>
          <p:spPr bwMode="auto">
            <a:xfrm>
              <a:off x="864" y="110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5" name="Text Box 16"/>
            <p:cNvSpPr txBox="1">
              <a:spLocks noChangeArrowheads="1"/>
            </p:cNvSpPr>
            <p:nvPr/>
          </p:nvSpPr>
          <p:spPr bwMode="auto">
            <a:xfrm>
              <a:off x="48" y="110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6" name="Text Box 17"/>
            <p:cNvSpPr txBox="1">
              <a:spLocks noChangeArrowheads="1"/>
            </p:cNvSpPr>
            <p:nvPr/>
          </p:nvSpPr>
          <p:spPr bwMode="auto">
            <a:xfrm>
              <a:off x="864" y="62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7" name="Text Box 18"/>
            <p:cNvSpPr txBox="1">
              <a:spLocks noChangeArrowheads="1"/>
            </p:cNvSpPr>
            <p:nvPr/>
          </p:nvSpPr>
          <p:spPr bwMode="auto">
            <a:xfrm>
              <a:off x="48" y="62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grpSp>
      <p:sp>
        <p:nvSpPr>
          <p:cNvPr id="83" name="Text Box 21"/>
          <p:cNvSpPr txBox="1">
            <a:spLocks noChangeArrowheads="1"/>
          </p:cNvSpPr>
          <p:nvPr/>
        </p:nvSpPr>
        <p:spPr bwMode="auto">
          <a:xfrm>
            <a:off x="2257425" y="2288845"/>
            <a:ext cx="32305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zh-CN" sz="2000" dirty="0" smtClean="0">
                <a:solidFill>
                  <a:schemeClr val="accent2"/>
                </a:solidFill>
                <a:latin typeface="黑体" panose="02010609060101010101" pitchFamily="49" charset="-122"/>
                <a:ea typeface="黑体" panose="02010609060101010101" pitchFamily="49" charset="-122"/>
              </a:rPr>
              <a:t>4KB</a:t>
            </a:r>
            <a:r>
              <a:rPr lang="zh-CN" altLang="zh-CN" sz="2000" dirty="0" smtClean="0">
                <a:solidFill>
                  <a:schemeClr val="accent2"/>
                </a:solidFill>
                <a:latin typeface="黑体" panose="02010609060101010101" pitchFamily="49" charset="-122"/>
                <a:ea typeface="黑体" panose="02010609060101010101" pitchFamily="49" charset="-122"/>
              </a:rPr>
              <a:t>需</a:t>
            </a:r>
            <a:r>
              <a:rPr lang="zh-CN" altLang="zh-CN" sz="2000" dirty="0">
                <a:solidFill>
                  <a:schemeClr val="accent2"/>
                </a:solidFill>
                <a:latin typeface="黑体" panose="02010609060101010101" pitchFamily="49" charset="-122"/>
                <a:ea typeface="黑体" panose="02010609060101010101" pitchFamily="49" charset="-122"/>
              </a:rPr>
              <a:t>12位地址</a:t>
            </a:r>
            <a:r>
              <a:rPr lang="zh-CN" altLang="en-US" sz="2000" dirty="0">
                <a:solidFill>
                  <a:schemeClr val="accent2"/>
                </a:solidFill>
                <a:latin typeface="黑体" panose="02010609060101010101" pitchFamily="49" charset="-122"/>
                <a:ea typeface="黑体" panose="02010609060101010101" pitchFamily="49" charset="-122"/>
              </a:rPr>
              <a:t>：</a:t>
            </a:r>
            <a:r>
              <a:rPr lang="zh-CN" altLang="zh-CN" sz="2000" dirty="0">
                <a:solidFill>
                  <a:schemeClr val="accent2"/>
                </a:solidFill>
                <a:latin typeface="黑体" panose="02010609060101010101" pitchFamily="49" charset="-122"/>
                <a:ea typeface="黑体" panose="02010609060101010101" pitchFamily="49" charset="-122"/>
              </a:rPr>
              <a:t>A11～A0</a:t>
            </a:r>
          </a:p>
        </p:txBody>
      </p:sp>
      <p:sp>
        <p:nvSpPr>
          <p:cNvPr id="85" name="AutoShape 23"/>
          <p:cNvSpPr>
            <a:spLocks/>
          </p:cNvSpPr>
          <p:nvPr/>
        </p:nvSpPr>
        <p:spPr bwMode="auto">
          <a:xfrm>
            <a:off x="6186488" y="3446463"/>
            <a:ext cx="171450" cy="2919412"/>
          </a:xfrm>
          <a:prstGeom prst="rightBrace">
            <a:avLst>
              <a:gd name="adj1" fmla="val 105556"/>
              <a:gd name="adj2" fmla="val 50000"/>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000" b="0">
              <a:solidFill>
                <a:schemeClr val="accent2"/>
              </a:solidFill>
              <a:latin typeface="Times New Roman" panose="02020603050405020304" pitchFamily="18" charset="0"/>
              <a:ea typeface="宋体" panose="02010600030101010101" pitchFamily="2" charset="-122"/>
            </a:endParaRPr>
          </a:p>
        </p:txBody>
      </p:sp>
      <p:sp>
        <p:nvSpPr>
          <p:cNvPr id="86" name="Text Box 24"/>
          <p:cNvSpPr txBox="1">
            <a:spLocks noChangeArrowheads="1"/>
          </p:cNvSpPr>
          <p:nvPr/>
        </p:nvSpPr>
        <p:spPr bwMode="auto">
          <a:xfrm>
            <a:off x="1363663" y="3074988"/>
            <a:ext cx="21986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smtClean="0">
                <a:solidFill>
                  <a:schemeClr val="accent2"/>
                </a:solidFill>
                <a:latin typeface="黑体" panose="02010609060101010101" pitchFamily="49" charset="-122"/>
                <a:ea typeface="黑体" panose="02010609060101010101" pitchFamily="49" charset="-122"/>
              </a:rPr>
              <a:t>A</a:t>
            </a:r>
            <a:r>
              <a:rPr lang="zh-CN" altLang="zh-CN" sz="2000" dirty="0">
                <a:solidFill>
                  <a:schemeClr val="accent2"/>
                </a:solidFill>
                <a:latin typeface="黑体" panose="02010609060101010101" pitchFamily="49" charset="-122"/>
                <a:ea typeface="黑体" panose="02010609060101010101" pitchFamily="49" charset="-122"/>
              </a:rPr>
              <a:t>11A10 A9</a:t>
            </a:r>
            <a:r>
              <a:rPr lang="zh-CN" altLang="zh-CN" sz="2000" dirty="0">
                <a:solidFill>
                  <a:schemeClr val="accent2"/>
                </a:solidFill>
                <a:latin typeface="Times New Roman" panose="02020603050405020304" pitchFamily="18" charset="0"/>
                <a:ea typeface="黑体" panose="02010609060101010101" pitchFamily="49" charset="-122"/>
              </a:rPr>
              <a:t>……</a:t>
            </a:r>
            <a:r>
              <a:rPr lang="zh-CN" altLang="zh-CN" sz="2000" dirty="0">
                <a:solidFill>
                  <a:schemeClr val="accent2"/>
                </a:solidFill>
                <a:latin typeface="黑体" panose="02010609060101010101" pitchFamily="49" charset="-122"/>
                <a:ea typeface="黑体" panose="02010609060101010101" pitchFamily="49" charset="-122"/>
              </a:rPr>
              <a:t>A0</a:t>
            </a:r>
          </a:p>
        </p:txBody>
      </p:sp>
      <p:sp>
        <p:nvSpPr>
          <p:cNvPr id="87" name="Text Box 26"/>
          <p:cNvSpPr txBox="1">
            <a:spLocks noChangeArrowheads="1"/>
          </p:cNvSpPr>
          <p:nvPr/>
        </p:nvSpPr>
        <p:spPr bwMode="auto">
          <a:xfrm>
            <a:off x="1457325" y="3500438"/>
            <a:ext cx="3352800"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0  0  0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0</a:t>
            </a:r>
          </a:p>
        </p:txBody>
      </p:sp>
      <p:sp>
        <p:nvSpPr>
          <p:cNvPr id="89" name="Text Box 28"/>
          <p:cNvSpPr txBox="1">
            <a:spLocks noChangeArrowheads="1"/>
          </p:cNvSpPr>
          <p:nvPr/>
        </p:nvSpPr>
        <p:spPr bwMode="auto">
          <a:xfrm>
            <a:off x="1457325" y="3957638"/>
            <a:ext cx="3313113"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0  0  1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1</a:t>
            </a:r>
          </a:p>
        </p:txBody>
      </p:sp>
      <p:sp>
        <p:nvSpPr>
          <p:cNvPr id="90" name="Text Box 29"/>
          <p:cNvSpPr txBox="1">
            <a:spLocks noChangeArrowheads="1"/>
          </p:cNvSpPr>
          <p:nvPr/>
        </p:nvSpPr>
        <p:spPr bwMode="auto">
          <a:xfrm>
            <a:off x="1468438" y="4733925"/>
            <a:ext cx="3352800"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0  1  1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1</a:t>
            </a:r>
          </a:p>
        </p:txBody>
      </p:sp>
      <p:sp>
        <p:nvSpPr>
          <p:cNvPr id="91" name="Text Box 30"/>
          <p:cNvSpPr txBox="1">
            <a:spLocks noChangeArrowheads="1"/>
          </p:cNvSpPr>
          <p:nvPr/>
        </p:nvSpPr>
        <p:spPr bwMode="auto">
          <a:xfrm>
            <a:off x="1474788" y="5475288"/>
            <a:ext cx="2763837"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1  0  1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1</a:t>
            </a:r>
          </a:p>
        </p:txBody>
      </p:sp>
      <p:sp>
        <p:nvSpPr>
          <p:cNvPr id="92" name="Text Box 31"/>
          <p:cNvSpPr txBox="1">
            <a:spLocks noChangeArrowheads="1"/>
          </p:cNvSpPr>
          <p:nvPr/>
        </p:nvSpPr>
        <p:spPr bwMode="auto">
          <a:xfrm>
            <a:off x="1468438" y="4343400"/>
            <a:ext cx="3352800"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0  1  0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0</a:t>
            </a:r>
          </a:p>
        </p:txBody>
      </p:sp>
      <p:sp>
        <p:nvSpPr>
          <p:cNvPr id="93" name="Text Box 32"/>
          <p:cNvSpPr txBox="1">
            <a:spLocks noChangeArrowheads="1"/>
          </p:cNvSpPr>
          <p:nvPr/>
        </p:nvSpPr>
        <p:spPr bwMode="auto">
          <a:xfrm>
            <a:off x="1468438" y="5006975"/>
            <a:ext cx="33528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1  0  0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0</a:t>
            </a:r>
          </a:p>
        </p:txBody>
      </p:sp>
      <p:sp>
        <p:nvSpPr>
          <p:cNvPr id="94" name="Text Box 33"/>
          <p:cNvSpPr txBox="1">
            <a:spLocks noChangeArrowheads="1"/>
          </p:cNvSpPr>
          <p:nvPr/>
        </p:nvSpPr>
        <p:spPr bwMode="auto">
          <a:xfrm>
            <a:off x="1468438" y="5751513"/>
            <a:ext cx="3352800"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1  1  0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0</a:t>
            </a:r>
          </a:p>
        </p:txBody>
      </p:sp>
      <p:sp>
        <p:nvSpPr>
          <p:cNvPr id="95" name="Text Box 34"/>
          <p:cNvSpPr txBox="1">
            <a:spLocks noChangeArrowheads="1"/>
          </p:cNvSpPr>
          <p:nvPr/>
        </p:nvSpPr>
        <p:spPr bwMode="auto">
          <a:xfrm>
            <a:off x="1504950" y="6142038"/>
            <a:ext cx="3352800"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1  1  1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1</a:t>
            </a:r>
          </a:p>
        </p:txBody>
      </p:sp>
      <p:grpSp>
        <p:nvGrpSpPr>
          <p:cNvPr id="96" name="Group 35"/>
          <p:cNvGrpSpPr>
            <a:grpSpLocks/>
          </p:cNvGrpSpPr>
          <p:nvPr/>
        </p:nvGrpSpPr>
        <p:grpSpPr bwMode="auto">
          <a:xfrm>
            <a:off x="1238250" y="3663950"/>
            <a:ext cx="228600" cy="304800"/>
            <a:chOff x="0" y="0"/>
            <a:chExt cx="144" cy="192"/>
          </a:xfrm>
        </p:grpSpPr>
        <p:sp>
          <p:nvSpPr>
            <p:cNvPr id="34860" name="Line 36"/>
            <p:cNvSpPr>
              <a:spLocks noChangeShapeType="1"/>
            </p:cNvSpPr>
            <p:nvPr/>
          </p:nvSpPr>
          <p:spPr bwMode="auto">
            <a:xfrm flipH="1">
              <a:off x="0" y="0"/>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1" name="Line 37"/>
            <p:cNvSpPr>
              <a:spLocks noChangeShapeType="1"/>
            </p:cNvSpPr>
            <p:nvPr/>
          </p:nvSpPr>
          <p:spPr bwMode="auto">
            <a:xfrm>
              <a:off x="0" y="96"/>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9" name="Group 38"/>
          <p:cNvGrpSpPr>
            <a:grpSpLocks/>
          </p:cNvGrpSpPr>
          <p:nvPr/>
        </p:nvGrpSpPr>
        <p:grpSpPr bwMode="auto">
          <a:xfrm>
            <a:off x="1220788" y="4405313"/>
            <a:ext cx="228600" cy="304800"/>
            <a:chOff x="0" y="0"/>
            <a:chExt cx="144" cy="192"/>
          </a:xfrm>
        </p:grpSpPr>
        <p:sp>
          <p:nvSpPr>
            <p:cNvPr id="34858" name="Line 39"/>
            <p:cNvSpPr>
              <a:spLocks noChangeShapeType="1"/>
            </p:cNvSpPr>
            <p:nvPr/>
          </p:nvSpPr>
          <p:spPr bwMode="auto">
            <a:xfrm flipH="1">
              <a:off x="0" y="0"/>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9" name="Line 40"/>
            <p:cNvSpPr>
              <a:spLocks noChangeShapeType="1"/>
            </p:cNvSpPr>
            <p:nvPr/>
          </p:nvSpPr>
          <p:spPr bwMode="auto">
            <a:xfrm>
              <a:off x="0" y="96"/>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 name="Group 41"/>
          <p:cNvGrpSpPr>
            <a:grpSpLocks/>
          </p:cNvGrpSpPr>
          <p:nvPr/>
        </p:nvGrpSpPr>
        <p:grpSpPr bwMode="auto">
          <a:xfrm>
            <a:off x="1239838" y="5083175"/>
            <a:ext cx="228600" cy="304800"/>
            <a:chOff x="0" y="0"/>
            <a:chExt cx="144" cy="192"/>
          </a:xfrm>
        </p:grpSpPr>
        <p:sp>
          <p:nvSpPr>
            <p:cNvPr id="34856" name="Line 42"/>
            <p:cNvSpPr>
              <a:spLocks noChangeShapeType="1"/>
            </p:cNvSpPr>
            <p:nvPr/>
          </p:nvSpPr>
          <p:spPr bwMode="auto">
            <a:xfrm flipH="1">
              <a:off x="0" y="0"/>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7" name="Line 43"/>
            <p:cNvSpPr>
              <a:spLocks noChangeShapeType="1"/>
            </p:cNvSpPr>
            <p:nvPr/>
          </p:nvSpPr>
          <p:spPr bwMode="auto">
            <a:xfrm>
              <a:off x="0" y="96"/>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 name="Group 44"/>
          <p:cNvGrpSpPr>
            <a:grpSpLocks/>
          </p:cNvGrpSpPr>
          <p:nvPr/>
        </p:nvGrpSpPr>
        <p:grpSpPr bwMode="auto">
          <a:xfrm>
            <a:off x="1241425" y="5873750"/>
            <a:ext cx="228600" cy="304800"/>
            <a:chOff x="0" y="0"/>
            <a:chExt cx="144" cy="192"/>
          </a:xfrm>
        </p:grpSpPr>
        <p:sp>
          <p:nvSpPr>
            <p:cNvPr id="34854" name="Line 45"/>
            <p:cNvSpPr>
              <a:spLocks noChangeShapeType="1"/>
            </p:cNvSpPr>
            <p:nvPr/>
          </p:nvSpPr>
          <p:spPr bwMode="auto">
            <a:xfrm flipH="1">
              <a:off x="0" y="0"/>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5" name="Line 46"/>
            <p:cNvSpPr>
              <a:spLocks noChangeShapeType="1"/>
            </p:cNvSpPr>
            <p:nvPr/>
          </p:nvSpPr>
          <p:spPr bwMode="auto">
            <a:xfrm>
              <a:off x="0" y="96"/>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8" name="Text Box 47"/>
          <p:cNvSpPr txBox="1">
            <a:spLocks noChangeArrowheads="1"/>
          </p:cNvSpPr>
          <p:nvPr/>
        </p:nvSpPr>
        <p:spPr bwMode="auto">
          <a:xfrm>
            <a:off x="1519238" y="2733675"/>
            <a:ext cx="7762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片选 </a:t>
            </a:r>
          </a:p>
        </p:txBody>
      </p:sp>
      <p:sp>
        <p:nvSpPr>
          <p:cNvPr id="109" name="Text Box 48"/>
          <p:cNvSpPr txBox="1">
            <a:spLocks noChangeArrowheads="1"/>
          </p:cNvSpPr>
          <p:nvPr/>
        </p:nvSpPr>
        <p:spPr bwMode="auto">
          <a:xfrm>
            <a:off x="2257425" y="2735263"/>
            <a:ext cx="1752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片内地址 </a:t>
            </a:r>
          </a:p>
        </p:txBody>
      </p:sp>
      <p:sp>
        <p:nvSpPr>
          <p:cNvPr id="110" name="Line 49"/>
          <p:cNvSpPr>
            <a:spLocks noChangeShapeType="1"/>
          </p:cNvSpPr>
          <p:nvPr/>
        </p:nvSpPr>
        <p:spPr bwMode="auto">
          <a:xfrm>
            <a:off x="1620838" y="4514850"/>
            <a:ext cx="0" cy="2286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Line 50"/>
          <p:cNvSpPr>
            <a:spLocks noChangeShapeType="1"/>
          </p:cNvSpPr>
          <p:nvPr/>
        </p:nvSpPr>
        <p:spPr bwMode="auto">
          <a:xfrm>
            <a:off x="1609725" y="3719513"/>
            <a:ext cx="0" cy="2286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Line 51"/>
          <p:cNvSpPr>
            <a:spLocks noChangeShapeType="1"/>
          </p:cNvSpPr>
          <p:nvPr/>
        </p:nvSpPr>
        <p:spPr bwMode="auto">
          <a:xfrm>
            <a:off x="1620838" y="5187950"/>
            <a:ext cx="0" cy="2286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52"/>
          <p:cNvSpPr>
            <a:spLocks noChangeShapeType="1"/>
          </p:cNvSpPr>
          <p:nvPr/>
        </p:nvSpPr>
        <p:spPr bwMode="auto">
          <a:xfrm>
            <a:off x="1620838" y="5930900"/>
            <a:ext cx="0" cy="2286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Text Box 21"/>
          <p:cNvSpPr txBox="1">
            <a:spLocks noChangeArrowheads="1"/>
          </p:cNvSpPr>
          <p:nvPr/>
        </p:nvSpPr>
        <p:spPr bwMode="auto">
          <a:xfrm>
            <a:off x="6345238" y="4683065"/>
            <a:ext cx="6556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zh-CN" sz="2000" dirty="0" smtClean="0">
                <a:solidFill>
                  <a:schemeClr val="accent2"/>
                </a:solidFill>
                <a:latin typeface="黑体" panose="02010609060101010101" pitchFamily="49" charset="-122"/>
                <a:ea typeface="黑体" panose="02010609060101010101" pitchFamily="49" charset="-122"/>
              </a:rPr>
              <a:t>4KB</a:t>
            </a:r>
            <a:endParaRPr lang="zh-CN" altLang="zh-CN" sz="2000"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lide(fromRigh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right)">
                                      <p:cBhvr>
                                        <p:cTn id="32" dur="500"/>
                                        <p:tgtEl>
                                          <p:spTgt spid="8"/>
                                        </p:tgtEl>
                                      </p:cBhvr>
                                    </p:animEffect>
                                  </p:childTnLst>
                                </p:cTn>
                              </p:par>
                            </p:childTnLst>
                          </p:cTn>
                        </p:par>
                        <p:par>
                          <p:cTn id="33" fill="hold">
                            <p:stCondLst>
                              <p:cond delay="500"/>
                            </p:stCondLst>
                            <p:childTnLst>
                              <p:par>
                                <p:cTn id="34" presetID="12" presetClass="entr" presetSubtype="4"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slide(fromBottom)">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right)">
                                      <p:cBhvr>
                                        <p:cTn id="41" dur="500"/>
                                        <p:tgtEl>
                                          <p:spTgt spid="10"/>
                                        </p:tgtEl>
                                      </p:cBhvr>
                                    </p:animEffect>
                                  </p:childTnLst>
                                </p:cTn>
                              </p:par>
                            </p:childTnLst>
                          </p:cTn>
                        </p:par>
                        <p:par>
                          <p:cTn id="42" fill="hold">
                            <p:stCondLst>
                              <p:cond delay="500"/>
                            </p:stCondLst>
                            <p:childTnLst>
                              <p:par>
                                <p:cTn id="43" presetID="12" presetClass="entr" presetSubtype="4"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slide(fromBottom)">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slide(fromLeft)">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wipe(down)">
                                      <p:cBhvr>
                                        <p:cTn id="55" dur="500"/>
                                        <p:tgtEl>
                                          <p:spTgt spid="83"/>
                                        </p:tgtEl>
                                      </p:cBhvr>
                                    </p:animEffect>
                                  </p:childTnLst>
                                </p:cTn>
                              </p:par>
                            </p:childTnLst>
                          </p:cTn>
                        </p:par>
                      </p:childTnLst>
                    </p:cTn>
                  </p:par>
                  <p:par>
                    <p:cTn id="56" fill="hold">
                      <p:stCondLst>
                        <p:cond delay="indefinite"/>
                      </p:stCondLst>
                      <p:childTnLst>
                        <p:par>
                          <p:cTn id="57" fill="hold">
                            <p:stCondLst>
                              <p:cond delay="0"/>
                            </p:stCondLst>
                            <p:childTnLst>
                              <p:par>
                                <p:cTn id="58" presetID="23" presetClass="entr" presetSubtype="32" fill="hold" nodeType="clickEffect">
                                  <p:stCondLst>
                                    <p:cond delay="0"/>
                                  </p:stCondLst>
                                  <p:childTnLst>
                                    <p:set>
                                      <p:cBhvr>
                                        <p:cTn id="59" dur="1" fill="hold">
                                          <p:stCondLst>
                                            <p:cond delay="0"/>
                                          </p:stCondLst>
                                        </p:cTn>
                                        <p:tgtEl>
                                          <p:spTgt spid="64"/>
                                        </p:tgtEl>
                                        <p:attrNameLst>
                                          <p:attrName>style.visibility</p:attrName>
                                        </p:attrNameLst>
                                      </p:cBhvr>
                                      <p:to>
                                        <p:strVal val="visible"/>
                                      </p:to>
                                    </p:set>
                                    <p:anim calcmode="lin" valueType="num">
                                      <p:cBhvr>
                                        <p:cTn id="60" dur="500" fill="hold"/>
                                        <p:tgtEl>
                                          <p:spTgt spid="64"/>
                                        </p:tgtEl>
                                        <p:attrNameLst>
                                          <p:attrName>ppt_w</p:attrName>
                                        </p:attrNameLst>
                                      </p:cBhvr>
                                      <p:tavLst>
                                        <p:tav tm="0">
                                          <p:val>
                                            <p:strVal val="4*#ppt_w"/>
                                          </p:val>
                                        </p:tav>
                                        <p:tav tm="100000">
                                          <p:val>
                                            <p:strVal val="#ppt_w"/>
                                          </p:val>
                                        </p:tav>
                                      </p:tavLst>
                                    </p:anim>
                                    <p:anim calcmode="lin" valueType="num">
                                      <p:cBhvr>
                                        <p:cTn id="61" dur="500" fill="hold"/>
                                        <p:tgtEl>
                                          <p:spTgt spid="64"/>
                                        </p:tgtEl>
                                        <p:attrNameLst>
                                          <p:attrName>ppt_h</p:attrName>
                                        </p:attrNameLst>
                                      </p:cBhvr>
                                      <p:tavLst>
                                        <p:tav tm="0">
                                          <p:val>
                                            <p:strVal val="4*#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wipe(left)">
                                      <p:cBhvr>
                                        <p:cTn id="66" dur="500"/>
                                        <p:tgtEl>
                                          <p:spTgt spid="8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wipe(down)">
                                      <p:cBhvr>
                                        <p:cTn id="71" dur="500"/>
                                        <p:tgtEl>
                                          <p:spTgt spid="6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86"/>
                                        </p:tgtEl>
                                        <p:attrNameLst>
                                          <p:attrName>style.visibility</p:attrName>
                                        </p:attrNameLst>
                                      </p:cBhvr>
                                      <p:to>
                                        <p:strVal val="visible"/>
                                      </p:to>
                                    </p:set>
                                    <p:animEffect transition="in" filter="wipe(down)">
                                      <p:cBhvr>
                                        <p:cTn id="76" dur="500"/>
                                        <p:tgtEl>
                                          <p:spTgt spid="86"/>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08"/>
                                        </p:tgtEl>
                                        <p:attrNameLst>
                                          <p:attrName>style.visibility</p:attrName>
                                        </p:attrNameLst>
                                      </p:cBhvr>
                                      <p:to>
                                        <p:strVal val="visible"/>
                                      </p:to>
                                    </p:set>
                                    <p:animEffect transition="in" filter="dissolve">
                                      <p:cBhvr>
                                        <p:cTn id="81" dur="500"/>
                                        <p:tgtEl>
                                          <p:spTgt spid="108"/>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dissolve">
                                      <p:cBhvr>
                                        <p:cTn id="86" dur="500"/>
                                        <p:tgtEl>
                                          <p:spTgt spid="109"/>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dissolve">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111"/>
                                        </p:tgtEl>
                                        <p:attrNameLst>
                                          <p:attrName>style.visibility</p:attrName>
                                        </p:attrNameLst>
                                      </p:cBhvr>
                                      <p:to>
                                        <p:strVal val="visible"/>
                                      </p:to>
                                    </p:set>
                                    <p:animEffect transition="in" filter="wipe(up)">
                                      <p:cBhvr>
                                        <p:cTn id="96" dur="500"/>
                                        <p:tgtEl>
                                          <p:spTgt spid="111"/>
                                        </p:tgtEl>
                                      </p:cBhvr>
                                    </p:animEffect>
                                  </p:childTnLst>
                                </p:cTn>
                              </p:par>
                            </p:childTnLst>
                          </p:cTn>
                        </p:par>
                        <p:par>
                          <p:cTn id="97" fill="hold">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89"/>
                                        </p:tgtEl>
                                        <p:attrNameLst>
                                          <p:attrName>style.visibility</p:attrName>
                                        </p:attrNameLst>
                                      </p:cBhvr>
                                      <p:to>
                                        <p:strVal val="visible"/>
                                      </p:to>
                                    </p:set>
                                    <p:animEffect transition="in" filter="dissolve">
                                      <p:cBhvr>
                                        <p:cTn id="100" dur="500"/>
                                        <p:tgtEl>
                                          <p:spTgt spid="89"/>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2" fill="hold" nodeType="clickEffect">
                                  <p:stCondLst>
                                    <p:cond delay="0"/>
                                  </p:stCondLst>
                                  <p:childTnLst>
                                    <p:set>
                                      <p:cBhvr>
                                        <p:cTn id="104" dur="1" fill="hold">
                                          <p:stCondLst>
                                            <p:cond delay="0"/>
                                          </p:stCondLst>
                                        </p:cTn>
                                        <p:tgtEl>
                                          <p:spTgt spid="96"/>
                                        </p:tgtEl>
                                        <p:attrNameLst>
                                          <p:attrName>style.visibility</p:attrName>
                                        </p:attrNameLst>
                                      </p:cBhvr>
                                      <p:to>
                                        <p:strVal val="visible"/>
                                      </p:to>
                                    </p:set>
                                    <p:animEffect transition="in" filter="wipe(right)">
                                      <p:cBhvr>
                                        <p:cTn id="105" dur="500"/>
                                        <p:tgtEl>
                                          <p:spTgt spid="96"/>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92"/>
                                        </p:tgtEl>
                                        <p:attrNameLst>
                                          <p:attrName>style.visibility</p:attrName>
                                        </p:attrNameLst>
                                      </p:cBhvr>
                                      <p:to>
                                        <p:strVal val="visible"/>
                                      </p:to>
                                    </p:set>
                                    <p:animEffect transition="in" filter="dissolve">
                                      <p:cBhvr>
                                        <p:cTn id="110" dur="500"/>
                                        <p:tgtEl>
                                          <p:spTgt spid="9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110"/>
                                        </p:tgtEl>
                                        <p:attrNameLst>
                                          <p:attrName>style.visibility</p:attrName>
                                        </p:attrNameLst>
                                      </p:cBhvr>
                                      <p:to>
                                        <p:strVal val="visible"/>
                                      </p:to>
                                    </p:set>
                                    <p:animEffect transition="in" filter="wipe(up)">
                                      <p:cBhvr>
                                        <p:cTn id="115" dur="500"/>
                                        <p:tgtEl>
                                          <p:spTgt spid="110"/>
                                        </p:tgtEl>
                                      </p:cBhvr>
                                    </p:animEffect>
                                  </p:childTnLst>
                                </p:cTn>
                              </p:par>
                            </p:childTnLst>
                          </p:cTn>
                        </p:par>
                        <p:par>
                          <p:cTn id="116" fill="hold">
                            <p:stCondLst>
                              <p:cond delay="500"/>
                            </p:stCondLst>
                            <p:childTnLst>
                              <p:par>
                                <p:cTn id="117" presetID="9" presetClass="entr" presetSubtype="0" fill="hold" grpId="0" nodeType="afterEffect">
                                  <p:stCondLst>
                                    <p:cond delay="0"/>
                                  </p:stCondLst>
                                  <p:childTnLst>
                                    <p:set>
                                      <p:cBhvr>
                                        <p:cTn id="118" dur="1" fill="hold">
                                          <p:stCondLst>
                                            <p:cond delay="0"/>
                                          </p:stCondLst>
                                        </p:cTn>
                                        <p:tgtEl>
                                          <p:spTgt spid="90"/>
                                        </p:tgtEl>
                                        <p:attrNameLst>
                                          <p:attrName>style.visibility</p:attrName>
                                        </p:attrNameLst>
                                      </p:cBhvr>
                                      <p:to>
                                        <p:strVal val="visible"/>
                                      </p:to>
                                    </p:set>
                                    <p:animEffect transition="in" filter="dissolve">
                                      <p:cBhvr>
                                        <p:cTn id="119" dur="500"/>
                                        <p:tgtEl>
                                          <p:spTgt spid="90"/>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2" fill="hold" nodeType="clickEffect">
                                  <p:stCondLst>
                                    <p:cond delay="0"/>
                                  </p:stCondLst>
                                  <p:childTnLst>
                                    <p:set>
                                      <p:cBhvr>
                                        <p:cTn id="123" dur="1" fill="hold">
                                          <p:stCondLst>
                                            <p:cond delay="0"/>
                                          </p:stCondLst>
                                        </p:cTn>
                                        <p:tgtEl>
                                          <p:spTgt spid="99"/>
                                        </p:tgtEl>
                                        <p:attrNameLst>
                                          <p:attrName>style.visibility</p:attrName>
                                        </p:attrNameLst>
                                      </p:cBhvr>
                                      <p:to>
                                        <p:strVal val="visible"/>
                                      </p:to>
                                    </p:set>
                                    <p:animEffect transition="in" filter="wipe(right)">
                                      <p:cBhvr>
                                        <p:cTn id="124" dur="500"/>
                                        <p:tgtEl>
                                          <p:spTgt spid="9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93"/>
                                        </p:tgtEl>
                                        <p:attrNameLst>
                                          <p:attrName>style.visibility</p:attrName>
                                        </p:attrNameLst>
                                      </p:cBhvr>
                                      <p:to>
                                        <p:strVal val="visible"/>
                                      </p:to>
                                    </p:set>
                                    <p:animEffect transition="in" filter="dissolve">
                                      <p:cBhvr>
                                        <p:cTn id="129" dur="500"/>
                                        <p:tgtEl>
                                          <p:spTgt spid="93"/>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112"/>
                                        </p:tgtEl>
                                        <p:attrNameLst>
                                          <p:attrName>style.visibility</p:attrName>
                                        </p:attrNameLst>
                                      </p:cBhvr>
                                      <p:to>
                                        <p:strVal val="visible"/>
                                      </p:to>
                                    </p:set>
                                    <p:animEffect transition="in" filter="wipe(up)">
                                      <p:cBhvr>
                                        <p:cTn id="134" dur="500"/>
                                        <p:tgtEl>
                                          <p:spTgt spid="112"/>
                                        </p:tgtEl>
                                      </p:cBhvr>
                                    </p:animEffect>
                                  </p:childTnLst>
                                </p:cTn>
                              </p:par>
                            </p:childTnLst>
                          </p:cTn>
                        </p:par>
                        <p:par>
                          <p:cTn id="135" fill="hold">
                            <p:stCondLst>
                              <p:cond delay="500"/>
                            </p:stCondLst>
                            <p:childTnLst>
                              <p:par>
                                <p:cTn id="136" presetID="9" presetClass="entr" presetSubtype="0" fill="hold" grpId="0" nodeType="after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dissolve">
                                      <p:cBhvr>
                                        <p:cTn id="138" dur="500"/>
                                        <p:tgtEl>
                                          <p:spTgt spid="91"/>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2" fill="hold" nodeType="clickEffect">
                                  <p:stCondLst>
                                    <p:cond delay="0"/>
                                  </p:stCondLst>
                                  <p:childTnLst>
                                    <p:set>
                                      <p:cBhvr>
                                        <p:cTn id="142" dur="1" fill="hold">
                                          <p:stCondLst>
                                            <p:cond delay="0"/>
                                          </p:stCondLst>
                                        </p:cTn>
                                        <p:tgtEl>
                                          <p:spTgt spid="102"/>
                                        </p:tgtEl>
                                        <p:attrNameLst>
                                          <p:attrName>style.visibility</p:attrName>
                                        </p:attrNameLst>
                                      </p:cBhvr>
                                      <p:to>
                                        <p:strVal val="visible"/>
                                      </p:to>
                                    </p:set>
                                    <p:animEffect transition="in" filter="wipe(right)">
                                      <p:cBhvr>
                                        <p:cTn id="143" dur="500"/>
                                        <p:tgtEl>
                                          <p:spTgt spid="102"/>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94"/>
                                        </p:tgtEl>
                                        <p:attrNameLst>
                                          <p:attrName>style.visibility</p:attrName>
                                        </p:attrNameLst>
                                      </p:cBhvr>
                                      <p:to>
                                        <p:strVal val="visible"/>
                                      </p:to>
                                    </p:set>
                                    <p:animEffect transition="in" filter="dissolve">
                                      <p:cBhvr>
                                        <p:cTn id="148" dur="500"/>
                                        <p:tgtEl>
                                          <p:spTgt spid="94"/>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1" fill="hold" grpId="0" nodeType="clickEffect">
                                  <p:stCondLst>
                                    <p:cond delay="0"/>
                                  </p:stCondLst>
                                  <p:childTnLst>
                                    <p:set>
                                      <p:cBhvr>
                                        <p:cTn id="152" dur="1" fill="hold">
                                          <p:stCondLst>
                                            <p:cond delay="0"/>
                                          </p:stCondLst>
                                        </p:cTn>
                                        <p:tgtEl>
                                          <p:spTgt spid="113"/>
                                        </p:tgtEl>
                                        <p:attrNameLst>
                                          <p:attrName>style.visibility</p:attrName>
                                        </p:attrNameLst>
                                      </p:cBhvr>
                                      <p:to>
                                        <p:strVal val="visible"/>
                                      </p:to>
                                    </p:set>
                                    <p:animEffect transition="in" filter="wipe(up)">
                                      <p:cBhvr>
                                        <p:cTn id="153" dur="500"/>
                                        <p:tgtEl>
                                          <p:spTgt spid="113"/>
                                        </p:tgtEl>
                                      </p:cBhvr>
                                    </p:animEffect>
                                  </p:childTnLst>
                                </p:cTn>
                              </p:par>
                            </p:childTnLst>
                          </p:cTn>
                        </p:par>
                        <p:par>
                          <p:cTn id="154" fill="hold">
                            <p:stCondLst>
                              <p:cond delay="500"/>
                            </p:stCondLst>
                            <p:childTnLst>
                              <p:par>
                                <p:cTn id="155" presetID="9" presetClass="entr" presetSubtype="0" fill="hold" grpId="0" nodeType="afterEffect">
                                  <p:stCondLst>
                                    <p:cond delay="0"/>
                                  </p:stCondLst>
                                  <p:childTnLst>
                                    <p:set>
                                      <p:cBhvr>
                                        <p:cTn id="156" dur="1" fill="hold">
                                          <p:stCondLst>
                                            <p:cond delay="0"/>
                                          </p:stCondLst>
                                        </p:cTn>
                                        <p:tgtEl>
                                          <p:spTgt spid="95"/>
                                        </p:tgtEl>
                                        <p:attrNameLst>
                                          <p:attrName>style.visibility</p:attrName>
                                        </p:attrNameLst>
                                      </p:cBhvr>
                                      <p:to>
                                        <p:strVal val="visible"/>
                                      </p:to>
                                    </p:set>
                                    <p:animEffect transition="in" filter="dissolve">
                                      <p:cBhvr>
                                        <p:cTn id="157" dur="500"/>
                                        <p:tgtEl>
                                          <p:spTgt spid="95"/>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2" fill="hold" nodeType="clickEffect">
                                  <p:stCondLst>
                                    <p:cond delay="0"/>
                                  </p:stCondLst>
                                  <p:childTnLst>
                                    <p:set>
                                      <p:cBhvr>
                                        <p:cTn id="161" dur="1" fill="hold">
                                          <p:stCondLst>
                                            <p:cond delay="0"/>
                                          </p:stCondLst>
                                        </p:cTn>
                                        <p:tgtEl>
                                          <p:spTgt spid="105"/>
                                        </p:tgtEl>
                                        <p:attrNameLst>
                                          <p:attrName>style.visibility</p:attrName>
                                        </p:attrNameLst>
                                      </p:cBhvr>
                                      <p:to>
                                        <p:strVal val="visible"/>
                                      </p:to>
                                    </p:set>
                                    <p:animEffect transition="in" filter="wipe(right)">
                                      <p:cBhvr>
                                        <p:cTn id="16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nimBg="1"/>
      <p:bldP spid="6" grpId="0" autoUpdateAnimBg="0"/>
      <p:bldP spid="7" grpId="0" autoUpdateAnimBg="0"/>
      <p:bldP spid="8" grpId="0" animBg="1"/>
      <p:bldP spid="9" grpId="0" autoUpdateAnimBg="0"/>
      <p:bldP spid="10" grpId="0" animBg="1"/>
      <p:bldP spid="11" grpId="0" autoUpdateAnimBg="0"/>
      <p:bldP spid="12" grpId="0" autoUpdateAnimBg="0"/>
      <p:bldP spid="83" grpId="0" autoUpdateAnimBg="0"/>
      <p:bldP spid="85" grpId="0" animBg="1"/>
      <p:bldP spid="86" grpId="0" autoUpdateAnimBg="0"/>
      <p:bldP spid="87" grpId="0" autoUpdateAnimBg="0"/>
      <p:bldP spid="89" grpId="0" autoUpdateAnimBg="0"/>
      <p:bldP spid="90" grpId="0" autoUpdateAnimBg="0"/>
      <p:bldP spid="91" grpId="0" autoUpdateAnimBg="0"/>
      <p:bldP spid="92" grpId="0" autoUpdateAnimBg="0"/>
      <p:bldP spid="93" grpId="0" autoUpdateAnimBg="0"/>
      <p:bldP spid="94" grpId="0" autoUpdateAnimBg="0"/>
      <p:bldP spid="95" grpId="0" autoUpdateAnimBg="0"/>
      <p:bldP spid="108" grpId="0" autoUpdateAnimBg="0"/>
      <p:bldP spid="109" grpId="0" autoUpdateAnimBg="0"/>
      <p:bldP spid="110" grpId="0" animBg="1"/>
      <p:bldP spid="111" grpId="0" animBg="1"/>
      <p:bldP spid="112" grpId="0" animBg="1"/>
      <p:bldP spid="113" grpId="0" animBg="1"/>
      <p:bldP spid="6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066800" y="71438"/>
            <a:ext cx="7772400" cy="569912"/>
          </a:xfrm>
        </p:spPr>
        <p:txBody>
          <a:bodyPr lIns="91440" tIns="45720" rIns="91440" bIns="45720" anchor="ctr"/>
          <a:lstStyle/>
          <a:p>
            <a:pPr eaLnBrk="1" hangingPunct="1"/>
            <a:r>
              <a:rPr lang="zh-CN" altLang="en-US" smtClean="0"/>
              <a:t>存储器分类</a:t>
            </a:r>
          </a:p>
        </p:txBody>
      </p:sp>
      <p:sp>
        <p:nvSpPr>
          <p:cNvPr id="13315" name="Rectangle 3"/>
          <p:cNvSpPr>
            <a:spLocks noGrp="1" noChangeArrowheads="1"/>
          </p:cNvSpPr>
          <p:nvPr>
            <p:ph type="body" idx="4294967295"/>
          </p:nvPr>
        </p:nvSpPr>
        <p:spPr>
          <a:xfrm>
            <a:off x="128588" y="1425575"/>
            <a:ext cx="8821737" cy="4139595"/>
          </a:xfrm>
        </p:spPr>
        <p:txBody>
          <a:bodyPr lIns="91440" tIns="45720" rIns="91440" bIns="45720"/>
          <a:lstStyle/>
          <a:p>
            <a:pPr eaLnBrk="1" hangingPunct="1">
              <a:lnSpc>
                <a:spcPct val="110000"/>
              </a:lnSpc>
              <a:spcBef>
                <a:spcPct val="15000"/>
              </a:spcBef>
              <a:buFontTx/>
              <a:buNone/>
            </a:pPr>
            <a:r>
              <a:rPr lang="zh-CN" altLang="en-US"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按工作性质/存取方式分类</a:t>
            </a:r>
          </a:p>
          <a:p>
            <a:pPr lvl="1" algn="just">
              <a:lnSpc>
                <a:spcPct val="110000"/>
              </a:lnSpc>
              <a:spcBef>
                <a:spcPct val="15000"/>
              </a:spcBef>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随机存取存储器 </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andom </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RAM</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a:t>
            </a:r>
          </a:p>
          <a:p>
            <a:pPr lvl="2" algn="just">
              <a:lnSpc>
                <a:spcPct val="110000"/>
              </a:lnSpc>
              <a:spcBef>
                <a:spcPct val="15000"/>
              </a:spcBef>
            </a:pP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每个单元读写时间一样，且与各单元所在位置无关。如：内存。</a:t>
            </a:r>
          </a:p>
          <a:p>
            <a:pPr lvl="1" algn="just">
              <a:lnSpc>
                <a:spcPct val="110000"/>
              </a:lnSpc>
              <a:spcBef>
                <a:spcPct val="15000"/>
              </a:spcBef>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顺序存取存储器 </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equential </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SAM</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数据按顺序从存储载体的始端读出或写入，因而存取时间的长短与信息所在位置有关。例如：磁带。</a:t>
            </a:r>
          </a:p>
          <a:p>
            <a:pPr lvl="1" algn="just">
              <a:lnSpc>
                <a:spcPct val="110000"/>
              </a:lnSpc>
              <a:spcBef>
                <a:spcPct val="15000"/>
              </a:spcBef>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直接存取存储器 </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irect </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emory(</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DAM</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直接定位到读写数据块，在读写数据块时按顺序进行。如磁盘。</a:t>
            </a:r>
          </a:p>
          <a:p>
            <a:pPr lvl="1" algn="just">
              <a:lnSpc>
                <a:spcPct val="110000"/>
              </a:lnSpc>
              <a:spcBef>
                <a:spcPct val="0"/>
              </a:spcBef>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相联存储器 </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ssociate </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emory</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AM</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）或</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ontent </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ddressed </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CAM</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a:t>
            </a:r>
            <a:endParaRPr lang="zh-CN" altLang="en-US" sz="2000" dirty="0" smtClean="0">
              <a:latin typeface="微软雅黑" panose="020B0503020204020204" pitchFamily="34" charset="-122"/>
              <a:ea typeface="微软雅黑" panose="020B0503020204020204" pitchFamily="34" charset="-122"/>
              <a:cs typeface="Arial" panose="020B0604020202020204" pitchFamily="34" charset="0"/>
            </a:endParaRPr>
          </a:p>
          <a:p>
            <a:pPr lvl="2" algn="just">
              <a:lnSpc>
                <a:spcPct val="110000"/>
              </a:lnSpc>
              <a:spcBef>
                <a:spcPct val="15000"/>
              </a:spcBef>
            </a:pP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按内容检索到存储位置进行读写。例如：快表。</a:t>
            </a:r>
          </a:p>
        </p:txBody>
      </p:sp>
      <p:sp>
        <p:nvSpPr>
          <p:cNvPr id="7172" name="Text Box 6"/>
          <p:cNvSpPr txBox="1">
            <a:spLocks noChangeArrowheads="1"/>
          </p:cNvSpPr>
          <p:nvPr/>
        </p:nvSpPr>
        <p:spPr bwMode="auto">
          <a:xfrm>
            <a:off x="447675" y="854075"/>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spcBef>
                <a:spcPct val="50000"/>
              </a:spcBef>
            </a:pPr>
            <a:r>
              <a:rPr kumimoji="1" lang="zh-CN" altLang="en-US" sz="2400" b="1" dirty="0">
                <a:solidFill>
                  <a:srgbClr val="006600"/>
                </a:solidFill>
                <a:latin typeface="Times New Roman" panose="02020603050405020304" pitchFamily="18" charset="0"/>
                <a:ea typeface="微软雅黑" panose="020B0503020204020204" pitchFamily="34" charset="-122"/>
              </a:rPr>
              <a:t>依据不同的特性有多种分类方法</a:t>
            </a:r>
          </a:p>
        </p:txBody>
      </p:sp>
      <p:sp>
        <p:nvSpPr>
          <p:cNvPr id="717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8BB2D57-BC10-48B0-8E61-7C2143A6F95C}" type="slidenum">
              <a:rPr lang="zh-CN" altLang="en-US" sz="1200" smtClean="0">
                <a:solidFill>
                  <a:srgbClr val="898989"/>
                </a:solidFill>
              </a:rPr>
              <a:pPr/>
              <a:t>3</a:t>
            </a:fld>
            <a:endParaRPr lang="zh-CN" altLang="en-US" sz="1200" smtClean="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down)">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wipe(down)">
                                      <p:cBhvr>
                                        <p:cTn id="12" dur="500"/>
                                        <p:tgtEl>
                                          <p:spTgt spid="133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315">
                                            <p:txEl>
                                              <p:pRg st="1" end="1"/>
                                            </p:txEl>
                                          </p:spTgt>
                                        </p:tgtEl>
                                        <p:attrNameLst>
                                          <p:attrName>style.visibility</p:attrName>
                                        </p:attrNameLst>
                                      </p:cBhvr>
                                      <p:to>
                                        <p:strVal val="visible"/>
                                      </p:to>
                                    </p:set>
                                    <p:animEffect transition="in" filter="wipe(down)">
                                      <p:cBhvr>
                                        <p:cTn id="17" dur="500"/>
                                        <p:tgtEl>
                                          <p:spTgt spid="133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22" dur="500"/>
                                        <p:tgtEl>
                                          <p:spTgt spid="133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315">
                                            <p:txEl>
                                              <p:pRg st="3" end="3"/>
                                            </p:txEl>
                                          </p:spTgt>
                                        </p:tgtEl>
                                        <p:attrNameLst>
                                          <p:attrName>style.visibility</p:attrName>
                                        </p:attrNameLst>
                                      </p:cBhvr>
                                      <p:to>
                                        <p:strVal val="visible"/>
                                      </p:to>
                                    </p:set>
                                    <p:animEffect transition="in" filter="wipe(down)">
                                      <p:cBhvr>
                                        <p:cTn id="27" dur="500"/>
                                        <p:tgtEl>
                                          <p:spTgt spid="133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32" dur="500"/>
                                        <p:tgtEl>
                                          <p:spTgt spid="133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315">
                                            <p:txEl>
                                              <p:pRg st="5" end="5"/>
                                            </p:txEl>
                                          </p:spTgt>
                                        </p:tgtEl>
                                        <p:attrNameLst>
                                          <p:attrName>style.visibility</p:attrName>
                                        </p:attrNameLst>
                                      </p:cBhvr>
                                      <p:to>
                                        <p:strVal val="visible"/>
                                      </p:to>
                                    </p:set>
                                    <p:animEffect transition="in" filter="wipe(down)">
                                      <p:cBhvr>
                                        <p:cTn id="37" dur="500"/>
                                        <p:tgtEl>
                                          <p:spTgt spid="1331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42" dur="500"/>
                                        <p:tgtEl>
                                          <p:spTgt spid="1331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315">
                                            <p:txEl>
                                              <p:pRg st="7" end="7"/>
                                            </p:txEl>
                                          </p:spTgt>
                                        </p:tgtEl>
                                        <p:attrNameLst>
                                          <p:attrName>style.visibility</p:attrName>
                                        </p:attrNameLst>
                                      </p:cBhvr>
                                      <p:to>
                                        <p:strVal val="visible"/>
                                      </p:to>
                                    </p:set>
                                    <p:animEffect transition="in" filter="wipe(down)">
                                      <p:cBhvr>
                                        <p:cTn id="47" dur="500"/>
                                        <p:tgtEl>
                                          <p:spTgt spid="1331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3315">
                                            <p:txEl>
                                              <p:pRg st="8" end="8"/>
                                            </p:txEl>
                                          </p:spTgt>
                                        </p:tgtEl>
                                        <p:attrNameLst>
                                          <p:attrName>style.visibility</p:attrName>
                                        </p:attrNameLst>
                                      </p:cBhvr>
                                      <p:to>
                                        <p:strVal val="visible"/>
                                      </p:to>
                                    </p:set>
                                    <p:animEffect transition="in" filter="blinds(horizontal)">
                                      <p:cBhvr>
                                        <p:cTn id="52" dur="500"/>
                                        <p:tgtEl>
                                          <p:spTgt spid="13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E9B36054-2BC4-4330-BB1B-6B92DD682BD4}" type="slidenum">
              <a:rPr lang="zh-CN" altLang="en-US" sz="1200" smtClean="0">
                <a:solidFill>
                  <a:srgbClr val="898989"/>
                </a:solidFill>
              </a:rPr>
              <a:pPr/>
              <a:t>30</a:t>
            </a:fld>
            <a:endParaRPr lang="zh-CN" altLang="en-US" sz="1200" smtClean="0">
              <a:solidFill>
                <a:srgbClr val="898989"/>
              </a:solidFill>
            </a:endParaRPr>
          </a:p>
        </p:txBody>
      </p:sp>
      <p:sp>
        <p:nvSpPr>
          <p:cNvPr id="53" name="Text Box 2"/>
          <p:cNvSpPr txBox="1">
            <a:spLocks noChangeArrowheads="1"/>
          </p:cNvSpPr>
          <p:nvPr/>
        </p:nvSpPr>
        <p:spPr bwMode="auto">
          <a:xfrm>
            <a:off x="401638" y="709613"/>
            <a:ext cx="552291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50000"/>
              </a:spcBef>
              <a:buSzTx/>
              <a:buFontTx/>
              <a:buNone/>
            </a:pPr>
            <a:r>
              <a:rPr lang="zh-CN" altLang="zh-CN" sz="2000">
                <a:latin typeface="黑体" panose="02010609060101010101" pitchFamily="49" charset="-122"/>
                <a:ea typeface="黑体" panose="02010609060101010101" pitchFamily="49" charset="-122"/>
              </a:rPr>
              <a:t>低位地址分配给芯片，高位地址形成片选逻辑。</a:t>
            </a:r>
          </a:p>
        </p:txBody>
      </p:sp>
      <p:sp>
        <p:nvSpPr>
          <p:cNvPr id="54" name="Text Box 3"/>
          <p:cNvSpPr txBox="1">
            <a:spLocks noChangeArrowheads="1"/>
          </p:cNvSpPr>
          <p:nvPr/>
        </p:nvSpPr>
        <p:spPr bwMode="auto">
          <a:xfrm>
            <a:off x="538163" y="1358900"/>
            <a:ext cx="4681537"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芯片  片内地址  片选信号 片选逻辑</a:t>
            </a:r>
          </a:p>
        </p:txBody>
      </p:sp>
      <p:sp>
        <p:nvSpPr>
          <p:cNvPr id="55" name="Line 4"/>
          <p:cNvSpPr>
            <a:spLocks noChangeShapeType="1"/>
          </p:cNvSpPr>
          <p:nvPr/>
        </p:nvSpPr>
        <p:spPr bwMode="auto">
          <a:xfrm>
            <a:off x="557213" y="1330325"/>
            <a:ext cx="4586287"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
          <p:cNvSpPr>
            <a:spLocks noChangeShapeType="1"/>
          </p:cNvSpPr>
          <p:nvPr/>
        </p:nvSpPr>
        <p:spPr bwMode="auto">
          <a:xfrm>
            <a:off x="557213" y="1901825"/>
            <a:ext cx="4586287"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Text Box 6"/>
          <p:cNvSpPr txBox="1">
            <a:spLocks noChangeArrowheads="1"/>
          </p:cNvSpPr>
          <p:nvPr/>
        </p:nvSpPr>
        <p:spPr bwMode="auto">
          <a:xfrm>
            <a:off x="627063" y="1973263"/>
            <a:ext cx="1066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a:t>
            </a:r>
          </a:p>
        </p:txBody>
      </p:sp>
      <p:sp>
        <p:nvSpPr>
          <p:cNvPr id="58" name="Text Box 7"/>
          <p:cNvSpPr txBox="1">
            <a:spLocks noChangeArrowheads="1"/>
          </p:cNvSpPr>
          <p:nvPr/>
        </p:nvSpPr>
        <p:spPr bwMode="auto">
          <a:xfrm>
            <a:off x="627063" y="2476500"/>
            <a:ext cx="1066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a:t>
            </a:r>
          </a:p>
        </p:txBody>
      </p:sp>
      <p:sp>
        <p:nvSpPr>
          <p:cNvPr id="59" name="Text Box 8"/>
          <p:cNvSpPr txBox="1">
            <a:spLocks noChangeArrowheads="1"/>
          </p:cNvSpPr>
          <p:nvPr/>
        </p:nvSpPr>
        <p:spPr bwMode="auto">
          <a:xfrm>
            <a:off x="627063" y="3074988"/>
            <a:ext cx="1066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a:t>
            </a:r>
          </a:p>
        </p:txBody>
      </p:sp>
      <p:sp>
        <p:nvSpPr>
          <p:cNvPr id="60" name="Text Box 9"/>
          <p:cNvSpPr txBox="1">
            <a:spLocks noChangeArrowheads="1"/>
          </p:cNvSpPr>
          <p:nvPr/>
        </p:nvSpPr>
        <p:spPr bwMode="auto">
          <a:xfrm>
            <a:off x="627063" y="3686175"/>
            <a:ext cx="1066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a:t>
            </a:r>
          </a:p>
        </p:txBody>
      </p:sp>
      <p:sp>
        <p:nvSpPr>
          <p:cNvPr id="61" name="Text Box 10"/>
          <p:cNvSpPr txBox="1">
            <a:spLocks noChangeArrowheads="1"/>
          </p:cNvSpPr>
          <p:nvPr/>
        </p:nvSpPr>
        <p:spPr bwMode="auto">
          <a:xfrm>
            <a:off x="1389063" y="1973263"/>
            <a:ext cx="1752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A9～A0</a:t>
            </a:r>
          </a:p>
        </p:txBody>
      </p:sp>
      <p:sp>
        <p:nvSpPr>
          <p:cNvPr id="62" name="Text Box 11"/>
          <p:cNvSpPr txBox="1">
            <a:spLocks noChangeArrowheads="1"/>
          </p:cNvSpPr>
          <p:nvPr/>
        </p:nvSpPr>
        <p:spPr bwMode="auto">
          <a:xfrm>
            <a:off x="1389063" y="2476500"/>
            <a:ext cx="1752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A9～A0</a:t>
            </a:r>
          </a:p>
        </p:txBody>
      </p:sp>
      <p:sp>
        <p:nvSpPr>
          <p:cNvPr id="63" name="Text Box 12"/>
          <p:cNvSpPr txBox="1">
            <a:spLocks noChangeArrowheads="1"/>
          </p:cNvSpPr>
          <p:nvPr/>
        </p:nvSpPr>
        <p:spPr bwMode="auto">
          <a:xfrm>
            <a:off x="1389063" y="3074988"/>
            <a:ext cx="1752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A9～A0</a:t>
            </a:r>
          </a:p>
        </p:txBody>
      </p:sp>
      <p:sp>
        <p:nvSpPr>
          <p:cNvPr id="64" name="Text Box 13"/>
          <p:cNvSpPr txBox="1">
            <a:spLocks noChangeArrowheads="1"/>
          </p:cNvSpPr>
          <p:nvPr/>
        </p:nvSpPr>
        <p:spPr bwMode="auto">
          <a:xfrm>
            <a:off x="1389063" y="3686175"/>
            <a:ext cx="14255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A9～A0</a:t>
            </a:r>
          </a:p>
        </p:txBody>
      </p:sp>
      <p:sp>
        <p:nvSpPr>
          <p:cNvPr id="65" name="Text Box 14"/>
          <p:cNvSpPr txBox="1">
            <a:spLocks noChangeArrowheads="1"/>
          </p:cNvSpPr>
          <p:nvPr/>
        </p:nvSpPr>
        <p:spPr bwMode="auto">
          <a:xfrm>
            <a:off x="3840163" y="1949450"/>
            <a:ext cx="1447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A11A10</a:t>
            </a:r>
          </a:p>
        </p:txBody>
      </p:sp>
      <p:sp>
        <p:nvSpPr>
          <p:cNvPr id="66" name="Line 15"/>
          <p:cNvSpPr>
            <a:spLocks noChangeShapeType="1"/>
          </p:cNvSpPr>
          <p:nvPr/>
        </p:nvSpPr>
        <p:spPr bwMode="auto">
          <a:xfrm>
            <a:off x="3916363" y="2025650"/>
            <a:ext cx="228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16"/>
          <p:cNvSpPr>
            <a:spLocks noChangeShapeType="1"/>
          </p:cNvSpPr>
          <p:nvPr/>
        </p:nvSpPr>
        <p:spPr bwMode="auto">
          <a:xfrm>
            <a:off x="4373563" y="2025650"/>
            <a:ext cx="228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Text Box 17"/>
          <p:cNvSpPr txBox="1">
            <a:spLocks noChangeArrowheads="1"/>
          </p:cNvSpPr>
          <p:nvPr/>
        </p:nvSpPr>
        <p:spPr bwMode="auto">
          <a:xfrm>
            <a:off x="3840163" y="2452688"/>
            <a:ext cx="1447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A11A10</a:t>
            </a:r>
          </a:p>
        </p:txBody>
      </p:sp>
      <p:sp>
        <p:nvSpPr>
          <p:cNvPr id="69" name="Text Box 18"/>
          <p:cNvSpPr txBox="1">
            <a:spLocks noChangeArrowheads="1"/>
          </p:cNvSpPr>
          <p:nvPr/>
        </p:nvSpPr>
        <p:spPr bwMode="auto">
          <a:xfrm>
            <a:off x="3840163" y="3051175"/>
            <a:ext cx="1447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A11A10</a:t>
            </a:r>
          </a:p>
        </p:txBody>
      </p:sp>
      <p:sp>
        <p:nvSpPr>
          <p:cNvPr id="70" name="Text Box 19"/>
          <p:cNvSpPr txBox="1">
            <a:spLocks noChangeArrowheads="1"/>
          </p:cNvSpPr>
          <p:nvPr/>
        </p:nvSpPr>
        <p:spPr bwMode="auto">
          <a:xfrm>
            <a:off x="3840163" y="3662363"/>
            <a:ext cx="1447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A11A10</a:t>
            </a:r>
          </a:p>
        </p:txBody>
      </p:sp>
      <p:sp>
        <p:nvSpPr>
          <p:cNvPr id="71" name="Line 20"/>
          <p:cNvSpPr>
            <a:spLocks noChangeShapeType="1"/>
          </p:cNvSpPr>
          <p:nvPr/>
        </p:nvSpPr>
        <p:spPr bwMode="auto">
          <a:xfrm>
            <a:off x="3902075" y="2540000"/>
            <a:ext cx="228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21"/>
          <p:cNvSpPr>
            <a:spLocks noChangeShapeType="1"/>
          </p:cNvSpPr>
          <p:nvPr/>
        </p:nvSpPr>
        <p:spPr bwMode="auto">
          <a:xfrm>
            <a:off x="4373563" y="3127375"/>
            <a:ext cx="228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3" name="Group 22"/>
          <p:cNvGrpSpPr>
            <a:grpSpLocks/>
          </p:cNvGrpSpPr>
          <p:nvPr/>
        </p:nvGrpSpPr>
        <p:grpSpPr bwMode="auto">
          <a:xfrm>
            <a:off x="2700338" y="2014538"/>
            <a:ext cx="1752600" cy="400050"/>
            <a:chOff x="0" y="0"/>
            <a:chExt cx="1104" cy="252"/>
          </a:xfrm>
        </p:grpSpPr>
        <p:sp>
          <p:nvSpPr>
            <p:cNvPr id="35878" name="Text Box 23"/>
            <p:cNvSpPr txBox="1">
              <a:spLocks noChangeArrowheads="1"/>
            </p:cNvSpPr>
            <p:nvPr/>
          </p:nvSpPr>
          <p:spPr bwMode="auto">
            <a:xfrm>
              <a:off x="0" y="0"/>
              <a:ext cx="11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CS0</a:t>
              </a:r>
            </a:p>
          </p:txBody>
        </p:sp>
        <p:sp>
          <p:nvSpPr>
            <p:cNvPr id="35879" name="Line 24"/>
            <p:cNvSpPr>
              <a:spLocks noChangeShapeType="1"/>
            </p:cNvSpPr>
            <p:nvPr/>
          </p:nvSpPr>
          <p:spPr bwMode="auto">
            <a:xfrm>
              <a:off x="70" y="46"/>
              <a:ext cx="22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6" name="Group 25"/>
          <p:cNvGrpSpPr>
            <a:grpSpLocks/>
          </p:cNvGrpSpPr>
          <p:nvPr/>
        </p:nvGrpSpPr>
        <p:grpSpPr bwMode="auto">
          <a:xfrm>
            <a:off x="2700338" y="2517775"/>
            <a:ext cx="1752600" cy="400050"/>
            <a:chOff x="0" y="0"/>
            <a:chExt cx="1104" cy="252"/>
          </a:xfrm>
        </p:grpSpPr>
        <p:sp>
          <p:nvSpPr>
            <p:cNvPr id="35876" name="Text Box 26"/>
            <p:cNvSpPr txBox="1">
              <a:spLocks noChangeArrowheads="1"/>
            </p:cNvSpPr>
            <p:nvPr/>
          </p:nvSpPr>
          <p:spPr bwMode="auto">
            <a:xfrm>
              <a:off x="0" y="0"/>
              <a:ext cx="11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CS1</a:t>
              </a:r>
            </a:p>
          </p:txBody>
        </p:sp>
        <p:sp>
          <p:nvSpPr>
            <p:cNvPr id="35877" name="Line 27"/>
            <p:cNvSpPr>
              <a:spLocks noChangeShapeType="1"/>
            </p:cNvSpPr>
            <p:nvPr/>
          </p:nvSpPr>
          <p:spPr bwMode="auto">
            <a:xfrm>
              <a:off x="98" y="46"/>
              <a:ext cx="19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9" name="Group 28"/>
          <p:cNvGrpSpPr>
            <a:grpSpLocks/>
          </p:cNvGrpSpPr>
          <p:nvPr/>
        </p:nvGrpSpPr>
        <p:grpSpPr bwMode="auto">
          <a:xfrm>
            <a:off x="2700338" y="3116263"/>
            <a:ext cx="1752600" cy="400050"/>
            <a:chOff x="0" y="0"/>
            <a:chExt cx="1104" cy="252"/>
          </a:xfrm>
        </p:grpSpPr>
        <p:sp>
          <p:nvSpPr>
            <p:cNvPr id="35874" name="Text Box 29"/>
            <p:cNvSpPr txBox="1">
              <a:spLocks noChangeArrowheads="1"/>
            </p:cNvSpPr>
            <p:nvPr/>
          </p:nvSpPr>
          <p:spPr bwMode="auto">
            <a:xfrm>
              <a:off x="0" y="0"/>
              <a:ext cx="11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CS2</a:t>
              </a:r>
            </a:p>
          </p:txBody>
        </p:sp>
        <p:sp>
          <p:nvSpPr>
            <p:cNvPr id="35875" name="Line 30"/>
            <p:cNvSpPr>
              <a:spLocks noChangeShapeType="1"/>
            </p:cNvSpPr>
            <p:nvPr/>
          </p:nvSpPr>
          <p:spPr bwMode="auto">
            <a:xfrm>
              <a:off x="98" y="32"/>
              <a:ext cx="19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 name="Group 31"/>
          <p:cNvGrpSpPr>
            <a:grpSpLocks/>
          </p:cNvGrpSpPr>
          <p:nvPr/>
        </p:nvGrpSpPr>
        <p:grpSpPr bwMode="auto">
          <a:xfrm>
            <a:off x="2700338" y="3727450"/>
            <a:ext cx="1447800" cy="358775"/>
            <a:chOff x="0" y="0"/>
            <a:chExt cx="912" cy="252"/>
          </a:xfrm>
        </p:grpSpPr>
        <p:sp>
          <p:nvSpPr>
            <p:cNvPr id="35872" name="Text Box 32"/>
            <p:cNvSpPr txBox="1">
              <a:spLocks noChangeArrowheads="1"/>
            </p:cNvSpPr>
            <p:nvPr/>
          </p:nvSpPr>
          <p:spPr bwMode="auto">
            <a:xfrm>
              <a:off x="0" y="0"/>
              <a:ext cx="9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CS3</a:t>
              </a:r>
            </a:p>
          </p:txBody>
        </p:sp>
        <p:sp>
          <p:nvSpPr>
            <p:cNvPr id="35873" name="Line 33"/>
            <p:cNvSpPr>
              <a:spLocks noChangeShapeType="1"/>
            </p:cNvSpPr>
            <p:nvPr/>
          </p:nvSpPr>
          <p:spPr bwMode="auto">
            <a:xfrm>
              <a:off x="98" y="55"/>
              <a:ext cx="14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7" name="Text Box 2"/>
          <p:cNvSpPr txBox="1">
            <a:spLocks noChangeArrowheads="1"/>
          </p:cNvSpPr>
          <p:nvPr/>
        </p:nvSpPr>
        <p:spPr bwMode="auto">
          <a:xfrm>
            <a:off x="190500" y="4508500"/>
            <a:ext cx="277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3.线路连接</a:t>
            </a:r>
          </a:p>
        </p:txBody>
      </p:sp>
      <p:sp>
        <p:nvSpPr>
          <p:cNvPr id="88" name="Text Box 3"/>
          <p:cNvSpPr txBox="1">
            <a:spLocks noChangeArrowheads="1"/>
          </p:cNvSpPr>
          <p:nvPr/>
        </p:nvSpPr>
        <p:spPr bwMode="auto">
          <a:xfrm>
            <a:off x="1576388" y="4484688"/>
            <a:ext cx="3505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（1）扩展位数</a:t>
            </a:r>
          </a:p>
        </p:txBody>
      </p:sp>
      <p:sp>
        <p:nvSpPr>
          <p:cNvPr id="89" name="Text Box 153"/>
          <p:cNvSpPr txBox="1">
            <a:spLocks noChangeArrowheads="1"/>
          </p:cNvSpPr>
          <p:nvPr/>
        </p:nvSpPr>
        <p:spPr bwMode="auto">
          <a:xfrm>
            <a:off x="1600200" y="4926013"/>
            <a:ext cx="19764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（2）扩展</a:t>
            </a:r>
            <a:r>
              <a:rPr lang="zh-CN" altLang="en-US" sz="2000">
                <a:latin typeface="黑体" panose="02010609060101010101" pitchFamily="49" charset="-122"/>
                <a:ea typeface="黑体" panose="02010609060101010101" pitchFamily="49" charset="-122"/>
              </a:rPr>
              <a:t>字</a:t>
            </a:r>
            <a:r>
              <a:rPr lang="zh-CN" altLang="zh-CN" sz="2000">
                <a:latin typeface="黑体" panose="02010609060101010101" pitchFamily="49" charset="-122"/>
                <a:ea typeface="黑体" panose="02010609060101010101" pitchFamily="49" charset="-122"/>
              </a:rPr>
              <a:t>数</a:t>
            </a:r>
          </a:p>
        </p:txBody>
      </p:sp>
      <p:sp>
        <p:nvSpPr>
          <p:cNvPr id="90" name="Text Box 154"/>
          <p:cNvSpPr txBox="1">
            <a:spLocks noChangeArrowheads="1"/>
          </p:cNvSpPr>
          <p:nvPr/>
        </p:nvSpPr>
        <p:spPr bwMode="auto">
          <a:xfrm>
            <a:off x="3394075" y="4484688"/>
            <a:ext cx="23415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（3）连接控制线</a:t>
            </a:r>
          </a:p>
        </p:txBody>
      </p:sp>
      <p:sp>
        <p:nvSpPr>
          <p:cNvPr id="91" name="Text Box 155"/>
          <p:cNvSpPr txBox="1">
            <a:spLocks noChangeArrowheads="1"/>
          </p:cNvSpPr>
          <p:nvPr/>
        </p:nvSpPr>
        <p:spPr bwMode="auto">
          <a:xfrm>
            <a:off x="3394075" y="4945063"/>
            <a:ext cx="2517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（4）片选逻辑电路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slide(fromLeft)">
                                      <p:cBhvr>
                                        <p:cTn id="7" dur="500"/>
                                        <p:tgtEl>
                                          <p:spTgt spid="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arn(outVertical)">
                                      <p:cBhvr>
                                        <p:cTn id="12" dur="500"/>
                                        <p:tgtEl>
                                          <p:spTgt spid="55"/>
                                        </p:tgtEl>
                                      </p:cBhvr>
                                    </p:animEffect>
                                  </p:childTnLst>
                                </p:cTn>
                              </p:par>
                            </p:childTnLst>
                          </p:cTn>
                        </p:par>
                        <p:par>
                          <p:cTn id="13" fill="hold" nodeType="afterGroup">
                            <p:stCondLst>
                              <p:cond delay="500"/>
                            </p:stCondLst>
                            <p:childTnLst>
                              <p:par>
                                <p:cTn id="14" presetID="12" presetClass="entr" presetSubtype="1" fill="hold" grpId="0" nodeType="after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slide(fromTop)">
                                      <p:cBhvr>
                                        <p:cTn id="16" dur="500"/>
                                        <p:tgtEl>
                                          <p:spTgt spid="54"/>
                                        </p:tgtEl>
                                      </p:cBhvr>
                                    </p:animEffect>
                                  </p:childTnLst>
                                </p:cTn>
                              </p:par>
                            </p:childTnLst>
                          </p:cTn>
                        </p:par>
                        <p:par>
                          <p:cTn id="17" fill="hold" nodeType="afterGroup">
                            <p:stCondLst>
                              <p:cond delay="1000"/>
                            </p:stCondLst>
                            <p:childTnLst>
                              <p:par>
                                <p:cTn id="18" presetID="16" presetClass="entr" presetSubtype="37"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barn(outVertical)">
                                      <p:cBhvr>
                                        <p:cTn id="20" dur="500"/>
                                        <p:tgtEl>
                                          <p:spTgt spid="5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7">
                                            <p:txEl>
                                              <p:pRg st="0" end="0"/>
                                            </p:txEl>
                                          </p:spTgt>
                                        </p:tgtEl>
                                        <p:attrNameLst>
                                          <p:attrName>style.visibility</p:attrName>
                                        </p:attrNameLst>
                                      </p:cBhvr>
                                      <p:to>
                                        <p:strVal val="visible"/>
                                      </p:to>
                                    </p:set>
                                    <p:animEffect transition="in" filter="dissolve">
                                      <p:cBhvr>
                                        <p:cTn id="25" dur="500"/>
                                        <p:tgtEl>
                                          <p:spTgt spid="57">
                                            <p:txEl>
                                              <p:pRg st="0" end="0"/>
                                            </p:txEl>
                                          </p:spTgt>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58">
                                            <p:txEl>
                                              <p:pRg st="0" end="0"/>
                                            </p:txEl>
                                          </p:spTgt>
                                        </p:tgtEl>
                                        <p:attrNameLst>
                                          <p:attrName>style.visibility</p:attrName>
                                        </p:attrNameLst>
                                      </p:cBhvr>
                                      <p:to>
                                        <p:strVal val="visible"/>
                                      </p:to>
                                    </p:set>
                                    <p:animEffect transition="in" filter="dissolve">
                                      <p:cBhvr>
                                        <p:cTn id="29" dur="500"/>
                                        <p:tgtEl>
                                          <p:spTgt spid="58">
                                            <p:txEl>
                                              <p:pRg st="0" end="0"/>
                                            </p:txEl>
                                          </p:spTgt>
                                        </p:tgtEl>
                                      </p:cBhvr>
                                    </p:animEffect>
                                  </p:childTnLst>
                                </p:cTn>
                              </p:par>
                            </p:childTnLst>
                          </p:cTn>
                        </p:par>
                        <p:par>
                          <p:cTn id="30" fill="hold" nodeType="afterGroup">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59">
                                            <p:txEl>
                                              <p:pRg st="0" end="0"/>
                                            </p:txEl>
                                          </p:spTgt>
                                        </p:tgtEl>
                                        <p:attrNameLst>
                                          <p:attrName>style.visibility</p:attrName>
                                        </p:attrNameLst>
                                      </p:cBhvr>
                                      <p:to>
                                        <p:strVal val="visible"/>
                                      </p:to>
                                    </p:set>
                                    <p:animEffect transition="in" filter="dissolve">
                                      <p:cBhvr>
                                        <p:cTn id="33" dur="500"/>
                                        <p:tgtEl>
                                          <p:spTgt spid="59">
                                            <p:txEl>
                                              <p:pRg st="0" end="0"/>
                                            </p:txEl>
                                          </p:spTgt>
                                        </p:tgtEl>
                                      </p:cBhvr>
                                    </p:animEffect>
                                  </p:childTnLst>
                                </p:cTn>
                              </p:par>
                            </p:childTnLst>
                          </p:cTn>
                        </p:par>
                        <p:par>
                          <p:cTn id="34" fill="hold" nodeType="afterGroup">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60">
                                            <p:txEl>
                                              <p:pRg st="0" end="0"/>
                                            </p:txEl>
                                          </p:spTgt>
                                        </p:tgtEl>
                                        <p:attrNameLst>
                                          <p:attrName>style.visibility</p:attrName>
                                        </p:attrNameLst>
                                      </p:cBhvr>
                                      <p:to>
                                        <p:strVal val="visible"/>
                                      </p:to>
                                    </p:set>
                                    <p:animEffect transition="in" filter="dissolve">
                                      <p:cBhvr>
                                        <p:cTn id="37" dur="500"/>
                                        <p:tgtEl>
                                          <p:spTgt spid="6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
                                            <p:txEl>
                                              <p:pRg st="0" end="0"/>
                                            </p:txEl>
                                          </p:spTgt>
                                        </p:tgtEl>
                                        <p:attrNameLst>
                                          <p:attrName>style.visibility</p:attrName>
                                        </p:attrNameLst>
                                      </p:cBhvr>
                                      <p:to>
                                        <p:strVal val="visible"/>
                                      </p:to>
                                    </p:set>
                                    <p:animEffect transition="in" filter="dissolve">
                                      <p:cBhvr>
                                        <p:cTn id="42" dur="500"/>
                                        <p:tgtEl>
                                          <p:spTgt spid="61">
                                            <p:txEl>
                                              <p:pRg st="0" end="0"/>
                                            </p:txEl>
                                          </p:spTgt>
                                        </p:tgtEl>
                                      </p:cBhvr>
                                    </p:animEffect>
                                  </p:childTnLst>
                                </p:cTn>
                              </p:par>
                            </p:childTnLst>
                          </p:cTn>
                        </p:par>
                        <p:par>
                          <p:cTn id="43" fill="hold" nodeType="afterGroup">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62">
                                            <p:txEl>
                                              <p:pRg st="0" end="0"/>
                                            </p:txEl>
                                          </p:spTgt>
                                        </p:tgtEl>
                                        <p:attrNameLst>
                                          <p:attrName>style.visibility</p:attrName>
                                        </p:attrNameLst>
                                      </p:cBhvr>
                                      <p:to>
                                        <p:strVal val="visible"/>
                                      </p:to>
                                    </p:set>
                                    <p:animEffect transition="in" filter="dissolve">
                                      <p:cBhvr>
                                        <p:cTn id="46" dur="500"/>
                                        <p:tgtEl>
                                          <p:spTgt spid="62">
                                            <p:txEl>
                                              <p:pRg st="0" end="0"/>
                                            </p:txEl>
                                          </p:spTgt>
                                        </p:tgtEl>
                                      </p:cBhvr>
                                    </p:animEffect>
                                  </p:childTnLst>
                                </p:cTn>
                              </p:par>
                            </p:childTnLst>
                          </p:cTn>
                        </p:par>
                        <p:par>
                          <p:cTn id="47" fill="hold" nodeType="afterGroup">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63">
                                            <p:txEl>
                                              <p:pRg st="0" end="0"/>
                                            </p:txEl>
                                          </p:spTgt>
                                        </p:tgtEl>
                                        <p:attrNameLst>
                                          <p:attrName>style.visibility</p:attrName>
                                        </p:attrNameLst>
                                      </p:cBhvr>
                                      <p:to>
                                        <p:strVal val="visible"/>
                                      </p:to>
                                    </p:set>
                                    <p:animEffect transition="in" filter="dissolve">
                                      <p:cBhvr>
                                        <p:cTn id="50" dur="500"/>
                                        <p:tgtEl>
                                          <p:spTgt spid="63">
                                            <p:txEl>
                                              <p:pRg st="0" end="0"/>
                                            </p:txEl>
                                          </p:spTgt>
                                        </p:tgtEl>
                                      </p:cBhvr>
                                    </p:animEffect>
                                  </p:childTnLst>
                                </p:cTn>
                              </p:par>
                            </p:childTnLst>
                          </p:cTn>
                        </p:par>
                        <p:par>
                          <p:cTn id="51" fill="hold" nodeType="afterGroup">
                            <p:stCondLst>
                              <p:cond delay="1500"/>
                            </p:stCondLst>
                            <p:childTnLst>
                              <p:par>
                                <p:cTn id="52" presetID="9" presetClass="entr" presetSubtype="0" fill="hold" grpId="0" nodeType="afterEffect">
                                  <p:stCondLst>
                                    <p:cond delay="0"/>
                                  </p:stCondLst>
                                  <p:childTnLst>
                                    <p:set>
                                      <p:cBhvr>
                                        <p:cTn id="53" dur="1" fill="hold">
                                          <p:stCondLst>
                                            <p:cond delay="0"/>
                                          </p:stCondLst>
                                        </p:cTn>
                                        <p:tgtEl>
                                          <p:spTgt spid="64">
                                            <p:txEl>
                                              <p:pRg st="0" end="0"/>
                                            </p:txEl>
                                          </p:spTgt>
                                        </p:tgtEl>
                                        <p:attrNameLst>
                                          <p:attrName>style.visibility</p:attrName>
                                        </p:attrNameLst>
                                      </p:cBhvr>
                                      <p:to>
                                        <p:strVal val="visible"/>
                                      </p:to>
                                    </p:set>
                                    <p:animEffect transition="in" filter="dissolve">
                                      <p:cBhvr>
                                        <p:cTn id="54" dur="500"/>
                                        <p:tgtEl>
                                          <p:spTgt spid="64">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dissolve">
                                      <p:cBhvr>
                                        <p:cTn id="59" dur="500"/>
                                        <p:tgtEl>
                                          <p:spTgt spid="73"/>
                                        </p:tgtEl>
                                      </p:cBhvr>
                                    </p:animEffect>
                                  </p:childTnLst>
                                </p:cTn>
                              </p:par>
                            </p:childTnLst>
                          </p:cTn>
                        </p:par>
                        <p:par>
                          <p:cTn id="60" fill="hold" nodeType="afterGroup">
                            <p:stCondLst>
                              <p:cond delay="500"/>
                            </p:stCondLst>
                            <p:childTnLst>
                              <p:par>
                                <p:cTn id="61" presetID="9" presetClass="entr" presetSubtype="0" fill="hold" nodeType="after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dissolve">
                                      <p:cBhvr>
                                        <p:cTn id="63" dur="500"/>
                                        <p:tgtEl>
                                          <p:spTgt spid="76"/>
                                        </p:tgtEl>
                                      </p:cBhvr>
                                    </p:animEffect>
                                  </p:childTnLst>
                                </p:cTn>
                              </p:par>
                            </p:childTnLst>
                          </p:cTn>
                        </p:par>
                        <p:par>
                          <p:cTn id="64" fill="hold" nodeType="afterGroup">
                            <p:stCondLst>
                              <p:cond delay="1000"/>
                            </p:stCondLst>
                            <p:childTnLst>
                              <p:par>
                                <p:cTn id="65" presetID="9" presetClass="entr" presetSubtype="0" fill="hold" nodeType="after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dissolve">
                                      <p:cBhvr>
                                        <p:cTn id="67" dur="500"/>
                                        <p:tgtEl>
                                          <p:spTgt spid="79"/>
                                        </p:tgtEl>
                                      </p:cBhvr>
                                    </p:animEffect>
                                  </p:childTnLst>
                                </p:cTn>
                              </p:par>
                              <p:par>
                                <p:cTn id="68" presetID="9" presetClass="entr" presetSubtype="0" fill="hold" nodeType="with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dissolve">
                                      <p:cBhvr>
                                        <p:cTn id="70" dur="500"/>
                                        <p:tgtEl>
                                          <p:spTgt spid="8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65">
                                            <p:txEl>
                                              <p:pRg st="0" end="0"/>
                                            </p:txEl>
                                          </p:spTgt>
                                        </p:tgtEl>
                                        <p:attrNameLst>
                                          <p:attrName>style.visibility</p:attrName>
                                        </p:attrNameLst>
                                      </p:cBhvr>
                                      <p:to>
                                        <p:strVal val="visible"/>
                                      </p:to>
                                    </p:set>
                                    <p:animEffect transition="in" filter="dissolve">
                                      <p:cBhvr>
                                        <p:cTn id="75" dur="500"/>
                                        <p:tgtEl>
                                          <p:spTgt spid="65">
                                            <p:txEl>
                                              <p:pRg st="0" end="0"/>
                                            </p:txEl>
                                          </p:spTgt>
                                        </p:tgtEl>
                                      </p:cBhvr>
                                    </p:animEffect>
                                  </p:childTnLst>
                                </p:cTn>
                              </p:par>
                            </p:childTnLst>
                          </p:cTn>
                        </p:par>
                        <p:par>
                          <p:cTn id="76" fill="hold" nodeType="afterGroup">
                            <p:stCondLst>
                              <p:cond delay="500"/>
                            </p:stCondLst>
                            <p:childTnLst>
                              <p:par>
                                <p:cTn id="77" presetID="9" presetClass="entr" presetSubtype="0" fill="hold" grpId="0"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dissolve">
                                      <p:cBhvr>
                                        <p:cTn id="79" dur="500"/>
                                        <p:tgtEl>
                                          <p:spTgt spid="66"/>
                                        </p:tgtEl>
                                      </p:cBhvr>
                                    </p:animEffect>
                                  </p:childTnLst>
                                </p:cTn>
                              </p:par>
                            </p:childTnLst>
                          </p:cTn>
                        </p:par>
                        <p:par>
                          <p:cTn id="80" fill="hold" nodeType="afterGroup">
                            <p:stCondLst>
                              <p:cond delay="1000"/>
                            </p:stCondLst>
                            <p:childTnLst>
                              <p:par>
                                <p:cTn id="81" presetID="9" presetClass="entr" presetSubtype="0" fill="hold" grpId="0" nodeType="afterEffect">
                                  <p:stCondLst>
                                    <p:cond delay="0"/>
                                  </p:stCondLst>
                                  <p:childTnLst>
                                    <p:set>
                                      <p:cBhvr>
                                        <p:cTn id="82" dur="1" fill="hold">
                                          <p:stCondLst>
                                            <p:cond delay="0"/>
                                          </p:stCondLst>
                                        </p:cTn>
                                        <p:tgtEl>
                                          <p:spTgt spid="67"/>
                                        </p:tgtEl>
                                        <p:attrNameLst>
                                          <p:attrName>style.visibility</p:attrName>
                                        </p:attrNameLst>
                                      </p:cBhvr>
                                      <p:to>
                                        <p:strVal val="visible"/>
                                      </p:to>
                                    </p:set>
                                    <p:animEffect transition="in" filter="dissolve">
                                      <p:cBhvr>
                                        <p:cTn id="83" dur="500"/>
                                        <p:tgtEl>
                                          <p:spTgt spid="6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68">
                                            <p:txEl>
                                              <p:pRg st="0" end="0"/>
                                            </p:txEl>
                                          </p:spTgt>
                                        </p:tgtEl>
                                        <p:attrNameLst>
                                          <p:attrName>style.visibility</p:attrName>
                                        </p:attrNameLst>
                                      </p:cBhvr>
                                      <p:to>
                                        <p:strVal val="visible"/>
                                      </p:to>
                                    </p:set>
                                    <p:animEffect transition="in" filter="dissolve">
                                      <p:cBhvr>
                                        <p:cTn id="88" dur="500"/>
                                        <p:tgtEl>
                                          <p:spTgt spid="68">
                                            <p:txEl>
                                              <p:pRg st="0" end="0"/>
                                            </p:txEl>
                                          </p:spTgt>
                                        </p:tgtEl>
                                      </p:cBhvr>
                                    </p:animEffect>
                                  </p:childTnLst>
                                </p:cTn>
                              </p:par>
                            </p:childTnLst>
                          </p:cTn>
                        </p:par>
                        <p:par>
                          <p:cTn id="89" fill="hold" nodeType="afterGroup">
                            <p:stCondLst>
                              <p:cond delay="500"/>
                            </p:stCondLst>
                            <p:childTnLst>
                              <p:par>
                                <p:cTn id="90" presetID="9" presetClass="entr" presetSubtype="0" fill="hold" grpId="0" nodeType="afterEffect">
                                  <p:stCondLst>
                                    <p:cond delay="0"/>
                                  </p:stCondLst>
                                  <p:childTnLst>
                                    <p:set>
                                      <p:cBhvr>
                                        <p:cTn id="91" dur="1" fill="hold">
                                          <p:stCondLst>
                                            <p:cond delay="0"/>
                                          </p:stCondLst>
                                        </p:cTn>
                                        <p:tgtEl>
                                          <p:spTgt spid="71"/>
                                        </p:tgtEl>
                                        <p:attrNameLst>
                                          <p:attrName>style.visibility</p:attrName>
                                        </p:attrNameLst>
                                      </p:cBhvr>
                                      <p:to>
                                        <p:strVal val="visible"/>
                                      </p:to>
                                    </p:set>
                                    <p:animEffect transition="in" filter="dissolve">
                                      <p:cBhvr>
                                        <p:cTn id="92" dur="500"/>
                                        <p:tgtEl>
                                          <p:spTgt spid="7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69">
                                            <p:txEl>
                                              <p:pRg st="0" end="0"/>
                                            </p:txEl>
                                          </p:spTgt>
                                        </p:tgtEl>
                                        <p:attrNameLst>
                                          <p:attrName>style.visibility</p:attrName>
                                        </p:attrNameLst>
                                      </p:cBhvr>
                                      <p:to>
                                        <p:strVal val="visible"/>
                                      </p:to>
                                    </p:set>
                                    <p:animEffect transition="in" filter="dissolve">
                                      <p:cBhvr>
                                        <p:cTn id="97" dur="500"/>
                                        <p:tgtEl>
                                          <p:spTgt spid="69">
                                            <p:txEl>
                                              <p:pRg st="0" end="0"/>
                                            </p:txEl>
                                          </p:spTgt>
                                        </p:tgtEl>
                                      </p:cBhvr>
                                    </p:animEffect>
                                  </p:childTnLst>
                                </p:cTn>
                              </p:par>
                            </p:childTnLst>
                          </p:cTn>
                        </p:par>
                        <p:par>
                          <p:cTn id="98" fill="hold" nodeType="afterGroup">
                            <p:stCondLst>
                              <p:cond delay="500"/>
                            </p:stCondLst>
                            <p:childTnLst>
                              <p:par>
                                <p:cTn id="99" presetID="9" presetClass="entr" presetSubtype="0" fill="hold" grpId="0" nodeType="after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dissolve">
                                      <p:cBhvr>
                                        <p:cTn id="101" dur="500"/>
                                        <p:tgtEl>
                                          <p:spTgt spid="7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70">
                                            <p:txEl>
                                              <p:pRg st="0" end="0"/>
                                            </p:txEl>
                                          </p:spTgt>
                                        </p:tgtEl>
                                        <p:attrNameLst>
                                          <p:attrName>style.visibility</p:attrName>
                                        </p:attrNameLst>
                                      </p:cBhvr>
                                      <p:to>
                                        <p:strVal val="visible"/>
                                      </p:to>
                                    </p:set>
                                    <p:animEffect transition="in" filter="dissolve">
                                      <p:cBhvr>
                                        <p:cTn id="106" dur="500"/>
                                        <p:tgtEl>
                                          <p:spTgt spid="70">
                                            <p:txEl>
                                              <p:pRg st="0" end="0"/>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2" presetClass="entr" presetSubtype="8" fill="hold" grpId="0" nodeType="clickEffect">
                                  <p:stCondLst>
                                    <p:cond delay="0"/>
                                  </p:stCondLst>
                                  <p:childTnLst>
                                    <p:set>
                                      <p:cBhvr>
                                        <p:cTn id="110" dur="1" fill="hold">
                                          <p:stCondLst>
                                            <p:cond delay="0"/>
                                          </p:stCondLst>
                                        </p:cTn>
                                        <p:tgtEl>
                                          <p:spTgt spid="87"/>
                                        </p:tgtEl>
                                        <p:attrNameLst>
                                          <p:attrName>style.visibility</p:attrName>
                                        </p:attrNameLst>
                                      </p:cBhvr>
                                      <p:to>
                                        <p:strVal val="visible"/>
                                      </p:to>
                                    </p:set>
                                    <p:animEffect transition="in" filter="slide(fromLeft)">
                                      <p:cBhvr>
                                        <p:cTn id="111" dur="500"/>
                                        <p:tgtEl>
                                          <p:spTgt spid="87"/>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2" presetClass="entr" presetSubtype="2" fill="hold" grpId="0" nodeType="clickEffect">
                                  <p:stCondLst>
                                    <p:cond delay="0"/>
                                  </p:stCondLst>
                                  <p:childTnLst>
                                    <p:set>
                                      <p:cBhvr>
                                        <p:cTn id="115" dur="1" fill="hold">
                                          <p:stCondLst>
                                            <p:cond delay="0"/>
                                          </p:stCondLst>
                                        </p:cTn>
                                        <p:tgtEl>
                                          <p:spTgt spid="88"/>
                                        </p:tgtEl>
                                        <p:attrNameLst>
                                          <p:attrName>style.visibility</p:attrName>
                                        </p:attrNameLst>
                                      </p:cBhvr>
                                      <p:to>
                                        <p:strVal val="visible"/>
                                      </p:to>
                                    </p:set>
                                    <p:animEffect transition="in" filter="slide(fromRight)">
                                      <p:cBhvr>
                                        <p:cTn id="116" dur="500"/>
                                        <p:tgtEl>
                                          <p:spTgt spid="88"/>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2" presetClass="entr" presetSubtype="2" fill="hold" grpId="0" nodeType="clickEffect">
                                  <p:stCondLst>
                                    <p:cond delay="0"/>
                                  </p:stCondLst>
                                  <p:childTnLst>
                                    <p:set>
                                      <p:cBhvr>
                                        <p:cTn id="120" dur="1" fill="hold">
                                          <p:stCondLst>
                                            <p:cond delay="0"/>
                                          </p:stCondLst>
                                        </p:cTn>
                                        <p:tgtEl>
                                          <p:spTgt spid="89"/>
                                        </p:tgtEl>
                                        <p:attrNameLst>
                                          <p:attrName>style.visibility</p:attrName>
                                        </p:attrNameLst>
                                      </p:cBhvr>
                                      <p:to>
                                        <p:strVal val="visible"/>
                                      </p:to>
                                    </p:set>
                                    <p:animEffect transition="in" filter="slide(fromRight)">
                                      <p:cBhvr>
                                        <p:cTn id="121" dur="500"/>
                                        <p:tgtEl>
                                          <p:spTgt spid="89"/>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2" presetClass="entr" presetSubtype="2" fill="hold" grpId="0" nodeType="clickEffect">
                                  <p:stCondLst>
                                    <p:cond delay="0"/>
                                  </p:stCondLst>
                                  <p:childTnLst>
                                    <p:set>
                                      <p:cBhvr>
                                        <p:cTn id="125" dur="1" fill="hold">
                                          <p:stCondLst>
                                            <p:cond delay="0"/>
                                          </p:stCondLst>
                                        </p:cTn>
                                        <p:tgtEl>
                                          <p:spTgt spid="90"/>
                                        </p:tgtEl>
                                        <p:attrNameLst>
                                          <p:attrName>style.visibility</p:attrName>
                                        </p:attrNameLst>
                                      </p:cBhvr>
                                      <p:to>
                                        <p:strVal val="visible"/>
                                      </p:to>
                                    </p:set>
                                    <p:animEffect transition="in" filter="slide(fromRight)">
                                      <p:cBhvr>
                                        <p:cTn id="126" dur="500"/>
                                        <p:tgtEl>
                                          <p:spTgt spid="90"/>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2" presetClass="entr" presetSubtype="2" fill="hold" grpId="0" nodeType="clickEffect">
                                  <p:stCondLst>
                                    <p:cond delay="0"/>
                                  </p:stCondLst>
                                  <p:childTnLst>
                                    <p:set>
                                      <p:cBhvr>
                                        <p:cTn id="130" dur="1" fill="hold">
                                          <p:stCondLst>
                                            <p:cond delay="0"/>
                                          </p:stCondLst>
                                        </p:cTn>
                                        <p:tgtEl>
                                          <p:spTgt spid="91"/>
                                        </p:tgtEl>
                                        <p:attrNameLst>
                                          <p:attrName>style.visibility</p:attrName>
                                        </p:attrNameLst>
                                      </p:cBhvr>
                                      <p:to>
                                        <p:strVal val="visible"/>
                                      </p:to>
                                    </p:set>
                                    <p:animEffect transition="in" filter="slide(fromRight)">
                                      <p:cBhvr>
                                        <p:cTn id="13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P spid="54" grpId="0" autoUpdateAnimBg="0"/>
      <p:bldP spid="55" grpId="0" animBg="1"/>
      <p:bldP spid="56" grpId="0" animBg="1"/>
      <p:bldP spid="57" grpId="0" build="p" autoUpdateAnimBg="0"/>
      <p:bldP spid="58" grpId="0" build="p" autoUpdateAnimBg="0"/>
      <p:bldP spid="59" grpId="0" build="p" autoUpdateAnimBg="0"/>
      <p:bldP spid="60" grpId="0" build="p" autoUpdateAnimBg="0"/>
      <p:bldP spid="61" grpId="0" build="p" autoUpdateAnimBg="0"/>
      <p:bldP spid="62" grpId="0" build="p" autoUpdateAnimBg="0"/>
      <p:bldP spid="63" grpId="0" build="p" autoUpdateAnimBg="0"/>
      <p:bldP spid="64" grpId="0" build="p" autoUpdateAnimBg="0"/>
      <p:bldP spid="65" grpId="0" build="p" autoUpdateAnimBg="0"/>
      <p:bldP spid="66" grpId="0" animBg="1"/>
      <p:bldP spid="67" grpId="0" animBg="1"/>
      <p:bldP spid="68" grpId="0" build="p" autoUpdateAnimBg="0"/>
      <p:bldP spid="69" grpId="0" build="p" autoUpdateAnimBg="0"/>
      <p:bldP spid="70" grpId="0" build="p" autoUpdateAnimBg="0"/>
      <p:bldP spid="71" grpId="0" animBg="1"/>
      <p:bldP spid="72" grpId="0" animBg="1"/>
      <p:bldP spid="87" grpId="0" autoUpdateAnimBg="0"/>
      <p:bldP spid="88" grpId="0" autoUpdateAnimBg="0"/>
      <p:bldP spid="89" grpId="0" autoUpdateAnimBg="0"/>
      <p:bldP spid="90" grpId="0" autoUpdateAnimBg="0"/>
      <p:bldP spid="9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7D9DD69-F71B-4B63-8817-D6D93998FC53}" type="slidenum">
              <a:rPr lang="zh-CN" altLang="en-US" sz="1200" smtClean="0">
                <a:solidFill>
                  <a:srgbClr val="898989"/>
                </a:solidFill>
              </a:rPr>
              <a:pPr/>
              <a:t>31</a:t>
            </a:fld>
            <a:endParaRPr lang="zh-CN" altLang="en-US" sz="1200" smtClean="0">
              <a:solidFill>
                <a:srgbClr val="898989"/>
              </a:solidFill>
            </a:endParaRPr>
          </a:p>
        </p:txBody>
      </p:sp>
      <p:sp>
        <p:nvSpPr>
          <p:cNvPr id="3" name="Text Box 4"/>
          <p:cNvSpPr txBox="1">
            <a:spLocks noChangeArrowheads="1"/>
          </p:cNvSpPr>
          <p:nvPr/>
        </p:nvSpPr>
        <p:spPr bwMode="auto">
          <a:xfrm>
            <a:off x="2362200" y="2574925"/>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4" name="Line 5"/>
          <p:cNvSpPr>
            <a:spLocks noChangeShapeType="1"/>
          </p:cNvSpPr>
          <p:nvPr/>
        </p:nvSpPr>
        <p:spPr bwMode="auto">
          <a:xfrm>
            <a:off x="1066800" y="2117725"/>
            <a:ext cx="0" cy="2743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7"/>
          <p:cNvSpPr>
            <a:spLocks noChangeShapeType="1"/>
          </p:cNvSpPr>
          <p:nvPr/>
        </p:nvSpPr>
        <p:spPr bwMode="auto">
          <a:xfrm>
            <a:off x="2667000" y="1508125"/>
            <a:ext cx="0" cy="2438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8"/>
          <p:cNvSpPr>
            <a:spLocks noChangeShapeType="1"/>
          </p:cNvSpPr>
          <p:nvPr/>
        </p:nvSpPr>
        <p:spPr bwMode="auto">
          <a:xfrm flipH="1">
            <a:off x="2209800" y="3946525"/>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10"/>
          <p:cNvSpPr>
            <a:spLocks noChangeShapeType="1"/>
          </p:cNvSpPr>
          <p:nvPr/>
        </p:nvSpPr>
        <p:spPr bwMode="auto">
          <a:xfrm flipH="1">
            <a:off x="1066800" y="3641725"/>
            <a:ext cx="3810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11"/>
          <p:cNvGrpSpPr>
            <a:grpSpLocks/>
          </p:cNvGrpSpPr>
          <p:nvPr/>
        </p:nvGrpSpPr>
        <p:grpSpPr bwMode="auto">
          <a:xfrm>
            <a:off x="1295400" y="3489325"/>
            <a:ext cx="1143000" cy="990600"/>
            <a:chOff x="0" y="0"/>
            <a:chExt cx="720" cy="624"/>
          </a:xfrm>
        </p:grpSpPr>
        <p:sp>
          <p:nvSpPr>
            <p:cNvPr id="37018" name="Rectangle 12"/>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7019" name="Text Box 13"/>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11" name="Line 14"/>
          <p:cNvSpPr>
            <a:spLocks noChangeShapeType="1"/>
          </p:cNvSpPr>
          <p:nvPr/>
        </p:nvSpPr>
        <p:spPr bwMode="auto">
          <a:xfrm flipV="1">
            <a:off x="2438400" y="1279525"/>
            <a:ext cx="0" cy="1143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5"/>
          <p:cNvSpPr>
            <a:spLocks noChangeShapeType="1"/>
          </p:cNvSpPr>
          <p:nvPr/>
        </p:nvSpPr>
        <p:spPr bwMode="auto">
          <a:xfrm rot="5400000" flipH="1">
            <a:off x="1562100" y="3238500"/>
            <a:ext cx="533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6"/>
          <p:cNvSpPr>
            <a:spLocks noChangeShapeType="1"/>
          </p:cNvSpPr>
          <p:nvPr/>
        </p:nvSpPr>
        <p:spPr bwMode="auto">
          <a:xfrm>
            <a:off x="2209800" y="2422525"/>
            <a:ext cx="228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 name="组合 13"/>
          <p:cNvGrpSpPr>
            <a:grpSpLocks/>
          </p:cNvGrpSpPr>
          <p:nvPr/>
        </p:nvGrpSpPr>
        <p:grpSpPr bwMode="auto">
          <a:xfrm>
            <a:off x="838200" y="2727325"/>
            <a:ext cx="609600" cy="2438400"/>
            <a:chOff x="838200" y="2727325"/>
            <a:chExt cx="609600" cy="2438400"/>
          </a:xfrm>
        </p:grpSpPr>
        <p:sp>
          <p:nvSpPr>
            <p:cNvPr id="37015" name="Line 6"/>
            <p:cNvSpPr>
              <a:spLocks noChangeShapeType="1"/>
            </p:cNvSpPr>
            <p:nvPr/>
          </p:nvSpPr>
          <p:spPr bwMode="auto">
            <a:xfrm>
              <a:off x="838200" y="2727325"/>
              <a:ext cx="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16" name="Line 9"/>
            <p:cNvSpPr>
              <a:spLocks noChangeShapeType="1"/>
            </p:cNvSpPr>
            <p:nvPr/>
          </p:nvSpPr>
          <p:spPr bwMode="auto">
            <a:xfrm flipH="1">
              <a:off x="838200" y="4251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17" name="Line 17"/>
            <p:cNvSpPr>
              <a:spLocks noChangeShapeType="1"/>
            </p:cNvSpPr>
            <p:nvPr/>
          </p:nvSpPr>
          <p:spPr bwMode="auto">
            <a:xfrm flipH="1">
              <a:off x="838200" y="2727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Line 18"/>
          <p:cNvSpPr>
            <a:spLocks noChangeShapeType="1"/>
          </p:cNvSpPr>
          <p:nvPr/>
        </p:nvSpPr>
        <p:spPr bwMode="auto">
          <a:xfrm flipH="1">
            <a:off x="1066800" y="2117725"/>
            <a:ext cx="3810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 name="Group 19"/>
          <p:cNvGrpSpPr>
            <a:grpSpLocks/>
          </p:cNvGrpSpPr>
          <p:nvPr/>
        </p:nvGrpSpPr>
        <p:grpSpPr bwMode="auto">
          <a:xfrm>
            <a:off x="1295400" y="1965325"/>
            <a:ext cx="1143000" cy="990600"/>
            <a:chOff x="0" y="0"/>
            <a:chExt cx="720" cy="624"/>
          </a:xfrm>
        </p:grpSpPr>
        <p:sp>
          <p:nvSpPr>
            <p:cNvPr id="37013" name="Rectangle 20"/>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7014" name="Text Box 21"/>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22" name="Text Box 22"/>
          <p:cNvSpPr txBox="1">
            <a:spLocks noChangeArrowheads="1"/>
          </p:cNvSpPr>
          <p:nvPr/>
        </p:nvSpPr>
        <p:spPr bwMode="auto">
          <a:xfrm>
            <a:off x="2133600" y="156845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23" name="Line 23"/>
          <p:cNvSpPr>
            <a:spLocks noChangeShapeType="1"/>
          </p:cNvSpPr>
          <p:nvPr/>
        </p:nvSpPr>
        <p:spPr bwMode="auto">
          <a:xfrm flipH="1">
            <a:off x="2362200" y="1736725"/>
            <a:ext cx="152400" cy="1524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4"/>
          <p:cNvSpPr>
            <a:spLocks noChangeShapeType="1"/>
          </p:cNvSpPr>
          <p:nvPr/>
        </p:nvSpPr>
        <p:spPr bwMode="auto">
          <a:xfrm flipH="1">
            <a:off x="2590800" y="2727325"/>
            <a:ext cx="152400" cy="1524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5"/>
          <p:cNvSpPr>
            <a:spLocks noChangeShapeType="1"/>
          </p:cNvSpPr>
          <p:nvPr/>
        </p:nvSpPr>
        <p:spPr bwMode="auto">
          <a:xfrm flipH="1">
            <a:off x="990600" y="4556125"/>
            <a:ext cx="152400" cy="1524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26"/>
          <p:cNvSpPr txBox="1">
            <a:spLocks noChangeArrowheads="1"/>
          </p:cNvSpPr>
          <p:nvPr/>
        </p:nvSpPr>
        <p:spPr bwMode="auto">
          <a:xfrm>
            <a:off x="1047751" y="4491522"/>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Times New Roman" panose="02020603050405020304" pitchFamily="18" charset="0"/>
                <a:ea typeface="宋体" panose="02010600030101010101" pitchFamily="2" charset="-122"/>
              </a:rPr>
              <a:t>10</a:t>
            </a:r>
          </a:p>
        </p:txBody>
      </p:sp>
      <p:sp>
        <p:nvSpPr>
          <p:cNvPr id="27" name="Line 28"/>
          <p:cNvSpPr>
            <a:spLocks noChangeShapeType="1"/>
          </p:cNvSpPr>
          <p:nvPr/>
        </p:nvSpPr>
        <p:spPr bwMode="auto">
          <a:xfrm rot="5400000" flipH="1">
            <a:off x="3619500" y="3238500"/>
            <a:ext cx="533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9"/>
          <p:cNvSpPr>
            <a:spLocks noChangeShapeType="1"/>
          </p:cNvSpPr>
          <p:nvPr/>
        </p:nvSpPr>
        <p:spPr bwMode="auto">
          <a:xfrm rot="5400000" flipH="1">
            <a:off x="5676900" y="3238500"/>
            <a:ext cx="533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30"/>
          <p:cNvSpPr>
            <a:spLocks noChangeShapeType="1"/>
          </p:cNvSpPr>
          <p:nvPr/>
        </p:nvSpPr>
        <p:spPr bwMode="auto">
          <a:xfrm rot="5400000" flipH="1">
            <a:off x="7734300" y="3238500"/>
            <a:ext cx="533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 name="Group 31"/>
          <p:cNvGrpSpPr>
            <a:grpSpLocks/>
          </p:cNvGrpSpPr>
          <p:nvPr/>
        </p:nvGrpSpPr>
        <p:grpSpPr bwMode="auto">
          <a:xfrm>
            <a:off x="7162800" y="1279525"/>
            <a:ext cx="1905000" cy="3597275"/>
            <a:chOff x="96" y="0"/>
            <a:chExt cx="1200" cy="2266"/>
          </a:xfrm>
        </p:grpSpPr>
        <p:sp>
          <p:nvSpPr>
            <p:cNvPr id="36995" name="Line 32"/>
            <p:cNvSpPr>
              <a:spLocks noChangeShapeType="1"/>
            </p:cNvSpPr>
            <p:nvPr/>
          </p:nvSpPr>
          <p:spPr bwMode="auto">
            <a:xfrm>
              <a:off x="144" y="528"/>
              <a:ext cx="0" cy="17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6" name="Line 34"/>
            <p:cNvSpPr>
              <a:spLocks noChangeShapeType="1"/>
            </p:cNvSpPr>
            <p:nvPr/>
          </p:nvSpPr>
          <p:spPr bwMode="auto">
            <a:xfrm>
              <a:off x="1152" y="144"/>
              <a:ext cx="0" cy="15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7" name="Line 35"/>
            <p:cNvSpPr>
              <a:spLocks noChangeShapeType="1"/>
            </p:cNvSpPr>
            <p:nvPr/>
          </p:nvSpPr>
          <p:spPr bwMode="auto">
            <a:xfrm flipH="1">
              <a:off x="864" y="168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8" name="Line 37"/>
            <p:cNvSpPr>
              <a:spLocks noChangeShapeType="1"/>
            </p:cNvSpPr>
            <p:nvPr/>
          </p:nvSpPr>
          <p:spPr bwMode="auto">
            <a:xfrm flipH="1">
              <a:off x="144" y="149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99" name="Group 38"/>
            <p:cNvGrpSpPr>
              <a:grpSpLocks/>
            </p:cNvGrpSpPr>
            <p:nvPr/>
          </p:nvGrpSpPr>
          <p:grpSpPr bwMode="auto">
            <a:xfrm>
              <a:off x="288" y="1402"/>
              <a:ext cx="720" cy="624"/>
              <a:chOff x="0" y="0"/>
              <a:chExt cx="720" cy="624"/>
            </a:xfrm>
          </p:grpSpPr>
          <p:sp>
            <p:nvSpPr>
              <p:cNvPr id="37011" name="Rectangle 39"/>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7012" name="Text Box 40"/>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7000" name="Line 41"/>
            <p:cNvSpPr>
              <a:spLocks noChangeShapeType="1"/>
            </p:cNvSpPr>
            <p:nvPr/>
          </p:nvSpPr>
          <p:spPr bwMode="auto">
            <a:xfrm flipV="1">
              <a:off x="1008" y="0"/>
              <a:ext cx="0" cy="7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1" name="Line 42"/>
            <p:cNvSpPr>
              <a:spLocks noChangeShapeType="1"/>
            </p:cNvSpPr>
            <p:nvPr/>
          </p:nvSpPr>
          <p:spPr bwMode="auto">
            <a:xfrm>
              <a:off x="864" y="720"/>
              <a:ext cx="144"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2" name="Line 44"/>
            <p:cNvSpPr>
              <a:spLocks noChangeShapeType="1"/>
            </p:cNvSpPr>
            <p:nvPr/>
          </p:nvSpPr>
          <p:spPr bwMode="auto">
            <a:xfrm flipH="1">
              <a:off x="144" y="52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003" name="Group 45"/>
            <p:cNvGrpSpPr>
              <a:grpSpLocks/>
            </p:cNvGrpSpPr>
            <p:nvPr/>
          </p:nvGrpSpPr>
          <p:grpSpPr bwMode="auto">
            <a:xfrm>
              <a:off x="288" y="432"/>
              <a:ext cx="720" cy="624"/>
              <a:chOff x="0" y="0"/>
              <a:chExt cx="720" cy="624"/>
            </a:xfrm>
          </p:grpSpPr>
          <p:sp>
            <p:nvSpPr>
              <p:cNvPr id="37009" name="Rectangle 46"/>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7010" name="Text Box 47"/>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7004" name="Text Box 48"/>
            <p:cNvSpPr txBox="1">
              <a:spLocks noChangeArrowheads="1"/>
            </p:cNvSpPr>
            <p:nvPr/>
          </p:nvSpPr>
          <p:spPr bwMode="auto">
            <a:xfrm>
              <a:off x="816" y="18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7005" name="Line 49"/>
            <p:cNvSpPr>
              <a:spLocks noChangeShapeType="1"/>
            </p:cNvSpPr>
            <p:nvPr/>
          </p:nvSpPr>
          <p:spPr bwMode="auto">
            <a:xfrm flipH="1">
              <a:off x="960" y="288"/>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6" name="Line 50"/>
            <p:cNvSpPr>
              <a:spLocks noChangeShapeType="1"/>
            </p:cNvSpPr>
            <p:nvPr/>
          </p:nvSpPr>
          <p:spPr bwMode="auto">
            <a:xfrm flipH="1">
              <a:off x="1104" y="912"/>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7" name="Line 51"/>
            <p:cNvSpPr>
              <a:spLocks noChangeShapeType="1"/>
            </p:cNvSpPr>
            <p:nvPr/>
          </p:nvSpPr>
          <p:spPr bwMode="auto">
            <a:xfrm flipH="1">
              <a:off x="96" y="2064"/>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8" name="Text Box 52"/>
            <p:cNvSpPr txBox="1">
              <a:spLocks noChangeArrowheads="1"/>
            </p:cNvSpPr>
            <p:nvPr/>
          </p:nvSpPr>
          <p:spPr bwMode="auto">
            <a:xfrm>
              <a:off x="192" y="201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10</a:t>
              </a:r>
            </a:p>
          </p:txBody>
        </p:sp>
      </p:grpSp>
      <p:grpSp>
        <p:nvGrpSpPr>
          <p:cNvPr id="49" name="Group 53"/>
          <p:cNvGrpSpPr>
            <a:grpSpLocks/>
          </p:cNvGrpSpPr>
          <p:nvPr/>
        </p:nvGrpSpPr>
        <p:grpSpPr bwMode="auto">
          <a:xfrm>
            <a:off x="3048000" y="1279525"/>
            <a:ext cx="2133600" cy="3625850"/>
            <a:chOff x="96" y="0"/>
            <a:chExt cx="1344" cy="2284"/>
          </a:xfrm>
        </p:grpSpPr>
        <p:sp>
          <p:nvSpPr>
            <p:cNvPr id="36976" name="Line 54"/>
            <p:cNvSpPr>
              <a:spLocks noChangeShapeType="1"/>
            </p:cNvSpPr>
            <p:nvPr/>
          </p:nvSpPr>
          <p:spPr bwMode="auto">
            <a:xfrm>
              <a:off x="144" y="528"/>
              <a:ext cx="0" cy="17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7" name="Line 55"/>
            <p:cNvSpPr>
              <a:spLocks noChangeShapeType="1"/>
            </p:cNvSpPr>
            <p:nvPr/>
          </p:nvSpPr>
          <p:spPr bwMode="auto">
            <a:xfrm>
              <a:off x="1152" y="144"/>
              <a:ext cx="0" cy="15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8" name="Line 56"/>
            <p:cNvSpPr>
              <a:spLocks noChangeShapeType="1"/>
            </p:cNvSpPr>
            <p:nvPr/>
          </p:nvSpPr>
          <p:spPr bwMode="auto">
            <a:xfrm flipH="1">
              <a:off x="864" y="168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9" name="Line 58"/>
            <p:cNvSpPr>
              <a:spLocks noChangeShapeType="1"/>
            </p:cNvSpPr>
            <p:nvPr/>
          </p:nvSpPr>
          <p:spPr bwMode="auto">
            <a:xfrm flipH="1">
              <a:off x="144" y="148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80" name="Group 59"/>
            <p:cNvGrpSpPr>
              <a:grpSpLocks/>
            </p:cNvGrpSpPr>
            <p:nvPr/>
          </p:nvGrpSpPr>
          <p:grpSpPr bwMode="auto">
            <a:xfrm>
              <a:off x="288" y="1392"/>
              <a:ext cx="720" cy="624"/>
              <a:chOff x="0" y="0"/>
              <a:chExt cx="720" cy="624"/>
            </a:xfrm>
          </p:grpSpPr>
          <p:sp>
            <p:nvSpPr>
              <p:cNvPr id="36993" name="Rectangle 60"/>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94" name="Text Box 61"/>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6981" name="Line 62"/>
            <p:cNvSpPr>
              <a:spLocks noChangeShapeType="1"/>
            </p:cNvSpPr>
            <p:nvPr/>
          </p:nvSpPr>
          <p:spPr bwMode="auto">
            <a:xfrm flipV="1">
              <a:off x="1008" y="0"/>
              <a:ext cx="0" cy="7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2" name="Line 63"/>
            <p:cNvSpPr>
              <a:spLocks noChangeShapeType="1"/>
            </p:cNvSpPr>
            <p:nvPr/>
          </p:nvSpPr>
          <p:spPr bwMode="auto">
            <a:xfrm>
              <a:off x="864" y="720"/>
              <a:ext cx="144"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3" name="Line 65"/>
            <p:cNvSpPr>
              <a:spLocks noChangeShapeType="1"/>
            </p:cNvSpPr>
            <p:nvPr/>
          </p:nvSpPr>
          <p:spPr bwMode="auto">
            <a:xfrm flipH="1">
              <a:off x="144" y="52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84" name="Group 66"/>
            <p:cNvGrpSpPr>
              <a:grpSpLocks/>
            </p:cNvGrpSpPr>
            <p:nvPr/>
          </p:nvGrpSpPr>
          <p:grpSpPr bwMode="auto">
            <a:xfrm>
              <a:off x="288" y="432"/>
              <a:ext cx="720" cy="624"/>
              <a:chOff x="0" y="0"/>
              <a:chExt cx="720" cy="624"/>
            </a:xfrm>
          </p:grpSpPr>
          <p:sp>
            <p:nvSpPr>
              <p:cNvPr id="36991" name="Rectangle 67"/>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92" name="Text Box 68"/>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6985" name="Text Box 69"/>
            <p:cNvSpPr txBox="1">
              <a:spLocks noChangeArrowheads="1"/>
            </p:cNvSpPr>
            <p:nvPr/>
          </p:nvSpPr>
          <p:spPr bwMode="auto">
            <a:xfrm>
              <a:off x="816" y="18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6986" name="Line 70"/>
            <p:cNvSpPr>
              <a:spLocks noChangeShapeType="1"/>
            </p:cNvSpPr>
            <p:nvPr/>
          </p:nvSpPr>
          <p:spPr bwMode="auto">
            <a:xfrm flipH="1">
              <a:off x="960" y="288"/>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7" name="Line 71"/>
            <p:cNvSpPr>
              <a:spLocks noChangeShapeType="1"/>
            </p:cNvSpPr>
            <p:nvPr/>
          </p:nvSpPr>
          <p:spPr bwMode="auto">
            <a:xfrm flipH="1">
              <a:off x="1104" y="912"/>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8" name="Line 72"/>
            <p:cNvSpPr>
              <a:spLocks noChangeShapeType="1"/>
            </p:cNvSpPr>
            <p:nvPr/>
          </p:nvSpPr>
          <p:spPr bwMode="auto">
            <a:xfrm flipH="1">
              <a:off x="96" y="2064"/>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9" name="Text Box 73"/>
            <p:cNvSpPr txBox="1">
              <a:spLocks noChangeArrowheads="1"/>
            </p:cNvSpPr>
            <p:nvPr/>
          </p:nvSpPr>
          <p:spPr bwMode="auto">
            <a:xfrm>
              <a:off x="192" y="2034"/>
              <a:ext cx="480" cy="2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Times New Roman" panose="02020603050405020304" pitchFamily="18" charset="0"/>
                  <a:ea typeface="宋体" panose="02010600030101010101" pitchFamily="2" charset="-122"/>
                </a:rPr>
                <a:t>10</a:t>
              </a:r>
            </a:p>
          </p:txBody>
        </p:sp>
        <p:sp>
          <p:nvSpPr>
            <p:cNvPr id="64" name="Text Box 74"/>
            <p:cNvSpPr txBox="1">
              <a:spLocks noChangeArrowheads="1"/>
            </p:cNvSpPr>
            <p:nvPr/>
          </p:nvSpPr>
          <p:spPr bwMode="auto">
            <a:xfrm>
              <a:off x="960" y="806"/>
              <a:ext cx="480" cy="2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zh-CN" sz="2000" b="1" smtClean="0">
                  <a:ln>
                    <a:solidFill>
                      <a:schemeClr val="bg1"/>
                    </a:solidFill>
                  </a:ln>
                </a:rPr>
                <a:t>4</a:t>
              </a:r>
            </a:p>
          </p:txBody>
        </p:sp>
      </p:grpSp>
      <p:grpSp>
        <p:nvGrpSpPr>
          <p:cNvPr id="69" name="Group 75"/>
          <p:cNvGrpSpPr>
            <a:grpSpLocks/>
          </p:cNvGrpSpPr>
          <p:nvPr/>
        </p:nvGrpSpPr>
        <p:grpSpPr bwMode="auto">
          <a:xfrm>
            <a:off x="5105400" y="1279525"/>
            <a:ext cx="2133600" cy="3597275"/>
            <a:chOff x="96" y="0"/>
            <a:chExt cx="1344" cy="2266"/>
          </a:xfrm>
        </p:grpSpPr>
        <p:sp>
          <p:nvSpPr>
            <p:cNvPr id="36957" name="Line 76"/>
            <p:cNvSpPr>
              <a:spLocks noChangeShapeType="1"/>
            </p:cNvSpPr>
            <p:nvPr/>
          </p:nvSpPr>
          <p:spPr bwMode="auto">
            <a:xfrm>
              <a:off x="144" y="528"/>
              <a:ext cx="0" cy="17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8" name="Line 78"/>
            <p:cNvSpPr>
              <a:spLocks noChangeShapeType="1"/>
            </p:cNvSpPr>
            <p:nvPr/>
          </p:nvSpPr>
          <p:spPr bwMode="auto">
            <a:xfrm>
              <a:off x="1152" y="144"/>
              <a:ext cx="0" cy="15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9" name="Line 79"/>
            <p:cNvSpPr>
              <a:spLocks noChangeShapeType="1"/>
            </p:cNvSpPr>
            <p:nvPr/>
          </p:nvSpPr>
          <p:spPr bwMode="auto">
            <a:xfrm flipH="1">
              <a:off x="864" y="168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0" name="Line 81"/>
            <p:cNvSpPr>
              <a:spLocks noChangeShapeType="1"/>
            </p:cNvSpPr>
            <p:nvPr/>
          </p:nvSpPr>
          <p:spPr bwMode="auto">
            <a:xfrm flipH="1">
              <a:off x="144" y="148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61" name="Group 82"/>
            <p:cNvGrpSpPr>
              <a:grpSpLocks/>
            </p:cNvGrpSpPr>
            <p:nvPr/>
          </p:nvGrpSpPr>
          <p:grpSpPr bwMode="auto">
            <a:xfrm>
              <a:off x="288" y="1392"/>
              <a:ext cx="720" cy="624"/>
              <a:chOff x="0" y="0"/>
              <a:chExt cx="720" cy="624"/>
            </a:xfrm>
          </p:grpSpPr>
          <p:sp>
            <p:nvSpPr>
              <p:cNvPr id="36974" name="Rectangle 83"/>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75" name="Text Box 84"/>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6962" name="Line 85"/>
            <p:cNvSpPr>
              <a:spLocks noChangeShapeType="1"/>
            </p:cNvSpPr>
            <p:nvPr/>
          </p:nvSpPr>
          <p:spPr bwMode="auto">
            <a:xfrm flipV="1">
              <a:off x="1008" y="0"/>
              <a:ext cx="0" cy="7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3" name="Line 86"/>
            <p:cNvSpPr>
              <a:spLocks noChangeShapeType="1"/>
            </p:cNvSpPr>
            <p:nvPr/>
          </p:nvSpPr>
          <p:spPr bwMode="auto">
            <a:xfrm>
              <a:off x="864" y="720"/>
              <a:ext cx="144"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4" name="Line 88"/>
            <p:cNvSpPr>
              <a:spLocks noChangeShapeType="1"/>
            </p:cNvSpPr>
            <p:nvPr/>
          </p:nvSpPr>
          <p:spPr bwMode="auto">
            <a:xfrm flipH="1">
              <a:off x="144" y="52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65" name="Group 89"/>
            <p:cNvGrpSpPr>
              <a:grpSpLocks/>
            </p:cNvGrpSpPr>
            <p:nvPr/>
          </p:nvGrpSpPr>
          <p:grpSpPr bwMode="auto">
            <a:xfrm>
              <a:off x="288" y="432"/>
              <a:ext cx="720" cy="624"/>
              <a:chOff x="0" y="0"/>
              <a:chExt cx="720" cy="624"/>
            </a:xfrm>
          </p:grpSpPr>
          <p:sp>
            <p:nvSpPr>
              <p:cNvPr id="36972" name="Rectangle 90"/>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73" name="Text Box 91"/>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6966" name="Text Box 92"/>
            <p:cNvSpPr txBox="1">
              <a:spLocks noChangeArrowheads="1"/>
            </p:cNvSpPr>
            <p:nvPr/>
          </p:nvSpPr>
          <p:spPr bwMode="auto">
            <a:xfrm>
              <a:off x="816" y="18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6967" name="Line 93"/>
            <p:cNvSpPr>
              <a:spLocks noChangeShapeType="1"/>
            </p:cNvSpPr>
            <p:nvPr/>
          </p:nvSpPr>
          <p:spPr bwMode="auto">
            <a:xfrm flipH="1">
              <a:off x="960" y="288"/>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 name="Line 94"/>
            <p:cNvSpPr>
              <a:spLocks noChangeShapeType="1"/>
            </p:cNvSpPr>
            <p:nvPr/>
          </p:nvSpPr>
          <p:spPr bwMode="auto">
            <a:xfrm flipH="1">
              <a:off x="1104" y="912"/>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 name="Line 95"/>
            <p:cNvSpPr>
              <a:spLocks noChangeShapeType="1"/>
            </p:cNvSpPr>
            <p:nvPr/>
          </p:nvSpPr>
          <p:spPr bwMode="auto">
            <a:xfrm flipH="1">
              <a:off x="96" y="2064"/>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0" name="Text Box 96"/>
            <p:cNvSpPr txBox="1">
              <a:spLocks noChangeArrowheads="1"/>
            </p:cNvSpPr>
            <p:nvPr/>
          </p:nvSpPr>
          <p:spPr bwMode="auto">
            <a:xfrm>
              <a:off x="192" y="201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10</a:t>
              </a:r>
            </a:p>
          </p:txBody>
        </p:sp>
        <p:sp>
          <p:nvSpPr>
            <p:cNvPr id="84" name="Text Box 97"/>
            <p:cNvSpPr txBox="1">
              <a:spLocks noChangeArrowheads="1"/>
            </p:cNvSpPr>
            <p:nvPr/>
          </p:nvSpPr>
          <p:spPr bwMode="auto">
            <a:xfrm>
              <a:off x="960" y="806"/>
              <a:ext cx="480" cy="2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zh-CN" sz="2000" b="1" dirty="0" smtClean="0">
                  <a:ln>
                    <a:solidFill>
                      <a:schemeClr val="bg1"/>
                    </a:solidFill>
                  </a:ln>
                </a:rPr>
                <a:t>4</a:t>
              </a:r>
            </a:p>
          </p:txBody>
        </p:sp>
      </p:grpSp>
      <p:sp>
        <p:nvSpPr>
          <p:cNvPr id="89" name="Text Box 98"/>
          <p:cNvSpPr txBox="1">
            <a:spLocks noChangeArrowheads="1"/>
          </p:cNvSpPr>
          <p:nvPr/>
        </p:nvSpPr>
        <p:spPr bwMode="auto">
          <a:xfrm>
            <a:off x="8534400" y="2574925"/>
            <a:ext cx="762000" cy="3968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90" name="Text Box 99"/>
          <p:cNvSpPr txBox="1">
            <a:spLocks noChangeArrowheads="1"/>
          </p:cNvSpPr>
          <p:nvPr/>
        </p:nvSpPr>
        <p:spPr bwMode="auto">
          <a:xfrm>
            <a:off x="-39688" y="4410075"/>
            <a:ext cx="128587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Times New Roman" panose="02020603050405020304" pitchFamily="18" charset="0"/>
                <a:ea typeface="宋体" panose="02010600030101010101" pitchFamily="2" charset="-122"/>
              </a:rPr>
              <a:t>A9~A0</a:t>
            </a:r>
          </a:p>
        </p:txBody>
      </p:sp>
      <p:grpSp>
        <p:nvGrpSpPr>
          <p:cNvPr id="91" name="Group 100"/>
          <p:cNvGrpSpPr>
            <a:grpSpLocks/>
          </p:cNvGrpSpPr>
          <p:nvPr/>
        </p:nvGrpSpPr>
        <p:grpSpPr bwMode="auto">
          <a:xfrm>
            <a:off x="76200" y="958850"/>
            <a:ext cx="9067800" cy="717550"/>
            <a:chOff x="0" y="0"/>
            <a:chExt cx="5712" cy="452"/>
          </a:xfrm>
        </p:grpSpPr>
        <p:sp>
          <p:nvSpPr>
            <p:cNvPr id="36949" name="Line 101"/>
            <p:cNvSpPr>
              <a:spLocks noChangeShapeType="1"/>
            </p:cNvSpPr>
            <p:nvPr/>
          </p:nvSpPr>
          <p:spPr bwMode="auto">
            <a:xfrm>
              <a:off x="576" y="202"/>
              <a:ext cx="513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0" name="Line 102"/>
            <p:cNvSpPr>
              <a:spLocks noChangeShapeType="1"/>
            </p:cNvSpPr>
            <p:nvPr/>
          </p:nvSpPr>
          <p:spPr bwMode="auto">
            <a:xfrm flipV="1">
              <a:off x="576" y="346"/>
              <a:ext cx="513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1" name="Text Box 103"/>
            <p:cNvSpPr txBox="1">
              <a:spLocks noChangeArrowheads="1"/>
            </p:cNvSpPr>
            <p:nvPr/>
          </p:nvSpPr>
          <p:spPr bwMode="auto">
            <a:xfrm>
              <a:off x="0" y="48"/>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D7~D4</a:t>
              </a:r>
            </a:p>
          </p:txBody>
        </p:sp>
        <p:sp>
          <p:nvSpPr>
            <p:cNvPr id="36952" name="Text Box 104"/>
            <p:cNvSpPr txBox="1">
              <a:spLocks noChangeArrowheads="1"/>
            </p:cNvSpPr>
            <p:nvPr/>
          </p:nvSpPr>
          <p:spPr bwMode="auto">
            <a:xfrm>
              <a:off x="0" y="202"/>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D3~D0</a:t>
              </a:r>
            </a:p>
          </p:txBody>
        </p:sp>
        <p:sp>
          <p:nvSpPr>
            <p:cNvPr id="36953" name="Text Box 105"/>
            <p:cNvSpPr txBox="1">
              <a:spLocks noChangeArrowheads="1"/>
            </p:cNvSpPr>
            <p:nvPr/>
          </p:nvSpPr>
          <p:spPr bwMode="auto">
            <a:xfrm>
              <a:off x="768" y="0"/>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6954" name="Text Box 106"/>
            <p:cNvSpPr txBox="1">
              <a:spLocks noChangeArrowheads="1"/>
            </p:cNvSpPr>
            <p:nvPr/>
          </p:nvSpPr>
          <p:spPr bwMode="auto">
            <a:xfrm>
              <a:off x="720" y="144"/>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6955" name="Line 107"/>
            <p:cNvSpPr>
              <a:spLocks noChangeShapeType="1"/>
            </p:cNvSpPr>
            <p:nvPr/>
          </p:nvSpPr>
          <p:spPr bwMode="auto">
            <a:xfrm flipH="1">
              <a:off x="864" y="154"/>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6" name="Line 108"/>
            <p:cNvSpPr>
              <a:spLocks noChangeShapeType="1"/>
            </p:cNvSpPr>
            <p:nvPr/>
          </p:nvSpPr>
          <p:spPr bwMode="auto">
            <a:xfrm flipH="1">
              <a:off x="816" y="298"/>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 name="Group 109"/>
          <p:cNvGrpSpPr>
            <a:grpSpLocks/>
          </p:cNvGrpSpPr>
          <p:nvPr/>
        </p:nvGrpSpPr>
        <p:grpSpPr bwMode="auto">
          <a:xfrm>
            <a:off x="0" y="4800600"/>
            <a:ext cx="9144000" cy="152400"/>
            <a:chOff x="0" y="0"/>
            <a:chExt cx="5760" cy="96"/>
          </a:xfrm>
        </p:grpSpPr>
        <p:sp>
          <p:nvSpPr>
            <p:cNvPr id="36947" name="Line 110"/>
            <p:cNvSpPr>
              <a:spLocks noChangeShapeType="1"/>
            </p:cNvSpPr>
            <p:nvPr/>
          </p:nvSpPr>
          <p:spPr bwMode="auto">
            <a:xfrm>
              <a:off x="0" y="48"/>
              <a:ext cx="57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8" name="Line 111"/>
            <p:cNvSpPr>
              <a:spLocks noChangeShapeType="1"/>
            </p:cNvSpPr>
            <p:nvPr/>
          </p:nvSpPr>
          <p:spPr bwMode="auto">
            <a:xfrm flipH="1">
              <a:off x="192" y="0"/>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3" name="Line 112"/>
          <p:cNvSpPr>
            <a:spLocks noChangeShapeType="1"/>
          </p:cNvSpPr>
          <p:nvPr/>
        </p:nvSpPr>
        <p:spPr bwMode="auto">
          <a:xfrm>
            <a:off x="533400" y="3200400"/>
            <a:ext cx="7467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4" name="Group 113"/>
          <p:cNvGrpSpPr>
            <a:grpSpLocks/>
          </p:cNvGrpSpPr>
          <p:nvPr/>
        </p:nvGrpSpPr>
        <p:grpSpPr bwMode="auto">
          <a:xfrm>
            <a:off x="0" y="2895600"/>
            <a:ext cx="990600" cy="396875"/>
            <a:chOff x="0" y="0"/>
            <a:chExt cx="624" cy="250"/>
          </a:xfrm>
        </p:grpSpPr>
        <p:sp>
          <p:nvSpPr>
            <p:cNvPr id="36945" name="Text Box 114"/>
            <p:cNvSpPr txBox="1">
              <a:spLocks noChangeArrowheads="1"/>
            </p:cNvSpPr>
            <p:nvPr/>
          </p:nvSpPr>
          <p:spPr bwMode="auto">
            <a:xfrm>
              <a:off x="0" y="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R/W</a:t>
              </a:r>
            </a:p>
          </p:txBody>
        </p:sp>
        <p:sp>
          <p:nvSpPr>
            <p:cNvPr id="36946" name="Line 115"/>
            <p:cNvSpPr>
              <a:spLocks noChangeShapeType="1"/>
            </p:cNvSpPr>
            <p:nvPr/>
          </p:nvSpPr>
          <p:spPr bwMode="auto">
            <a:xfrm>
              <a:off x="216" y="32"/>
              <a:ext cx="15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7" name="Group 125"/>
          <p:cNvGrpSpPr>
            <a:grpSpLocks/>
          </p:cNvGrpSpPr>
          <p:nvPr/>
        </p:nvGrpSpPr>
        <p:grpSpPr bwMode="auto">
          <a:xfrm>
            <a:off x="76200" y="4953000"/>
            <a:ext cx="1752600" cy="1355725"/>
            <a:chOff x="0" y="0"/>
            <a:chExt cx="1104" cy="854"/>
          </a:xfrm>
        </p:grpSpPr>
        <p:sp>
          <p:nvSpPr>
            <p:cNvPr id="36936" name="Rectangle 126"/>
            <p:cNvSpPr>
              <a:spLocks noChangeArrowheads="1"/>
            </p:cNvSpPr>
            <p:nvPr/>
          </p:nvSpPr>
          <p:spPr bwMode="auto">
            <a:xfrm>
              <a:off x="240" y="230"/>
              <a:ext cx="528" cy="192"/>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37" name="Oval 127"/>
            <p:cNvSpPr>
              <a:spLocks noChangeArrowheads="1"/>
            </p:cNvSpPr>
            <p:nvPr/>
          </p:nvSpPr>
          <p:spPr bwMode="auto">
            <a:xfrm flipH="1" flipV="1">
              <a:off x="432" y="134"/>
              <a:ext cx="96" cy="96"/>
            </a:xfrm>
            <a:prstGeom prst="ellipse">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38" name="Line 128"/>
            <p:cNvSpPr>
              <a:spLocks noChangeShapeType="1"/>
            </p:cNvSpPr>
            <p:nvPr/>
          </p:nvSpPr>
          <p:spPr bwMode="auto">
            <a:xfrm>
              <a:off x="336"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9" name="Line 129"/>
            <p:cNvSpPr>
              <a:spLocks noChangeShapeType="1"/>
            </p:cNvSpPr>
            <p:nvPr/>
          </p:nvSpPr>
          <p:spPr bwMode="auto">
            <a:xfrm>
              <a:off x="624"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0" name="Text Box 130"/>
            <p:cNvSpPr txBox="1">
              <a:spLocks noChangeArrowheads="1"/>
            </p:cNvSpPr>
            <p:nvPr/>
          </p:nvSpPr>
          <p:spPr bwMode="auto">
            <a:xfrm>
              <a:off x="0" y="604"/>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A11        A10</a:t>
              </a:r>
            </a:p>
          </p:txBody>
        </p:sp>
        <p:sp>
          <p:nvSpPr>
            <p:cNvPr id="36941" name="Text Box 131"/>
            <p:cNvSpPr txBox="1">
              <a:spLocks noChangeArrowheads="1"/>
            </p:cNvSpPr>
            <p:nvPr/>
          </p:nvSpPr>
          <p:spPr bwMode="auto">
            <a:xfrm>
              <a:off x="48" y="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CS0</a:t>
              </a:r>
            </a:p>
          </p:txBody>
        </p:sp>
        <p:sp>
          <p:nvSpPr>
            <p:cNvPr id="36942" name="Line 132"/>
            <p:cNvSpPr>
              <a:spLocks noChangeShapeType="1"/>
            </p:cNvSpPr>
            <p:nvPr/>
          </p:nvSpPr>
          <p:spPr bwMode="auto">
            <a:xfrm>
              <a:off x="144" y="10"/>
              <a:ext cx="1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3" name="Line 133"/>
            <p:cNvSpPr>
              <a:spLocks noChangeShapeType="1"/>
            </p:cNvSpPr>
            <p:nvPr/>
          </p:nvSpPr>
          <p:spPr bwMode="auto">
            <a:xfrm>
              <a:off x="48" y="624"/>
              <a:ext cx="1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4" name="Line 134"/>
            <p:cNvSpPr>
              <a:spLocks noChangeShapeType="1"/>
            </p:cNvSpPr>
            <p:nvPr/>
          </p:nvSpPr>
          <p:spPr bwMode="auto">
            <a:xfrm>
              <a:off x="672" y="624"/>
              <a:ext cx="1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7" name="组合 116"/>
          <p:cNvGrpSpPr>
            <a:grpSpLocks/>
          </p:cNvGrpSpPr>
          <p:nvPr/>
        </p:nvGrpSpPr>
        <p:grpSpPr bwMode="auto">
          <a:xfrm>
            <a:off x="2124075" y="2703513"/>
            <a:ext cx="1752600" cy="3581400"/>
            <a:chOff x="2133600" y="2727325"/>
            <a:chExt cx="1752600" cy="3581400"/>
          </a:xfrm>
        </p:grpSpPr>
        <p:grpSp>
          <p:nvGrpSpPr>
            <p:cNvPr id="36924" name="Group 135"/>
            <p:cNvGrpSpPr>
              <a:grpSpLocks/>
            </p:cNvGrpSpPr>
            <p:nvPr/>
          </p:nvGrpSpPr>
          <p:grpSpPr bwMode="auto">
            <a:xfrm>
              <a:off x="2133600" y="4953000"/>
              <a:ext cx="1752600" cy="1355725"/>
              <a:chOff x="0" y="0"/>
              <a:chExt cx="1104" cy="854"/>
            </a:xfrm>
          </p:grpSpPr>
          <p:sp>
            <p:nvSpPr>
              <p:cNvPr id="36928" name="Rectangle 136"/>
              <p:cNvSpPr>
                <a:spLocks noChangeArrowheads="1"/>
              </p:cNvSpPr>
              <p:nvPr/>
            </p:nvSpPr>
            <p:spPr bwMode="auto">
              <a:xfrm>
                <a:off x="240" y="230"/>
                <a:ext cx="528" cy="192"/>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29" name="Oval 137"/>
              <p:cNvSpPr>
                <a:spLocks noChangeArrowheads="1"/>
              </p:cNvSpPr>
              <p:nvPr/>
            </p:nvSpPr>
            <p:spPr bwMode="auto">
              <a:xfrm flipH="1" flipV="1">
                <a:off x="432" y="134"/>
                <a:ext cx="96" cy="96"/>
              </a:xfrm>
              <a:prstGeom prst="ellipse">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30" name="Line 138"/>
              <p:cNvSpPr>
                <a:spLocks noChangeShapeType="1"/>
              </p:cNvSpPr>
              <p:nvPr/>
            </p:nvSpPr>
            <p:spPr bwMode="auto">
              <a:xfrm>
                <a:off x="336"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1" name="Line 139"/>
              <p:cNvSpPr>
                <a:spLocks noChangeShapeType="1"/>
              </p:cNvSpPr>
              <p:nvPr/>
            </p:nvSpPr>
            <p:spPr bwMode="auto">
              <a:xfrm>
                <a:off x="624"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2" name="Text Box 140"/>
              <p:cNvSpPr txBox="1">
                <a:spLocks noChangeArrowheads="1"/>
              </p:cNvSpPr>
              <p:nvPr/>
            </p:nvSpPr>
            <p:spPr bwMode="auto">
              <a:xfrm>
                <a:off x="0" y="604"/>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A11        A10</a:t>
                </a:r>
              </a:p>
            </p:txBody>
          </p:sp>
          <p:sp>
            <p:nvSpPr>
              <p:cNvPr id="36933" name="Text Box 141"/>
              <p:cNvSpPr txBox="1">
                <a:spLocks noChangeArrowheads="1"/>
              </p:cNvSpPr>
              <p:nvPr/>
            </p:nvSpPr>
            <p:spPr bwMode="auto">
              <a:xfrm>
                <a:off x="0" y="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CS1</a:t>
                </a:r>
              </a:p>
            </p:txBody>
          </p:sp>
          <p:sp>
            <p:nvSpPr>
              <p:cNvPr id="36934" name="Line 142"/>
              <p:cNvSpPr>
                <a:spLocks noChangeShapeType="1"/>
              </p:cNvSpPr>
              <p:nvPr/>
            </p:nvSpPr>
            <p:spPr bwMode="auto">
              <a:xfrm>
                <a:off x="96" y="10"/>
                <a:ext cx="1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5" name="Line 143"/>
              <p:cNvSpPr>
                <a:spLocks noChangeShapeType="1"/>
              </p:cNvSpPr>
              <p:nvPr/>
            </p:nvSpPr>
            <p:spPr bwMode="auto">
              <a:xfrm>
                <a:off x="48" y="624"/>
                <a:ext cx="1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925" name="Line 27"/>
            <p:cNvSpPr>
              <a:spLocks noChangeShapeType="1"/>
            </p:cNvSpPr>
            <p:nvPr/>
          </p:nvSpPr>
          <p:spPr bwMode="auto">
            <a:xfrm>
              <a:off x="2895600" y="2727325"/>
              <a:ext cx="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6" name="Line 57"/>
            <p:cNvSpPr>
              <a:spLocks noChangeShapeType="1"/>
            </p:cNvSpPr>
            <p:nvPr/>
          </p:nvSpPr>
          <p:spPr bwMode="auto">
            <a:xfrm flipH="1">
              <a:off x="2895600" y="4251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7" name="Line 64"/>
            <p:cNvSpPr>
              <a:spLocks noChangeShapeType="1"/>
            </p:cNvSpPr>
            <p:nvPr/>
          </p:nvSpPr>
          <p:spPr bwMode="auto">
            <a:xfrm flipH="1">
              <a:off x="2895600" y="2727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0" name="组合 129"/>
          <p:cNvGrpSpPr>
            <a:grpSpLocks/>
          </p:cNvGrpSpPr>
          <p:nvPr/>
        </p:nvGrpSpPr>
        <p:grpSpPr bwMode="auto">
          <a:xfrm>
            <a:off x="4164013" y="2705100"/>
            <a:ext cx="1752600" cy="3581400"/>
            <a:chOff x="4191000" y="2727325"/>
            <a:chExt cx="1752600" cy="3581400"/>
          </a:xfrm>
        </p:grpSpPr>
        <p:grpSp>
          <p:nvGrpSpPr>
            <p:cNvPr id="36912" name="Group 144"/>
            <p:cNvGrpSpPr>
              <a:grpSpLocks/>
            </p:cNvGrpSpPr>
            <p:nvPr/>
          </p:nvGrpSpPr>
          <p:grpSpPr bwMode="auto">
            <a:xfrm>
              <a:off x="4191000" y="4953000"/>
              <a:ext cx="1752600" cy="1355725"/>
              <a:chOff x="0" y="0"/>
              <a:chExt cx="1104" cy="854"/>
            </a:xfrm>
          </p:grpSpPr>
          <p:sp>
            <p:nvSpPr>
              <p:cNvPr id="36916" name="Rectangle 145"/>
              <p:cNvSpPr>
                <a:spLocks noChangeArrowheads="1"/>
              </p:cNvSpPr>
              <p:nvPr/>
            </p:nvSpPr>
            <p:spPr bwMode="auto">
              <a:xfrm>
                <a:off x="240" y="230"/>
                <a:ext cx="528" cy="192"/>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17" name="Oval 146"/>
              <p:cNvSpPr>
                <a:spLocks noChangeArrowheads="1"/>
              </p:cNvSpPr>
              <p:nvPr/>
            </p:nvSpPr>
            <p:spPr bwMode="auto">
              <a:xfrm flipH="1" flipV="1">
                <a:off x="432" y="134"/>
                <a:ext cx="96" cy="96"/>
              </a:xfrm>
              <a:prstGeom prst="ellipse">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18" name="Line 147"/>
              <p:cNvSpPr>
                <a:spLocks noChangeShapeType="1"/>
              </p:cNvSpPr>
              <p:nvPr/>
            </p:nvSpPr>
            <p:spPr bwMode="auto">
              <a:xfrm>
                <a:off x="336"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9" name="Line 148"/>
              <p:cNvSpPr>
                <a:spLocks noChangeShapeType="1"/>
              </p:cNvSpPr>
              <p:nvPr/>
            </p:nvSpPr>
            <p:spPr bwMode="auto">
              <a:xfrm>
                <a:off x="624"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0" name="Text Box 149"/>
              <p:cNvSpPr txBox="1">
                <a:spLocks noChangeArrowheads="1"/>
              </p:cNvSpPr>
              <p:nvPr/>
            </p:nvSpPr>
            <p:spPr bwMode="auto">
              <a:xfrm>
                <a:off x="0" y="604"/>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A11        A10</a:t>
                </a:r>
              </a:p>
            </p:txBody>
          </p:sp>
          <p:sp>
            <p:nvSpPr>
              <p:cNvPr id="36921" name="Text Box 150"/>
              <p:cNvSpPr txBox="1">
                <a:spLocks noChangeArrowheads="1"/>
              </p:cNvSpPr>
              <p:nvPr/>
            </p:nvSpPr>
            <p:spPr bwMode="auto">
              <a:xfrm>
                <a:off x="0" y="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CS2</a:t>
                </a:r>
              </a:p>
            </p:txBody>
          </p:sp>
          <p:sp>
            <p:nvSpPr>
              <p:cNvPr id="36922" name="Line 151"/>
              <p:cNvSpPr>
                <a:spLocks noChangeShapeType="1"/>
              </p:cNvSpPr>
              <p:nvPr/>
            </p:nvSpPr>
            <p:spPr bwMode="auto">
              <a:xfrm>
                <a:off x="96" y="10"/>
                <a:ext cx="1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3" name="Line 152"/>
              <p:cNvSpPr>
                <a:spLocks noChangeShapeType="1"/>
              </p:cNvSpPr>
              <p:nvPr/>
            </p:nvSpPr>
            <p:spPr bwMode="auto">
              <a:xfrm>
                <a:off x="672" y="624"/>
                <a:ext cx="1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913" name="Line 77"/>
            <p:cNvSpPr>
              <a:spLocks noChangeShapeType="1"/>
            </p:cNvSpPr>
            <p:nvPr/>
          </p:nvSpPr>
          <p:spPr bwMode="auto">
            <a:xfrm>
              <a:off x="4953000" y="2727325"/>
              <a:ext cx="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4" name="Line 80"/>
            <p:cNvSpPr>
              <a:spLocks noChangeShapeType="1"/>
            </p:cNvSpPr>
            <p:nvPr/>
          </p:nvSpPr>
          <p:spPr bwMode="auto">
            <a:xfrm flipH="1">
              <a:off x="4953000" y="4251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5" name="Line 87"/>
            <p:cNvSpPr>
              <a:spLocks noChangeShapeType="1"/>
            </p:cNvSpPr>
            <p:nvPr/>
          </p:nvSpPr>
          <p:spPr bwMode="auto">
            <a:xfrm flipH="1">
              <a:off x="4953000" y="2727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 name="组合 142"/>
          <p:cNvGrpSpPr>
            <a:grpSpLocks/>
          </p:cNvGrpSpPr>
          <p:nvPr/>
        </p:nvGrpSpPr>
        <p:grpSpPr bwMode="auto">
          <a:xfrm>
            <a:off x="6240463" y="2706688"/>
            <a:ext cx="1828800" cy="3613150"/>
            <a:chOff x="6248400" y="2727325"/>
            <a:chExt cx="1828800" cy="3613150"/>
          </a:xfrm>
        </p:grpSpPr>
        <p:grpSp>
          <p:nvGrpSpPr>
            <p:cNvPr id="36900" name="Group 116"/>
            <p:cNvGrpSpPr>
              <a:grpSpLocks/>
            </p:cNvGrpSpPr>
            <p:nvPr/>
          </p:nvGrpSpPr>
          <p:grpSpPr bwMode="auto">
            <a:xfrm>
              <a:off x="6248400" y="4953000"/>
              <a:ext cx="1828800" cy="1387475"/>
              <a:chOff x="0" y="0"/>
              <a:chExt cx="1152" cy="874"/>
            </a:xfrm>
          </p:grpSpPr>
          <p:sp>
            <p:nvSpPr>
              <p:cNvPr id="36904" name="Rectangle 117"/>
              <p:cNvSpPr>
                <a:spLocks noChangeArrowheads="1"/>
              </p:cNvSpPr>
              <p:nvPr/>
            </p:nvSpPr>
            <p:spPr bwMode="auto">
              <a:xfrm>
                <a:off x="240" y="230"/>
                <a:ext cx="528" cy="192"/>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05" name="Oval 118"/>
              <p:cNvSpPr>
                <a:spLocks noChangeArrowheads="1"/>
              </p:cNvSpPr>
              <p:nvPr/>
            </p:nvSpPr>
            <p:spPr bwMode="auto">
              <a:xfrm flipH="1" flipV="1">
                <a:off x="432" y="134"/>
                <a:ext cx="96" cy="96"/>
              </a:xfrm>
              <a:prstGeom prst="ellipse">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06" name="Line 119"/>
              <p:cNvSpPr>
                <a:spLocks noChangeShapeType="1"/>
              </p:cNvSpPr>
              <p:nvPr/>
            </p:nvSpPr>
            <p:spPr bwMode="auto">
              <a:xfrm>
                <a:off x="384" y="43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7" name="Line 120"/>
              <p:cNvSpPr>
                <a:spLocks noChangeShapeType="1"/>
              </p:cNvSpPr>
              <p:nvPr/>
            </p:nvSpPr>
            <p:spPr bwMode="auto">
              <a:xfrm>
                <a:off x="624"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8" name="Text Box 121"/>
              <p:cNvSpPr txBox="1">
                <a:spLocks noChangeArrowheads="1"/>
              </p:cNvSpPr>
              <p:nvPr/>
            </p:nvSpPr>
            <p:spPr bwMode="auto">
              <a:xfrm>
                <a:off x="48" y="624"/>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A11       A10</a:t>
                </a:r>
              </a:p>
            </p:txBody>
          </p:sp>
          <p:grpSp>
            <p:nvGrpSpPr>
              <p:cNvPr id="36909" name="Group 122"/>
              <p:cNvGrpSpPr>
                <a:grpSpLocks/>
              </p:cNvGrpSpPr>
              <p:nvPr/>
            </p:nvGrpSpPr>
            <p:grpSpPr bwMode="auto">
              <a:xfrm>
                <a:off x="0" y="0"/>
                <a:ext cx="480" cy="250"/>
                <a:chOff x="0" y="0"/>
                <a:chExt cx="480" cy="250"/>
              </a:xfrm>
            </p:grpSpPr>
            <p:sp>
              <p:nvSpPr>
                <p:cNvPr id="36910" name="Text Box 123"/>
                <p:cNvSpPr txBox="1">
                  <a:spLocks noChangeArrowheads="1"/>
                </p:cNvSpPr>
                <p:nvPr/>
              </p:nvSpPr>
              <p:spPr bwMode="auto">
                <a:xfrm>
                  <a:off x="0" y="0"/>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CS3</a:t>
                  </a:r>
                </a:p>
              </p:txBody>
            </p:sp>
            <p:sp>
              <p:nvSpPr>
                <p:cNvPr id="36911" name="Line 124"/>
                <p:cNvSpPr>
                  <a:spLocks noChangeShapeType="1"/>
                </p:cNvSpPr>
                <p:nvPr/>
              </p:nvSpPr>
              <p:spPr bwMode="auto">
                <a:xfrm>
                  <a:off x="96" y="10"/>
                  <a:ext cx="1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6901" name="Line 33"/>
            <p:cNvSpPr>
              <a:spLocks noChangeShapeType="1"/>
            </p:cNvSpPr>
            <p:nvPr/>
          </p:nvSpPr>
          <p:spPr bwMode="auto">
            <a:xfrm>
              <a:off x="7010400" y="2727325"/>
              <a:ext cx="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2" name="Line 36"/>
            <p:cNvSpPr>
              <a:spLocks noChangeShapeType="1"/>
            </p:cNvSpPr>
            <p:nvPr/>
          </p:nvSpPr>
          <p:spPr bwMode="auto">
            <a:xfrm flipH="1">
              <a:off x="7010400" y="4267200"/>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3" name="Line 43"/>
            <p:cNvSpPr>
              <a:spLocks noChangeShapeType="1"/>
            </p:cNvSpPr>
            <p:nvPr/>
          </p:nvSpPr>
          <p:spPr bwMode="auto">
            <a:xfrm flipH="1">
              <a:off x="7010400" y="2727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left)">
                                      <p:cBhvr>
                                        <p:cTn id="12" dur="500"/>
                                        <p:tgtEl>
                                          <p:spTgt spid="100"/>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dissolve">
                                      <p:cBhvr>
                                        <p:cTn id="16" dur="500"/>
                                        <p:tgtEl>
                                          <p:spTgt spid="9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nodeType="afterGroup">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par>
                          <p:cTn id="40" fill="hold" nodeType="withGroup">
                            <p:stCondLst>
                              <p:cond delay="1500"/>
                            </p:stCondLst>
                            <p:childTnLst>
                              <p:par>
                                <p:cTn id="41" presetID="9"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dissolve">
                                      <p:cBhvr>
                                        <p:cTn id="43" dur="500"/>
                                        <p:tgtEl>
                                          <p:spTgt spid="25"/>
                                        </p:tgtEl>
                                      </p:cBhvr>
                                    </p:animEffect>
                                  </p:childTnLst>
                                </p:cTn>
                              </p:par>
                            </p:childTnLst>
                          </p:cTn>
                        </p:par>
                        <p:par>
                          <p:cTn id="44" fill="hold" nodeType="afterGroup">
                            <p:stCondLst>
                              <p:cond delay="2000"/>
                            </p:stCondLst>
                            <p:childTnLst>
                              <p:par>
                                <p:cTn id="45" presetID="9" presetClass="entr" presetSubtype="0"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ssolve">
                                      <p:cBhvr>
                                        <p:cTn id="47" dur="500"/>
                                        <p:tgtEl>
                                          <p:spTgt spid="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nodeType="afterGroup">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down)">
                                      <p:cBhvr>
                                        <p:cTn id="56" dur="500"/>
                                        <p:tgtEl>
                                          <p:spTgt spid="11"/>
                                        </p:tgtEl>
                                      </p:cBhvr>
                                    </p:animEffect>
                                  </p:childTnLst>
                                </p:cTn>
                              </p:par>
                            </p:childTnLst>
                          </p:cTn>
                        </p:par>
                        <p:par>
                          <p:cTn id="57" fill="hold" nodeType="withGroup">
                            <p:stCondLst>
                              <p:cond delay="1000"/>
                            </p:stCondLst>
                            <p:childTnLst>
                              <p:par>
                                <p:cTn id="58" presetID="9"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childTnLst>
                          </p:cTn>
                        </p:par>
                        <p:par>
                          <p:cTn id="61" fill="hold" nodeType="afterGroup">
                            <p:stCondLst>
                              <p:cond delay="1500"/>
                            </p:stCondLst>
                            <p:childTnLst>
                              <p:par>
                                <p:cTn id="62" presetID="9"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dissolve">
                                      <p:cBhvr>
                                        <p:cTn id="64" dur="500"/>
                                        <p:tgtEl>
                                          <p:spTgt spid="2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right)">
                                      <p:cBhvr>
                                        <p:cTn id="69" dur="500"/>
                                        <p:tgtEl>
                                          <p:spTgt spid="6"/>
                                        </p:tgtEl>
                                      </p:cBhvr>
                                    </p:animEffect>
                                  </p:childTnLst>
                                </p:cTn>
                              </p:par>
                            </p:childTnLst>
                          </p:cTn>
                        </p:par>
                        <p:par>
                          <p:cTn id="70" fill="hold" nodeType="afterGroup">
                            <p:stCondLst>
                              <p:cond delay="500"/>
                            </p:stCondLst>
                            <p:childTnLst>
                              <p:par>
                                <p:cTn id="71" presetID="22" presetClass="entr" presetSubtype="4"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down)">
                                      <p:cBhvr>
                                        <p:cTn id="73" dur="500"/>
                                        <p:tgtEl>
                                          <p:spTgt spid="5"/>
                                        </p:tgtEl>
                                      </p:cBhvr>
                                    </p:animEffect>
                                  </p:childTnLst>
                                </p:cTn>
                              </p:par>
                            </p:childTnLst>
                          </p:cTn>
                        </p:par>
                        <p:par>
                          <p:cTn id="74" fill="hold" nodeType="withGroup">
                            <p:stCondLst>
                              <p:cond delay="1000"/>
                            </p:stCondLst>
                            <p:childTnLst>
                              <p:par>
                                <p:cTn id="75" presetID="9"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dissolve">
                                      <p:cBhvr>
                                        <p:cTn id="77" dur="500"/>
                                        <p:tgtEl>
                                          <p:spTgt spid="24"/>
                                        </p:tgtEl>
                                      </p:cBhvr>
                                    </p:animEffect>
                                  </p:childTnLst>
                                </p:cTn>
                              </p:par>
                            </p:childTnLst>
                          </p:cTn>
                        </p:par>
                        <p:par>
                          <p:cTn id="78" fill="hold" nodeType="afterGroup">
                            <p:stCondLst>
                              <p:cond delay="1500"/>
                            </p:stCondLst>
                            <p:childTnLst>
                              <p:par>
                                <p:cTn id="79" presetID="9" presetClass="entr" presetSubtype="0" fill="hold" grpId="0" nodeType="after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dissolve">
                                      <p:cBhvr>
                                        <p:cTn id="81" dur="500"/>
                                        <p:tgtEl>
                                          <p:spTgt spid="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6" presetClass="entr" presetSubtype="42" fill="hold"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barn(outHorizontal)">
                                      <p:cBhvr>
                                        <p:cTn id="86" dur="500"/>
                                        <p:tgtEl>
                                          <p:spTgt spid="4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6" presetClass="entr" presetSubtype="42" fill="hold" nodeType="click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barn(outHorizontal)">
                                      <p:cBhvr>
                                        <p:cTn id="91" dur="500"/>
                                        <p:tgtEl>
                                          <p:spTgt spid="6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6" presetClass="entr" presetSubtype="42" fill="hold"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barn(outHorizontal)">
                                      <p:cBhvr>
                                        <p:cTn id="96" dur="500"/>
                                        <p:tgtEl>
                                          <p:spTgt spid="30"/>
                                        </p:tgtEl>
                                      </p:cBhvr>
                                    </p:animEffect>
                                  </p:childTnLst>
                                </p:cTn>
                              </p:par>
                            </p:childTnLst>
                          </p:cTn>
                        </p:par>
                        <p:par>
                          <p:cTn id="97" fill="hold" nodeType="afterGroup">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89"/>
                                        </p:tgtEl>
                                        <p:attrNameLst>
                                          <p:attrName>style.visibility</p:attrName>
                                        </p:attrNameLst>
                                      </p:cBhvr>
                                      <p:to>
                                        <p:strVal val="visible"/>
                                      </p:to>
                                    </p:set>
                                    <p:animEffect transition="in" filter="dissolve">
                                      <p:cBhvr>
                                        <p:cTn id="100" dur="500"/>
                                        <p:tgtEl>
                                          <p:spTgt spid="8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6" presetClass="entr" presetSubtype="21" fill="hold" nodeType="clickEffect">
                                  <p:stCondLst>
                                    <p:cond delay="0"/>
                                  </p:stCondLst>
                                  <p:childTnLst>
                                    <p:set>
                                      <p:cBhvr>
                                        <p:cTn id="104" dur="1" fill="hold">
                                          <p:stCondLst>
                                            <p:cond delay="0"/>
                                          </p:stCondLst>
                                        </p:cTn>
                                        <p:tgtEl>
                                          <p:spTgt spid="104"/>
                                        </p:tgtEl>
                                        <p:attrNameLst>
                                          <p:attrName>style.visibility</p:attrName>
                                        </p:attrNameLst>
                                      </p:cBhvr>
                                      <p:to>
                                        <p:strVal val="visible"/>
                                      </p:to>
                                    </p:set>
                                    <p:animEffect transition="in" filter="barn(inVertical)">
                                      <p:cBhvr>
                                        <p:cTn id="105" dur="500"/>
                                        <p:tgtEl>
                                          <p:spTgt spid="104"/>
                                        </p:tgtEl>
                                      </p:cBhvr>
                                    </p:animEffect>
                                  </p:childTnLst>
                                </p:cTn>
                              </p:par>
                            </p:childTnLst>
                          </p:cTn>
                        </p:par>
                        <p:par>
                          <p:cTn id="106" fill="hold" nodeType="afterGroup">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103"/>
                                        </p:tgtEl>
                                        <p:attrNameLst>
                                          <p:attrName>style.visibility</p:attrName>
                                        </p:attrNameLst>
                                      </p:cBhvr>
                                      <p:to>
                                        <p:strVal val="visible"/>
                                      </p:to>
                                    </p:set>
                                    <p:animEffect transition="in" filter="wipe(left)">
                                      <p:cBhvr>
                                        <p:cTn id="109" dur="500"/>
                                        <p:tgtEl>
                                          <p:spTgt spid="103"/>
                                        </p:tgtEl>
                                      </p:cBhvr>
                                    </p:animEffect>
                                  </p:childTnLst>
                                </p:cTn>
                              </p:par>
                            </p:childTnLst>
                          </p:cTn>
                        </p:par>
                        <p:par>
                          <p:cTn id="110" fill="hold" nodeType="afterGroup">
                            <p:stCondLst>
                              <p:cond delay="1000"/>
                            </p:stCondLst>
                            <p:childTnLst>
                              <p:par>
                                <p:cTn id="111" presetID="16" presetClass="entr" presetSubtype="42" fill="hold" grpId="0" nodeType="afterEffect">
                                  <p:stCondLst>
                                    <p:cond delay="0"/>
                                  </p:stCondLst>
                                  <p:childTnLst>
                                    <p:set>
                                      <p:cBhvr>
                                        <p:cTn id="112" dur="1" fill="hold">
                                          <p:stCondLst>
                                            <p:cond delay="0"/>
                                          </p:stCondLst>
                                        </p:cTn>
                                        <p:tgtEl>
                                          <p:spTgt spid="12"/>
                                        </p:tgtEl>
                                        <p:attrNameLst>
                                          <p:attrName>style.visibility</p:attrName>
                                        </p:attrNameLst>
                                      </p:cBhvr>
                                      <p:to>
                                        <p:strVal val="visible"/>
                                      </p:to>
                                    </p:set>
                                    <p:animEffect transition="in" filter="barn(outHorizontal)">
                                      <p:cBhvr>
                                        <p:cTn id="113" dur="500"/>
                                        <p:tgtEl>
                                          <p:spTgt spid="12"/>
                                        </p:tgtEl>
                                      </p:cBhvr>
                                    </p:animEffect>
                                  </p:childTnLst>
                                </p:cTn>
                              </p:par>
                            </p:childTnLst>
                          </p:cTn>
                        </p:par>
                        <p:par>
                          <p:cTn id="114" fill="hold" nodeType="afterGroup">
                            <p:stCondLst>
                              <p:cond delay="1500"/>
                            </p:stCondLst>
                            <p:childTnLst>
                              <p:par>
                                <p:cTn id="115" presetID="16" presetClass="entr" presetSubtype="42" fill="hold" grpId="0" nodeType="afterEffect">
                                  <p:stCondLst>
                                    <p:cond delay="0"/>
                                  </p:stCondLst>
                                  <p:childTnLst>
                                    <p:set>
                                      <p:cBhvr>
                                        <p:cTn id="116" dur="1" fill="hold">
                                          <p:stCondLst>
                                            <p:cond delay="0"/>
                                          </p:stCondLst>
                                        </p:cTn>
                                        <p:tgtEl>
                                          <p:spTgt spid="27"/>
                                        </p:tgtEl>
                                        <p:attrNameLst>
                                          <p:attrName>style.visibility</p:attrName>
                                        </p:attrNameLst>
                                      </p:cBhvr>
                                      <p:to>
                                        <p:strVal val="visible"/>
                                      </p:to>
                                    </p:set>
                                    <p:animEffect transition="in" filter="barn(outHorizontal)">
                                      <p:cBhvr>
                                        <p:cTn id="117" dur="500"/>
                                        <p:tgtEl>
                                          <p:spTgt spid="27"/>
                                        </p:tgtEl>
                                      </p:cBhvr>
                                    </p:animEffect>
                                  </p:childTnLst>
                                </p:cTn>
                              </p:par>
                            </p:childTnLst>
                          </p:cTn>
                        </p:par>
                        <p:par>
                          <p:cTn id="118" fill="hold" nodeType="afterGroup">
                            <p:stCondLst>
                              <p:cond delay="2000"/>
                            </p:stCondLst>
                            <p:childTnLst>
                              <p:par>
                                <p:cTn id="119" presetID="16" presetClass="entr" presetSubtype="42" fill="hold" grpId="0" nodeType="after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barn(outHorizontal)">
                                      <p:cBhvr>
                                        <p:cTn id="121" dur="500"/>
                                        <p:tgtEl>
                                          <p:spTgt spid="28"/>
                                        </p:tgtEl>
                                      </p:cBhvr>
                                    </p:animEffect>
                                  </p:childTnLst>
                                </p:cTn>
                              </p:par>
                            </p:childTnLst>
                          </p:cTn>
                        </p:par>
                        <p:par>
                          <p:cTn id="122" fill="hold" nodeType="afterGroup">
                            <p:stCondLst>
                              <p:cond delay="2500"/>
                            </p:stCondLst>
                            <p:childTnLst>
                              <p:par>
                                <p:cTn id="123" presetID="16" presetClass="entr" presetSubtype="42" fill="hold" grpId="0" nodeType="after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barn(outHorizontal)">
                                      <p:cBhvr>
                                        <p:cTn id="125" dur="500"/>
                                        <p:tgtEl>
                                          <p:spTgt spid="29"/>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1" fill="hold" nodeType="clickEffect">
                                  <p:stCondLst>
                                    <p:cond delay="0"/>
                                  </p:stCondLst>
                                  <p:childTnLst>
                                    <p:set>
                                      <p:cBhvr>
                                        <p:cTn id="129" dur="1" fill="hold">
                                          <p:stCondLst>
                                            <p:cond delay="0"/>
                                          </p:stCondLst>
                                        </p:cTn>
                                        <p:tgtEl>
                                          <p:spTgt spid="107"/>
                                        </p:tgtEl>
                                        <p:attrNameLst>
                                          <p:attrName>style.visibility</p:attrName>
                                        </p:attrNameLst>
                                      </p:cBhvr>
                                      <p:to>
                                        <p:strVal val="visible"/>
                                      </p:to>
                                    </p:set>
                                    <p:animEffect transition="in" filter="wipe(up)">
                                      <p:cBhvr>
                                        <p:cTn id="130" dur="500"/>
                                        <p:tgtEl>
                                          <p:spTgt spid="107"/>
                                        </p:tgtEl>
                                      </p:cBhvr>
                                    </p:animEffect>
                                  </p:childTnLst>
                                </p:cTn>
                              </p:par>
                            </p:childTnLst>
                          </p:cTn>
                        </p:par>
                        <p:par>
                          <p:cTn id="131" fill="hold" nodeType="afterGroup">
                            <p:stCondLst>
                              <p:cond delay="500"/>
                            </p:stCondLst>
                            <p:childTnLst>
                              <p:par>
                                <p:cTn id="132" presetID="22" presetClass="entr" presetSubtype="4" fill="hold" nodeType="afterEffect">
                                  <p:stCondLst>
                                    <p:cond delay="0"/>
                                  </p:stCondLst>
                                  <p:childTnLst>
                                    <p:set>
                                      <p:cBhvr>
                                        <p:cTn id="133" dur="1" fill="hold">
                                          <p:stCondLst>
                                            <p:cond delay="0"/>
                                          </p:stCondLst>
                                        </p:cTn>
                                        <p:tgtEl>
                                          <p:spTgt spid="14"/>
                                        </p:tgtEl>
                                        <p:attrNameLst>
                                          <p:attrName>style.visibility</p:attrName>
                                        </p:attrNameLst>
                                      </p:cBhvr>
                                      <p:to>
                                        <p:strVal val="visible"/>
                                      </p:to>
                                    </p:set>
                                    <p:animEffect transition="in" filter="wipe(down)">
                                      <p:cBhvr>
                                        <p:cTn id="134" dur="500"/>
                                        <p:tgtEl>
                                          <p:spTgt spid="14"/>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4" fill="hold" nodeType="clickEffect">
                                  <p:stCondLst>
                                    <p:cond delay="0"/>
                                  </p:stCondLst>
                                  <p:childTnLst>
                                    <p:set>
                                      <p:cBhvr>
                                        <p:cTn id="138" dur="1" fill="hold">
                                          <p:stCondLst>
                                            <p:cond delay="0"/>
                                          </p:stCondLst>
                                        </p:cTn>
                                        <p:tgtEl>
                                          <p:spTgt spid="117"/>
                                        </p:tgtEl>
                                        <p:attrNameLst>
                                          <p:attrName>style.visibility</p:attrName>
                                        </p:attrNameLst>
                                      </p:cBhvr>
                                      <p:to>
                                        <p:strVal val="visible"/>
                                      </p:to>
                                    </p:set>
                                    <p:animEffect transition="in" filter="wipe(down)">
                                      <p:cBhvr>
                                        <p:cTn id="139" dur="500"/>
                                        <p:tgtEl>
                                          <p:spTgt spid="117"/>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4" fill="hold" nodeType="clickEffect">
                                  <p:stCondLst>
                                    <p:cond delay="0"/>
                                  </p:stCondLst>
                                  <p:childTnLst>
                                    <p:set>
                                      <p:cBhvr>
                                        <p:cTn id="143" dur="1" fill="hold">
                                          <p:stCondLst>
                                            <p:cond delay="0"/>
                                          </p:stCondLst>
                                        </p:cTn>
                                        <p:tgtEl>
                                          <p:spTgt spid="130"/>
                                        </p:tgtEl>
                                        <p:attrNameLst>
                                          <p:attrName>style.visibility</p:attrName>
                                        </p:attrNameLst>
                                      </p:cBhvr>
                                      <p:to>
                                        <p:strVal val="visible"/>
                                      </p:to>
                                    </p:set>
                                    <p:animEffect transition="in" filter="wipe(down)">
                                      <p:cBhvr>
                                        <p:cTn id="144" dur="500"/>
                                        <p:tgtEl>
                                          <p:spTgt spid="130"/>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4" fill="hold" nodeType="clickEffect">
                                  <p:stCondLst>
                                    <p:cond delay="0"/>
                                  </p:stCondLst>
                                  <p:childTnLst>
                                    <p:set>
                                      <p:cBhvr>
                                        <p:cTn id="148" dur="1" fill="hold">
                                          <p:stCondLst>
                                            <p:cond delay="0"/>
                                          </p:stCondLst>
                                        </p:cTn>
                                        <p:tgtEl>
                                          <p:spTgt spid="143"/>
                                        </p:tgtEl>
                                        <p:attrNameLst>
                                          <p:attrName>style.visibility</p:attrName>
                                        </p:attrNameLst>
                                      </p:cBhvr>
                                      <p:to>
                                        <p:strVal val="visible"/>
                                      </p:to>
                                    </p:set>
                                    <p:animEffect transition="in" filter="wipe(down)">
                                      <p:cBhvr>
                                        <p:cTn id="149"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nimBg="1"/>
      <p:bldP spid="5" grpId="0" animBg="1"/>
      <p:bldP spid="6" grpId="0" animBg="1"/>
      <p:bldP spid="7" grpId="0" animBg="1"/>
      <p:bldP spid="11" grpId="0" animBg="1"/>
      <p:bldP spid="12" grpId="0" animBg="1"/>
      <p:bldP spid="13" grpId="0" animBg="1"/>
      <p:bldP spid="18" grpId="0" animBg="1"/>
      <p:bldP spid="22" grpId="0" autoUpdateAnimBg="0"/>
      <p:bldP spid="23" grpId="0" animBg="1"/>
      <p:bldP spid="24" grpId="0" animBg="1"/>
      <p:bldP spid="25" grpId="0" animBg="1"/>
      <p:bldP spid="26" grpId="0" autoUpdateAnimBg="0"/>
      <p:bldP spid="27" grpId="0" animBg="1"/>
      <p:bldP spid="28" grpId="0" animBg="1"/>
      <p:bldP spid="29" grpId="0" animBg="1"/>
      <p:bldP spid="89" grpId="0" animBg="1" autoUpdateAnimBg="0"/>
      <p:bldP spid="90" grpId="0" autoUpdateAnimBg="0"/>
      <p:bldP spid="10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smtClean="0"/>
              <a:t>主存与</a:t>
            </a:r>
            <a:r>
              <a:rPr lang="en-US" altLang="zh-CN" dirty="0" smtClean="0"/>
              <a:t>CPU</a:t>
            </a:r>
            <a:r>
              <a:rPr lang="zh-CN" altLang="en-US" dirty="0" smtClean="0"/>
              <a:t>的连接 </a:t>
            </a:r>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7025"/>
            <a:ext cx="914400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6549" name="Rectangle 5"/>
          <p:cNvSpPr>
            <a:spLocks noChangeArrowheads="1"/>
          </p:cNvSpPr>
          <p:nvPr/>
        </p:nvSpPr>
        <p:spPr bwMode="auto">
          <a:xfrm>
            <a:off x="188913" y="1989138"/>
            <a:ext cx="3816350" cy="3773487"/>
          </a:xfrm>
          <a:prstGeom prst="rect">
            <a:avLst/>
          </a:prstGeom>
          <a:solidFill>
            <a:schemeClr val="accent1">
              <a:alpha val="10196"/>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6550" name="Rectangle 6"/>
          <p:cNvSpPr>
            <a:spLocks noChangeArrowheads="1"/>
          </p:cNvSpPr>
          <p:nvPr/>
        </p:nvSpPr>
        <p:spPr bwMode="auto">
          <a:xfrm>
            <a:off x="7867650" y="4325938"/>
            <a:ext cx="1162050" cy="1436687"/>
          </a:xfrm>
          <a:prstGeom prst="rect">
            <a:avLst/>
          </a:prstGeom>
          <a:solidFill>
            <a:schemeClr val="accent2">
              <a:alpha val="18039"/>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6551" name="Text Box 7"/>
          <p:cNvSpPr txBox="1">
            <a:spLocks noChangeArrowheads="1"/>
          </p:cNvSpPr>
          <p:nvPr/>
        </p:nvSpPr>
        <p:spPr bwMode="auto">
          <a:xfrm>
            <a:off x="4751388" y="1449388"/>
            <a:ext cx="4051300"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FF3300"/>
                </a:solidFill>
                <a:ea typeface="微软雅黑" panose="020B0503020204020204" pitchFamily="34" charset="-122"/>
              </a:rPr>
              <a:t>总线中有哪三种类型传输线？</a:t>
            </a:r>
          </a:p>
          <a:p>
            <a:pPr eaLnBrk="1" hangingPunct="1">
              <a:spcBef>
                <a:spcPct val="50000"/>
              </a:spcBef>
            </a:pPr>
            <a:r>
              <a:rPr kumimoji="1" lang="zh-CN" altLang="en-US" sz="2400" b="1">
                <a:solidFill>
                  <a:srgbClr val="009900"/>
                </a:solidFill>
                <a:ea typeface="微软雅黑" panose="020B0503020204020204" pitchFamily="34" charset="-122"/>
              </a:rPr>
              <a:t>数据线、地址线、控制线</a:t>
            </a:r>
          </a:p>
        </p:txBody>
      </p:sp>
      <p:sp>
        <p:nvSpPr>
          <p:cNvPr id="876552" name="Text Box 8"/>
          <p:cNvSpPr txBox="1">
            <a:spLocks noChangeArrowheads="1"/>
          </p:cNvSpPr>
          <p:nvPr/>
        </p:nvSpPr>
        <p:spPr bwMode="auto">
          <a:xfrm>
            <a:off x="6081713" y="3613150"/>
            <a:ext cx="1525587" cy="3968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dirty="0">
                <a:latin typeface="微软雅黑" panose="020B0503020204020204" pitchFamily="34" charset="-122"/>
                <a:ea typeface="微软雅黑" panose="020B0503020204020204" pitchFamily="34" charset="-122"/>
              </a:rPr>
              <a:t>存储器总线</a:t>
            </a:r>
          </a:p>
        </p:txBody>
      </p:sp>
      <p:sp>
        <p:nvSpPr>
          <p:cNvPr id="876553" name="Text Box 9"/>
          <p:cNvSpPr txBox="1">
            <a:spLocks noChangeArrowheads="1"/>
          </p:cNvSpPr>
          <p:nvPr/>
        </p:nvSpPr>
        <p:spPr bwMode="auto">
          <a:xfrm>
            <a:off x="4170363" y="3662363"/>
            <a:ext cx="1525587" cy="3968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dirty="0">
                <a:latin typeface="微软雅黑" panose="020B0503020204020204" pitchFamily="34" charset="-122"/>
                <a:ea typeface="微软雅黑" panose="020B0503020204020204" pitchFamily="34" charset="-122"/>
              </a:rPr>
              <a:t>前端总线</a:t>
            </a: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6549"/>
                                        </p:tgtEl>
                                        <p:attrNameLst>
                                          <p:attrName>style.visibility</p:attrName>
                                        </p:attrNameLst>
                                      </p:cBhvr>
                                      <p:to>
                                        <p:strVal val="visible"/>
                                      </p:to>
                                    </p:set>
                                    <p:animEffect transition="in" filter="blinds(horizontal)">
                                      <p:cBhvr>
                                        <p:cTn id="7" dur="500"/>
                                        <p:tgtEl>
                                          <p:spTgt spid="876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6550"/>
                                        </p:tgtEl>
                                        <p:attrNameLst>
                                          <p:attrName>style.visibility</p:attrName>
                                        </p:attrNameLst>
                                      </p:cBhvr>
                                      <p:to>
                                        <p:strVal val="visible"/>
                                      </p:to>
                                    </p:set>
                                    <p:animEffect transition="in" filter="blinds(horizontal)">
                                      <p:cBhvr>
                                        <p:cTn id="12" dur="500"/>
                                        <p:tgtEl>
                                          <p:spTgt spid="8765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6552"/>
                                        </p:tgtEl>
                                        <p:attrNameLst>
                                          <p:attrName>style.visibility</p:attrName>
                                        </p:attrNameLst>
                                      </p:cBhvr>
                                      <p:to>
                                        <p:strVal val="visible"/>
                                      </p:to>
                                    </p:set>
                                    <p:animEffect transition="in" filter="blinds(horizontal)">
                                      <p:cBhvr>
                                        <p:cTn id="17" dur="500"/>
                                        <p:tgtEl>
                                          <p:spTgt spid="8765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76553">
                                            <p:txEl>
                                              <p:pRg st="0" end="0"/>
                                            </p:txEl>
                                          </p:spTgt>
                                        </p:tgtEl>
                                        <p:attrNameLst>
                                          <p:attrName>style.visibility</p:attrName>
                                        </p:attrNameLst>
                                      </p:cBhvr>
                                      <p:to>
                                        <p:strVal val="visible"/>
                                      </p:to>
                                    </p:set>
                                    <p:animEffect transition="in" filter="blinds(horizontal)">
                                      <p:cBhvr>
                                        <p:cTn id="22" dur="500"/>
                                        <p:tgtEl>
                                          <p:spTgt spid="87655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76551">
                                            <p:txEl>
                                              <p:pRg st="0" end="0"/>
                                            </p:txEl>
                                          </p:spTgt>
                                        </p:tgtEl>
                                        <p:attrNameLst>
                                          <p:attrName>style.visibility</p:attrName>
                                        </p:attrNameLst>
                                      </p:cBhvr>
                                      <p:to>
                                        <p:strVal val="visible"/>
                                      </p:to>
                                    </p:set>
                                    <p:animEffect transition="in" filter="blinds(horizontal)">
                                      <p:cBhvr>
                                        <p:cTn id="27" dur="500"/>
                                        <p:tgtEl>
                                          <p:spTgt spid="87655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76551">
                                            <p:txEl>
                                              <p:pRg st="1" end="1"/>
                                            </p:txEl>
                                          </p:spTgt>
                                        </p:tgtEl>
                                        <p:attrNameLst>
                                          <p:attrName>style.visibility</p:attrName>
                                        </p:attrNameLst>
                                      </p:cBhvr>
                                      <p:to>
                                        <p:strVal val="visible"/>
                                      </p:to>
                                    </p:set>
                                    <p:animEffect transition="in" filter="blinds(horizontal)">
                                      <p:cBhvr>
                                        <p:cTn id="32" dur="500"/>
                                        <p:tgtEl>
                                          <p:spTgt spid="8765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9" grpId="0" animBg="1"/>
      <p:bldP spid="876550" grpId="0" animBg="1"/>
      <p:bldP spid="87655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smtClean="0"/>
              <a:t>PC</a:t>
            </a:r>
            <a:r>
              <a:rPr lang="zh-CN" altLang="en-US" smtClean="0"/>
              <a:t>机主存储器的物理结构</a:t>
            </a:r>
          </a:p>
        </p:txBody>
      </p:sp>
      <p:sp>
        <p:nvSpPr>
          <p:cNvPr id="562179" name="Rectangle 3"/>
          <p:cNvSpPr>
            <a:spLocks noGrp="1" noChangeArrowheads="1"/>
          </p:cNvSpPr>
          <p:nvPr>
            <p:ph type="body" idx="4294967295"/>
          </p:nvPr>
        </p:nvSpPr>
        <p:spPr>
          <a:xfrm>
            <a:off x="115888" y="1177925"/>
            <a:ext cx="8189912" cy="1765300"/>
          </a:xfrm>
        </p:spPr>
        <p:txBody>
          <a:bodyPr lIns="91440" tIns="45720" rIns="91440" bIns="45720"/>
          <a:lstStyle/>
          <a:p>
            <a:pPr marL="268288" indent="-268288" algn="just" defTabSz="717550" eaLnBrk="1" hangingPunct="1">
              <a:lnSpc>
                <a:spcPct val="110000"/>
              </a:lnSpc>
              <a:spcBef>
                <a:spcPct val="20000"/>
              </a:spcBef>
            </a:pPr>
            <a:r>
              <a:rPr lang="zh-CN" altLang="en-US" sz="2200" smtClean="0">
                <a:latin typeface="微软雅黑" panose="020B0503020204020204" pitchFamily="34" charset="-122"/>
                <a:ea typeface="微软雅黑" panose="020B0503020204020204" pitchFamily="34" charset="-122"/>
              </a:rPr>
              <a:t>由若干内存条组成</a:t>
            </a:r>
          </a:p>
          <a:p>
            <a:pPr marL="268288" indent="-268288" algn="just" defTabSz="717550" eaLnBrk="1" hangingPunct="1">
              <a:lnSpc>
                <a:spcPct val="110000"/>
              </a:lnSpc>
              <a:spcBef>
                <a:spcPct val="20000"/>
              </a:spcBef>
            </a:pPr>
            <a:r>
              <a:rPr lang="zh-CN" altLang="en-US" sz="2200" smtClean="0">
                <a:latin typeface="微软雅黑" panose="020B0503020204020204" pitchFamily="34" charset="-122"/>
                <a:ea typeface="微软雅黑" panose="020B0503020204020204" pitchFamily="34" charset="-122"/>
              </a:rPr>
              <a:t>内存条的组成：</a:t>
            </a:r>
          </a:p>
          <a:p>
            <a:pPr marL="582613" lvl="1" indent="-223838" algn="just" defTabSz="717550" eaLnBrk="1" hangingPunct="1">
              <a:lnSpc>
                <a:spcPct val="110000"/>
              </a:lnSpc>
              <a:spcBef>
                <a:spcPct val="20000"/>
              </a:spcBef>
              <a:buFontTx/>
              <a:buNone/>
            </a:pPr>
            <a:r>
              <a:rPr lang="zh-CN" altLang="en-US" sz="2200" smtClean="0">
                <a:latin typeface="微软雅黑" panose="020B0503020204020204" pitchFamily="34" charset="-122"/>
                <a:ea typeface="微软雅黑" panose="020B0503020204020204" pitchFamily="34" charset="-122"/>
              </a:rPr>
              <a:t>把若干片</a:t>
            </a:r>
            <a:r>
              <a:rPr lang="en-US" altLang="zh-CN" sz="2200" smtClean="0">
                <a:latin typeface="微软雅黑" panose="020B0503020204020204" pitchFamily="34" charset="-122"/>
                <a:ea typeface="微软雅黑" panose="020B0503020204020204" pitchFamily="34" charset="-122"/>
              </a:rPr>
              <a:t>DRAM</a:t>
            </a:r>
            <a:r>
              <a:rPr lang="zh-CN" altLang="en-US" sz="2200" smtClean="0">
                <a:latin typeface="微软雅黑" panose="020B0503020204020204" pitchFamily="34" charset="-122"/>
                <a:ea typeface="微软雅黑" panose="020B0503020204020204" pitchFamily="34" charset="-122"/>
              </a:rPr>
              <a:t>芯片焊装在一小条印制电路板上制成</a:t>
            </a:r>
          </a:p>
          <a:p>
            <a:pPr marL="268288" indent="-268288" algn="just" defTabSz="717550" eaLnBrk="1" hangingPunct="1">
              <a:lnSpc>
                <a:spcPct val="110000"/>
              </a:lnSpc>
              <a:spcBef>
                <a:spcPct val="20000"/>
              </a:spcBef>
            </a:pPr>
            <a:r>
              <a:rPr lang="zh-CN" altLang="en-US" sz="2200" smtClean="0">
                <a:latin typeface="微软雅黑" panose="020B0503020204020204" pitchFamily="34" charset="-122"/>
                <a:ea typeface="微软雅黑" panose="020B0503020204020204" pitchFamily="34" charset="-122"/>
              </a:rPr>
              <a:t>内存条必须插在主板上的内存条插槽中才能使用</a:t>
            </a:r>
          </a:p>
        </p:txBody>
      </p:sp>
      <p:sp>
        <p:nvSpPr>
          <p:cNvPr id="562180" name="Rectangle 4"/>
          <p:cNvSpPr>
            <a:spLocks noChangeArrowheads="1"/>
          </p:cNvSpPr>
          <p:nvPr/>
        </p:nvSpPr>
        <p:spPr bwMode="auto">
          <a:xfrm>
            <a:off x="522288" y="4973638"/>
            <a:ext cx="7789862"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8" tIns="44483" rIns="88958" bIns="44483"/>
          <a:lstStyle>
            <a:lvl1pPr marL="268288" indent="-268288" defTabSz="717550">
              <a:defRPr sz="1600">
                <a:solidFill>
                  <a:schemeClr val="tx1"/>
                </a:solidFill>
                <a:latin typeface="Arial" panose="020B0604020202020204" pitchFamily="34" charset="0"/>
              </a:defRPr>
            </a:lvl1pPr>
            <a:lvl2pPr marL="582613" indent="-2238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05000"/>
              </a:lnSpc>
              <a:spcBef>
                <a:spcPct val="5000"/>
              </a:spcBef>
              <a:buClr>
                <a:schemeClr val="accent1"/>
              </a:buClr>
              <a:buSzPct val="80000"/>
              <a:buFont typeface="Wingdings" panose="05000000000000000000" pitchFamily="2" charset="2"/>
              <a:buNone/>
            </a:pPr>
            <a:r>
              <a:rPr kumimoji="1" lang="zh-CN" altLang="en-US" sz="2200" b="1">
                <a:ea typeface="黑体" panose="02010609060101010101" pitchFamily="49" charset="-122"/>
              </a:rPr>
              <a:t>  </a:t>
            </a:r>
            <a:r>
              <a:rPr kumimoji="1" lang="zh-CN" altLang="en-US" sz="2200" b="1">
                <a:latin typeface="微软雅黑" panose="020B0503020204020204" pitchFamily="34" charset="-122"/>
                <a:ea typeface="微软雅黑" panose="020B0503020204020204" pitchFamily="34" charset="-122"/>
              </a:rPr>
              <a:t>目前流行的是</a:t>
            </a:r>
            <a:r>
              <a:rPr kumimoji="1" lang="en-US" altLang="zh-CN" sz="2200" b="1">
                <a:latin typeface="微软雅黑" panose="020B0503020204020204" pitchFamily="34" charset="-122"/>
                <a:ea typeface="微软雅黑" panose="020B0503020204020204" pitchFamily="34" charset="-122"/>
              </a:rPr>
              <a:t>DDR2</a:t>
            </a:r>
            <a:r>
              <a:rPr kumimoji="1" lang="zh-CN" altLang="en-US" sz="2200" b="1">
                <a:latin typeface="微软雅黑" panose="020B0503020204020204" pitchFamily="34" charset="-122"/>
                <a:ea typeface="微软雅黑" panose="020B0503020204020204" pitchFamily="34" charset="-122"/>
              </a:rPr>
              <a:t>、</a:t>
            </a:r>
            <a:r>
              <a:rPr kumimoji="1" lang="en-US" altLang="zh-CN" sz="2200" b="1">
                <a:latin typeface="微软雅黑" panose="020B0503020204020204" pitchFamily="34" charset="-122"/>
                <a:ea typeface="微软雅黑" panose="020B0503020204020204" pitchFamily="34" charset="-122"/>
              </a:rPr>
              <a:t>DDR3</a:t>
            </a:r>
            <a:r>
              <a:rPr kumimoji="1" lang="zh-CN" altLang="en-US" sz="2200" b="1">
                <a:latin typeface="微软雅黑" panose="020B0503020204020204" pitchFamily="34" charset="-122"/>
                <a:ea typeface="微软雅黑" panose="020B0503020204020204" pitchFamily="34" charset="-122"/>
              </a:rPr>
              <a:t>内存条：</a:t>
            </a:r>
          </a:p>
          <a:p>
            <a:pPr lvl="1" algn="just" eaLnBrk="1" hangingPunct="1">
              <a:lnSpc>
                <a:spcPct val="105000"/>
              </a:lnSpc>
              <a:spcBef>
                <a:spcPct val="5000"/>
              </a:spcBef>
              <a:buFontTx/>
              <a:buChar char="–"/>
            </a:pPr>
            <a:r>
              <a:rPr kumimoji="1" lang="zh-CN" altLang="en-US" sz="2200" b="1">
                <a:solidFill>
                  <a:srgbClr val="000099"/>
                </a:solidFill>
                <a:latin typeface="微软雅黑" panose="020B0503020204020204" pitchFamily="34" charset="-122"/>
                <a:ea typeface="微软雅黑" panose="020B0503020204020204" pitchFamily="34" charset="-122"/>
              </a:rPr>
              <a:t>采用双列直插式，其触点分布在内存条的两面</a:t>
            </a:r>
          </a:p>
          <a:p>
            <a:pPr lvl="1" algn="just" eaLnBrk="1" hangingPunct="1">
              <a:lnSpc>
                <a:spcPct val="105000"/>
              </a:lnSpc>
              <a:spcBef>
                <a:spcPct val="5000"/>
              </a:spcBef>
              <a:buFontTx/>
              <a:buChar char="–"/>
            </a:pPr>
            <a:r>
              <a:rPr kumimoji="1" lang="en-US" altLang="zh-CN" sz="2200" b="1">
                <a:solidFill>
                  <a:srgbClr val="000099"/>
                </a:solidFill>
                <a:latin typeface="微软雅黑" panose="020B0503020204020204" pitchFamily="34" charset="-122"/>
                <a:ea typeface="微软雅黑" panose="020B0503020204020204" pitchFamily="34" charset="-122"/>
              </a:rPr>
              <a:t>DDR</a:t>
            </a:r>
            <a:r>
              <a:rPr kumimoji="1" lang="zh-CN" altLang="en-US" sz="2200" b="1">
                <a:solidFill>
                  <a:srgbClr val="000099"/>
                </a:solidFill>
                <a:latin typeface="微软雅黑" panose="020B0503020204020204" pitchFamily="34" charset="-122"/>
                <a:ea typeface="微软雅黑" panose="020B0503020204020204" pitchFamily="34" charset="-122"/>
              </a:rPr>
              <a:t>条有</a:t>
            </a:r>
            <a:r>
              <a:rPr kumimoji="1" lang="en-US" altLang="zh-CN" sz="2200" b="1">
                <a:solidFill>
                  <a:srgbClr val="000099"/>
                </a:solidFill>
                <a:latin typeface="微软雅黑" panose="020B0503020204020204" pitchFamily="34" charset="-122"/>
                <a:ea typeface="微软雅黑" panose="020B0503020204020204" pitchFamily="34" charset="-122"/>
              </a:rPr>
              <a:t>184</a:t>
            </a:r>
            <a:r>
              <a:rPr kumimoji="1" lang="zh-CN" altLang="en-US" sz="2200" b="1">
                <a:solidFill>
                  <a:srgbClr val="000099"/>
                </a:solidFill>
                <a:latin typeface="微软雅黑" panose="020B0503020204020204" pitchFamily="34" charset="-122"/>
                <a:ea typeface="微软雅黑" panose="020B0503020204020204" pitchFamily="34" charset="-122"/>
              </a:rPr>
              <a:t>个引脚，</a:t>
            </a:r>
            <a:r>
              <a:rPr kumimoji="1" lang="en-US" altLang="zh-CN" sz="2200" b="1">
                <a:solidFill>
                  <a:srgbClr val="000099"/>
                </a:solidFill>
                <a:latin typeface="微软雅黑" panose="020B0503020204020204" pitchFamily="34" charset="-122"/>
                <a:ea typeface="微软雅黑" panose="020B0503020204020204" pitchFamily="34" charset="-122"/>
              </a:rPr>
              <a:t>DDR2</a:t>
            </a:r>
            <a:r>
              <a:rPr kumimoji="1" lang="zh-CN" altLang="en-US" sz="2200" b="1">
                <a:solidFill>
                  <a:srgbClr val="000099"/>
                </a:solidFill>
                <a:latin typeface="微软雅黑" panose="020B0503020204020204" pitchFamily="34" charset="-122"/>
                <a:ea typeface="微软雅黑" panose="020B0503020204020204" pitchFamily="34" charset="-122"/>
              </a:rPr>
              <a:t>有</a:t>
            </a:r>
            <a:r>
              <a:rPr kumimoji="1" lang="en-US" altLang="zh-CN" sz="2200" b="1">
                <a:solidFill>
                  <a:srgbClr val="000099"/>
                </a:solidFill>
                <a:latin typeface="微软雅黑" panose="020B0503020204020204" pitchFamily="34" charset="-122"/>
                <a:ea typeface="微软雅黑" panose="020B0503020204020204" pitchFamily="34" charset="-122"/>
              </a:rPr>
              <a:t>240</a:t>
            </a:r>
            <a:r>
              <a:rPr kumimoji="1" lang="zh-CN" altLang="en-US" sz="2200" b="1">
                <a:solidFill>
                  <a:srgbClr val="000099"/>
                </a:solidFill>
                <a:latin typeface="微软雅黑" panose="020B0503020204020204" pitchFamily="34" charset="-122"/>
                <a:ea typeface="微软雅黑" panose="020B0503020204020204" pitchFamily="34" charset="-122"/>
              </a:rPr>
              <a:t>个引脚</a:t>
            </a:r>
          </a:p>
          <a:p>
            <a:pPr lvl="1" algn="just" eaLnBrk="1" hangingPunct="1">
              <a:lnSpc>
                <a:spcPct val="105000"/>
              </a:lnSpc>
              <a:spcBef>
                <a:spcPct val="5000"/>
              </a:spcBef>
              <a:buFontTx/>
              <a:buChar char="–"/>
            </a:pPr>
            <a:r>
              <a:rPr kumimoji="1" lang="en-US" altLang="zh-CN" sz="2200" b="1">
                <a:solidFill>
                  <a:srgbClr val="000099"/>
                </a:solidFill>
                <a:latin typeface="微软雅黑" panose="020B0503020204020204" pitchFamily="34" charset="-122"/>
                <a:ea typeface="微软雅黑" panose="020B0503020204020204" pitchFamily="34" charset="-122"/>
              </a:rPr>
              <a:t>PC</a:t>
            </a:r>
            <a:r>
              <a:rPr kumimoji="1" lang="zh-CN" altLang="en-US" sz="2200" b="1">
                <a:solidFill>
                  <a:srgbClr val="000099"/>
                </a:solidFill>
                <a:latin typeface="微软雅黑" panose="020B0503020204020204" pitchFamily="34" charset="-122"/>
                <a:ea typeface="微软雅黑" panose="020B0503020204020204" pitchFamily="34" charset="-122"/>
              </a:rPr>
              <a:t>机主板中一般都配备有</a:t>
            </a:r>
            <a:r>
              <a:rPr kumimoji="1" lang="en-US" altLang="zh-CN" sz="2200" b="1">
                <a:solidFill>
                  <a:srgbClr val="000099"/>
                </a:solidFill>
                <a:latin typeface="微软雅黑" panose="020B0503020204020204" pitchFamily="34" charset="-122"/>
                <a:ea typeface="微软雅黑" panose="020B0503020204020204" pitchFamily="34" charset="-122"/>
              </a:rPr>
              <a:t>2</a:t>
            </a:r>
            <a:r>
              <a:rPr kumimoji="1" lang="zh-CN" altLang="en-US" sz="2200" b="1">
                <a:solidFill>
                  <a:srgbClr val="000099"/>
                </a:solidFill>
                <a:latin typeface="微软雅黑" panose="020B0503020204020204" pitchFamily="34" charset="-122"/>
                <a:ea typeface="微软雅黑" panose="020B0503020204020204" pitchFamily="34" charset="-122"/>
              </a:rPr>
              <a:t>个或</a:t>
            </a:r>
            <a:r>
              <a:rPr kumimoji="1" lang="en-US" altLang="zh-CN" sz="2200" b="1">
                <a:solidFill>
                  <a:srgbClr val="000099"/>
                </a:solidFill>
                <a:latin typeface="微软雅黑" panose="020B0503020204020204" pitchFamily="34" charset="-122"/>
                <a:ea typeface="微软雅黑" panose="020B0503020204020204" pitchFamily="34" charset="-122"/>
              </a:rPr>
              <a:t>4</a:t>
            </a:r>
            <a:r>
              <a:rPr kumimoji="1" lang="zh-CN" altLang="en-US" sz="2200" b="1">
                <a:solidFill>
                  <a:srgbClr val="000099"/>
                </a:solidFill>
                <a:latin typeface="微软雅黑" panose="020B0503020204020204" pitchFamily="34" charset="-122"/>
                <a:ea typeface="微软雅黑" panose="020B0503020204020204" pitchFamily="34" charset="-122"/>
              </a:rPr>
              <a:t>个</a:t>
            </a:r>
            <a:r>
              <a:rPr kumimoji="1" lang="en-US" altLang="zh-CN" sz="2200" b="1">
                <a:solidFill>
                  <a:srgbClr val="000099"/>
                </a:solidFill>
                <a:latin typeface="微软雅黑" panose="020B0503020204020204" pitchFamily="34" charset="-122"/>
                <a:ea typeface="微软雅黑" panose="020B0503020204020204" pitchFamily="34" charset="-122"/>
              </a:rPr>
              <a:t>DIMM</a:t>
            </a:r>
            <a:r>
              <a:rPr kumimoji="1" lang="zh-CN" altLang="en-US" sz="2200" b="1">
                <a:solidFill>
                  <a:srgbClr val="000099"/>
                </a:solidFill>
                <a:latin typeface="微软雅黑" panose="020B0503020204020204" pitchFamily="34" charset="-122"/>
                <a:ea typeface="微软雅黑" panose="020B0503020204020204" pitchFamily="34" charset="-122"/>
              </a:rPr>
              <a:t>插槽 </a:t>
            </a:r>
          </a:p>
        </p:txBody>
      </p:sp>
      <p:pic>
        <p:nvPicPr>
          <p:cNvPr id="562181" name="Picture 5" descr="http://news.mydrivers.com/pages/images/20040311155720_14678.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11525" y="908050"/>
            <a:ext cx="55816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2182" name="Picture 6" descr="2v623rmqs16m"/>
          <p:cNvPicPr>
            <a:picLocks noChangeAspect="1" noChangeArrowheads="1"/>
          </p:cNvPicPr>
          <p:nvPr/>
        </p:nvPicPr>
        <p:blipFill>
          <a:blip r:embed="rId5">
            <a:extLst>
              <a:ext uri="{28A0092B-C50C-407E-A947-70E740481C1C}">
                <a14:useLocalDpi xmlns:a14="http://schemas.microsoft.com/office/drawing/2010/main" val="0"/>
              </a:ext>
            </a:extLst>
          </a:blip>
          <a:srcRect t="26459" b="23047"/>
          <a:stretch>
            <a:fillRect/>
          </a:stretch>
        </p:blipFill>
        <p:spPr bwMode="auto">
          <a:xfrm>
            <a:off x="1601788" y="3097213"/>
            <a:ext cx="625633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A0D773F-A5A9-45E0-AEB9-BBE7D65E2AC5}" type="slidenum">
              <a:rPr lang="zh-CN" altLang="en-US" sz="1200" smtClean="0">
                <a:solidFill>
                  <a:srgbClr val="898989"/>
                </a:solidFill>
              </a:rPr>
              <a:pPr/>
              <a:t>33</a:t>
            </a:fld>
            <a:endParaRPr lang="zh-CN" altLang="en-US" sz="1200" smtClean="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blinds(horizontal)">
                                      <p:cBhvr>
                                        <p:cTn id="7" dur="500"/>
                                        <p:tgtEl>
                                          <p:spTgt spid="5621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2181"/>
                                        </p:tgtEl>
                                        <p:attrNameLst>
                                          <p:attrName>style.visibility</p:attrName>
                                        </p:attrNameLst>
                                      </p:cBhvr>
                                      <p:to>
                                        <p:strVal val="visible"/>
                                      </p:to>
                                    </p:set>
                                    <p:animEffect transition="in" filter="blinds(horizontal)">
                                      <p:cBhvr>
                                        <p:cTn id="10" dur="500"/>
                                        <p:tgtEl>
                                          <p:spTgt spid="5621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2179">
                                            <p:txEl>
                                              <p:pRg st="1" end="1"/>
                                            </p:txEl>
                                          </p:spTgt>
                                        </p:tgtEl>
                                        <p:attrNameLst>
                                          <p:attrName>style.visibility</p:attrName>
                                        </p:attrNameLst>
                                      </p:cBhvr>
                                      <p:to>
                                        <p:strVal val="visible"/>
                                      </p:to>
                                    </p:set>
                                    <p:animEffect transition="in" filter="blinds(horizontal)">
                                      <p:cBhvr>
                                        <p:cTn id="15" dur="500"/>
                                        <p:tgtEl>
                                          <p:spTgt spid="562179">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62179">
                                            <p:txEl>
                                              <p:pRg st="2" end="2"/>
                                            </p:txEl>
                                          </p:spTgt>
                                        </p:tgtEl>
                                        <p:attrNameLst>
                                          <p:attrName>style.visibility</p:attrName>
                                        </p:attrNameLst>
                                      </p:cBhvr>
                                      <p:to>
                                        <p:strVal val="visible"/>
                                      </p:to>
                                    </p:set>
                                    <p:animEffect transition="in" filter="blinds(horizontal)">
                                      <p:cBhvr>
                                        <p:cTn id="18" dur="500"/>
                                        <p:tgtEl>
                                          <p:spTgt spid="56217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62179">
                                            <p:txEl>
                                              <p:pRg st="3" end="3"/>
                                            </p:txEl>
                                          </p:spTgt>
                                        </p:tgtEl>
                                        <p:attrNameLst>
                                          <p:attrName>style.visibility</p:attrName>
                                        </p:attrNameLst>
                                      </p:cBhvr>
                                      <p:to>
                                        <p:strVal val="visible"/>
                                      </p:to>
                                    </p:set>
                                    <p:animEffect transition="in" filter="blinds(horizontal)">
                                      <p:cBhvr>
                                        <p:cTn id="23" dur="500"/>
                                        <p:tgtEl>
                                          <p:spTgt spid="562179">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62182"/>
                                        </p:tgtEl>
                                        <p:attrNameLst>
                                          <p:attrName>style.visibility</p:attrName>
                                        </p:attrNameLst>
                                      </p:cBhvr>
                                      <p:to>
                                        <p:strVal val="visible"/>
                                      </p:to>
                                    </p:set>
                                    <p:animEffect transition="in" filter="blinds(horizontal)">
                                      <p:cBhvr>
                                        <p:cTn id="26" dur="500"/>
                                        <p:tgtEl>
                                          <p:spTgt spid="5621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62180">
                                            <p:txEl>
                                              <p:pRg st="0" end="0"/>
                                            </p:txEl>
                                          </p:spTgt>
                                        </p:tgtEl>
                                        <p:attrNameLst>
                                          <p:attrName>style.visibility</p:attrName>
                                        </p:attrNameLst>
                                      </p:cBhvr>
                                      <p:to>
                                        <p:strVal val="visible"/>
                                      </p:to>
                                    </p:set>
                                    <p:animEffect transition="in" filter="blinds(horizontal)">
                                      <p:cBhvr>
                                        <p:cTn id="31" dur="500"/>
                                        <p:tgtEl>
                                          <p:spTgt spid="562180">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62180">
                                            <p:txEl>
                                              <p:pRg st="1" end="1"/>
                                            </p:txEl>
                                          </p:spTgt>
                                        </p:tgtEl>
                                        <p:attrNameLst>
                                          <p:attrName>style.visibility</p:attrName>
                                        </p:attrNameLst>
                                      </p:cBhvr>
                                      <p:to>
                                        <p:strVal val="visible"/>
                                      </p:to>
                                    </p:set>
                                    <p:animEffect transition="in" filter="blinds(horizontal)">
                                      <p:cBhvr>
                                        <p:cTn id="34" dur="500"/>
                                        <p:tgtEl>
                                          <p:spTgt spid="562180">
                                            <p:txEl>
                                              <p:pRg st="1" end="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62180">
                                            <p:txEl>
                                              <p:pRg st="2" end="2"/>
                                            </p:txEl>
                                          </p:spTgt>
                                        </p:tgtEl>
                                        <p:attrNameLst>
                                          <p:attrName>style.visibility</p:attrName>
                                        </p:attrNameLst>
                                      </p:cBhvr>
                                      <p:to>
                                        <p:strVal val="visible"/>
                                      </p:to>
                                    </p:set>
                                    <p:animEffect transition="in" filter="blinds(horizontal)">
                                      <p:cBhvr>
                                        <p:cTn id="37" dur="500"/>
                                        <p:tgtEl>
                                          <p:spTgt spid="562180">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62180">
                                            <p:txEl>
                                              <p:pRg st="3" end="3"/>
                                            </p:txEl>
                                          </p:spTgt>
                                        </p:tgtEl>
                                        <p:attrNameLst>
                                          <p:attrName>style.visibility</p:attrName>
                                        </p:attrNameLst>
                                      </p:cBhvr>
                                      <p:to>
                                        <p:strVal val="visible"/>
                                      </p:to>
                                    </p:set>
                                    <p:animEffect transition="in" filter="blinds(horizontal)">
                                      <p:cBhvr>
                                        <p:cTn id="40" dur="500"/>
                                        <p:tgtEl>
                                          <p:spTgt spid="5621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304800" y="163513"/>
            <a:ext cx="8640763" cy="468312"/>
          </a:xfrm>
        </p:spPr>
        <p:txBody>
          <a:bodyPr lIns="91440" tIns="45720" rIns="91440" bIns="45720" anchor="ctr"/>
          <a:lstStyle/>
          <a:p>
            <a:pPr marL="342900" indent="-342900">
              <a:spcBef>
                <a:spcPct val="30000"/>
              </a:spcBef>
            </a:pPr>
            <a:r>
              <a:rPr lang="zh-CN" altLang="en-US" sz="2800" dirty="0" smtClean="0">
                <a:solidFill>
                  <a:schemeClr val="accent1"/>
                </a:solidFill>
                <a:latin typeface="微软雅黑" panose="020B0503020204020204" pitchFamily="34" charset="-122"/>
                <a:ea typeface="微软雅黑" panose="020B0503020204020204" pitchFamily="34" charset="-122"/>
              </a:rPr>
              <a:t>三、高速缓冲存储器</a:t>
            </a:r>
            <a:r>
              <a:rPr lang="en-US" altLang="zh-CN" sz="2800" dirty="0" smtClean="0">
                <a:solidFill>
                  <a:schemeClr val="accent1"/>
                </a:solidFill>
                <a:latin typeface="微软雅黑" panose="020B0503020204020204" pitchFamily="34" charset="-122"/>
                <a:ea typeface="微软雅黑" panose="020B0503020204020204" pitchFamily="34" charset="-122"/>
              </a:rPr>
              <a:t>(cache) </a:t>
            </a:r>
          </a:p>
        </p:txBody>
      </p:sp>
      <p:sp>
        <p:nvSpPr>
          <p:cNvPr id="399364" name="Rectangle 4"/>
          <p:cNvSpPr>
            <a:spLocks noChangeArrowheads="1"/>
          </p:cNvSpPr>
          <p:nvPr/>
        </p:nvSpPr>
        <p:spPr bwMode="auto">
          <a:xfrm>
            <a:off x="433137" y="1037626"/>
            <a:ext cx="8512426" cy="38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5000"/>
              </a:lnSpc>
              <a:spcBef>
                <a:spcPct val="15000"/>
              </a:spcBef>
            </a:pPr>
            <a:r>
              <a:rPr lang="zh-CN" altLang="en-US" sz="2200" b="1" dirty="0" smtClean="0">
                <a:solidFill>
                  <a:srgbClr val="800000"/>
                </a:solidFill>
                <a:latin typeface="微软雅黑" panose="020B0503020204020204" pitchFamily="34" charset="-122"/>
                <a:ea typeface="微软雅黑" panose="020B0503020204020204" pitchFamily="34" charset="-122"/>
                <a:cs typeface="Arial" panose="020B0604020202020204" pitchFamily="34" charset="0"/>
              </a:rPr>
              <a:t>目前存储器中的 </a:t>
            </a:r>
            <a:r>
              <a:rPr lang="zh-CN" altLang="en-US" sz="2200" b="1"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寄存器，</a:t>
            </a:r>
            <a:r>
              <a:rPr lang="en-US" altLang="zh-CN" sz="2200" b="1"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SRAM</a:t>
            </a:r>
            <a:r>
              <a:rPr lang="zh-CN" altLang="en-US" sz="2200" b="1"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200" b="1"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200" b="1"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 硬盘</a:t>
            </a:r>
            <a:r>
              <a:rPr lang="zh-CN" altLang="en-US" sz="2200" b="1" dirty="0" smtClean="0">
                <a:solidFill>
                  <a:srgbClr val="A50021"/>
                </a:solidFill>
                <a:latin typeface="微软雅黑" panose="020B0503020204020204" pitchFamily="34" charset="-122"/>
                <a:ea typeface="微软雅黑" panose="020B0503020204020204" pitchFamily="34" charset="-122"/>
                <a:cs typeface="Arial" panose="020B0604020202020204" pitchFamily="34" charset="0"/>
              </a:rPr>
              <a:t>的性能和成本比较</a:t>
            </a:r>
            <a:endParaRPr lang="zh-CN" altLang="en-US" sz="2200" b="1" dirty="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99365" name="Rectangle 5"/>
          <p:cNvSpPr>
            <a:spLocks noChangeArrowheads="1"/>
          </p:cNvSpPr>
          <p:nvPr/>
        </p:nvSpPr>
        <p:spPr bwMode="auto">
          <a:xfrm>
            <a:off x="927100" y="5499100"/>
            <a:ext cx="5867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zh-CN" altLang="en-US" sz="2200" b="1">
                <a:solidFill>
                  <a:srgbClr val="0000FF"/>
                </a:solidFill>
                <a:ea typeface="微软雅黑" panose="020B0503020204020204" pitchFamily="34" charset="-122"/>
              </a:rPr>
              <a:t>单独用某一种存储器，都不能满足我们的需要！</a:t>
            </a:r>
          </a:p>
          <a:p>
            <a:pPr eaLnBrk="1" hangingPunct="1">
              <a:spcBef>
                <a:spcPct val="50000"/>
              </a:spcBef>
            </a:pPr>
            <a:r>
              <a:rPr lang="zh-CN" altLang="en-US" sz="2200" b="1">
                <a:solidFill>
                  <a:srgbClr val="CC0000"/>
                </a:solidFill>
                <a:ea typeface="微软雅黑" panose="020B0503020204020204" pitchFamily="34" charset="-122"/>
              </a:rPr>
              <a:t>采用分层存储结构来构建计算机的存储体系！</a:t>
            </a:r>
          </a:p>
        </p:txBody>
      </p:sp>
      <p:grpSp>
        <p:nvGrpSpPr>
          <p:cNvPr id="2" name="Group 26"/>
          <p:cNvGrpSpPr>
            <a:grpSpLocks/>
          </p:cNvGrpSpPr>
          <p:nvPr/>
        </p:nvGrpSpPr>
        <p:grpSpPr bwMode="auto">
          <a:xfrm>
            <a:off x="523875" y="1646238"/>
            <a:ext cx="8305800" cy="3303587"/>
            <a:chOff x="336" y="1253"/>
            <a:chExt cx="5232" cy="2081"/>
          </a:xfrm>
        </p:grpSpPr>
        <p:graphicFrame>
          <p:nvGraphicFramePr>
            <p:cNvPr id="40968" name="Object 3"/>
            <p:cNvGraphicFramePr>
              <a:graphicFrameLocks noChangeAspect="1"/>
            </p:cNvGraphicFramePr>
            <p:nvPr/>
          </p:nvGraphicFramePr>
          <p:xfrm>
            <a:off x="336" y="1253"/>
            <a:ext cx="5232" cy="2081"/>
          </p:xfrm>
          <a:graphic>
            <a:graphicData uri="http://schemas.openxmlformats.org/presentationml/2006/ole">
              <mc:AlternateContent xmlns:mc="http://schemas.openxmlformats.org/markup-compatibility/2006">
                <mc:Choice xmlns:v="urn:schemas-microsoft-com:vml" Requires="v">
                  <p:oleObj spid="_x0000_s41255" name="BMP 图像" r:id="rId4" imgW="5649114" imgH="2362530" progId="Paint.Picture">
                    <p:embed/>
                  </p:oleObj>
                </mc:Choice>
                <mc:Fallback>
                  <p:oleObj name="BMP 图像" r:id="rId4" imgW="5649114" imgH="2362530"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1253"/>
                          <a:ext cx="5232" cy="20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9" name="Text Box 12"/>
            <p:cNvSpPr txBox="1">
              <a:spLocks noChangeArrowheads="1"/>
            </p:cNvSpPr>
            <p:nvPr/>
          </p:nvSpPr>
          <p:spPr bwMode="auto">
            <a:xfrm>
              <a:off x="3024" y="174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dirty="0" smtClean="0">
                  <a:latin typeface="Comic Sans MS" panose="030F0702030302020204" pitchFamily="66" charset="0"/>
                  <a:ea typeface="华文新魏" panose="02010800040101010101" pitchFamily="2" charset="-122"/>
                </a:rPr>
                <a:t>300ps</a:t>
              </a:r>
              <a:endParaRPr kumimoji="1" lang="en-US" altLang="zh-CN" sz="1800" dirty="0">
                <a:latin typeface="Comic Sans MS" panose="030F0702030302020204" pitchFamily="66" charset="0"/>
                <a:ea typeface="华文新魏" panose="02010800040101010101" pitchFamily="2" charset="-122"/>
              </a:endParaRPr>
            </a:p>
          </p:txBody>
        </p:sp>
        <p:sp>
          <p:nvSpPr>
            <p:cNvPr id="40970" name="Text Box 17"/>
            <p:cNvSpPr txBox="1">
              <a:spLocks noChangeArrowheads="1"/>
            </p:cNvSpPr>
            <p:nvPr/>
          </p:nvSpPr>
          <p:spPr bwMode="auto">
            <a:xfrm>
              <a:off x="3016" y="2005"/>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2ns</a:t>
              </a:r>
            </a:p>
          </p:txBody>
        </p:sp>
        <p:sp>
          <p:nvSpPr>
            <p:cNvPr id="40971" name="Text Box 18"/>
            <p:cNvSpPr txBox="1">
              <a:spLocks noChangeArrowheads="1"/>
            </p:cNvSpPr>
            <p:nvPr/>
          </p:nvSpPr>
          <p:spPr bwMode="auto">
            <a:xfrm>
              <a:off x="2971" y="228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10ns</a:t>
              </a:r>
            </a:p>
          </p:txBody>
        </p:sp>
        <p:sp>
          <p:nvSpPr>
            <p:cNvPr id="40972" name="Text Box 19"/>
            <p:cNvSpPr txBox="1">
              <a:spLocks noChangeArrowheads="1"/>
            </p:cNvSpPr>
            <p:nvPr/>
          </p:nvSpPr>
          <p:spPr bwMode="auto">
            <a:xfrm>
              <a:off x="2971" y="2558"/>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10ms</a:t>
              </a:r>
            </a:p>
          </p:txBody>
        </p:sp>
        <p:sp>
          <p:nvSpPr>
            <p:cNvPr id="40973" name="Text Box 20"/>
            <p:cNvSpPr txBox="1">
              <a:spLocks noChangeArrowheads="1"/>
            </p:cNvSpPr>
            <p:nvPr/>
          </p:nvSpPr>
          <p:spPr bwMode="auto">
            <a:xfrm>
              <a:off x="1791" y="170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b="1">
                  <a:latin typeface="Times New Roman" panose="02020603050405020304" pitchFamily="18" charset="0"/>
                  <a:ea typeface="华文新魏" panose="02010800040101010101" pitchFamily="2" charset="-122"/>
                </a:rPr>
                <a:t>&lt;</a:t>
              </a:r>
              <a:r>
                <a:rPr kumimoji="1" lang="en-US" altLang="zh-CN" sz="1800">
                  <a:latin typeface="Comic Sans MS" panose="030F0702030302020204" pitchFamily="66" charset="0"/>
                  <a:ea typeface="华文新魏" panose="02010800040101010101" pitchFamily="2" charset="-122"/>
                </a:rPr>
                <a:t>1KB</a:t>
              </a:r>
            </a:p>
          </p:txBody>
        </p:sp>
        <p:sp>
          <p:nvSpPr>
            <p:cNvPr id="40974" name="Text Box 21"/>
            <p:cNvSpPr txBox="1">
              <a:spLocks noChangeArrowheads="1"/>
            </p:cNvSpPr>
            <p:nvPr/>
          </p:nvSpPr>
          <p:spPr bwMode="auto">
            <a:xfrm>
              <a:off x="1837" y="2013"/>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1MB</a:t>
              </a:r>
            </a:p>
          </p:txBody>
        </p:sp>
        <p:sp>
          <p:nvSpPr>
            <p:cNvPr id="40975" name="Text Box 22"/>
            <p:cNvSpPr txBox="1">
              <a:spLocks noChangeArrowheads="1"/>
            </p:cNvSpPr>
            <p:nvPr/>
          </p:nvSpPr>
          <p:spPr bwMode="auto">
            <a:xfrm>
              <a:off x="1791" y="228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1GB</a:t>
              </a:r>
            </a:p>
          </p:txBody>
        </p:sp>
        <p:sp>
          <p:nvSpPr>
            <p:cNvPr id="40976" name="Text Box 23"/>
            <p:cNvSpPr txBox="1">
              <a:spLocks noChangeArrowheads="1"/>
            </p:cNvSpPr>
            <p:nvPr/>
          </p:nvSpPr>
          <p:spPr bwMode="auto">
            <a:xfrm>
              <a:off x="1746" y="2568"/>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1000GB</a:t>
              </a:r>
            </a:p>
          </p:txBody>
        </p:sp>
        <p:sp>
          <p:nvSpPr>
            <p:cNvPr id="40977" name="Text Box 24"/>
            <p:cNvSpPr txBox="1">
              <a:spLocks noChangeArrowheads="1"/>
            </p:cNvSpPr>
            <p:nvPr/>
          </p:nvSpPr>
          <p:spPr bwMode="auto">
            <a:xfrm>
              <a:off x="1746" y="2840"/>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dirty="0">
                  <a:solidFill>
                    <a:srgbClr val="CC0000"/>
                  </a:solidFill>
                  <a:latin typeface="Comic Sans MS" panose="030F0702030302020204" pitchFamily="66" charset="0"/>
                  <a:ea typeface="华文新魏" panose="02010800040101010101" pitchFamily="2" charset="-122"/>
                </a:rPr>
                <a:t>100GB</a:t>
              </a:r>
            </a:p>
          </p:txBody>
        </p:sp>
        <p:sp>
          <p:nvSpPr>
            <p:cNvPr id="40978" name="Text Box 25"/>
            <p:cNvSpPr txBox="1">
              <a:spLocks noChangeArrowheads="1"/>
            </p:cNvSpPr>
            <p:nvPr/>
          </p:nvSpPr>
          <p:spPr bwMode="auto">
            <a:xfrm>
              <a:off x="3016" y="2840"/>
              <a:ext cx="1089"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2000">
                  <a:solidFill>
                    <a:srgbClr val="CC0000"/>
                  </a:solidFill>
                  <a:latin typeface="Comic Sans MS" panose="030F0702030302020204" pitchFamily="66" charset="0"/>
                  <a:ea typeface="华文新魏" panose="02010800040101010101" pitchFamily="2" charset="-122"/>
                </a:rPr>
                <a:t>1ns</a:t>
              </a:r>
            </a:p>
          </p:txBody>
        </p:sp>
      </p:grpSp>
      <p:sp>
        <p:nvSpPr>
          <p:cNvPr id="399390" name="Rectangle 30"/>
          <p:cNvSpPr>
            <a:spLocks noChangeArrowheads="1"/>
          </p:cNvSpPr>
          <p:nvPr/>
        </p:nvSpPr>
        <p:spPr bwMode="auto">
          <a:xfrm>
            <a:off x="611188" y="4999038"/>
            <a:ext cx="61468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zh-CN" altLang="en-US" sz="2200" b="1">
                <a:solidFill>
                  <a:srgbClr val="CC0000"/>
                </a:solidFill>
                <a:ea typeface="微软雅黑" panose="020B0503020204020204" pitchFamily="34" charset="-122"/>
              </a:rPr>
              <a:t>问题：你认为哪一种最适合做计算机的存储器呢？</a:t>
            </a:r>
          </a:p>
        </p:txBody>
      </p:sp>
      <p:sp>
        <p:nvSpPr>
          <p:cNvPr id="40967"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12DEEBF-C707-4D95-9286-EE62BB38D932}" type="slidenum">
              <a:rPr lang="zh-CN" altLang="en-US" sz="1200" smtClean="0">
                <a:solidFill>
                  <a:srgbClr val="898989"/>
                </a:solidFill>
              </a:rPr>
              <a:pPr/>
              <a:t>34</a:t>
            </a:fld>
            <a:endParaRPr lang="zh-CN" altLang="en-US" sz="1200" smtClean="0">
              <a:solidFill>
                <a:srgbClr val="898989"/>
              </a:solidFill>
            </a:endParaRPr>
          </a:p>
        </p:txBody>
      </p:sp>
      <p:sp>
        <p:nvSpPr>
          <p:cNvPr id="3" name="文本框 2"/>
          <p:cNvSpPr txBox="1"/>
          <p:nvPr/>
        </p:nvSpPr>
        <p:spPr>
          <a:xfrm>
            <a:off x="2476500" y="1485840"/>
            <a:ext cx="5167313" cy="400110"/>
          </a:xfrm>
          <a:prstGeom prst="rect">
            <a:avLst/>
          </a:prstGeom>
          <a:noFill/>
        </p:spPr>
        <p:txBody>
          <a:bodyPr wrap="square" rtlCol="0">
            <a:spAutoFit/>
          </a:bodyPr>
          <a:lstStyle/>
          <a:p>
            <a:r>
              <a:rPr lang="zh-CN" altLang="en-US" sz="2000" dirty="0" smtClean="0">
                <a:latin typeface="+mj-ea"/>
                <a:ea typeface="+mj-ea"/>
              </a:rPr>
              <a:t>各种存储器的典型存取时间和成本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9364">
                                            <p:txEl>
                                              <p:pRg st="0" end="0"/>
                                            </p:txEl>
                                          </p:spTgt>
                                        </p:tgtEl>
                                        <p:attrNameLst>
                                          <p:attrName>style.visibility</p:attrName>
                                        </p:attrNameLst>
                                      </p:cBhvr>
                                      <p:to>
                                        <p:strVal val="visible"/>
                                      </p:to>
                                    </p:set>
                                    <p:animEffect transition="in" filter="wipe(down)">
                                      <p:cBhvr>
                                        <p:cTn id="7" dur="500"/>
                                        <p:tgtEl>
                                          <p:spTgt spid="399364">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9390"/>
                                        </p:tgtEl>
                                        <p:attrNameLst>
                                          <p:attrName>style.visibility</p:attrName>
                                        </p:attrNameLst>
                                      </p:cBhvr>
                                      <p:to>
                                        <p:strVal val="visible"/>
                                      </p:to>
                                    </p:set>
                                    <p:animEffect transition="in" filter="blinds(horizontal)">
                                      <p:cBhvr>
                                        <p:cTn id="20" dur="500"/>
                                        <p:tgtEl>
                                          <p:spTgt spid="39939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99365">
                                            <p:txEl>
                                              <p:pRg st="0" end="0"/>
                                            </p:txEl>
                                          </p:spTgt>
                                        </p:tgtEl>
                                        <p:attrNameLst>
                                          <p:attrName>style.visibility</p:attrName>
                                        </p:attrNameLst>
                                      </p:cBhvr>
                                      <p:to>
                                        <p:strVal val="visible"/>
                                      </p:to>
                                    </p:set>
                                    <p:animEffect transition="in" filter="blinds(horizontal)">
                                      <p:cBhvr>
                                        <p:cTn id="25" dur="500"/>
                                        <p:tgtEl>
                                          <p:spTgt spid="39936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99365">
                                            <p:txEl>
                                              <p:pRg st="1" end="1"/>
                                            </p:txEl>
                                          </p:spTgt>
                                        </p:tgtEl>
                                        <p:attrNameLst>
                                          <p:attrName>style.visibility</p:attrName>
                                        </p:attrNameLst>
                                      </p:cBhvr>
                                      <p:to>
                                        <p:strVal val="visible"/>
                                      </p:to>
                                    </p:set>
                                    <p:animEffect transition="in" filter="blinds(horizontal)">
                                      <p:cBhvr>
                                        <p:cTn id="30" dur="500"/>
                                        <p:tgtEl>
                                          <p:spTgt spid="3993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0"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238125" y="107950"/>
            <a:ext cx="8805863" cy="569913"/>
          </a:xfrm>
        </p:spPr>
        <p:txBody>
          <a:bodyPr lIns="91440" tIns="45720" rIns="91440" bIns="45720" anchor="ctr"/>
          <a:lstStyle/>
          <a:p>
            <a:pPr defTabSz="717550" eaLnBrk="1" hangingPunct="1"/>
            <a:r>
              <a:rPr lang="zh-CN" altLang="en-US" smtClean="0"/>
              <a:t>存储器的层次结构</a:t>
            </a:r>
          </a:p>
        </p:txBody>
      </p:sp>
      <p:sp>
        <p:nvSpPr>
          <p:cNvPr id="43011" name="Text Box 4"/>
          <p:cNvSpPr txBox="1">
            <a:spLocks noChangeArrowheads="1"/>
          </p:cNvSpPr>
          <p:nvPr/>
        </p:nvSpPr>
        <p:spPr bwMode="auto">
          <a:xfrm>
            <a:off x="3941763" y="2259013"/>
            <a:ext cx="1527175" cy="695325"/>
          </a:xfrm>
          <a:prstGeom prst="rect">
            <a:avLst/>
          </a:prstGeom>
          <a:solidFill>
            <a:srgbClr val="FFFFFF"/>
          </a:solidFill>
          <a:ln w="9525">
            <a:solidFill>
              <a:srgbClr val="000000"/>
            </a:solidFill>
            <a:miter lim="800000"/>
            <a:headEnd/>
            <a:tailEnd/>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en-US" altLang="zh-CN" sz="2200" b="1">
                <a:ea typeface="黑体" panose="02010609060101010101" pitchFamily="49" charset="-122"/>
              </a:rPr>
              <a:t>cache</a:t>
            </a:r>
            <a:endParaRPr kumimoji="1" lang="zh-CN" altLang="en-US" sz="2200" b="1">
              <a:ea typeface="黑体" panose="02010609060101010101" pitchFamily="49" charset="-122"/>
            </a:endParaRPr>
          </a:p>
        </p:txBody>
      </p:sp>
      <p:sp>
        <p:nvSpPr>
          <p:cNvPr id="43012" name="Text Box 5"/>
          <p:cNvSpPr txBox="1">
            <a:spLocks noChangeArrowheads="1"/>
          </p:cNvSpPr>
          <p:nvPr/>
        </p:nvSpPr>
        <p:spPr bwMode="auto">
          <a:xfrm>
            <a:off x="3492500" y="2933700"/>
            <a:ext cx="2519363" cy="720725"/>
          </a:xfrm>
          <a:prstGeom prst="rect">
            <a:avLst/>
          </a:prstGeom>
          <a:solidFill>
            <a:srgbClr val="FFFFFF"/>
          </a:solidFill>
          <a:ln w="9525">
            <a:solidFill>
              <a:srgbClr val="000000"/>
            </a:solidFill>
            <a:miter lim="800000"/>
            <a:headEnd/>
            <a:tailEnd/>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dirty="0" smtClean="0">
                <a:ea typeface="黑体" panose="02010609060101010101" pitchFamily="49" charset="-122"/>
              </a:rPr>
              <a:t>主存</a:t>
            </a:r>
            <a:endParaRPr kumimoji="1" lang="en-US" altLang="zh-CN" sz="2200" b="1" dirty="0">
              <a:ea typeface="黑体" panose="02010609060101010101" pitchFamily="49" charset="-122"/>
            </a:endParaRPr>
          </a:p>
        </p:txBody>
      </p:sp>
      <p:sp>
        <p:nvSpPr>
          <p:cNvPr id="43013" name="Text Box 6"/>
          <p:cNvSpPr txBox="1">
            <a:spLocks noChangeArrowheads="1"/>
          </p:cNvSpPr>
          <p:nvPr/>
        </p:nvSpPr>
        <p:spPr bwMode="auto">
          <a:xfrm>
            <a:off x="2816225" y="3654425"/>
            <a:ext cx="3735388" cy="695325"/>
          </a:xfrm>
          <a:prstGeom prst="rect">
            <a:avLst/>
          </a:prstGeom>
          <a:solidFill>
            <a:srgbClr val="FFFFFF"/>
          </a:solidFill>
          <a:ln w="9525">
            <a:solidFill>
              <a:srgbClr val="000000"/>
            </a:solidFill>
            <a:miter lim="800000"/>
            <a:headEnd/>
            <a:tailEnd/>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 外存储器（硬盘、光盘）</a:t>
            </a:r>
          </a:p>
        </p:txBody>
      </p:sp>
      <p:sp>
        <p:nvSpPr>
          <p:cNvPr id="43014" name="Text Box 7"/>
          <p:cNvSpPr txBox="1">
            <a:spLocks noChangeArrowheads="1"/>
          </p:cNvSpPr>
          <p:nvPr/>
        </p:nvSpPr>
        <p:spPr bwMode="auto">
          <a:xfrm>
            <a:off x="2276475" y="4329113"/>
            <a:ext cx="4995863" cy="693737"/>
          </a:xfrm>
          <a:prstGeom prst="rect">
            <a:avLst/>
          </a:prstGeom>
          <a:solidFill>
            <a:srgbClr val="FFFFFF"/>
          </a:solidFill>
          <a:ln w="9525">
            <a:solidFill>
              <a:srgbClr val="000000"/>
            </a:solidFill>
            <a:miter lim="800000"/>
            <a:headEnd/>
            <a:tailEnd/>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后备存储器（磁带库、光盘库）</a:t>
            </a:r>
          </a:p>
        </p:txBody>
      </p:sp>
      <p:sp>
        <p:nvSpPr>
          <p:cNvPr id="43015" name="Line 8"/>
          <p:cNvSpPr>
            <a:spLocks noChangeShapeType="1"/>
          </p:cNvSpPr>
          <p:nvPr/>
        </p:nvSpPr>
        <p:spPr bwMode="auto">
          <a:xfrm flipV="1">
            <a:off x="0" y="3649663"/>
            <a:ext cx="9086850" cy="1587"/>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6" name="Text Box 9"/>
          <p:cNvSpPr txBox="1">
            <a:spLocks noChangeArrowheads="1"/>
          </p:cNvSpPr>
          <p:nvPr/>
        </p:nvSpPr>
        <p:spPr bwMode="auto">
          <a:xfrm>
            <a:off x="6192838" y="1314450"/>
            <a:ext cx="6572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400" b="1">
                <a:solidFill>
                  <a:srgbClr val="0000CC"/>
                </a:solidFill>
                <a:latin typeface="Times New Roman" panose="02020603050405020304" pitchFamily="18" charset="0"/>
                <a:ea typeface="黑体" panose="02010609060101010101" pitchFamily="49" charset="-122"/>
              </a:rPr>
              <a:t>内部存储器</a:t>
            </a:r>
            <a:endParaRPr kumimoji="1" lang="zh-CN" altLang="en-US" sz="2400" b="1">
              <a:solidFill>
                <a:srgbClr val="0000CC"/>
              </a:solidFill>
              <a:ea typeface="黑体" panose="02010609060101010101" pitchFamily="49" charset="-122"/>
            </a:endParaRPr>
          </a:p>
        </p:txBody>
      </p:sp>
      <p:sp>
        <p:nvSpPr>
          <p:cNvPr id="43017" name="Text Box 10"/>
          <p:cNvSpPr txBox="1">
            <a:spLocks noChangeArrowheads="1"/>
          </p:cNvSpPr>
          <p:nvPr/>
        </p:nvSpPr>
        <p:spPr bwMode="auto">
          <a:xfrm>
            <a:off x="3716338" y="5094288"/>
            <a:ext cx="2116137"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400" b="1">
                <a:solidFill>
                  <a:srgbClr val="0000CC"/>
                </a:solidFill>
                <a:latin typeface="Times New Roman" panose="02020603050405020304" pitchFamily="18" charset="0"/>
                <a:ea typeface="黑体" panose="02010609060101010101" pitchFamily="49" charset="-122"/>
              </a:rPr>
              <a:t>外部存储器</a:t>
            </a:r>
            <a:endParaRPr kumimoji="1" lang="zh-CN" altLang="en-US" sz="2400" b="1">
              <a:solidFill>
                <a:srgbClr val="0000CC"/>
              </a:solidFill>
              <a:ea typeface="黑体" panose="02010609060101010101" pitchFamily="49" charset="-122"/>
            </a:endParaRPr>
          </a:p>
        </p:txBody>
      </p:sp>
      <p:sp>
        <p:nvSpPr>
          <p:cNvPr id="43018" name="Text Box 11"/>
          <p:cNvSpPr txBox="1">
            <a:spLocks noChangeArrowheads="1"/>
          </p:cNvSpPr>
          <p:nvPr/>
        </p:nvSpPr>
        <p:spPr bwMode="auto">
          <a:xfrm>
            <a:off x="4284663" y="1620838"/>
            <a:ext cx="901700" cy="636587"/>
          </a:xfrm>
          <a:prstGeom prst="rect">
            <a:avLst/>
          </a:prstGeom>
          <a:solidFill>
            <a:schemeClr val="bg1"/>
          </a:solidFill>
          <a:ln w="9525">
            <a:solidFill>
              <a:srgbClr val="000000"/>
            </a:solidFill>
            <a:miter lim="800000"/>
            <a:headEnd/>
            <a:tailEnd/>
          </a:ln>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寄存器</a:t>
            </a:r>
          </a:p>
        </p:txBody>
      </p:sp>
      <p:sp>
        <p:nvSpPr>
          <p:cNvPr id="43019" name="Text Box 13"/>
          <p:cNvSpPr txBox="1">
            <a:spLocks noChangeArrowheads="1"/>
          </p:cNvSpPr>
          <p:nvPr/>
        </p:nvSpPr>
        <p:spPr bwMode="auto">
          <a:xfrm>
            <a:off x="7219950" y="1268413"/>
            <a:ext cx="1614488"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典型容量</a:t>
            </a:r>
          </a:p>
        </p:txBody>
      </p:sp>
      <p:sp>
        <p:nvSpPr>
          <p:cNvPr id="43020" name="Text Box 14"/>
          <p:cNvSpPr txBox="1">
            <a:spLocks noChangeArrowheads="1"/>
          </p:cNvSpPr>
          <p:nvPr/>
        </p:nvSpPr>
        <p:spPr bwMode="auto">
          <a:xfrm>
            <a:off x="7227888" y="1808163"/>
            <a:ext cx="15303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&lt;1KB</a:t>
            </a:r>
          </a:p>
        </p:txBody>
      </p:sp>
      <p:sp>
        <p:nvSpPr>
          <p:cNvPr id="43021" name="Text Box 15"/>
          <p:cNvSpPr txBox="1">
            <a:spLocks noChangeArrowheads="1"/>
          </p:cNvSpPr>
          <p:nvPr/>
        </p:nvSpPr>
        <p:spPr bwMode="auto">
          <a:xfrm>
            <a:off x="7362825" y="2362200"/>
            <a:ext cx="15303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1MB</a:t>
            </a:r>
          </a:p>
        </p:txBody>
      </p:sp>
      <p:sp>
        <p:nvSpPr>
          <p:cNvPr id="43022" name="Text Box 16"/>
          <p:cNvSpPr txBox="1">
            <a:spLocks noChangeArrowheads="1"/>
          </p:cNvSpPr>
          <p:nvPr/>
        </p:nvSpPr>
        <p:spPr bwMode="auto">
          <a:xfrm>
            <a:off x="7046913" y="3014663"/>
            <a:ext cx="18716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smtClean="0">
                <a:ea typeface="黑体" panose="02010609060101010101" pitchFamily="49" charset="-122"/>
              </a:rPr>
              <a:t>256MB</a:t>
            </a:r>
            <a:r>
              <a:rPr kumimoji="1" lang="en-US" altLang="zh-CN" sz="1800" b="1" dirty="0" smtClean="0">
                <a:ea typeface="华文新魏" panose="02010800040101010101" pitchFamily="2" charset="-122"/>
              </a:rPr>
              <a:t>~</a:t>
            </a:r>
            <a:r>
              <a:rPr kumimoji="1" lang="en-US" altLang="zh-CN" sz="2200" b="1" dirty="0" smtClean="0">
                <a:ea typeface="黑体" panose="02010609060101010101" pitchFamily="49" charset="-122"/>
              </a:rPr>
              <a:t>4GB</a:t>
            </a:r>
            <a:endParaRPr kumimoji="1" lang="en-US" altLang="zh-CN" sz="2200" b="1" dirty="0">
              <a:ea typeface="黑体" panose="02010609060101010101" pitchFamily="49" charset="-122"/>
            </a:endParaRPr>
          </a:p>
        </p:txBody>
      </p:sp>
      <p:sp>
        <p:nvSpPr>
          <p:cNvPr id="43023" name="Text Box 17"/>
          <p:cNvSpPr txBox="1">
            <a:spLocks noChangeArrowheads="1"/>
          </p:cNvSpPr>
          <p:nvPr/>
        </p:nvSpPr>
        <p:spPr bwMode="auto">
          <a:xfrm>
            <a:off x="7219950" y="3743325"/>
            <a:ext cx="19240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smtClean="0">
                <a:ea typeface="黑体" panose="02010609060101010101" pitchFamily="49" charset="-122"/>
              </a:rPr>
              <a:t>40GB</a:t>
            </a:r>
            <a:r>
              <a:rPr kumimoji="1" lang="en-US" altLang="zh-CN" sz="1800" b="1" dirty="0" smtClean="0">
                <a:ea typeface="华文新魏" panose="02010800040101010101" pitchFamily="2" charset="-122"/>
              </a:rPr>
              <a:t>~</a:t>
            </a:r>
            <a:r>
              <a:rPr kumimoji="1" lang="en-US" altLang="zh-CN" sz="2200" b="1" dirty="0" smtClean="0">
                <a:ea typeface="黑体" panose="02010609060101010101" pitchFamily="49" charset="-122"/>
              </a:rPr>
              <a:t>1TB</a:t>
            </a:r>
            <a:endParaRPr kumimoji="1" lang="en-US" altLang="zh-CN" sz="2200" b="1" dirty="0">
              <a:ea typeface="黑体" panose="02010609060101010101" pitchFamily="49" charset="-122"/>
            </a:endParaRPr>
          </a:p>
        </p:txBody>
      </p:sp>
      <p:sp>
        <p:nvSpPr>
          <p:cNvPr id="43024" name="Text Box 18"/>
          <p:cNvSpPr txBox="1">
            <a:spLocks noChangeArrowheads="1"/>
          </p:cNvSpPr>
          <p:nvPr/>
        </p:nvSpPr>
        <p:spPr bwMode="auto">
          <a:xfrm>
            <a:off x="7361238" y="4464050"/>
            <a:ext cx="17557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10TB</a:t>
            </a:r>
            <a:r>
              <a:rPr kumimoji="1" lang="en-US" altLang="zh-CN" sz="1800" b="1">
                <a:ea typeface="华文新魏" panose="02010800040101010101" pitchFamily="2" charset="-122"/>
              </a:rPr>
              <a:t>~</a:t>
            </a:r>
            <a:r>
              <a:rPr kumimoji="1" lang="en-US" altLang="zh-CN" sz="2200" b="1">
                <a:ea typeface="黑体" panose="02010609060101010101" pitchFamily="49" charset="-122"/>
              </a:rPr>
              <a:t>100TB</a:t>
            </a:r>
          </a:p>
        </p:txBody>
      </p:sp>
      <p:sp>
        <p:nvSpPr>
          <p:cNvPr id="43025" name="Text Box 19"/>
          <p:cNvSpPr txBox="1">
            <a:spLocks noChangeArrowheads="1"/>
          </p:cNvSpPr>
          <p:nvPr/>
        </p:nvSpPr>
        <p:spPr bwMode="auto">
          <a:xfrm>
            <a:off x="282575" y="1290638"/>
            <a:ext cx="226377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典型存取时间</a:t>
            </a:r>
          </a:p>
        </p:txBody>
      </p:sp>
      <p:sp>
        <p:nvSpPr>
          <p:cNvPr id="43026" name="Text Box 20"/>
          <p:cNvSpPr txBox="1">
            <a:spLocks noChangeArrowheads="1"/>
          </p:cNvSpPr>
          <p:nvPr/>
        </p:nvSpPr>
        <p:spPr bwMode="auto">
          <a:xfrm>
            <a:off x="206375" y="1800225"/>
            <a:ext cx="26098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1ns(0.5</a:t>
            </a:r>
            <a:r>
              <a:rPr kumimoji="1" lang="en-US" altLang="zh-CN" sz="2200" b="1" dirty="0">
                <a:ea typeface="黑体" panose="02010609060101010101" pitchFamily="49" charset="-122"/>
                <a:cs typeface="Times New Roman" panose="02020603050405020304" pitchFamily="18" charset="0"/>
              </a:rPr>
              <a:t>~</a:t>
            </a:r>
            <a:r>
              <a:rPr kumimoji="1" lang="en-US" altLang="zh-CN" sz="2200" b="1" dirty="0">
                <a:ea typeface="黑体" panose="02010609060101010101" pitchFamily="49" charset="-122"/>
              </a:rPr>
              <a:t>1cycles</a:t>
            </a:r>
            <a:r>
              <a:rPr kumimoji="1" lang="en-US" altLang="zh-CN" sz="2200" b="1" dirty="0">
                <a:latin typeface="Times New Roman" panose="02020603050405020304" pitchFamily="18" charset="0"/>
                <a:ea typeface="宋体" panose="02010600030101010101" pitchFamily="2" charset="-122"/>
              </a:rPr>
              <a:t>)</a:t>
            </a:r>
            <a:endParaRPr kumimoji="1" lang="zh-CN" altLang="en-US" sz="2200" b="1" dirty="0">
              <a:ea typeface="宋体" panose="02010600030101010101" pitchFamily="2" charset="-122"/>
            </a:endParaRPr>
          </a:p>
        </p:txBody>
      </p:sp>
      <p:sp>
        <p:nvSpPr>
          <p:cNvPr id="43027" name="Text Box 21"/>
          <p:cNvSpPr txBox="1">
            <a:spLocks noChangeArrowheads="1"/>
          </p:cNvSpPr>
          <p:nvPr/>
        </p:nvSpPr>
        <p:spPr bwMode="auto">
          <a:xfrm>
            <a:off x="206375" y="2347913"/>
            <a:ext cx="31051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2ns(1~3cycles)</a:t>
            </a:r>
          </a:p>
        </p:txBody>
      </p:sp>
      <p:sp>
        <p:nvSpPr>
          <p:cNvPr id="43028" name="Text Box 22"/>
          <p:cNvSpPr txBox="1">
            <a:spLocks noChangeArrowheads="1"/>
          </p:cNvSpPr>
          <p:nvPr/>
        </p:nvSpPr>
        <p:spPr bwMode="auto">
          <a:xfrm>
            <a:off x="115888" y="3024188"/>
            <a:ext cx="2925762"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10ns(10~100cycles)</a:t>
            </a:r>
            <a:endParaRPr kumimoji="1" lang="en-US" altLang="zh-CN" sz="1500" b="1">
              <a:solidFill>
                <a:schemeClr val="hlink"/>
              </a:solidFill>
              <a:latin typeface="Times New Roman" panose="02020603050405020304" pitchFamily="18" charset="0"/>
              <a:ea typeface="宋体" panose="02010600030101010101" pitchFamily="2" charset="-122"/>
            </a:endParaRPr>
          </a:p>
        </p:txBody>
      </p:sp>
      <p:sp>
        <p:nvSpPr>
          <p:cNvPr id="43029" name="Text Box 23"/>
          <p:cNvSpPr txBox="1">
            <a:spLocks noChangeArrowheads="1"/>
          </p:cNvSpPr>
          <p:nvPr/>
        </p:nvSpPr>
        <p:spPr bwMode="auto">
          <a:xfrm>
            <a:off x="115888" y="3789363"/>
            <a:ext cx="30607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000" b="1">
                <a:ea typeface="黑体" panose="02010609060101010101" pitchFamily="49" charset="-122"/>
              </a:rPr>
              <a:t>10ms(10</a:t>
            </a:r>
            <a:r>
              <a:rPr kumimoji="1" lang="en-US" altLang="zh-CN" sz="2000" b="1" baseline="30000">
                <a:ea typeface="黑体" panose="02010609060101010101" pitchFamily="49" charset="-122"/>
              </a:rPr>
              <a:t>7</a:t>
            </a:r>
            <a:r>
              <a:rPr kumimoji="1" lang="en-US" altLang="zh-CN" sz="2000" b="1">
                <a:ea typeface="华文新魏" panose="02010800040101010101" pitchFamily="2" charset="-122"/>
              </a:rPr>
              <a:t>~10</a:t>
            </a:r>
            <a:r>
              <a:rPr kumimoji="1" lang="en-US" altLang="zh-CN" sz="2000" b="1" baseline="30000">
                <a:ea typeface="华文新魏" panose="02010800040101010101" pitchFamily="2" charset="-122"/>
              </a:rPr>
              <a:t>8</a:t>
            </a:r>
            <a:r>
              <a:rPr kumimoji="1" lang="en-US" altLang="zh-CN" sz="2000" b="1">
                <a:ea typeface="华文新魏" panose="02010800040101010101" pitchFamily="2" charset="-122"/>
              </a:rPr>
              <a:t>cycles)</a:t>
            </a:r>
            <a:endParaRPr kumimoji="1" lang="zh-CN" altLang="en-US" sz="2000" b="1">
              <a:ea typeface="华文新魏" panose="02010800040101010101" pitchFamily="2" charset="-122"/>
            </a:endParaRPr>
          </a:p>
        </p:txBody>
      </p:sp>
      <p:sp>
        <p:nvSpPr>
          <p:cNvPr id="43030" name="Text Box 24"/>
          <p:cNvSpPr txBox="1">
            <a:spLocks noChangeArrowheads="1"/>
          </p:cNvSpPr>
          <p:nvPr/>
        </p:nvSpPr>
        <p:spPr bwMode="auto">
          <a:xfrm>
            <a:off x="115888" y="4418013"/>
            <a:ext cx="18891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10s(</a:t>
            </a:r>
            <a:r>
              <a:rPr kumimoji="1" lang="zh-CN" altLang="en-US" sz="2200" b="1">
                <a:ea typeface="黑体" panose="02010609060101010101" pitchFamily="49" charset="-122"/>
              </a:rPr>
              <a:t>脱机</a:t>
            </a:r>
            <a:r>
              <a:rPr kumimoji="1" lang="en-US" altLang="zh-CN" sz="2200" b="1">
                <a:ea typeface="黑体" panose="02010609060101010101" pitchFamily="49" charset="-122"/>
              </a:rPr>
              <a:t>)</a:t>
            </a:r>
          </a:p>
        </p:txBody>
      </p:sp>
      <p:sp>
        <p:nvSpPr>
          <p:cNvPr id="43031" name="Text Box 27"/>
          <p:cNvSpPr txBox="1">
            <a:spLocks noChangeArrowheads="1"/>
          </p:cNvSpPr>
          <p:nvPr/>
        </p:nvSpPr>
        <p:spPr bwMode="auto">
          <a:xfrm>
            <a:off x="365760" y="5854700"/>
            <a:ext cx="848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smtClean="0">
                <a:solidFill>
                  <a:srgbClr val="FF0066"/>
                </a:solidFill>
                <a:ea typeface="黑体" panose="02010609060101010101" pitchFamily="49" charset="-122"/>
              </a:rPr>
              <a:t>注：列出</a:t>
            </a:r>
            <a:r>
              <a:rPr kumimoji="1" lang="zh-CN" altLang="en-US" sz="2400" b="1" dirty="0">
                <a:solidFill>
                  <a:srgbClr val="FF0066"/>
                </a:solidFill>
                <a:ea typeface="黑体" panose="02010609060101010101" pitchFamily="49" charset="-122"/>
              </a:rPr>
              <a:t>的时间和容量会随时间变化，但数量级相对关系不变。</a:t>
            </a:r>
          </a:p>
        </p:txBody>
      </p:sp>
      <p:sp>
        <p:nvSpPr>
          <p:cNvPr id="4303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AD9EFA0-6E84-420A-9559-416493A6FB6D}" type="slidenum">
              <a:rPr lang="zh-CN" altLang="en-US" sz="1200" smtClean="0">
                <a:solidFill>
                  <a:srgbClr val="898989"/>
                </a:solidFill>
              </a:rPr>
              <a:pPr/>
              <a:t>35</a:t>
            </a:fld>
            <a:endParaRPr lang="zh-CN" altLang="en-US" sz="1200" smtClean="0">
              <a:solidFill>
                <a:srgbClr val="898989"/>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07950" y="142875"/>
            <a:ext cx="8640763" cy="533400"/>
          </a:xfrm>
        </p:spPr>
        <p:txBody>
          <a:bodyPr lIns="91440" tIns="45720" rIns="91440" bIns="45720" anchor="ctr"/>
          <a:lstStyle/>
          <a:p>
            <a:pPr eaLnBrk="1" hangingPunct="1"/>
            <a:r>
              <a:rPr lang="zh-CN" altLang="en-US" sz="3200" smtClean="0"/>
              <a:t>加快访存速度措施：引入</a:t>
            </a:r>
            <a:r>
              <a:rPr lang="en-US" altLang="zh-CN" sz="3200" smtClean="0"/>
              <a:t>Cache</a:t>
            </a:r>
          </a:p>
        </p:txBody>
      </p:sp>
      <p:sp>
        <p:nvSpPr>
          <p:cNvPr id="404483" name="Rectangle 3"/>
          <p:cNvSpPr>
            <a:spLocks noGrp="1" noChangeArrowheads="1"/>
          </p:cNvSpPr>
          <p:nvPr>
            <p:ph type="body" idx="4294967295"/>
          </p:nvPr>
        </p:nvSpPr>
        <p:spPr>
          <a:xfrm>
            <a:off x="100013" y="920750"/>
            <a:ext cx="8782050" cy="5170646"/>
          </a:xfrm>
        </p:spPr>
        <p:txBody>
          <a:bodyPr lIns="91440" tIns="45720" rIns="91440" bIns="45720"/>
          <a:lstStyle/>
          <a:p>
            <a:pPr eaLnBrk="1" hangingPunct="1">
              <a:lnSpc>
                <a:spcPct val="110000"/>
              </a:lnSpc>
              <a:spcBef>
                <a:spcPct val="45000"/>
              </a:spcBef>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对大量典型程序的运行情况分析，可以得出以下结论：</a:t>
            </a:r>
          </a:p>
          <a:p>
            <a:pPr lvl="1" eaLnBrk="1" hangingPunct="1">
              <a:lnSpc>
                <a:spcPct val="110000"/>
              </a:lnSpc>
              <a:spcBef>
                <a:spcPct val="45000"/>
              </a:spcBef>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在较短时间间隔内，运行程序的地址往往集中在一个很小的范围</a:t>
            </a:r>
          </a:p>
          <a:p>
            <a:pPr lvl="1" eaLnBrk="1" hangingPunct="1">
              <a:lnSpc>
                <a:spcPct val="110000"/>
              </a:lnSpc>
              <a:spcBef>
                <a:spcPct val="45000"/>
              </a:spcBef>
              <a:buFontTx/>
              <a:buNone/>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这种现象称为程序访问的局部性：</a:t>
            </a: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空间局部性、时间局部性</a:t>
            </a:r>
          </a:p>
          <a:p>
            <a:pPr eaLnBrk="1" hangingPunct="1">
              <a:lnSpc>
                <a:spcPct val="110000"/>
              </a:lnSpc>
              <a:spcBef>
                <a:spcPct val="45000"/>
              </a:spcBef>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程序具有访问局部性特征的原因</a:t>
            </a:r>
          </a:p>
          <a:p>
            <a:pPr lvl="1" eaLnBrk="1" hangingPunct="1">
              <a:lnSpc>
                <a:spcPct val="110000"/>
              </a:lnSpc>
              <a:spcBef>
                <a:spcPct val="45000"/>
              </a:spcBef>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指令：指令按序存放，地址连续，循环程序段或子程序段重复执行</a:t>
            </a:r>
          </a:p>
          <a:p>
            <a:pPr lvl="1" eaLnBrk="1" hangingPunct="1">
              <a:lnSpc>
                <a:spcPct val="110000"/>
              </a:lnSpc>
              <a:spcBef>
                <a:spcPct val="45000"/>
              </a:spcBef>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数据：连续存放，数组元素重复、按序访问</a:t>
            </a:r>
          </a:p>
          <a:p>
            <a:pPr eaLnBrk="1" hangingPunct="1">
              <a:lnSpc>
                <a:spcPct val="110000"/>
              </a:lnSpc>
              <a:spcBef>
                <a:spcPct val="45000"/>
              </a:spcBef>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为什么引入</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会加快访存速度？</a:t>
            </a:r>
          </a:p>
          <a:p>
            <a:pPr lvl="1" eaLnBrk="1" hangingPunct="1">
              <a:lnSpc>
                <a:spcPct val="130000"/>
              </a:lnSpc>
              <a:spcBef>
                <a:spcPct val="45000"/>
              </a:spcBef>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在</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和主存之间设置一个快速小容量的存储器，其中总是存放最活跃（被频繁访问）的程序和数据。</a:t>
            </a:r>
            <a:endParaRPr lang="en-US" altLang="zh-CN" sz="2000" dirty="0" smtClean="0">
              <a:latin typeface="微软雅黑" panose="020B0503020204020204" pitchFamily="34" charset="-122"/>
              <a:ea typeface="微软雅黑" panose="020B0503020204020204" pitchFamily="34" charset="-122"/>
              <a:cs typeface="Arial" panose="020B0604020202020204" pitchFamily="34" charset="0"/>
            </a:endParaRPr>
          </a:p>
          <a:p>
            <a:pPr lvl="1" eaLnBrk="1" hangingPunct="1">
              <a:lnSpc>
                <a:spcPct val="130000"/>
              </a:lnSpc>
              <a:spcBef>
                <a:spcPct val="45000"/>
              </a:spcBef>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由于程序访问的局部性特征，大多数情况下，</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能直接从这个高速缓存中取得指令和数据，而不必访问主存。</a:t>
            </a:r>
          </a:p>
        </p:txBody>
      </p:sp>
      <p:sp>
        <p:nvSpPr>
          <p:cNvPr id="404484" name="Text Box 4"/>
          <p:cNvSpPr txBox="1">
            <a:spLocks noChangeArrowheads="1"/>
          </p:cNvSpPr>
          <p:nvPr/>
        </p:nvSpPr>
        <p:spPr bwMode="auto">
          <a:xfrm>
            <a:off x="641350" y="6080125"/>
            <a:ext cx="70564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CC3300"/>
                </a:solidFill>
                <a:ea typeface="黑体" panose="02010609060101010101" pitchFamily="49" charset="-122"/>
              </a:rPr>
              <a:t>这个高速缓存就是位于主存和</a:t>
            </a:r>
            <a:r>
              <a:rPr kumimoji="1" lang="en-US" altLang="zh-CN" sz="2400" b="1">
                <a:solidFill>
                  <a:srgbClr val="CC3300"/>
                </a:solidFill>
                <a:ea typeface="黑体" panose="02010609060101010101" pitchFamily="49" charset="-122"/>
              </a:rPr>
              <a:t>CPU</a:t>
            </a:r>
            <a:r>
              <a:rPr kumimoji="1" lang="zh-CN" altLang="en-US" sz="2400" b="1">
                <a:solidFill>
                  <a:srgbClr val="CC3300"/>
                </a:solidFill>
                <a:ea typeface="黑体" panose="02010609060101010101" pitchFamily="49" charset="-122"/>
              </a:rPr>
              <a:t>之间的</a:t>
            </a:r>
            <a:r>
              <a:rPr kumimoji="1" lang="en-US" altLang="zh-CN" sz="2400" b="1">
                <a:solidFill>
                  <a:srgbClr val="CC3300"/>
                </a:solidFill>
                <a:ea typeface="黑体" panose="02010609060101010101" pitchFamily="49" charset="-122"/>
              </a:rPr>
              <a:t>Cache</a:t>
            </a:r>
            <a:r>
              <a:rPr kumimoji="1" lang="zh-CN" altLang="en-US" sz="2400" b="1">
                <a:solidFill>
                  <a:srgbClr val="CC3300"/>
                </a:solidFill>
                <a:ea typeface="黑体" panose="02010609060101010101" pitchFamily="49" charset="-122"/>
              </a:rPr>
              <a:t>！</a:t>
            </a:r>
          </a:p>
        </p:txBody>
      </p:sp>
      <p:sp>
        <p:nvSpPr>
          <p:cNvPr id="44037"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48952D4-B4B7-4F25-B128-3FF127F68D8F}" type="slidenum">
              <a:rPr lang="zh-CN" altLang="en-US" sz="1200" smtClean="0">
                <a:solidFill>
                  <a:srgbClr val="898989"/>
                </a:solidFill>
              </a:rPr>
              <a:pPr/>
              <a:t>36</a:t>
            </a:fld>
            <a:endParaRPr lang="zh-CN" altLang="en-US" sz="1200" smtClean="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wipe(down)">
                                      <p:cBhvr>
                                        <p:cTn id="7" dur="500"/>
                                        <p:tgtEl>
                                          <p:spTgt spid="404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4483">
                                            <p:txEl>
                                              <p:pRg st="1" end="1"/>
                                            </p:txEl>
                                          </p:spTgt>
                                        </p:tgtEl>
                                        <p:attrNameLst>
                                          <p:attrName>style.visibility</p:attrName>
                                        </p:attrNameLst>
                                      </p:cBhvr>
                                      <p:to>
                                        <p:strVal val="visible"/>
                                      </p:to>
                                    </p:set>
                                    <p:animEffect transition="in" filter="blinds(horizontal)">
                                      <p:cBhvr>
                                        <p:cTn id="12" dur="500"/>
                                        <p:tgtEl>
                                          <p:spTgt spid="404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4483">
                                            <p:txEl>
                                              <p:pRg st="2" end="2"/>
                                            </p:txEl>
                                          </p:spTgt>
                                        </p:tgtEl>
                                        <p:attrNameLst>
                                          <p:attrName>style.visibility</p:attrName>
                                        </p:attrNameLst>
                                      </p:cBhvr>
                                      <p:to>
                                        <p:strVal val="visible"/>
                                      </p:to>
                                    </p:set>
                                    <p:animEffect transition="in" filter="blinds(horizontal)">
                                      <p:cBhvr>
                                        <p:cTn id="17" dur="500"/>
                                        <p:tgtEl>
                                          <p:spTgt spid="404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4483">
                                            <p:txEl>
                                              <p:pRg st="3" end="3"/>
                                            </p:txEl>
                                          </p:spTgt>
                                        </p:tgtEl>
                                        <p:attrNameLst>
                                          <p:attrName>style.visibility</p:attrName>
                                        </p:attrNameLst>
                                      </p:cBhvr>
                                      <p:to>
                                        <p:strVal val="visible"/>
                                      </p:to>
                                    </p:set>
                                    <p:animEffect transition="in" filter="wipe(down)">
                                      <p:cBhvr>
                                        <p:cTn id="22" dur="500"/>
                                        <p:tgtEl>
                                          <p:spTgt spid="404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4483">
                                            <p:txEl>
                                              <p:pRg st="4" end="4"/>
                                            </p:txEl>
                                          </p:spTgt>
                                        </p:tgtEl>
                                        <p:attrNameLst>
                                          <p:attrName>style.visibility</p:attrName>
                                        </p:attrNameLst>
                                      </p:cBhvr>
                                      <p:to>
                                        <p:strVal val="visible"/>
                                      </p:to>
                                    </p:set>
                                    <p:animEffect transition="in" filter="blinds(horizontal)">
                                      <p:cBhvr>
                                        <p:cTn id="27" dur="500"/>
                                        <p:tgtEl>
                                          <p:spTgt spid="404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4483">
                                            <p:txEl>
                                              <p:pRg st="5" end="5"/>
                                            </p:txEl>
                                          </p:spTgt>
                                        </p:tgtEl>
                                        <p:attrNameLst>
                                          <p:attrName>style.visibility</p:attrName>
                                        </p:attrNameLst>
                                      </p:cBhvr>
                                      <p:to>
                                        <p:strVal val="visible"/>
                                      </p:to>
                                    </p:set>
                                    <p:animEffect transition="in" filter="blinds(horizontal)">
                                      <p:cBhvr>
                                        <p:cTn id="32" dur="500"/>
                                        <p:tgtEl>
                                          <p:spTgt spid="4044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04483">
                                            <p:txEl>
                                              <p:pRg st="6" end="6"/>
                                            </p:txEl>
                                          </p:spTgt>
                                        </p:tgtEl>
                                        <p:attrNameLst>
                                          <p:attrName>style.visibility</p:attrName>
                                        </p:attrNameLst>
                                      </p:cBhvr>
                                      <p:to>
                                        <p:strVal val="visible"/>
                                      </p:to>
                                    </p:set>
                                    <p:animEffect transition="in" filter="wipe(down)">
                                      <p:cBhvr>
                                        <p:cTn id="37" dur="500"/>
                                        <p:tgtEl>
                                          <p:spTgt spid="4044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4483">
                                            <p:txEl>
                                              <p:pRg st="7" end="7"/>
                                            </p:txEl>
                                          </p:spTgt>
                                        </p:tgtEl>
                                        <p:attrNameLst>
                                          <p:attrName>style.visibility</p:attrName>
                                        </p:attrNameLst>
                                      </p:cBhvr>
                                      <p:to>
                                        <p:strVal val="visible"/>
                                      </p:to>
                                    </p:set>
                                    <p:animEffect transition="in" filter="blinds(horizontal)">
                                      <p:cBhvr>
                                        <p:cTn id="42" dur="500"/>
                                        <p:tgtEl>
                                          <p:spTgt spid="4044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4483">
                                            <p:txEl>
                                              <p:pRg st="8" end="8"/>
                                            </p:txEl>
                                          </p:spTgt>
                                        </p:tgtEl>
                                        <p:attrNameLst>
                                          <p:attrName>style.visibility</p:attrName>
                                        </p:attrNameLst>
                                      </p:cBhvr>
                                      <p:to>
                                        <p:strVal val="visible"/>
                                      </p:to>
                                    </p:set>
                                    <p:animEffect transition="in" filter="blinds(horizontal)">
                                      <p:cBhvr>
                                        <p:cTn id="47" dur="500"/>
                                        <p:tgtEl>
                                          <p:spTgt spid="4044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04484"/>
                                        </p:tgtEl>
                                        <p:attrNameLst>
                                          <p:attrName>style.visibility</p:attrName>
                                        </p:attrNameLst>
                                      </p:cBhvr>
                                      <p:to>
                                        <p:strVal val="visible"/>
                                      </p:to>
                                    </p:set>
                                    <p:animEffect transition="in" filter="blinds(horizontal)">
                                      <p:cBhvr>
                                        <p:cTn id="52" dur="500"/>
                                        <p:tgtEl>
                                          <p:spTgt spid="404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smtClean="0"/>
              <a:t>Cache(</a:t>
            </a:r>
            <a:r>
              <a:rPr lang="zh-CN" altLang="en-US" smtClean="0"/>
              <a:t>高速缓存</a:t>
            </a:r>
            <a:r>
              <a:rPr lang="en-US" altLang="zh-CN" smtClean="0"/>
              <a:t>)</a:t>
            </a:r>
            <a:r>
              <a:rPr lang="zh-CN" altLang="en-US" smtClean="0"/>
              <a:t>是什么样的？</a:t>
            </a:r>
          </a:p>
        </p:txBody>
      </p:sp>
      <p:sp>
        <p:nvSpPr>
          <p:cNvPr id="572419" name="Rectangle 3"/>
          <p:cNvSpPr>
            <a:spLocks noGrp="1" noChangeArrowheads="1"/>
          </p:cNvSpPr>
          <p:nvPr>
            <p:ph type="body" idx="4294967295"/>
          </p:nvPr>
        </p:nvSpPr>
        <p:spPr>
          <a:xfrm>
            <a:off x="165100" y="993775"/>
            <a:ext cx="4241800" cy="4940300"/>
          </a:xfrm>
        </p:spPr>
        <p:txBody>
          <a:bodyPr lIns="91440" tIns="45720" rIns="91440" bIns="45720"/>
          <a:lstStyle/>
          <a:p>
            <a:pPr marL="268288" indent="-268288" defTabSz="717550" eaLnBrk="1" hangingPunct="1">
              <a:lnSpc>
                <a:spcPct val="125000"/>
              </a:lnSpc>
              <a:spcBef>
                <a:spcPct val="30000"/>
              </a:spcBef>
            </a:pPr>
            <a:r>
              <a:rPr lang="en-US" altLang="zh-CN" sz="2000" smtClean="0">
                <a:solidFill>
                  <a:srgbClr val="006600"/>
                </a:solidFill>
                <a:latin typeface="微软雅黑" panose="020B0503020204020204" pitchFamily="34" charset="-122"/>
                <a:ea typeface="微软雅黑" panose="020B0503020204020204" pitchFamily="34" charset="-122"/>
              </a:rPr>
              <a:t>Cache</a:t>
            </a:r>
            <a:r>
              <a:rPr lang="zh-CN" altLang="en-US" sz="2000" smtClean="0">
                <a:solidFill>
                  <a:srgbClr val="006600"/>
                </a:solidFill>
                <a:latin typeface="微软雅黑" panose="020B0503020204020204" pitchFamily="34" charset="-122"/>
                <a:ea typeface="微软雅黑" panose="020B0503020204020204" pitchFamily="34" charset="-122"/>
              </a:rPr>
              <a:t>是一种小容量高速缓冲存储器，它由</a:t>
            </a:r>
            <a:r>
              <a:rPr lang="en-US" altLang="zh-CN" sz="2000" smtClean="0">
                <a:solidFill>
                  <a:srgbClr val="006600"/>
                </a:solidFill>
                <a:latin typeface="微软雅黑" panose="020B0503020204020204" pitchFamily="34" charset="-122"/>
                <a:ea typeface="微软雅黑" panose="020B0503020204020204" pitchFamily="34" charset="-122"/>
              </a:rPr>
              <a:t>SRAM</a:t>
            </a:r>
            <a:r>
              <a:rPr lang="zh-CN" altLang="en-US" sz="2000" smtClean="0">
                <a:solidFill>
                  <a:srgbClr val="006600"/>
                </a:solidFill>
                <a:latin typeface="微软雅黑" panose="020B0503020204020204" pitchFamily="34" charset="-122"/>
                <a:ea typeface="微软雅黑" panose="020B0503020204020204" pitchFamily="34" charset="-122"/>
              </a:rPr>
              <a:t>组成。</a:t>
            </a:r>
          </a:p>
          <a:p>
            <a:pPr marL="268288" indent="-268288" defTabSz="717550" eaLnBrk="1" hangingPunct="1">
              <a:lnSpc>
                <a:spcPct val="125000"/>
              </a:lnSpc>
              <a:spcBef>
                <a:spcPct val="30000"/>
              </a:spcBef>
            </a:pPr>
            <a:r>
              <a:rPr lang="en-US" altLang="zh-CN" sz="2000" smtClean="0">
                <a:solidFill>
                  <a:srgbClr val="006600"/>
                </a:solidFill>
                <a:latin typeface="微软雅黑" panose="020B0503020204020204" pitchFamily="34" charset="-122"/>
                <a:ea typeface="微软雅黑" panose="020B0503020204020204" pitchFamily="34" charset="-122"/>
              </a:rPr>
              <a:t>Cache</a:t>
            </a:r>
            <a:r>
              <a:rPr lang="zh-CN" altLang="en-US" sz="2000" smtClean="0">
                <a:solidFill>
                  <a:srgbClr val="006600"/>
                </a:solidFill>
                <a:latin typeface="微软雅黑" panose="020B0503020204020204" pitchFamily="34" charset="-122"/>
                <a:ea typeface="微软雅黑" panose="020B0503020204020204" pitchFamily="34" charset="-122"/>
              </a:rPr>
              <a:t>直接制作在</a:t>
            </a:r>
            <a:r>
              <a:rPr lang="en-US" altLang="zh-CN" sz="2000" smtClean="0">
                <a:solidFill>
                  <a:srgbClr val="006600"/>
                </a:solidFill>
                <a:latin typeface="微软雅黑" panose="020B0503020204020204" pitchFamily="34" charset="-122"/>
                <a:ea typeface="微软雅黑" panose="020B0503020204020204" pitchFamily="34" charset="-122"/>
              </a:rPr>
              <a:t>CPU</a:t>
            </a:r>
            <a:r>
              <a:rPr lang="zh-CN" altLang="en-US" sz="2000" smtClean="0">
                <a:solidFill>
                  <a:srgbClr val="006600"/>
                </a:solidFill>
                <a:latin typeface="微软雅黑" panose="020B0503020204020204" pitchFamily="34" charset="-122"/>
                <a:ea typeface="微软雅黑" panose="020B0503020204020204" pitchFamily="34" charset="-122"/>
              </a:rPr>
              <a:t>芯片内，速度几乎与</a:t>
            </a:r>
            <a:r>
              <a:rPr lang="en-US" altLang="zh-CN" sz="2000" smtClean="0">
                <a:solidFill>
                  <a:srgbClr val="006600"/>
                </a:solidFill>
                <a:latin typeface="微软雅黑" panose="020B0503020204020204" pitchFamily="34" charset="-122"/>
                <a:ea typeface="微软雅黑" panose="020B0503020204020204" pitchFamily="34" charset="-122"/>
              </a:rPr>
              <a:t>CPU</a:t>
            </a:r>
            <a:r>
              <a:rPr lang="zh-CN" altLang="en-US" sz="2000" smtClean="0">
                <a:solidFill>
                  <a:srgbClr val="006600"/>
                </a:solidFill>
                <a:latin typeface="微软雅黑" panose="020B0503020204020204" pitchFamily="34" charset="-122"/>
                <a:ea typeface="微软雅黑" panose="020B0503020204020204" pitchFamily="34" charset="-122"/>
              </a:rPr>
              <a:t>一样快。</a:t>
            </a:r>
          </a:p>
          <a:p>
            <a:pPr marL="268288" indent="-268288" defTabSz="717550" eaLnBrk="1" hangingPunct="1">
              <a:lnSpc>
                <a:spcPct val="125000"/>
              </a:lnSpc>
              <a:spcBef>
                <a:spcPct val="30000"/>
              </a:spcBef>
            </a:pPr>
            <a:r>
              <a:rPr lang="zh-CN" altLang="en-US" sz="2000" smtClean="0">
                <a:solidFill>
                  <a:srgbClr val="006600"/>
                </a:solidFill>
                <a:latin typeface="微软雅黑" panose="020B0503020204020204" pitchFamily="34" charset="-122"/>
                <a:ea typeface="微软雅黑" panose="020B0503020204020204" pitchFamily="34" charset="-122"/>
              </a:rPr>
              <a:t>程序运行时，</a:t>
            </a:r>
            <a:r>
              <a:rPr lang="en-US" altLang="zh-CN" sz="2000" smtClean="0">
                <a:solidFill>
                  <a:srgbClr val="006600"/>
                </a:solidFill>
                <a:latin typeface="微软雅黑" panose="020B0503020204020204" pitchFamily="34" charset="-122"/>
                <a:ea typeface="微软雅黑" panose="020B0503020204020204" pitchFamily="34" charset="-122"/>
              </a:rPr>
              <a:t>CPU</a:t>
            </a:r>
            <a:r>
              <a:rPr lang="zh-CN" altLang="en-US" sz="2000" smtClean="0">
                <a:solidFill>
                  <a:srgbClr val="006600"/>
                </a:solidFill>
                <a:latin typeface="微软雅黑" panose="020B0503020204020204" pitchFamily="34" charset="-122"/>
                <a:ea typeface="微软雅黑" panose="020B0503020204020204" pitchFamily="34" charset="-122"/>
              </a:rPr>
              <a:t>使用的一部分数据</a:t>
            </a:r>
            <a:r>
              <a:rPr lang="en-US" altLang="zh-CN" sz="2000" smtClean="0">
                <a:solidFill>
                  <a:srgbClr val="006600"/>
                </a:solidFill>
                <a:latin typeface="微软雅黑" panose="020B0503020204020204" pitchFamily="34" charset="-122"/>
                <a:ea typeface="微软雅黑" panose="020B0503020204020204" pitchFamily="34" charset="-122"/>
              </a:rPr>
              <a:t>/</a:t>
            </a:r>
            <a:r>
              <a:rPr lang="zh-CN" altLang="en-US" sz="2000" smtClean="0">
                <a:solidFill>
                  <a:srgbClr val="006600"/>
                </a:solidFill>
                <a:latin typeface="微软雅黑" panose="020B0503020204020204" pitchFamily="34" charset="-122"/>
                <a:ea typeface="微软雅黑" panose="020B0503020204020204" pitchFamily="34" charset="-122"/>
              </a:rPr>
              <a:t>指令会预先成批拷贝在</a:t>
            </a:r>
            <a:r>
              <a:rPr lang="en-US" altLang="zh-CN" sz="2000" smtClean="0">
                <a:solidFill>
                  <a:srgbClr val="006600"/>
                </a:solidFill>
                <a:latin typeface="微软雅黑" panose="020B0503020204020204" pitchFamily="34" charset="-122"/>
                <a:ea typeface="微软雅黑" panose="020B0503020204020204" pitchFamily="34" charset="-122"/>
              </a:rPr>
              <a:t>Cache</a:t>
            </a:r>
            <a:r>
              <a:rPr lang="zh-CN" altLang="en-US" sz="2000" smtClean="0">
                <a:solidFill>
                  <a:srgbClr val="006600"/>
                </a:solidFill>
                <a:latin typeface="微软雅黑" panose="020B0503020204020204" pitchFamily="34" charset="-122"/>
                <a:ea typeface="微软雅黑" panose="020B0503020204020204" pitchFamily="34" charset="-122"/>
              </a:rPr>
              <a:t>中，</a:t>
            </a:r>
            <a:r>
              <a:rPr lang="en-US" altLang="zh-CN" sz="2000" smtClean="0">
                <a:solidFill>
                  <a:srgbClr val="006600"/>
                </a:solidFill>
                <a:latin typeface="微软雅黑" panose="020B0503020204020204" pitchFamily="34" charset="-122"/>
                <a:ea typeface="微软雅黑" panose="020B0503020204020204" pitchFamily="34" charset="-122"/>
              </a:rPr>
              <a:t>Cache</a:t>
            </a:r>
            <a:r>
              <a:rPr lang="zh-CN" altLang="en-US" sz="2000" smtClean="0">
                <a:solidFill>
                  <a:srgbClr val="006600"/>
                </a:solidFill>
                <a:latin typeface="微软雅黑" panose="020B0503020204020204" pitchFamily="34" charset="-122"/>
                <a:ea typeface="微软雅黑" panose="020B0503020204020204" pitchFamily="34" charset="-122"/>
              </a:rPr>
              <a:t>的内容是主存储器中部分内容的映象。</a:t>
            </a:r>
            <a:endParaRPr lang="en-US" altLang="zh-CN" sz="2000" smtClean="0">
              <a:solidFill>
                <a:srgbClr val="006600"/>
              </a:solidFill>
              <a:latin typeface="微软雅黑" panose="020B0503020204020204" pitchFamily="34" charset="-122"/>
              <a:ea typeface="微软雅黑" panose="020B0503020204020204" pitchFamily="34" charset="-122"/>
            </a:endParaRPr>
          </a:p>
          <a:p>
            <a:pPr marL="268288" indent="-268288" defTabSz="717550" eaLnBrk="1" hangingPunct="1">
              <a:lnSpc>
                <a:spcPct val="125000"/>
              </a:lnSpc>
              <a:spcBef>
                <a:spcPct val="30000"/>
              </a:spcBef>
            </a:pPr>
            <a:r>
              <a:rPr lang="zh-CN" altLang="en-US" sz="2000" smtClean="0">
                <a:solidFill>
                  <a:srgbClr val="006600"/>
                </a:solidFill>
                <a:latin typeface="微软雅黑" panose="020B0503020204020204" pitchFamily="34" charset="-122"/>
                <a:ea typeface="微软雅黑" panose="020B0503020204020204" pitchFamily="34" charset="-122"/>
              </a:rPr>
              <a:t>当</a:t>
            </a:r>
            <a:r>
              <a:rPr lang="en-US" altLang="zh-CN" sz="2000" smtClean="0">
                <a:solidFill>
                  <a:srgbClr val="006600"/>
                </a:solidFill>
                <a:latin typeface="微软雅黑" panose="020B0503020204020204" pitchFamily="34" charset="-122"/>
                <a:ea typeface="微软雅黑" panose="020B0503020204020204" pitchFamily="34" charset="-122"/>
              </a:rPr>
              <a:t>CPU</a:t>
            </a:r>
            <a:r>
              <a:rPr lang="zh-CN" altLang="en-US" sz="2000" smtClean="0">
                <a:solidFill>
                  <a:srgbClr val="006600"/>
                </a:solidFill>
                <a:latin typeface="微软雅黑" panose="020B0503020204020204" pitchFamily="34" charset="-122"/>
                <a:ea typeface="微软雅黑" panose="020B0503020204020204" pitchFamily="34" charset="-122"/>
              </a:rPr>
              <a:t>需要从内存读</a:t>
            </a:r>
            <a:r>
              <a:rPr lang="en-US" altLang="zh-CN" sz="2000" smtClean="0">
                <a:solidFill>
                  <a:srgbClr val="006600"/>
                </a:solidFill>
                <a:latin typeface="微软雅黑" panose="020B0503020204020204" pitchFamily="34" charset="-122"/>
                <a:ea typeface="微软雅黑" panose="020B0503020204020204" pitchFamily="34" charset="-122"/>
              </a:rPr>
              <a:t>(</a:t>
            </a:r>
            <a:r>
              <a:rPr lang="zh-CN" altLang="en-US" sz="2000" smtClean="0">
                <a:solidFill>
                  <a:srgbClr val="006600"/>
                </a:solidFill>
                <a:latin typeface="微软雅黑" panose="020B0503020204020204" pitchFamily="34" charset="-122"/>
                <a:ea typeface="微软雅黑" panose="020B0503020204020204" pitchFamily="34" charset="-122"/>
              </a:rPr>
              <a:t>写</a:t>
            </a:r>
            <a:r>
              <a:rPr lang="en-US" altLang="zh-CN" sz="2000" smtClean="0">
                <a:solidFill>
                  <a:srgbClr val="006600"/>
                </a:solidFill>
                <a:latin typeface="微软雅黑" panose="020B0503020204020204" pitchFamily="34" charset="-122"/>
                <a:ea typeface="微软雅黑" panose="020B0503020204020204" pitchFamily="34" charset="-122"/>
              </a:rPr>
              <a:t>)</a:t>
            </a:r>
            <a:r>
              <a:rPr lang="zh-CN" altLang="en-US" sz="2000" smtClean="0">
                <a:solidFill>
                  <a:srgbClr val="006600"/>
                </a:solidFill>
                <a:latin typeface="微软雅黑" panose="020B0503020204020204" pitchFamily="34" charset="-122"/>
                <a:ea typeface="微软雅黑" panose="020B0503020204020204" pitchFamily="34" charset="-122"/>
              </a:rPr>
              <a:t>数据或指令时，先检查</a:t>
            </a:r>
            <a:r>
              <a:rPr lang="en-US" altLang="zh-CN" sz="2000" smtClean="0">
                <a:solidFill>
                  <a:srgbClr val="006600"/>
                </a:solidFill>
                <a:latin typeface="微软雅黑" panose="020B0503020204020204" pitchFamily="34" charset="-122"/>
                <a:ea typeface="微软雅黑" panose="020B0503020204020204" pitchFamily="34" charset="-122"/>
              </a:rPr>
              <a:t>Cache</a:t>
            </a:r>
            <a:r>
              <a:rPr lang="zh-CN" altLang="en-US" sz="2000" smtClean="0">
                <a:solidFill>
                  <a:srgbClr val="006600"/>
                </a:solidFill>
                <a:latin typeface="微软雅黑" panose="020B0503020204020204" pitchFamily="34" charset="-122"/>
                <a:ea typeface="微软雅黑" panose="020B0503020204020204" pitchFamily="34" charset="-122"/>
              </a:rPr>
              <a:t>，若有，就直接从</a:t>
            </a:r>
            <a:r>
              <a:rPr lang="en-US" altLang="zh-CN" sz="2000" smtClean="0">
                <a:solidFill>
                  <a:srgbClr val="006600"/>
                </a:solidFill>
                <a:latin typeface="微软雅黑" panose="020B0503020204020204" pitchFamily="34" charset="-122"/>
                <a:ea typeface="微软雅黑" panose="020B0503020204020204" pitchFamily="34" charset="-122"/>
              </a:rPr>
              <a:t>Cache</a:t>
            </a:r>
            <a:r>
              <a:rPr lang="zh-CN" altLang="en-US" sz="2000" smtClean="0">
                <a:solidFill>
                  <a:srgbClr val="006600"/>
                </a:solidFill>
                <a:latin typeface="微软雅黑" panose="020B0503020204020204" pitchFamily="34" charset="-122"/>
                <a:ea typeface="微软雅黑" panose="020B0503020204020204" pitchFamily="34" charset="-122"/>
              </a:rPr>
              <a:t>中读取，而不用访问主存储器。</a:t>
            </a:r>
          </a:p>
        </p:txBody>
      </p:sp>
      <p:sp>
        <p:nvSpPr>
          <p:cNvPr id="45060" name="Rectangle 4"/>
          <p:cNvSpPr>
            <a:spLocks noChangeArrowheads="1"/>
          </p:cNvSpPr>
          <p:nvPr/>
        </p:nvSpPr>
        <p:spPr bwMode="auto">
          <a:xfrm>
            <a:off x="4662488" y="3727450"/>
            <a:ext cx="4265612" cy="2286000"/>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61" name="Rectangle 5"/>
          <p:cNvSpPr>
            <a:spLocks noChangeArrowheads="1"/>
          </p:cNvSpPr>
          <p:nvPr/>
        </p:nvSpPr>
        <p:spPr bwMode="auto">
          <a:xfrm>
            <a:off x="5194300" y="4033838"/>
            <a:ext cx="687388"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0</a:t>
            </a:r>
          </a:p>
        </p:txBody>
      </p:sp>
      <p:sp>
        <p:nvSpPr>
          <p:cNvPr id="45062" name="Rectangle 6"/>
          <p:cNvSpPr>
            <a:spLocks noChangeArrowheads="1"/>
          </p:cNvSpPr>
          <p:nvPr/>
        </p:nvSpPr>
        <p:spPr bwMode="auto">
          <a:xfrm>
            <a:off x="60340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a:t>
            </a:r>
          </a:p>
        </p:txBody>
      </p:sp>
      <p:sp>
        <p:nvSpPr>
          <p:cNvPr id="45063" name="Rectangle 7"/>
          <p:cNvSpPr>
            <a:spLocks noChangeArrowheads="1"/>
          </p:cNvSpPr>
          <p:nvPr/>
        </p:nvSpPr>
        <p:spPr bwMode="auto">
          <a:xfrm>
            <a:off x="68722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2</a:t>
            </a:r>
          </a:p>
        </p:txBody>
      </p:sp>
      <p:sp>
        <p:nvSpPr>
          <p:cNvPr id="45064" name="Rectangle 8"/>
          <p:cNvSpPr>
            <a:spLocks noChangeArrowheads="1"/>
          </p:cNvSpPr>
          <p:nvPr/>
        </p:nvSpPr>
        <p:spPr bwMode="auto">
          <a:xfrm>
            <a:off x="77104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3</a:t>
            </a:r>
          </a:p>
        </p:txBody>
      </p:sp>
      <p:sp>
        <p:nvSpPr>
          <p:cNvPr id="45065" name="Rectangle 9"/>
          <p:cNvSpPr>
            <a:spLocks noChangeArrowheads="1"/>
          </p:cNvSpPr>
          <p:nvPr/>
        </p:nvSpPr>
        <p:spPr bwMode="auto">
          <a:xfrm>
            <a:off x="5194300" y="44894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45066" name="Rectangle 10"/>
          <p:cNvSpPr>
            <a:spLocks noChangeArrowheads="1"/>
          </p:cNvSpPr>
          <p:nvPr/>
        </p:nvSpPr>
        <p:spPr bwMode="auto">
          <a:xfrm>
            <a:off x="60340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5</a:t>
            </a:r>
          </a:p>
        </p:txBody>
      </p:sp>
      <p:sp>
        <p:nvSpPr>
          <p:cNvPr id="45067" name="Rectangle 11"/>
          <p:cNvSpPr>
            <a:spLocks noChangeArrowheads="1"/>
          </p:cNvSpPr>
          <p:nvPr/>
        </p:nvSpPr>
        <p:spPr bwMode="auto">
          <a:xfrm>
            <a:off x="68722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6</a:t>
            </a:r>
          </a:p>
        </p:txBody>
      </p:sp>
      <p:sp>
        <p:nvSpPr>
          <p:cNvPr id="45068" name="Rectangle 12"/>
          <p:cNvSpPr>
            <a:spLocks noChangeArrowheads="1"/>
          </p:cNvSpPr>
          <p:nvPr/>
        </p:nvSpPr>
        <p:spPr bwMode="auto">
          <a:xfrm>
            <a:off x="77104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7</a:t>
            </a:r>
          </a:p>
        </p:txBody>
      </p:sp>
      <p:sp>
        <p:nvSpPr>
          <p:cNvPr id="45069" name="Rectangle 13"/>
          <p:cNvSpPr>
            <a:spLocks noChangeArrowheads="1"/>
          </p:cNvSpPr>
          <p:nvPr/>
        </p:nvSpPr>
        <p:spPr bwMode="auto">
          <a:xfrm>
            <a:off x="5194300" y="49466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8</a:t>
            </a:r>
          </a:p>
        </p:txBody>
      </p:sp>
      <p:sp>
        <p:nvSpPr>
          <p:cNvPr id="45070" name="Rectangle 14"/>
          <p:cNvSpPr>
            <a:spLocks noChangeArrowheads="1"/>
          </p:cNvSpPr>
          <p:nvPr/>
        </p:nvSpPr>
        <p:spPr bwMode="auto">
          <a:xfrm>
            <a:off x="60340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9</a:t>
            </a:r>
          </a:p>
        </p:txBody>
      </p:sp>
      <p:sp>
        <p:nvSpPr>
          <p:cNvPr id="45071" name="Rectangle 15"/>
          <p:cNvSpPr>
            <a:spLocks noChangeArrowheads="1"/>
          </p:cNvSpPr>
          <p:nvPr/>
        </p:nvSpPr>
        <p:spPr bwMode="auto">
          <a:xfrm>
            <a:off x="68722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45072" name="Rectangle 16"/>
          <p:cNvSpPr>
            <a:spLocks noChangeArrowheads="1"/>
          </p:cNvSpPr>
          <p:nvPr/>
        </p:nvSpPr>
        <p:spPr bwMode="auto">
          <a:xfrm>
            <a:off x="77104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11</a:t>
            </a:r>
          </a:p>
        </p:txBody>
      </p:sp>
      <p:sp>
        <p:nvSpPr>
          <p:cNvPr id="45073" name="Rectangle 17"/>
          <p:cNvSpPr>
            <a:spLocks noChangeArrowheads="1"/>
          </p:cNvSpPr>
          <p:nvPr/>
        </p:nvSpPr>
        <p:spPr bwMode="auto">
          <a:xfrm>
            <a:off x="5194300" y="5403850"/>
            <a:ext cx="687388"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12</a:t>
            </a:r>
          </a:p>
        </p:txBody>
      </p:sp>
      <p:sp>
        <p:nvSpPr>
          <p:cNvPr id="45074" name="Rectangle 18"/>
          <p:cNvSpPr>
            <a:spLocks noChangeArrowheads="1"/>
          </p:cNvSpPr>
          <p:nvPr/>
        </p:nvSpPr>
        <p:spPr bwMode="auto">
          <a:xfrm>
            <a:off x="60340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13</a:t>
            </a:r>
          </a:p>
        </p:txBody>
      </p:sp>
      <p:sp>
        <p:nvSpPr>
          <p:cNvPr id="45075" name="Rectangle 19"/>
          <p:cNvSpPr>
            <a:spLocks noChangeArrowheads="1"/>
          </p:cNvSpPr>
          <p:nvPr/>
        </p:nvSpPr>
        <p:spPr bwMode="auto">
          <a:xfrm>
            <a:off x="68722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14</a:t>
            </a:r>
          </a:p>
        </p:txBody>
      </p:sp>
      <p:sp>
        <p:nvSpPr>
          <p:cNvPr id="45076" name="Rectangle 20"/>
          <p:cNvSpPr>
            <a:spLocks noChangeArrowheads="1"/>
          </p:cNvSpPr>
          <p:nvPr/>
        </p:nvSpPr>
        <p:spPr bwMode="auto">
          <a:xfrm>
            <a:off x="77104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15</a:t>
            </a:r>
          </a:p>
        </p:txBody>
      </p:sp>
      <p:sp>
        <p:nvSpPr>
          <p:cNvPr id="45077" name="Rectangle 21"/>
          <p:cNvSpPr>
            <a:spLocks noChangeArrowheads="1"/>
          </p:cNvSpPr>
          <p:nvPr/>
        </p:nvSpPr>
        <p:spPr bwMode="auto">
          <a:xfrm>
            <a:off x="5040313" y="1470025"/>
            <a:ext cx="3579812" cy="609600"/>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8" name="Rectangle 22"/>
          <p:cNvSpPr>
            <a:spLocks noChangeArrowheads="1"/>
          </p:cNvSpPr>
          <p:nvPr/>
        </p:nvSpPr>
        <p:spPr bwMode="auto">
          <a:xfrm>
            <a:off x="5180013" y="1614488"/>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8</a:t>
            </a:r>
          </a:p>
        </p:txBody>
      </p:sp>
      <p:sp>
        <p:nvSpPr>
          <p:cNvPr id="45079" name="Rectangle 23"/>
          <p:cNvSpPr>
            <a:spLocks noChangeArrowheads="1"/>
          </p:cNvSpPr>
          <p:nvPr/>
        </p:nvSpPr>
        <p:spPr bwMode="auto">
          <a:xfrm>
            <a:off x="60293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9</a:t>
            </a:r>
          </a:p>
        </p:txBody>
      </p:sp>
      <p:sp>
        <p:nvSpPr>
          <p:cNvPr id="45080" name="Rectangle 24"/>
          <p:cNvSpPr>
            <a:spLocks noChangeArrowheads="1"/>
          </p:cNvSpPr>
          <p:nvPr/>
        </p:nvSpPr>
        <p:spPr bwMode="auto">
          <a:xfrm>
            <a:off x="68675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14</a:t>
            </a:r>
          </a:p>
        </p:txBody>
      </p:sp>
      <p:sp>
        <p:nvSpPr>
          <p:cNvPr id="45081" name="Rectangle 25"/>
          <p:cNvSpPr>
            <a:spLocks noChangeArrowheads="1"/>
          </p:cNvSpPr>
          <p:nvPr/>
        </p:nvSpPr>
        <p:spPr bwMode="auto">
          <a:xfrm>
            <a:off x="7705725" y="162401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3</a:t>
            </a:r>
          </a:p>
        </p:txBody>
      </p:sp>
      <p:sp>
        <p:nvSpPr>
          <p:cNvPr id="572442" name="Rectangle 26"/>
          <p:cNvSpPr>
            <a:spLocks noChangeArrowheads="1"/>
          </p:cNvSpPr>
          <p:nvPr/>
        </p:nvSpPr>
        <p:spPr bwMode="auto">
          <a:xfrm>
            <a:off x="5197475" y="4489450"/>
            <a:ext cx="685800"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572443" name="Rectangle 27"/>
          <p:cNvSpPr>
            <a:spLocks noChangeArrowheads="1"/>
          </p:cNvSpPr>
          <p:nvPr/>
        </p:nvSpPr>
        <p:spPr bwMode="auto">
          <a:xfrm>
            <a:off x="6024563" y="2490788"/>
            <a:ext cx="685800" cy="306387"/>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572444" name="Rectangle 28"/>
          <p:cNvSpPr>
            <a:spLocks noChangeArrowheads="1"/>
          </p:cNvSpPr>
          <p:nvPr/>
        </p:nvSpPr>
        <p:spPr bwMode="auto">
          <a:xfrm>
            <a:off x="5168900" y="1619250"/>
            <a:ext cx="684213"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572445" name="Rectangle 29"/>
          <p:cNvSpPr>
            <a:spLocks noChangeArrowheads="1"/>
          </p:cNvSpPr>
          <p:nvPr/>
        </p:nvSpPr>
        <p:spPr bwMode="auto">
          <a:xfrm>
            <a:off x="6864350" y="1628775"/>
            <a:ext cx="685800" cy="306388"/>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572446" name="Rectangle 30"/>
          <p:cNvSpPr>
            <a:spLocks noChangeArrowheads="1"/>
          </p:cNvSpPr>
          <p:nvPr/>
        </p:nvSpPr>
        <p:spPr bwMode="auto">
          <a:xfrm>
            <a:off x="6019800" y="2495550"/>
            <a:ext cx="684213" cy="303213"/>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572447" name="Rectangle 31"/>
          <p:cNvSpPr>
            <a:spLocks noChangeArrowheads="1"/>
          </p:cNvSpPr>
          <p:nvPr/>
        </p:nvSpPr>
        <p:spPr bwMode="auto">
          <a:xfrm>
            <a:off x="6872288" y="4946650"/>
            <a:ext cx="684212" cy="304800"/>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45088" name="Line 32"/>
          <p:cNvSpPr>
            <a:spLocks noChangeShapeType="1"/>
          </p:cNvSpPr>
          <p:nvPr/>
        </p:nvSpPr>
        <p:spPr bwMode="auto">
          <a:xfrm>
            <a:off x="6777038" y="2079625"/>
            <a:ext cx="0" cy="161925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2449" name="Text Box 33"/>
          <p:cNvSpPr txBox="1">
            <a:spLocks noChangeArrowheads="1"/>
          </p:cNvSpPr>
          <p:nvPr/>
        </p:nvSpPr>
        <p:spPr bwMode="auto">
          <a:xfrm>
            <a:off x="6867525" y="2259013"/>
            <a:ext cx="166528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黑体" panose="02010609060101010101" pitchFamily="49" charset="-122"/>
              </a:rPr>
              <a:t>主存中的信息按</a:t>
            </a:r>
            <a:r>
              <a:rPr lang="zh-CN" altLang="en-US" sz="2000" b="1">
                <a:solidFill>
                  <a:srgbClr val="FF0000"/>
                </a:solidFill>
                <a:ea typeface="黑体" panose="02010609060101010101" pitchFamily="49" charset="-122"/>
              </a:rPr>
              <a:t>“块”</a:t>
            </a:r>
            <a:r>
              <a:rPr lang="zh-CN" altLang="en-US" sz="2000" b="1">
                <a:ea typeface="黑体" panose="02010609060101010101" pitchFamily="49" charset="-122"/>
              </a:rPr>
              <a:t>送到</a:t>
            </a:r>
            <a:r>
              <a:rPr lang="en-US" altLang="zh-CN" sz="2000" b="1">
                <a:ea typeface="黑体" panose="02010609060101010101" pitchFamily="49" charset="-122"/>
              </a:rPr>
              <a:t>Cache</a:t>
            </a:r>
            <a:r>
              <a:rPr lang="zh-CN" altLang="en-US" sz="2000" b="1">
                <a:ea typeface="黑体" panose="02010609060101010101" pitchFamily="49" charset="-122"/>
              </a:rPr>
              <a:t>中</a:t>
            </a:r>
          </a:p>
        </p:txBody>
      </p:sp>
      <p:sp>
        <p:nvSpPr>
          <p:cNvPr id="45090" name="Text Box 34"/>
          <p:cNvSpPr txBox="1">
            <a:spLocks noChangeArrowheads="1"/>
          </p:cNvSpPr>
          <p:nvPr/>
        </p:nvSpPr>
        <p:spPr bwMode="auto">
          <a:xfrm>
            <a:off x="7261225" y="1149350"/>
            <a:ext cx="1711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chemeClr val="accent2"/>
                </a:solidFill>
                <a:ea typeface="黑体" panose="02010609060101010101" pitchFamily="49" charset="-122"/>
              </a:rPr>
              <a:t>Cache</a:t>
            </a:r>
            <a:r>
              <a:rPr lang="zh-CN" altLang="en-US" sz="2000" b="1">
                <a:solidFill>
                  <a:schemeClr val="accent2"/>
                </a:solidFill>
                <a:ea typeface="黑体" panose="02010609060101010101" pitchFamily="49" charset="-122"/>
              </a:rPr>
              <a:t>存储器</a:t>
            </a:r>
          </a:p>
        </p:txBody>
      </p:sp>
      <p:sp>
        <p:nvSpPr>
          <p:cNvPr id="45091" name="Text Box 35"/>
          <p:cNvSpPr txBox="1">
            <a:spLocks noChangeArrowheads="1"/>
          </p:cNvSpPr>
          <p:nvPr/>
        </p:nvSpPr>
        <p:spPr bwMode="auto">
          <a:xfrm>
            <a:off x="4895850" y="3316288"/>
            <a:ext cx="1203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chemeClr val="accent2"/>
                </a:solidFill>
                <a:latin typeface="Helvetica" panose="020B0604020202020204" pitchFamily="34" charset="0"/>
                <a:ea typeface="黑体" panose="02010609060101010101" pitchFamily="49" charset="-122"/>
              </a:rPr>
              <a:t>主存储器</a:t>
            </a:r>
          </a:p>
        </p:txBody>
      </p:sp>
      <p:sp>
        <p:nvSpPr>
          <p:cNvPr id="572453" name="Text Box 37"/>
          <p:cNvSpPr txBox="1">
            <a:spLocks noChangeArrowheads="1"/>
          </p:cNvSpPr>
          <p:nvPr/>
        </p:nvSpPr>
        <p:spPr bwMode="auto">
          <a:xfrm>
            <a:off x="4797425" y="908050"/>
            <a:ext cx="28702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FF0000"/>
                </a:solidFill>
                <a:ea typeface="黑体" panose="02010609060101010101" pitchFamily="49" charset="-122"/>
              </a:rPr>
              <a:t>数据访问过程：</a:t>
            </a:r>
          </a:p>
        </p:txBody>
      </p:sp>
      <p:sp>
        <p:nvSpPr>
          <p:cNvPr id="45093" name="Text Box 37"/>
          <p:cNvSpPr txBox="1">
            <a:spLocks noChangeArrowheads="1"/>
          </p:cNvSpPr>
          <p:nvPr/>
        </p:nvSpPr>
        <p:spPr bwMode="auto">
          <a:xfrm>
            <a:off x="3402013" y="6173788"/>
            <a:ext cx="12604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rPr>
              <a:t>块（</a:t>
            </a:r>
            <a:r>
              <a:rPr kumimoji="1" lang="en-US" altLang="zh-CN" sz="2000" b="1">
                <a:solidFill>
                  <a:srgbClr val="FF0000"/>
                </a:solidFill>
                <a:latin typeface="微软雅黑" panose="020B0503020204020204" pitchFamily="34" charset="-122"/>
                <a:ea typeface="微软雅黑" panose="020B0503020204020204" pitchFamily="34" charset="-122"/>
              </a:rPr>
              <a:t>Block</a:t>
            </a:r>
            <a:r>
              <a:rPr kumimoji="1" lang="zh-CN" altLang="en-US" sz="2000" b="1">
                <a:solidFill>
                  <a:srgbClr val="FF0000"/>
                </a:solidFill>
                <a:latin typeface="微软雅黑" panose="020B0503020204020204" pitchFamily="34" charset="-122"/>
                <a:ea typeface="微软雅黑" panose="020B0503020204020204" pitchFamily="34" charset="-122"/>
              </a:rPr>
              <a:t>）</a:t>
            </a:r>
          </a:p>
        </p:txBody>
      </p:sp>
      <p:sp>
        <p:nvSpPr>
          <p:cNvPr id="45094" name="Line 38"/>
          <p:cNvSpPr>
            <a:spLocks noChangeShapeType="1"/>
          </p:cNvSpPr>
          <p:nvPr/>
        </p:nvSpPr>
        <p:spPr bwMode="auto">
          <a:xfrm flipV="1">
            <a:off x="4392613" y="5634038"/>
            <a:ext cx="765175" cy="4953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509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BE268948-A30B-4CE2-92ED-C7B7F1221F08}" type="slidenum">
              <a:rPr lang="zh-CN" altLang="en-US" sz="1200" smtClean="0">
                <a:solidFill>
                  <a:srgbClr val="898989"/>
                </a:solidFill>
              </a:rPr>
              <a:pPr/>
              <a:t>37</a:t>
            </a:fld>
            <a:endParaRPr lang="zh-CN" altLang="en-US" sz="1200" smtClean="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animEffect transition="in" filter="blinds(horizontal)">
                                      <p:cBhvr>
                                        <p:cTn id="7" dur="500"/>
                                        <p:tgtEl>
                                          <p:spTgt spid="572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2419">
                                            <p:txEl>
                                              <p:pRg st="1" end="1"/>
                                            </p:txEl>
                                          </p:spTgt>
                                        </p:tgtEl>
                                        <p:attrNameLst>
                                          <p:attrName>style.visibility</p:attrName>
                                        </p:attrNameLst>
                                      </p:cBhvr>
                                      <p:to>
                                        <p:strVal val="visible"/>
                                      </p:to>
                                    </p:set>
                                    <p:animEffect transition="in" filter="blinds(horizontal)">
                                      <p:cBhvr>
                                        <p:cTn id="12" dur="500"/>
                                        <p:tgtEl>
                                          <p:spTgt spid="572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2419">
                                            <p:txEl>
                                              <p:pRg st="2" end="2"/>
                                            </p:txEl>
                                          </p:spTgt>
                                        </p:tgtEl>
                                        <p:attrNameLst>
                                          <p:attrName>style.visibility</p:attrName>
                                        </p:attrNameLst>
                                      </p:cBhvr>
                                      <p:to>
                                        <p:strVal val="visible"/>
                                      </p:to>
                                    </p:set>
                                    <p:animEffect transition="in" filter="blinds(horizontal)">
                                      <p:cBhvr>
                                        <p:cTn id="17" dur="500"/>
                                        <p:tgtEl>
                                          <p:spTgt spid="572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2419">
                                            <p:txEl>
                                              <p:pRg st="3" end="3"/>
                                            </p:txEl>
                                          </p:spTgt>
                                        </p:tgtEl>
                                        <p:attrNameLst>
                                          <p:attrName>style.visibility</p:attrName>
                                        </p:attrNameLst>
                                      </p:cBhvr>
                                      <p:to>
                                        <p:strVal val="visible"/>
                                      </p:to>
                                    </p:set>
                                    <p:animEffect transition="in" filter="blinds(horizontal)">
                                      <p:cBhvr>
                                        <p:cTn id="22" dur="500"/>
                                        <p:tgtEl>
                                          <p:spTgt spid="5724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2453"/>
                                        </p:tgtEl>
                                        <p:attrNameLst>
                                          <p:attrName>style.visibility</p:attrName>
                                        </p:attrNameLst>
                                      </p:cBhvr>
                                      <p:to>
                                        <p:strVal val="visible"/>
                                      </p:to>
                                    </p:set>
                                    <p:animEffect transition="in" filter="blinds(horizontal)">
                                      <p:cBhvr>
                                        <p:cTn id="27" dur="500"/>
                                        <p:tgtEl>
                                          <p:spTgt spid="5724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7244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72449"/>
                                        </p:tgtEl>
                                        <p:attrNameLst>
                                          <p:attrName>style.visibility</p:attrName>
                                        </p:attrNameLst>
                                      </p:cBhvr>
                                      <p:to>
                                        <p:strVal val="visible"/>
                                      </p:to>
                                    </p:set>
                                    <p:animEffect transition="in" filter="blinds(horizontal)">
                                      <p:cBhvr>
                                        <p:cTn id="36" dur="500"/>
                                        <p:tgtEl>
                                          <p:spTgt spid="57244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7244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7244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7244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57244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72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42" grpId="0" animBg="1" autoUpdateAnimBg="0"/>
      <p:bldP spid="572443" grpId="0" animBg="1" autoUpdateAnimBg="0"/>
      <p:bldP spid="572444" grpId="0" animBg="1" autoUpdateAnimBg="0"/>
      <p:bldP spid="572445" grpId="0" animBg="1" autoUpdateAnimBg="0"/>
      <p:bldP spid="572446" grpId="0" animBg="1" autoUpdateAnimBg="0"/>
      <p:bldP spid="572447" grpId="0" animBg="1" autoUpdateAnimBg="0"/>
      <p:bldP spid="572449" grpId="0"/>
      <p:bldP spid="57245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43016" y="1243013"/>
            <a:ext cx="7296150" cy="5400675"/>
          </a:xfrm>
          <a:prstGeom prst="rect">
            <a:avLst/>
          </a:prstGeom>
        </p:spPr>
      </p:pic>
      <p:sp>
        <p:nvSpPr>
          <p:cNvPr id="46083" name="Rectangle 2"/>
          <p:cNvSpPr>
            <a:spLocks noGrp="1" noChangeArrowheads="1"/>
          </p:cNvSpPr>
          <p:nvPr>
            <p:ph type="title" idx="4294967295"/>
          </p:nvPr>
        </p:nvSpPr>
        <p:spPr>
          <a:xfrm>
            <a:off x="238125" y="128588"/>
            <a:ext cx="5741988" cy="528637"/>
          </a:xfrm>
        </p:spPr>
        <p:txBody>
          <a:bodyPr lIns="91440" tIns="45720" rIns="91440" bIns="45720" anchor="ctr"/>
          <a:lstStyle/>
          <a:p>
            <a:pPr defTabSz="717550" eaLnBrk="1" hangingPunct="1"/>
            <a:r>
              <a:rPr lang="en-GB" altLang="zh-CN" smtClean="0">
                <a:solidFill>
                  <a:srgbClr val="CC0000"/>
                </a:solidFill>
              </a:rPr>
              <a:t>Cache </a:t>
            </a:r>
            <a:r>
              <a:rPr lang="zh-CN" altLang="en-GB" smtClean="0">
                <a:solidFill>
                  <a:srgbClr val="CC0000"/>
                </a:solidFill>
              </a:rPr>
              <a:t>的操作过程</a:t>
            </a:r>
            <a:endParaRPr lang="zh-CN" altLang="en-US" smtClean="0">
              <a:solidFill>
                <a:srgbClr val="CC0000"/>
              </a:solidFill>
            </a:endParaRPr>
          </a:p>
        </p:txBody>
      </p:sp>
      <p:sp>
        <p:nvSpPr>
          <p:cNvPr id="574469" name="AutoShape 5"/>
          <p:cNvSpPr>
            <a:spLocks noChangeArrowheads="1"/>
          </p:cNvSpPr>
          <p:nvPr/>
        </p:nvSpPr>
        <p:spPr bwMode="auto">
          <a:xfrm>
            <a:off x="4403725" y="908050"/>
            <a:ext cx="2835275" cy="1260475"/>
          </a:xfrm>
          <a:prstGeom prst="wedgeRoundRectCallout">
            <a:avLst>
              <a:gd name="adj1" fmla="val -38352"/>
              <a:gd name="adj2" fmla="val 111588"/>
              <a:gd name="adj3" fmla="val 16667"/>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0083" tIns="45046" rIns="90083" bIns="45046"/>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200" b="1">
                <a:solidFill>
                  <a:schemeClr val="accent2"/>
                </a:solidFill>
                <a:latin typeface="微软雅黑" panose="020B0503020204020204" pitchFamily="34" charset="-122"/>
                <a:ea typeface="微软雅黑" panose="020B0503020204020204" pitchFamily="34" charset="-122"/>
              </a:rPr>
              <a:t>若被访问信息不在</a:t>
            </a:r>
            <a:r>
              <a:rPr kumimoji="1" lang="en-US" altLang="zh-CN" sz="2200" b="1">
                <a:solidFill>
                  <a:schemeClr val="accent2"/>
                </a:solidFill>
                <a:latin typeface="微软雅黑" panose="020B0503020204020204" pitchFamily="34" charset="-122"/>
                <a:ea typeface="微软雅黑" panose="020B0503020204020204" pitchFamily="34" charset="-122"/>
              </a:rPr>
              <a:t>cache</a:t>
            </a:r>
            <a:r>
              <a:rPr kumimoji="1" lang="zh-CN" altLang="en-US" sz="2200" b="1">
                <a:solidFill>
                  <a:schemeClr val="accent2"/>
                </a:solidFill>
                <a:latin typeface="微软雅黑" panose="020B0503020204020204" pitchFamily="34" charset="-122"/>
                <a:ea typeface="微软雅黑" panose="020B0503020204020204" pitchFamily="34" charset="-122"/>
              </a:rPr>
              <a:t>中，称为缺失或失靶</a:t>
            </a:r>
            <a:r>
              <a:rPr kumimoji="1" lang="en-US" altLang="zh-CN" sz="2200" b="1">
                <a:solidFill>
                  <a:schemeClr val="accent2"/>
                </a:solidFill>
                <a:latin typeface="微软雅黑" panose="020B0503020204020204" pitchFamily="34" charset="-122"/>
                <a:ea typeface="微软雅黑" panose="020B0503020204020204" pitchFamily="34" charset="-122"/>
              </a:rPr>
              <a:t>(miss)</a:t>
            </a:r>
            <a:endParaRPr kumimoji="1" lang="zh-CN" altLang="en-US" sz="2200" b="1">
              <a:solidFill>
                <a:schemeClr val="accent2"/>
              </a:solidFill>
              <a:latin typeface="微软雅黑" panose="020B0503020204020204" pitchFamily="34" charset="-122"/>
              <a:ea typeface="微软雅黑" panose="020B0503020204020204" pitchFamily="34" charset="-122"/>
            </a:endParaRPr>
          </a:p>
        </p:txBody>
      </p:sp>
      <p:sp>
        <p:nvSpPr>
          <p:cNvPr id="574470" name="AutoShape 6"/>
          <p:cNvSpPr>
            <a:spLocks noChangeArrowheads="1"/>
          </p:cNvSpPr>
          <p:nvPr/>
        </p:nvSpPr>
        <p:spPr bwMode="auto">
          <a:xfrm flipH="1">
            <a:off x="-8991" y="3149132"/>
            <a:ext cx="1511300" cy="1923382"/>
          </a:xfrm>
          <a:prstGeom prst="wedgeRoundRectCallout">
            <a:avLst>
              <a:gd name="adj1" fmla="val -154120"/>
              <a:gd name="adj2" fmla="val -26704"/>
              <a:gd name="adj3" fmla="val 16667"/>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0083" tIns="45046" rIns="90083" bIns="45046"/>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200" b="1" dirty="0">
                <a:solidFill>
                  <a:schemeClr val="accent2"/>
                </a:solidFill>
                <a:latin typeface="微软雅黑" panose="020B0503020204020204" pitchFamily="34" charset="-122"/>
                <a:ea typeface="微软雅黑" panose="020B0503020204020204" pitchFamily="34" charset="-122"/>
              </a:rPr>
              <a:t>若被访问信息在</a:t>
            </a:r>
            <a:r>
              <a:rPr kumimoji="1" lang="en-US" altLang="zh-CN" sz="2200" b="1" dirty="0">
                <a:solidFill>
                  <a:schemeClr val="accent2"/>
                </a:solidFill>
                <a:latin typeface="微软雅黑" panose="020B0503020204020204" pitchFamily="34" charset="-122"/>
                <a:ea typeface="微软雅黑" panose="020B0503020204020204" pitchFamily="34" charset="-122"/>
              </a:rPr>
              <a:t>cache</a:t>
            </a:r>
            <a:r>
              <a:rPr kumimoji="1" lang="zh-CN" altLang="en-US" sz="2200" b="1" dirty="0">
                <a:solidFill>
                  <a:schemeClr val="accent2"/>
                </a:solidFill>
                <a:latin typeface="微软雅黑" panose="020B0503020204020204" pitchFamily="34" charset="-122"/>
                <a:ea typeface="微软雅黑" panose="020B0503020204020204" pitchFamily="34" charset="-122"/>
              </a:rPr>
              <a:t>中，称为命中</a:t>
            </a:r>
            <a:r>
              <a:rPr kumimoji="1" lang="en-US" altLang="zh-CN" sz="2200" b="1" dirty="0">
                <a:solidFill>
                  <a:schemeClr val="accent2"/>
                </a:solidFill>
                <a:latin typeface="微软雅黑" panose="020B0503020204020204" pitchFamily="34" charset="-122"/>
                <a:ea typeface="微软雅黑" panose="020B0503020204020204" pitchFamily="34" charset="-122"/>
              </a:rPr>
              <a:t>(hit)</a:t>
            </a:r>
            <a:endParaRPr kumimoji="1" lang="zh-CN" altLang="en-US" sz="2200" b="1" dirty="0">
              <a:solidFill>
                <a:schemeClr val="accent2"/>
              </a:solidFill>
              <a:latin typeface="微软雅黑" panose="020B0503020204020204" pitchFamily="34" charset="-122"/>
              <a:ea typeface="微软雅黑" panose="020B0503020204020204" pitchFamily="34" charset="-122"/>
            </a:endParaRPr>
          </a:p>
        </p:txBody>
      </p:sp>
      <p:sp>
        <p:nvSpPr>
          <p:cNvPr id="574501" name="Text Box 37"/>
          <p:cNvSpPr txBox="1">
            <a:spLocks noChangeArrowheads="1"/>
          </p:cNvSpPr>
          <p:nvPr/>
        </p:nvSpPr>
        <p:spPr bwMode="auto">
          <a:xfrm>
            <a:off x="123825" y="866775"/>
            <a:ext cx="16287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latin typeface="微软雅黑" panose="020B0503020204020204" pitchFamily="34" charset="-122"/>
                <a:ea typeface="微软雅黑" panose="020B0503020204020204" pitchFamily="34" charset="-122"/>
              </a:rPr>
              <a:t>问题：什么情况下，</a:t>
            </a:r>
            <a:r>
              <a:rPr kumimoji="1" lang="en-US" altLang="zh-CN" sz="2000" b="1">
                <a:solidFill>
                  <a:srgbClr val="0000FF"/>
                </a:solidFill>
                <a:latin typeface="微软雅黑" panose="020B0503020204020204" pitchFamily="34" charset="-122"/>
                <a:ea typeface="微软雅黑" panose="020B0503020204020204" pitchFamily="34" charset="-122"/>
              </a:rPr>
              <a:t>CPU</a:t>
            </a:r>
            <a:r>
              <a:rPr kumimoji="1" lang="zh-CN" altLang="en-US" sz="2000" b="1">
                <a:solidFill>
                  <a:srgbClr val="0000FF"/>
                </a:solidFill>
                <a:latin typeface="微软雅黑" panose="020B0503020204020204" pitchFamily="34" charset="-122"/>
                <a:ea typeface="微软雅黑" panose="020B0503020204020204" pitchFamily="34" charset="-122"/>
              </a:rPr>
              <a:t>产生访存要求？</a:t>
            </a:r>
          </a:p>
        </p:txBody>
      </p:sp>
      <p:sp>
        <p:nvSpPr>
          <p:cNvPr id="574502" name="Text Box 38"/>
          <p:cNvSpPr txBox="1">
            <a:spLocks noChangeArrowheads="1"/>
          </p:cNvSpPr>
          <p:nvPr/>
        </p:nvSpPr>
        <p:spPr bwMode="auto">
          <a:xfrm>
            <a:off x="296863" y="1989138"/>
            <a:ext cx="108108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FF0000"/>
                </a:solidFill>
                <a:ea typeface="微软雅黑" panose="020B0503020204020204" pitchFamily="34" charset="-122"/>
              </a:rPr>
              <a:t>执行指令时！</a:t>
            </a:r>
          </a:p>
        </p:txBody>
      </p:sp>
      <p:sp>
        <p:nvSpPr>
          <p:cNvPr id="4609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81B8E9DB-E161-4F54-BF31-9F8C770C680A}" type="slidenum">
              <a:rPr lang="zh-CN" altLang="en-US" sz="1200" smtClean="0">
                <a:solidFill>
                  <a:srgbClr val="898989"/>
                </a:solidFill>
              </a:rPr>
              <a:pPr/>
              <a:t>38</a:t>
            </a:fld>
            <a:endParaRPr lang="zh-CN" altLang="en-US" sz="1200" smtClean="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501"/>
                                        </p:tgtEl>
                                        <p:attrNameLst>
                                          <p:attrName>style.visibility</p:attrName>
                                        </p:attrNameLst>
                                      </p:cBhvr>
                                      <p:to>
                                        <p:strVal val="visible"/>
                                      </p:to>
                                    </p:set>
                                    <p:animEffect transition="in" filter="blinds(horizontal)">
                                      <p:cBhvr>
                                        <p:cTn id="7" dur="500"/>
                                        <p:tgtEl>
                                          <p:spTgt spid="574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4502"/>
                                        </p:tgtEl>
                                        <p:attrNameLst>
                                          <p:attrName>style.visibility</p:attrName>
                                        </p:attrNameLst>
                                      </p:cBhvr>
                                      <p:to>
                                        <p:strVal val="visible"/>
                                      </p:to>
                                    </p:set>
                                    <p:animEffect transition="in" filter="blinds(horizontal)">
                                      <p:cBhvr>
                                        <p:cTn id="12" dur="500"/>
                                        <p:tgtEl>
                                          <p:spTgt spid="5745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4470"/>
                                        </p:tgtEl>
                                        <p:attrNameLst>
                                          <p:attrName>style.visibility</p:attrName>
                                        </p:attrNameLst>
                                      </p:cBhvr>
                                      <p:to>
                                        <p:strVal val="visible"/>
                                      </p:to>
                                    </p:set>
                                    <p:animEffect transition="in" filter="blinds(horizontal)">
                                      <p:cBhvr>
                                        <p:cTn id="17" dur="500"/>
                                        <p:tgtEl>
                                          <p:spTgt spid="5744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4469"/>
                                        </p:tgtEl>
                                        <p:attrNameLst>
                                          <p:attrName>style.visibility</p:attrName>
                                        </p:attrNameLst>
                                      </p:cBhvr>
                                      <p:to>
                                        <p:strVal val="visible"/>
                                      </p:to>
                                    </p:set>
                                    <p:animEffect transition="in" filter="blinds(horizontal)">
                                      <p:cBhvr>
                                        <p:cTn id="22" dur="500"/>
                                        <p:tgtEl>
                                          <p:spTgt spid="574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9" grpId="0" animBg="1"/>
      <p:bldP spid="574470" grpId="0" animBg="1"/>
      <p:bldP spid="574501" grpId="0"/>
      <p:bldP spid="57450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smtClean="0"/>
              <a:t>Cache</a:t>
            </a:r>
            <a:r>
              <a:rPr lang="zh-CN" altLang="en-US" smtClean="0"/>
              <a:t>（高速缓存）的实现</a:t>
            </a:r>
          </a:p>
        </p:txBody>
      </p:sp>
      <p:sp>
        <p:nvSpPr>
          <p:cNvPr id="763941" name="Text Box 37"/>
          <p:cNvSpPr txBox="1">
            <a:spLocks noChangeArrowheads="1"/>
          </p:cNvSpPr>
          <p:nvPr/>
        </p:nvSpPr>
        <p:spPr bwMode="auto">
          <a:xfrm>
            <a:off x="431800" y="998538"/>
            <a:ext cx="67960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0000FF"/>
                </a:solidFill>
                <a:latin typeface="微软雅黑" panose="020B0503020204020204" pitchFamily="34" charset="-122"/>
                <a:ea typeface="微软雅黑" panose="020B0503020204020204" pitchFamily="34" charset="-122"/>
              </a:rPr>
              <a:t>问题：要实现</a:t>
            </a:r>
            <a:r>
              <a:rPr kumimoji="1" lang="en-US" altLang="zh-CN" sz="2400" b="1">
                <a:solidFill>
                  <a:srgbClr val="0000FF"/>
                </a:solidFill>
                <a:latin typeface="微软雅黑" panose="020B0503020204020204" pitchFamily="34" charset="-122"/>
                <a:ea typeface="微软雅黑" panose="020B0503020204020204" pitchFamily="34" charset="-122"/>
              </a:rPr>
              <a:t>Cache</a:t>
            </a:r>
            <a:r>
              <a:rPr kumimoji="1" lang="zh-CN" altLang="en-US" sz="2400" b="1">
                <a:solidFill>
                  <a:srgbClr val="0000FF"/>
                </a:solidFill>
                <a:latin typeface="微软雅黑" panose="020B0503020204020204" pitchFamily="34" charset="-122"/>
                <a:ea typeface="微软雅黑" panose="020B0503020204020204" pitchFamily="34" charset="-122"/>
              </a:rPr>
              <a:t>机制需要解决哪些问题？</a:t>
            </a:r>
          </a:p>
        </p:txBody>
      </p:sp>
      <p:sp>
        <p:nvSpPr>
          <p:cNvPr id="763942" name="Text Box 38"/>
          <p:cNvSpPr txBox="1">
            <a:spLocks noChangeArrowheads="1"/>
          </p:cNvSpPr>
          <p:nvPr/>
        </p:nvSpPr>
        <p:spPr bwMode="auto">
          <a:xfrm>
            <a:off x="296863" y="1638300"/>
            <a:ext cx="6615112" cy="247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20000"/>
              </a:spcBef>
            </a:pPr>
            <a:r>
              <a:rPr kumimoji="1" lang="zh-CN" altLang="en-US" sz="2200" b="1" dirty="0">
                <a:solidFill>
                  <a:srgbClr val="FF0000"/>
                </a:solidFill>
                <a:latin typeface="微软雅黑" panose="020B0503020204020204" pitchFamily="34" charset="-122"/>
                <a:ea typeface="微软雅黑" panose="020B0503020204020204" pitchFamily="34" charset="-122"/>
              </a:rPr>
              <a:t>如何分块？</a:t>
            </a:r>
          </a:p>
          <a:p>
            <a:pPr eaLnBrk="1" hangingPunct="1">
              <a:lnSpc>
                <a:spcPct val="130000"/>
              </a:lnSpc>
              <a:spcBef>
                <a:spcPct val="20000"/>
              </a:spcBef>
            </a:pPr>
            <a:r>
              <a:rPr kumimoji="1" lang="zh-CN" altLang="en-US" sz="2200" b="1" dirty="0">
                <a:solidFill>
                  <a:srgbClr val="FF0000"/>
                </a:solidFill>
                <a:latin typeface="微软雅黑" panose="020B0503020204020204" pitchFamily="34" charset="-122"/>
                <a:ea typeface="微软雅黑" panose="020B0503020204020204" pitchFamily="34" charset="-122"/>
              </a:rPr>
              <a:t>主存块和</a:t>
            </a:r>
            <a:r>
              <a:rPr kumimoji="1" lang="en-US" altLang="zh-CN" sz="2200" b="1" dirty="0">
                <a:solidFill>
                  <a:srgbClr val="FF0000"/>
                </a:solidFill>
                <a:latin typeface="微软雅黑" panose="020B0503020204020204" pitchFamily="34" charset="-122"/>
                <a:ea typeface="微软雅黑" panose="020B0503020204020204" pitchFamily="34" charset="-122"/>
              </a:rPr>
              <a:t>Cache</a:t>
            </a:r>
            <a:r>
              <a:rPr kumimoji="1" lang="zh-CN" altLang="en-US" sz="2200" b="1" dirty="0">
                <a:solidFill>
                  <a:srgbClr val="FF0000"/>
                </a:solidFill>
                <a:latin typeface="微软雅黑" panose="020B0503020204020204" pitchFamily="34" charset="-122"/>
                <a:ea typeface="微软雅黑" panose="020B0503020204020204" pitchFamily="34" charset="-122"/>
              </a:rPr>
              <a:t>之间如何映射</a:t>
            </a:r>
            <a:r>
              <a:rPr kumimoji="1" lang="en-US" altLang="zh-CN" sz="2200" b="1" dirty="0">
                <a:solidFill>
                  <a:srgbClr val="FF0000"/>
                </a:solidFill>
                <a:latin typeface="微软雅黑" panose="020B0503020204020204" pitchFamily="34" charset="-122"/>
                <a:ea typeface="微软雅黑" panose="020B0503020204020204" pitchFamily="34" charset="-122"/>
              </a:rPr>
              <a:t>?</a:t>
            </a:r>
          </a:p>
          <a:p>
            <a:pPr eaLnBrk="1" hangingPunct="1">
              <a:lnSpc>
                <a:spcPct val="130000"/>
              </a:lnSpc>
              <a:spcBef>
                <a:spcPct val="20000"/>
              </a:spcBef>
            </a:pPr>
            <a:r>
              <a:rPr kumimoji="1" lang="en-US" altLang="zh-CN" sz="2200" b="1" dirty="0">
                <a:solidFill>
                  <a:srgbClr val="FF0000"/>
                </a:solidFill>
                <a:latin typeface="微软雅黑" panose="020B0503020204020204" pitchFamily="34" charset="-122"/>
                <a:ea typeface="微软雅黑" panose="020B0503020204020204" pitchFamily="34" charset="-122"/>
              </a:rPr>
              <a:t>Cache</a:t>
            </a:r>
            <a:r>
              <a:rPr kumimoji="1" lang="zh-CN" altLang="en-US" sz="2200" b="1" dirty="0">
                <a:solidFill>
                  <a:srgbClr val="FF0000"/>
                </a:solidFill>
                <a:latin typeface="微软雅黑" panose="020B0503020204020204" pitchFamily="34" charset="-122"/>
                <a:ea typeface="微软雅黑" panose="020B0503020204020204" pitchFamily="34" charset="-122"/>
              </a:rPr>
              <a:t>已满时，怎么办？</a:t>
            </a:r>
          </a:p>
          <a:p>
            <a:pPr eaLnBrk="1" hangingPunct="1">
              <a:lnSpc>
                <a:spcPct val="130000"/>
              </a:lnSpc>
              <a:spcBef>
                <a:spcPct val="20000"/>
              </a:spcBef>
            </a:pPr>
            <a:r>
              <a:rPr kumimoji="1" lang="zh-CN" altLang="en-US" sz="2200" b="1" dirty="0">
                <a:solidFill>
                  <a:srgbClr val="FF0000"/>
                </a:solidFill>
                <a:latin typeface="微软雅黑" panose="020B0503020204020204" pitchFamily="34" charset="-122"/>
                <a:ea typeface="微软雅黑" panose="020B0503020204020204" pitchFamily="34" charset="-122"/>
              </a:rPr>
              <a:t>写数据时怎样保证</a:t>
            </a:r>
            <a:r>
              <a:rPr kumimoji="1" lang="en-US" altLang="zh-CN" sz="2200" b="1" dirty="0">
                <a:solidFill>
                  <a:srgbClr val="FF0000"/>
                </a:solidFill>
                <a:latin typeface="微软雅黑" panose="020B0503020204020204" pitchFamily="34" charset="-122"/>
                <a:ea typeface="微软雅黑" panose="020B0503020204020204" pitchFamily="34" charset="-122"/>
              </a:rPr>
              <a:t>Cache</a:t>
            </a:r>
            <a:r>
              <a:rPr kumimoji="1" lang="zh-CN" altLang="en-US" sz="2200" b="1" dirty="0" smtClean="0">
                <a:solidFill>
                  <a:srgbClr val="FF0000"/>
                </a:solidFill>
                <a:latin typeface="微软雅黑" panose="020B0503020204020204" pitchFamily="34" charset="-122"/>
                <a:ea typeface="微软雅黑" panose="020B0503020204020204" pitchFamily="34" charset="-122"/>
              </a:rPr>
              <a:t>和主存的</a:t>
            </a:r>
            <a:r>
              <a:rPr kumimoji="1" lang="zh-CN" altLang="en-US" sz="2200" b="1" dirty="0">
                <a:solidFill>
                  <a:srgbClr val="FF0000"/>
                </a:solidFill>
                <a:latin typeface="微软雅黑" panose="020B0503020204020204" pitchFamily="34" charset="-122"/>
                <a:ea typeface="微软雅黑" panose="020B0503020204020204" pitchFamily="34" charset="-122"/>
              </a:rPr>
              <a:t>一致性？</a:t>
            </a:r>
          </a:p>
          <a:p>
            <a:pPr eaLnBrk="1" hangingPunct="1">
              <a:lnSpc>
                <a:spcPct val="130000"/>
              </a:lnSpc>
              <a:spcBef>
                <a:spcPct val="20000"/>
              </a:spcBef>
            </a:pPr>
            <a:r>
              <a:rPr kumimoji="1" lang="zh-CN" altLang="en-US" sz="2200" b="1" dirty="0">
                <a:solidFill>
                  <a:srgbClr val="FF0000"/>
                </a:solidFill>
                <a:latin typeface="微软雅黑" panose="020B0503020204020204" pitchFamily="34" charset="-122"/>
                <a:ea typeface="微软雅黑" panose="020B0503020204020204" pitchFamily="34" charset="-122"/>
              </a:rPr>
              <a:t>如何根据主存地址访问到</a:t>
            </a:r>
            <a:r>
              <a:rPr kumimoji="1" lang="en-US" altLang="zh-CN" sz="2200" b="1" dirty="0">
                <a:solidFill>
                  <a:srgbClr val="FF0000"/>
                </a:solidFill>
                <a:latin typeface="微软雅黑" panose="020B0503020204020204" pitchFamily="34" charset="-122"/>
                <a:ea typeface="微软雅黑" panose="020B0503020204020204" pitchFamily="34" charset="-122"/>
              </a:rPr>
              <a:t>cache</a:t>
            </a:r>
            <a:r>
              <a:rPr kumimoji="1" lang="zh-CN" altLang="en-US" sz="2200" b="1" dirty="0">
                <a:solidFill>
                  <a:srgbClr val="FF0000"/>
                </a:solidFill>
                <a:latin typeface="微软雅黑" panose="020B0503020204020204" pitchFamily="34" charset="-122"/>
                <a:ea typeface="微软雅黑" panose="020B0503020204020204" pitchFamily="34" charset="-122"/>
              </a:rPr>
              <a:t>中的数据？</a:t>
            </a:r>
            <a:r>
              <a:rPr kumimoji="1" lang="en-US" altLang="zh-CN" sz="2200" b="1" dirty="0">
                <a:solidFill>
                  <a:srgbClr val="FF0000"/>
                </a:solidFill>
                <a:latin typeface="微软雅黑" panose="020B0503020204020204" pitchFamily="34" charset="-122"/>
                <a:ea typeface="微软雅黑" panose="020B0503020204020204" pitchFamily="34" charset="-122"/>
              </a:rPr>
              <a:t>……</a:t>
            </a:r>
          </a:p>
        </p:txBody>
      </p:sp>
      <p:sp>
        <p:nvSpPr>
          <p:cNvPr id="763943" name="Text Box 39"/>
          <p:cNvSpPr txBox="1">
            <a:spLocks noChangeArrowheads="1"/>
          </p:cNvSpPr>
          <p:nvPr/>
        </p:nvSpPr>
        <p:spPr bwMode="auto">
          <a:xfrm>
            <a:off x="341313" y="4419600"/>
            <a:ext cx="74707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latin typeface="微软雅黑" panose="020B0503020204020204" pitchFamily="34" charset="-122"/>
                <a:ea typeface="微软雅黑" panose="020B0503020204020204" pitchFamily="34" charset="-122"/>
              </a:rPr>
              <a:t>问题：</a:t>
            </a:r>
            <a:r>
              <a:rPr kumimoji="1" lang="en-US" altLang="zh-CN" sz="2200" b="1">
                <a:solidFill>
                  <a:srgbClr val="CC0000"/>
                </a:solidFill>
                <a:latin typeface="微软雅黑" panose="020B0503020204020204" pitchFamily="34" charset="-122"/>
                <a:ea typeface="微软雅黑" panose="020B0503020204020204" pitchFamily="34" charset="-122"/>
              </a:rPr>
              <a:t>Cache</a:t>
            </a:r>
            <a:r>
              <a:rPr kumimoji="1" lang="zh-CN" altLang="en-US" sz="2200" b="1">
                <a:solidFill>
                  <a:srgbClr val="CC0000"/>
                </a:solidFill>
                <a:latin typeface="微软雅黑" panose="020B0503020204020204" pitchFamily="34" charset="-122"/>
                <a:ea typeface="微软雅黑" panose="020B0503020204020204" pitchFamily="34" charset="-122"/>
              </a:rPr>
              <a:t>对程序员</a:t>
            </a:r>
            <a:r>
              <a:rPr kumimoji="1" lang="en-US" altLang="zh-CN" sz="2200" b="1">
                <a:solidFill>
                  <a:srgbClr val="CC0000"/>
                </a:solidFill>
                <a:latin typeface="微软雅黑" panose="020B0503020204020204" pitchFamily="34" charset="-122"/>
                <a:ea typeface="微软雅黑" panose="020B0503020204020204" pitchFamily="34" charset="-122"/>
              </a:rPr>
              <a:t>(</a:t>
            </a:r>
            <a:r>
              <a:rPr kumimoji="1" lang="zh-CN" altLang="en-US" sz="2200" b="1">
                <a:solidFill>
                  <a:srgbClr val="CC0000"/>
                </a:solidFill>
                <a:latin typeface="微软雅黑" panose="020B0503020204020204" pitchFamily="34" charset="-122"/>
                <a:ea typeface="微软雅黑" panose="020B0503020204020204" pitchFamily="34" charset="-122"/>
              </a:rPr>
              <a:t>编译器</a:t>
            </a:r>
            <a:r>
              <a:rPr kumimoji="1" lang="en-US" altLang="zh-CN" sz="2200" b="1">
                <a:solidFill>
                  <a:srgbClr val="CC0000"/>
                </a:solidFill>
                <a:latin typeface="微软雅黑" panose="020B0503020204020204" pitchFamily="34" charset="-122"/>
                <a:ea typeface="微软雅黑" panose="020B0503020204020204" pitchFamily="34" charset="-122"/>
              </a:rPr>
              <a:t>)</a:t>
            </a:r>
            <a:r>
              <a:rPr kumimoji="1" lang="zh-CN" altLang="en-US" sz="2200" b="1">
                <a:solidFill>
                  <a:srgbClr val="CC0000"/>
                </a:solidFill>
                <a:latin typeface="微软雅黑" panose="020B0503020204020204" pitchFamily="34" charset="-122"/>
                <a:ea typeface="微软雅黑" panose="020B0503020204020204" pitchFamily="34" charset="-122"/>
              </a:rPr>
              <a:t>是否透明？为什么？</a:t>
            </a:r>
          </a:p>
        </p:txBody>
      </p:sp>
      <p:sp>
        <p:nvSpPr>
          <p:cNvPr id="763944" name="Text Box 40"/>
          <p:cNvSpPr txBox="1">
            <a:spLocks noChangeArrowheads="1"/>
          </p:cNvSpPr>
          <p:nvPr/>
        </p:nvSpPr>
        <p:spPr bwMode="auto">
          <a:xfrm>
            <a:off x="296863" y="4959350"/>
            <a:ext cx="8324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zh-CN" altLang="en-US" sz="2300" b="1" dirty="0">
                <a:ea typeface="黑体" panose="02010609060101010101" pitchFamily="49" charset="-122"/>
              </a:rPr>
              <a:t>是透明的，程序员</a:t>
            </a:r>
            <a:r>
              <a:rPr kumimoji="1" lang="en-US" altLang="zh-CN" sz="2300" b="1" dirty="0">
                <a:ea typeface="黑体" panose="02010609060101010101" pitchFamily="49" charset="-122"/>
              </a:rPr>
              <a:t>(</a:t>
            </a:r>
            <a:r>
              <a:rPr kumimoji="1" lang="zh-CN" altLang="en-US" sz="2300" b="1" dirty="0">
                <a:ea typeface="黑体" panose="02010609060101010101" pitchFamily="49" charset="-122"/>
              </a:rPr>
              <a:t>编译器</a:t>
            </a:r>
            <a:r>
              <a:rPr kumimoji="1" lang="en-US" altLang="zh-CN" sz="2300" b="1" dirty="0">
                <a:ea typeface="黑体" panose="02010609060101010101" pitchFamily="49" charset="-122"/>
              </a:rPr>
              <a:t>)</a:t>
            </a:r>
            <a:r>
              <a:rPr kumimoji="1" lang="zh-CN" altLang="en-US" sz="2300" b="1" dirty="0">
                <a:ea typeface="黑体" panose="02010609060101010101" pitchFamily="49" charset="-122"/>
              </a:rPr>
              <a:t>在编写</a:t>
            </a:r>
            <a:r>
              <a:rPr kumimoji="1" lang="en-US" altLang="zh-CN" sz="2300" b="1" dirty="0">
                <a:ea typeface="黑体" panose="02010609060101010101" pitchFamily="49" charset="-122"/>
              </a:rPr>
              <a:t>/</a:t>
            </a:r>
            <a:r>
              <a:rPr kumimoji="1" lang="zh-CN" altLang="en-US" sz="2300" b="1" dirty="0">
                <a:ea typeface="黑体" panose="02010609060101010101" pitchFamily="49" charset="-122"/>
              </a:rPr>
              <a:t>生成高级或低级语言程序时无需了解</a:t>
            </a:r>
            <a:r>
              <a:rPr kumimoji="1" lang="en-US" altLang="zh-CN" sz="2300" b="1" dirty="0">
                <a:ea typeface="黑体" panose="02010609060101010101" pitchFamily="49" charset="-122"/>
              </a:rPr>
              <a:t>Cache</a:t>
            </a:r>
            <a:r>
              <a:rPr kumimoji="1" lang="zh-CN" altLang="en-US" sz="2300" b="1" dirty="0">
                <a:ea typeface="黑体" panose="02010609060101010101" pitchFamily="49" charset="-122"/>
              </a:rPr>
              <a:t>是否存在或如何设置，感觉不</a:t>
            </a:r>
            <a:r>
              <a:rPr kumimoji="1" lang="zh-CN" altLang="en-US" sz="2300" b="1" dirty="0" smtClean="0">
                <a:ea typeface="黑体" panose="02010609060101010101" pitchFamily="49" charset="-122"/>
              </a:rPr>
              <a:t>到</a:t>
            </a:r>
            <a:r>
              <a:rPr kumimoji="1" lang="en-US" altLang="zh-CN" sz="2300" b="1" dirty="0" smtClean="0">
                <a:ea typeface="黑体" panose="02010609060101010101" pitchFamily="49" charset="-122"/>
              </a:rPr>
              <a:t>Cache</a:t>
            </a:r>
            <a:r>
              <a:rPr kumimoji="1" lang="zh-CN" altLang="en-US" sz="2300" b="1" dirty="0">
                <a:ea typeface="黑体" panose="02010609060101010101" pitchFamily="49" charset="-122"/>
              </a:rPr>
              <a:t>的存在。</a:t>
            </a:r>
          </a:p>
        </p:txBody>
      </p:sp>
      <p:sp>
        <p:nvSpPr>
          <p:cNvPr id="763945" name="Text Box 41"/>
          <p:cNvSpPr txBox="1">
            <a:spLocks noChangeArrowheads="1"/>
          </p:cNvSpPr>
          <p:nvPr/>
        </p:nvSpPr>
        <p:spPr bwMode="auto">
          <a:xfrm>
            <a:off x="701675" y="5949950"/>
            <a:ext cx="7470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u="sng">
                <a:solidFill>
                  <a:srgbClr val="CC0000"/>
                </a:solidFill>
                <a:latin typeface="Times New Roman" panose="02020603050405020304" pitchFamily="18" charset="0"/>
                <a:ea typeface="黑体" panose="02010609060101010101" pitchFamily="49" charset="-122"/>
              </a:rPr>
              <a:t>但是，对</a:t>
            </a:r>
            <a:r>
              <a:rPr kumimoji="1" lang="en-US" altLang="zh-CN" sz="2400" b="1" u="sng">
                <a:solidFill>
                  <a:srgbClr val="CC0000"/>
                </a:solidFill>
                <a:latin typeface="Times New Roman" panose="02020603050405020304" pitchFamily="18" charset="0"/>
                <a:ea typeface="黑体" panose="02010609060101010101" pitchFamily="49" charset="-122"/>
              </a:rPr>
              <a:t>Cache</a:t>
            </a:r>
            <a:r>
              <a:rPr kumimoji="1" lang="zh-CN" altLang="en-US" sz="2400" b="1" u="sng">
                <a:solidFill>
                  <a:srgbClr val="CC0000"/>
                </a:solidFill>
                <a:latin typeface="Times New Roman" panose="02020603050405020304" pitchFamily="18" charset="0"/>
                <a:ea typeface="黑体" panose="02010609060101010101" pitchFamily="49" charset="-122"/>
              </a:rPr>
              <a:t>深入了解有助于编写出高效的程序！</a:t>
            </a:r>
          </a:p>
        </p:txBody>
      </p:sp>
      <p:sp>
        <p:nvSpPr>
          <p:cNvPr id="4711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351F2F0-0C09-4C0C-840F-50E9589877FB}" type="slidenum">
              <a:rPr lang="zh-CN" altLang="en-US" sz="1200" smtClean="0">
                <a:solidFill>
                  <a:srgbClr val="898989"/>
                </a:solidFill>
              </a:rPr>
              <a:pPr/>
              <a:t>39</a:t>
            </a:fld>
            <a:endParaRPr lang="zh-CN" altLang="en-US" sz="1200" smtClean="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3941"/>
                                        </p:tgtEl>
                                        <p:attrNameLst>
                                          <p:attrName>style.visibility</p:attrName>
                                        </p:attrNameLst>
                                      </p:cBhvr>
                                      <p:to>
                                        <p:strVal val="visible"/>
                                      </p:to>
                                    </p:set>
                                    <p:animEffect transition="in" filter="blinds(horizontal)">
                                      <p:cBhvr>
                                        <p:cTn id="7" dur="500"/>
                                        <p:tgtEl>
                                          <p:spTgt spid="763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63942">
                                            <p:txEl>
                                              <p:pRg st="0" end="0"/>
                                            </p:txEl>
                                          </p:spTgt>
                                        </p:tgtEl>
                                        <p:attrNameLst>
                                          <p:attrName>style.visibility</p:attrName>
                                        </p:attrNameLst>
                                      </p:cBhvr>
                                      <p:to>
                                        <p:strVal val="visible"/>
                                      </p:to>
                                    </p:set>
                                    <p:animEffect transition="in" filter="blinds(horizontal)">
                                      <p:cBhvr>
                                        <p:cTn id="12" dur="500"/>
                                        <p:tgtEl>
                                          <p:spTgt spid="76394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63942">
                                            <p:txEl>
                                              <p:pRg st="1" end="1"/>
                                            </p:txEl>
                                          </p:spTgt>
                                        </p:tgtEl>
                                        <p:attrNameLst>
                                          <p:attrName>style.visibility</p:attrName>
                                        </p:attrNameLst>
                                      </p:cBhvr>
                                      <p:to>
                                        <p:strVal val="visible"/>
                                      </p:to>
                                    </p:set>
                                    <p:animEffect transition="in" filter="blinds(horizontal)">
                                      <p:cBhvr>
                                        <p:cTn id="17" dur="500"/>
                                        <p:tgtEl>
                                          <p:spTgt spid="76394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63942">
                                            <p:txEl>
                                              <p:pRg st="2" end="2"/>
                                            </p:txEl>
                                          </p:spTgt>
                                        </p:tgtEl>
                                        <p:attrNameLst>
                                          <p:attrName>style.visibility</p:attrName>
                                        </p:attrNameLst>
                                      </p:cBhvr>
                                      <p:to>
                                        <p:strVal val="visible"/>
                                      </p:to>
                                    </p:set>
                                    <p:animEffect transition="in" filter="blinds(horizontal)">
                                      <p:cBhvr>
                                        <p:cTn id="22" dur="500"/>
                                        <p:tgtEl>
                                          <p:spTgt spid="76394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63942">
                                            <p:txEl>
                                              <p:pRg st="3" end="3"/>
                                            </p:txEl>
                                          </p:spTgt>
                                        </p:tgtEl>
                                        <p:attrNameLst>
                                          <p:attrName>style.visibility</p:attrName>
                                        </p:attrNameLst>
                                      </p:cBhvr>
                                      <p:to>
                                        <p:strVal val="visible"/>
                                      </p:to>
                                    </p:set>
                                    <p:animEffect transition="in" filter="blinds(horizontal)">
                                      <p:cBhvr>
                                        <p:cTn id="27" dur="500"/>
                                        <p:tgtEl>
                                          <p:spTgt spid="76394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63942">
                                            <p:txEl>
                                              <p:pRg st="4" end="4"/>
                                            </p:txEl>
                                          </p:spTgt>
                                        </p:tgtEl>
                                        <p:attrNameLst>
                                          <p:attrName>style.visibility</p:attrName>
                                        </p:attrNameLst>
                                      </p:cBhvr>
                                      <p:to>
                                        <p:strVal val="visible"/>
                                      </p:to>
                                    </p:set>
                                    <p:animEffect transition="in" filter="blinds(horizontal)">
                                      <p:cBhvr>
                                        <p:cTn id="32" dur="500"/>
                                        <p:tgtEl>
                                          <p:spTgt spid="76394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3943"/>
                                        </p:tgtEl>
                                        <p:attrNameLst>
                                          <p:attrName>style.visibility</p:attrName>
                                        </p:attrNameLst>
                                      </p:cBhvr>
                                      <p:to>
                                        <p:strVal val="visible"/>
                                      </p:to>
                                    </p:set>
                                    <p:animEffect transition="in" filter="blinds(horizontal)">
                                      <p:cBhvr>
                                        <p:cTn id="37" dur="500"/>
                                        <p:tgtEl>
                                          <p:spTgt spid="7639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63944">
                                            <p:txEl>
                                              <p:pRg st="0" end="0"/>
                                            </p:txEl>
                                          </p:spTgt>
                                        </p:tgtEl>
                                        <p:attrNameLst>
                                          <p:attrName>style.visibility</p:attrName>
                                        </p:attrNameLst>
                                      </p:cBhvr>
                                      <p:to>
                                        <p:strVal val="visible"/>
                                      </p:to>
                                    </p:set>
                                    <p:animEffect transition="in" filter="blinds(horizontal)">
                                      <p:cBhvr>
                                        <p:cTn id="42" dur="500"/>
                                        <p:tgtEl>
                                          <p:spTgt spid="763944">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3945"/>
                                        </p:tgtEl>
                                        <p:attrNameLst>
                                          <p:attrName>style.visibility</p:attrName>
                                        </p:attrNameLst>
                                      </p:cBhvr>
                                      <p:to>
                                        <p:strVal val="visible"/>
                                      </p:to>
                                    </p:set>
                                    <p:animEffect transition="in" filter="blinds(horizontal)">
                                      <p:cBhvr>
                                        <p:cTn id="47" dur="500"/>
                                        <p:tgtEl>
                                          <p:spTgt spid="763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41" grpId="0"/>
      <p:bldP spid="763943" grpId="0"/>
      <p:bldP spid="7639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36538" y="53975"/>
            <a:ext cx="8807450" cy="569913"/>
          </a:xfrm>
        </p:spPr>
        <p:txBody>
          <a:bodyPr lIns="91440" tIns="45720" rIns="91440" bIns="45720" anchor="ctr"/>
          <a:lstStyle/>
          <a:p>
            <a:pPr eaLnBrk="1" hangingPunct="1"/>
            <a:r>
              <a:rPr lang="zh-CN" altLang="en-US" dirty="0" smtClean="0"/>
              <a:t>存储器分类（续）</a:t>
            </a:r>
          </a:p>
        </p:txBody>
      </p:sp>
      <p:sp>
        <p:nvSpPr>
          <p:cNvPr id="8195" name="Rectangle 3"/>
          <p:cNvSpPr>
            <a:spLocks noGrp="1" noChangeArrowheads="1"/>
          </p:cNvSpPr>
          <p:nvPr>
            <p:ph type="body" idx="4294967295"/>
          </p:nvPr>
        </p:nvSpPr>
        <p:spPr>
          <a:xfrm>
            <a:off x="265113" y="774700"/>
            <a:ext cx="7381875" cy="427038"/>
          </a:xfrm>
        </p:spPr>
        <p:txBody>
          <a:bodyPr lIns="91440" tIns="45720" rIns="91440" bIns="45720"/>
          <a:lstStyle/>
          <a:p>
            <a:pPr eaLnBrk="1" hangingPunct="1">
              <a:buFontTx/>
              <a:buNone/>
            </a:pPr>
            <a:r>
              <a:rPr lang="zh-CN" altLang="en-US" sz="2200" dirty="0" smtClean="0">
                <a:latin typeface="微软雅黑" panose="020B0503020204020204" pitchFamily="34" charset="-122"/>
                <a:ea typeface="微软雅黑" panose="020B0503020204020204" pitchFamily="34" charset="-122"/>
              </a:rPr>
              <a:t>（2）按存储介质分类</a:t>
            </a:r>
          </a:p>
        </p:txBody>
      </p:sp>
      <p:sp>
        <p:nvSpPr>
          <p:cNvPr id="14342" name="Rectangle 6"/>
          <p:cNvSpPr>
            <a:spLocks noGrp="1" noChangeArrowheads="1"/>
          </p:cNvSpPr>
          <p:nvPr>
            <p:ph type="body" idx="4294967295"/>
          </p:nvPr>
        </p:nvSpPr>
        <p:spPr>
          <a:xfrm>
            <a:off x="361950" y="1225550"/>
            <a:ext cx="7861300" cy="1331913"/>
          </a:xfrm>
          <a:noFill/>
        </p:spPr>
        <p:txBody>
          <a:bodyPr lIns="91440" tIns="45720" rIns="91440" bIns="45720"/>
          <a:lstStyle/>
          <a:p>
            <a:pPr eaLnBrk="1" hangingPunct="1">
              <a:buFontTx/>
              <a:buNone/>
            </a:pPr>
            <a:r>
              <a:rPr lang="zh-CN" altLang="en-US" sz="2200" smtClean="0">
                <a:solidFill>
                  <a:srgbClr val="000099"/>
                </a:solidFill>
                <a:latin typeface="微软雅黑" panose="020B0503020204020204" pitchFamily="34" charset="-122"/>
                <a:ea typeface="微软雅黑" panose="020B0503020204020204" pitchFamily="34" charset="-122"/>
              </a:rPr>
              <a:t>       半导体存储器：</a:t>
            </a:r>
            <a:r>
              <a:rPr lang="zh-CN" altLang="en-US" sz="2200" smtClean="0">
                <a:solidFill>
                  <a:srgbClr val="006600"/>
                </a:solidFill>
                <a:latin typeface="微软雅黑" panose="020B0503020204020204" pitchFamily="34" charset="-122"/>
                <a:ea typeface="微软雅黑" panose="020B0503020204020204" pitchFamily="34" charset="-122"/>
              </a:rPr>
              <a:t>双极型，静态</a:t>
            </a:r>
            <a:r>
              <a:rPr lang="en-US" altLang="zh-CN" sz="2200" smtClean="0">
                <a:solidFill>
                  <a:srgbClr val="006600"/>
                </a:solidFill>
                <a:latin typeface="微软雅黑" panose="020B0503020204020204" pitchFamily="34" charset="-122"/>
                <a:ea typeface="微软雅黑" panose="020B0503020204020204" pitchFamily="34" charset="-122"/>
              </a:rPr>
              <a:t>MOS</a:t>
            </a:r>
            <a:r>
              <a:rPr lang="zh-CN" altLang="en-US" sz="2200" smtClean="0">
                <a:solidFill>
                  <a:srgbClr val="006600"/>
                </a:solidFill>
                <a:latin typeface="微软雅黑" panose="020B0503020204020204" pitchFamily="34" charset="-122"/>
                <a:ea typeface="微软雅黑" panose="020B0503020204020204" pitchFamily="34" charset="-122"/>
              </a:rPr>
              <a:t>型，动态</a:t>
            </a:r>
            <a:r>
              <a:rPr lang="en-US" altLang="zh-CN" sz="2200" smtClean="0">
                <a:solidFill>
                  <a:srgbClr val="006600"/>
                </a:solidFill>
                <a:latin typeface="微软雅黑" panose="020B0503020204020204" pitchFamily="34" charset="-122"/>
                <a:ea typeface="微软雅黑" panose="020B0503020204020204" pitchFamily="34" charset="-122"/>
              </a:rPr>
              <a:t>MOS</a:t>
            </a:r>
            <a:r>
              <a:rPr lang="zh-CN" altLang="en-US" sz="2200" smtClean="0">
                <a:solidFill>
                  <a:srgbClr val="006600"/>
                </a:solidFill>
                <a:latin typeface="微软雅黑" panose="020B0503020204020204" pitchFamily="34" charset="-122"/>
                <a:ea typeface="微软雅黑" panose="020B0503020204020204" pitchFamily="34" charset="-122"/>
              </a:rPr>
              <a:t>型</a:t>
            </a:r>
          </a:p>
          <a:p>
            <a:pPr eaLnBrk="1" hangingPunct="1">
              <a:buFontTx/>
              <a:buNone/>
            </a:pPr>
            <a:r>
              <a:rPr lang="zh-CN" altLang="en-US" sz="2200" smtClean="0">
                <a:solidFill>
                  <a:srgbClr val="000099"/>
                </a:solidFill>
                <a:latin typeface="微软雅黑" panose="020B0503020204020204" pitchFamily="34" charset="-122"/>
                <a:ea typeface="微软雅黑" panose="020B0503020204020204" pitchFamily="34" charset="-122"/>
              </a:rPr>
              <a:t>        磁表面存储器：</a:t>
            </a:r>
            <a:r>
              <a:rPr lang="zh-CN" altLang="en-US" sz="2200" smtClean="0">
                <a:solidFill>
                  <a:srgbClr val="006600"/>
                </a:solidFill>
                <a:latin typeface="微软雅黑" panose="020B0503020204020204" pitchFamily="34" charset="-122"/>
                <a:ea typeface="微软雅黑" panose="020B0503020204020204" pitchFamily="34" charset="-122"/>
              </a:rPr>
              <a:t>磁盘（</a:t>
            </a:r>
            <a:r>
              <a:rPr lang="en-US" altLang="zh-CN" sz="2200" smtClean="0">
                <a:solidFill>
                  <a:srgbClr val="006600"/>
                </a:solidFill>
                <a:latin typeface="微软雅黑" panose="020B0503020204020204" pitchFamily="34" charset="-122"/>
                <a:ea typeface="微软雅黑" panose="020B0503020204020204" pitchFamily="34" charset="-122"/>
              </a:rPr>
              <a:t>Disk</a:t>
            </a:r>
            <a:r>
              <a:rPr lang="zh-CN" altLang="en-US" sz="2200" smtClean="0">
                <a:solidFill>
                  <a:srgbClr val="006600"/>
                </a:solidFill>
                <a:latin typeface="微软雅黑" panose="020B0503020204020204" pitchFamily="34" charset="-122"/>
                <a:ea typeface="微软雅黑" panose="020B0503020204020204" pitchFamily="34" charset="-122"/>
              </a:rPr>
              <a:t>）、磁带 （</a:t>
            </a:r>
            <a:r>
              <a:rPr lang="en-US" altLang="zh-CN" sz="2200" smtClean="0">
                <a:solidFill>
                  <a:srgbClr val="006600"/>
                </a:solidFill>
                <a:latin typeface="微软雅黑" panose="020B0503020204020204" pitchFamily="34" charset="-122"/>
                <a:ea typeface="微软雅黑" panose="020B0503020204020204" pitchFamily="34" charset="-122"/>
              </a:rPr>
              <a:t>Tape</a:t>
            </a:r>
            <a:r>
              <a:rPr lang="zh-CN" altLang="en-US" sz="2200" smtClean="0">
                <a:solidFill>
                  <a:srgbClr val="006600"/>
                </a:solidFill>
                <a:latin typeface="微软雅黑" panose="020B0503020204020204" pitchFamily="34" charset="-122"/>
                <a:ea typeface="微软雅黑" panose="020B0503020204020204" pitchFamily="34" charset="-122"/>
              </a:rPr>
              <a:t>）</a:t>
            </a:r>
          </a:p>
          <a:p>
            <a:pPr eaLnBrk="1" hangingPunct="1">
              <a:buFontTx/>
              <a:buNone/>
            </a:pPr>
            <a:r>
              <a:rPr lang="zh-CN" altLang="en-US" sz="2200" smtClean="0">
                <a:solidFill>
                  <a:srgbClr val="000099"/>
                </a:solidFill>
                <a:latin typeface="微软雅黑" panose="020B0503020204020204" pitchFamily="34" charset="-122"/>
                <a:ea typeface="微软雅黑" panose="020B0503020204020204" pitchFamily="34" charset="-122"/>
              </a:rPr>
              <a:t>        光存储器：</a:t>
            </a:r>
            <a:r>
              <a:rPr lang="en-US" altLang="zh-CN" sz="2200" smtClean="0">
                <a:solidFill>
                  <a:srgbClr val="006600"/>
                </a:solidFill>
                <a:latin typeface="微软雅黑" panose="020B0503020204020204" pitchFamily="34" charset="-122"/>
                <a:ea typeface="微软雅黑" panose="020B0503020204020204" pitchFamily="34" charset="-122"/>
              </a:rPr>
              <a:t>CD，CD-ROM，DVD</a:t>
            </a:r>
            <a:endParaRPr lang="zh-CN" altLang="en-US" sz="2200" smtClean="0">
              <a:solidFill>
                <a:srgbClr val="006600"/>
              </a:solidFill>
              <a:latin typeface="微软雅黑" panose="020B0503020204020204" pitchFamily="34" charset="-122"/>
              <a:ea typeface="微软雅黑" panose="020B0503020204020204" pitchFamily="34" charset="-122"/>
            </a:endParaRPr>
          </a:p>
        </p:txBody>
      </p:sp>
      <p:sp>
        <p:nvSpPr>
          <p:cNvPr id="14344" name="Rectangle 8"/>
          <p:cNvSpPr>
            <a:spLocks noChangeArrowheads="1"/>
          </p:cNvSpPr>
          <p:nvPr/>
        </p:nvSpPr>
        <p:spPr bwMode="auto">
          <a:xfrm>
            <a:off x="279400" y="2708275"/>
            <a:ext cx="8262938"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dirty="0">
                <a:latin typeface="微软雅黑" panose="020B0503020204020204" pitchFamily="34" charset="-122"/>
                <a:ea typeface="微软雅黑" panose="020B0503020204020204" pitchFamily="34" charset="-122"/>
              </a:rPr>
              <a:t>（3）按信息的可更改性分类</a:t>
            </a:r>
            <a:endParaRPr kumimoji="1" lang="zh-CN" altLang="en-US" sz="2200" b="1" dirty="0">
              <a:latin typeface="微软雅黑" panose="020B0503020204020204" pitchFamily="34" charset="-122"/>
              <a:ea typeface="微软雅黑" panose="020B0503020204020204" pitchFamily="34" charset="-122"/>
            </a:endParaRPr>
          </a:p>
          <a:p>
            <a:pPr eaLnBrk="1" hangingPunct="1">
              <a:spcBef>
                <a:spcPct val="20000"/>
              </a:spcBef>
              <a:buClr>
                <a:schemeClr val="accent1"/>
              </a:buClr>
              <a:buSzPct val="80000"/>
              <a:buFont typeface="Wingdings" panose="05000000000000000000" pitchFamily="2" charset="2"/>
              <a:buNone/>
            </a:pPr>
            <a:r>
              <a:rPr lang="zh-CN" altLang="en-US" sz="2200" b="1" dirty="0">
                <a:solidFill>
                  <a:srgbClr val="000099"/>
                </a:solidFill>
                <a:latin typeface="微软雅黑" panose="020B0503020204020204" pitchFamily="34" charset="-122"/>
                <a:ea typeface="微软雅黑" panose="020B0503020204020204" pitchFamily="34" charset="-122"/>
              </a:rPr>
              <a:t>         读写存储器（</a:t>
            </a:r>
            <a:r>
              <a:rPr lang="en-US" altLang="zh-CN" sz="2200" b="1" dirty="0">
                <a:solidFill>
                  <a:srgbClr val="000099"/>
                </a:solidFill>
                <a:latin typeface="微软雅黑" panose="020B0503020204020204" pitchFamily="34" charset="-122"/>
                <a:ea typeface="微软雅黑" panose="020B0503020204020204" pitchFamily="34" charset="-122"/>
              </a:rPr>
              <a:t>Read / Write Memory)</a:t>
            </a:r>
            <a:r>
              <a:rPr lang="en-US" altLang="zh-CN" sz="2200" b="1" dirty="0">
                <a:latin typeface="微软雅黑" panose="020B0503020204020204" pitchFamily="34" charset="-122"/>
                <a:ea typeface="微软雅黑" panose="020B0503020204020204" pitchFamily="34" charset="-122"/>
              </a:rPr>
              <a:t>：</a:t>
            </a:r>
            <a:r>
              <a:rPr lang="zh-CN" altLang="en-US" sz="2200" b="1" dirty="0">
                <a:solidFill>
                  <a:srgbClr val="006600"/>
                </a:solidFill>
                <a:latin typeface="微软雅黑" panose="020B0503020204020204" pitchFamily="34" charset="-122"/>
                <a:ea typeface="微软雅黑" panose="020B0503020204020204" pitchFamily="34" charset="-122"/>
              </a:rPr>
              <a:t>可读可写</a:t>
            </a:r>
          </a:p>
          <a:p>
            <a:pPr eaLnBrk="1" hangingPunct="1">
              <a:spcBef>
                <a:spcPct val="20000"/>
              </a:spcBef>
              <a:buClr>
                <a:schemeClr val="accent1"/>
              </a:buClr>
              <a:buSzPct val="80000"/>
              <a:buFont typeface="Wingdings" panose="05000000000000000000" pitchFamily="2" charset="2"/>
              <a:buNone/>
            </a:pPr>
            <a:r>
              <a:rPr lang="zh-CN" altLang="en-US" sz="2200" b="1" dirty="0">
                <a:solidFill>
                  <a:srgbClr val="000099"/>
                </a:solidFill>
                <a:latin typeface="微软雅黑" panose="020B0503020204020204" pitchFamily="34" charset="-122"/>
                <a:ea typeface="微软雅黑" panose="020B0503020204020204" pitchFamily="34" charset="-122"/>
              </a:rPr>
              <a:t>         只读存储器（</a:t>
            </a:r>
            <a:r>
              <a:rPr lang="en-US" altLang="zh-CN" sz="2200" b="1" dirty="0">
                <a:solidFill>
                  <a:srgbClr val="000099"/>
                </a:solidFill>
                <a:latin typeface="微软雅黑" panose="020B0503020204020204" pitchFamily="34" charset="-122"/>
                <a:ea typeface="微软雅黑" panose="020B0503020204020204" pitchFamily="34" charset="-122"/>
              </a:rPr>
              <a:t>Read Only Memory)</a:t>
            </a:r>
            <a:r>
              <a:rPr lang="en-US" altLang="zh-CN" sz="2200" b="1" dirty="0">
                <a:latin typeface="微软雅黑" panose="020B0503020204020204" pitchFamily="34" charset="-122"/>
                <a:ea typeface="微软雅黑" panose="020B0503020204020204" pitchFamily="34" charset="-122"/>
              </a:rPr>
              <a:t>：</a:t>
            </a:r>
            <a:r>
              <a:rPr lang="zh-CN" altLang="en-US" sz="2200" b="1" dirty="0">
                <a:solidFill>
                  <a:srgbClr val="006600"/>
                </a:solidFill>
                <a:latin typeface="微软雅黑" panose="020B0503020204020204" pitchFamily="34" charset="-122"/>
                <a:ea typeface="微软雅黑" panose="020B0503020204020204" pitchFamily="34" charset="-122"/>
              </a:rPr>
              <a:t>只能读不能写</a:t>
            </a:r>
          </a:p>
        </p:txBody>
      </p:sp>
      <p:sp>
        <p:nvSpPr>
          <p:cNvPr id="14346" name="Rectangle 10"/>
          <p:cNvSpPr>
            <a:spLocks noChangeArrowheads="1"/>
          </p:cNvSpPr>
          <p:nvPr/>
        </p:nvSpPr>
        <p:spPr bwMode="auto">
          <a:xfrm>
            <a:off x="280988" y="4087813"/>
            <a:ext cx="811371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dirty="0">
                <a:latin typeface="微软雅黑" panose="020B0503020204020204" pitchFamily="34" charset="-122"/>
                <a:ea typeface="微软雅黑" panose="020B0503020204020204" pitchFamily="34" charset="-122"/>
              </a:rPr>
              <a:t>（4）按断电后信息的可保存性分类</a:t>
            </a:r>
          </a:p>
          <a:p>
            <a:pPr eaLnBrk="1" hangingPunct="1">
              <a:spcBef>
                <a:spcPct val="20000"/>
              </a:spcBef>
              <a:buClr>
                <a:schemeClr val="accent1"/>
              </a:buClr>
              <a:buFont typeface="Wingdings" panose="05000000000000000000" pitchFamily="2" charset="2"/>
              <a:buNone/>
            </a:pPr>
            <a:r>
              <a:rPr lang="zh-CN" altLang="en-US" sz="2200" b="1" dirty="0">
                <a:solidFill>
                  <a:srgbClr val="000099"/>
                </a:solidFill>
                <a:latin typeface="微软雅黑" panose="020B0503020204020204" pitchFamily="34" charset="-122"/>
                <a:ea typeface="微软雅黑" panose="020B0503020204020204" pitchFamily="34" charset="-122"/>
              </a:rPr>
              <a:t>         非易失（不挥发）性存储器(</a:t>
            </a:r>
            <a:r>
              <a:rPr lang="en-US" altLang="zh-CN" sz="2200" b="1" dirty="0">
                <a:solidFill>
                  <a:srgbClr val="000099"/>
                </a:solidFill>
                <a:latin typeface="微软雅黑" panose="020B0503020204020204" pitchFamily="34" charset="-122"/>
                <a:ea typeface="微软雅黑" panose="020B0503020204020204" pitchFamily="34" charset="-122"/>
              </a:rPr>
              <a:t>Nonvolatile Memory)</a:t>
            </a:r>
            <a:r>
              <a:rPr lang="en-US" altLang="zh-CN" sz="2200" b="1" dirty="0">
                <a:latin typeface="微软雅黑" panose="020B0503020204020204" pitchFamily="34" charset="-122"/>
                <a:ea typeface="微软雅黑" panose="020B0503020204020204" pitchFamily="34" charset="-122"/>
              </a:rPr>
              <a:t> </a:t>
            </a:r>
          </a:p>
          <a:p>
            <a:pPr lvl="1" eaLnBrk="1" hangingPunct="1">
              <a:spcBef>
                <a:spcPct val="20000"/>
              </a:spcBef>
            </a:pPr>
            <a:r>
              <a:rPr lang="zh-CN" altLang="en-US" sz="2200" b="1" dirty="0">
                <a:solidFill>
                  <a:srgbClr val="006600"/>
                </a:solidFill>
                <a:latin typeface="微软雅黑" panose="020B0503020204020204" pitchFamily="34" charset="-122"/>
                <a:ea typeface="微软雅黑" panose="020B0503020204020204" pitchFamily="34" charset="-122"/>
              </a:rPr>
              <a:t>          信息可一直保留，  不需电源维持。</a:t>
            </a:r>
          </a:p>
          <a:p>
            <a:pPr lvl="1" eaLnBrk="1" hangingPunct="1">
              <a:spcBef>
                <a:spcPct val="20000"/>
              </a:spcBef>
            </a:pPr>
            <a:r>
              <a:rPr lang="zh-CN" altLang="en-US" sz="2200" b="1" dirty="0">
                <a:solidFill>
                  <a:srgbClr val="CC3300"/>
                </a:solidFill>
                <a:latin typeface="微软雅黑" panose="020B0503020204020204" pitchFamily="34" charset="-122"/>
                <a:ea typeface="微软雅黑" panose="020B0503020204020204" pitchFamily="34" charset="-122"/>
              </a:rPr>
              <a:t>          （如 ：</a:t>
            </a:r>
            <a:r>
              <a:rPr lang="en-US" altLang="zh-CN" sz="2200" b="1" dirty="0">
                <a:solidFill>
                  <a:srgbClr val="CC3300"/>
                </a:solidFill>
                <a:latin typeface="微软雅黑" panose="020B0503020204020204" pitchFamily="34" charset="-122"/>
                <a:ea typeface="微软雅黑" panose="020B0503020204020204" pitchFamily="34" charset="-122"/>
              </a:rPr>
              <a:t>ROM</a:t>
            </a:r>
            <a:r>
              <a:rPr lang="zh-CN" altLang="en-US" sz="2200" b="1" dirty="0">
                <a:solidFill>
                  <a:srgbClr val="CC3300"/>
                </a:solidFill>
                <a:latin typeface="微软雅黑" panose="020B0503020204020204" pitchFamily="34" charset="-122"/>
                <a:ea typeface="微软雅黑" panose="020B0503020204020204" pitchFamily="34" charset="-122"/>
              </a:rPr>
              <a:t>、磁表面存储器、光存储器等）</a:t>
            </a:r>
          </a:p>
          <a:p>
            <a:pPr eaLnBrk="1" hangingPunct="1">
              <a:spcBef>
                <a:spcPct val="20000"/>
              </a:spcBef>
              <a:buClr>
                <a:schemeClr val="accent1"/>
              </a:buClr>
              <a:buFont typeface="Wingdings" panose="05000000000000000000" pitchFamily="2" charset="2"/>
              <a:buNone/>
            </a:pPr>
            <a:r>
              <a:rPr lang="zh-CN" altLang="en-US" sz="2200" b="1" dirty="0">
                <a:solidFill>
                  <a:srgbClr val="000099"/>
                </a:solidFill>
                <a:latin typeface="微软雅黑" panose="020B0503020204020204" pitchFamily="34" charset="-122"/>
                <a:ea typeface="微软雅黑" panose="020B0503020204020204" pitchFamily="34" charset="-122"/>
              </a:rPr>
              <a:t>         易失（挥发）性存储器(</a:t>
            </a:r>
            <a:r>
              <a:rPr lang="en-US" altLang="zh-CN" sz="2200" b="1" dirty="0">
                <a:solidFill>
                  <a:srgbClr val="000099"/>
                </a:solidFill>
                <a:latin typeface="微软雅黑" panose="020B0503020204020204" pitchFamily="34" charset="-122"/>
                <a:ea typeface="微软雅黑" panose="020B0503020204020204" pitchFamily="34" charset="-122"/>
              </a:rPr>
              <a:t>Volatile Memory)</a:t>
            </a:r>
            <a:r>
              <a:rPr lang="zh-CN" altLang="en-US" sz="2200" b="1" dirty="0">
                <a:solidFill>
                  <a:srgbClr val="000099"/>
                </a:solidFill>
                <a:latin typeface="微软雅黑" panose="020B0503020204020204" pitchFamily="34" charset="-122"/>
                <a:ea typeface="微软雅黑" panose="020B0503020204020204" pitchFamily="34" charset="-122"/>
              </a:rPr>
              <a:t> </a:t>
            </a:r>
            <a:endParaRPr lang="zh-CN" altLang="en-US" sz="2200" b="1" dirty="0">
              <a:latin typeface="微软雅黑" panose="020B0503020204020204" pitchFamily="34" charset="-122"/>
              <a:ea typeface="微软雅黑" panose="020B0503020204020204" pitchFamily="34" charset="-122"/>
            </a:endParaRPr>
          </a:p>
          <a:p>
            <a:pPr lvl="1" eaLnBrk="1" hangingPunct="1">
              <a:spcBef>
                <a:spcPct val="20000"/>
              </a:spcBef>
            </a:pPr>
            <a:r>
              <a:rPr lang="zh-CN" altLang="en-US" sz="2200" b="1" dirty="0">
                <a:solidFill>
                  <a:srgbClr val="006600"/>
                </a:solidFill>
                <a:latin typeface="微软雅黑" panose="020B0503020204020204" pitchFamily="34" charset="-122"/>
                <a:ea typeface="微软雅黑" panose="020B0503020204020204" pitchFamily="34" charset="-122"/>
              </a:rPr>
              <a:t>          电源关闭时信息自动丢失。（</a:t>
            </a:r>
            <a:r>
              <a:rPr lang="zh-CN" altLang="en-US" sz="2200" b="1" dirty="0">
                <a:solidFill>
                  <a:srgbClr val="CC3300"/>
                </a:solidFill>
                <a:latin typeface="微软雅黑" panose="020B0503020204020204" pitchFamily="34" charset="-122"/>
                <a:ea typeface="微软雅黑" panose="020B0503020204020204" pitchFamily="34" charset="-122"/>
              </a:rPr>
              <a:t>如：</a:t>
            </a:r>
            <a:r>
              <a:rPr lang="en-US" altLang="zh-CN" sz="2200" b="1" dirty="0">
                <a:solidFill>
                  <a:srgbClr val="CC3300"/>
                </a:solidFill>
                <a:latin typeface="微软雅黑" panose="020B0503020204020204" pitchFamily="34" charset="-122"/>
                <a:ea typeface="微软雅黑" panose="020B0503020204020204" pitchFamily="34" charset="-122"/>
              </a:rPr>
              <a:t>RAM</a:t>
            </a:r>
            <a:r>
              <a:rPr lang="zh-CN" altLang="en-US" sz="2200" b="1" dirty="0">
                <a:solidFill>
                  <a:srgbClr val="CC3300"/>
                </a:solidFill>
                <a:latin typeface="微软雅黑" panose="020B0503020204020204" pitchFamily="34" charset="-122"/>
                <a:ea typeface="微软雅黑" panose="020B0503020204020204" pitchFamily="34" charset="-122"/>
              </a:rPr>
              <a:t>、</a:t>
            </a:r>
            <a:r>
              <a:rPr lang="en-US" altLang="zh-CN" sz="2200" b="1" dirty="0">
                <a:solidFill>
                  <a:srgbClr val="CC3300"/>
                </a:solidFill>
                <a:latin typeface="微软雅黑" panose="020B0503020204020204" pitchFamily="34" charset="-122"/>
                <a:ea typeface="微软雅黑" panose="020B0503020204020204" pitchFamily="34" charset="-122"/>
              </a:rPr>
              <a:t>Cache</a:t>
            </a:r>
            <a:r>
              <a:rPr lang="zh-CN" altLang="en-US" sz="2200" b="1" dirty="0">
                <a:solidFill>
                  <a:srgbClr val="CC3300"/>
                </a:solidFill>
                <a:latin typeface="微软雅黑" panose="020B0503020204020204" pitchFamily="34" charset="-122"/>
                <a:ea typeface="微软雅黑" panose="020B0503020204020204" pitchFamily="34" charset="-122"/>
              </a:rPr>
              <a:t>等）</a:t>
            </a:r>
          </a:p>
        </p:txBody>
      </p:sp>
      <p:sp>
        <p:nvSpPr>
          <p:cNvPr id="819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9F03B8A-5145-439C-8C83-45E000FB691C}" type="slidenum">
              <a:rPr lang="zh-CN" altLang="en-US" sz="1200" smtClean="0">
                <a:solidFill>
                  <a:srgbClr val="898989"/>
                </a:solidFill>
              </a:rPr>
              <a:pPr/>
              <a:t>4</a:t>
            </a:fld>
            <a:endParaRPr lang="zh-CN" altLang="en-US" sz="1200" smtClean="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42">
                                            <p:txEl>
                                              <p:pRg st="0" end="0"/>
                                            </p:txEl>
                                          </p:spTgt>
                                        </p:tgtEl>
                                        <p:attrNameLst>
                                          <p:attrName>style.visibility</p:attrName>
                                        </p:attrNameLst>
                                      </p:cBhvr>
                                      <p:to>
                                        <p:strVal val="visible"/>
                                      </p:to>
                                    </p:set>
                                    <p:animEffect transition="in" filter="blinds(horizontal)">
                                      <p:cBhvr>
                                        <p:cTn id="7" dur="500"/>
                                        <p:tgtEl>
                                          <p:spTgt spid="143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42">
                                            <p:txEl>
                                              <p:pRg st="1" end="1"/>
                                            </p:txEl>
                                          </p:spTgt>
                                        </p:tgtEl>
                                        <p:attrNameLst>
                                          <p:attrName>style.visibility</p:attrName>
                                        </p:attrNameLst>
                                      </p:cBhvr>
                                      <p:to>
                                        <p:strVal val="visible"/>
                                      </p:to>
                                    </p:set>
                                    <p:animEffect transition="in" filter="blinds(horizontal)">
                                      <p:cBhvr>
                                        <p:cTn id="12" dur="500"/>
                                        <p:tgtEl>
                                          <p:spTgt spid="143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42">
                                            <p:txEl>
                                              <p:pRg st="2" end="2"/>
                                            </p:txEl>
                                          </p:spTgt>
                                        </p:tgtEl>
                                        <p:attrNameLst>
                                          <p:attrName>style.visibility</p:attrName>
                                        </p:attrNameLst>
                                      </p:cBhvr>
                                      <p:to>
                                        <p:strVal val="visible"/>
                                      </p:to>
                                    </p:set>
                                    <p:animEffect transition="in" filter="blinds(horizontal)">
                                      <p:cBhvr>
                                        <p:cTn id="17" dur="500"/>
                                        <p:tgtEl>
                                          <p:spTgt spid="143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4344">
                                            <p:txEl>
                                              <p:pRg st="0" end="0"/>
                                            </p:txEl>
                                          </p:spTgt>
                                        </p:tgtEl>
                                        <p:attrNameLst>
                                          <p:attrName>style.visibility</p:attrName>
                                        </p:attrNameLst>
                                      </p:cBhvr>
                                      <p:to>
                                        <p:strVal val="visible"/>
                                      </p:to>
                                    </p:set>
                                    <p:animEffect transition="in" filter="wipe(down)">
                                      <p:cBhvr>
                                        <p:cTn id="22" dur="500"/>
                                        <p:tgtEl>
                                          <p:spTgt spid="1434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344">
                                            <p:txEl>
                                              <p:pRg st="1" end="1"/>
                                            </p:txEl>
                                          </p:spTgt>
                                        </p:tgtEl>
                                        <p:attrNameLst>
                                          <p:attrName>style.visibility</p:attrName>
                                        </p:attrNameLst>
                                      </p:cBhvr>
                                      <p:to>
                                        <p:strVal val="visible"/>
                                      </p:to>
                                    </p:set>
                                    <p:animEffect transition="in" filter="blinds(horizontal)">
                                      <p:cBhvr>
                                        <p:cTn id="27" dur="500"/>
                                        <p:tgtEl>
                                          <p:spTgt spid="1434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344">
                                            <p:txEl>
                                              <p:pRg st="2" end="2"/>
                                            </p:txEl>
                                          </p:spTgt>
                                        </p:tgtEl>
                                        <p:attrNameLst>
                                          <p:attrName>style.visibility</p:attrName>
                                        </p:attrNameLst>
                                      </p:cBhvr>
                                      <p:to>
                                        <p:strVal val="visible"/>
                                      </p:to>
                                    </p:set>
                                    <p:animEffect transition="in" filter="blinds(horizontal)">
                                      <p:cBhvr>
                                        <p:cTn id="32" dur="500"/>
                                        <p:tgtEl>
                                          <p:spTgt spid="1434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4346">
                                            <p:txEl>
                                              <p:pRg st="0" end="0"/>
                                            </p:txEl>
                                          </p:spTgt>
                                        </p:tgtEl>
                                        <p:attrNameLst>
                                          <p:attrName>style.visibility</p:attrName>
                                        </p:attrNameLst>
                                      </p:cBhvr>
                                      <p:to>
                                        <p:strVal val="visible"/>
                                      </p:to>
                                    </p:set>
                                    <p:animEffect transition="in" filter="wipe(down)">
                                      <p:cBhvr>
                                        <p:cTn id="37" dur="500"/>
                                        <p:tgtEl>
                                          <p:spTgt spid="1434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346">
                                            <p:txEl>
                                              <p:pRg st="1" end="1"/>
                                            </p:txEl>
                                          </p:spTgt>
                                        </p:tgtEl>
                                        <p:attrNameLst>
                                          <p:attrName>style.visibility</p:attrName>
                                        </p:attrNameLst>
                                      </p:cBhvr>
                                      <p:to>
                                        <p:strVal val="visible"/>
                                      </p:to>
                                    </p:set>
                                    <p:animEffect transition="in" filter="blinds(horizontal)">
                                      <p:cBhvr>
                                        <p:cTn id="42" dur="500"/>
                                        <p:tgtEl>
                                          <p:spTgt spid="1434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346">
                                            <p:txEl>
                                              <p:pRg st="2" end="2"/>
                                            </p:txEl>
                                          </p:spTgt>
                                        </p:tgtEl>
                                        <p:attrNameLst>
                                          <p:attrName>style.visibility</p:attrName>
                                        </p:attrNameLst>
                                      </p:cBhvr>
                                      <p:to>
                                        <p:strVal val="visible"/>
                                      </p:to>
                                    </p:set>
                                    <p:animEffect transition="in" filter="blinds(horizontal)">
                                      <p:cBhvr>
                                        <p:cTn id="47" dur="500"/>
                                        <p:tgtEl>
                                          <p:spTgt spid="14346">
                                            <p:txEl>
                                              <p:pRg st="2" end="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4346">
                                            <p:txEl>
                                              <p:pRg st="3" end="3"/>
                                            </p:txEl>
                                          </p:spTgt>
                                        </p:tgtEl>
                                        <p:attrNameLst>
                                          <p:attrName>style.visibility</p:attrName>
                                        </p:attrNameLst>
                                      </p:cBhvr>
                                      <p:to>
                                        <p:strVal val="visible"/>
                                      </p:to>
                                    </p:set>
                                    <p:animEffect transition="in" filter="blinds(horizontal)">
                                      <p:cBhvr>
                                        <p:cTn id="50" dur="500"/>
                                        <p:tgtEl>
                                          <p:spTgt spid="14346">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4346">
                                            <p:txEl>
                                              <p:pRg st="4" end="4"/>
                                            </p:txEl>
                                          </p:spTgt>
                                        </p:tgtEl>
                                        <p:attrNameLst>
                                          <p:attrName>style.visibility</p:attrName>
                                        </p:attrNameLst>
                                      </p:cBhvr>
                                      <p:to>
                                        <p:strVal val="visible"/>
                                      </p:to>
                                    </p:set>
                                    <p:animEffect transition="in" filter="blinds(horizontal)">
                                      <p:cBhvr>
                                        <p:cTn id="55" dur="500"/>
                                        <p:tgtEl>
                                          <p:spTgt spid="14346">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4346">
                                            <p:txEl>
                                              <p:pRg st="5" end="5"/>
                                            </p:txEl>
                                          </p:spTgt>
                                        </p:tgtEl>
                                        <p:attrNameLst>
                                          <p:attrName>style.visibility</p:attrName>
                                        </p:attrNameLst>
                                      </p:cBhvr>
                                      <p:to>
                                        <p:strVal val="visible"/>
                                      </p:to>
                                    </p:set>
                                    <p:animEffect transition="in" filter="blinds(horizontal)">
                                      <p:cBhvr>
                                        <p:cTn id="60" dur="500"/>
                                        <p:tgtEl>
                                          <p:spTgt spid="143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250825" y="0"/>
            <a:ext cx="8640763" cy="533400"/>
          </a:xfrm>
        </p:spPr>
        <p:txBody>
          <a:bodyPr lIns="91440" tIns="45720" rIns="91440" bIns="45720" anchor="ctr"/>
          <a:lstStyle/>
          <a:p>
            <a:pPr eaLnBrk="1" hangingPunct="1"/>
            <a:r>
              <a:rPr lang="en-US" altLang="zh-CN" sz="3200" smtClean="0"/>
              <a:t>Cache</a:t>
            </a:r>
            <a:r>
              <a:rPr lang="zh-CN" altLang="en-US" sz="3200" smtClean="0"/>
              <a:t>映射(</a:t>
            </a:r>
            <a:r>
              <a:rPr lang="en-US" altLang="zh-CN" sz="3200" smtClean="0"/>
              <a:t>Cache Mapping)</a:t>
            </a:r>
          </a:p>
        </p:txBody>
      </p:sp>
      <p:sp>
        <p:nvSpPr>
          <p:cNvPr id="576515" name="Rectangle 3"/>
          <p:cNvSpPr>
            <a:spLocks noGrp="1" noChangeArrowheads="1"/>
          </p:cNvSpPr>
          <p:nvPr>
            <p:ph type="body" idx="4294967295"/>
          </p:nvPr>
        </p:nvSpPr>
        <p:spPr>
          <a:xfrm>
            <a:off x="90488" y="863600"/>
            <a:ext cx="8945562" cy="5815438"/>
          </a:xfrm>
        </p:spPr>
        <p:txBody>
          <a:bodyPr lIns="91440" tIns="45720" rIns="91440" bIns="45720"/>
          <a:lstStyle/>
          <a:p>
            <a:pPr eaLnBrk="1" hangingPunct="1">
              <a:lnSpc>
                <a:spcPct val="115000"/>
              </a:lnSpc>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什么是</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的映射功能？</a:t>
            </a:r>
          </a:p>
          <a:p>
            <a:pPr lvl="1" eaLnBrk="1" hangingPunct="1">
              <a:lnSpc>
                <a:spcPct val="115000"/>
              </a:lnSpc>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把访问的局部主存区域（块）取到</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中时，该放到</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的何处</a:t>
            </a:r>
          </a:p>
          <a:p>
            <a:pPr lvl="1" eaLnBrk="1" hangingPunct="1">
              <a:lnSpc>
                <a:spcPct val="115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行比主存块少，故存在多个主存块映射到同一个</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行</a:t>
            </a:r>
          </a:p>
          <a:p>
            <a:pPr eaLnBrk="1" hangingPunct="1">
              <a:lnSpc>
                <a:spcPct val="115000"/>
              </a:lnSpc>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如何进行映射？</a:t>
            </a:r>
          </a:p>
          <a:p>
            <a:pPr lvl="1" eaLnBrk="1" hangingPunct="1">
              <a:lnSpc>
                <a:spcPct val="115000"/>
              </a:lnSpc>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把主存空间划分成若干个大小相等的</a:t>
            </a: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主存块（</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Block</a:t>
            </a: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lnSpc>
                <a:spcPct val="115000"/>
              </a:lnSpc>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中存放一个主存块的对应单位称为</a:t>
            </a: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槽（</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Slot</a:t>
            </a: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或</a:t>
            </a: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行（</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line</a:t>
            </a: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lnSpc>
                <a:spcPct val="115000"/>
              </a:lnSpc>
              <a:buFontTx/>
              <a:buNone/>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有书中也称之为</a:t>
            </a: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块（</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Block</a:t>
            </a: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smtClean="0">
                <a:solidFill>
                  <a:srgbClr val="993300"/>
                </a:solidFill>
                <a:latin typeface="微软雅黑" panose="020B0503020204020204" pitchFamily="34" charset="-122"/>
                <a:ea typeface="微软雅黑" panose="020B0503020204020204" pitchFamily="34" charset="-122"/>
                <a:cs typeface="Arial" panose="020B0604020202020204" pitchFamily="34" charset="0"/>
              </a:rPr>
              <a:t>有书称之为页（</a:t>
            </a:r>
            <a:r>
              <a:rPr lang="en-US" altLang="zh-CN" sz="2000" dirty="0" smtClean="0">
                <a:solidFill>
                  <a:srgbClr val="993300"/>
                </a:solidFill>
                <a:latin typeface="微软雅黑" panose="020B0503020204020204" pitchFamily="34" charset="-122"/>
                <a:ea typeface="微软雅黑" panose="020B0503020204020204" pitchFamily="34" charset="-122"/>
                <a:cs typeface="Arial" panose="020B0604020202020204" pitchFamily="34" charset="0"/>
              </a:rPr>
              <a:t>page</a:t>
            </a:r>
            <a:r>
              <a:rPr lang="zh-CN" altLang="en-US" sz="2000" dirty="0" smtClean="0">
                <a:solidFill>
                  <a:srgbClr val="993300"/>
                </a:solidFill>
                <a:latin typeface="微软雅黑" panose="020B0503020204020204" pitchFamily="34" charset="-122"/>
                <a:ea typeface="微软雅黑" panose="020B0503020204020204" pitchFamily="34" charset="-122"/>
                <a:cs typeface="Arial" panose="020B0604020202020204" pitchFamily="34" charset="0"/>
              </a:rPr>
              <a:t>）（不妥！）</a:t>
            </a:r>
            <a:endParaRPr lang="en-US" altLang="zh-CN" sz="2000" dirty="0" smtClean="0">
              <a:solidFill>
                <a:srgbClr val="993300"/>
              </a:solidFill>
              <a:latin typeface="微软雅黑" panose="020B0503020204020204" pitchFamily="34" charset="-122"/>
              <a:ea typeface="微软雅黑" panose="020B0503020204020204" pitchFamily="34" charset="-122"/>
              <a:cs typeface="Arial" panose="020B0604020202020204" pitchFamily="34" charset="0"/>
            </a:endParaRPr>
          </a:p>
          <a:p>
            <a:pPr lvl="1" eaLnBrk="1" hangingPunct="1">
              <a:lnSpc>
                <a:spcPct val="115000"/>
              </a:lnSpc>
              <a:buFont typeface="Arial" panose="020B0604020202020204" pitchFamily="34" charset="0"/>
              <a:buChar char="•"/>
            </a:pPr>
            <a:r>
              <a:rPr lang="zh-CN" altLang="en-US"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主存块</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与</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行</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大小相等</a:t>
            </a:r>
          </a:p>
          <a:p>
            <a:pPr lvl="1" eaLnBrk="1" hangingPunct="1">
              <a:lnSpc>
                <a:spcPct val="115000"/>
              </a:lnSpc>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主存块和</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行可以有以下三种映射方式：</a:t>
            </a:r>
          </a:p>
          <a:p>
            <a:pPr lvl="2" eaLnBrk="1" hangingPunct="1">
              <a:lnSpc>
                <a:spcPct val="115000"/>
              </a:lnSpc>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直接</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映射</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每个主存块映射到</a:t>
            </a:r>
            <a:r>
              <a:rPr lang="en-US" altLang="zh-CN"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的固定行</a:t>
            </a:r>
          </a:p>
          <a:p>
            <a:pPr lvl="2" eaLnBrk="1" hangingPunct="1">
              <a:lnSpc>
                <a:spcPct val="115000"/>
              </a:lnSpc>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全相联映射：</a:t>
            </a: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每个主存块映射可以到</a:t>
            </a:r>
            <a:r>
              <a:rPr lang="en-US" altLang="zh-CN"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的任一行</a:t>
            </a:r>
            <a:endParaRPr lang="zh-CN" altLang="en-US" sz="2000" dirty="0" smtClean="0">
              <a:latin typeface="微软雅黑" panose="020B0503020204020204" pitchFamily="34" charset="-122"/>
              <a:ea typeface="微软雅黑" panose="020B0503020204020204" pitchFamily="34" charset="-122"/>
              <a:cs typeface="Arial" panose="020B0604020202020204" pitchFamily="34" charset="0"/>
            </a:endParaRPr>
          </a:p>
          <a:p>
            <a:pPr lvl="2" eaLnBrk="1" hangingPunct="1">
              <a:lnSpc>
                <a:spcPct val="115000"/>
              </a:lnSpc>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组相联映射：</a:t>
            </a: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每个主存块映射到</a:t>
            </a:r>
            <a:r>
              <a:rPr lang="en-US" altLang="zh-CN"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固定组中任一行</a:t>
            </a:r>
            <a:endParaRPr lang="zh-CN" altLang="en-US" sz="2000" dirty="0" smtClean="0">
              <a:latin typeface="微软雅黑" panose="020B0503020204020204" pitchFamily="34" charset="-122"/>
              <a:ea typeface="微软雅黑" panose="020B0503020204020204" pitchFamily="34" charset="-122"/>
              <a:cs typeface="Arial" panose="020B0604020202020204" pitchFamily="34" charset="0"/>
            </a:endParaRPr>
          </a:p>
          <a:p>
            <a:pPr lvl="1" eaLnBrk="1" hangingPunct="1">
              <a:buFontTx/>
              <a:buNone/>
            </a:pPr>
            <a:r>
              <a:rPr lang="zh-CN" altLang="en-US" sz="1400" dirty="0" smtClean="0">
                <a:latin typeface="宋体" panose="02010600030101010101" pitchFamily="2" charset="-122"/>
                <a:ea typeface="宋体" panose="02010600030101010101" pitchFamily="2" charset="-122"/>
              </a:rPr>
              <a:t> </a:t>
            </a:r>
          </a:p>
        </p:txBody>
      </p:sp>
      <p:sp>
        <p:nvSpPr>
          <p:cNvPr id="4813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162C55F-C235-49F7-A3D7-0A9B7E2F2B64}" type="slidenum">
              <a:rPr lang="zh-CN" altLang="en-US" sz="1200" smtClean="0">
                <a:solidFill>
                  <a:srgbClr val="898989"/>
                </a:solidFill>
              </a:rPr>
              <a:pPr/>
              <a:t>40</a:t>
            </a:fld>
            <a:endParaRPr lang="zh-CN" altLang="en-US" sz="1200" smtClean="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6515">
                                            <p:txEl>
                                              <p:pRg st="1" end="1"/>
                                            </p:txEl>
                                          </p:spTgt>
                                        </p:tgtEl>
                                        <p:attrNameLst>
                                          <p:attrName>style.visibility</p:attrName>
                                        </p:attrNameLst>
                                      </p:cBhvr>
                                      <p:to>
                                        <p:strVal val="visible"/>
                                      </p:to>
                                    </p:set>
                                    <p:animEffect transition="in" filter="blinds(horizontal)">
                                      <p:cBhvr>
                                        <p:cTn id="7" dur="500"/>
                                        <p:tgtEl>
                                          <p:spTgt spid="5765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6515">
                                            <p:txEl>
                                              <p:pRg st="2" end="2"/>
                                            </p:txEl>
                                          </p:spTgt>
                                        </p:tgtEl>
                                        <p:attrNameLst>
                                          <p:attrName>style.visibility</p:attrName>
                                        </p:attrNameLst>
                                      </p:cBhvr>
                                      <p:to>
                                        <p:strVal val="visible"/>
                                      </p:to>
                                    </p:set>
                                    <p:animEffect transition="in" filter="blinds(horizontal)">
                                      <p:cBhvr>
                                        <p:cTn id="12" dur="500"/>
                                        <p:tgtEl>
                                          <p:spTgt spid="5765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76515">
                                            <p:txEl>
                                              <p:pRg st="3" end="3"/>
                                            </p:txEl>
                                          </p:spTgt>
                                        </p:tgtEl>
                                        <p:attrNameLst>
                                          <p:attrName>style.visibility</p:attrName>
                                        </p:attrNameLst>
                                      </p:cBhvr>
                                      <p:to>
                                        <p:strVal val="visible"/>
                                      </p:to>
                                    </p:set>
                                    <p:animEffect transition="in" filter="wipe(down)">
                                      <p:cBhvr>
                                        <p:cTn id="17" dur="500"/>
                                        <p:tgtEl>
                                          <p:spTgt spid="5765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6515">
                                            <p:txEl>
                                              <p:pRg st="4" end="4"/>
                                            </p:txEl>
                                          </p:spTgt>
                                        </p:tgtEl>
                                        <p:attrNameLst>
                                          <p:attrName>style.visibility</p:attrName>
                                        </p:attrNameLst>
                                      </p:cBhvr>
                                      <p:to>
                                        <p:strVal val="visible"/>
                                      </p:to>
                                    </p:set>
                                    <p:animEffect transition="in" filter="blinds(horizontal)">
                                      <p:cBhvr>
                                        <p:cTn id="22" dur="500"/>
                                        <p:tgtEl>
                                          <p:spTgt spid="5765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6515">
                                            <p:txEl>
                                              <p:pRg st="5" end="5"/>
                                            </p:txEl>
                                          </p:spTgt>
                                        </p:tgtEl>
                                        <p:attrNameLst>
                                          <p:attrName>style.visibility</p:attrName>
                                        </p:attrNameLst>
                                      </p:cBhvr>
                                      <p:to>
                                        <p:strVal val="visible"/>
                                      </p:to>
                                    </p:set>
                                    <p:animEffect transition="in" filter="blinds(horizontal)">
                                      <p:cBhvr>
                                        <p:cTn id="27" dur="500"/>
                                        <p:tgtEl>
                                          <p:spTgt spid="5765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6515">
                                            <p:txEl>
                                              <p:pRg st="6" end="6"/>
                                            </p:txEl>
                                          </p:spTgt>
                                        </p:tgtEl>
                                        <p:attrNameLst>
                                          <p:attrName>style.visibility</p:attrName>
                                        </p:attrNameLst>
                                      </p:cBhvr>
                                      <p:to>
                                        <p:strVal val="visible"/>
                                      </p:to>
                                    </p:set>
                                    <p:animEffect transition="in" filter="blinds(horizontal)">
                                      <p:cBhvr>
                                        <p:cTn id="32" dur="500"/>
                                        <p:tgtEl>
                                          <p:spTgt spid="57651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6515">
                                            <p:txEl>
                                              <p:pRg st="7" end="7"/>
                                            </p:txEl>
                                          </p:spTgt>
                                        </p:tgtEl>
                                        <p:attrNameLst>
                                          <p:attrName>style.visibility</p:attrName>
                                        </p:attrNameLst>
                                      </p:cBhvr>
                                      <p:to>
                                        <p:strVal val="visible"/>
                                      </p:to>
                                    </p:set>
                                    <p:animEffect transition="in" filter="blinds(horizontal)">
                                      <p:cBhvr>
                                        <p:cTn id="37" dur="500"/>
                                        <p:tgtEl>
                                          <p:spTgt spid="57651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76515">
                                            <p:txEl>
                                              <p:pRg st="8" end="8"/>
                                            </p:txEl>
                                          </p:spTgt>
                                        </p:tgtEl>
                                        <p:attrNameLst>
                                          <p:attrName>style.visibility</p:attrName>
                                        </p:attrNameLst>
                                      </p:cBhvr>
                                      <p:to>
                                        <p:strVal val="visible"/>
                                      </p:to>
                                    </p:set>
                                    <p:animEffect transition="in" filter="blinds(horizontal)">
                                      <p:cBhvr>
                                        <p:cTn id="42" dur="500"/>
                                        <p:tgtEl>
                                          <p:spTgt spid="57651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76515">
                                            <p:txEl>
                                              <p:pRg st="9" end="9"/>
                                            </p:txEl>
                                          </p:spTgt>
                                        </p:tgtEl>
                                        <p:attrNameLst>
                                          <p:attrName>style.visibility</p:attrName>
                                        </p:attrNameLst>
                                      </p:cBhvr>
                                      <p:to>
                                        <p:strVal val="visible"/>
                                      </p:to>
                                    </p:set>
                                    <p:animEffect transition="in" filter="blinds(horizontal)">
                                      <p:cBhvr>
                                        <p:cTn id="47" dur="500"/>
                                        <p:tgtEl>
                                          <p:spTgt spid="57651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76515">
                                            <p:txEl>
                                              <p:pRg st="10" end="10"/>
                                            </p:txEl>
                                          </p:spTgt>
                                        </p:tgtEl>
                                        <p:attrNameLst>
                                          <p:attrName>style.visibility</p:attrName>
                                        </p:attrNameLst>
                                      </p:cBhvr>
                                      <p:to>
                                        <p:strVal val="visible"/>
                                      </p:to>
                                    </p:set>
                                    <p:animEffect transition="in" filter="blinds(horizontal)">
                                      <p:cBhvr>
                                        <p:cTn id="52" dur="500"/>
                                        <p:tgtEl>
                                          <p:spTgt spid="57651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76515">
                                            <p:txEl>
                                              <p:pRg st="11" end="11"/>
                                            </p:txEl>
                                          </p:spTgt>
                                        </p:tgtEl>
                                        <p:attrNameLst>
                                          <p:attrName>style.visibility</p:attrName>
                                        </p:attrNameLst>
                                      </p:cBhvr>
                                      <p:to>
                                        <p:strVal val="visible"/>
                                      </p:to>
                                    </p:set>
                                    <p:animEffect transition="in" filter="blinds(horizontal)">
                                      <p:cBhvr>
                                        <p:cTn id="57" dur="500"/>
                                        <p:tgtEl>
                                          <p:spTgt spid="5765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225425" y="115846"/>
            <a:ext cx="8740775" cy="520784"/>
          </a:xfrm>
        </p:spPr>
        <p:txBody>
          <a:bodyPr lIns="91440" tIns="45720" rIns="91440" bIns="45720" anchor="ctr"/>
          <a:lstStyle/>
          <a:p>
            <a:pPr eaLnBrk="1" hangingPunct="1"/>
            <a:r>
              <a:rPr lang="zh-CN" altLang="en-US" sz="3200" dirty="0" smtClean="0"/>
              <a:t>最简单的</a:t>
            </a:r>
            <a:r>
              <a:rPr lang="en-US" altLang="zh-CN" sz="3200" dirty="0" smtClean="0"/>
              <a:t>Cache----</a:t>
            </a:r>
            <a:r>
              <a:rPr lang="zh-CN" altLang="en-US" sz="3200" dirty="0" smtClean="0">
                <a:solidFill>
                  <a:srgbClr val="CC0000"/>
                </a:solidFill>
              </a:rPr>
              <a:t>直接映射</a:t>
            </a:r>
            <a:r>
              <a:rPr lang="en-US" altLang="zh-CN" sz="3200" dirty="0" smtClean="0">
                <a:solidFill>
                  <a:srgbClr val="CC0000"/>
                </a:solidFill>
              </a:rPr>
              <a:t> Cache</a:t>
            </a:r>
          </a:p>
        </p:txBody>
      </p:sp>
      <p:sp>
        <p:nvSpPr>
          <p:cNvPr id="421891" name="Rectangle 3"/>
          <p:cNvSpPr>
            <a:spLocks noGrp="1" noChangeArrowheads="1"/>
          </p:cNvSpPr>
          <p:nvPr>
            <p:ph type="body" idx="4294967295"/>
          </p:nvPr>
        </p:nvSpPr>
        <p:spPr>
          <a:xfrm>
            <a:off x="225425" y="1058062"/>
            <a:ext cx="8674100" cy="4555093"/>
          </a:xfrm>
        </p:spPr>
        <p:txBody>
          <a:bodyPr lIns="91440" tIns="45720" rIns="91440" bIns="45720"/>
          <a:lstStyle/>
          <a:p>
            <a:pPr eaLnBrk="1" hangingPunct="1"/>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把主存的每一块映射到一个固定的</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行（槽）</a:t>
            </a:r>
            <a:endParaRPr lang="en-US" altLang="zh-CN" sz="2000" dirty="0" smtClean="0">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也称模映射(</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Module Mapping)</a:t>
            </a:r>
          </a:p>
          <a:p>
            <a:pPr eaLnBrk="1" hangingPunct="1"/>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映射关系为：</a:t>
            </a:r>
          </a:p>
          <a:p>
            <a:pPr eaLnBrk="1" hangingPunct="1">
              <a:buFontTx/>
              <a:buNone/>
            </a:pP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行号</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主存块号 </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mod Cache</a:t>
            </a: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行数</a:t>
            </a:r>
          </a:p>
          <a:p>
            <a:pPr eaLnBrk="1" hangingPunct="1">
              <a:buFontTx/>
              <a:buNone/>
            </a:pP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 例如，设</a:t>
            </a:r>
            <a:r>
              <a:rPr lang="en-US" altLang="zh-CN" sz="2000"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有</a:t>
            </a:r>
            <a:r>
              <a:rPr lang="en-US" altLang="zh-CN" sz="2000"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16</a:t>
            </a:r>
            <a:r>
              <a:rPr lang="zh-CN" altLang="en-US" sz="2000"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行，则主存第</a:t>
            </a:r>
            <a:r>
              <a:rPr lang="en-US" altLang="zh-CN" sz="2000"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100</a:t>
            </a:r>
            <a:r>
              <a:rPr lang="zh-CN" altLang="en-US" sz="2000"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号数据块</a:t>
            </a:r>
            <a:endParaRPr lang="en-US" altLang="zh-CN" sz="2000"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buFontTx/>
              <a:buNone/>
            </a:pP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100 </a:t>
            </a:r>
            <a:r>
              <a:rPr lang="en-US" altLang="zh-CN" sz="2000"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mod 16=4</a:t>
            </a:r>
            <a:endParaRPr lang="zh-CN" altLang="en-US" sz="2000"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buFontTx/>
              <a:buNone/>
            </a:pP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应映射到</a:t>
            </a:r>
            <a:r>
              <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的第4行中。</a:t>
            </a:r>
            <a:endParaRPr lang="en-US" altLang="zh-CN"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块</a:t>
            </a:r>
            <a:r>
              <a:rPr lang="zh-CN" altLang="en-US"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和</a:t>
            </a:r>
            <a:r>
              <a:rPr lang="zh-CN" altLang="en-US"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行</a:t>
            </a:r>
            <a:r>
              <a:rPr lang="zh-CN" altLang="en-US" sz="2000"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都</a:t>
            </a:r>
            <a:r>
              <a:rPr lang="zh-CN" altLang="en-US"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从</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0</a:t>
            </a:r>
            <a:r>
              <a:rPr lang="zh-CN" altLang="en-US"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开始编号</a:t>
            </a:r>
            <a:endParaRPr lang="en-US" altLang="zh-CN"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将主存按</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的数据容量</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大小划分为多个群，群的编号从</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0</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开始。</a:t>
            </a:r>
            <a:endParaRPr lang="en-US" altLang="zh-CN" sz="2000" dirty="0" smtClean="0">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sz="2000" dirty="0">
                <a:latin typeface="微软雅黑" panose="020B0503020204020204" pitchFamily="34" charset="-122"/>
                <a:ea typeface="微软雅黑" panose="020B0503020204020204" pitchFamily="34" charset="-122"/>
                <a:cs typeface="Arial" panose="020B0604020202020204" pitchFamily="34" charset="0"/>
              </a:rPr>
              <a:t>每个</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群</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的</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各个数据块就映射到固定的</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行。</a:t>
            </a:r>
            <a:endParaRPr lang="en-US" altLang="zh-CN" sz="2000" dirty="0" smtClean="0">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主存块号就划分为</a:t>
            </a:r>
            <a:r>
              <a:rPr lang="zh-CN" altLang="en-US"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主存群号</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和</a:t>
            </a:r>
            <a:r>
              <a:rPr lang="en-US" altLang="zh-CN"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行号</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两个部分</a:t>
            </a:r>
          </a:p>
        </p:txBody>
      </p:sp>
      <p:sp>
        <p:nvSpPr>
          <p:cNvPr id="4915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EBD2507A-D374-4464-8DEF-C20200662AE8}" type="slidenum">
              <a:rPr lang="zh-CN" altLang="en-US" sz="1200" smtClean="0">
                <a:solidFill>
                  <a:srgbClr val="898989"/>
                </a:solidFill>
              </a:rPr>
              <a:pPr/>
              <a:t>41</a:t>
            </a:fld>
            <a:endParaRPr lang="zh-CN" altLang="en-US" sz="1200" smtClean="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animEffect transition="in" filter="blinds(horizontal)">
                                      <p:cBhvr>
                                        <p:cTn id="7" dur="500"/>
                                        <p:tgtEl>
                                          <p:spTgt spid="421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1891">
                                            <p:txEl>
                                              <p:pRg st="1" end="1"/>
                                            </p:txEl>
                                          </p:spTgt>
                                        </p:tgtEl>
                                        <p:attrNameLst>
                                          <p:attrName>style.visibility</p:attrName>
                                        </p:attrNameLst>
                                      </p:cBhvr>
                                      <p:to>
                                        <p:strVal val="visible"/>
                                      </p:to>
                                    </p:set>
                                    <p:animEffect transition="in" filter="blinds(horizontal)">
                                      <p:cBhvr>
                                        <p:cTn id="12" dur="500"/>
                                        <p:tgtEl>
                                          <p:spTgt spid="421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1891">
                                            <p:txEl>
                                              <p:pRg st="2" end="2"/>
                                            </p:txEl>
                                          </p:spTgt>
                                        </p:tgtEl>
                                        <p:attrNameLst>
                                          <p:attrName>style.visibility</p:attrName>
                                        </p:attrNameLst>
                                      </p:cBhvr>
                                      <p:to>
                                        <p:strVal val="visible"/>
                                      </p:to>
                                    </p:set>
                                    <p:animEffect transition="in" filter="blinds(horizontal)">
                                      <p:cBhvr>
                                        <p:cTn id="17" dur="500"/>
                                        <p:tgtEl>
                                          <p:spTgt spid="42189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21891">
                                            <p:txEl>
                                              <p:pRg st="3" end="3"/>
                                            </p:txEl>
                                          </p:spTgt>
                                        </p:tgtEl>
                                        <p:attrNameLst>
                                          <p:attrName>style.visibility</p:attrName>
                                        </p:attrNameLst>
                                      </p:cBhvr>
                                      <p:to>
                                        <p:strVal val="visible"/>
                                      </p:to>
                                    </p:set>
                                    <p:animEffect transition="in" filter="blinds(horizontal)">
                                      <p:cBhvr>
                                        <p:cTn id="20" dur="500"/>
                                        <p:tgtEl>
                                          <p:spTgt spid="42189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21891">
                                            <p:txEl>
                                              <p:pRg st="4" end="4"/>
                                            </p:txEl>
                                          </p:spTgt>
                                        </p:tgtEl>
                                        <p:attrNameLst>
                                          <p:attrName>style.visibility</p:attrName>
                                        </p:attrNameLst>
                                      </p:cBhvr>
                                      <p:to>
                                        <p:strVal val="visible"/>
                                      </p:to>
                                    </p:set>
                                    <p:animEffect transition="in" filter="blinds(horizontal)">
                                      <p:cBhvr>
                                        <p:cTn id="25" dur="500"/>
                                        <p:tgtEl>
                                          <p:spTgt spid="42189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21891">
                                            <p:txEl>
                                              <p:pRg st="5" end="5"/>
                                            </p:txEl>
                                          </p:spTgt>
                                        </p:tgtEl>
                                        <p:attrNameLst>
                                          <p:attrName>style.visibility</p:attrName>
                                        </p:attrNameLst>
                                      </p:cBhvr>
                                      <p:to>
                                        <p:strVal val="visible"/>
                                      </p:to>
                                    </p:set>
                                    <p:animEffect transition="in" filter="blinds(horizontal)">
                                      <p:cBhvr>
                                        <p:cTn id="30" dur="500"/>
                                        <p:tgtEl>
                                          <p:spTgt spid="421891">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21891">
                                            <p:txEl>
                                              <p:pRg st="6" end="6"/>
                                            </p:txEl>
                                          </p:spTgt>
                                        </p:tgtEl>
                                        <p:attrNameLst>
                                          <p:attrName>style.visibility</p:attrName>
                                        </p:attrNameLst>
                                      </p:cBhvr>
                                      <p:to>
                                        <p:strVal val="visible"/>
                                      </p:to>
                                    </p:set>
                                    <p:animEffect transition="in" filter="blinds(horizontal)">
                                      <p:cBhvr>
                                        <p:cTn id="33" dur="500"/>
                                        <p:tgtEl>
                                          <p:spTgt spid="42189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21891">
                                            <p:txEl>
                                              <p:pRg st="7" end="7"/>
                                            </p:txEl>
                                          </p:spTgt>
                                        </p:tgtEl>
                                        <p:attrNameLst>
                                          <p:attrName>style.visibility</p:attrName>
                                        </p:attrNameLst>
                                      </p:cBhvr>
                                      <p:to>
                                        <p:strVal val="visible"/>
                                      </p:to>
                                    </p:set>
                                    <p:animEffect transition="in" filter="blinds(horizontal)">
                                      <p:cBhvr>
                                        <p:cTn id="38" dur="500"/>
                                        <p:tgtEl>
                                          <p:spTgt spid="421891">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21891">
                                            <p:txEl>
                                              <p:pRg st="8" end="8"/>
                                            </p:txEl>
                                          </p:spTgt>
                                        </p:tgtEl>
                                        <p:attrNameLst>
                                          <p:attrName>style.visibility</p:attrName>
                                        </p:attrNameLst>
                                      </p:cBhvr>
                                      <p:to>
                                        <p:strVal val="visible"/>
                                      </p:to>
                                    </p:set>
                                    <p:animEffect transition="in" filter="blinds(horizontal)">
                                      <p:cBhvr>
                                        <p:cTn id="43" dur="500"/>
                                        <p:tgtEl>
                                          <p:spTgt spid="421891">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21891">
                                            <p:txEl>
                                              <p:pRg st="9" end="9"/>
                                            </p:txEl>
                                          </p:spTgt>
                                        </p:tgtEl>
                                        <p:attrNameLst>
                                          <p:attrName>style.visibility</p:attrName>
                                        </p:attrNameLst>
                                      </p:cBhvr>
                                      <p:to>
                                        <p:strVal val="visible"/>
                                      </p:to>
                                    </p:set>
                                    <p:animEffect transition="in" filter="blinds(horizontal)">
                                      <p:cBhvr>
                                        <p:cTn id="48" dur="500"/>
                                        <p:tgtEl>
                                          <p:spTgt spid="421891">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21891">
                                            <p:txEl>
                                              <p:pRg st="10" end="10"/>
                                            </p:txEl>
                                          </p:spTgt>
                                        </p:tgtEl>
                                        <p:attrNameLst>
                                          <p:attrName>style.visibility</p:attrName>
                                        </p:attrNameLst>
                                      </p:cBhvr>
                                      <p:to>
                                        <p:strVal val="visible"/>
                                      </p:to>
                                    </p:set>
                                    <p:animEffect transition="in" filter="blinds(horizontal)">
                                      <p:cBhvr>
                                        <p:cTn id="53" dur="500"/>
                                        <p:tgtEl>
                                          <p:spTgt spid="4218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5695708-78D6-49FC-AD1D-A92B2AA36AF2}" type="slidenum">
              <a:rPr lang="zh-CN" altLang="en-US" smtClean="0"/>
              <a:pPr>
                <a:defRPr/>
              </a:pPr>
              <a:t>42</a:t>
            </a:fld>
            <a:endParaRPr lang="zh-CN" altLang="en-US"/>
          </a:p>
        </p:txBody>
      </p:sp>
      <p:pic>
        <p:nvPicPr>
          <p:cNvPr id="3" name="图片 2"/>
          <p:cNvPicPr>
            <a:picLocks noChangeAspect="1"/>
          </p:cNvPicPr>
          <p:nvPr/>
        </p:nvPicPr>
        <p:blipFill>
          <a:blip r:embed="rId2"/>
          <a:stretch>
            <a:fillRect/>
          </a:stretch>
        </p:blipFill>
        <p:spPr>
          <a:xfrm>
            <a:off x="2496362" y="2332876"/>
            <a:ext cx="401933" cy="1450882"/>
          </a:xfrm>
          <a:prstGeom prst="rect">
            <a:avLst/>
          </a:prstGeom>
        </p:spPr>
      </p:pic>
      <p:pic>
        <p:nvPicPr>
          <p:cNvPr id="4" name="图片 3"/>
          <p:cNvPicPr>
            <a:picLocks noChangeAspect="1"/>
          </p:cNvPicPr>
          <p:nvPr/>
        </p:nvPicPr>
        <p:blipFill>
          <a:blip r:embed="rId3"/>
          <a:stretch>
            <a:fillRect/>
          </a:stretch>
        </p:blipFill>
        <p:spPr>
          <a:xfrm>
            <a:off x="7432491" y="1084925"/>
            <a:ext cx="845946" cy="5181417"/>
          </a:xfrm>
          <a:prstGeom prst="rect">
            <a:avLst/>
          </a:prstGeom>
        </p:spPr>
      </p:pic>
      <p:pic>
        <p:nvPicPr>
          <p:cNvPr id="5" name="图片 4"/>
          <p:cNvPicPr>
            <a:picLocks noChangeAspect="1"/>
          </p:cNvPicPr>
          <p:nvPr/>
        </p:nvPicPr>
        <p:blipFill>
          <a:blip r:embed="rId4"/>
          <a:stretch>
            <a:fillRect/>
          </a:stretch>
        </p:blipFill>
        <p:spPr>
          <a:xfrm>
            <a:off x="2899335" y="1676177"/>
            <a:ext cx="1456154" cy="2184231"/>
          </a:xfrm>
          <a:prstGeom prst="rect">
            <a:avLst/>
          </a:prstGeom>
        </p:spPr>
      </p:pic>
      <p:sp>
        <p:nvSpPr>
          <p:cNvPr id="6" name="Rectangle 4"/>
          <p:cNvSpPr>
            <a:spLocks noChangeArrowheads="1"/>
          </p:cNvSpPr>
          <p:nvPr/>
        </p:nvSpPr>
        <p:spPr bwMode="auto">
          <a:xfrm>
            <a:off x="19706" y="1338245"/>
            <a:ext cx="2994148"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t>Cache</a:t>
            </a:r>
            <a:r>
              <a:rPr kumimoji="1" lang="zh-CN" altLang="en-US"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t>行数：</a:t>
            </a:r>
            <a:r>
              <a:rPr kumimoji="1" lang="en-US" altLang="zh-CN"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t>8KB/512B=16</a:t>
            </a:r>
            <a:endPar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endParaRPr>
          </a:p>
        </p:txBody>
      </p:sp>
      <p:sp>
        <p:nvSpPr>
          <p:cNvPr id="7" name="Rectangle 2"/>
          <p:cNvSpPr txBox="1">
            <a:spLocks noChangeArrowheads="1"/>
          </p:cNvSpPr>
          <p:nvPr/>
        </p:nvSpPr>
        <p:spPr bwMode="auto">
          <a:xfrm>
            <a:off x="835025" y="114827"/>
            <a:ext cx="7620000" cy="57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a:lstStyle>
          <a:p>
            <a:pPr eaLnBrk="1" hangingPunct="1"/>
            <a:r>
              <a:rPr lang="zh-CN" altLang="en-US" smtClean="0"/>
              <a:t>直接映射</a:t>
            </a:r>
            <a:r>
              <a:rPr lang="en-US" altLang="zh-CN" smtClean="0"/>
              <a:t>Cache</a:t>
            </a:r>
            <a:r>
              <a:rPr lang="zh-CN" altLang="en-US" smtClean="0"/>
              <a:t>组织举例</a:t>
            </a:r>
            <a:endParaRPr lang="zh-CN" altLang="en-US" dirty="0" smtClean="0"/>
          </a:p>
        </p:txBody>
      </p:sp>
      <p:sp>
        <p:nvSpPr>
          <p:cNvPr id="8" name="Text Box 5"/>
          <p:cNvSpPr txBox="1">
            <a:spLocks noChangeArrowheads="1"/>
          </p:cNvSpPr>
          <p:nvPr/>
        </p:nvSpPr>
        <p:spPr bwMode="auto">
          <a:xfrm>
            <a:off x="0" y="3337101"/>
            <a:ext cx="25834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smtClean="0">
                <a:solidFill>
                  <a:srgbClr val="0000FF"/>
                </a:solidFill>
                <a:ea typeface="黑体" panose="02010609060101010101" pitchFamily="49" charset="-122"/>
                <a:cs typeface="Arial" panose="020B0604020202020204" pitchFamily="34" charset="0"/>
              </a:rPr>
              <a:t>标记</a:t>
            </a:r>
            <a:r>
              <a:rPr kumimoji="1" lang="en-US" altLang="zh-CN" sz="2000" b="1" dirty="0">
                <a:solidFill>
                  <a:srgbClr val="0000FF"/>
                </a:solidFill>
                <a:ea typeface="黑体" panose="02010609060101010101" pitchFamily="49" charset="-122"/>
                <a:cs typeface="Arial" panose="020B0604020202020204" pitchFamily="34" charset="0"/>
              </a:rPr>
              <a:t>(tag)</a:t>
            </a:r>
            <a:r>
              <a:rPr kumimoji="1" lang="zh-CN" altLang="en-US" sz="2000" b="1" dirty="0" smtClean="0">
                <a:solidFill>
                  <a:srgbClr val="0000FF"/>
                </a:solidFill>
                <a:ea typeface="黑体" panose="02010609060101010101" pitchFamily="49" charset="-122"/>
                <a:cs typeface="Arial" panose="020B0604020202020204" pitchFamily="34" charset="0"/>
              </a:rPr>
              <a:t>指出</a:t>
            </a:r>
            <a:r>
              <a:rPr kumimoji="1" lang="zh-CN" altLang="en-US" sz="2000" b="1" dirty="0">
                <a:solidFill>
                  <a:srgbClr val="0000FF"/>
                </a:solidFill>
                <a:ea typeface="黑体" panose="02010609060101010101" pitchFamily="49" charset="-122"/>
                <a:cs typeface="Arial" panose="020B0604020202020204" pitchFamily="34" charset="0"/>
              </a:rPr>
              <a:t>对应</a:t>
            </a:r>
            <a:r>
              <a:rPr kumimoji="1" lang="zh-CN" altLang="en-US" sz="2000" b="1" dirty="0" smtClean="0">
                <a:solidFill>
                  <a:srgbClr val="0000FF"/>
                </a:solidFill>
                <a:ea typeface="黑体" panose="02010609060101010101" pitchFamily="49" charset="-122"/>
                <a:cs typeface="Arial" panose="020B0604020202020204" pitchFamily="34" charset="0"/>
              </a:rPr>
              <a:t>行</a:t>
            </a:r>
            <a:r>
              <a:rPr kumimoji="1" lang="zh-CN" altLang="en-US" sz="2000" b="1" dirty="0">
                <a:solidFill>
                  <a:srgbClr val="0000FF"/>
                </a:solidFill>
                <a:ea typeface="黑体" panose="02010609060101010101" pitchFamily="49" charset="-122"/>
                <a:cs typeface="Arial" panose="020B0604020202020204" pitchFamily="34" charset="0"/>
              </a:rPr>
              <a:t>数据</a:t>
            </a:r>
            <a:r>
              <a:rPr kumimoji="1" lang="zh-CN" altLang="en-US" sz="2000" b="1" dirty="0" smtClean="0">
                <a:solidFill>
                  <a:srgbClr val="0000FF"/>
                </a:solidFill>
                <a:ea typeface="黑体" panose="02010609060101010101" pitchFamily="49" charset="-122"/>
                <a:cs typeface="Arial" panose="020B0604020202020204" pitchFamily="34" charset="0"/>
              </a:rPr>
              <a:t>取自</a:t>
            </a:r>
            <a:r>
              <a:rPr kumimoji="1" lang="zh-CN" altLang="en-US" sz="2000" b="1" dirty="0">
                <a:solidFill>
                  <a:srgbClr val="0000FF"/>
                </a:solidFill>
                <a:ea typeface="黑体" panose="02010609060101010101" pitchFamily="49" charset="-122"/>
                <a:cs typeface="Arial" panose="020B0604020202020204" pitchFamily="34" charset="0"/>
              </a:rPr>
              <a:t>哪个主存块群</a:t>
            </a:r>
          </a:p>
          <a:p>
            <a:pPr eaLnBrk="1" hangingPunct="1">
              <a:spcBef>
                <a:spcPct val="50000"/>
              </a:spcBef>
            </a:pPr>
            <a:r>
              <a:rPr kumimoji="1" lang="zh-CN" altLang="en-US" sz="2000" b="1" dirty="0" smtClean="0">
                <a:solidFill>
                  <a:srgbClr val="0000FF"/>
                </a:solidFill>
                <a:ea typeface="黑体" panose="02010609060101010101" pitchFamily="49" charset="-122"/>
                <a:cs typeface="Arial" panose="020B0604020202020204" pitchFamily="34" charset="0"/>
              </a:rPr>
              <a:t>即：标记对应了地址中的群号</a:t>
            </a:r>
            <a:endParaRPr kumimoji="1" lang="zh-CN" altLang="en-US" sz="2000" b="1" dirty="0">
              <a:solidFill>
                <a:srgbClr val="0000FF"/>
              </a:solidFill>
              <a:ea typeface="黑体" panose="02010609060101010101" pitchFamily="49" charset="-122"/>
              <a:cs typeface="Arial" panose="020B0604020202020204" pitchFamily="34" charset="0"/>
            </a:endParaRPr>
          </a:p>
        </p:txBody>
      </p:sp>
      <p:sp>
        <p:nvSpPr>
          <p:cNvPr id="9" name="Line 6"/>
          <p:cNvSpPr>
            <a:spLocks noChangeShapeType="1"/>
          </p:cNvSpPr>
          <p:nvPr/>
        </p:nvSpPr>
        <p:spPr bwMode="auto">
          <a:xfrm flipV="1">
            <a:off x="2354262" y="3058317"/>
            <a:ext cx="674687" cy="370851"/>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10" name="Text Box 10"/>
          <p:cNvSpPr txBox="1">
            <a:spLocks noChangeArrowheads="1"/>
          </p:cNvSpPr>
          <p:nvPr/>
        </p:nvSpPr>
        <p:spPr bwMode="auto">
          <a:xfrm>
            <a:off x="44805" y="6225635"/>
            <a:ext cx="230945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CC0000"/>
                </a:solidFill>
                <a:ea typeface="黑体" panose="02010609060101010101" pitchFamily="49" charset="-122"/>
                <a:cs typeface="Arial" panose="020B0604020202020204" pitchFamily="34" charset="0"/>
              </a:rPr>
              <a:t>例：如何对</a:t>
            </a:r>
            <a:r>
              <a:rPr kumimoji="1" lang="en-US" altLang="zh-CN" sz="2000" b="1" dirty="0">
                <a:solidFill>
                  <a:srgbClr val="CC0000"/>
                </a:solidFill>
                <a:ea typeface="黑体" panose="02010609060101010101" pitchFamily="49" charset="-122"/>
                <a:cs typeface="Arial" panose="020B0604020202020204" pitchFamily="34" charset="0"/>
              </a:rPr>
              <a:t>0220CH</a:t>
            </a:r>
            <a:r>
              <a:rPr kumimoji="1" lang="zh-CN" altLang="en-US" sz="2000" b="1" dirty="0">
                <a:solidFill>
                  <a:srgbClr val="CC0000"/>
                </a:solidFill>
                <a:ea typeface="黑体" panose="02010609060101010101" pitchFamily="49" charset="-122"/>
                <a:cs typeface="Arial" panose="020B0604020202020204" pitchFamily="34" charset="0"/>
              </a:rPr>
              <a:t>单元进行访问？</a:t>
            </a:r>
          </a:p>
        </p:txBody>
      </p:sp>
      <p:sp>
        <p:nvSpPr>
          <p:cNvPr id="11" name="Text Box 11"/>
          <p:cNvSpPr txBox="1">
            <a:spLocks noChangeArrowheads="1"/>
          </p:cNvSpPr>
          <p:nvPr/>
        </p:nvSpPr>
        <p:spPr bwMode="auto">
          <a:xfrm>
            <a:off x="6334125" y="3629025"/>
            <a:ext cx="866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2" name="Text Box 12"/>
          <p:cNvSpPr txBox="1">
            <a:spLocks noChangeArrowheads="1"/>
          </p:cNvSpPr>
          <p:nvPr/>
        </p:nvSpPr>
        <p:spPr bwMode="auto">
          <a:xfrm>
            <a:off x="6315075" y="3324225"/>
            <a:ext cx="771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b="1" i="1" dirty="0">
                <a:solidFill>
                  <a:srgbClr val="006600"/>
                </a:solidFill>
                <a:ea typeface="华文新魏" panose="02010800040101010101" pitchFamily="2" charset="-122"/>
              </a:rPr>
              <a:t>0220CH</a:t>
            </a:r>
          </a:p>
        </p:txBody>
      </p:sp>
      <p:sp>
        <p:nvSpPr>
          <p:cNvPr id="13" name="Text Box 13"/>
          <p:cNvSpPr txBox="1">
            <a:spLocks noChangeArrowheads="1"/>
          </p:cNvSpPr>
          <p:nvPr/>
        </p:nvSpPr>
        <p:spPr bwMode="auto">
          <a:xfrm>
            <a:off x="2319337" y="6248400"/>
            <a:ext cx="5934075"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006600"/>
                </a:solidFill>
                <a:ea typeface="黑体" panose="02010609060101010101" pitchFamily="49" charset="-122"/>
              </a:rPr>
              <a:t>0000 001</a:t>
            </a:r>
            <a:r>
              <a:rPr kumimoji="1" lang="en-US" altLang="zh-CN" sz="2000" b="1" dirty="0">
                <a:solidFill>
                  <a:srgbClr val="CC0000"/>
                </a:solidFill>
                <a:ea typeface="黑体" panose="02010609060101010101" pitchFamily="49" charset="-122"/>
              </a:rPr>
              <a:t>0 001</a:t>
            </a:r>
            <a:r>
              <a:rPr kumimoji="1" lang="en-US" altLang="zh-CN" sz="2000" b="1" dirty="0">
                <a:solidFill>
                  <a:srgbClr val="0000FF"/>
                </a:solidFill>
                <a:ea typeface="黑体" panose="02010609060101010101" pitchFamily="49" charset="-122"/>
              </a:rPr>
              <a:t>0 0000 1100B </a:t>
            </a:r>
            <a:r>
              <a:rPr kumimoji="1" lang="zh-CN" altLang="en-US" sz="2000" b="1" dirty="0">
                <a:solidFill>
                  <a:srgbClr val="0000FF"/>
                </a:solidFill>
                <a:ea typeface="黑体" panose="02010609060101010101" pitchFamily="49" charset="-122"/>
              </a:rPr>
              <a:t>是第</a:t>
            </a:r>
            <a:r>
              <a:rPr kumimoji="1" lang="en-US" altLang="zh-CN" sz="2000" b="1" dirty="0">
                <a:solidFill>
                  <a:srgbClr val="0000FF"/>
                </a:solidFill>
                <a:ea typeface="黑体" panose="02010609060101010101" pitchFamily="49" charset="-122"/>
              </a:rPr>
              <a:t>1</a:t>
            </a:r>
            <a:r>
              <a:rPr kumimoji="1" lang="zh-CN" altLang="en-US" sz="2000" b="1" dirty="0">
                <a:solidFill>
                  <a:srgbClr val="0000FF"/>
                </a:solidFill>
                <a:ea typeface="黑体" panose="02010609060101010101" pitchFamily="49" charset="-122"/>
              </a:rPr>
              <a:t>块群中的</a:t>
            </a:r>
            <a:r>
              <a:rPr kumimoji="1" lang="en-US" altLang="zh-CN" sz="2000" b="1" dirty="0">
                <a:solidFill>
                  <a:srgbClr val="0000FF"/>
                </a:solidFill>
                <a:ea typeface="黑体" panose="02010609060101010101" pitchFamily="49" charset="-122"/>
              </a:rPr>
              <a:t>0001</a:t>
            </a:r>
            <a:r>
              <a:rPr kumimoji="1" lang="zh-CN" altLang="en-US" sz="2000" b="1" dirty="0">
                <a:solidFill>
                  <a:srgbClr val="0000FF"/>
                </a:solidFill>
                <a:ea typeface="黑体" panose="02010609060101010101" pitchFamily="49" charset="-122"/>
              </a:rPr>
              <a:t>块（即第</a:t>
            </a:r>
            <a:r>
              <a:rPr kumimoji="1" lang="en-US" altLang="zh-CN" sz="2000" b="1" dirty="0">
                <a:solidFill>
                  <a:srgbClr val="0000FF"/>
                </a:solidFill>
                <a:ea typeface="黑体" panose="02010609060101010101" pitchFamily="49" charset="-122"/>
              </a:rPr>
              <a:t>17</a:t>
            </a:r>
            <a:r>
              <a:rPr kumimoji="1" lang="zh-CN" altLang="en-US" sz="2000" b="1" dirty="0" smtClean="0">
                <a:solidFill>
                  <a:srgbClr val="0000FF"/>
                </a:solidFill>
                <a:ea typeface="黑体" panose="02010609060101010101" pitchFamily="49" charset="-122"/>
              </a:rPr>
              <a:t>块）</a:t>
            </a:r>
            <a:r>
              <a:rPr kumimoji="1" lang="zh-CN" altLang="en-US" sz="2000" b="1" dirty="0">
                <a:solidFill>
                  <a:srgbClr val="0000FF"/>
                </a:solidFill>
                <a:ea typeface="黑体" panose="02010609060101010101" pitchFamily="49" charset="-122"/>
              </a:rPr>
              <a:t>中第</a:t>
            </a:r>
            <a:r>
              <a:rPr kumimoji="1" lang="en-US" altLang="zh-CN" sz="2000" b="1" dirty="0">
                <a:solidFill>
                  <a:srgbClr val="0000FF"/>
                </a:solidFill>
                <a:ea typeface="黑体" panose="02010609060101010101" pitchFamily="49" charset="-122"/>
              </a:rPr>
              <a:t>12</a:t>
            </a:r>
            <a:r>
              <a:rPr kumimoji="1" lang="zh-CN" altLang="en-US" sz="2000" b="1" dirty="0">
                <a:solidFill>
                  <a:srgbClr val="0000FF"/>
                </a:solidFill>
                <a:ea typeface="黑体" panose="02010609060101010101" pitchFamily="49" charset="-122"/>
              </a:rPr>
              <a:t>个单元！</a:t>
            </a:r>
          </a:p>
        </p:txBody>
      </p:sp>
      <p:sp>
        <p:nvSpPr>
          <p:cNvPr id="14" name="Rectangle 14"/>
          <p:cNvSpPr>
            <a:spLocks noChangeArrowheads="1"/>
          </p:cNvSpPr>
          <p:nvPr/>
        </p:nvSpPr>
        <p:spPr bwMode="auto">
          <a:xfrm>
            <a:off x="7462837" y="3225800"/>
            <a:ext cx="790575" cy="333375"/>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5" name="Rectangle 17"/>
          <p:cNvSpPr>
            <a:spLocks noChangeArrowheads="1"/>
          </p:cNvSpPr>
          <p:nvPr/>
        </p:nvSpPr>
        <p:spPr bwMode="auto">
          <a:xfrm>
            <a:off x="2523414" y="2750154"/>
            <a:ext cx="94105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b="1" dirty="0" smtClean="0">
                <a:solidFill>
                  <a:srgbClr val="FF0000"/>
                </a:solidFill>
                <a:ea typeface="黑体" panose="02010609060101010101" pitchFamily="49" charset="-122"/>
              </a:rPr>
              <a:t>0000001?</a:t>
            </a:r>
            <a:endParaRPr kumimoji="1" lang="zh-CN" altLang="en-US" b="1" dirty="0">
              <a:solidFill>
                <a:srgbClr val="FF0000"/>
              </a:solidFill>
              <a:ea typeface="黑体" panose="02010609060101010101" pitchFamily="49" charset="-122"/>
            </a:endParaRPr>
          </a:p>
        </p:txBody>
      </p:sp>
      <p:sp>
        <p:nvSpPr>
          <p:cNvPr id="16" name="Rectangle 4"/>
          <p:cNvSpPr>
            <a:spLocks noChangeArrowheads="1"/>
          </p:cNvSpPr>
          <p:nvPr/>
        </p:nvSpPr>
        <p:spPr bwMode="auto">
          <a:xfrm>
            <a:off x="44805" y="737989"/>
            <a:ext cx="8964441"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latin typeface="微软雅黑" panose="020B0503020204020204" pitchFamily="34" charset="-122"/>
                <a:ea typeface="微软雅黑" panose="020B0503020204020204" pitchFamily="34" charset="-122"/>
              </a:rPr>
              <a:t>假定</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数据在主存和</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间的传送单位为512</a:t>
            </a:r>
            <a:r>
              <a:rPr kumimoji="1" lang="en-US" altLang="zh-CN"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数据区容量为</a:t>
            </a:r>
            <a:r>
              <a:rPr kumimoji="1" lang="en-US" altLang="zh-CN"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8KB</a:t>
            </a: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文本框 16"/>
          <p:cNvSpPr txBox="1"/>
          <p:nvPr/>
        </p:nvSpPr>
        <p:spPr>
          <a:xfrm>
            <a:off x="-41289" y="4807914"/>
            <a:ext cx="2742009" cy="400110"/>
          </a:xfrm>
          <a:prstGeom prst="rect">
            <a:avLst/>
          </a:prstGeom>
          <a:noFill/>
        </p:spPr>
        <p:txBody>
          <a:bodyPr wrap="square" rtlCol="0">
            <a:spAutoFit/>
          </a:bodyPr>
          <a:lstStyle/>
          <a:p>
            <a:r>
              <a:rPr lang="en-US" altLang="zh-CN" sz="2000" b="1" dirty="0" smtClean="0">
                <a:solidFill>
                  <a:schemeClr val="accent2"/>
                </a:solidFill>
                <a:latin typeface="+mj-ea"/>
                <a:ea typeface="+mj-ea"/>
              </a:rPr>
              <a:t>20</a:t>
            </a:r>
            <a:r>
              <a:rPr lang="zh-CN" altLang="en-US" sz="2000" b="1" dirty="0" smtClean="0">
                <a:solidFill>
                  <a:schemeClr val="accent2"/>
                </a:solidFill>
                <a:latin typeface="+mj-ea"/>
                <a:ea typeface="+mj-ea"/>
              </a:rPr>
              <a:t>位地址分三个部分：</a:t>
            </a:r>
          </a:p>
        </p:txBody>
      </p:sp>
      <p:sp>
        <p:nvSpPr>
          <p:cNvPr id="18" name="文本框 17"/>
          <p:cNvSpPr txBox="1"/>
          <p:nvPr/>
        </p:nvSpPr>
        <p:spPr>
          <a:xfrm>
            <a:off x="3910325" y="5235583"/>
            <a:ext cx="1171575" cy="307777"/>
          </a:xfrm>
          <a:prstGeom prst="rect">
            <a:avLst/>
          </a:prstGeom>
          <a:noFill/>
        </p:spPr>
        <p:txBody>
          <a:bodyPr wrap="square" rtlCol="0">
            <a:spAutoFit/>
          </a:bodyPr>
          <a:lstStyle/>
          <a:p>
            <a:r>
              <a:rPr kumimoji="1" lang="en-US" altLang="zh-CN" sz="1400" b="1" dirty="0" smtClean="0">
                <a:solidFill>
                  <a:srgbClr val="FF0000"/>
                </a:solidFill>
                <a:ea typeface="黑体" panose="02010609060101010101" pitchFamily="49" charset="-122"/>
              </a:rPr>
              <a:t>Cache</a:t>
            </a:r>
            <a:r>
              <a:rPr kumimoji="1" lang="zh-CN" altLang="en-US" sz="1400" b="1" dirty="0">
                <a:solidFill>
                  <a:srgbClr val="FF0000"/>
                </a:solidFill>
                <a:ea typeface="黑体" panose="02010609060101010101" pitchFamily="49" charset="-122"/>
              </a:rPr>
              <a:t>索引</a:t>
            </a:r>
            <a:endParaRPr lang="zh-CN" altLang="en-US" sz="1400" dirty="0" smtClean="0">
              <a:latin typeface="+mj-ea"/>
              <a:ea typeface="+mj-ea"/>
            </a:endParaRPr>
          </a:p>
        </p:txBody>
      </p:sp>
      <p:pic>
        <p:nvPicPr>
          <p:cNvPr id="19" name="图片 18"/>
          <p:cNvPicPr>
            <a:picLocks noChangeAspect="1"/>
          </p:cNvPicPr>
          <p:nvPr/>
        </p:nvPicPr>
        <p:blipFill>
          <a:blip r:embed="rId5"/>
          <a:stretch>
            <a:fillRect/>
          </a:stretch>
        </p:blipFill>
        <p:spPr>
          <a:xfrm>
            <a:off x="2643174" y="4863588"/>
            <a:ext cx="3200400" cy="1047750"/>
          </a:xfrm>
          <a:prstGeom prst="rect">
            <a:avLst/>
          </a:prstGeom>
        </p:spPr>
      </p:pic>
      <p:cxnSp>
        <p:nvCxnSpPr>
          <p:cNvPr id="20" name="直接箭头连接符 16"/>
          <p:cNvCxnSpPr>
            <a:cxnSpLocks noChangeShapeType="1"/>
          </p:cNvCxnSpPr>
          <p:nvPr/>
        </p:nvCxnSpPr>
        <p:spPr bwMode="auto">
          <a:xfrm flipV="1">
            <a:off x="3056149" y="5435613"/>
            <a:ext cx="316882" cy="779844"/>
          </a:xfrm>
          <a:prstGeom prst="straightConnector1">
            <a:avLst/>
          </a:prstGeom>
          <a:noFill/>
          <a:ln w="38100" algn="ctr">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21" name="直接箭头连接符 17"/>
          <p:cNvCxnSpPr>
            <a:cxnSpLocks noChangeShapeType="1"/>
          </p:cNvCxnSpPr>
          <p:nvPr/>
        </p:nvCxnSpPr>
        <p:spPr bwMode="auto">
          <a:xfrm flipV="1">
            <a:off x="3685305" y="5400991"/>
            <a:ext cx="286620" cy="877011"/>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2" name="直接箭头连接符 19"/>
          <p:cNvCxnSpPr>
            <a:cxnSpLocks noChangeShapeType="1"/>
          </p:cNvCxnSpPr>
          <p:nvPr/>
        </p:nvCxnSpPr>
        <p:spPr bwMode="auto">
          <a:xfrm flipV="1">
            <a:off x="4953234" y="5463677"/>
            <a:ext cx="381235" cy="801016"/>
          </a:xfrm>
          <a:prstGeom prst="straightConnector1">
            <a:avLst/>
          </a:prstGeom>
          <a:noFill/>
          <a:ln w="38100"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23" name="直接箭头连接符 22"/>
          <p:cNvCxnSpPr>
            <a:stCxn id="18" idx="0"/>
          </p:cNvCxnSpPr>
          <p:nvPr/>
        </p:nvCxnSpPr>
        <p:spPr bwMode="auto">
          <a:xfrm flipH="1" flipV="1">
            <a:off x="3601361" y="2917375"/>
            <a:ext cx="894752" cy="2318208"/>
          </a:xfrm>
          <a:prstGeom prst="straightConnector1">
            <a:avLst/>
          </a:prstGeom>
          <a:noFill/>
          <a:ln w="50800" cap="flat" cmpd="sng" algn="ctr">
            <a:solidFill>
              <a:srgbClr val="FE9AAB"/>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Line 7"/>
          <p:cNvSpPr>
            <a:spLocks noChangeShapeType="1"/>
          </p:cNvSpPr>
          <p:nvPr/>
        </p:nvSpPr>
        <p:spPr bwMode="auto">
          <a:xfrm>
            <a:off x="1400175" y="4463823"/>
            <a:ext cx="1396999" cy="65785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25" name="左大括号 24"/>
          <p:cNvSpPr/>
          <p:nvPr/>
        </p:nvSpPr>
        <p:spPr bwMode="auto">
          <a:xfrm rot="5400000">
            <a:off x="3994737" y="3243641"/>
            <a:ext cx="420833" cy="2947502"/>
          </a:xfrm>
          <a:prstGeom prst="leftBrace">
            <a:avLst>
              <a:gd name="adj1" fmla="val 8333"/>
              <a:gd name="adj2" fmla="val 50346"/>
            </a:avLst>
          </a:prstGeom>
          <a:noFill/>
          <a:ln w="19050" cap="flat" cmpd="sng" algn="ctr">
            <a:solidFill>
              <a:srgbClr val="99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panose="020B0604020202020204" pitchFamily="34" charset="0"/>
            </a:endParaRPr>
          </a:p>
        </p:txBody>
      </p:sp>
      <p:sp>
        <p:nvSpPr>
          <p:cNvPr id="26" name="文本框 25"/>
          <p:cNvSpPr txBox="1"/>
          <p:nvPr/>
        </p:nvSpPr>
        <p:spPr>
          <a:xfrm>
            <a:off x="3354215" y="4378413"/>
            <a:ext cx="1112220" cy="307777"/>
          </a:xfrm>
          <a:prstGeom prst="rect">
            <a:avLst/>
          </a:prstGeom>
          <a:noFill/>
        </p:spPr>
        <p:txBody>
          <a:bodyPr wrap="square" rtlCol="0">
            <a:spAutoFit/>
          </a:bodyPr>
          <a:lstStyle/>
          <a:p>
            <a:r>
              <a:rPr lang="zh-CN" altLang="en-US" sz="1400" b="1" dirty="0" smtClean="0">
                <a:latin typeface="+mj-ea"/>
                <a:ea typeface="+mj-ea"/>
              </a:rPr>
              <a:t>内存地址</a:t>
            </a:r>
          </a:p>
        </p:txBody>
      </p:sp>
      <p:sp>
        <p:nvSpPr>
          <p:cNvPr id="27" name="文本框 26"/>
          <p:cNvSpPr txBox="1"/>
          <p:nvPr/>
        </p:nvSpPr>
        <p:spPr>
          <a:xfrm>
            <a:off x="4036214" y="5787549"/>
            <a:ext cx="1112220" cy="307777"/>
          </a:xfrm>
          <a:prstGeom prst="rect">
            <a:avLst/>
          </a:prstGeom>
          <a:noFill/>
        </p:spPr>
        <p:txBody>
          <a:bodyPr wrap="square" rtlCol="0">
            <a:spAutoFit/>
          </a:bodyPr>
          <a:lstStyle/>
          <a:p>
            <a:r>
              <a:rPr lang="en-US" altLang="zh-CN" sz="1400" b="1" dirty="0" smtClean="0">
                <a:latin typeface="+mj-ea"/>
                <a:ea typeface="+mj-ea"/>
              </a:rPr>
              <a:t>cache</a:t>
            </a:r>
            <a:r>
              <a:rPr lang="zh-CN" altLang="en-US" sz="1400" b="1" dirty="0" smtClean="0">
                <a:latin typeface="+mj-ea"/>
                <a:ea typeface="+mj-ea"/>
              </a:rPr>
              <a:t>地址</a:t>
            </a:r>
          </a:p>
        </p:txBody>
      </p:sp>
      <p:cxnSp>
        <p:nvCxnSpPr>
          <p:cNvPr id="28" name="直接连接符 27"/>
          <p:cNvCxnSpPr/>
          <p:nvPr/>
        </p:nvCxnSpPr>
        <p:spPr bwMode="auto">
          <a:xfrm>
            <a:off x="3651788" y="5922187"/>
            <a:ext cx="0" cy="293270"/>
          </a:xfrm>
          <a:prstGeom prst="line">
            <a:avLst/>
          </a:prstGeom>
          <a:noFill/>
          <a:ln w="190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5831242" y="5534324"/>
            <a:ext cx="1" cy="756333"/>
          </a:xfrm>
          <a:prstGeom prst="line">
            <a:avLst/>
          </a:prstGeom>
          <a:noFill/>
          <a:ln w="190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3651788" y="6095326"/>
            <a:ext cx="2179454" cy="0"/>
          </a:xfrm>
          <a:prstGeom prst="line">
            <a:avLst/>
          </a:prstGeom>
          <a:noFill/>
          <a:ln w="19050" cap="flat" cmpd="sng" algn="ctr">
            <a:solidFill>
              <a:srgbClr val="9933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文本框 30"/>
          <p:cNvSpPr txBox="1"/>
          <p:nvPr/>
        </p:nvSpPr>
        <p:spPr>
          <a:xfrm>
            <a:off x="-50404" y="5119568"/>
            <a:ext cx="2742009" cy="400110"/>
          </a:xfrm>
          <a:prstGeom prst="rect">
            <a:avLst/>
          </a:prstGeom>
          <a:noFill/>
        </p:spPr>
        <p:txBody>
          <a:bodyPr wrap="square" rtlCol="0">
            <a:spAutoFit/>
          </a:bodyPr>
          <a:lstStyle/>
          <a:p>
            <a:r>
              <a:rPr lang="en-US" altLang="zh-CN" sz="2000" b="1" dirty="0" smtClean="0">
                <a:solidFill>
                  <a:schemeClr val="accent2"/>
                </a:solidFill>
                <a:latin typeface="+mj-ea"/>
                <a:ea typeface="+mj-ea"/>
              </a:rPr>
              <a:t>Cache</a:t>
            </a:r>
            <a:r>
              <a:rPr lang="zh-CN" altLang="en-US" sz="2000" b="1" dirty="0" smtClean="0">
                <a:solidFill>
                  <a:schemeClr val="accent2"/>
                </a:solidFill>
                <a:latin typeface="+mj-ea"/>
                <a:ea typeface="+mj-ea"/>
              </a:rPr>
              <a:t>行号用作索引</a:t>
            </a:r>
          </a:p>
        </p:txBody>
      </p:sp>
      <p:sp>
        <p:nvSpPr>
          <p:cNvPr id="32" name="文本框 31"/>
          <p:cNvSpPr txBox="1"/>
          <p:nvPr/>
        </p:nvSpPr>
        <p:spPr>
          <a:xfrm>
            <a:off x="3657756" y="4967789"/>
            <a:ext cx="1171575" cy="307777"/>
          </a:xfrm>
          <a:prstGeom prst="rect">
            <a:avLst/>
          </a:prstGeom>
          <a:noFill/>
        </p:spPr>
        <p:txBody>
          <a:bodyPr wrap="square" rtlCol="0">
            <a:spAutoFit/>
          </a:bodyPr>
          <a:lstStyle/>
          <a:p>
            <a:r>
              <a:rPr kumimoji="1" lang="en-US" altLang="zh-CN" sz="1400" b="1" dirty="0" smtClean="0">
                <a:solidFill>
                  <a:srgbClr val="FF0000"/>
                </a:solidFill>
                <a:ea typeface="黑体" panose="02010609060101010101" pitchFamily="49" charset="-122"/>
              </a:rPr>
              <a:t>Cache</a:t>
            </a:r>
            <a:r>
              <a:rPr kumimoji="1" lang="zh-CN" altLang="en-US" sz="1400" b="1" dirty="0">
                <a:solidFill>
                  <a:srgbClr val="FF0000"/>
                </a:solidFill>
                <a:ea typeface="黑体" panose="02010609060101010101" pitchFamily="49" charset="-122"/>
              </a:rPr>
              <a:t>索引</a:t>
            </a:r>
            <a:endParaRPr lang="zh-CN" altLang="en-US" sz="1400" dirty="0" smtClean="0">
              <a:latin typeface="+mj-ea"/>
              <a:ea typeface="+mj-ea"/>
            </a:endParaRPr>
          </a:p>
        </p:txBody>
      </p:sp>
      <p:sp>
        <p:nvSpPr>
          <p:cNvPr id="33" name="文本框 32"/>
          <p:cNvSpPr txBox="1"/>
          <p:nvPr/>
        </p:nvSpPr>
        <p:spPr>
          <a:xfrm>
            <a:off x="-62009" y="5465769"/>
            <a:ext cx="3183512" cy="707886"/>
          </a:xfrm>
          <a:prstGeom prst="rect">
            <a:avLst/>
          </a:prstGeom>
          <a:noFill/>
        </p:spPr>
        <p:txBody>
          <a:bodyPr wrap="square" rtlCol="0">
            <a:spAutoFit/>
          </a:bodyPr>
          <a:lstStyle/>
          <a:p>
            <a:r>
              <a:rPr lang="zh-CN" altLang="en-US" sz="2000" b="1" dirty="0" smtClean="0">
                <a:solidFill>
                  <a:schemeClr val="accent2"/>
                </a:solidFill>
                <a:latin typeface="+mj-ea"/>
                <a:ea typeface="+mj-ea"/>
              </a:rPr>
              <a:t>访问是否命中：</a:t>
            </a:r>
            <a:r>
              <a:rPr lang="en-US" altLang="zh-CN" sz="2000" b="1" dirty="0" smtClean="0">
                <a:solidFill>
                  <a:schemeClr val="accent2"/>
                </a:solidFill>
                <a:latin typeface="+mj-ea"/>
                <a:ea typeface="+mj-ea"/>
              </a:rPr>
              <a:t/>
            </a:r>
            <a:br>
              <a:rPr lang="en-US" altLang="zh-CN" sz="2000" b="1" dirty="0" smtClean="0">
                <a:solidFill>
                  <a:schemeClr val="accent2"/>
                </a:solidFill>
                <a:latin typeface="+mj-ea"/>
                <a:ea typeface="+mj-ea"/>
              </a:rPr>
            </a:br>
            <a:r>
              <a:rPr lang="zh-CN" altLang="en-US" sz="2000" b="1" dirty="0" smtClean="0">
                <a:solidFill>
                  <a:schemeClr val="accent2"/>
                </a:solidFill>
                <a:latin typeface="+mj-ea"/>
                <a:ea typeface="+mj-ea"/>
              </a:rPr>
              <a:t>比较指定行的</a:t>
            </a:r>
            <a:r>
              <a:rPr lang="zh-CN" altLang="en-US" sz="2000" b="1" dirty="0" smtClean="0">
                <a:solidFill>
                  <a:srgbClr val="FF0000"/>
                </a:solidFill>
                <a:latin typeface="+mj-ea"/>
                <a:ea typeface="+mj-ea"/>
              </a:rPr>
              <a:t>群号</a:t>
            </a:r>
            <a:r>
              <a:rPr lang="en-US" altLang="zh-CN" sz="2000" b="1" dirty="0" smtClean="0">
                <a:solidFill>
                  <a:srgbClr val="FF0000"/>
                </a:solidFill>
                <a:latin typeface="+mj-ea"/>
                <a:ea typeface="+mj-ea"/>
              </a:rPr>
              <a:t>=</a:t>
            </a:r>
            <a:r>
              <a:rPr lang="zh-CN" altLang="en-US" sz="2000" b="1" dirty="0" smtClean="0">
                <a:solidFill>
                  <a:srgbClr val="FF0000"/>
                </a:solidFill>
                <a:latin typeface="+mj-ea"/>
                <a:ea typeface="+mj-ea"/>
              </a:rPr>
              <a:t>标记？</a:t>
            </a:r>
          </a:p>
        </p:txBody>
      </p:sp>
      <p:sp>
        <p:nvSpPr>
          <p:cNvPr id="34" name="文本框 33"/>
          <p:cNvSpPr txBox="1"/>
          <p:nvPr/>
        </p:nvSpPr>
        <p:spPr>
          <a:xfrm>
            <a:off x="3587640" y="2308276"/>
            <a:ext cx="720381" cy="307777"/>
          </a:xfrm>
          <a:prstGeom prst="rect">
            <a:avLst/>
          </a:prstGeom>
          <a:noFill/>
        </p:spPr>
        <p:txBody>
          <a:bodyPr wrap="square" rtlCol="0">
            <a:spAutoFit/>
          </a:bodyPr>
          <a:lstStyle/>
          <a:p>
            <a:r>
              <a:rPr lang="en-US" altLang="zh-CN" sz="1400" b="1" dirty="0" smtClean="0">
                <a:solidFill>
                  <a:srgbClr val="FF0000"/>
                </a:solidFill>
                <a:latin typeface="+mj-ea"/>
                <a:ea typeface="+mj-ea"/>
              </a:rPr>
              <a:t>512B</a:t>
            </a:r>
            <a:endParaRPr lang="zh-CN" altLang="en-US" sz="1400" b="1" dirty="0" smtClean="0">
              <a:solidFill>
                <a:srgbClr val="FF0000"/>
              </a:solidFill>
              <a:latin typeface="+mj-ea"/>
              <a:ea typeface="+mj-ea"/>
            </a:endParaRPr>
          </a:p>
        </p:txBody>
      </p:sp>
      <p:sp>
        <p:nvSpPr>
          <p:cNvPr id="35" name="文本框 34"/>
          <p:cNvSpPr txBox="1"/>
          <p:nvPr/>
        </p:nvSpPr>
        <p:spPr>
          <a:xfrm>
            <a:off x="7580484" y="1315270"/>
            <a:ext cx="720381" cy="307777"/>
          </a:xfrm>
          <a:prstGeom prst="rect">
            <a:avLst/>
          </a:prstGeom>
          <a:noFill/>
        </p:spPr>
        <p:txBody>
          <a:bodyPr wrap="square" rtlCol="0">
            <a:spAutoFit/>
          </a:bodyPr>
          <a:lstStyle/>
          <a:p>
            <a:r>
              <a:rPr lang="en-US" altLang="zh-CN" sz="1400" b="1" dirty="0" smtClean="0">
                <a:solidFill>
                  <a:srgbClr val="FF0000"/>
                </a:solidFill>
                <a:latin typeface="+mj-ea"/>
                <a:ea typeface="+mj-ea"/>
              </a:rPr>
              <a:t>512B</a:t>
            </a:r>
            <a:endParaRPr lang="zh-CN" altLang="en-US" sz="1400" b="1" dirty="0" smtClean="0">
              <a:solidFill>
                <a:srgbClr val="FF0000"/>
              </a:solidFill>
              <a:latin typeface="+mj-ea"/>
              <a:ea typeface="+mj-ea"/>
            </a:endParaRPr>
          </a:p>
        </p:txBody>
      </p:sp>
      <p:pic>
        <p:nvPicPr>
          <p:cNvPr id="36" name="图片 35"/>
          <p:cNvPicPr>
            <a:picLocks noChangeAspect="1"/>
          </p:cNvPicPr>
          <p:nvPr/>
        </p:nvPicPr>
        <p:blipFill>
          <a:blip r:embed="rId6"/>
          <a:stretch>
            <a:fillRect/>
          </a:stretch>
        </p:blipFill>
        <p:spPr>
          <a:xfrm>
            <a:off x="2898295" y="3848704"/>
            <a:ext cx="626683" cy="377999"/>
          </a:xfrm>
          <a:prstGeom prst="rect">
            <a:avLst/>
          </a:prstGeom>
        </p:spPr>
      </p:pic>
      <p:pic>
        <p:nvPicPr>
          <p:cNvPr id="37" name="图片 36"/>
          <p:cNvPicPr>
            <a:picLocks noChangeAspect="1"/>
          </p:cNvPicPr>
          <p:nvPr/>
        </p:nvPicPr>
        <p:blipFill>
          <a:blip r:embed="rId7"/>
          <a:stretch>
            <a:fillRect/>
          </a:stretch>
        </p:blipFill>
        <p:spPr>
          <a:xfrm>
            <a:off x="8343160" y="1331563"/>
            <a:ext cx="783947" cy="4933130"/>
          </a:xfrm>
          <a:prstGeom prst="rect">
            <a:avLst/>
          </a:prstGeom>
        </p:spPr>
      </p:pic>
      <p:cxnSp>
        <p:nvCxnSpPr>
          <p:cNvPr id="38" name="直接连接符 37"/>
          <p:cNvCxnSpPr/>
          <p:nvPr/>
        </p:nvCxnSpPr>
        <p:spPr bwMode="auto">
          <a:xfrm flipV="1">
            <a:off x="4350316" y="1549668"/>
            <a:ext cx="3082175" cy="859722"/>
          </a:xfrm>
          <a:prstGeom prst="line">
            <a:avLst/>
          </a:prstGeom>
          <a:noFill/>
          <a:ln w="190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p:cNvCxnSpPr/>
          <p:nvPr/>
        </p:nvCxnSpPr>
        <p:spPr bwMode="auto">
          <a:xfrm flipV="1">
            <a:off x="4366877" y="1914730"/>
            <a:ext cx="3082175" cy="859722"/>
          </a:xfrm>
          <a:prstGeom prst="line">
            <a:avLst/>
          </a:prstGeom>
          <a:noFill/>
          <a:ln w="190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连接符 39"/>
          <p:cNvCxnSpPr/>
          <p:nvPr/>
        </p:nvCxnSpPr>
        <p:spPr bwMode="auto">
          <a:xfrm flipV="1">
            <a:off x="4358259" y="2703296"/>
            <a:ext cx="3082175" cy="859722"/>
          </a:xfrm>
          <a:prstGeom prst="line">
            <a:avLst/>
          </a:prstGeom>
          <a:noFill/>
          <a:ln w="190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连接符 40"/>
          <p:cNvCxnSpPr/>
          <p:nvPr/>
        </p:nvCxnSpPr>
        <p:spPr bwMode="auto">
          <a:xfrm>
            <a:off x="4333754" y="2415510"/>
            <a:ext cx="3123916" cy="618378"/>
          </a:xfrm>
          <a:prstGeom prst="line">
            <a:avLst/>
          </a:prstGeom>
          <a:noFill/>
          <a:ln w="1905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连接符 41"/>
          <p:cNvCxnSpPr/>
          <p:nvPr/>
        </p:nvCxnSpPr>
        <p:spPr bwMode="auto">
          <a:xfrm>
            <a:off x="4344968" y="2799661"/>
            <a:ext cx="3123916" cy="618378"/>
          </a:xfrm>
          <a:prstGeom prst="line">
            <a:avLst/>
          </a:prstGeom>
          <a:noFill/>
          <a:ln w="1905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4352401" y="3578723"/>
            <a:ext cx="3123916" cy="618378"/>
          </a:xfrm>
          <a:prstGeom prst="line">
            <a:avLst/>
          </a:prstGeom>
          <a:noFill/>
          <a:ln w="1905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a:off x="4351313" y="2442779"/>
            <a:ext cx="3106357" cy="2477539"/>
          </a:xfrm>
          <a:prstGeom prst="line">
            <a:avLst/>
          </a:prstGeom>
          <a:noFill/>
          <a:ln w="19050" cap="flat" cmpd="sng" algn="ctr">
            <a:solidFill>
              <a:srgbClr val="99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p:cNvCxnSpPr/>
          <p:nvPr/>
        </p:nvCxnSpPr>
        <p:spPr bwMode="auto">
          <a:xfrm>
            <a:off x="4346907" y="2798027"/>
            <a:ext cx="3106357" cy="2477539"/>
          </a:xfrm>
          <a:prstGeom prst="line">
            <a:avLst/>
          </a:prstGeom>
          <a:noFill/>
          <a:ln w="19050" cap="flat" cmpd="sng" algn="ctr">
            <a:solidFill>
              <a:srgbClr val="99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连接符 45"/>
          <p:cNvCxnSpPr/>
          <p:nvPr/>
        </p:nvCxnSpPr>
        <p:spPr bwMode="auto">
          <a:xfrm>
            <a:off x="4340801" y="3577364"/>
            <a:ext cx="3106357" cy="2477539"/>
          </a:xfrm>
          <a:prstGeom prst="line">
            <a:avLst/>
          </a:prstGeom>
          <a:noFill/>
          <a:ln w="19050" cap="flat" cmpd="sng" algn="ctr">
            <a:solidFill>
              <a:srgbClr val="99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7" name="图片 46"/>
          <p:cNvPicPr>
            <a:picLocks noChangeAspect="1"/>
          </p:cNvPicPr>
          <p:nvPr/>
        </p:nvPicPr>
        <p:blipFill>
          <a:blip r:embed="rId8"/>
          <a:stretch>
            <a:fillRect/>
          </a:stretch>
        </p:blipFill>
        <p:spPr>
          <a:xfrm>
            <a:off x="3056149" y="1234431"/>
            <a:ext cx="3694916" cy="304387"/>
          </a:xfrm>
          <a:prstGeom prst="rect">
            <a:avLst/>
          </a:prstGeom>
        </p:spPr>
      </p:pic>
      <p:sp>
        <p:nvSpPr>
          <p:cNvPr id="48" name="Rectangle 4"/>
          <p:cNvSpPr>
            <a:spLocks noChangeArrowheads="1"/>
          </p:cNvSpPr>
          <p:nvPr/>
        </p:nvSpPr>
        <p:spPr bwMode="auto">
          <a:xfrm>
            <a:off x="20134" y="1828850"/>
            <a:ext cx="1982510" cy="61555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t>主存大小</a:t>
            </a:r>
            <a:r>
              <a:rPr kumimoji="1" lang="en-US" altLang="zh-CN"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t>:</a:t>
            </a:r>
            <a:br>
              <a:rPr kumimoji="1" lang="en-US" altLang="zh-CN"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br>
            <a:r>
              <a:rPr kumimoji="1" lang="en-US" altLang="zh-CN"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t>1MB=</a:t>
            </a:r>
            <a:r>
              <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rPr>
              <a:t>2</a:t>
            </a:r>
            <a:r>
              <a:rPr kumimoji="1" lang="zh-CN" altLang="en-US" sz="2000" b="1" baseline="30000" dirty="0">
                <a:solidFill>
                  <a:srgbClr val="0000FF"/>
                </a:solidFill>
                <a:latin typeface="黑体" panose="02010609060101010101" pitchFamily="49" charset="-122"/>
                <a:ea typeface="黑体" panose="02010609060101010101" pitchFamily="49" charset="-122"/>
                <a:cs typeface="Arial" panose="020B0604020202020204" pitchFamily="34" charset="0"/>
              </a:rPr>
              <a:t>20</a:t>
            </a:r>
            <a:r>
              <a:rPr kumimoji="1" lang="en-US" altLang="zh-CN"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t>B</a:t>
            </a:r>
            <a:r>
              <a:rPr kumimoji="1" lang="en-US" altLang="zh-CN" sz="2000" b="1" dirty="0">
                <a:solidFill>
                  <a:srgbClr val="0000FF"/>
                </a:solidFill>
                <a:latin typeface="黑体" panose="02010609060101010101" pitchFamily="49" charset="-122"/>
                <a:ea typeface="黑体" panose="02010609060101010101" pitchFamily="49" charset="-122"/>
                <a:cs typeface="Arial" panose="020B0604020202020204" pitchFamily="34" charset="0"/>
              </a:rPr>
              <a:t> =</a:t>
            </a:r>
            <a:r>
              <a:rPr kumimoji="1" lang="en-US" altLang="zh-CN"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t>1024KB</a:t>
            </a:r>
            <a:endPar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endParaRPr>
          </a:p>
        </p:txBody>
      </p:sp>
      <p:sp>
        <p:nvSpPr>
          <p:cNvPr id="49" name="Rectangle 4"/>
          <p:cNvSpPr>
            <a:spLocks noChangeArrowheads="1"/>
          </p:cNvSpPr>
          <p:nvPr/>
        </p:nvSpPr>
        <p:spPr bwMode="auto">
          <a:xfrm>
            <a:off x="20133" y="2441247"/>
            <a:ext cx="1982511"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t>=</a:t>
            </a:r>
            <a:r>
              <a:rPr kumimoji="1" lang="en-US" altLang="zh-CN"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t>512B</a:t>
            </a:r>
            <a:r>
              <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rPr>
              <a:t>/</a:t>
            </a:r>
            <a:r>
              <a:rPr kumimoji="1" lang="zh-CN" altLang="en-US"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t>块</a:t>
            </a:r>
            <a:r>
              <a:rPr kumimoji="1" lang="en-US" altLang="zh-CN"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t>x</a:t>
            </a:r>
            <a:r>
              <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rPr>
              <a:t>2048</a:t>
            </a:r>
            <a:r>
              <a:rPr kumimoji="1" lang="zh-CN" altLang="en-US"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t>块</a:t>
            </a:r>
            <a:endPar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endParaRPr>
          </a:p>
        </p:txBody>
      </p:sp>
      <p:sp>
        <p:nvSpPr>
          <p:cNvPr id="50" name="Rectangle 4"/>
          <p:cNvSpPr>
            <a:spLocks noChangeArrowheads="1"/>
          </p:cNvSpPr>
          <p:nvPr/>
        </p:nvSpPr>
        <p:spPr bwMode="auto">
          <a:xfrm>
            <a:off x="20133" y="2736882"/>
            <a:ext cx="1741879" cy="3199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t>=8KB/</a:t>
            </a:r>
            <a:r>
              <a:rPr kumimoji="1" lang="zh-CN" altLang="en-US"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t>群</a:t>
            </a:r>
            <a:r>
              <a:rPr kumimoji="1" lang="en-US" altLang="zh-CN" sz="2000" b="1" dirty="0" smtClean="0">
                <a:solidFill>
                  <a:srgbClr val="0000FF"/>
                </a:solidFill>
                <a:latin typeface="黑体" panose="02010609060101010101" pitchFamily="49" charset="-122"/>
                <a:ea typeface="黑体" panose="02010609060101010101" pitchFamily="49" charset="-122"/>
                <a:cs typeface="Arial" panose="020B0604020202020204" pitchFamily="34" charset="0"/>
              </a:rPr>
              <a:t>x</a:t>
            </a:r>
            <a:r>
              <a:rPr kumimoji="1" lang="en-US" altLang="zh-CN" sz="2000" b="1" dirty="0">
                <a:solidFill>
                  <a:srgbClr val="0000FF"/>
                </a:solidFill>
                <a:latin typeface="黑体" panose="02010609060101010101" pitchFamily="49" charset="-122"/>
                <a:ea typeface="黑体" panose="02010609060101010101" pitchFamily="49" charset="-122"/>
                <a:cs typeface="Arial" panose="020B0604020202020204" pitchFamily="34" charset="0"/>
              </a:rPr>
              <a:t>128</a:t>
            </a:r>
            <a:r>
              <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rPr>
              <a:t>群</a:t>
            </a:r>
          </a:p>
        </p:txBody>
      </p:sp>
      <p:sp>
        <p:nvSpPr>
          <p:cNvPr id="51" name="文本框 50"/>
          <p:cNvSpPr txBox="1"/>
          <p:nvPr/>
        </p:nvSpPr>
        <p:spPr>
          <a:xfrm>
            <a:off x="3586395" y="2664599"/>
            <a:ext cx="720381" cy="307777"/>
          </a:xfrm>
          <a:prstGeom prst="rect">
            <a:avLst/>
          </a:prstGeom>
          <a:noFill/>
        </p:spPr>
        <p:txBody>
          <a:bodyPr wrap="square" rtlCol="0">
            <a:spAutoFit/>
          </a:bodyPr>
          <a:lstStyle/>
          <a:p>
            <a:r>
              <a:rPr lang="en-US" altLang="zh-CN" sz="1400" b="1" dirty="0" smtClean="0">
                <a:solidFill>
                  <a:srgbClr val="FF0000"/>
                </a:solidFill>
                <a:latin typeface="+mj-ea"/>
                <a:ea typeface="+mj-ea"/>
              </a:rPr>
              <a:t>512B</a:t>
            </a:r>
            <a:endParaRPr lang="zh-CN" altLang="en-US" sz="1400" b="1" dirty="0" smtClean="0">
              <a:solidFill>
                <a:srgbClr val="FF0000"/>
              </a:solidFill>
              <a:latin typeface="+mj-ea"/>
              <a:ea typeface="+mj-ea"/>
            </a:endParaRPr>
          </a:p>
        </p:txBody>
      </p:sp>
      <p:sp>
        <p:nvSpPr>
          <p:cNvPr id="52" name="文本框 51"/>
          <p:cNvSpPr txBox="1"/>
          <p:nvPr/>
        </p:nvSpPr>
        <p:spPr>
          <a:xfrm>
            <a:off x="3643408" y="3500932"/>
            <a:ext cx="720381" cy="307777"/>
          </a:xfrm>
          <a:prstGeom prst="rect">
            <a:avLst/>
          </a:prstGeom>
          <a:noFill/>
        </p:spPr>
        <p:txBody>
          <a:bodyPr wrap="square" rtlCol="0">
            <a:spAutoFit/>
          </a:bodyPr>
          <a:lstStyle/>
          <a:p>
            <a:r>
              <a:rPr lang="en-US" altLang="zh-CN" sz="1400" b="1" dirty="0" smtClean="0">
                <a:solidFill>
                  <a:srgbClr val="FF0000"/>
                </a:solidFill>
                <a:latin typeface="+mj-ea"/>
                <a:ea typeface="+mj-ea"/>
              </a:rPr>
              <a:t>512B</a:t>
            </a:r>
            <a:endParaRPr lang="zh-CN" altLang="en-US" sz="1400" b="1" dirty="0" smtClean="0">
              <a:solidFill>
                <a:srgbClr val="FF0000"/>
              </a:solidFill>
              <a:latin typeface="+mj-ea"/>
              <a:ea typeface="+mj-ea"/>
            </a:endParaRPr>
          </a:p>
        </p:txBody>
      </p:sp>
    </p:spTree>
    <p:extLst>
      <p:ext uri="{BB962C8B-B14F-4D97-AF65-F5344CB8AC3E}">
        <p14:creationId xmlns:p14="http://schemas.microsoft.com/office/powerpoint/2010/main" val="153725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down)">
                                      <p:cBhvr>
                                        <p:cTn id="12" dur="500"/>
                                        <p:tgtEl>
                                          <p:spTgt spid="47"/>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0-#ppt_h/2"/>
                                          </p:val>
                                        </p:tav>
                                        <p:tav tm="100000">
                                          <p:val>
                                            <p:strVal val="#ppt_y"/>
                                          </p:val>
                                        </p:tav>
                                      </p:tavLst>
                                    </p:anim>
                                  </p:childTnLst>
                                </p:cTn>
                              </p:par>
                            </p:childTnLst>
                          </p:cTn>
                        </p:par>
                        <p:par>
                          <p:cTn id="23" fill="hold">
                            <p:stCondLst>
                              <p:cond delay="500"/>
                            </p:stCondLst>
                            <p:childTnLst>
                              <p:par>
                                <p:cTn id="24" presetID="2" presetClass="entr" presetSubtype="1"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fill="hold"/>
                                        <p:tgtEl>
                                          <p:spTgt spid="51"/>
                                        </p:tgtEl>
                                        <p:attrNameLst>
                                          <p:attrName>ppt_x</p:attrName>
                                        </p:attrNameLst>
                                      </p:cBhvr>
                                      <p:tavLst>
                                        <p:tav tm="0">
                                          <p:val>
                                            <p:strVal val="#ppt_x"/>
                                          </p:val>
                                        </p:tav>
                                        <p:tav tm="100000">
                                          <p:val>
                                            <p:strVal val="#ppt_x"/>
                                          </p:val>
                                        </p:tav>
                                      </p:tavLst>
                                    </p:anim>
                                    <p:anim calcmode="lin" valueType="num">
                                      <p:cBhvr additive="base">
                                        <p:cTn id="27" dur="500" fill="hold"/>
                                        <p:tgtEl>
                                          <p:spTgt spid="51"/>
                                        </p:tgtEl>
                                        <p:attrNameLst>
                                          <p:attrName>ppt_y</p:attrName>
                                        </p:attrNameLst>
                                      </p:cBhvr>
                                      <p:tavLst>
                                        <p:tav tm="0">
                                          <p:val>
                                            <p:strVal val="0-#ppt_h/2"/>
                                          </p:val>
                                        </p:tav>
                                        <p:tav tm="100000">
                                          <p:val>
                                            <p:strVal val="#ppt_y"/>
                                          </p:val>
                                        </p:tav>
                                      </p:tavLst>
                                    </p:anim>
                                  </p:childTnLst>
                                </p:cTn>
                              </p:par>
                            </p:childTnLst>
                          </p:cTn>
                        </p:par>
                        <p:par>
                          <p:cTn id="28" fill="hold">
                            <p:stCondLst>
                              <p:cond delay="1000"/>
                            </p:stCondLst>
                            <p:childTnLst>
                              <p:par>
                                <p:cTn id="29" presetID="2" presetClass="entr" presetSubtype="1"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down)">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down)">
                                      <p:cBhvr>
                                        <p:cTn id="47" dur="500"/>
                                        <p:tgtEl>
                                          <p:spTgt spid="48"/>
                                        </p:tgtEl>
                                      </p:cBhvr>
                                    </p:animEffect>
                                  </p:childTnLst>
                                </p:cTn>
                              </p:par>
                            </p:childTnLst>
                          </p:cTn>
                        </p:par>
                        <p:par>
                          <p:cTn id="48" fill="hold">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down)">
                                      <p:cBhvr>
                                        <p:cTn id="51" dur="500"/>
                                        <p:tgtEl>
                                          <p:spTgt spid="4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up)">
                                      <p:cBhvr>
                                        <p:cTn id="56" dur="500"/>
                                        <p:tgtEl>
                                          <p:spTgt spid="4"/>
                                        </p:tgtEl>
                                      </p:cBhvr>
                                    </p:animEffect>
                                  </p:childTnLst>
                                </p:cTn>
                              </p:par>
                            </p:childTnLst>
                          </p:cTn>
                        </p:par>
                        <p:par>
                          <p:cTn id="57" fill="hold">
                            <p:stCondLst>
                              <p:cond delay="500"/>
                            </p:stCondLst>
                            <p:childTnLst>
                              <p:par>
                                <p:cTn id="58" presetID="2" presetClass="entr" presetSubtype="1" fill="hold" grpId="0" nodeType="afterEffect">
                                  <p:stCondLst>
                                    <p:cond delay="0"/>
                                  </p:stCondLst>
                                  <p:childTnLst>
                                    <p:set>
                                      <p:cBhvr>
                                        <p:cTn id="59" dur="1" fill="hold">
                                          <p:stCondLst>
                                            <p:cond delay="0"/>
                                          </p:stCondLst>
                                        </p:cTn>
                                        <p:tgtEl>
                                          <p:spTgt spid="35"/>
                                        </p:tgtEl>
                                        <p:attrNameLst>
                                          <p:attrName>style.visibility</p:attrName>
                                        </p:attrNameLst>
                                      </p:cBhvr>
                                      <p:to>
                                        <p:strVal val="visible"/>
                                      </p:to>
                                    </p:set>
                                    <p:anim calcmode="lin" valueType="num">
                                      <p:cBhvr additive="base">
                                        <p:cTn id="60" dur="500" fill="hold"/>
                                        <p:tgtEl>
                                          <p:spTgt spid="35"/>
                                        </p:tgtEl>
                                        <p:attrNameLst>
                                          <p:attrName>ppt_x</p:attrName>
                                        </p:attrNameLst>
                                      </p:cBhvr>
                                      <p:tavLst>
                                        <p:tav tm="0">
                                          <p:val>
                                            <p:strVal val="#ppt_x"/>
                                          </p:val>
                                        </p:tav>
                                        <p:tav tm="100000">
                                          <p:val>
                                            <p:strVal val="#ppt_x"/>
                                          </p:val>
                                        </p:tav>
                                      </p:tavLst>
                                    </p:anim>
                                    <p:anim calcmode="lin" valueType="num">
                                      <p:cBhvr additive="base">
                                        <p:cTn id="61"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wipe(down)">
                                      <p:cBhvr>
                                        <p:cTn id="66" dur="500"/>
                                        <p:tgtEl>
                                          <p:spTgt spid="5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up)">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right)">
                                      <p:cBhvr>
                                        <p:cTn id="76" dur="500"/>
                                        <p:tgtEl>
                                          <p:spTgt spid="38"/>
                                        </p:tgtEl>
                                      </p:cBhvr>
                                    </p:animEffect>
                                  </p:childTnLst>
                                </p:cTn>
                              </p:par>
                            </p:childTnLst>
                          </p:cTn>
                        </p:par>
                        <p:par>
                          <p:cTn id="77" fill="hold">
                            <p:stCondLst>
                              <p:cond delay="500"/>
                            </p:stCondLst>
                            <p:childTnLst>
                              <p:par>
                                <p:cTn id="78" presetID="22" presetClass="entr" presetSubtype="2" fill="hold" nodeType="after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right)">
                                      <p:cBhvr>
                                        <p:cTn id="80" dur="500"/>
                                        <p:tgtEl>
                                          <p:spTgt spid="39"/>
                                        </p:tgtEl>
                                      </p:cBhvr>
                                    </p:animEffect>
                                  </p:childTnLst>
                                </p:cTn>
                              </p:par>
                            </p:childTnLst>
                          </p:cTn>
                        </p:par>
                        <p:par>
                          <p:cTn id="81" fill="hold">
                            <p:stCondLst>
                              <p:cond delay="1000"/>
                            </p:stCondLst>
                            <p:childTnLst>
                              <p:par>
                                <p:cTn id="82" presetID="22" presetClass="entr" presetSubtype="2" fill="hold" nodeType="after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wipe(right)">
                                      <p:cBhvr>
                                        <p:cTn id="84" dur="500"/>
                                        <p:tgtEl>
                                          <p:spTgt spid="4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down)">
                                      <p:cBhvr>
                                        <p:cTn id="89" dur="500"/>
                                        <p:tgtEl>
                                          <p:spTgt spid="41"/>
                                        </p:tgtEl>
                                      </p:cBhvr>
                                    </p:animEffect>
                                  </p:childTnLst>
                                </p:cTn>
                              </p:par>
                            </p:childTnLst>
                          </p:cTn>
                        </p:par>
                        <p:par>
                          <p:cTn id="90" fill="hold">
                            <p:stCondLst>
                              <p:cond delay="500"/>
                            </p:stCondLst>
                            <p:childTnLst>
                              <p:par>
                                <p:cTn id="91" presetID="22" presetClass="entr" presetSubtype="4" fill="hold" nodeType="after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wipe(down)">
                                      <p:cBhvr>
                                        <p:cTn id="93" dur="500"/>
                                        <p:tgtEl>
                                          <p:spTgt spid="42"/>
                                        </p:tgtEl>
                                      </p:cBhvr>
                                    </p:animEffect>
                                  </p:childTnLst>
                                </p:cTn>
                              </p:par>
                            </p:childTnLst>
                          </p:cTn>
                        </p:par>
                        <p:par>
                          <p:cTn id="94" fill="hold">
                            <p:stCondLst>
                              <p:cond delay="1000"/>
                            </p:stCondLst>
                            <p:childTnLst>
                              <p:par>
                                <p:cTn id="95" presetID="22" presetClass="entr" presetSubtype="4" fill="hold"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down)">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wipe(down)">
                                      <p:cBhvr>
                                        <p:cTn id="102" dur="500"/>
                                        <p:tgtEl>
                                          <p:spTgt spid="44"/>
                                        </p:tgtEl>
                                      </p:cBhvr>
                                    </p:animEffect>
                                  </p:childTnLst>
                                </p:cTn>
                              </p:par>
                            </p:childTnLst>
                          </p:cTn>
                        </p:par>
                        <p:par>
                          <p:cTn id="103" fill="hold">
                            <p:stCondLst>
                              <p:cond delay="500"/>
                            </p:stCondLst>
                            <p:childTnLst>
                              <p:par>
                                <p:cTn id="104" presetID="22" presetClass="entr" presetSubtype="4" fill="hold" nodeType="after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wipe(down)">
                                      <p:cBhvr>
                                        <p:cTn id="106" dur="500"/>
                                        <p:tgtEl>
                                          <p:spTgt spid="45"/>
                                        </p:tgtEl>
                                      </p:cBhvr>
                                    </p:animEffect>
                                  </p:childTnLst>
                                </p:cTn>
                              </p:par>
                            </p:childTnLst>
                          </p:cTn>
                        </p:par>
                        <p:par>
                          <p:cTn id="107" fill="hold">
                            <p:stCondLst>
                              <p:cond delay="1000"/>
                            </p:stCondLst>
                            <p:childTnLst>
                              <p:par>
                                <p:cTn id="108" presetID="22" presetClass="entr" presetSubtype="4" fill="hold" nodeType="after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wipe(down)">
                                      <p:cBhvr>
                                        <p:cTn id="110" dur="500"/>
                                        <p:tgtEl>
                                          <p:spTgt spid="4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wipe(down)">
                                      <p:cBhvr>
                                        <p:cTn id="115" dur="500"/>
                                        <p:tgtEl>
                                          <p:spTgt spid="17"/>
                                        </p:tgtEl>
                                      </p:cBhvr>
                                    </p:animEffect>
                                  </p:childTnLst>
                                </p:cTn>
                              </p:par>
                            </p:childTnLst>
                          </p:cTn>
                        </p:par>
                        <p:par>
                          <p:cTn id="116" fill="hold">
                            <p:stCondLst>
                              <p:cond delay="500"/>
                            </p:stCondLst>
                            <p:childTnLst>
                              <p:par>
                                <p:cTn id="117" presetID="22" presetClass="entr" presetSubtype="4" fill="hold" nodeType="afterEffect">
                                  <p:stCondLst>
                                    <p:cond delay="0"/>
                                  </p:stCondLst>
                                  <p:childTnLst>
                                    <p:set>
                                      <p:cBhvr>
                                        <p:cTn id="118" dur="1" fill="hold">
                                          <p:stCondLst>
                                            <p:cond delay="0"/>
                                          </p:stCondLst>
                                        </p:cTn>
                                        <p:tgtEl>
                                          <p:spTgt spid="19"/>
                                        </p:tgtEl>
                                        <p:attrNameLst>
                                          <p:attrName>style.visibility</p:attrName>
                                        </p:attrNameLst>
                                      </p:cBhvr>
                                      <p:to>
                                        <p:strVal val="visible"/>
                                      </p:to>
                                    </p:set>
                                    <p:animEffect transition="in" filter="wipe(down)">
                                      <p:cBhvr>
                                        <p:cTn id="119" dur="500"/>
                                        <p:tgtEl>
                                          <p:spTgt spid="19"/>
                                        </p:tgtEl>
                                      </p:cBhvr>
                                    </p:animEffect>
                                  </p:childTnLst>
                                </p:cTn>
                              </p:par>
                            </p:childTnLst>
                          </p:cTn>
                        </p:par>
                        <p:par>
                          <p:cTn id="120" fill="hold">
                            <p:stCondLst>
                              <p:cond delay="1000"/>
                            </p:stCondLst>
                            <p:childTnLst>
                              <p:par>
                                <p:cTn id="121" presetID="22" presetClass="entr" presetSubtype="4" fill="hold" grpId="0" nodeType="afterEffect">
                                  <p:stCondLst>
                                    <p:cond delay="0"/>
                                  </p:stCondLst>
                                  <p:childTnLst>
                                    <p:set>
                                      <p:cBhvr>
                                        <p:cTn id="122" dur="1" fill="hold">
                                          <p:stCondLst>
                                            <p:cond delay="0"/>
                                          </p:stCondLst>
                                        </p:cTn>
                                        <p:tgtEl>
                                          <p:spTgt spid="25"/>
                                        </p:tgtEl>
                                        <p:attrNameLst>
                                          <p:attrName>style.visibility</p:attrName>
                                        </p:attrNameLst>
                                      </p:cBhvr>
                                      <p:to>
                                        <p:strVal val="visible"/>
                                      </p:to>
                                    </p:set>
                                    <p:animEffect transition="in" filter="wipe(down)">
                                      <p:cBhvr>
                                        <p:cTn id="123" dur="500"/>
                                        <p:tgtEl>
                                          <p:spTgt spid="25"/>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26"/>
                                        </p:tgtEl>
                                        <p:attrNameLst>
                                          <p:attrName>style.visibility</p:attrName>
                                        </p:attrNameLst>
                                      </p:cBhvr>
                                      <p:to>
                                        <p:strVal val="visible"/>
                                      </p:to>
                                    </p:set>
                                    <p:animEffect transition="in" filter="wipe(down)">
                                      <p:cBhvr>
                                        <p:cTn id="126" dur="500"/>
                                        <p:tgtEl>
                                          <p:spTgt spid="2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wipe(down)">
                                      <p:cBhvr>
                                        <p:cTn id="131" dur="500"/>
                                        <p:tgtEl>
                                          <p:spTgt spid="28"/>
                                        </p:tgtEl>
                                      </p:cBhvr>
                                    </p:animEffect>
                                  </p:childTnLst>
                                </p:cTn>
                              </p:par>
                            </p:childTnLst>
                          </p:cTn>
                        </p:par>
                        <p:par>
                          <p:cTn id="132" fill="hold">
                            <p:stCondLst>
                              <p:cond delay="500"/>
                            </p:stCondLst>
                            <p:childTnLst>
                              <p:par>
                                <p:cTn id="133" presetID="22" presetClass="entr" presetSubtype="4" fill="hold" nodeType="afterEffect">
                                  <p:stCondLst>
                                    <p:cond delay="0"/>
                                  </p:stCondLst>
                                  <p:childTnLst>
                                    <p:set>
                                      <p:cBhvr>
                                        <p:cTn id="134" dur="1" fill="hold">
                                          <p:stCondLst>
                                            <p:cond delay="0"/>
                                          </p:stCondLst>
                                        </p:cTn>
                                        <p:tgtEl>
                                          <p:spTgt spid="29"/>
                                        </p:tgtEl>
                                        <p:attrNameLst>
                                          <p:attrName>style.visibility</p:attrName>
                                        </p:attrNameLst>
                                      </p:cBhvr>
                                      <p:to>
                                        <p:strVal val="visible"/>
                                      </p:to>
                                    </p:set>
                                    <p:animEffect transition="in" filter="wipe(down)">
                                      <p:cBhvr>
                                        <p:cTn id="135" dur="500"/>
                                        <p:tgtEl>
                                          <p:spTgt spid="29"/>
                                        </p:tgtEl>
                                      </p:cBhvr>
                                    </p:animEffect>
                                  </p:childTnLst>
                                </p:cTn>
                              </p:par>
                            </p:childTnLst>
                          </p:cTn>
                        </p:par>
                        <p:par>
                          <p:cTn id="136" fill="hold">
                            <p:stCondLst>
                              <p:cond delay="1000"/>
                            </p:stCondLst>
                            <p:childTnLst>
                              <p:par>
                                <p:cTn id="137" presetID="22" presetClass="entr" presetSubtype="8" fill="hold" nodeType="afterEffect">
                                  <p:stCondLst>
                                    <p:cond delay="0"/>
                                  </p:stCondLst>
                                  <p:childTnLst>
                                    <p:set>
                                      <p:cBhvr>
                                        <p:cTn id="138" dur="1" fill="hold">
                                          <p:stCondLst>
                                            <p:cond delay="0"/>
                                          </p:stCondLst>
                                        </p:cTn>
                                        <p:tgtEl>
                                          <p:spTgt spid="30"/>
                                        </p:tgtEl>
                                        <p:attrNameLst>
                                          <p:attrName>style.visibility</p:attrName>
                                        </p:attrNameLst>
                                      </p:cBhvr>
                                      <p:to>
                                        <p:strVal val="visible"/>
                                      </p:to>
                                    </p:set>
                                    <p:animEffect transition="in" filter="wipe(left)">
                                      <p:cBhvr>
                                        <p:cTn id="139" dur="500"/>
                                        <p:tgtEl>
                                          <p:spTgt spid="30"/>
                                        </p:tgtEl>
                                      </p:cBhvr>
                                    </p:animEffect>
                                  </p:childTnLst>
                                </p:cTn>
                              </p:par>
                            </p:childTnLst>
                          </p:cTn>
                        </p:par>
                        <p:par>
                          <p:cTn id="140" fill="hold">
                            <p:stCondLst>
                              <p:cond delay="1500"/>
                            </p:stCondLst>
                            <p:childTnLst>
                              <p:par>
                                <p:cTn id="141" presetID="22" presetClass="entr" presetSubtype="4" fill="hold" grpId="0" nodeType="afterEffect">
                                  <p:stCondLst>
                                    <p:cond delay="0"/>
                                  </p:stCondLst>
                                  <p:childTnLst>
                                    <p:set>
                                      <p:cBhvr>
                                        <p:cTn id="142" dur="1" fill="hold">
                                          <p:stCondLst>
                                            <p:cond delay="0"/>
                                          </p:stCondLst>
                                        </p:cTn>
                                        <p:tgtEl>
                                          <p:spTgt spid="27"/>
                                        </p:tgtEl>
                                        <p:attrNameLst>
                                          <p:attrName>style.visibility</p:attrName>
                                        </p:attrNameLst>
                                      </p:cBhvr>
                                      <p:to>
                                        <p:strVal val="visible"/>
                                      </p:to>
                                    </p:set>
                                    <p:animEffect transition="in" filter="wipe(down)">
                                      <p:cBhvr>
                                        <p:cTn id="143" dur="500"/>
                                        <p:tgtEl>
                                          <p:spTgt spid="27"/>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nodeType="clickEffect">
                                  <p:stCondLst>
                                    <p:cond delay="0"/>
                                  </p:stCondLst>
                                  <p:childTnLst>
                                    <p:set>
                                      <p:cBhvr>
                                        <p:cTn id="147" dur="1" fill="hold">
                                          <p:stCondLst>
                                            <p:cond delay="0"/>
                                          </p:stCondLst>
                                        </p:cTn>
                                        <p:tgtEl>
                                          <p:spTgt spid="8">
                                            <p:txEl>
                                              <p:pRg st="0" end="0"/>
                                            </p:txEl>
                                          </p:spTgt>
                                        </p:tgtEl>
                                        <p:attrNameLst>
                                          <p:attrName>style.visibility</p:attrName>
                                        </p:attrNameLst>
                                      </p:cBhvr>
                                      <p:to>
                                        <p:strVal val="visible"/>
                                      </p:to>
                                    </p:set>
                                    <p:animEffect transition="in" filter="blinds(horizontal)">
                                      <p:cBhvr>
                                        <p:cTn id="148" dur="500"/>
                                        <p:tgtEl>
                                          <p:spTgt spid="8">
                                            <p:txEl>
                                              <p:pRg st="0" end="0"/>
                                            </p:txEl>
                                          </p:spTgt>
                                        </p:tgtEl>
                                      </p:cBhvr>
                                    </p:animEffect>
                                  </p:childTnLst>
                                </p:cTn>
                              </p:par>
                            </p:childTnLst>
                          </p:cTn>
                        </p:par>
                        <p:par>
                          <p:cTn id="149" fill="hold">
                            <p:stCondLst>
                              <p:cond delay="500"/>
                            </p:stCondLst>
                            <p:childTnLst>
                              <p:par>
                                <p:cTn id="150" presetID="3" presetClass="entr" presetSubtype="10" fill="hold" grpId="0" nodeType="afterEffect">
                                  <p:stCondLst>
                                    <p:cond delay="0"/>
                                  </p:stCondLst>
                                  <p:childTnLst>
                                    <p:set>
                                      <p:cBhvr>
                                        <p:cTn id="151" dur="1" fill="hold">
                                          <p:stCondLst>
                                            <p:cond delay="0"/>
                                          </p:stCondLst>
                                        </p:cTn>
                                        <p:tgtEl>
                                          <p:spTgt spid="9"/>
                                        </p:tgtEl>
                                        <p:attrNameLst>
                                          <p:attrName>style.visibility</p:attrName>
                                        </p:attrNameLst>
                                      </p:cBhvr>
                                      <p:to>
                                        <p:strVal val="visible"/>
                                      </p:to>
                                    </p:set>
                                    <p:animEffect transition="in" filter="blinds(horizontal)">
                                      <p:cBhvr>
                                        <p:cTn id="152" dur="500"/>
                                        <p:tgtEl>
                                          <p:spTgt spid="9"/>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nodeType="clickEffect">
                                  <p:stCondLst>
                                    <p:cond delay="0"/>
                                  </p:stCondLst>
                                  <p:childTnLst>
                                    <p:set>
                                      <p:cBhvr>
                                        <p:cTn id="156" dur="1" fill="hold">
                                          <p:stCondLst>
                                            <p:cond delay="0"/>
                                          </p:stCondLst>
                                        </p:cTn>
                                        <p:tgtEl>
                                          <p:spTgt spid="8">
                                            <p:txEl>
                                              <p:pRg st="1" end="1"/>
                                            </p:txEl>
                                          </p:spTgt>
                                        </p:tgtEl>
                                        <p:attrNameLst>
                                          <p:attrName>style.visibility</p:attrName>
                                        </p:attrNameLst>
                                      </p:cBhvr>
                                      <p:to>
                                        <p:strVal val="visible"/>
                                      </p:to>
                                    </p:set>
                                    <p:animEffect transition="in" filter="blinds(horizontal)">
                                      <p:cBhvr>
                                        <p:cTn id="157" dur="500"/>
                                        <p:tgtEl>
                                          <p:spTgt spid="8">
                                            <p:txEl>
                                              <p:pRg st="1" end="1"/>
                                            </p:txEl>
                                          </p:spTgt>
                                        </p:tgtEl>
                                      </p:cBhvr>
                                    </p:animEffect>
                                  </p:childTnLst>
                                </p:cTn>
                              </p:par>
                            </p:childTnLst>
                          </p:cTn>
                        </p:par>
                        <p:par>
                          <p:cTn id="158" fill="hold">
                            <p:stCondLst>
                              <p:cond delay="500"/>
                            </p:stCondLst>
                            <p:childTnLst>
                              <p:par>
                                <p:cTn id="159" presetID="3" presetClass="entr" presetSubtype="10" fill="hold" grpId="0" nodeType="afterEffect">
                                  <p:stCondLst>
                                    <p:cond delay="0"/>
                                  </p:stCondLst>
                                  <p:childTnLst>
                                    <p:set>
                                      <p:cBhvr>
                                        <p:cTn id="160" dur="1" fill="hold">
                                          <p:stCondLst>
                                            <p:cond delay="0"/>
                                          </p:stCondLst>
                                        </p:cTn>
                                        <p:tgtEl>
                                          <p:spTgt spid="24"/>
                                        </p:tgtEl>
                                        <p:attrNameLst>
                                          <p:attrName>style.visibility</p:attrName>
                                        </p:attrNameLst>
                                      </p:cBhvr>
                                      <p:to>
                                        <p:strVal val="visible"/>
                                      </p:to>
                                    </p:set>
                                    <p:animEffect transition="in" filter="blinds(horizontal)">
                                      <p:cBhvr>
                                        <p:cTn id="161" dur="500"/>
                                        <p:tgtEl>
                                          <p:spTgt spid="24"/>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nodeType="clickEffect">
                                  <p:stCondLst>
                                    <p:cond delay="0"/>
                                  </p:stCondLst>
                                  <p:childTnLst>
                                    <p:set>
                                      <p:cBhvr>
                                        <p:cTn id="165" dur="1" fill="hold">
                                          <p:stCondLst>
                                            <p:cond delay="0"/>
                                          </p:stCondLst>
                                        </p:cTn>
                                        <p:tgtEl>
                                          <p:spTgt spid="36"/>
                                        </p:tgtEl>
                                        <p:attrNameLst>
                                          <p:attrName>style.visibility</p:attrName>
                                        </p:attrNameLst>
                                      </p:cBhvr>
                                      <p:to>
                                        <p:strVal val="visible"/>
                                      </p:to>
                                    </p:set>
                                    <p:animEffect transition="in" filter="wipe(left)">
                                      <p:cBhvr>
                                        <p:cTn id="166" dur="500"/>
                                        <p:tgtEl>
                                          <p:spTgt spid="36"/>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grpId="0" nodeType="clickEffect">
                                  <p:stCondLst>
                                    <p:cond delay="0"/>
                                  </p:stCondLst>
                                  <p:childTnLst>
                                    <p:set>
                                      <p:cBhvr>
                                        <p:cTn id="170" dur="1" fill="hold">
                                          <p:stCondLst>
                                            <p:cond delay="0"/>
                                          </p:stCondLst>
                                        </p:cTn>
                                        <p:tgtEl>
                                          <p:spTgt spid="31"/>
                                        </p:tgtEl>
                                        <p:attrNameLst>
                                          <p:attrName>style.visibility</p:attrName>
                                        </p:attrNameLst>
                                      </p:cBhvr>
                                      <p:to>
                                        <p:strVal val="visible"/>
                                      </p:to>
                                    </p:set>
                                    <p:animEffect transition="in" filter="wipe(down)">
                                      <p:cBhvr>
                                        <p:cTn id="171" dur="500"/>
                                        <p:tgtEl>
                                          <p:spTgt spid="31"/>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4" fill="hold" grpId="0" nodeType="clickEffect">
                                  <p:stCondLst>
                                    <p:cond delay="0"/>
                                  </p:stCondLst>
                                  <p:childTnLst>
                                    <p:set>
                                      <p:cBhvr>
                                        <p:cTn id="175" dur="1" fill="hold">
                                          <p:stCondLst>
                                            <p:cond delay="0"/>
                                          </p:stCondLst>
                                        </p:cTn>
                                        <p:tgtEl>
                                          <p:spTgt spid="32"/>
                                        </p:tgtEl>
                                        <p:attrNameLst>
                                          <p:attrName>style.visibility</p:attrName>
                                        </p:attrNameLst>
                                      </p:cBhvr>
                                      <p:to>
                                        <p:strVal val="visible"/>
                                      </p:to>
                                    </p:set>
                                    <p:animEffect transition="in" filter="wipe(down)">
                                      <p:cBhvr>
                                        <p:cTn id="176" dur="500"/>
                                        <p:tgtEl>
                                          <p:spTgt spid="32"/>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grpId="0" nodeType="clickEffect">
                                  <p:stCondLst>
                                    <p:cond delay="0"/>
                                  </p:stCondLst>
                                  <p:childTnLst>
                                    <p:set>
                                      <p:cBhvr>
                                        <p:cTn id="180" dur="1" fill="hold">
                                          <p:stCondLst>
                                            <p:cond delay="0"/>
                                          </p:stCondLst>
                                        </p:cTn>
                                        <p:tgtEl>
                                          <p:spTgt spid="33"/>
                                        </p:tgtEl>
                                        <p:attrNameLst>
                                          <p:attrName>style.visibility</p:attrName>
                                        </p:attrNameLst>
                                      </p:cBhvr>
                                      <p:to>
                                        <p:strVal val="visible"/>
                                      </p:to>
                                    </p:set>
                                    <p:animEffect transition="in" filter="wipe(down)">
                                      <p:cBhvr>
                                        <p:cTn id="181" dur="500"/>
                                        <p:tgtEl>
                                          <p:spTgt spid="33"/>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1" fill="hold">
                                          <p:stCondLst>
                                            <p:cond delay="0"/>
                                          </p:stCondLst>
                                        </p:cTn>
                                        <p:tgtEl>
                                          <p:spTgt spid="10"/>
                                        </p:tgtEl>
                                        <p:attrNameLst>
                                          <p:attrName>style.visibility</p:attrName>
                                        </p:attrNameLst>
                                      </p:cBhvr>
                                      <p:to>
                                        <p:strVal val="visible"/>
                                      </p:to>
                                    </p:set>
                                    <p:animEffect transition="in" filter="blinds(horizontal)">
                                      <p:cBhvr>
                                        <p:cTn id="186" dur="500"/>
                                        <p:tgtEl>
                                          <p:spTgt spid="10"/>
                                        </p:tgtEl>
                                      </p:cBhvr>
                                    </p:animEffect>
                                  </p:childTnLst>
                                </p:cTn>
                              </p:par>
                            </p:childTnLst>
                          </p:cTn>
                        </p:par>
                      </p:childTnLst>
                    </p:cTn>
                  </p:par>
                  <p:par>
                    <p:cTn id="187" fill="hold">
                      <p:stCondLst>
                        <p:cond delay="indefinite"/>
                      </p:stCondLst>
                      <p:childTnLst>
                        <p:par>
                          <p:cTn id="188" fill="hold">
                            <p:stCondLst>
                              <p:cond delay="0"/>
                            </p:stCondLst>
                            <p:childTnLst>
                              <p:par>
                                <p:cTn id="189" presetID="3" presetClass="entr" presetSubtype="10" fill="hold" grpId="0" nodeType="clickEffect">
                                  <p:stCondLst>
                                    <p:cond delay="0"/>
                                  </p:stCondLst>
                                  <p:childTnLst>
                                    <p:set>
                                      <p:cBhvr>
                                        <p:cTn id="190" dur="1" fill="hold">
                                          <p:stCondLst>
                                            <p:cond delay="0"/>
                                          </p:stCondLst>
                                        </p:cTn>
                                        <p:tgtEl>
                                          <p:spTgt spid="13"/>
                                        </p:tgtEl>
                                        <p:attrNameLst>
                                          <p:attrName>style.visibility</p:attrName>
                                        </p:attrNameLst>
                                      </p:cBhvr>
                                      <p:to>
                                        <p:strVal val="visible"/>
                                      </p:to>
                                    </p:set>
                                    <p:animEffect transition="in" filter="blinds(horizontal)">
                                      <p:cBhvr>
                                        <p:cTn id="191" dur="500"/>
                                        <p:tgtEl>
                                          <p:spTgt spid="13"/>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nodeType="clickEffect">
                                  <p:stCondLst>
                                    <p:cond delay="0"/>
                                  </p:stCondLst>
                                  <p:childTnLst>
                                    <p:set>
                                      <p:cBhvr>
                                        <p:cTn id="195" dur="1" fill="hold">
                                          <p:stCondLst>
                                            <p:cond delay="0"/>
                                          </p:stCondLst>
                                        </p:cTn>
                                        <p:tgtEl>
                                          <p:spTgt spid="20"/>
                                        </p:tgtEl>
                                        <p:attrNameLst>
                                          <p:attrName>style.visibility</p:attrName>
                                        </p:attrNameLst>
                                      </p:cBhvr>
                                      <p:to>
                                        <p:strVal val="visible"/>
                                      </p:to>
                                    </p:set>
                                    <p:animEffect transition="in" filter="wipe(down)">
                                      <p:cBhvr>
                                        <p:cTn id="196" dur="500"/>
                                        <p:tgtEl>
                                          <p:spTgt spid="20"/>
                                        </p:tgtEl>
                                      </p:cBhvr>
                                    </p:animEffect>
                                  </p:childTnLst>
                                </p:cTn>
                              </p:par>
                            </p:childTnLst>
                          </p:cTn>
                        </p:par>
                        <p:par>
                          <p:cTn id="197" fill="hold">
                            <p:stCondLst>
                              <p:cond delay="500"/>
                            </p:stCondLst>
                            <p:childTnLst>
                              <p:par>
                                <p:cTn id="198" presetID="22" presetClass="entr" presetSubtype="4" fill="hold" nodeType="afterEffect">
                                  <p:stCondLst>
                                    <p:cond delay="0"/>
                                  </p:stCondLst>
                                  <p:childTnLst>
                                    <p:set>
                                      <p:cBhvr>
                                        <p:cTn id="199" dur="1" fill="hold">
                                          <p:stCondLst>
                                            <p:cond delay="0"/>
                                          </p:stCondLst>
                                        </p:cTn>
                                        <p:tgtEl>
                                          <p:spTgt spid="21"/>
                                        </p:tgtEl>
                                        <p:attrNameLst>
                                          <p:attrName>style.visibility</p:attrName>
                                        </p:attrNameLst>
                                      </p:cBhvr>
                                      <p:to>
                                        <p:strVal val="visible"/>
                                      </p:to>
                                    </p:set>
                                    <p:animEffect transition="in" filter="wipe(down)">
                                      <p:cBhvr>
                                        <p:cTn id="200" dur="500"/>
                                        <p:tgtEl>
                                          <p:spTgt spid="21"/>
                                        </p:tgtEl>
                                      </p:cBhvr>
                                    </p:animEffect>
                                  </p:childTnLst>
                                </p:cTn>
                              </p:par>
                            </p:childTnLst>
                          </p:cTn>
                        </p:par>
                        <p:par>
                          <p:cTn id="201" fill="hold">
                            <p:stCondLst>
                              <p:cond delay="1000"/>
                            </p:stCondLst>
                            <p:childTnLst>
                              <p:par>
                                <p:cTn id="202" presetID="22" presetClass="entr" presetSubtype="4" fill="hold" nodeType="afterEffect">
                                  <p:stCondLst>
                                    <p:cond delay="0"/>
                                  </p:stCondLst>
                                  <p:childTnLst>
                                    <p:set>
                                      <p:cBhvr>
                                        <p:cTn id="203" dur="1" fill="hold">
                                          <p:stCondLst>
                                            <p:cond delay="0"/>
                                          </p:stCondLst>
                                        </p:cTn>
                                        <p:tgtEl>
                                          <p:spTgt spid="22"/>
                                        </p:tgtEl>
                                        <p:attrNameLst>
                                          <p:attrName>style.visibility</p:attrName>
                                        </p:attrNameLst>
                                      </p:cBhvr>
                                      <p:to>
                                        <p:strVal val="visible"/>
                                      </p:to>
                                    </p:set>
                                    <p:animEffect transition="in" filter="wipe(down)">
                                      <p:cBhvr>
                                        <p:cTn id="204" dur="500"/>
                                        <p:tgtEl>
                                          <p:spTgt spid="22"/>
                                        </p:tgtEl>
                                      </p:cBhvr>
                                    </p:animEffect>
                                  </p:childTnLst>
                                </p:cTn>
                              </p:par>
                            </p:childTnLst>
                          </p:cTn>
                        </p:par>
                      </p:childTnLst>
                    </p:cTn>
                  </p:par>
                  <p:par>
                    <p:cTn id="205" fill="hold">
                      <p:stCondLst>
                        <p:cond delay="indefinite"/>
                      </p:stCondLst>
                      <p:childTnLst>
                        <p:par>
                          <p:cTn id="206" fill="hold">
                            <p:stCondLst>
                              <p:cond delay="0"/>
                            </p:stCondLst>
                            <p:childTnLst>
                              <p:par>
                                <p:cTn id="207" presetID="3" presetClass="entr" presetSubtype="10" fill="hold" grpId="0" nodeType="clickEffect">
                                  <p:stCondLst>
                                    <p:cond delay="0"/>
                                  </p:stCondLst>
                                  <p:childTnLst>
                                    <p:set>
                                      <p:cBhvr>
                                        <p:cTn id="208" dur="1" fill="hold">
                                          <p:stCondLst>
                                            <p:cond delay="0"/>
                                          </p:stCondLst>
                                        </p:cTn>
                                        <p:tgtEl>
                                          <p:spTgt spid="12"/>
                                        </p:tgtEl>
                                        <p:attrNameLst>
                                          <p:attrName>style.visibility</p:attrName>
                                        </p:attrNameLst>
                                      </p:cBhvr>
                                      <p:to>
                                        <p:strVal val="visible"/>
                                      </p:to>
                                    </p:set>
                                    <p:animEffect transition="in" filter="blinds(horizontal)">
                                      <p:cBhvr>
                                        <p:cTn id="209" dur="500"/>
                                        <p:tgtEl>
                                          <p:spTgt spid="12"/>
                                        </p:tgtEl>
                                      </p:cBhvr>
                                    </p:animEffect>
                                  </p:childTnLst>
                                </p:cTn>
                              </p:par>
                            </p:childTnLst>
                          </p:cTn>
                        </p:par>
                      </p:childTnLst>
                    </p:cTn>
                  </p:par>
                  <p:par>
                    <p:cTn id="210" fill="hold">
                      <p:stCondLst>
                        <p:cond delay="indefinite"/>
                      </p:stCondLst>
                      <p:childTnLst>
                        <p:par>
                          <p:cTn id="211" fill="hold">
                            <p:stCondLst>
                              <p:cond delay="0"/>
                            </p:stCondLst>
                            <p:childTnLst>
                              <p:par>
                                <p:cTn id="212" presetID="3" presetClass="entr" presetSubtype="10" fill="hold" grpId="0" nodeType="clickEffect">
                                  <p:stCondLst>
                                    <p:cond delay="0"/>
                                  </p:stCondLst>
                                  <p:childTnLst>
                                    <p:set>
                                      <p:cBhvr>
                                        <p:cTn id="213" dur="1" fill="hold">
                                          <p:stCondLst>
                                            <p:cond delay="0"/>
                                          </p:stCondLst>
                                        </p:cTn>
                                        <p:tgtEl>
                                          <p:spTgt spid="14"/>
                                        </p:tgtEl>
                                        <p:attrNameLst>
                                          <p:attrName>style.visibility</p:attrName>
                                        </p:attrNameLst>
                                      </p:cBhvr>
                                      <p:to>
                                        <p:strVal val="visible"/>
                                      </p:to>
                                    </p:set>
                                    <p:animEffect transition="in" filter="blinds(horizontal)">
                                      <p:cBhvr>
                                        <p:cTn id="214" dur="500"/>
                                        <p:tgtEl>
                                          <p:spTgt spid="14"/>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18"/>
                                        </p:tgtEl>
                                        <p:attrNameLst>
                                          <p:attrName>style.visibility</p:attrName>
                                        </p:attrNameLst>
                                      </p:cBhvr>
                                      <p:to>
                                        <p:strVal val="visible"/>
                                      </p:to>
                                    </p:set>
                                    <p:animEffect transition="in" filter="wipe(down)">
                                      <p:cBhvr>
                                        <p:cTn id="219" dur="500"/>
                                        <p:tgtEl>
                                          <p:spTgt spid="18"/>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4" fill="hold" nodeType="clickEffect">
                                  <p:stCondLst>
                                    <p:cond delay="0"/>
                                  </p:stCondLst>
                                  <p:childTnLst>
                                    <p:set>
                                      <p:cBhvr>
                                        <p:cTn id="223" dur="1" fill="hold">
                                          <p:stCondLst>
                                            <p:cond delay="0"/>
                                          </p:stCondLst>
                                        </p:cTn>
                                        <p:tgtEl>
                                          <p:spTgt spid="23"/>
                                        </p:tgtEl>
                                        <p:attrNameLst>
                                          <p:attrName>style.visibility</p:attrName>
                                        </p:attrNameLst>
                                      </p:cBhvr>
                                      <p:to>
                                        <p:strVal val="visible"/>
                                      </p:to>
                                    </p:set>
                                    <p:animEffect transition="in" filter="wipe(down)">
                                      <p:cBhvr>
                                        <p:cTn id="224" dur="500"/>
                                        <p:tgtEl>
                                          <p:spTgt spid="23"/>
                                        </p:tgtEl>
                                      </p:cBhvr>
                                    </p:animEffect>
                                  </p:childTnLst>
                                </p:cTn>
                              </p:par>
                            </p:childTnLst>
                          </p:cTn>
                        </p:par>
                      </p:childTnLst>
                    </p:cTn>
                  </p:par>
                  <p:par>
                    <p:cTn id="225" fill="hold">
                      <p:stCondLst>
                        <p:cond delay="indefinite"/>
                      </p:stCondLst>
                      <p:childTnLst>
                        <p:par>
                          <p:cTn id="226" fill="hold">
                            <p:stCondLst>
                              <p:cond delay="0"/>
                            </p:stCondLst>
                            <p:childTnLst>
                              <p:par>
                                <p:cTn id="227" presetID="3" presetClass="entr" presetSubtype="10" fill="hold" grpId="0" nodeType="clickEffect">
                                  <p:stCondLst>
                                    <p:cond delay="0"/>
                                  </p:stCondLst>
                                  <p:childTnLst>
                                    <p:set>
                                      <p:cBhvr>
                                        <p:cTn id="228" dur="1" fill="hold">
                                          <p:stCondLst>
                                            <p:cond delay="0"/>
                                          </p:stCondLst>
                                        </p:cTn>
                                        <p:tgtEl>
                                          <p:spTgt spid="15"/>
                                        </p:tgtEl>
                                        <p:attrNameLst>
                                          <p:attrName>style.visibility</p:attrName>
                                        </p:attrNameLst>
                                      </p:cBhvr>
                                      <p:to>
                                        <p:strVal val="visible"/>
                                      </p:to>
                                    </p:set>
                                    <p:animEffect transition="in" filter="blinds(horizontal)">
                                      <p:cBhvr>
                                        <p:cTn id="2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3" grpId="0" animBg="1"/>
      <p:bldP spid="14" grpId="0" animBg="1"/>
      <p:bldP spid="15" grpId="0"/>
      <p:bldP spid="17" grpId="0"/>
      <p:bldP spid="18" grpId="0"/>
      <p:bldP spid="24" grpId="0" animBg="1"/>
      <p:bldP spid="25" grpId="0" animBg="1"/>
      <p:bldP spid="26" grpId="0"/>
      <p:bldP spid="27" grpId="0"/>
      <p:bldP spid="31" grpId="0"/>
      <p:bldP spid="32" grpId="0"/>
      <p:bldP spid="33" grpId="0"/>
      <p:bldP spid="34" grpId="0"/>
      <p:bldP spid="35" grpId="0"/>
      <p:bldP spid="48" grpId="0" animBg="1"/>
      <p:bldP spid="49" grpId="0" animBg="1"/>
      <p:bldP spid="50" grpId="0" animBg="1"/>
      <p:bldP spid="51" grpId="0"/>
      <p:bldP spid="5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2771775" y="3565525"/>
            <a:ext cx="5400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2227" name="Rectangle 8"/>
          <p:cNvSpPr>
            <a:spLocks noGrp="1" noChangeArrowheads="1"/>
          </p:cNvSpPr>
          <p:nvPr>
            <p:ph type="title" idx="4294967295"/>
          </p:nvPr>
        </p:nvSpPr>
        <p:spPr>
          <a:xfrm>
            <a:off x="304800" y="122413"/>
            <a:ext cx="8640763" cy="574324"/>
          </a:xfrm>
          <a:noFill/>
        </p:spPr>
        <p:txBody>
          <a:bodyPr lIns="91440" tIns="45720" rIns="91440" bIns="45720" anchor="ctr"/>
          <a:lstStyle/>
          <a:p>
            <a:pPr eaLnBrk="1" hangingPunct="1"/>
            <a:r>
              <a:rPr lang="en-US" altLang="zh-CN" dirty="0" smtClean="0"/>
              <a:t>Cache</a:t>
            </a:r>
            <a:r>
              <a:rPr lang="zh-CN" altLang="en-US" dirty="0" smtClean="0"/>
              <a:t>中设置有效位（</a:t>
            </a:r>
            <a:r>
              <a:rPr lang="en-US" altLang="zh-CN" dirty="0" smtClean="0"/>
              <a:t>Valid Bit</a:t>
            </a:r>
            <a:r>
              <a:rPr lang="zh-CN" altLang="en-US" dirty="0" smtClean="0"/>
              <a:t>）</a:t>
            </a:r>
          </a:p>
        </p:txBody>
      </p:sp>
      <p:sp>
        <p:nvSpPr>
          <p:cNvPr id="457737" name="Text Box 9"/>
          <p:cNvSpPr txBox="1">
            <a:spLocks noChangeArrowheads="1"/>
          </p:cNvSpPr>
          <p:nvPr/>
        </p:nvSpPr>
        <p:spPr bwMode="auto">
          <a:xfrm>
            <a:off x="455613" y="3395663"/>
            <a:ext cx="8370887"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5000"/>
              </a:lnSpc>
              <a:spcBef>
                <a:spcPts val="800"/>
              </a:spcBef>
              <a:buFont typeface="Arial" panose="020B0604020202020204" pitchFamily="34" charset="0"/>
              <a:buChar char="•"/>
            </a:pPr>
            <a:r>
              <a:rPr kumimoji="1" lang="en-US" altLang="zh-CN" sz="2200" b="1" dirty="0">
                <a:ea typeface="黑体" panose="02010609060101010101" pitchFamily="49" charset="-122"/>
              </a:rPr>
              <a:t>  </a:t>
            </a:r>
            <a:r>
              <a:rPr kumimoji="1" lang="en-US" altLang="zh-CN" sz="2000" b="1" dirty="0">
                <a:latin typeface="微软雅黑" panose="020B0503020204020204" pitchFamily="34" charset="-122"/>
                <a:ea typeface="微软雅黑" panose="020B0503020204020204" pitchFamily="34" charset="-122"/>
              </a:rPr>
              <a:t>V</a:t>
            </a:r>
            <a:r>
              <a:rPr kumimoji="1" lang="zh-CN" altLang="en-US" sz="2000" b="1" dirty="0">
                <a:latin typeface="微软雅黑" panose="020B0503020204020204" pitchFamily="34" charset="-122"/>
                <a:ea typeface="微软雅黑" panose="020B0503020204020204" pitchFamily="34" charset="-122"/>
              </a:rPr>
              <a:t>为有效位，为</a:t>
            </a:r>
            <a:r>
              <a:rPr kumimoji="1" lang="en-US" altLang="zh-CN" sz="2000" b="1" dirty="0">
                <a:latin typeface="微软雅黑" panose="020B0503020204020204" pitchFamily="34" charset="-122"/>
                <a:ea typeface="微软雅黑" panose="020B0503020204020204" pitchFamily="34" charset="-122"/>
              </a:rPr>
              <a:t>1</a:t>
            </a:r>
            <a:r>
              <a:rPr kumimoji="1" lang="zh-CN" altLang="en-US" sz="2000" b="1" dirty="0">
                <a:latin typeface="微软雅黑" panose="020B0503020204020204" pitchFamily="34" charset="-122"/>
                <a:ea typeface="微软雅黑" panose="020B0503020204020204" pitchFamily="34" charset="-122"/>
              </a:rPr>
              <a:t>表示信息有效，为</a:t>
            </a:r>
            <a:r>
              <a:rPr kumimoji="1" lang="en-US" altLang="zh-CN" sz="2000" b="1" dirty="0">
                <a:latin typeface="微软雅黑" panose="020B0503020204020204" pitchFamily="34" charset="-122"/>
                <a:ea typeface="微软雅黑" panose="020B0503020204020204" pitchFamily="34" charset="-122"/>
              </a:rPr>
              <a:t>0</a:t>
            </a:r>
            <a:r>
              <a:rPr kumimoji="1" lang="zh-CN" altLang="en-US" sz="2000" b="1" dirty="0">
                <a:latin typeface="微软雅黑" panose="020B0503020204020204" pitchFamily="34" charset="-122"/>
                <a:ea typeface="微软雅黑" panose="020B0503020204020204" pitchFamily="34" charset="-122"/>
              </a:rPr>
              <a:t>表示信息无效</a:t>
            </a:r>
            <a:endParaRPr kumimoji="1" lang="en-US" altLang="zh-CN" sz="2000" b="1" dirty="0">
              <a:latin typeface="微软雅黑" panose="020B0503020204020204" pitchFamily="34" charset="-122"/>
              <a:ea typeface="微软雅黑" panose="020B0503020204020204" pitchFamily="34" charset="-122"/>
            </a:endParaRPr>
          </a:p>
          <a:p>
            <a:pPr eaLnBrk="1" hangingPunct="1">
              <a:lnSpc>
                <a:spcPct val="115000"/>
              </a:lnSpc>
              <a:spcBef>
                <a:spcPts val="800"/>
              </a:spcBef>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rPr>
              <a:t>  开机或复位时，</a:t>
            </a:r>
            <a:r>
              <a:rPr kumimoji="1" lang="zh-CN" altLang="en-US" sz="2000" b="1" dirty="0">
                <a:latin typeface="微软雅黑" panose="020B0503020204020204" pitchFamily="34" charset="-122"/>
                <a:ea typeface="微软雅黑" panose="020B0503020204020204" pitchFamily="34" charset="-122"/>
                <a:cs typeface="Arial" panose="020B0604020202020204" pitchFamily="34" charset="0"/>
              </a:rPr>
              <a:t>使所有行的有效位</a:t>
            </a:r>
            <a:r>
              <a:rPr kumimoji="1" lang="en-US" altLang="zh-CN" sz="2000" b="1" dirty="0">
                <a:latin typeface="微软雅黑" panose="020B0503020204020204" pitchFamily="34" charset="-122"/>
                <a:ea typeface="微软雅黑" panose="020B0503020204020204" pitchFamily="34" charset="-122"/>
                <a:cs typeface="Arial" panose="020B0604020202020204" pitchFamily="34" charset="0"/>
              </a:rPr>
              <a:t>V=0</a:t>
            </a:r>
          </a:p>
          <a:p>
            <a:pPr eaLnBrk="1" hangingPunct="1">
              <a:lnSpc>
                <a:spcPct val="115000"/>
              </a:lnSpc>
              <a:spcBef>
                <a:spcPts val="800"/>
              </a:spcBef>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rPr>
              <a:t>  某行被替换后使其</a:t>
            </a:r>
            <a:r>
              <a:rPr kumimoji="1" lang="en-US" altLang="zh-CN" sz="2000" b="1" dirty="0">
                <a:latin typeface="微软雅黑" panose="020B0503020204020204" pitchFamily="34" charset="-122"/>
                <a:ea typeface="微软雅黑" panose="020B0503020204020204" pitchFamily="34" charset="-122"/>
              </a:rPr>
              <a:t>V=1</a:t>
            </a:r>
          </a:p>
          <a:p>
            <a:pPr eaLnBrk="1" hangingPunct="1">
              <a:lnSpc>
                <a:spcPct val="115000"/>
              </a:lnSpc>
              <a:spcBef>
                <a:spcPts val="800"/>
              </a:spcBef>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rPr>
              <a:t>  某行装入新块时 使其</a:t>
            </a:r>
            <a:r>
              <a:rPr kumimoji="1" lang="en-US" altLang="zh-CN" sz="2000" b="1" dirty="0">
                <a:latin typeface="微软雅黑" panose="020B0503020204020204" pitchFamily="34" charset="-122"/>
                <a:ea typeface="微软雅黑" panose="020B0503020204020204" pitchFamily="34" charset="-122"/>
              </a:rPr>
              <a:t>V=1</a:t>
            </a:r>
          </a:p>
          <a:p>
            <a:pPr eaLnBrk="1" hangingPunct="1">
              <a:lnSpc>
                <a:spcPct val="115000"/>
              </a:lnSpc>
              <a:spcBef>
                <a:spcPts val="800"/>
              </a:spcBef>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rPr>
              <a:t>  </a:t>
            </a:r>
            <a:r>
              <a:rPr kumimoji="1" lang="zh-CN" altLang="en-US" sz="2000" b="1" dirty="0">
                <a:solidFill>
                  <a:srgbClr val="006600"/>
                </a:solidFill>
                <a:latin typeface="微软雅黑" panose="020B0503020204020204" pitchFamily="34" charset="-122"/>
                <a:ea typeface="微软雅黑" panose="020B0503020204020204" pitchFamily="34" charset="-122"/>
              </a:rPr>
              <a:t>通过使</a:t>
            </a:r>
            <a:r>
              <a:rPr kumimoji="1" lang="en-US" altLang="zh-CN" sz="2000" b="1" dirty="0">
                <a:solidFill>
                  <a:srgbClr val="006600"/>
                </a:solidFill>
                <a:latin typeface="微软雅黑" panose="020B0503020204020204" pitchFamily="34" charset="-122"/>
                <a:ea typeface="微软雅黑" panose="020B0503020204020204" pitchFamily="34" charset="-122"/>
              </a:rPr>
              <a:t>V=0</a:t>
            </a:r>
            <a:r>
              <a:rPr kumimoji="1" lang="zh-CN" altLang="en-US" sz="2000" b="1" dirty="0">
                <a:solidFill>
                  <a:srgbClr val="006600"/>
                </a:solidFill>
                <a:latin typeface="微软雅黑" panose="020B0503020204020204" pitchFamily="34" charset="-122"/>
                <a:ea typeface="微软雅黑" panose="020B0503020204020204" pitchFamily="34" charset="-122"/>
              </a:rPr>
              <a:t>来冲刷</a:t>
            </a:r>
            <a:r>
              <a:rPr kumimoji="1" lang="en-US" altLang="zh-CN" sz="2000" b="1" dirty="0">
                <a:solidFill>
                  <a:srgbClr val="006600"/>
                </a:solidFill>
                <a:latin typeface="微软雅黑" panose="020B0503020204020204" pitchFamily="34" charset="-122"/>
                <a:ea typeface="微软雅黑" panose="020B0503020204020204" pitchFamily="34" charset="-122"/>
              </a:rPr>
              <a:t>Cache</a:t>
            </a:r>
            <a:r>
              <a:rPr kumimoji="1" lang="zh-CN" altLang="en-US" sz="2000" b="1" dirty="0">
                <a:latin typeface="微软雅黑" panose="020B0503020204020204" pitchFamily="34" charset="-122"/>
                <a:ea typeface="微软雅黑" panose="020B0503020204020204" pitchFamily="34" charset="-122"/>
              </a:rPr>
              <a:t>（例如：进程切换时，</a:t>
            </a:r>
            <a:r>
              <a:rPr kumimoji="1" lang="en-US" altLang="zh-CN" sz="2000" b="1" dirty="0">
                <a:latin typeface="微软雅黑" panose="020B0503020204020204" pitchFamily="34" charset="-122"/>
                <a:ea typeface="微软雅黑" panose="020B0503020204020204" pitchFamily="34" charset="-122"/>
              </a:rPr>
              <a:t>DMA</a:t>
            </a:r>
            <a:r>
              <a:rPr kumimoji="1" lang="zh-CN" altLang="en-US" sz="2000" b="1" dirty="0">
                <a:latin typeface="微软雅黑" panose="020B0503020204020204" pitchFamily="34" charset="-122"/>
                <a:ea typeface="微软雅黑" panose="020B0503020204020204" pitchFamily="34" charset="-122"/>
              </a:rPr>
              <a:t>传送时）</a:t>
            </a:r>
            <a:endParaRPr kumimoji="1" lang="en-US" altLang="zh-CN" sz="2000" b="1" dirty="0">
              <a:latin typeface="微软雅黑" panose="020B0503020204020204" pitchFamily="34" charset="-122"/>
              <a:ea typeface="微软雅黑" panose="020B0503020204020204" pitchFamily="34" charset="-122"/>
            </a:endParaRPr>
          </a:p>
          <a:p>
            <a:pPr eaLnBrk="1" hangingPunct="1">
              <a:lnSpc>
                <a:spcPct val="115000"/>
              </a:lnSpc>
              <a:spcBef>
                <a:spcPts val="800"/>
              </a:spcBef>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rPr>
              <a:t>  通常为操作系统设置</a:t>
            </a:r>
            <a:r>
              <a:rPr kumimoji="1" lang="zh-CN" altLang="en-US" sz="2000" b="1" dirty="0">
                <a:solidFill>
                  <a:srgbClr val="A50021"/>
                </a:solidFill>
                <a:latin typeface="微软雅黑" panose="020B0503020204020204" pitchFamily="34" charset="-122"/>
                <a:ea typeface="微软雅黑" panose="020B0503020204020204" pitchFamily="34" charset="-122"/>
              </a:rPr>
              <a:t>“</a:t>
            </a:r>
            <a:r>
              <a:rPr kumimoji="1" lang="en-US" altLang="zh-CN" sz="2000" b="1" dirty="0">
                <a:solidFill>
                  <a:srgbClr val="A50021"/>
                </a:solidFill>
                <a:latin typeface="微软雅黑" panose="020B0503020204020204" pitchFamily="34" charset="-122"/>
                <a:ea typeface="微软雅黑" panose="020B0503020204020204" pitchFamily="34" charset="-122"/>
              </a:rPr>
              <a:t>cache</a:t>
            </a:r>
            <a:r>
              <a:rPr kumimoji="1" lang="zh-CN" altLang="en-US" sz="2000" b="1" dirty="0">
                <a:solidFill>
                  <a:srgbClr val="A50021"/>
                </a:solidFill>
                <a:latin typeface="微软雅黑" panose="020B0503020204020204" pitchFamily="34" charset="-122"/>
                <a:ea typeface="微软雅黑" panose="020B0503020204020204" pitchFamily="34" charset="-122"/>
              </a:rPr>
              <a:t>冲刷”指令</a:t>
            </a:r>
            <a:r>
              <a:rPr kumimoji="1" lang="zh-CN" altLang="en-US" sz="2000" b="1" dirty="0">
                <a:latin typeface="微软雅黑" panose="020B0503020204020204" pitchFamily="34" charset="-122"/>
                <a:ea typeface="微软雅黑" panose="020B0503020204020204" pitchFamily="34" charset="-122"/>
              </a:rPr>
              <a:t>，因此，</a:t>
            </a:r>
            <a:r>
              <a:rPr kumimoji="1" lang="en-US" altLang="zh-CN" sz="2000" b="1" dirty="0">
                <a:solidFill>
                  <a:srgbClr val="993300"/>
                </a:solidFill>
                <a:latin typeface="微软雅黑" panose="020B0503020204020204" pitchFamily="34" charset="-122"/>
                <a:ea typeface="微软雅黑" panose="020B0503020204020204" pitchFamily="34" charset="-122"/>
              </a:rPr>
              <a:t>cache</a:t>
            </a:r>
            <a:r>
              <a:rPr kumimoji="1" lang="zh-CN" altLang="en-US" sz="2000" b="1" dirty="0">
                <a:solidFill>
                  <a:srgbClr val="993300"/>
                </a:solidFill>
                <a:latin typeface="微软雅黑" panose="020B0503020204020204" pitchFamily="34" charset="-122"/>
                <a:ea typeface="微软雅黑" panose="020B0503020204020204" pitchFamily="34" charset="-122"/>
              </a:rPr>
              <a:t>对操作系统程序员不是透明的！</a:t>
            </a:r>
            <a:endParaRPr kumimoji="1" lang="zh-CN" altLang="en-US" sz="2200" b="1" dirty="0">
              <a:solidFill>
                <a:srgbClr val="FF0000"/>
              </a:solidFill>
              <a:latin typeface="微软雅黑" panose="020B0503020204020204" pitchFamily="34" charset="-122"/>
              <a:ea typeface="微软雅黑" panose="020B0503020204020204" pitchFamily="34" charset="-122"/>
            </a:endParaRPr>
          </a:p>
        </p:txBody>
      </p:sp>
      <p:pic>
        <p:nvPicPr>
          <p:cNvPr id="522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1409"/>
            <a:ext cx="765016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6597650" y="819150"/>
            <a:ext cx="2295525" cy="708025"/>
          </a:xfrm>
          <a:prstGeom prst="rect">
            <a:avLst/>
          </a:prstGeom>
          <a:noFill/>
        </p:spPr>
        <p:txBody>
          <a:bodyPr>
            <a:spAutoFit/>
          </a:bodyPr>
          <a:lstStyle/>
          <a:p>
            <a:pPr eaLnBrk="1" hangingPunct="1">
              <a:spcBef>
                <a:spcPct val="50000"/>
              </a:spcBef>
              <a:defRPr/>
            </a:pPr>
            <a:r>
              <a:rPr kumimoji="1" lang="zh-CN" altLang="en-US" sz="2000" b="1" dirty="0">
                <a:solidFill>
                  <a:srgbClr val="FF0000"/>
                </a:solidFill>
                <a:latin typeface="+mn-lt"/>
                <a:ea typeface="黑体" pitchFamily="49" charset="-122"/>
              </a:rPr>
              <a:t>为何要用有效位来区分是否有效？</a:t>
            </a:r>
          </a:p>
        </p:txBody>
      </p:sp>
      <p:sp>
        <p:nvSpPr>
          <p:cNvPr id="5223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B7B4AB8-8091-48C0-BB5F-9C2529EB25E3}" type="slidenum">
              <a:rPr lang="zh-CN" altLang="en-US" sz="1200" smtClean="0">
                <a:solidFill>
                  <a:srgbClr val="898989"/>
                </a:solidFill>
              </a:rPr>
              <a:pPr/>
              <a:t>43</a:t>
            </a:fld>
            <a:endParaRPr lang="zh-CN" altLang="en-US" sz="1200" smtClean="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57737">
                                            <p:txEl>
                                              <p:pRg st="0" end="0"/>
                                            </p:txEl>
                                          </p:spTgt>
                                        </p:tgtEl>
                                        <p:attrNameLst>
                                          <p:attrName>style.visibility</p:attrName>
                                        </p:attrNameLst>
                                      </p:cBhvr>
                                      <p:to>
                                        <p:strVal val="visible"/>
                                      </p:to>
                                    </p:set>
                                    <p:animEffect transition="in" filter="wipe(down)">
                                      <p:cBhvr>
                                        <p:cTn id="12" dur="500"/>
                                        <p:tgtEl>
                                          <p:spTgt spid="4577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57737">
                                            <p:txEl>
                                              <p:pRg st="1" end="1"/>
                                            </p:txEl>
                                          </p:spTgt>
                                        </p:tgtEl>
                                        <p:attrNameLst>
                                          <p:attrName>style.visibility</p:attrName>
                                        </p:attrNameLst>
                                      </p:cBhvr>
                                      <p:to>
                                        <p:strVal val="visible"/>
                                      </p:to>
                                    </p:set>
                                    <p:animEffect transition="in" filter="wipe(down)">
                                      <p:cBhvr>
                                        <p:cTn id="17" dur="500"/>
                                        <p:tgtEl>
                                          <p:spTgt spid="45773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57737">
                                            <p:txEl>
                                              <p:pRg st="2" end="2"/>
                                            </p:txEl>
                                          </p:spTgt>
                                        </p:tgtEl>
                                        <p:attrNameLst>
                                          <p:attrName>style.visibility</p:attrName>
                                        </p:attrNameLst>
                                      </p:cBhvr>
                                      <p:to>
                                        <p:strVal val="visible"/>
                                      </p:to>
                                    </p:set>
                                    <p:animEffect transition="in" filter="wipe(down)">
                                      <p:cBhvr>
                                        <p:cTn id="22" dur="500"/>
                                        <p:tgtEl>
                                          <p:spTgt spid="45773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57737">
                                            <p:txEl>
                                              <p:pRg st="3" end="3"/>
                                            </p:txEl>
                                          </p:spTgt>
                                        </p:tgtEl>
                                        <p:attrNameLst>
                                          <p:attrName>style.visibility</p:attrName>
                                        </p:attrNameLst>
                                      </p:cBhvr>
                                      <p:to>
                                        <p:strVal val="visible"/>
                                      </p:to>
                                    </p:set>
                                    <p:animEffect transition="in" filter="wipe(down)">
                                      <p:cBhvr>
                                        <p:cTn id="27" dur="500"/>
                                        <p:tgtEl>
                                          <p:spTgt spid="45773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57737">
                                            <p:txEl>
                                              <p:pRg st="4" end="4"/>
                                            </p:txEl>
                                          </p:spTgt>
                                        </p:tgtEl>
                                        <p:attrNameLst>
                                          <p:attrName>style.visibility</p:attrName>
                                        </p:attrNameLst>
                                      </p:cBhvr>
                                      <p:to>
                                        <p:strVal val="visible"/>
                                      </p:to>
                                    </p:set>
                                    <p:animEffect transition="in" filter="wipe(down)">
                                      <p:cBhvr>
                                        <p:cTn id="32" dur="500"/>
                                        <p:tgtEl>
                                          <p:spTgt spid="45773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57737">
                                            <p:txEl>
                                              <p:pRg st="5" end="5"/>
                                            </p:txEl>
                                          </p:spTgt>
                                        </p:tgtEl>
                                        <p:attrNameLst>
                                          <p:attrName>style.visibility</p:attrName>
                                        </p:attrNameLst>
                                      </p:cBhvr>
                                      <p:to>
                                        <p:strVal val="visible"/>
                                      </p:to>
                                    </p:set>
                                    <p:animEffect transition="in" filter="wipe(down)">
                                      <p:cBhvr>
                                        <p:cTn id="37" dur="500"/>
                                        <p:tgtEl>
                                          <p:spTgt spid="4577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7" grpId="0" build="p"/>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2032909" y="157163"/>
            <a:ext cx="5065489" cy="479747"/>
          </a:xfrm>
          <a:noFill/>
        </p:spPr>
        <p:txBody>
          <a:bodyPr wrap="none"/>
          <a:lstStyle/>
          <a:p>
            <a:pPr eaLnBrk="1" hangingPunct="1"/>
            <a:r>
              <a:rPr lang="zh-CN" altLang="en-US" sz="3200" dirty="0" smtClean="0"/>
              <a:t>直接映射</a:t>
            </a:r>
            <a:r>
              <a:rPr lang="en-US" altLang="zh-CN" sz="3200" dirty="0" smtClean="0"/>
              <a:t>Cache</a:t>
            </a:r>
            <a:r>
              <a:rPr lang="zh-CN" altLang="en-US" sz="3200" dirty="0" smtClean="0"/>
              <a:t>的访存过程</a:t>
            </a:r>
            <a:endParaRPr lang="en-US" altLang="zh-CN" sz="3200" dirty="0" smtClean="0"/>
          </a:p>
        </p:txBody>
      </p:sp>
      <p:sp>
        <p:nvSpPr>
          <p:cNvPr id="53251" name="Rectangle 3"/>
          <p:cNvSpPr>
            <a:spLocks noGrp="1" noChangeArrowheads="1"/>
          </p:cNvSpPr>
          <p:nvPr>
            <p:ph type="body" idx="4294967295"/>
          </p:nvPr>
        </p:nvSpPr>
        <p:spPr>
          <a:xfrm>
            <a:off x="0" y="761852"/>
            <a:ext cx="8937625" cy="666849"/>
          </a:xfrm>
          <a:noFill/>
        </p:spPr>
        <p:txBody>
          <a:bodyPr/>
          <a:lstStyle/>
          <a:p>
            <a:pPr eaLnBrk="1" hangingPunct="1">
              <a:spcBef>
                <a:spcPct val="0"/>
              </a:spcBef>
              <a:buFontTx/>
              <a:buNone/>
            </a:pPr>
            <a:r>
              <a:rPr lang="zh-CN" altLang="en-US" sz="2000" dirty="0" smtClean="0">
                <a:ea typeface="宋体" panose="02010600030101010101" pitchFamily="2" charset="-122"/>
              </a:rPr>
              <a:t>例：</a:t>
            </a:r>
            <a:r>
              <a:rPr lang="zh-CN" altLang="en-US" sz="2000" dirty="0" smtClean="0">
                <a:ea typeface="黑体" panose="02010609060101010101" pitchFamily="49" charset="-122"/>
              </a:rPr>
              <a:t>主存和</a:t>
            </a:r>
            <a:r>
              <a:rPr lang="en-US" altLang="zh-CN" sz="2000" dirty="0" smtClean="0">
                <a:ea typeface="黑体" panose="02010609060101010101" pitchFamily="49" charset="-122"/>
              </a:rPr>
              <a:t>Cache</a:t>
            </a:r>
            <a:r>
              <a:rPr lang="zh-CN" altLang="en-US" sz="2000" dirty="0" smtClean="0">
                <a:ea typeface="黑体" panose="02010609060101010101" pitchFamily="49" charset="-122"/>
              </a:rPr>
              <a:t>之间直接映射，块大小为</a:t>
            </a:r>
            <a:r>
              <a:rPr lang="en-US" altLang="zh-CN" sz="2000" dirty="0" smtClean="0">
                <a:ea typeface="黑体" panose="02010609060101010101" pitchFamily="49" charset="-122"/>
              </a:rPr>
              <a:t>16B</a:t>
            </a:r>
            <a:r>
              <a:rPr lang="zh-CN" altLang="en-US" sz="2000" dirty="0">
                <a:ea typeface="黑体" panose="02010609060101010101" pitchFamily="49" charset="-122"/>
              </a:rPr>
              <a:t>，</a:t>
            </a:r>
            <a:r>
              <a:rPr lang="en-US" altLang="zh-CN" sz="2000" dirty="0" smtClean="0">
                <a:ea typeface="黑体" panose="02010609060101010101" pitchFamily="49" charset="-122"/>
              </a:rPr>
              <a:t>Cache</a:t>
            </a:r>
            <a:r>
              <a:rPr lang="zh-CN" altLang="en-US" sz="2000" dirty="0" smtClean="0">
                <a:ea typeface="黑体" panose="02010609060101010101" pitchFamily="49" charset="-122"/>
              </a:rPr>
              <a:t>的数据区容量为</a:t>
            </a:r>
            <a:r>
              <a:rPr lang="en-US" altLang="zh-CN" sz="2000" dirty="0" smtClean="0">
                <a:ea typeface="黑体" panose="02010609060101010101" pitchFamily="49" charset="-122"/>
              </a:rPr>
              <a:t>64KB</a:t>
            </a:r>
            <a:r>
              <a:rPr lang="zh-CN" altLang="en-US" sz="2000" dirty="0" smtClean="0">
                <a:ea typeface="黑体" panose="02010609060101010101" pitchFamily="49" charset="-122"/>
              </a:rPr>
              <a:t>，主存地址为</a:t>
            </a:r>
            <a:r>
              <a:rPr lang="en-US" altLang="zh-CN" sz="2000" dirty="0" smtClean="0">
                <a:ea typeface="黑体" panose="02010609060101010101" pitchFamily="49" charset="-122"/>
              </a:rPr>
              <a:t>32</a:t>
            </a:r>
            <a:r>
              <a:rPr lang="zh-CN" altLang="en-US" sz="2000" dirty="0" smtClean="0">
                <a:ea typeface="黑体" panose="02010609060101010101" pitchFamily="49" charset="-122"/>
              </a:rPr>
              <a:t>位，按字节编址。要求：说明主存地址如何划分和访存过程。</a:t>
            </a:r>
            <a:r>
              <a:rPr lang="en-US" altLang="zh-CN" sz="2000" dirty="0" smtClean="0">
                <a:ea typeface="宋体" panose="02010600030101010101" pitchFamily="2" charset="-122"/>
              </a:rPr>
              <a:t> </a:t>
            </a:r>
          </a:p>
        </p:txBody>
      </p:sp>
      <p:sp>
        <p:nvSpPr>
          <p:cNvPr id="53252" name="Freeform 4"/>
          <p:cNvSpPr>
            <a:spLocks/>
          </p:cNvSpPr>
          <p:nvPr/>
        </p:nvSpPr>
        <p:spPr bwMode="auto">
          <a:xfrm>
            <a:off x="1755775" y="5086350"/>
            <a:ext cx="61913" cy="55563"/>
          </a:xfrm>
          <a:custGeom>
            <a:avLst/>
            <a:gdLst>
              <a:gd name="T0" fmla="*/ 2147483646 w 31"/>
              <a:gd name="T1" fmla="*/ 0 h 31"/>
              <a:gd name="T2" fmla="*/ 0 w 31"/>
              <a:gd name="T3" fmla="*/ 0 h 31"/>
              <a:gd name="T4" fmla="*/ 2147483646 w 31"/>
              <a:gd name="T5" fmla="*/ 2147483646 h 31"/>
              <a:gd name="T6" fmla="*/ 2147483646 w 31"/>
              <a:gd name="T7" fmla="*/ 0 h 31"/>
              <a:gd name="T8" fmla="*/ 2147483646 w 31"/>
              <a:gd name="T9" fmla="*/ 0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0"/>
                </a:lnTo>
                <a:lnTo>
                  <a:pt x="14" y="31"/>
                </a:lnTo>
                <a:lnTo>
                  <a:pt x="31"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3" name="Line 6"/>
          <p:cNvSpPr>
            <a:spLocks noChangeShapeType="1"/>
          </p:cNvSpPr>
          <p:nvPr/>
        </p:nvSpPr>
        <p:spPr bwMode="auto">
          <a:xfrm>
            <a:off x="3371850" y="2286000"/>
            <a:ext cx="80963" cy="428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Rectangle 7"/>
          <p:cNvSpPr>
            <a:spLocks noChangeArrowheads="1"/>
          </p:cNvSpPr>
          <p:nvPr/>
        </p:nvSpPr>
        <p:spPr bwMode="auto">
          <a:xfrm>
            <a:off x="3180556" y="1930400"/>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dirty="0">
                <a:solidFill>
                  <a:srgbClr val="000000"/>
                </a:solidFill>
                <a:ea typeface="宋体" panose="02010600030101010101" pitchFamily="2" charset="-122"/>
              </a:rPr>
              <a:t>1</a:t>
            </a:r>
            <a:r>
              <a:rPr kumimoji="1" lang="en-US" altLang="zh-CN" sz="1400" b="1" dirty="0">
                <a:solidFill>
                  <a:srgbClr val="000000"/>
                </a:solidFill>
                <a:ea typeface="宋体" panose="02010600030101010101" pitchFamily="2" charset="-122"/>
              </a:rPr>
              <a:t>6</a:t>
            </a:r>
            <a:endParaRPr kumimoji="1" lang="en-US" altLang="zh-CN" sz="1400" b="1" dirty="0">
              <a:latin typeface="Times New Roman" panose="02020603050405020304" pitchFamily="18" charset="0"/>
              <a:ea typeface="宋体" panose="02010600030101010101" pitchFamily="2" charset="-122"/>
            </a:endParaRPr>
          </a:p>
        </p:txBody>
      </p:sp>
      <p:sp>
        <p:nvSpPr>
          <p:cNvPr id="53255" name="Line 9"/>
          <p:cNvSpPr>
            <a:spLocks noChangeShapeType="1"/>
          </p:cNvSpPr>
          <p:nvPr/>
        </p:nvSpPr>
        <p:spPr bwMode="auto">
          <a:xfrm>
            <a:off x="3817938" y="2270125"/>
            <a:ext cx="157162"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6" name="Rectangle 10"/>
          <p:cNvSpPr>
            <a:spLocks noChangeArrowheads="1"/>
          </p:cNvSpPr>
          <p:nvPr/>
        </p:nvSpPr>
        <p:spPr bwMode="auto">
          <a:xfrm>
            <a:off x="3775074" y="1921316"/>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dirty="0">
                <a:solidFill>
                  <a:srgbClr val="000000"/>
                </a:solidFill>
                <a:ea typeface="宋体" panose="02010600030101010101" pitchFamily="2" charset="-122"/>
              </a:rPr>
              <a:t>1</a:t>
            </a:r>
            <a:r>
              <a:rPr kumimoji="1" lang="en-US" altLang="zh-CN" sz="1400" b="1" dirty="0">
                <a:solidFill>
                  <a:srgbClr val="000000"/>
                </a:solidFill>
                <a:ea typeface="宋体" panose="02010600030101010101" pitchFamily="2" charset="-122"/>
              </a:rPr>
              <a:t>2</a:t>
            </a:r>
            <a:endParaRPr kumimoji="1" lang="en-US" altLang="zh-CN" sz="1400" b="1" dirty="0">
              <a:latin typeface="Times New Roman" panose="02020603050405020304" pitchFamily="18" charset="0"/>
              <a:ea typeface="宋体" panose="02010600030101010101" pitchFamily="2" charset="-122"/>
            </a:endParaRPr>
          </a:p>
        </p:txBody>
      </p:sp>
      <p:sp>
        <p:nvSpPr>
          <p:cNvPr id="53257" name="Rectangle 12"/>
          <p:cNvSpPr>
            <a:spLocks noChangeArrowheads="1"/>
          </p:cNvSpPr>
          <p:nvPr/>
        </p:nvSpPr>
        <p:spPr bwMode="auto">
          <a:xfrm>
            <a:off x="5586413" y="2079625"/>
            <a:ext cx="168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Byte offset</a:t>
            </a:r>
          </a:p>
        </p:txBody>
      </p:sp>
      <p:sp>
        <p:nvSpPr>
          <p:cNvPr id="53258" name="Freeform 13"/>
          <p:cNvSpPr>
            <a:spLocks/>
          </p:cNvSpPr>
          <p:nvPr/>
        </p:nvSpPr>
        <p:spPr bwMode="auto">
          <a:xfrm>
            <a:off x="1314450" y="3130550"/>
            <a:ext cx="5762625" cy="1660525"/>
          </a:xfrm>
          <a:custGeom>
            <a:avLst/>
            <a:gdLst>
              <a:gd name="T0" fmla="*/ 2147483646 w 2903"/>
              <a:gd name="T1" fmla="*/ 2147483646 h 915"/>
              <a:gd name="T2" fmla="*/ 2147483646 w 2903"/>
              <a:gd name="T3" fmla="*/ 0 h 915"/>
              <a:gd name="T4" fmla="*/ 0 w 2903"/>
              <a:gd name="T5" fmla="*/ 0 h 915"/>
              <a:gd name="T6" fmla="*/ 0 w 2903"/>
              <a:gd name="T7" fmla="*/ 2147483646 h 915"/>
              <a:gd name="T8" fmla="*/ 2147483646 w 2903"/>
              <a:gd name="T9" fmla="*/ 2147483646 h 915"/>
              <a:gd name="T10" fmla="*/ 2147483646 w 2903"/>
              <a:gd name="T11" fmla="*/ 2147483646 h 915"/>
              <a:gd name="T12" fmla="*/ 0 60000 65536"/>
              <a:gd name="T13" fmla="*/ 0 60000 65536"/>
              <a:gd name="T14" fmla="*/ 0 60000 65536"/>
              <a:gd name="T15" fmla="*/ 0 60000 65536"/>
              <a:gd name="T16" fmla="*/ 0 60000 65536"/>
              <a:gd name="T17" fmla="*/ 0 60000 65536"/>
              <a:gd name="T18" fmla="*/ 0 w 2903"/>
              <a:gd name="T19" fmla="*/ 0 h 915"/>
              <a:gd name="T20" fmla="*/ 2903 w 2903"/>
              <a:gd name="T21" fmla="*/ 915 h 915"/>
            </a:gdLst>
            <a:ahLst/>
            <a:cxnLst>
              <a:cxn ang="T12">
                <a:pos x="T0" y="T1"/>
              </a:cxn>
              <a:cxn ang="T13">
                <a:pos x="T2" y="T3"/>
              </a:cxn>
              <a:cxn ang="T14">
                <a:pos x="T4" y="T5"/>
              </a:cxn>
              <a:cxn ang="T15">
                <a:pos x="T6" y="T7"/>
              </a:cxn>
              <a:cxn ang="T16">
                <a:pos x="T8" y="T9"/>
              </a:cxn>
              <a:cxn ang="T17">
                <a:pos x="T10" y="T11"/>
              </a:cxn>
            </a:cxnLst>
            <a:rect l="T18" t="T19" r="T20" b="T21"/>
            <a:pathLst>
              <a:path w="2903" h="915">
                <a:moveTo>
                  <a:pt x="2901" y="913"/>
                </a:moveTo>
                <a:lnTo>
                  <a:pt x="2903" y="0"/>
                </a:lnTo>
                <a:lnTo>
                  <a:pt x="0" y="0"/>
                </a:lnTo>
                <a:lnTo>
                  <a:pt x="0" y="915"/>
                </a:lnTo>
                <a:lnTo>
                  <a:pt x="2903" y="91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59" name="Rectangle 14"/>
          <p:cNvSpPr>
            <a:spLocks noChangeArrowheads="1"/>
          </p:cNvSpPr>
          <p:nvPr/>
        </p:nvSpPr>
        <p:spPr bwMode="auto">
          <a:xfrm>
            <a:off x="1289550" y="2884488"/>
            <a:ext cx="111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a:solidFill>
                  <a:srgbClr val="000000"/>
                </a:solidFill>
                <a:ea typeface="宋体" panose="02010600030101010101" pitchFamily="2" charset="-122"/>
              </a:rPr>
              <a:t>V</a:t>
            </a:r>
          </a:p>
        </p:txBody>
      </p:sp>
      <p:sp>
        <p:nvSpPr>
          <p:cNvPr id="53260" name="Rectangle 16"/>
          <p:cNvSpPr>
            <a:spLocks noChangeArrowheads="1"/>
          </p:cNvSpPr>
          <p:nvPr/>
        </p:nvSpPr>
        <p:spPr bwMode="auto">
          <a:xfrm>
            <a:off x="1649413" y="2843213"/>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tag</a:t>
            </a:r>
          </a:p>
        </p:txBody>
      </p:sp>
      <p:sp>
        <p:nvSpPr>
          <p:cNvPr id="53261" name="Freeform 22"/>
          <p:cNvSpPr>
            <a:spLocks/>
          </p:cNvSpPr>
          <p:nvPr/>
        </p:nvSpPr>
        <p:spPr bwMode="auto">
          <a:xfrm>
            <a:off x="1314450" y="3790950"/>
            <a:ext cx="5762625" cy="171450"/>
          </a:xfrm>
          <a:custGeom>
            <a:avLst/>
            <a:gdLst>
              <a:gd name="T0" fmla="*/ 2147483646 w 2903"/>
              <a:gd name="T1" fmla="*/ 2147483646 h 94"/>
              <a:gd name="T2" fmla="*/ 2147483646 w 2903"/>
              <a:gd name="T3" fmla="*/ 0 h 94"/>
              <a:gd name="T4" fmla="*/ 0 w 2903"/>
              <a:gd name="T5" fmla="*/ 0 h 94"/>
              <a:gd name="T6" fmla="*/ 0 w 2903"/>
              <a:gd name="T7" fmla="*/ 2147483646 h 94"/>
              <a:gd name="T8" fmla="*/ 2147483646 w 2903"/>
              <a:gd name="T9" fmla="*/ 2147483646 h 94"/>
              <a:gd name="T10" fmla="*/ 2147483646 w 2903"/>
              <a:gd name="T11" fmla="*/ 2147483646 h 94"/>
              <a:gd name="T12" fmla="*/ 2147483646 w 2903"/>
              <a:gd name="T13" fmla="*/ 2147483646 h 94"/>
              <a:gd name="T14" fmla="*/ 0 60000 65536"/>
              <a:gd name="T15" fmla="*/ 0 60000 65536"/>
              <a:gd name="T16" fmla="*/ 0 60000 65536"/>
              <a:gd name="T17" fmla="*/ 0 60000 65536"/>
              <a:gd name="T18" fmla="*/ 0 60000 65536"/>
              <a:gd name="T19" fmla="*/ 0 60000 65536"/>
              <a:gd name="T20" fmla="*/ 0 60000 65536"/>
              <a:gd name="T21" fmla="*/ 0 w 2903"/>
              <a:gd name="T22" fmla="*/ 0 h 94"/>
              <a:gd name="T23" fmla="*/ 2903 w 2903"/>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3" h="94">
                <a:moveTo>
                  <a:pt x="2901" y="92"/>
                </a:moveTo>
                <a:lnTo>
                  <a:pt x="2903" y="0"/>
                </a:lnTo>
                <a:lnTo>
                  <a:pt x="0" y="0"/>
                </a:lnTo>
                <a:lnTo>
                  <a:pt x="0" y="94"/>
                </a:lnTo>
                <a:lnTo>
                  <a:pt x="2903" y="94"/>
                </a:lnTo>
                <a:lnTo>
                  <a:pt x="2901" y="9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2" name="Freeform 23"/>
          <p:cNvSpPr>
            <a:spLocks/>
          </p:cNvSpPr>
          <p:nvPr/>
        </p:nvSpPr>
        <p:spPr bwMode="auto">
          <a:xfrm>
            <a:off x="1314450" y="3790950"/>
            <a:ext cx="5762625" cy="171450"/>
          </a:xfrm>
          <a:custGeom>
            <a:avLst/>
            <a:gdLst>
              <a:gd name="T0" fmla="*/ 2147483646 w 2903"/>
              <a:gd name="T1" fmla="*/ 2147483646 h 94"/>
              <a:gd name="T2" fmla="*/ 2147483646 w 2903"/>
              <a:gd name="T3" fmla="*/ 0 h 94"/>
              <a:gd name="T4" fmla="*/ 0 w 2903"/>
              <a:gd name="T5" fmla="*/ 0 h 94"/>
              <a:gd name="T6" fmla="*/ 0 w 2903"/>
              <a:gd name="T7" fmla="*/ 2147483646 h 94"/>
              <a:gd name="T8" fmla="*/ 2147483646 w 2903"/>
              <a:gd name="T9" fmla="*/ 2147483646 h 94"/>
              <a:gd name="T10" fmla="*/ 2147483646 w 2903"/>
              <a:gd name="T11" fmla="*/ 2147483646 h 94"/>
              <a:gd name="T12" fmla="*/ 0 60000 65536"/>
              <a:gd name="T13" fmla="*/ 0 60000 65536"/>
              <a:gd name="T14" fmla="*/ 0 60000 65536"/>
              <a:gd name="T15" fmla="*/ 0 60000 65536"/>
              <a:gd name="T16" fmla="*/ 0 60000 65536"/>
              <a:gd name="T17" fmla="*/ 0 60000 65536"/>
              <a:gd name="T18" fmla="*/ 0 w 2903"/>
              <a:gd name="T19" fmla="*/ 0 h 94"/>
              <a:gd name="T20" fmla="*/ 2903 w 2903"/>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903" h="94">
                <a:moveTo>
                  <a:pt x="2901" y="92"/>
                </a:moveTo>
                <a:lnTo>
                  <a:pt x="2903" y="0"/>
                </a:lnTo>
                <a:lnTo>
                  <a:pt x="0" y="0"/>
                </a:lnTo>
                <a:lnTo>
                  <a:pt x="0" y="94"/>
                </a:lnTo>
                <a:lnTo>
                  <a:pt x="2903" y="9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63" name="Freeform 24"/>
          <p:cNvSpPr>
            <a:spLocks/>
          </p:cNvSpPr>
          <p:nvPr/>
        </p:nvSpPr>
        <p:spPr bwMode="auto">
          <a:xfrm>
            <a:off x="1360488" y="3849688"/>
            <a:ext cx="61912"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2147483646 w 31"/>
              <a:gd name="T57" fmla="*/ 2147483646 h 31"/>
              <a:gd name="T58" fmla="*/ 0 w 31"/>
              <a:gd name="T59" fmla="*/ 2147483646 h 31"/>
              <a:gd name="T60" fmla="*/ 0 w 31"/>
              <a:gd name="T61" fmla="*/ 2147483646 h 31"/>
              <a:gd name="T62" fmla="*/ 0 w 31"/>
              <a:gd name="T63" fmla="*/ 2147483646 h 31"/>
              <a:gd name="T64" fmla="*/ 2147483646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29" y="10"/>
                </a:lnTo>
                <a:lnTo>
                  <a:pt x="29" y="8"/>
                </a:lnTo>
                <a:lnTo>
                  <a:pt x="27" y="6"/>
                </a:lnTo>
                <a:lnTo>
                  <a:pt x="25" y="4"/>
                </a:lnTo>
                <a:lnTo>
                  <a:pt x="23" y="2"/>
                </a:lnTo>
                <a:lnTo>
                  <a:pt x="21" y="2"/>
                </a:lnTo>
                <a:lnTo>
                  <a:pt x="19" y="0"/>
                </a:lnTo>
                <a:lnTo>
                  <a:pt x="16" y="0"/>
                </a:lnTo>
                <a:lnTo>
                  <a:pt x="12" y="0"/>
                </a:lnTo>
                <a:lnTo>
                  <a:pt x="10" y="2"/>
                </a:lnTo>
                <a:lnTo>
                  <a:pt x="8" y="2"/>
                </a:lnTo>
                <a:lnTo>
                  <a:pt x="6" y="4"/>
                </a:lnTo>
                <a:lnTo>
                  <a:pt x="4" y="4"/>
                </a:lnTo>
                <a:lnTo>
                  <a:pt x="4" y="6"/>
                </a:lnTo>
                <a:lnTo>
                  <a:pt x="2" y="8"/>
                </a:lnTo>
                <a:lnTo>
                  <a:pt x="2" y="10"/>
                </a:lnTo>
                <a:lnTo>
                  <a:pt x="0" y="12"/>
                </a:lnTo>
                <a:lnTo>
                  <a:pt x="0" y="14"/>
                </a:lnTo>
                <a:lnTo>
                  <a:pt x="0" y="18"/>
                </a:lnTo>
                <a:lnTo>
                  <a:pt x="2" y="20"/>
                </a:lnTo>
                <a:lnTo>
                  <a:pt x="2" y="22"/>
                </a:lnTo>
                <a:lnTo>
                  <a:pt x="4" y="24"/>
                </a:lnTo>
                <a:lnTo>
                  <a:pt x="4" y="26"/>
                </a:lnTo>
                <a:lnTo>
                  <a:pt x="6" y="26"/>
                </a:lnTo>
                <a:lnTo>
                  <a:pt x="8" y="29"/>
                </a:lnTo>
                <a:lnTo>
                  <a:pt x="10" y="29"/>
                </a:lnTo>
                <a:lnTo>
                  <a:pt x="12" y="31"/>
                </a:lnTo>
                <a:lnTo>
                  <a:pt x="16"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4" name="Freeform 25"/>
          <p:cNvSpPr>
            <a:spLocks/>
          </p:cNvSpPr>
          <p:nvPr/>
        </p:nvSpPr>
        <p:spPr bwMode="auto">
          <a:xfrm>
            <a:off x="1755775" y="3840163"/>
            <a:ext cx="61913" cy="57150"/>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0 h 31"/>
              <a:gd name="T38" fmla="*/ 2147483646 w 31"/>
              <a:gd name="T39" fmla="*/ 0 h 31"/>
              <a:gd name="T40" fmla="*/ 2147483646 w 31"/>
              <a:gd name="T41" fmla="*/ 0 h 31"/>
              <a:gd name="T42" fmla="*/ 2147483646 w 31"/>
              <a:gd name="T43" fmla="*/ 0 h 31"/>
              <a:gd name="T44" fmla="*/ 2147483646 w 31"/>
              <a:gd name="T45" fmla="*/ 0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5" y="27"/>
                </a:lnTo>
                <a:lnTo>
                  <a:pt x="27" y="25"/>
                </a:lnTo>
                <a:lnTo>
                  <a:pt x="29" y="23"/>
                </a:lnTo>
                <a:lnTo>
                  <a:pt x="29" y="21"/>
                </a:lnTo>
                <a:lnTo>
                  <a:pt x="29" y="19"/>
                </a:lnTo>
                <a:lnTo>
                  <a:pt x="31" y="15"/>
                </a:lnTo>
                <a:lnTo>
                  <a:pt x="29" y="13"/>
                </a:lnTo>
                <a:lnTo>
                  <a:pt x="29" y="11"/>
                </a:lnTo>
                <a:lnTo>
                  <a:pt x="29" y="9"/>
                </a:lnTo>
                <a:lnTo>
                  <a:pt x="27" y="7"/>
                </a:lnTo>
                <a:lnTo>
                  <a:pt x="25" y="5"/>
                </a:lnTo>
                <a:lnTo>
                  <a:pt x="25" y="2"/>
                </a:lnTo>
                <a:lnTo>
                  <a:pt x="22" y="2"/>
                </a:lnTo>
                <a:lnTo>
                  <a:pt x="20" y="0"/>
                </a:lnTo>
                <a:lnTo>
                  <a:pt x="16" y="0"/>
                </a:lnTo>
                <a:lnTo>
                  <a:pt x="14" y="0"/>
                </a:lnTo>
                <a:lnTo>
                  <a:pt x="12" y="0"/>
                </a:lnTo>
                <a:lnTo>
                  <a:pt x="10" y="0"/>
                </a:lnTo>
                <a:lnTo>
                  <a:pt x="8" y="2"/>
                </a:lnTo>
                <a:lnTo>
                  <a:pt x="6" y="2"/>
                </a:lnTo>
                <a:lnTo>
                  <a:pt x="4" y="5"/>
                </a:lnTo>
                <a:lnTo>
                  <a:pt x="2" y="7"/>
                </a:lnTo>
                <a:lnTo>
                  <a:pt x="2" y="9"/>
                </a:lnTo>
                <a:lnTo>
                  <a:pt x="0" y="11"/>
                </a:lnTo>
                <a:lnTo>
                  <a:pt x="0" y="13"/>
                </a:lnTo>
                <a:lnTo>
                  <a:pt x="0" y="15"/>
                </a:lnTo>
                <a:lnTo>
                  <a:pt x="0" y="19"/>
                </a:lnTo>
                <a:lnTo>
                  <a:pt x="0" y="21"/>
                </a:lnTo>
                <a:lnTo>
                  <a:pt x="2" y="23"/>
                </a:lnTo>
                <a:lnTo>
                  <a:pt x="2" y="25"/>
                </a:lnTo>
                <a:lnTo>
                  <a:pt x="4" y="27"/>
                </a:lnTo>
                <a:lnTo>
                  <a:pt x="6" y="27"/>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5" name="Freeform 26"/>
          <p:cNvSpPr>
            <a:spLocks/>
          </p:cNvSpPr>
          <p:nvPr/>
        </p:nvSpPr>
        <p:spPr bwMode="auto">
          <a:xfrm>
            <a:off x="2676525" y="3849688"/>
            <a:ext cx="61913"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4" y="26"/>
                </a:lnTo>
                <a:lnTo>
                  <a:pt x="26" y="24"/>
                </a:lnTo>
                <a:lnTo>
                  <a:pt x="29" y="22"/>
                </a:lnTo>
                <a:lnTo>
                  <a:pt x="29" y="20"/>
                </a:lnTo>
                <a:lnTo>
                  <a:pt x="31" y="18"/>
                </a:lnTo>
                <a:lnTo>
                  <a:pt x="31" y="14"/>
                </a:lnTo>
                <a:lnTo>
                  <a:pt x="31" y="12"/>
                </a:lnTo>
                <a:lnTo>
                  <a:pt x="29" y="10"/>
                </a:lnTo>
                <a:lnTo>
                  <a:pt x="29" y="8"/>
                </a:lnTo>
                <a:lnTo>
                  <a:pt x="26" y="6"/>
                </a:lnTo>
                <a:lnTo>
                  <a:pt x="24" y="4"/>
                </a:lnTo>
                <a:lnTo>
                  <a:pt x="22" y="2"/>
                </a:lnTo>
                <a:lnTo>
                  <a:pt x="20"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6" name="Freeform 27"/>
          <p:cNvSpPr>
            <a:spLocks/>
          </p:cNvSpPr>
          <p:nvPr/>
        </p:nvSpPr>
        <p:spPr bwMode="auto">
          <a:xfrm>
            <a:off x="1241425" y="3849688"/>
            <a:ext cx="61913" cy="55562"/>
          </a:xfrm>
          <a:custGeom>
            <a:avLst/>
            <a:gdLst>
              <a:gd name="T0" fmla="*/ 0 w 31"/>
              <a:gd name="T1" fmla="*/ 0 h 31"/>
              <a:gd name="T2" fmla="*/ 2147483646 w 31"/>
              <a:gd name="T3" fmla="*/ 2147483646 h 31"/>
              <a:gd name="T4" fmla="*/ 2147483646 w 31"/>
              <a:gd name="T5" fmla="*/ 2147483646 h 31"/>
              <a:gd name="T6" fmla="*/ 2147483646 w 31"/>
              <a:gd name="T7" fmla="*/ 2147483646 h 31"/>
              <a:gd name="T8" fmla="*/ 2147483646 w 31"/>
              <a:gd name="T9" fmla="*/ 2147483646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6"/>
                </a:lnTo>
                <a:lnTo>
                  <a:pt x="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7" name="Freeform 29"/>
          <p:cNvSpPr>
            <a:spLocks/>
          </p:cNvSpPr>
          <p:nvPr/>
        </p:nvSpPr>
        <p:spPr bwMode="auto">
          <a:xfrm>
            <a:off x="7935913" y="2973388"/>
            <a:ext cx="100012" cy="80962"/>
          </a:xfrm>
          <a:custGeom>
            <a:avLst/>
            <a:gdLst>
              <a:gd name="T0" fmla="*/ 0 w 31"/>
              <a:gd name="T1" fmla="*/ 2147483646 h 31"/>
              <a:gd name="T2" fmla="*/ 2147483646 w 31"/>
              <a:gd name="T3" fmla="*/ 2147483646 h 31"/>
              <a:gd name="T4" fmla="*/ 2147483646 w 31"/>
              <a:gd name="T5" fmla="*/ 0 h 31"/>
              <a:gd name="T6" fmla="*/ 2147483646 w 31"/>
              <a:gd name="T7" fmla="*/ 2147483646 h 31"/>
              <a:gd name="T8" fmla="*/ 2147483646 w 31"/>
              <a:gd name="T9" fmla="*/ 2147483646 h 31"/>
              <a:gd name="T10" fmla="*/ 0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6" y="0"/>
                </a:lnTo>
                <a:lnTo>
                  <a:pt x="2"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8" name="Freeform 30"/>
          <p:cNvSpPr>
            <a:spLocks/>
          </p:cNvSpPr>
          <p:nvPr/>
        </p:nvSpPr>
        <p:spPr bwMode="auto">
          <a:xfrm>
            <a:off x="1282700" y="5614988"/>
            <a:ext cx="238125" cy="260350"/>
          </a:xfrm>
          <a:custGeom>
            <a:avLst/>
            <a:gdLst>
              <a:gd name="T0" fmla="*/ 0 w 120"/>
              <a:gd name="T1" fmla="*/ 2147483646 h 143"/>
              <a:gd name="T2" fmla="*/ 2147483646 w 120"/>
              <a:gd name="T3" fmla="*/ 2147483646 h 143"/>
              <a:gd name="T4" fmla="*/ 2147483646 w 120"/>
              <a:gd name="T5" fmla="*/ 2147483646 h 143"/>
              <a:gd name="T6" fmla="*/ 2147483646 w 120"/>
              <a:gd name="T7" fmla="*/ 2147483646 h 143"/>
              <a:gd name="T8" fmla="*/ 2147483646 w 120"/>
              <a:gd name="T9" fmla="*/ 2147483646 h 143"/>
              <a:gd name="T10" fmla="*/ 2147483646 w 120"/>
              <a:gd name="T11" fmla="*/ 2147483646 h 143"/>
              <a:gd name="T12" fmla="*/ 2147483646 w 120"/>
              <a:gd name="T13" fmla="*/ 2147483646 h 143"/>
              <a:gd name="T14" fmla="*/ 2147483646 w 120"/>
              <a:gd name="T15" fmla="*/ 2147483646 h 143"/>
              <a:gd name="T16" fmla="*/ 2147483646 w 120"/>
              <a:gd name="T17" fmla="*/ 2147483646 h 143"/>
              <a:gd name="T18" fmla="*/ 2147483646 w 120"/>
              <a:gd name="T19" fmla="*/ 2147483646 h 143"/>
              <a:gd name="T20" fmla="*/ 2147483646 w 120"/>
              <a:gd name="T21" fmla="*/ 2147483646 h 143"/>
              <a:gd name="T22" fmla="*/ 2147483646 w 120"/>
              <a:gd name="T23" fmla="*/ 2147483646 h 143"/>
              <a:gd name="T24" fmla="*/ 2147483646 w 120"/>
              <a:gd name="T25" fmla="*/ 2147483646 h 143"/>
              <a:gd name="T26" fmla="*/ 2147483646 w 120"/>
              <a:gd name="T27" fmla="*/ 2147483646 h 143"/>
              <a:gd name="T28" fmla="*/ 2147483646 w 120"/>
              <a:gd name="T29" fmla="*/ 2147483646 h 143"/>
              <a:gd name="T30" fmla="*/ 2147483646 w 120"/>
              <a:gd name="T31" fmla="*/ 2147483646 h 143"/>
              <a:gd name="T32" fmla="*/ 2147483646 w 120"/>
              <a:gd name="T33" fmla="*/ 2147483646 h 143"/>
              <a:gd name="T34" fmla="*/ 2147483646 w 120"/>
              <a:gd name="T35" fmla="*/ 2147483646 h 143"/>
              <a:gd name="T36" fmla="*/ 2147483646 w 120"/>
              <a:gd name="T37" fmla="*/ 2147483646 h 143"/>
              <a:gd name="T38" fmla="*/ 2147483646 w 120"/>
              <a:gd name="T39" fmla="*/ 2147483646 h 143"/>
              <a:gd name="T40" fmla="*/ 2147483646 w 120"/>
              <a:gd name="T41" fmla="*/ 2147483646 h 143"/>
              <a:gd name="T42" fmla="*/ 2147483646 w 120"/>
              <a:gd name="T43" fmla="*/ 0 h 143"/>
              <a:gd name="T44" fmla="*/ 2147483646 w 120"/>
              <a:gd name="T45" fmla="*/ 0 h 143"/>
              <a:gd name="T46" fmla="*/ 2147483646 w 120"/>
              <a:gd name="T47" fmla="*/ 2147483646 h 143"/>
              <a:gd name="T48" fmla="*/ 2147483646 w 120"/>
              <a:gd name="T49" fmla="*/ 2147483646 h 1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0"/>
              <a:gd name="T76" fmla="*/ 0 h 143"/>
              <a:gd name="T77" fmla="*/ 120 w 120"/>
              <a:gd name="T78" fmla="*/ 143 h 1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0" h="143">
                <a:moveTo>
                  <a:pt x="0" y="85"/>
                </a:moveTo>
                <a:lnTo>
                  <a:pt x="2" y="95"/>
                </a:lnTo>
                <a:lnTo>
                  <a:pt x="4" y="103"/>
                </a:lnTo>
                <a:lnTo>
                  <a:pt x="8" y="111"/>
                </a:lnTo>
                <a:lnTo>
                  <a:pt x="12" y="120"/>
                </a:lnTo>
                <a:lnTo>
                  <a:pt x="18" y="126"/>
                </a:lnTo>
                <a:lnTo>
                  <a:pt x="24" y="132"/>
                </a:lnTo>
                <a:lnTo>
                  <a:pt x="33" y="136"/>
                </a:lnTo>
                <a:lnTo>
                  <a:pt x="41" y="140"/>
                </a:lnTo>
                <a:lnTo>
                  <a:pt x="51" y="143"/>
                </a:lnTo>
                <a:lnTo>
                  <a:pt x="62" y="143"/>
                </a:lnTo>
                <a:lnTo>
                  <a:pt x="70" y="143"/>
                </a:lnTo>
                <a:lnTo>
                  <a:pt x="80" y="140"/>
                </a:lnTo>
                <a:lnTo>
                  <a:pt x="89" y="136"/>
                </a:lnTo>
                <a:lnTo>
                  <a:pt x="97" y="132"/>
                </a:lnTo>
                <a:lnTo>
                  <a:pt x="103" y="126"/>
                </a:lnTo>
                <a:lnTo>
                  <a:pt x="109" y="120"/>
                </a:lnTo>
                <a:lnTo>
                  <a:pt x="113" y="111"/>
                </a:lnTo>
                <a:lnTo>
                  <a:pt x="118" y="103"/>
                </a:lnTo>
                <a:lnTo>
                  <a:pt x="120" y="95"/>
                </a:lnTo>
                <a:lnTo>
                  <a:pt x="120" y="85"/>
                </a:lnTo>
                <a:lnTo>
                  <a:pt x="120" y="0"/>
                </a:lnTo>
                <a:lnTo>
                  <a:pt x="2" y="0"/>
                </a:lnTo>
                <a:lnTo>
                  <a:pt x="2" y="8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69" name="Freeform 31"/>
          <p:cNvSpPr>
            <a:spLocks/>
          </p:cNvSpPr>
          <p:nvPr/>
        </p:nvSpPr>
        <p:spPr bwMode="auto">
          <a:xfrm>
            <a:off x="1647825" y="5149850"/>
            <a:ext cx="273050" cy="247650"/>
          </a:xfrm>
          <a:custGeom>
            <a:avLst/>
            <a:gdLst>
              <a:gd name="T0" fmla="*/ 2147483646 w 137"/>
              <a:gd name="T1" fmla="*/ 2147483646 h 137"/>
              <a:gd name="T2" fmla="*/ 2147483646 w 137"/>
              <a:gd name="T3" fmla="*/ 2147483646 h 137"/>
              <a:gd name="T4" fmla="*/ 2147483646 w 137"/>
              <a:gd name="T5" fmla="*/ 2147483646 h 137"/>
              <a:gd name="T6" fmla="*/ 2147483646 w 137"/>
              <a:gd name="T7" fmla="*/ 2147483646 h 137"/>
              <a:gd name="T8" fmla="*/ 2147483646 w 137"/>
              <a:gd name="T9" fmla="*/ 2147483646 h 137"/>
              <a:gd name="T10" fmla="*/ 2147483646 w 137"/>
              <a:gd name="T11" fmla="*/ 2147483646 h 137"/>
              <a:gd name="T12" fmla="*/ 2147483646 w 137"/>
              <a:gd name="T13" fmla="*/ 2147483646 h 137"/>
              <a:gd name="T14" fmla="*/ 2147483646 w 137"/>
              <a:gd name="T15" fmla="*/ 2147483646 h 137"/>
              <a:gd name="T16" fmla="*/ 2147483646 w 137"/>
              <a:gd name="T17" fmla="*/ 2147483646 h 137"/>
              <a:gd name="T18" fmla="*/ 2147483646 w 137"/>
              <a:gd name="T19" fmla="*/ 2147483646 h 137"/>
              <a:gd name="T20" fmla="*/ 2147483646 w 137"/>
              <a:gd name="T21" fmla="*/ 2147483646 h 137"/>
              <a:gd name="T22" fmla="*/ 2147483646 w 137"/>
              <a:gd name="T23" fmla="*/ 2147483646 h 137"/>
              <a:gd name="T24" fmla="*/ 2147483646 w 137"/>
              <a:gd name="T25" fmla="*/ 2147483646 h 137"/>
              <a:gd name="T26" fmla="*/ 2147483646 w 137"/>
              <a:gd name="T27" fmla="*/ 2147483646 h 137"/>
              <a:gd name="T28" fmla="*/ 2147483646 w 137"/>
              <a:gd name="T29" fmla="*/ 2147483646 h 137"/>
              <a:gd name="T30" fmla="*/ 2147483646 w 137"/>
              <a:gd name="T31" fmla="*/ 2147483646 h 137"/>
              <a:gd name="T32" fmla="*/ 2147483646 w 137"/>
              <a:gd name="T33" fmla="*/ 2147483646 h 137"/>
              <a:gd name="T34" fmla="*/ 2147483646 w 137"/>
              <a:gd name="T35" fmla="*/ 2147483646 h 137"/>
              <a:gd name="T36" fmla="*/ 2147483646 w 137"/>
              <a:gd name="T37" fmla="*/ 2147483646 h 137"/>
              <a:gd name="T38" fmla="*/ 2147483646 w 137"/>
              <a:gd name="T39" fmla="*/ 2147483646 h 137"/>
              <a:gd name="T40" fmla="*/ 2147483646 w 137"/>
              <a:gd name="T41" fmla="*/ 0 h 137"/>
              <a:gd name="T42" fmla="*/ 2147483646 w 137"/>
              <a:gd name="T43" fmla="*/ 2147483646 h 137"/>
              <a:gd name="T44" fmla="*/ 2147483646 w 137"/>
              <a:gd name="T45" fmla="*/ 2147483646 h 137"/>
              <a:gd name="T46" fmla="*/ 2147483646 w 137"/>
              <a:gd name="T47" fmla="*/ 2147483646 h 137"/>
              <a:gd name="T48" fmla="*/ 2147483646 w 137"/>
              <a:gd name="T49" fmla="*/ 2147483646 h 137"/>
              <a:gd name="T50" fmla="*/ 2147483646 w 137"/>
              <a:gd name="T51" fmla="*/ 2147483646 h 137"/>
              <a:gd name="T52" fmla="*/ 2147483646 w 137"/>
              <a:gd name="T53" fmla="*/ 2147483646 h 137"/>
              <a:gd name="T54" fmla="*/ 2147483646 w 137"/>
              <a:gd name="T55" fmla="*/ 2147483646 h 137"/>
              <a:gd name="T56" fmla="*/ 2147483646 w 137"/>
              <a:gd name="T57" fmla="*/ 2147483646 h 137"/>
              <a:gd name="T58" fmla="*/ 2147483646 w 137"/>
              <a:gd name="T59" fmla="*/ 2147483646 h 137"/>
              <a:gd name="T60" fmla="*/ 0 w 137"/>
              <a:gd name="T61" fmla="*/ 2147483646 h 137"/>
              <a:gd name="T62" fmla="*/ 2147483646 w 137"/>
              <a:gd name="T63" fmla="*/ 2147483646 h 137"/>
              <a:gd name="T64" fmla="*/ 2147483646 w 137"/>
              <a:gd name="T65" fmla="*/ 2147483646 h 137"/>
              <a:gd name="T66" fmla="*/ 2147483646 w 137"/>
              <a:gd name="T67" fmla="*/ 2147483646 h 137"/>
              <a:gd name="T68" fmla="*/ 2147483646 w 137"/>
              <a:gd name="T69" fmla="*/ 2147483646 h 137"/>
              <a:gd name="T70" fmla="*/ 2147483646 w 137"/>
              <a:gd name="T71" fmla="*/ 2147483646 h 137"/>
              <a:gd name="T72" fmla="*/ 2147483646 w 137"/>
              <a:gd name="T73" fmla="*/ 2147483646 h 137"/>
              <a:gd name="T74" fmla="*/ 2147483646 w 137"/>
              <a:gd name="T75" fmla="*/ 2147483646 h 137"/>
              <a:gd name="T76" fmla="*/ 2147483646 w 137"/>
              <a:gd name="T77" fmla="*/ 2147483646 h 137"/>
              <a:gd name="T78" fmla="*/ 2147483646 w 137"/>
              <a:gd name="T79" fmla="*/ 2147483646 h 137"/>
              <a:gd name="T80" fmla="*/ 2147483646 w 137"/>
              <a:gd name="T81" fmla="*/ 2147483646 h 137"/>
              <a:gd name="T82" fmla="*/ 2147483646 w 137"/>
              <a:gd name="T83" fmla="*/ 2147483646 h 1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7"/>
              <a:gd name="T127" fmla="*/ 0 h 137"/>
              <a:gd name="T128" fmla="*/ 137 w 137"/>
              <a:gd name="T129" fmla="*/ 137 h 13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7" h="137">
                <a:moveTo>
                  <a:pt x="68" y="137"/>
                </a:moveTo>
                <a:lnTo>
                  <a:pt x="81" y="137"/>
                </a:lnTo>
                <a:lnTo>
                  <a:pt x="91" y="135"/>
                </a:lnTo>
                <a:lnTo>
                  <a:pt x="99" y="130"/>
                </a:lnTo>
                <a:lnTo>
                  <a:pt x="110" y="124"/>
                </a:lnTo>
                <a:lnTo>
                  <a:pt x="118" y="118"/>
                </a:lnTo>
                <a:lnTo>
                  <a:pt x="124" y="110"/>
                </a:lnTo>
                <a:lnTo>
                  <a:pt x="130" y="101"/>
                </a:lnTo>
                <a:lnTo>
                  <a:pt x="134" y="91"/>
                </a:lnTo>
                <a:lnTo>
                  <a:pt x="137" y="81"/>
                </a:lnTo>
                <a:lnTo>
                  <a:pt x="137" y="68"/>
                </a:lnTo>
                <a:lnTo>
                  <a:pt x="137" y="58"/>
                </a:lnTo>
                <a:lnTo>
                  <a:pt x="134" y="48"/>
                </a:lnTo>
                <a:lnTo>
                  <a:pt x="130" y="37"/>
                </a:lnTo>
                <a:lnTo>
                  <a:pt x="124" y="29"/>
                </a:lnTo>
                <a:lnTo>
                  <a:pt x="118" y="21"/>
                </a:lnTo>
                <a:lnTo>
                  <a:pt x="110" y="14"/>
                </a:lnTo>
                <a:lnTo>
                  <a:pt x="99" y="8"/>
                </a:lnTo>
                <a:lnTo>
                  <a:pt x="91" y="4"/>
                </a:lnTo>
                <a:lnTo>
                  <a:pt x="81" y="2"/>
                </a:lnTo>
                <a:lnTo>
                  <a:pt x="68" y="0"/>
                </a:lnTo>
                <a:lnTo>
                  <a:pt x="58" y="2"/>
                </a:lnTo>
                <a:lnTo>
                  <a:pt x="47" y="4"/>
                </a:lnTo>
                <a:lnTo>
                  <a:pt x="37" y="8"/>
                </a:lnTo>
                <a:lnTo>
                  <a:pt x="29" y="14"/>
                </a:lnTo>
                <a:lnTo>
                  <a:pt x="21" y="21"/>
                </a:lnTo>
                <a:lnTo>
                  <a:pt x="14" y="29"/>
                </a:lnTo>
                <a:lnTo>
                  <a:pt x="8" y="37"/>
                </a:lnTo>
                <a:lnTo>
                  <a:pt x="4" y="48"/>
                </a:lnTo>
                <a:lnTo>
                  <a:pt x="2" y="58"/>
                </a:lnTo>
                <a:lnTo>
                  <a:pt x="0" y="68"/>
                </a:lnTo>
                <a:lnTo>
                  <a:pt x="2" y="81"/>
                </a:lnTo>
                <a:lnTo>
                  <a:pt x="4" y="91"/>
                </a:lnTo>
                <a:lnTo>
                  <a:pt x="8" y="101"/>
                </a:lnTo>
                <a:lnTo>
                  <a:pt x="14" y="110"/>
                </a:lnTo>
                <a:lnTo>
                  <a:pt x="21" y="118"/>
                </a:lnTo>
                <a:lnTo>
                  <a:pt x="29" y="124"/>
                </a:lnTo>
                <a:lnTo>
                  <a:pt x="37" y="130"/>
                </a:lnTo>
                <a:lnTo>
                  <a:pt x="47" y="135"/>
                </a:lnTo>
                <a:lnTo>
                  <a:pt x="58" y="137"/>
                </a:lnTo>
                <a:lnTo>
                  <a:pt x="68" y="137"/>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0" name="Line 32"/>
          <p:cNvSpPr>
            <a:spLocks noChangeShapeType="1"/>
          </p:cNvSpPr>
          <p:nvPr/>
        </p:nvSpPr>
        <p:spPr bwMode="auto">
          <a:xfrm>
            <a:off x="1706563" y="4897438"/>
            <a:ext cx="155575" cy="87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Rectangle 33"/>
          <p:cNvSpPr>
            <a:spLocks noChangeArrowheads="1"/>
          </p:cNvSpPr>
          <p:nvPr/>
        </p:nvSpPr>
        <p:spPr bwMode="auto">
          <a:xfrm>
            <a:off x="1841500" y="480060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1</a:t>
            </a:r>
            <a:endParaRPr kumimoji="1" lang="zh-CN" altLang="en-US" sz="2400">
              <a:latin typeface="Times New Roman" panose="02020603050405020304" pitchFamily="18" charset="0"/>
              <a:ea typeface="宋体" panose="02010600030101010101" pitchFamily="2" charset="-122"/>
            </a:endParaRPr>
          </a:p>
        </p:txBody>
      </p:sp>
      <p:sp>
        <p:nvSpPr>
          <p:cNvPr id="53274" name="Freeform 39"/>
          <p:cNvSpPr>
            <a:spLocks/>
          </p:cNvSpPr>
          <p:nvPr/>
        </p:nvSpPr>
        <p:spPr bwMode="auto">
          <a:xfrm>
            <a:off x="1579563" y="5246688"/>
            <a:ext cx="60325" cy="57150"/>
          </a:xfrm>
          <a:custGeom>
            <a:avLst/>
            <a:gdLst>
              <a:gd name="T0" fmla="*/ 0 w 31"/>
              <a:gd name="T1" fmla="*/ 0 h 31"/>
              <a:gd name="T2" fmla="*/ 2147483646 w 31"/>
              <a:gd name="T3" fmla="*/ 2147483646 h 31"/>
              <a:gd name="T4" fmla="*/ 2147483646 w 31"/>
              <a:gd name="T5" fmla="*/ 2147483646 h 31"/>
              <a:gd name="T6" fmla="*/ 2147483646 w 31"/>
              <a:gd name="T7" fmla="*/ 0 h 31"/>
              <a:gd name="T8" fmla="*/ 2147483646 w 31"/>
              <a:gd name="T9" fmla="*/ 0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4"/>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5" name="Freeform 41"/>
          <p:cNvSpPr>
            <a:spLocks/>
          </p:cNvSpPr>
          <p:nvPr/>
        </p:nvSpPr>
        <p:spPr bwMode="auto">
          <a:xfrm>
            <a:off x="2700338" y="3875088"/>
            <a:ext cx="1497012" cy="1527175"/>
          </a:xfrm>
          <a:custGeom>
            <a:avLst/>
            <a:gdLst>
              <a:gd name="T0" fmla="*/ 0 w 754"/>
              <a:gd name="T1" fmla="*/ 0 h 841"/>
              <a:gd name="T2" fmla="*/ 0 w 754"/>
              <a:gd name="T3" fmla="*/ 2147483646 h 841"/>
              <a:gd name="T4" fmla="*/ 2147483646 w 754"/>
              <a:gd name="T5" fmla="*/ 2147483646 h 841"/>
              <a:gd name="T6" fmla="*/ 2147483646 w 754"/>
              <a:gd name="T7" fmla="*/ 2147483646 h 841"/>
              <a:gd name="T8" fmla="*/ 0 60000 65536"/>
              <a:gd name="T9" fmla="*/ 0 60000 65536"/>
              <a:gd name="T10" fmla="*/ 0 60000 65536"/>
              <a:gd name="T11" fmla="*/ 0 60000 65536"/>
              <a:gd name="T12" fmla="*/ 0 w 754"/>
              <a:gd name="T13" fmla="*/ 0 h 841"/>
              <a:gd name="T14" fmla="*/ 754 w 754"/>
              <a:gd name="T15" fmla="*/ 841 h 841"/>
            </a:gdLst>
            <a:ahLst/>
            <a:cxnLst>
              <a:cxn ang="T8">
                <a:pos x="T0" y="T1"/>
              </a:cxn>
              <a:cxn ang="T9">
                <a:pos x="T2" y="T3"/>
              </a:cxn>
              <a:cxn ang="T10">
                <a:pos x="T4" y="T5"/>
              </a:cxn>
              <a:cxn ang="T11">
                <a:pos x="T6" y="T7"/>
              </a:cxn>
            </a:cxnLst>
            <a:rect l="T12" t="T13" r="T14" b="T15"/>
            <a:pathLst>
              <a:path w="754" h="841">
                <a:moveTo>
                  <a:pt x="0" y="0"/>
                </a:moveTo>
                <a:lnTo>
                  <a:pt x="0" y="776"/>
                </a:lnTo>
                <a:lnTo>
                  <a:pt x="754" y="776"/>
                </a:lnTo>
                <a:lnTo>
                  <a:pt x="754" y="841"/>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6" name="Freeform 42"/>
          <p:cNvSpPr>
            <a:spLocks/>
          </p:cNvSpPr>
          <p:nvPr/>
        </p:nvSpPr>
        <p:spPr bwMode="auto">
          <a:xfrm>
            <a:off x="4467225" y="3043238"/>
            <a:ext cx="3513138" cy="2989262"/>
          </a:xfrm>
          <a:custGeom>
            <a:avLst/>
            <a:gdLst>
              <a:gd name="T0" fmla="*/ 2147483646 w 1783"/>
              <a:gd name="T1" fmla="*/ 0 h 1976"/>
              <a:gd name="T2" fmla="*/ 2147483646 w 1783"/>
              <a:gd name="T3" fmla="*/ 2147483646 h 1976"/>
              <a:gd name="T4" fmla="*/ 0 w 1783"/>
              <a:gd name="T5" fmla="*/ 2147483646 h 1976"/>
              <a:gd name="T6" fmla="*/ 0 w 1783"/>
              <a:gd name="T7" fmla="*/ 2147483646 h 1976"/>
              <a:gd name="T8" fmla="*/ 0 60000 65536"/>
              <a:gd name="T9" fmla="*/ 0 60000 65536"/>
              <a:gd name="T10" fmla="*/ 0 60000 65536"/>
              <a:gd name="T11" fmla="*/ 0 60000 65536"/>
              <a:gd name="T12" fmla="*/ 0 w 1783"/>
              <a:gd name="T13" fmla="*/ 0 h 1976"/>
              <a:gd name="T14" fmla="*/ 1783 w 1783"/>
              <a:gd name="T15" fmla="*/ 1976 h 1976"/>
            </a:gdLst>
            <a:ahLst/>
            <a:cxnLst>
              <a:cxn ang="T8">
                <a:pos x="T0" y="T1"/>
              </a:cxn>
              <a:cxn ang="T9">
                <a:pos x="T2" y="T3"/>
              </a:cxn>
              <a:cxn ang="T10">
                <a:pos x="T4" y="T5"/>
              </a:cxn>
              <a:cxn ang="T11">
                <a:pos x="T6" y="T7"/>
              </a:cxn>
            </a:cxnLst>
            <a:rect l="T12" t="T13" r="T14" b="T15"/>
            <a:pathLst>
              <a:path w="1783" h="1976">
                <a:moveTo>
                  <a:pt x="1783" y="0"/>
                </a:moveTo>
                <a:lnTo>
                  <a:pt x="1783" y="1976"/>
                </a:lnTo>
                <a:lnTo>
                  <a:pt x="0" y="1976"/>
                </a:lnTo>
                <a:lnTo>
                  <a:pt x="0" y="179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7" name="Line 43"/>
          <p:cNvSpPr>
            <a:spLocks noChangeShapeType="1"/>
          </p:cNvSpPr>
          <p:nvPr/>
        </p:nvSpPr>
        <p:spPr bwMode="auto">
          <a:xfrm>
            <a:off x="2627313" y="4908550"/>
            <a:ext cx="153987"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8" name="Rectangle 44"/>
          <p:cNvSpPr>
            <a:spLocks noChangeArrowheads="1"/>
          </p:cNvSpPr>
          <p:nvPr/>
        </p:nvSpPr>
        <p:spPr bwMode="auto">
          <a:xfrm>
            <a:off x="2765425"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279" name="Rectangle 45"/>
          <p:cNvSpPr>
            <a:spLocks noChangeArrowheads="1"/>
          </p:cNvSpPr>
          <p:nvPr/>
        </p:nvSpPr>
        <p:spPr bwMode="auto">
          <a:xfrm>
            <a:off x="28400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280" name="Freeform 46"/>
          <p:cNvSpPr>
            <a:spLocks/>
          </p:cNvSpPr>
          <p:nvPr/>
        </p:nvSpPr>
        <p:spPr bwMode="auto">
          <a:xfrm>
            <a:off x="1989138" y="2878138"/>
            <a:ext cx="61912" cy="60325"/>
          </a:xfrm>
          <a:custGeom>
            <a:avLst/>
            <a:gdLst>
              <a:gd name="T0" fmla="*/ 0 w 31"/>
              <a:gd name="T1" fmla="*/ 0 h 33"/>
              <a:gd name="T2" fmla="*/ 0 w 31"/>
              <a:gd name="T3" fmla="*/ 2147483646 h 33"/>
              <a:gd name="T4" fmla="*/ 2147483646 w 31"/>
              <a:gd name="T5" fmla="*/ 2147483646 h 33"/>
              <a:gd name="T6" fmla="*/ 0 w 31"/>
              <a:gd name="T7" fmla="*/ 2147483646 h 33"/>
              <a:gd name="T8" fmla="*/ 0 w 31"/>
              <a:gd name="T9" fmla="*/ 2147483646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1" name="Freeform 47"/>
          <p:cNvSpPr>
            <a:spLocks/>
          </p:cNvSpPr>
          <p:nvPr/>
        </p:nvSpPr>
        <p:spPr bwMode="auto">
          <a:xfrm>
            <a:off x="7146925" y="3130550"/>
            <a:ext cx="63500" cy="57150"/>
          </a:xfrm>
          <a:custGeom>
            <a:avLst/>
            <a:gdLst>
              <a:gd name="T0" fmla="*/ 0 w 32"/>
              <a:gd name="T1" fmla="*/ 2147483646 h 31"/>
              <a:gd name="T2" fmla="*/ 2147483646 w 32"/>
              <a:gd name="T3" fmla="*/ 2147483646 h 31"/>
              <a:gd name="T4" fmla="*/ 2147483646 w 32"/>
              <a:gd name="T5" fmla="*/ 0 h 31"/>
              <a:gd name="T6" fmla="*/ 0 w 32"/>
              <a:gd name="T7" fmla="*/ 2147483646 h 31"/>
              <a:gd name="T8" fmla="*/ 0 w 32"/>
              <a:gd name="T9" fmla="*/ 2147483646 h 31"/>
              <a:gd name="T10" fmla="*/ 0 w 32"/>
              <a:gd name="T11" fmla="*/ 2147483646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29"/>
                </a:moveTo>
                <a:lnTo>
                  <a:pt x="32" y="31"/>
                </a:lnTo>
                <a:lnTo>
                  <a:pt x="17" y="0"/>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2" name="Freeform 48"/>
          <p:cNvSpPr>
            <a:spLocks/>
          </p:cNvSpPr>
          <p:nvPr/>
        </p:nvSpPr>
        <p:spPr bwMode="auto">
          <a:xfrm>
            <a:off x="7146925" y="4732338"/>
            <a:ext cx="63500" cy="55562"/>
          </a:xfrm>
          <a:custGeom>
            <a:avLst/>
            <a:gdLst>
              <a:gd name="T0" fmla="*/ 2147483646 w 32"/>
              <a:gd name="T1" fmla="*/ 0 h 31"/>
              <a:gd name="T2" fmla="*/ 0 w 32"/>
              <a:gd name="T3" fmla="*/ 0 h 31"/>
              <a:gd name="T4" fmla="*/ 2147483646 w 32"/>
              <a:gd name="T5" fmla="*/ 2147483646 h 31"/>
              <a:gd name="T6" fmla="*/ 2147483646 w 32"/>
              <a:gd name="T7" fmla="*/ 0 h 31"/>
              <a:gd name="T8" fmla="*/ 2147483646 w 32"/>
              <a:gd name="T9" fmla="*/ 0 h 31"/>
              <a:gd name="T10" fmla="*/ 2147483646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29" y="0"/>
                </a:moveTo>
                <a:lnTo>
                  <a:pt x="0" y="0"/>
                </a:lnTo>
                <a:lnTo>
                  <a:pt x="17" y="31"/>
                </a:lnTo>
                <a:lnTo>
                  <a:pt x="3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3" name="Line 49"/>
          <p:cNvSpPr>
            <a:spLocks noChangeShapeType="1"/>
          </p:cNvSpPr>
          <p:nvPr/>
        </p:nvSpPr>
        <p:spPr bwMode="auto">
          <a:xfrm>
            <a:off x="7177088" y="3168650"/>
            <a:ext cx="3175" cy="15779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4" name="Rectangle 50"/>
          <p:cNvSpPr>
            <a:spLocks noChangeArrowheads="1"/>
          </p:cNvSpPr>
          <p:nvPr/>
        </p:nvSpPr>
        <p:spPr bwMode="auto">
          <a:xfrm>
            <a:off x="7264400" y="327342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kumimoji="1" lang="zh-CN" altLang="en-US" sz="2400">
              <a:latin typeface="Times New Roman" panose="02020603050405020304" pitchFamily="18" charset="0"/>
              <a:ea typeface="宋体" panose="02010600030101010101" pitchFamily="2" charset="-122"/>
            </a:endParaRPr>
          </a:p>
        </p:txBody>
      </p:sp>
      <p:sp>
        <p:nvSpPr>
          <p:cNvPr id="53285" name="Freeform 51"/>
          <p:cNvSpPr>
            <a:spLocks/>
          </p:cNvSpPr>
          <p:nvPr/>
        </p:nvSpPr>
        <p:spPr bwMode="auto">
          <a:xfrm>
            <a:off x="2055813" y="2882900"/>
            <a:ext cx="60325" cy="55563"/>
          </a:xfrm>
          <a:custGeom>
            <a:avLst/>
            <a:gdLst>
              <a:gd name="T0" fmla="*/ 2147483646 w 31"/>
              <a:gd name="T1" fmla="*/ 2147483646 h 31"/>
              <a:gd name="T2" fmla="*/ 2147483646 w 31"/>
              <a:gd name="T3" fmla="*/ 0 h 31"/>
              <a:gd name="T4" fmla="*/ 0 w 31"/>
              <a:gd name="T5" fmla="*/ 2147483646 h 31"/>
              <a:gd name="T6" fmla="*/ 2147483646 w 31"/>
              <a:gd name="T7" fmla="*/ 2147483646 h 31"/>
              <a:gd name="T8" fmla="*/ 2147483646 w 31"/>
              <a:gd name="T9" fmla="*/ 2147483646 h 31"/>
              <a:gd name="T10" fmla="*/ 2147483646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6" name="Freeform 52"/>
          <p:cNvSpPr>
            <a:spLocks/>
          </p:cNvSpPr>
          <p:nvPr/>
        </p:nvSpPr>
        <p:spPr bwMode="auto">
          <a:xfrm>
            <a:off x="7015163" y="2878138"/>
            <a:ext cx="61912" cy="60325"/>
          </a:xfrm>
          <a:custGeom>
            <a:avLst/>
            <a:gdLst>
              <a:gd name="T0" fmla="*/ 0 w 31"/>
              <a:gd name="T1" fmla="*/ 0 h 33"/>
              <a:gd name="T2" fmla="*/ 0 w 31"/>
              <a:gd name="T3" fmla="*/ 2147483646 h 33"/>
              <a:gd name="T4" fmla="*/ 2147483646 w 31"/>
              <a:gd name="T5" fmla="*/ 2147483646 h 33"/>
              <a:gd name="T6" fmla="*/ 0 w 31"/>
              <a:gd name="T7" fmla="*/ 2147483646 h 33"/>
              <a:gd name="T8" fmla="*/ 0 w 31"/>
              <a:gd name="T9" fmla="*/ 2147483646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7" name="Freeform 53"/>
          <p:cNvSpPr>
            <a:spLocks/>
          </p:cNvSpPr>
          <p:nvPr/>
        </p:nvSpPr>
        <p:spPr bwMode="auto">
          <a:xfrm>
            <a:off x="1533525" y="2882900"/>
            <a:ext cx="61913" cy="55563"/>
          </a:xfrm>
          <a:custGeom>
            <a:avLst/>
            <a:gdLst>
              <a:gd name="T0" fmla="*/ 2147483646 w 31"/>
              <a:gd name="T1" fmla="*/ 2147483646 h 31"/>
              <a:gd name="T2" fmla="*/ 2147483646 w 31"/>
              <a:gd name="T3" fmla="*/ 0 h 31"/>
              <a:gd name="T4" fmla="*/ 0 w 31"/>
              <a:gd name="T5" fmla="*/ 2147483646 h 31"/>
              <a:gd name="T6" fmla="*/ 2147483646 w 31"/>
              <a:gd name="T7" fmla="*/ 2147483646 h 31"/>
              <a:gd name="T8" fmla="*/ 2147483646 w 31"/>
              <a:gd name="T9" fmla="*/ 2147483646 h 31"/>
              <a:gd name="T10" fmla="*/ 2147483646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8" name="Line 54"/>
          <p:cNvSpPr>
            <a:spLocks noChangeShapeType="1"/>
          </p:cNvSpPr>
          <p:nvPr/>
        </p:nvSpPr>
        <p:spPr bwMode="auto">
          <a:xfrm>
            <a:off x="1579563" y="2909888"/>
            <a:ext cx="417512"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9" name="Line 55"/>
          <p:cNvSpPr>
            <a:spLocks noChangeShapeType="1"/>
          </p:cNvSpPr>
          <p:nvPr/>
        </p:nvSpPr>
        <p:spPr bwMode="auto">
          <a:xfrm>
            <a:off x="2108200" y="2909888"/>
            <a:ext cx="4922838"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0" name="Rectangle 69"/>
          <p:cNvSpPr>
            <a:spLocks noChangeArrowheads="1"/>
          </p:cNvSpPr>
          <p:nvPr/>
        </p:nvSpPr>
        <p:spPr bwMode="auto">
          <a:xfrm>
            <a:off x="3830638" y="2619375"/>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128</a:t>
            </a:r>
            <a:endParaRPr kumimoji="1" lang="en-US" altLang="zh-CN" sz="1800" b="1">
              <a:latin typeface="Times New Roman" panose="02020603050405020304" pitchFamily="18" charset="0"/>
              <a:ea typeface="宋体" panose="02010600030101010101" pitchFamily="2" charset="-122"/>
            </a:endParaRPr>
          </a:p>
        </p:txBody>
      </p:sp>
      <p:sp>
        <p:nvSpPr>
          <p:cNvPr id="53291" name="Freeform 72"/>
          <p:cNvSpPr>
            <a:spLocks/>
          </p:cNvSpPr>
          <p:nvPr/>
        </p:nvSpPr>
        <p:spPr bwMode="auto">
          <a:xfrm>
            <a:off x="4016375" y="5449888"/>
            <a:ext cx="903288" cy="250825"/>
          </a:xfrm>
          <a:custGeom>
            <a:avLst/>
            <a:gdLst>
              <a:gd name="T0" fmla="*/ 2147483646 w 455"/>
              <a:gd name="T1" fmla="*/ 2147483646 h 138"/>
              <a:gd name="T2" fmla="*/ 2147483646 w 455"/>
              <a:gd name="T3" fmla="*/ 2147483646 h 138"/>
              <a:gd name="T4" fmla="*/ 2147483646 w 455"/>
              <a:gd name="T5" fmla="*/ 2147483646 h 138"/>
              <a:gd name="T6" fmla="*/ 2147483646 w 455"/>
              <a:gd name="T7" fmla="*/ 2147483646 h 138"/>
              <a:gd name="T8" fmla="*/ 2147483646 w 455"/>
              <a:gd name="T9" fmla="*/ 2147483646 h 138"/>
              <a:gd name="T10" fmla="*/ 2147483646 w 455"/>
              <a:gd name="T11" fmla="*/ 2147483646 h 138"/>
              <a:gd name="T12" fmla="*/ 2147483646 w 455"/>
              <a:gd name="T13" fmla="*/ 2147483646 h 138"/>
              <a:gd name="T14" fmla="*/ 2147483646 w 455"/>
              <a:gd name="T15" fmla="*/ 2147483646 h 138"/>
              <a:gd name="T16" fmla="*/ 2147483646 w 455"/>
              <a:gd name="T17" fmla="*/ 2147483646 h 138"/>
              <a:gd name="T18" fmla="*/ 0 w 455"/>
              <a:gd name="T19" fmla="*/ 2147483646 h 138"/>
              <a:gd name="T20" fmla="*/ 0 w 455"/>
              <a:gd name="T21" fmla="*/ 2147483646 h 138"/>
              <a:gd name="T22" fmla="*/ 0 w 455"/>
              <a:gd name="T23" fmla="*/ 2147483646 h 138"/>
              <a:gd name="T24" fmla="*/ 2147483646 w 455"/>
              <a:gd name="T25" fmla="*/ 2147483646 h 138"/>
              <a:gd name="T26" fmla="*/ 2147483646 w 455"/>
              <a:gd name="T27" fmla="*/ 2147483646 h 138"/>
              <a:gd name="T28" fmla="*/ 2147483646 w 455"/>
              <a:gd name="T29" fmla="*/ 2147483646 h 138"/>
              <a:gd name="T30" fmla="*/ 2147483646 w 455"/>
              <a:gd name="T31" fmla="*/ 2147483646 h 138"/>
              <a:gd name="T32" fmla="*/ 2147483646 w 455"/>
              <a:gd name="T33" fmla="*/ 2147483646 h 138"/>
              <a:gd name="T34" fmla="*/ 2147483646 w 455"/>
              <a:gd name="T35" fmla="*/ 2147483646 h 138"/>
              <a:gd name="T36" fmla="*/ 2147483646 w 455"/>
              <a:gd name="T37" fmla="*/ 2147483646 h 138"/>
              <a:gd name="T38" fmla="*/ 2147483646 w 455"/>
              <a:gd name="T39" fmla="*/ 2147483646 h 138"/>
              <a:gd name="T40" fmla="*/ 2147483646 w 455"/>
              <a:gd name="T41" fmla="*/ 0 h 138"/>
              <a:gd name="T42" fmla="*/ 2147483646 w 455"/>
              <a:gd name="T43" fmla="*/ 0 h 138"/>
              <a:gd name="T44" fmla="*/ 2147483646 w 455"/>
              <a:gd name="T45" fmla="*/ 2147483646 h 138"/>
              <a:gd name="T46" fmla="*/ 2147483646 w 455"/>
              <a:gd name="T47" fmla="*/ 2147483646 h 138"/>
              <a:gd name="T48" fmla="*/ 2147483646 w 455"/>
              <a:gd name="T49" fmla="*/ 2147483646 h 138"/>
              <a:gd name="T50" fmla="*/ 2147483646 w 455"/>
              <a:gd name="T51" fmla="*/ 2147483646 h 138"/>
              <a:gd name="T52" fmla="*/ 2147483646 w 455"/>
              <a:gd name="T53" fmla="*/ 2147483646 h 138"/>
              <a:gd name="T54" fmla="*/ 2147483646 w 455"/>
              <a:gd name="T55" fmla="*/ 2147483646 h 138"/>
              <a:gd name="T56" fmla="*/ 2147483646 w 455"/>
              <a:gd name="T57" fmla="*/ 2147483646 h 138"/>
              <a:gd name="T58" fmla="*/ 2147483646 w 455"/>
              <a:gd name="T59" fmla="*/ 2147483646 h 138"/>
              <a:gd name="T60" fmla="*/ 2147483646 w 455"/>
              <a:gd name="T61" fmla="*/ 2147483646 h 138"/>
              <a:gd name="T62" fmla="*/ 2147483646 w 455"/>
              <a:gd name="T63" fmla="*/ 2147483646 h 138"/>
              <a:gd name="T64" fmla="*/ 2147483646 w 455"/>
              <a:gd name="T65" fmla="*/ 2147483646 h 138"/>
              <a:gd name="T66" fmla="*/ 2147483646 w 455"/>
              <a:gd name="T67" fmla="*/ 2147483646 h 138"/>
              <a:gd name="T68" fmla="*/ 2147483646 w 455"/>
              <a:gd name="T69" fmla="*/ 2147483646 h 138"/>
              <a:gd name="T70" fmla="*/ 2147483646 w 455"/>
              <a:gd name="T71" fmla="*/ 2147483646 h 138"/>
              <a:gd name="T72" fmla="*/ 2147483646 w 455"/>
              <a:gd name="T73" fmla="*/ 2147483646 h 138"/>
              <a:gd name="T74" fmla="*/ 2147483646 w 455"/>
              <a:gd name="T75" fmla="*/ 2147483646 h 138"/>
              <a:gd name="T76" fmla="*/ 2147483646 w 455"/>
              <a:gd name="T77" fmla="*/ 2147483646 h 138"/>
              <a:gd name="T78" fmla="*/ 2147483646 w 455"/>
              <a:gd name="T79" fmla="*/ 2147483646 h 138"/>
              <a:gd name="T80" fmla="*/ 2147483646 w 455"/>
              <a:gd name="T81" fmla="*/ 2147483646 h 138"/>
              <a:gd name="T82" fmla="*/ 2147483646 w 455"/>
              <a:gd name="T83" fmla="*/ 2147483646 h 138"/>
              <a:gd name="T84" fmla="*/ 2147483646 w 455"/>
              <a:gd name="T85" fmla="*/ 2147483646 h 138"/>
              <a:gd name="T86" fmla="*/ 2147483646 w 455"/>
              <a:gd name="T87" fmla="*/ 2147483646 h 1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55"/>
              <a:gd name="T133" fmla="*/ 0 h 138"/>
              <a:gd name="T134" fmla="*/ 455 w 455"/>
              <a:gd name="T135" fmla="*/ 138 h 13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55" h="138">
                <a:moveTo>
                  <a:pt x="68" y="136"/>
                </a:moveTo>
                <a:lnTo>
                  <a:pt x="58" y="136"/>
                </a:lnTo>
                <a:lnTo>
                  <a:pt x="47" y="134"/>
                </a:lnTo>
                <a:lnTo>
                  <a:pt x="37" y="130"/>
                </a:lnTo>
                <a:lnTo>
                  <a:pt x="29" y="124"/>
                </a:lnTo>
                <a:lnTo>
                  <a:pt x="20" y="118"/>
                </a:lnTo>
                <a:lnTo>
                  <a:pt x="12" y="109"/>
                </a:lnTo>
                <a:lnTo>
                  <a:pt x="8" y="101"/>
                </a:lnTo>
                <a:lnTo>
                  <a:pt x="4" y="91"/>
                </a:lnTo>
                <a:lnTo>
                  <a:pt x="0" y="80"/>
                </a:lnTo>
                <a:lnTo>
                  <a:pt x="0" y="70"/>
                </a:lnTo>
                <a:lnTo>
                  <a:pt x="0" y="58"/>
                </a:lnTo>
                <a:lnTo>
                  <a:pt x="4" y="47"/>
                </a:lnTo>
                <a:lnTo>
                  <a:pt x="8" y="37"/>
                </a:lnTo>
                <a:lnTo>
                  <a:pt x="12" y="29"/>
                </a:lnTo>
                <a:lnTo>
                  <a:pt x="20" y="20"/>
                </a:lnTo>
                <a:lnTo>
                  <a:pt x="29" y="14"/>
                </a:lnTo>
                <a:lnTo>
                  <a:pt x="37" y="8"/>
                </a:lnTo>
                <a:lnTo>
                  <a:pt x="47" y="4"/>
                </a:lnTo>
                <a:lnTo>
                  <a:pt x="58" y="2"/>
                </a:lnTo>
                <a:lnTo>
                  <a:pt x="68" y="0"/>
                </a:lnTo>
                <a:lnTo>
                  <a:pt x="387" y="0"/>
                </a:lnTo>
                <a:lnTo>
                  <a:pt x="399" y="2"/>
                </a:lnTo>
                <a:lnTo>
                  <a:pt x="410" y="4"/>
                </a:lnTo>
                <a:lnTo>
                  <a:pt x="420" y="8"/>
                </a:lnTo>
                <a:lnTo>
                  <a:pt x="428" y="14"/>
                </a:lnTo>
                <a:lnTo>
                  <a:pt x="437" y="20"/>
                </a:lnTo>
                <a:lnTo>
                  <a:pt x="443" y="29"/>
                </a:lnTo>
                <a:lnTo>
                  <a:pt x="449" y="37"/>
                </a:lnTo>
                <a:lnTo>
                  <a:pt x="453" y="47"/>
                </a:lnTo>
                <a:lnTo>
                  <a:pt x="455" y="58"/>
                </a:lnTo>
                <a:lnTo>
                  <a:pt x="455" y="70"/>
                </a:lnTo>
                <a:lnTo>
                  <a:pt x="455" y="80"/>
                </a:lnTo>
                <a:lnTo>
                  <a:pt x="453" y="91"/>
                </a:lnTo>
                <a:lnTo>
                  <a:pt x="449" y="101"/>
                </a:lnTo>
                <a:lnTo>
                  <a:pt x="443" y="109"/>
                </a:lnTo>
                <a:lnTo>
                  <a:pt x="437" y="118"/>
                </a:lnTo>
                <a:lnTo>
                  <a:pt x="428" y="124"/>
                </a:lnTo>
                <a:lnTo>
                  <a:pt x="420" y="130"/>
                </a:lnTo>
                <a:lnTo>
                  <a:pt x="410" y="134"/>
                </a:lnTo>
                <a:lnTo>
                  <a:pt x="399" y="136"/>
                </a:lnTo>
                <a:lnTo>
                  <a:pt x="387" y="138"/>
                </a:lnTo>
                <a:lnTo>
                  <a:pt x="68" y="13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92" name="Freeform 73"/>
          <p:cNvSpPr>
            <a:spLocks/>
          </p:cNvSpPr>
          <p:nvPr/>
        </p:nvSpPr>
        <p:spPr bwMode="auto">
          <a:xfrm>
            <a:off x="3929063" y="3849688"/>
            <a:ext cx="61912"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2147483646 w 31"/>
              <a:gd name="T57" fmla="*/ 2147483646 h 31"/>
              <a:gd name="T58" fmla="*/ 0 w 31"/>
              <a:gd name="T59" fmla="*/ 2147483646 h 31"/>
              <a:gd name="T60" fmla="*/ 0 w 31"/>
              <a:gd name="T61" fmla="*/ 2147483646 h 31"/>
              <a:gd name="T62" fmla="*/ 0 w 31"/>
              <a:gd name="T63" fmla="*/ 2147483646 h 31"/>
              <a:gd name="T64" fmla="*/ 2147483646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31" y="10"/>
                </a:lnTo>
                <a:lnTo>
                  <a:pt x="29" y="8"/>
                </a:lnTo>
                <a:lnTo>
                  <a:pt x="29" y="6"/>
                </a:lnTo>
                <a:lnTo>
                  <a:pt x="27" y="4"/>
                </a:lnTo>
                <a:lnTo>
                  <a:pt x="25" y="4"/>
                </a:lnTo>
                <a:lnTo>
                  <a:pt x="23" y="2"/>
                </a:lnTo>
                <a:lnTo>
                  <a:pt x="21" y="2"/>
                </a:lnTo>
                <a:lnTo>
                  <a:pt x="19" y="0"/>
                </a:lnTo>
                <a:lnTo>
                  <a:pt x="17" y="0"/>
                </a:lnTo>
                <a:lnTo>
                  <a:pt x="15" y="0"/>
                </a:lnTo>
                <a:lnTo>
                  <a:pt x="10" y="2"/>
                </a:lnTo>
                <a:lnTo>
                  <a:pt x="8" y="2"/>
                </a:lnTo>
                <a:lnTo>
                  <a:pt x="6" y="4"/>
                </a:lnTo>
                <a:lnTo>
                  <a:pt x="4" y="6"/>
                </a:lnTo>
                <a:lnTo>
                  <a:pt x="2" y="8"/>
                </a:lnTo>
                <a:lnTo>
                  <a:pt x="2" y="10"/>
                </a:lnTo>
                <a:lnTo>
                  <a:pt x="0" y="12"/>
                </a:lnTo>
                <a:lnTo>
                  <a:pt x="0" y="14"/>
                </a:lnTo>
                <a:lnTo>
                  <a:pt x="0" y="18"/>
                </a:lnTo>
                <a:lnTo>
                  <a:pt x="2" y="20"/>
                </a:lnTo>
                <a:lnTo>
                  <a:pt x="2" y="22"/>
                </a:lnTo>
                <a:lnTo>
                  <a:pt x="4" y="24"/>
                </a:lnTo>
                <a:lnTo>
                  <a:pt x="6" y="26"/>
                </a:lnTo>
                <a:lnTo>
                  <a:pt x="8" y="29"/>
                </a:lnTo>
                <a:lnTo>
                  <a:pt x="10" y="29"/>
                </a:lnTo>
                <a:lnTo>
                  <a:pt x="15" y="31"/>
                </a:lnTo>
                <a:lnTo>
                  <a:pt x="17"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3" name="Line 74"/>
          <p:cNvSpPr>
            <a:spLocks noChangeShapeType="1"/>
          </p:cNvSpPr>
          <p:nvPr/>
        </p:nvSpPr>
        <p:spPr bwMode="auto">
          <a:xfrm>
            <a:off x="3879850" y="4908550"/>
            <a:ext cx="160338"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4" name="Rectangle 75"/>
          <p:cNvSpPr>
            <a:spLocks noChangeArrowheads="1"/>
          </p:cNvSpPr>
          <p:nvPr/>
        </p:nvSpPr>
        <p:spPr bwMode="auto">
          <a:xfrm>
            <a:off x="40211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295" name="Rectangle 76"/>
          <p:cNvSpPr>
            <a:spLocks noChangeArrowheads="1"/>
          </p:cNvSpPr>
          <p:nvPr/>
        </p:nvSpPr>
        <p:spPr bwMode="auto">
          <a:xfrm>
            <a:off x="40973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296" name="Freeform 77"/>
          <p:cNvSpPr>
            <a:spLocks/>
          </p:cNvSpPr>
          <p:nvPr/>
        </p:nvSpPr>
        <p:spPr bwMode="auto">
          <a:xfrm>
            <a:off x="5180013" y="3849688"/>
            <a:ext cx="57150" cy="55562"/>
          </a:xfrm>
          <a:custGeom>
            <a:avLst/>
            <a:gdLst>
              <a:gd name="T0" fmla="*/ 2147483646 w 29"/>
              <a:gd name="T1" fmla="*/ 2147483646 h 31"/>
              <a:gd name="T2" fmla="*/ 2147483646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2147483646 h 31"/>
              <a:gd name="T12" fmla="*/ 2147483646 w 29"/>
              <a:gd name="T13" fmla="*/ 2147483646 h 31"/>
              <a:gd name="T14" fmla="*/ 2147483646 w 29"/>
              <a:gd name="T15" fmla="*/ 2147483646 h 31"/>
              <a:gd name="T16" fmla="*/ 2147483646 w 29"/>
              <a:gd name="T17" fmla="*/ 2147483646 h 31"/>
              <a:gd name="T18" fmla="*/ 2147483646 w 29"/>
              <a:gd name="T19" fmla="*/ 2147483646 h 31"/>
              <a:gd name="T20" fmla="*/ 2147483646 w 29"/>
              <a:gd name="T21" fmla="*/ 2147483646 h 31"/>
              <a:gd name="T22" fmla="*/ 2147483646 w 29"/>
              <a:gd name="T23" fmla="*/ 2147483646 h 31"/>
              <a:gd name="T24" fmla="*/ 2147483646 w 29"/>
              <a:gd name="T25" fmla="*/ 2147483646 h 31"/>
              <a:gd name="T26" fmla="*/ 2147483646 w 29"/>
              <a:gd name="T27" fmla="*/ 2147483646 h 31"/>
              <a:gd name="T28" fmla="*/ 2147483646 w 29"/>
              <a:gd name="T29" fmla="*/ 2147483646 h 31"/>
              <a:gd name="T30" fmla="*/ 2147483646 w 29"/>
              <a:gd name="T31" fmla="*/ 2147483646 h 31"/>
              <a:gd name="T32" fmla="*/ 2147483646 w 29"/>
              <a:gd name="T33" fmla="*/ 2147483646 h 31"/>
              <a:gd name="T34" fmla="*/ 2147483646 w 29"/>
              <a:gd name="T35" fmla="*/ 2147483646 h 31"/>
              <a:gd name="T36" fmla="*/ 2147483646 w 29"/>
              <a:gd name="T37" fmla="*/ 2147483646 h 31"/>
              <a:gd name="T38" fmla="*/ 2147483646 w 29"/>
              <a:gd name="T39" fmla="*/ 0 h 31"/>
              <a:gd name="T40" fmla="*/ 2147483646 w 29"/>
              <a:gd name="T41" fmla="*/ 0 h 31"/>
              <a:gd name="T42" fmla="*/ 2147483646 w 29"/>
              <a:gd name="T43" fmla="*/ 0 h 31"/>
              <a:gd name="T44" fmla="*/ 2147483646 w 29"/>
              <a:gd name="T45" fmla="*/ 2147483646 h 31"/>
              <a:gd name="T46" fmla="*/ 2147483646 w 29"/>
              <a:gd name="T47" fmla="*/ 2147483646 h 31"/>
              <a:gd name="T48" fmla="*/ 2147483646 w 29"/>
              <a:gd name="T49" fmla="*/ 2147483646 h 31"/>
              <a:gd name="T50" fmla="*/ 2147483646 w 29"/>
              <a:gd name="T51" fmla="*/ 2147483646 h 31"/>
              <a:gd name="T52" fmla="*/ 2147483646 w 29"/>
              <a:gd name="T53" fmla="*/ 2147483646 h 31"/>
              <a:gd name="T54" fmla="*/ 2147483646 w 29"/>
              <a:gd name="T55" fmla="*/ 2147483646 h 31"/>
              <a:gd name="T56" fmla="*/ 0 w 29"/>
              <a:gd name="T57" fmla="*/ 2147483646 h 31"/>
              <a:gd name="T58" fmla="*/ 0 w 29"/>
              <a:gd name="T59" fmla="*/ 2147483646 h 31"/>
              <a:gd name="T60" fmla="*/ 0 w 29"/>
              <a:gd name="T61" fmla="*/ 2147483646 h 31"/>
              <a:gd name="T62" fmla="*/ 0 w 29"/>
              <a:gd name="T63" fmla="*/ 2147483646 h 31"/>
              <a:gd name="T64" fmla="*/ 0 w 29"/>
              <a:gd name="T65" fmla="*/ 2147483646 h 31"/>
              <a:gd name="T66" fmla="*/ 2147483646 w 29"/>
              <a:gd name="T67" fmla="*/ 2147483646 h 31"/>
              <a:gd name="T68" fmla="*/ 2147483646 w 29"/>
              <a:gd name="T69" fmla="*/ 2147483646 h 31"/>
              <a:gd name="T70" fmla="*/ 2147483646 w 29"/>
              <a:gd name="T71" fmla="*/ 2147483646 h 31"/>
              <a:gd name="T72" fmla="*/ 2147483646 w 29"/>
              <a:gd name="T73" fmla="*/ 2147483646 h 31"/>
              <a:gd name="T74" fmla="*/ 2147483646 w 29"/>
              <a:gd name="T75" fmla="*/ 2147483646 h 31"/>
              <a:gd name="T76" fmla="*/ 2147483646 w 29"/>
              <a:gd name="T77" fmla="*/ 2147483646 h 31"/>
              <a:gd name="T78" fmla="*/ 2147483646 w 29"/>
              <a:gd name="T79" fmla="*/ 2147483646 h 31"/>
              <a:gd name="T80" fmla="*/ 2147483646 w 29"/>
              <a:gd name="T81" fmla="*/ 2147483646 h 31"/>
              <a:gd name="T82" fmla="*/ 2147483646 w 29"/>
              <a:gd name="T83" fmla="*/ 2147483646 h 31"/>
              <a:gd name="T84" fmla="*/ 2147483646 w 29"/>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
              <a:gd name="T130" fmla="*/ 0 h 31"/>
              <a:gd name="T131" fmla="*/ 29 w 29"/>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 h="31">
                <a:moveTo>
                  <a:pt x="14" y="29"/>
                </a:moveTo>
                <a:lnTo>
                  <a:pt x="16" y="31"/>
                </a:lnTo>
                <a:lnTo>
                  <a:pt x="18" y="29"/>
                </a:lnTo>
                <a:lnTo>
                  <a:pt x="20" y="29"/>
                </a:lnTo>
                <a:lnTo>
                  <a:pt x="22" y="26"/>
                </a:lnTo>
                <a:lnTo>
                  <a:pt x="24" y="26"/>
                </a:lnTo>
                <a:lnTo>
                  <a:pt x="27" y="24"/>
                </a:lnTo>
                <a:lnTo>
                  <a:pt x="29" y="22"/>
                </a:lnTo>
                <a:lnTo>
                  <a:pt x="29" y="20"/>
                </a:lnTo>
                <a:lnTo>
                  <a:pt x="29" y="18"/>
                </a:lnTo>
                <a:lnTo>
                  <a:pt x="29" y="14"/>
                </a:lnTo>
                <a:lnTo>
                  <a:pt x="29" y="12"/>
                </a:lnTo>
                <a:lnTo>
                  <a:pt x="29" y="10"/>
                </a:lnTo>
                <a:lnTo>
                  <a:pt x="29" y="8"/>
                </a:lnTo>
                <a:lnTo>
                  <a:pt x="27" y="6"/>
                </a:lnTo>
                <a:lnTo>
                  <a:pt x="24" y="4"/>
                </a:lnTo>
                <a:lnTo>
                  <a:pt x="22" y="4"/>
                </a:lnTo>
                <a:lnTo>
                  <a:pt x="20" y="2"/>
                </a:lnTo>
                <a:lnTo>
                  <a:pt x="18"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7" name="Freeform 78"/>
          <p:cNvSpPr>
            <a:spLocks/>
          </p:cNvSpPr>
          <p:nvPr/>
        </p:nvSpPr>
        <p:spPr bwMode="auto">
          <a:xfrm>
            <a:off x="4557713" y="3875088"/>
            <a:ext cx="646112" cy="1527175"/>
          </a:xfrm>
          <a:custGeom>
            <a:avLst/>
            <a:gdLst>
              <a:gd name="T0" fmla="*/ 2147483646 w 325"/>
              <a:gd name="T1" fmla="*/ 0 h 841"/>
              <a:gd name="T2" fmla="*/ 2147483646 w 325"/>
              <a:gd name="T3" fmla="*/ 2147483646 h 841"/>
              <a:gd name="T4" fmla="*/ 0 w 325"/>
              <a:gd name="T5" fmla="*/ 2147483646 h 841"/>
              <a:gd name="T6" fmla="*/ 0 w 325"/>
              <a:gd name="T7" fmla="*/ 2147483646 h 841"/>
              <a:gd name="T8" fmla="*/ 0 60000 65536"/>
              <a:gd name="T9" fmla="*/ 0 60000 65536"/>
              <a:gd name="T10" fmla="*/ 0 60000 65536"/>
              <a:gd name="T11" fmla="*/ 0 60000 65536"/>
              <a:gd name="T12" fmla="*/ 0 w 325"/>
              <a:gd name="T13" fmla="*/ 0 h 841"/>
              <a:gd name="T14" fmla="*/ 325 w 325"/>
              <a:gd name="T15" fmla="*/ 841 h 841"/>
            </a:gdLst>
            <a:ahLst/>
            <a:cxnLst>
              <a:cxn ang="T8">
                <a:pos x="T0" y="T1"/>
              </a:cxn>
              <a:cxn ang="T9">
                <a:pos x="T2" y="T3"/>
              </a:cxn>
              <a:cxn ang="T10">
                <a:pos x="T4" y="T5"/>
              </a:cxn>
              <a:cxn ang="T11">
                <a:pos x="T6" y="T7"/>
              </a:cxn>
            </a:cxnLst>
            <a:rect l="T12" t="T13" r="T14" b="T15"/>
            <a:pathLst>
              <a:path w="325" h="841">
                <a:moveTo>
                  <a:pt x="325" y="0"/>
                </a:moveTo>
                <a:lnTo>
                  <a:pt x="325" y="685"/>
                </a:lnTo>
                <a:lnTo>
                  <a:pt x="0" y="685"/>
                </a:lnTo>
                <a:lnTo>
                  <a:pt x="0" y="841"/>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98" name="Line 79"/>
          <p:cNvSpPr>
            <a:spLocks noChangeShapeType="1"/>
          </p:cNvSpPr>
          <p:nvPr/>
        </p:nvSpPr>
        <p:spPr bwMode="auto">
          <a:xfrm>
            <a:off x="5129213" y="4908550"/>
            <a:ext cx="155575"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9" name="Rectangle 80"/>
          <p:cNvSpPr>
            <a:spLocks noChangeArrowheads="1"/>
          </p:cNvSpPr>
          <p:nvPr/>
        </p:nvSpPr>
        <p:spPr bwMode="auto">
          <a:xfrm>
            <a:off x="52657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300" name="Rectangle 81"/>
          <p:cNvSpPr>
            <a:spLocks noChangeArrowheads="1"/>
          </p:cNvSpPr>
          <p:nvPr/>
        </p:nvSpPr>
        <p:spPr bwMode="auto">
          <a:xfrm>
            <a:off x="53419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301" name="Freeform 82"/>
          <p:cNvSpPr>
            <a:spLocks/>
          </p:cNvSpPr>
          <p:nvPr/>
        </p:nvSpPr>
        <p:spPr bwMode="auto">
          <a:xfrm>
            <a:off x="6432550" y="3849688"/>
            <a:ext cx="60325"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7" y="31"/>
                </a:lnTo>
                <a:lnTo>
                  <a:pt x="21" y="29"/>
                </a:lnTo>
                <a:lnTo>
                  <a:pt x="23" y="29"/>
                </a:lnTo>
                <a:lnTo>
                  <a:pt x="25" y="26"/>
                </a:lnTo>
                <a:lnTo>
                  <a:pt x="27" y="24"/>
                </a:lnTo>
                <a:lnTo>
                  <a:pt x="29" y="22"/>
                </a:lnTo>
                <a:lnTo>
                  <a:pt x="29" y="20"/>
                </a:lnTo>
                <a:lnTo>
                  <a:pt x="29" y="18"/>
                </a:lnTo>
                <a:lnTo>
                  <a:pt x="31" y="14"/>
                </a:lnTo>
                <a:lnTo>
                  <a:pt x="29" y="12"/>
                </a:lnTo>
                <a:lnTo>
                  <a:pt x="29" y="10"/>
                </a:lnTo>
                <a:lnTo>
                  <a:pt x="29" y="8"/>
                </a:lnTo>
                <a:lnTo>
                  <a:pt x="27" y="6"/>
                </a:lnTo>
                <a:lnTo>
                  <a:pt x="25" y="4"/>
                </a:lnTo>
                <a:lnTo>
                  <a:pt x="23" y="2"/>
                </a:lnTo>
                <a:lnTo>
                  <a:pt x="21" y="2"/>
                </a:lnTo>
                <a:lnTo>
                  <a:pt x="17" y="0"/>
                </a:lnTo>
                <a:lnTo>
                  <a:pt x="15" y="0"/>
                </a:lnTo>
                <a:lnTo>
                  <a:pt x="13" y="0"/>
                </a:lnTo>
                <a:lnTo>
                  <a:pt x="11"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1" y="29"/>
                </a:lnTo>
                <a:lnTo>
                  <a:pt x="13" y="31"/>
                </a:lnTo>
                <a:lnTo>
                  <a:pt x="15"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02" name="Freeform 83"/>
          <p:cNvSpPr>
            <a:spLocks/>
          </p:cNvSpPr>
          <p:nvPr/>
        </p:nvSpPr>
        <p:spPr bwMode="auto">
          <a:xfrm>
            <a:off x="4738688" y="3875088"/>
            <a:ext cx="1722437" cy="1522412"/>
          </a:xfrm>
          <a:custGeom>
            <a:avLst/>
            <a:gdLst>
              <a:gd name="T0" fmla="*/ 2147483646 w 868"/>
              <a:gd name="T1" fmla="*/ 0 h 839"/>
              <a:gd name="T2" fmla="*/ 2147483646 w 868"/>
              <a:gd name="T3" fmla="*/ 2147483646 h 839"/>
              <a:gd name="T4" fmla="*/ 0 w 868"/>
              <a:gd name="T5" fmla="*/ 2147483646 h 839"/>
              <a:gd name="T6" fmla="*/ 0 w 868"/>
              <a:gd name="T7" fmla="*/ 2147483646 h 839"/>
              <a:gd name="T8" fmla="*/ 0 60000 65536"/>
              <a:gd name="T9" fmla="*/ 0 60000 65536"/>
              <a:gd name="T10" fmla="*/ 0 60000 65536"/>
              <a:gd name="T11" fmla="*/ 0 60000 65536"/>
              <a:gd name="T12" fmla="*/ 0 w 868"/>
              <a:gd name="T13" fmla="*/ 0 h 839"/>
              <a:gd name="T14" fmla="*/ 868 w 868"/>
              <a:gd name="T15" fmla="*/ 839 h 839"/>
            </a:gdLst>
            <a:ahLst/>
            <a:cxnLst>
              <a:cxn ang="T8">
                <a:pos x="T0" y="T1"/>
              </a:cxn>
              <a:cxn ang="T9">
                <a:pos x="T2" y="T3"/>
              </a:cxn>
              <a:cxn ang="T10">
                <a:pos x="T4" y="T5"/>
              </a:cxn>
              <a:cxn ang="T11">
                <a:pos x="T6" y="T7"/>
              </a:cxn>
            </a:cxnLst>
            <a:rect l="T12" t="T13" r="T14" b="T15"/>
            <a:pathLst>
              <a:path w="868" h="839">
                <a:moveTo>
                  <a:pt x="866" y="0"/>
                </a:moveTo>
                <a:lnTo>
                  <a:pt x="868" y="776"/>
                </a:lnTo>
                <a:lnTo>
                  <a:pt x="0" y="776"/>
                </a:lnTo>
                <a:lnTo>
                  <a:pt x="0" y="839"/>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03" name="Line 84"/>
          <p:cNvSpPr>
            <a:spLocks noChangeShapeType="1"/>
          </p:cNvSpPr>
          <p:nvPr/>
        </p:nvSpPr>
        <p:spPr bwMode="auto">
          <a:xfrm>
            <a:off x="6381750" y="4908550"/>
            <a:ext cx="157163"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4" name="Rectangle 85"/>
          <p:cNvSpPr>
            <a:spLocks noChangeArrowheads="1"/>
          </p:cNvSpPr>
          <p:nvPr/>
        </p:nvSpPr>
        <p:spPr bwMode="auto">
          <a:xfrm>
            <a:off x="65230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305" name="Rectangle 86"/>
          <p:cNvSpPr>
            <a:spLocks noChangeArrowheads="1"/>
          </p:cNvSpPr>
          <p:nvPr/>
        </p:nvSpPr>
        <p:spPr bwMode="auto">
          <a:xfrm>
            <a:off x="6596063"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306" name="Freeform 87"/>
          <p:cNvSpPr>
            <a:spLocks/>
          </p:cNvSpPr>
          <p:nvPr/>
        </p:nvSpPr>
        <p:spPr bwMode="auto">
          <a:xfrm>
            <a:off x="4167188" y="5384800"/>
            <a:ext cx="57150" cy="57150"/>
          </a:xfrm>
          <a:custGeom>
            <a:avLst/>
            <a:gdLst>
              <a:gd name="T0" fmla="*/ 2147483646 w 29"/>
              <a:gd name="T1" fmla="*/ 0 h 31"/>
              <a:gd name="T2" fmla="*/ 0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07" name="Freeform 88"/>
          <p:cNvSpPr>
            <a:spLocks/>
          </p:cNvSpPr>
          <p:nvPr/>
        </p:nvSpPr>
        <p:spPr bwMode="auto">
          <a:xfrm>
            <a:off x="4348163" y="5384800"/>
            <a:ext cx="57150" cy="57150"/>
          </a:xfrm>
          <a:custGeom>
            <a:avLst/>
            <a:gdLst>
              <a:gd name="T0" fmla="*/ 2147483646 w 29"/>
              <a:gd name="T1" fmla="*/ 0 h 31"/>
              <a:gd name="T2" fmla="*/ 0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08" name="Freeform 89"/>
          <p:cNvSpPr>
            <a:spLocks/>
          </p:cNvSpPr>
          <p:nvPr/>
        </p:nvSpPr>
        <p:spPr bwMode="auto">
          <a:xfrm>
            <a:off x="4529138" y="5384800"/>
            <a:ext cx="60325" cy="57150"/>
          </a:xfrm>
          <a:custGeom>
            <a:avLst/>
            <a:gdLst>
              <a:gd name="T0" fmla="*/ 2147483646 w 31"/>
              <a:gd name="T1" fmla="*/ 0 h 31"/>
              <a:gd name="T2" fmla="*/ 0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5" y="31"/>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09" name="Freeform 90"/>
          <p:cNvSpPr>
            <a:spLocks/>
          </p:cNvSpPr>
          <p:nvPr/>
        </p:nvSpPr>
        <p:spPr bwMode="auto">
          <a:xfrm>
            <a:off x="4711700" y="5384800"/>
            <a:ext cx="60325" cy="57150"/>
          </a:xfrm>
          <a:custGeom>
            <a:avLst/>
            <a:gdLst>
              <a:gd name="T0" fmla="*/ 2147483646 w 31"/>
              <a:gd name="T1" fmla="*/ 0 h 31"/>
              <a:gd name="T2" fmla="*/ 0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4" y="31"/>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10" name="Line 91"/>
          <p:cNvSpPr>
            <a:spLocks noChangeShapeType="1"/>
          </p:cNvSpPr>
          <p:nvPr/>
        </p:nvSpPr>
        <p:spPr bwMode="auto">
          <a:xfrm>
            <a:off x="4221163" y="2270125"/>
            <a:ext cx="160337"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1" name="Rectangle 92"/>
          <p:cNvSpPr>
            <a:spLocks noChangeArrowheads="1"/>
          </p:cNvSpPr>
          <p:nvPr/>
        </p:nvSpPr>
        <p:spPr bwMode="auto">
          <a:xfrm>
            <a:off x="4256087" y="194151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dirty="0">
                <a:solidFill>
                  <a:srgbClr val="000000"/>
                </a:solidFill>
                <a:ea typeface="宋体" panose="02010600030101010101" pitchFamily="2" charset="-122"/>
              </a:rPr>
              <a:t>2</a:t>
            </a:r>
            <a:endParaRPr kumimoji="1" lang="zh-CN" altLang="en-US" sz="1400" b="1" dirty="0">
              <a:latin typeface="Times New Roman" panose="02020603050405020304" pitchFamily="18" charset="0"/>
              <a:ea typeface="宋体" panose="02010600030101010101" pitchFamily="2" charset="-122"/>
            </a:endParaRPr>
          </a:p>
        </p:txBody>
      </p:sp>
      <p:sp>
        <p:nvSpPr>
          <p:cNvPr id="53312" name="Line 93"/>
          <p:cNvSpPr>
            <a:spLocks noChangeShapeType="1"/>
          </p:cNvSpPr>
          <p:nvPr/>
        </p:nvSpPr>
        <p:spPr bwMode="auto">
          <a:xfrm>
            <a:off x="4389438" y="5816600"/>
            <a:ext cx="157162" cy="873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3" name="Rectangle 94"/>
          <p:cNvSpPr>
            <a:spLocks noChangeArrowheads="1"/>
          </p:cNvSpPr>
          <p:nvPr/>
        </p:nvSpPr>
        <p:spPr bwMode="auto">
          <a:xfrm>
            <a:off x="4524375" y="57213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314" name="Rectangle 95"/>
          <p:cNvSpPr>
            <a:spLocks noChangeArrowheads="1"/>
          </p:cNvSpPr>
          <p:nvPr/>
        </p:nvSpPr>
        <p:spPr bwMode="auto">
          <a:xfrm>
            <a:off x="4603750" y="57213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315" name="Freeform 96"/>
          <p:cNvSpPr>
            <a:spLocks/>
          </p:cNvSpPr>
          <p:nvPr/>
        </p:nvSpPr>
        <p:spPr bwMode="auto">
          <a:xfrm>
            <a:off x="3959225" y="3875088"/>
            <a:ext cx="419100" cy="1522412"/>
          </a:xfrm>
          <a:custGeom>
            <a:avLst/>
            <a:gdLst>
              <a:gd name="T0" fmla="*/ 2147483646 w 211"/>
              <a:gd name="T1" fmla="*/ 2147483646 h 839"/>
              <a:gd name="T2" fmla="*/ 2147483646 w 211"/>
              <a:gd name="T3" fmla="*/ 2147483646 h 839"/>
              <a:gd name="T4" fmla="*/ 0 w 211"/>
              <a:gd name="T5" fmla="*/ 2147483646 h 839"/>
              <a:gd name="T6" fmla="*/ 0 w 211"/>
              <a:gd name="T7" fmla="*/ 0 h 839"/>
              <a:gd name="T8" fmla="*/ 0 60000 65536"/>
              <a:gd name="T9" fmla="*/ 0 60000 65536"/>
              <a:gd name="T10" fmla="*/ 0 60000 65536"/>
              <a:gd name="T11" fmla="*/ 0 60000 65536"/>
              <a:gd name="T12" fmla="*/ 0 w 211"/>
              <a:gd name="T13" fmla="*/ 0 h 839"/>
              <a:gd name="T14" fmla="*/ 211 w 211"/>
              <a:gd name="T15" fmla="*/ 839 h 839"/>
            </a:gdLst>
            <a:ahLst/>
            <a:cxnLst>
              <a:cxn ang="T8">
                <a:pos x="T0" y="T1"/>
              </a:cxn>
              <a:cxn ang="T9">
                <a:pos x="T2" y="T3"/>
              </a:cxn>
              <a:cxn ang="T10">
                <a:pos x="T4" y="T5"/>
              </a:cxn>
              <a:cxn ang="T11">
                <a:pos x="T6" y="T7"/>
              </a:cxn>
            </a:cxnLst>
            <a:rect l="T12" t="T13" r="T14" b="T15"/>
            <a:pathLst>
              <a:path w="211" h="839">
                <a:moveTo>
                  <a:pt x="211" y="839"/>
                </a:moveTo>
                <a:lnTo>
                  <a:pt x="211" y="685"/>
                </a:lnTo>
                <a:lnTo>
                  <a:pt x="0" y="685"/>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16" name="Line 97"/>
          <p:cNvSpPr>
            <a:spLocks noChangeShapeType="1"/>
          </p:cNvSpPr>
          <p:nvPr/>
        </p:nvSpPr>
        <p:spPr bwMode="auto">
          <a:xfrm flipV="1">
            <a:off x="1468438" y="3141663"/>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7" name="Line 98"/>
          <p:cNvSpPr>
            <a:spLocks noChangeShapeType="1"/>
          </p:cNvSpPr>
          <p:nvPr/>
        </p:nvSpPr>
        <p:spPr bwMode="auto">
          <a:xfrm flipV="1">
            <a:off x="2047875" y="3141663"/>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8" name="Line 99"/>
          <p:cNvSpPr>
            <a:spLocks noChangeShapeType="1"/>
          </p:cNvSpPr>
          <p:nvPr/>
        </p:nvSpPr>
        <p:spPr bwMode="auto">
          <a:xfrm flipV="1">
            <a:off x="3328988" y="3141663"/>
            <a:ext cx="4762"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9" name="Line 100"/>
          <p:cNvSpPr>
            <a:spLocks noChangeShapeType="1"/>
          </p:cNvSpPr>
          <p:nvPr/>
        </p:nvSpPr>
        <p:spPr bwMode="auto">
          <a:xfrm flipV="1">
            <a:off x="4586288" y="3141663"/>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0" name="Line 101"/>
          <p:cNvSpPr>
            <a:spLocks noChangeShapeType="1"/>
          </p:cNvSpPr>
          <p:nvPr/>
        </p:nvSpPr>
        <p:spPr bwMode="auto">
          <a:xfrm flipV="1">
            <a:off x="5837238" y="3141663"/>
            <a:ext cx="1587"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1" name="Line 102"/>
          <p:cNvSpPr>
            <a:spLocks noChangeShapeType="1"/>
          </p:cNvSpPr>
          <p:nvPr/>
        </p:nvSpPr>
        <p:spPr bwMode="auto">
          <a:xfrm flipH="1">
            <a:off x="1322388" y="329565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2" name="Line 103"/>
          <p:cNvSpPr>
            <a:spLocks noChangeShapeType="1"/>
          </p:cNvSpPr>
          <p:nvPr/>
        </p:nvSpPr>
        <p:spPr bwMode="auto">
          <a:xfrm flipH="1">
            <a:off x="1322388" y="3460750"/>
            <a:ext cx="5743575" cy="47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3" name="Line 104"/>
          <p:cNvSpPr>
            <a:spLocks noChangeShapeType="1"/>
          </p:cNvSpPr>
          <p:nvPr/>
        </p:nvSpPr>
        <p:spPr bwMode="auto">
          <a:xfrm flipH="1">
            <a:off x="1322388" y="3625850"/>
            <a:ext cx="5743575" cy="47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4" name="Line 105"/>
          <p:cNvSpPr>
            <a:spLocks noChangeShapeType="1"/>
          </p:cNvSpPr>
          <p:nvPr/>
        </p:nvSpPr>
        <p:spPr bwMode="auto">
          <a:xfrm flipH="1">
            <a:off x="1322388" y="3790950"/>
            <a:ext cx="5743575" cy="6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5" name="Line 106"/>
          <p:cNvSpPr>
            <a:spLocks noChangeShapeType="1"/>
          </p:cNvSpPr>
          <p:nvPr/>
        </p:nvSpPr>
        <p:spPr bwMode="auto">
          <a:xfrm flipH="1">
            <a:off x="1322388" y="3959225"/>
            <a:ext cx="5743575"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6" name="Line 107"/>
          <p:cNvSpPr>
            <a:spLocks noChangeShapeType="1"/>
          </p:cNvSpPr>
          <p:nvPr/>
        </p:nvSpPr>
        <p:spPr bwMode="auto">
          <a:xfrm flipH="1">
            <a:off x="1322388" y="412750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7" name="Line 108"/>
          <p:cNvSpPr>
            <a:spLocks noChangeShapeType="1"/>
          </p:cNvSpPr>
          <p:nvPr/>
        </p:nvSpPr>
        <p:spPr bwMode="auto">
          <a:xfrm flipH="1">
            <a:off x="1322388" y="429260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8" name="Line 109"/>
          <p:cNvSpPr>
            <a:spLocks noChangeShapeType="1"/>
          </p:cNvSpPr>
          <p:nvPr/>
        </p:nvSpPr>
        <p:spPr bwMode="auto">
          <a:xfrm flipH="1">
            <a:off x="1322388" y="445770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9" name="Line 110"/>
          <p:cNvSpPr>
            <a:spLocks noChangeShapeType="1"/>
          </p:cNvSpPr>
          <p:nvPr/>
        </p:nvSpPr>
        <p:spPr bwMode="auto">
          <a:xfrm flipH="1">
            <a:off x="1322388" y="462280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0" name="Rectangle 112"/>
          <p:cNvSpPr>
            <a:spLocks noChangeArrowheads="1"/>
          </p:cNvSpPr>
          <p:nvPr/>
        </p:nvSpPr>
        <p:spPr bwMode="auto">
          <a:xfrm>
            <a:off x="2754313" y="1685925"/>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dirty="0">
                <a:solidFill>
                  <a:srgbClr val="000000"/>
                </a:solidFill>
                <a:ea typeface="宋体" panose="02010600030101010101" pitchFamily="2" charset="-122"/>
              </a:rPr>
              <a:t>3</a:t>
            </a:r>
            <a:r>
              <a:rPr kumimoji="1" lang="en-US" altLang="zh-CN" sz="1400" b="1" dirty="0">
                <a:solidFill>
                  <a:srgbClr val="000000"/>
                </a:solidFill>
                <a:ea typeface="宋体" panose="02010600030101010101" pitchFamily="2" charset="-122"/>
              </a:rPr>
              <a:t>1</a:t>
            </a:r>
            <a:endParaRPr kumimoji="1" lang="en-US" altLang="zh-CN" sz="1400" b="1" dirty="0">
              <a:latin typeface="Times New Roman" panose="02020603050405020304" pitchFamily="18" charset="0"/>
              <a:ea typeface="宋体" panose="02010600030101010101" pitchFamily="2" charset="-122"/>
            </a:endParaRPr>
          </a:p>
        </p:txBody>
      </p:sp>
      <p:sp>
        <p:nvSpPr>
          <p:cNvPr id="53331" name="Rectangle 115"/>
          <p:cNvSpPr>
            <a:spLocks noChangeArrowheads="1"/>
          </p:cNvSpPr>
          <p:nvPr/>
        </p:nvSpPr>
        <p:spPr bwMode="auto">
          <a:xfrm>
            <a:off x="3194050" y="1771650"/>
            <a:ext cx="333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sp>
        <p:nvSpPr>
          <p:cNvPr id="53332" name="Rectangle 117"/>
          <p:cNvSpPr>
            <a:spLocks noChangeArrowheads="1"/>
          </p:cNvSpPr>
          <p:nvPr/>
        </p:nvSpPr>
        <p:spPr bwMode="auto">
          <a:xfrm>
            <a:off x="3382963" y="1771650"/>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sp>
        <p:nvSpPr>
          <p:cNvPr id="53333" name="AutoShape 119"/>
          <p:cNvSpPr>
            <a:spLocks noChangeArrowheads="1"/>
          </p:cNvSpPr>
          <p:nvPr/>
        </p:nvSpPr>
        <p:spPr bwMode="auto">
          <a:xfrm>
            <a:off x="7743825" y="2243138"/>
            <a:ext cx="558800" cy="241300"/>
          </a:xfrm>
          <a:prstGeom prst="roundRect">
            <a:avLst>
              <a:gd name="adj" fmla="val 375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3334" name="Line 120"/>
          <p:cNvSpPr>
            <a:spLocks noChangeShapeType="1"/>
          </p:cNvSpPr>
          <p:nvPr/>
        </p:nvSpPr>
        <p:spPr bwMode="auto">
          <a:xfrm flipV="1">
            <a:off x="7972425" y="2471738"/>
            <a:ext cx="0" cy="304800"/>
          </a:xfrm>
          <a:prstGeom prst="line">
            <a:avLst/>
          </a:prstGeom>
          <a:noFill/>
          <a:ln w="254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335" name="Text Box 124"/>
          <p:cNvSpPr txBox="1">
            <a:spLocks noChangeArrowheads="1"/>
          </p:cNvSpPr>
          <p:nvPr/>
        </p:nvSpPr>
        <p:spPr bwMode="auto">
          <a:xfrm>
            <a:off x="5518150" y="5695950"/>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Data</a:t>
            </a:r>
          </a:p>
        </p:txBody>
      </p:sp>
      <p:sp>
        <p:nvSpPr>
          <p:cNvPr id="53336" name="Text Box 125"/>
          <p:cNvSpPr txBox="1">
            <a:spLocks noChangeArrowheads="1"/>
          </p:cNvSpPr>
          <p:nvPr/>
        </p:nvSpPr>
        <p:spPr bwMode="auto">
          <a:xfrm>
            <a:off x="7677150" y="2698750"/>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Word</a:t>
            </a:r>
          </a:p>
        </p:txBody>
      </p:sp>
      <p:sp>
        <p:nvSpPr>
          <p:cNvPr id="53337" name="Line 126"/>
          <p:cNvSpPr>
            <a:spLocks noChangeShapeType="1"/>
          </p:cNvSpPr>
          <p:nvPr/>
        </p:nvSpPr>
        <p:spPr bwMode="auto">
          <a:xfrm flipH="1" flipV="1">
            <a:off x="7985125" y="1963738"/>
            <a:ext cx="0" cy="279400"/>
          </a:xfrm>
          <a:prstGeom prst="line">
            <a:avLst/>
          </a:prstGeom>
          <a:noFill/>
          <a:ln w="254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338" name="Line 127"/>
          <p:cNvSpPr>
            <a:spLocks noChangeShapeType="1"/>
          </p:cNvSpPr>
          <p:nvPr/>
        </p:nvSpPr>
        <p:spPr bwMode="auto">
          <a:xfrm>
            <a:off x="4529138" y="2265363"/>
            <a:ext cx="169862" cy="87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9" name="Rectangle 128"/>
          <p:cNvSpPr>
            <a:spLocks noChangeArrowheads="1"/>
          </p:cNvSpPr>
          <p:nvPr/>
        </p:nvSpPr>
        <p:spPr bwMode="auto">
          <a:xfrm>
            <a:off x="4570413" y="1951038"/>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ea typeface="宋体" panose="02010600030101010101" pitchFamily="2" charset="-122"/>
              </a:rPr>
              <a:t>2</a:t>
            </a:r>
            <a:endParaRPr kumimoji="1" lang="zh-CN" altLang="en-US" sz="1400" b="1">
              <a:latin typeface="Times New Roman" panose="02020603050405020304" pitchFamily="18" charset="0"/>
              <a:ea typeface="宋体" panose="02010600030101010101" pitchFamily="2" charset="-122"/>
            </a:endParaRPr>
          </a:p>
        </p:txBody>
      </p:sp>
      <p:sp>
        <p:nvSpPr>
          <p:cNvPr id="53340" name="Rectangle 130"/>
          <p:cNvSpPr>
            <a:spLocks noChangeArrowheads="1"/>
          </p:cNvSpPr>
          <p:nvPr/>
        </p:nvSpPr>
        <p:spPr bwMode="auto">
          <a:xfrm>
            <a:off x="4619625" y="1685925"/>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ea typeface="宋体" panose="02010600030101010101" pitchFamily="2" charset="-122"/>
              </a:rPr>
              <a:t>0</a:t>
            </a:r>
            <a:endParaRPr kumimoji="1" lang="zh-CN" altLang="en-US" sz="1400" b="1">
              <a:latin typeface="Times New Roman" panose="02020603050405020304" pitchFamily="18" charset="0"/>
              <a:ea typeface="宋体" panose="02010600030101010101" pitchFamily="2" charset="-122"/>
            </a:endParaRPr>
          </a:p>
        </p:txBody>
      </p:sp>
      <p:sp>
        <p:nvSpPr>
          <p:cNvPr id="53341" name="Text Box 132"/>
          <p:cNvSpPr txBox="1">
            <a:spLocks noChangeArrowheads="1"/>
          </p:cNvSpPr>
          <p:nvPr/>
        </p:nvSpPr>
        <p:spPr bwMode="auto">
          <a:xfrm>
            <a:off x="7632700" y="1584325"/>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Byte</a:t>
            </a:r>
          </a:p>
        </p:txBody>
      </p:sp>
      <p:sp>
        <p:nvSpPr>
          <p:cNvPr id="53342" name="Rectangle 133"/>
          <p:cNvSpPr>
            <a:spLocks noChangeArrowheads="1"/>
          </p:cNvSpPr>
          <p:nvPr/>
        </p:nvSpPr>
        <p:spPr bwMode="auto">
          <a:xfrm>
            <a:off x="5532438" y="2393950"/>
            <a:ext cx="16494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smtClean="0">
                <a:solidFill>
                  <a:srgbClr val="800000"/>
                </a:solidFill>
                <a:ea typeface="宋体" panose="02010600030101010101" pitchFamily="2" charset="-122"/>
              </a:rPr>
              <a:t>Word </a:t>
            </a:r>
            <a:r>
              <a:rPr kumimoji="1" lang="en-US" altLang="zh-CN" sz="1800" b="1" dirty="0">
                <a:solidFill>
                  <a:srgbClr val="800000"/>
                </a:solidFill>
                <a:ea typeface="宋体" panose="02010600030101010101" pitchFamily="2" charset="-122"/>
              </a:rPr>
              <a:t>offset</a:t>
            </a:r>
          </a:p>
        </p:txBody>
      </p:sp>
      <p:sp>
        <p:nvSpPr>
          <p:cNvPr id="53343" name="Rectangle 134"/>
          <p:cNvSpPr>
            <a:spLocks noChangeArrowheads="1"/>
          </p:cNvSpPr>
          <p:nvPr/>
        </p:nvSpPr>
        <p:spPr bwMode="auto">
          <a:xfrm>
            <a:off x="2862263" y="1493838"/>
            <a:ext cx="2382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a:solidFill>
                  <a:srgbClr val="0000FF"/>
                </a:solidFill>
                <a:ea typeface="宋体" panose="02010600030101010101" pitchFamily="2" charset="-122"/>
              </a:rPr>
              <a:t>Memory Address</a:t>
            </a:r>
          </a:p>
        </p:txBody>
      </p:sp>
      <p:sp>
        <p:nvSpPr>
          <p:cNvPr id="53344" name="Rectangle 135"/>
          <p:cNvSpPr>
            <a:spLocks noChangeArrowheads="1"/>
          </p:cNvSpPr>
          <p:nvPr/>
        </p:nvSpPr>
        <p:spPr bwMode="auto">
          <a:xfrm>
            <a:off x="1376363" y="2168525"/>
            <a:ext cx="1173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a:solidFill>
                  <a:srgbClr val="0000FF"/>
                </a:solidFill>
                <a:ea typeface="宋体" panose="02010600030101010101" pitchFamily="2" charset="-122"/>
              </a:rPr>
              <a:t>Tag</a:t>
            </a:r>
          </a:p>
        </p:txBody>
      </p:sp>
      <p:sp>
        <p:nvSpPr>
          <p:cNvPr id="53345" name="Rectangle 136"/>
          <p:cNvSpPr>
            <a:spLocks noChangeArrowheads="1"/>
          </p:cNvSpPr>
          <p:nvPr/>
        </p:nvSpPr>
        <p:spPr bwMode="auto">
          <a:xfrm>
            <a:off x="2816225" y="2438400"/>
            <a:ext cx="11731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CC0000"/>
                </a:solidFill>
                <a:ea typeface="宋体" panose="02010600030101010101" pitchFamily="2" charset="-122"/>
              </a:rPr>
              <a:t>Index</a:t>
            </a:r>
            <a:endParaRPr kumimoji="1" lang="zh-CN" altLang="en-US" sz="1800" b="1">
              <a:solidFill>
                <a:srgbClr val="CC0000"/>
              </a:solidFill>
              <a:ea typeface="宋体" panose="02010600030101010101" pitchFamily="2" charset="-122"/>
            </a:endParaRPr>
          </a:p>
        </p:txBody>
      </p:sp>
      <p:sp>
        <p:nvSpPr>
          <p:cNvPr id="53346" name="Rectangle 137"/>
          <p:cNvSpPr>
            <a:spLocks noChangeArrowheads="1"/>
          </p:cNvSpPr>
          <p:nvPr/>
        </p:nvSpPr>
        <p:spPr bwMode="auto">
          <a:xfrm>
            <a:off x="7761288" y="2225675"/>
            <a:ext cx="6365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700" b="1">
                <a:solidFill>
                  <a:srgbClr val="000000"/>
                </a:solidFill>
                <a:ea typeface="宋体" panose="02010600030101010101" pitchFamily="2" charset="-122"/>
              </a:rPr>
              <a:t>MUX</a:t>
            </a:r>
          </a:p>
        </p:txBody>
      </p:sp>
      <p:sp>
        <p:nvSpPr>
          <p:cNvPr id="53347" name="Rectangle 139"/>
          <p:cNvSpPr>
            <a:spLocks noChangeArrowheads="1"/>
          </p:cNvSpPr>
          <p:nvPr/>
        </p:nvSpPr>
        <p:spPr bwMode="auto">
          <a:xfrm>
            <a:off x="7210425" y="3848100"/>
            <a:ext cx="14112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ea typeface="宋体" panose="02010600030101010101" pitchFamily="2" charset="-122"/>
              </a:rPr>
              <a:t>4K</a:t>
            </a:r>
          </a:p>
          <a:p>
            <a:r>
              <a:rPr kumimoji="1" lang="en-US" altLang="zh-CN" sz="1800" b="1">
                <a:ea typeface="宋体" panose="02010600030101010101" pitchFamily="2" charset="-122"/>
              </a:rPr>
              <a:t>lines</a:t>
            </a:r>
          </a:p>
        </p:txBody>
      </p:sp>
      <p:grpSp>
        <p:nvGrpSpPr>
          <p:cNvPr id="12" name="组合 11"/>
          <p:cNvGrpSpPr/>
          <p:nvPr/>
        </p:nvGrpSpPr>
        <p:grpSpPr>
          <a:xfrm>
            <a:off x="1697038" y="3867150"/>
            <a:ext cx="560387" cy="1550988"/>
            <a:chOff x="1697038" y="3867150"/>
            <a:chExt cx="560387" cy="1550988"/>
          </a:xfrm>
        </p:grpSpPr>
        <p:sp>
          <p:nvSpPr>
            <p:cNvPr id="53272" name="Rectangle 34"/>
            <p:cNvSpPr>
              <a:spLocks noChangeArrowheads="1"/>
            </p:cNvSpPr>
            <p:nvPr/>
          </p:nvSpPr>
          <p:spPr bwMode="auto">
            <a:xfrm>
              <a:off x="1920875" y="480060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dirty="0">
                  <a:solidFill>
                    <a:srgbClr val="000000"/>
                  </a:solidFill>
                  <a:ea typeface="宋体" panose="02010600030101010101" pitchFamily="2" charset="-122"/>
                </a:rPr>
                <a:t>6</a:t>
              </a:r>
              <a:endParaRPr kumimoji="1" lang="zh-CN" altLang="en-US" sz="2400" dirty="0">
                <a:latin typeface="Times New Roman" panose="02020603050405020304" pitchFamily="18" charset="0"/>
                <a:ea typeface="宋体" panose="02010600030101010101" pitchFamily="2" charset="-122"/>
              </a:endParaRPr>
            </a:p>
          </p:txBody>
        </p:sp>
        <p:sp>
          <p:nvSpPr>
            <p:cNvPr id="53273" name="Line 35"/>
            <p:cNvSpPr>
              <a:spLocks noChangeShapeType="1"/>
            </p:cNvSpPr>
            <p:nvPr/>
          </p:nvSpPr>
          <p:spPr bwMode="auto">
            <a:xfrm>
              <a:off x="1782763" y="3867150"/>
              <a:ext cx="3175" cy="12334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48" name="Text Box 140"/>
            <p:cNvSpPr txBox="1">
              <a:spLocks noChangeArrowheads="1"/>
            </p:cNvSpPr>
            <p:nvPr/>
          </p:nvSpPr>
          <p:spPr bwMode="auto">
            <a:xfrm>
              <a:off x="1697038" y="5143500"/>
              <a:ext cx="5603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i="1" dirty="0">
                  <a:solidFill>
                    <a:srgbClr val="666699"/>
                  </a:solidFill>
                  <a:ea typeface="华文新魏" panose="02010800040101010101" pitchFamily="2" charset="-122"/>
                </a:rPr>
                <a:t>=</a:t>
              </a:r>
            </a:p>
          </p:txBody>
        </p:sp>
      </p:grpSp>
      <p:sp>
        <p:nvSpPr>
          <p:cNvPr id="53349" name="Rectangle 141"/>
          <p:cNvSpPr>
            <a:spLocks noChangeArrowheads="1"/>
          </p:cNvSpPr>
          <p:nvPr/>
        </p:nvSpPr>
        <p:spPr bwMode="auto">
          <a:xfrm>
            <a:off x="4238625" y="5408613"/>
            <a:ext cx="512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Mux</a:t>
            </a:r>
          </a:p>
        </p:txBody>
      </p:sp>
      <p:sp>
        <p:nvSpPr>
          <p:cNvPr id="53350" name="Rectangle 143"/>
          <p:cNvSpPr>
            <a:spLocks noChangeArrowheads="1"/>
          </p:cNvSpPr>
          <p:nvPr/>
        </p:nvSpPr>
        <p:spPr bwMode="auto">
          <a:xfrm>
            <a:off x="1677988" y="2659063"/>
            <a:ext cx="25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800" b="1">
                <a:solidFill>
                  <a:srgbClr val="000000"/>
                </a:solidFill>
                <a:ea typeface="宋体" panose="02010600030101010101" pitchFamily="2" charset="-122"/>
              </a:rPr>
              <a:t>1</a:t>
            </a:r>
            <a:r>
              <a:rPr kumimoji="1" lang="en-US" altLang="zh-CN" sz="1800" b="1">
                <a:solidFill>
                  <a:srgbClr val="000000"/>
                </a:solidFill>
                <a:ea typeface="宋体" panose="02010600030101010101" pitchFamily="2" charset="-122"/>
              </a:rPr>
              <a:t>6</a:t>
            </a:r>
          </a:p>
        </p:txBody>
      </p:sp>
      <p:grpSp>
        <p:nvGrpSpPr>
          <p:cNvPr id="53351" name="Group 166"/>
          <p:cNvGrpSpPr>
            <a:grpSpLocks/>
          </p:cNvGrpSpPr>
          <p:nvPr/>
        </p:nvGrpSpPr>
        <p:grpSpPr bwMode="auto">
          <a:xfrm>
            <a:off x="2862263" y="1898650"/>
            <a:ext cx="1905000" cy="269875"/>
            <a:chOff x="1878" y="1213"/>
            <a:chExt cx="1091" cy="153"/>
          </a:xfrm>
        </p:grpSpPr>
        <p:sp>
          <p:nvSpPr>
            <p:cNvPr id="53381" name="Freeform 111"/>
            <p:cNvSpPr>
              <a:spLocks/>
            </p:cNvSpPr>
            <p:nvPr/>
          </p:nvSpPr>
          <p:spPr bwMode="auto">
            <a:xfrm>
              <a:off x="1878" y="1223"/>
              <a:ext cx="1091" cy="132"/>
            </a:xfrm>
            <a:custGeom>
              <a:avLst/>
              <a:gdLst>
                <a:gd name="T0" fmla="*/ 0 w 757"/>
                <a:gd name="T1" fmla="*/ 47704 h 101"/>
                <a:gd name="T2" fmla="*/ 0 w 757"/>
                <a:gd name="T3" fmla="*/ 0 h 101"/>
                <a:gd name="T4" fmla="*/ 3387379 w 757"/>
                <a:gd name="T5" fmla="*/ 0 h 101"/>
                <a:gd name="T6" fmla="*/ 3387379 w 757"/>
                <a:gd name="T7" fmla="*/ 47704 h 101"/>
                <a:gd name="T8" fmla="*/ 0 w 757"/>
                <a:gd name="T9" fmla="*/ 47704 h 101"/>
                <a:gd name="T10" fmla="*/ 0 w 757"/>
                <a:gd name="T11" fmla="*/ 47704 h 101"/>
                <a:gd name="T12" fmla="*/ 0 60000 65536"/>
                <a:gd name="T13" fmla="*/ 0 60000 65536"/>
                <a:gd name="T14" fmla="*/ 0 60000 65536"/>
                <a:gd name="T15" fmla="*/ 0 60000 65536"/>
                <a:gd name="T16" fmla="*/ 0 60000 65536"/>
                <a:gd name="T17" fmla="*/ 0 60000 65536"/>
                <a:gd name="T18" fmla="*/ 0 w 757"/>
                <a:gd name="T19" fmla="*/ 0 h 101"/>
                <a:gd name="T20" fmla="*/ 757 w 757"/>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757" h="101">
                  <a:moveTo>
                    <a:pt x="0" y="101"/>
                  </a:moveTo>
                  <a:lnTo>
                    <a:pt x="0" y="0"/>
                  </a:lnTo>
                  <a:lnTo>
                    <a:pt x="757" y="0"/>
                  </a:lnTo>
                  <a:lnTo>
                    <a:pt x="757" y="101"/>
                  </a:lnTo>
                  <a:lnTo>
                    <a:pt x="0" y="10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82" name="Line 131"/>
            <p:cNvSpPr>
              <a:spLocks noChangeShapeType="1"/>
            </p:cNvSpPr>
            <p:nvPr/>
          </p:nvSpPr>
          <p:spPr bwMode="auto">
            <a:xfrm>
              <a:off x="2613" y="1221"/>
              <a:ext cx="0"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3" name="Line 138"/>
            <p:cNvSpPr>
              <a:spLocks noChangeShapeType="1"/>
            </p:cNvSpPr>
            <p:nvPr/>
          </p:nvSpPr>
          <p:spPr bwMode="auto">
            <a:xfrm flipH="1">
              <a:off x="2288" y="1223"/>
              <a:ext cx="0" cy="1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4" name="Line 144"/>
            <p:cNvSpPr>
              <a:spLocks noChangeShapeType="1"/>
            </p:cNvSpPr>
            <p:nvPr/>
          </p:nvSpPr>
          <p:spPr bwMode="auto">
            <a:xfrm>
              <a:off x="2797" y="1213"/>
              <a:ext cx="0" cy="145"/>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3352" name="Rectangle 145"/>
          <p:cNvSpPr>
            <a:spLocks noChangeArrowheads="1"/>
          </p:cNvSpPr>
          <p:nvPr/>
        </p:nvSpPr>
        <p:spPr bwMode="auto">
          <a:xfrm>
            <a:off x="3963988" y="2843213"/>
            <a:ext cx="469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data</a:t>
            </a:r>
          </a:p>
        </p:txBody>
      </p:sp>
      <p:grpSp>
        <p:nvGrpSpPr>
          <p:cNvPr id="3" name="Group 157"/>
          <p:cNvGrpSpPr>
            <a:grpSpLocks/>
          </p:cNvGrpSpPr>
          <p:nvPr/>
        </p:nvGrpSpPr>
        <p:grpSpPr bwMode="auto">
          <a:xfrm>
            <a:off x="4294188" y="2147888"/>
            <a:ext cx="3400425" cy="3727450"/>
            <a:chOff x="2675" y="1761"/>
            <a:chExt cx="2142" cy="2348"/>
          </a:xfrm>
        </p:grpSpPr>
        <p:sp>
          <p:nvSpPr>
            <p:cNvPr id="53379" name="Freeform 71"/>
            <p:cNvSpPr>
              <a:spLocks/>
            </p:cNvSpPr>
            <p:nvPr/>
          </p:nvSpPr>
          <p:spPr bwMode="auto">
            <a:xfrm>
              <a:off x="2675" y="1761"/>
              <a:ext cx="2142" cy="2160"/>
            </a:xfrm>
            <a:custGeom>
              <a:avLst/>
              <a:gdLst>
                <a:gd name="T0" fmla="*/ 53811 w 1713"/>
                <a:gd name="T1" fmla="*/ 40721 h 1890"/>
                <a:gd name="T2" fmla="*/ 292567 w 1713"/>
                <a:gd name="T3" fmla="*/ 40783 h 1890"/>
                <a:gd name="T4" fmla="*/ 292567 w 1713"/>
                <a:gd name="T5" fmla="*/ 6440 h 1890"/>
                <a:gd name="T6" fmla="*/ 0 w 1713"/>
                <a:gd name="T7" fmla="*/ 6440 h 1890"/>
                <a:gd name="T8" fmla="*/ 0 w 1713"/>
                <a:gd name="T9" fmla="*/ 0 h 1890"/>
                <a:gd name="T10" fmla="*/ 0 60000 65536"/>
                <a:gd name="T11" fmla="*/ 0 60000 65536"/>
                <a:gd name="T12" fmla="*/ 0 60000 65536"/>
                <a:gd name="T13" fmla="*/ 0 60000 65536"/>
                <a:gd name="T14" fmla="*/ 0 60000 65536"/>
                <a:gd name="T15" fmla="*/ 0 w 1713"/>
                <a:gd name="T16" fmla="*/ 0 h 1890"/>
                <a:gd name="T17" fmla="*/ 1713 w 1713"/>
                <a:gd name="T18" fmla="*/ 1890 h 1890"/>
              </a:gdLst>
              <a:ahLst/>
              <a:cxnLst>
                <a:cxn ang="T10">
                  <a:pos x="T0" y="T1"/>
                </a:cxn>
                <a:cxn ang="T11">
                  <a:pos x="T2" y="T3"/>
                </a:cxn>
                <a:cxn ang="T12">
                  <a:pos x="T4" y="T5"/>
                </a:cxn>
                <a:cxn ang="T13">
                  <a:pos x="T6" y="T7"/>
                </a:cxn>
                <a:cxn ang="T14">
                  <a:pos x="T8" y="T9"/>
                </a:cxn>
              </a:cxnLst>
              <a:rect l="T15" t="T16" r="T17" b="T18"/>
              <a:pathLst>
                <a:path w="1713" h="1890">
                  <a:moveTo>
                    <a:pt x="315" y="1888"/>
                  </a:moveTo>
                  <a:lnTo>
                    <a:pt x="1713" y="1890"/>
                  </a:lnTo>
                  <a:lnTo>
                    <a:pt x="1713" y="298"/>
                  </a:lnTo>
                  <a:lnTo>
                    <a:pt x="0" y="298"/>
                  </a:lnTo>
                  <a:lnTo>
                    <a:pt x="0" y="0"/>
                  </a:lnTo>
                </a:path>
              </a:pathLst>
            </a:custGeom>
            <a:noFill/>
            <a:ln w="2222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80" name="Rectangle 149"/>
            <p:cNvSpPr>
              <a:spLocks noChangeArrowheads="1"/>
            </p:cNvSpPr>
            <p:nvPr/>
          </p:nvSpPr>
          <p:spPr bwMode="auto">
            <a:xfrm>
              <a:off x="3069" y="3936"/>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dirty="0">
                  <a:solidFill>
                    <a:srgbClr val="0070C0"/>
                  </a:solidFill>
                  <a:ea typeface="宋体" panose="02010600030101010101" pitchFamily="2" charset="-122"/>
                  <a:cs typeface="Arial" panose="020B0604020202020204" pitchFamily="34" charset="0"/>
                </a:rPr>
                <a:t>④</a:t>
              </a:r>
            </a:p>
          </p:txBody>
        </p:sp>
      </p:grpSp>
      <p:grpSp>
        <p:nvGrpSpPr>
          <p:cNvPr id="4" name="Group 151"/>
          <p:cNvGrpSpPr>
            <a:grpSpLocks/>
          </p:cNvGrpSpPr>
          <p:nvPr/>
        </p:nvGrpSpPr>
        <p:grpSpPr bwMode="auto">
          <a:xfrm>
            <a:off x="1138238" y="2147888"/>
            <a:ext cx="2744787" cy="1730375"/>
            <a:chOff x="687" y="1761"/>
            <a:chExt cx="1729" cy="1090"/>
          </a:xfrm>
        </p:grpSpPr>
        <p:sp>
          <p:nvSpPr>
            <p:cNvPr id="53377" name="Freeform 28"/>
            <p:cNvSpPr>
              <a:spLocks/>
            </p:cNvSpPr>
            <p:nvPr/>
          </p:nvSpPr>
          <p:spPr bwMode="auto">
            <a:xfrm>
              <a:off x="687" y="1761"/>
              <a:ext cx="1729" cy="1090"/>
            </a:xfrm>
            <a:custGeom>
              <a:avLst/>
              <a:gdLst>
                <a:gd name="T0" fmla="*/ 235116 w 1383"/>
                <a:gd name="T1" fmla="*/ 0 h 954"/>
                <a:gd name="T2" fmla="*/ 235116 w 1383"/>
                <a:gd name="T3" fmla="*/ 6353 h 954"/>
                <a:gd name="T4" fmla="*/ 0 w 1383"/>
                <a:gd name="T5" fmla="*/ 6353 h 954"/>
                <a:gd name="T6" fmla="*/ 0 w 1383"/>
                <a:gd name="T7" fmla="*/ 20455 h 954"/>
                <a:gd name="T8" fmla="*/ 10850 w 1383"/>
                <a:gd name="T9" fmla="*/ 20455 h 954"/>
                <a:gd name="T10" fmla="*/ 0 60000 65536"/>
                <a:gd name="T11" fmla="*/ 0 60000 65536"/>
                <a:gd name="T12" fmla="*/ 0 60000 65536"/>
                <a:gd name="T13" fmla="*/ 0 60000 65536"/>
                <a:gd name="T14" fmla="*/ 0 60000 65536"/>
                <a:gd name="T15" fmla="*/ 0 w 1383"/>
                <a:gd name="T16" fmla="*/ 0 h 954"/>
                <a:gd name="T17" fmla="*/ 1383 w 1383"/>
                <a:gd name="T18" fmla="*/ 954 h 954"/>
              </a:gdLst>
              <a:ahLst/>
              <a:cxnLst>
                <a:cxn ang="T10">
                  <a:pos x="T0" y="T1"/>
                </a:cxn>
                <a:cxn ang="T11">
                  <a:pos x="T2" y="T3"/>
                </a:cxn>
                <a:cxn ang="T12">
                  <a:pos x="T4" y="T5"/>
                </a:cxn>
                <a:cxn ang="T13">
                  <a:pos x="T6" y="T7"/>
                </a:cxn>
                <a:cxn ang="T14">
                  <a:pos x="T8" y="T9"/>
                </a:cxn>
              </a:cxnLst>
              <a:rect l="T15" t="T16" r="T17" b="T18"/>
              <a:pathLst>
                <a:path w="1383" h="954">
                  <a:moveTo>
                    <a:pt x="1383" y="0"/>
                  </a:moveTo>
                  <a:lnTo>
                    <a:pt x="1383" y="298"/>
                  </a:lnTo>
                  <a:lnTo>
                    <a:pt x="0" y="298"/>
                  </a:lnTo>
                  <a:lnTo>
                    <a:pt x="0" y="954"/>
                  </a:lnTo>
                  <a:lnTo>
                    <a:pt x="64" y="954"/>
                  </a:lnTo>
                </a:path>
              </a:pathLst>
            </a:custGeom>
            <a:noFill/>
            <a:ln w="22225">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78" name="Rectangle 150"/>
            <p:cNvSpPr>
              <a:spLocks noChangeArrowheads="1"/>
            </p:cNvSpPr>
            <p:nvPr/>
          </p:nvSpPr>
          <p:spPr bwMode="auto">
            <a:xfrm>
              <a:off x="2228" y="1861"/>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solidFill>
                    <a:srgbClr val="CC0000"/>
                  </a:solidFill>
                  <a:ea typeface="宋体" panose="02010600030101010101" pitchFamily="2" charset="-122"/>
                </a:rPr>
                <a:t>①</a:t>
              </a:r>
              <a:endParaRPr lang="zh-CN" altLang="en-US" sz="1800" b="1">
                <a:solidFill>
                  <a:srgbClr val="CC0000"/>
                </a:solidFill>
                <a:ea typeface="宋体" panose="02010600030101010101" pitchFamily="2" charset="-122"/>
              </a:endParaRPr>
            </a:p>
          </p:txBody>
        </p:sp>
      </p:grpSp>
      <p:grpSp>
        <p:nvGrpSpPr>
          <p:cNvPr id="5" name="Group 153"/>
          <p:cNvGrpSpPr>
            <a:grpSpLocks/>
          </p:cNvGrpSpPr>
          <p:nvPr/>
        </p:nvGrpSpPr>
        <p:grpSpPr bwMode="auto">
          <a:xfrm>
            <a:off x="1031875" y="2147888"/>
            <a:ext cx="2395538" cy="3128962"/>
            <a:chOff x="620" y="1761"/>
            <a:chExt cx="1509" cy="1971"/>
          </a:xfrm>
        </p:grpSpPr>
        <p:sp>
          <p:nvSpPr>
            <p:cNvPr id="53375" name="Freeform 40"/>
            <p:cNvSpPr>
              <a:spLocks/>
            </p:cNvSpPr>
            <p:nvPr/>
          </p:nvSpPr>
          <p:spPr bwMode="auto">
            <a:xfrm>
              <a:off x="620" y="1761"/>
              <a:ext cx="1509" cy="1971"/>
            </a:xfrm>
            <a:custGeom>
              <a:avLst/>
              <a:gdLst>
                <a:gd name="T0" fmla="*/ 205297 w 1207"/>
                <a:gd name="T1" fmla="*/ 0 h 1724"/>
                <a:gd name="T2" fmla="*/ 205297 w 1207"/>
                <a:gd name="T3" fmla="*/ 3992 h 1724"/>
                <a:gd name="T4" fmla="*/ 0 w 1207"/>
                <a:gd name="T5" fmla="*/ 3992 h 1724"/>
                <a:gd name="T6" fmla="*/ 0 w 1207"/>
                <a:gd name="T7" fmla="*/ 37486 h 1724"/>
                <a:gd name="T8" fmla="*/ 48728 w 1207"/>
                <a:gd name="T9" fmla="*/ 37486 h 1724"/>
                <a:gd name="T10" fmla="*/ 0 60000 65536"/>
                <a:gd name="T11" fmla="*/ 0 60000 65536"/>
                <a:gd name="T12" fmla="*/ 0 60000 65536"/>
                <a:gd name="T13" fmla="*/ 0 60000 65536"/>
                <a:gd name="T14" fmla="*/ 0 60000 65536"/>
                <a:gd name="T15" fmla="*/ 0 w 1207"/>
                <a:gd name="T16" fmla="*/ 0 h 1724"/>
                <a:gd name="T17" fmla="*/ 1207 w 1207"/>
                <a:gd name="T18" fmla="*/ 1724 h 1724"/>
              </a:gdLst>
              <a:ahLst/>
              <a:cxnLst>
                <a:cxn ang="T10">
                  <a:pos x="T0" y="T1"/>
                </a:cxn>
                <a:cxn ang="T11">
                  <a:pos x="T2" y="T3"/>
                </a:cxn>
                <a:cxn ang="T12">
                  <a:pos x="T4" y="T5"/>
                </a:cxn>
                <a:cxn ang="T13">
                  <a:pos x="T6" y="T7"/>
                </a:cxn>
                <a:cxn ang="T14">
                  <a:pos x="T8" y="T9"/>
                </a:cxn>
              </a:cxnLst>
              <a:rect l="T15" t="T16" r="T17" b="T18"/>
              <a:pathLst>
                <a:path w="1207" h="1724">
                  <a:moveTo>
                    <a:pt x="1207" y="0"/>
                  </a:moveTo>
                  <a:lnTo>
                    <a:pt x="1207" y="184"/>
                  </a:lnTo>
                  <a:lnTo>
                    <a:pt x="0" y="184"/>
                  </a:lnTo>
                  <a:lnTo>
                    <a:pt x="0" y="1724"/>
                  </a:lnTo>
                  <a:lnTo>
                    <a:pt x="286" y="1724"/>
                  </a:lnTo>
                </a:path>
              </a:pathLst>
            </a:custGeom>
            <a:noFill/>
            <a:ln w="222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76" name="Rectangle 152"/>
            <p:cNvSpPr>
              <a:spLocks noChangeArrowheads="1"/>
            </p:cNvSpPr>
            <p:nvPr/>
          </p:nvSpPr>
          <p:spPr bwMode="auto">
            <a:xfrm>
              <a:off x="1823" y="1789"/>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dirty="0">
                  <a:solidFill>
                    <a:srgbClr val="0000FF"/>
                  </a:solidFill>
                  <a:ea typeface="宋体" panose="02010600030101010101" pitchFamily="2" charset="-122"/>
                </a:rPr>
                <a:t>②</a:t>
              </a:r>
              <a:endParaRPr lang="zh-CN" altLang="en-US" sz="1800" b="1" dirty="0">
                <a:solidFill>
                  <a:srgbClr val="0000FF"/>
                </a:solidFill>
                <a:ea typeface="宋体" panose="02010600030101010101" pitchFamily="2" charset="-122"/>
              </a:endParaRPr>
            </a:p>
          </p:txBody>
        </p:sp>
      </p:grpSp>
      <p:grpSp>
        <p:nvGrpSpPr>
          <p:cNvPr id="6" name="Group 161"/>
          <p:cNvGrpSpPr>
            <a:grpSpLocks/>
          </p:cNvGrpSpPr>
          <p:nvPr/>
        </p:nvGrpSpPr>
        <p:grpSpPr bwMode="auto">
          <a:xfrm>
            <a:off x="654050" y="2101850"/>
            <a:ext cx="1171575" cy="3938588"/>
            <a:chOff x="382" y="1732"/>
            <a:chExt cx="738" cy="2481"/>
          </a:xfrm>
        </p:grpSpPr>
        <p:sp>
          <p:nvSpPr>
            <p:cNvPr id="53367" name="Freeform 5"/>
            <p:cNvSpPr>
              <a:spLocks/>
            </p:cNvSpPr>
            <p:nvPr/>
          </p:nvSpPr>
          <p:spPr bwMode="auto">
            <a:xfrm>
              <a:off x="506" y="1929"/>
              <a:ext cx="39" cy="35"/>
            </a:xfrm>
            <a:custGeom>
              <a:avLst/>
              <a:gdLst>
                <a:gd name="T0" fmla="*/ 0 w 31"/>
                <a:gd name="T1" fmla="*/ 475 h 31"/>
                <a:gd name="T2" fmla="*/ 6085 w 31"/>
                <a:gd name="T3" fmla="*/ 508 h 31"/>
                <a:gd name="T4" fmla="*/ 3301 w 31"/>
                <a:gd name="T5" fmla="*/ 0 h 31"/>
                <a:gd name="T6" fmla="*/ 0 w 31"/>
                <a:gd name="T7" fmla="*/ 508 h 31"/>
                <a:gd name="T8" fmla="*/ 0 w 31"/>
                <a:gd name="T9" fmla="*/ 508 h 31"/>
                <a:gd name="T10" fmla="*/ 0 w 31"/>
                <a:gd name="T11" fmla="*/ 475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7" y="0"/>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68" name="Text Box 123"/>
            <p:cNvSpPr txBox="1">
              <a:spLocks noChangeArrowheads="1"/>
            </p:cNvSpPr>
            <p:nvPr/>
          </p:nvSpPr>
          <p:spPr bwMode="auto">
            <a:xfrm>
              <a:off x="382" y="1732"/>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Hit</a:t>
              </a:r>
            </a:p>
          </p:txBody>
        </p:sp>
        <p:grpSp>
          <p:nvGrpSpPr>
            <p:cNvPr id="53369" name="Group 156"/>
            <p:cNvGrpSpPr>
              <a:grpSpLocks/>
            </p:cNvGrpSpPr>
            <p:nvPr/>
          </p:nvGrpSpPr>
          <p:grpSpPr bwMode="auto">
            <a:xfrm>
              <a:off x="527" y="1956"/>
              <a:ext cx="593" cy="2257"/>
              <a:chOff x="527" y="1956"/>
              <a:chExt cx="593" cy="2257"/>
            </a:xfrm>
          </p:grpSpPr>
          <p:sp>
            <p:nvSpPr>
              <p:cNvPr id="53370" name="Line 36"/>
              <p:cNvSpPr>
                <a:spLocks noChangeShapeType="1"/>
              </p:cNvSpPr>
              <p:nvPr/>
            </p:nvSpPr>
            <p:spPr bwMode="auto">
              <a:xfrm>
                <a:off x="845" y="2849"/>
                <a:ext cx="2" cy="1094"/>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71" name="Freeform 38"/>
              <p:cNvSpPr>
                <a:spLocks/>
              </p:cNvSpPr>
              <p:nvPr/>
            </p:nvSpPr>
            <p:spPr bwMode="auto">
              <a:xfrm>
                <a:off x="527" y="1956"/>
                <a:ext cx="320" cy="2257"/>
              </a:xfrm>
              <a:custGeom>
                <a:avLst/>
                <a:gdLst>
                  <a:gd name="T0" fmla="*/ 43320 w 256"/>
                  <a:gd name="T1" fmla="*/ 41044 h 1974"/>
                  <a:gd name="T2" fmla="*/ 43320 w 256"/>
                  <a:gd name="T3" fmla="*/ 43024 h 1974"/>
                  <a:gd name="T4" fmla="*/ 0 w 256"/>
                  <a:gd name="T5" fmla="*/ 43024 h 1974"/>
                  <a:gd name="T6" fmla="*/ 0 w 256"/>
                  <a:gd name="T7" fmla="*/ 0 h 1974"/>
                  <a:gd name="T8" fmla="*/ 0 60000 65536"/>
                  <a:gd name="T9" fmla="*/ 0 60000 65536"/>
                  <a:gd name="T10" fmla="*/ 0 60000 65536"/>
                  <a:gd name="T11" fmla="*/ 0 60000 65536"/>
                  <a:gd name="T12" fmla="*/ 0 w 256"/>
                  <a:gd name="T13" fmla="*/ 0 h 1974"/>
                  <a:gd name="T14" fmla="*/ 256 w 256"/>
                  <a:gd name="T15" fmla="*/ 1974 h 1974"/>
                </a:gdLst>
                <a:ahLst/>
                <a:cxnLst>
                  <a:cxn ang="T8">
                    <a:pos x="T0" y="T1"/>
                  </a:cxn>
                  <a:cxn ang="T9">
                    <a:pos x="T2" y="T3"/>
                  </a:cxn>
                  <a:cxn ang="T10">
                    <a:pos x="T4" y="T5"/>
                  </a:cxn>
                  <a:cxn ang="T11">
                    <a:pos x="T6" y="T7"/>
                  </a:cxn>
                </a:cxnLst>
                <a:rect l="T12" t="T13" r="T14" b="T15"/>
                <a:pathLst>
                  <a:path w="256" h="1974">
                    <a:moveTo>
                      <a:pt x="256" y="1883"/>
                    </a:moveTo>
                    <a:lnTo>
                      <a:pt x="256" y="1974"/>
                    </a:lnTo>
                    <a:lnTo>
                      <a:pt x="0" y="1974"/>
                    </a:lnTo>
                    <a:lnTo>
                      <a:pt x="0" y="0"/>
                    </a:lnTo>
                  </a:path>
                </a:pathLst>
              </a:cu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3372" name="Group 155"/>
              <p:cNvGrpSpPr>
                <a:grpSpLocks/>
              </p:cNvGrpSpPr>
              <p:nvPr/>
            </p:nvGrpSpPr>
            <p:grpSpPr bwMode="auto">
              <a:xfrm>
                <a:off x="887" y="3808"/>
                <a:ext cx="233" cy="294"/>
                <a:chOff x="887" y="3808"/>
                <a:chExt cx="233" cy="294"/>
              </a:xfrm>
            </p:grpSpPr>
            <p:sp>
              <p:nvSpPr>
                <p:cNvPr id="53373" name="Freeform 37"/>
                <p:cNvSpPr>
                  <a:spLocks/>
                </p:cNvSpPr>
                <p:nvPr/>
              </p:nvSpPr>
              <p:spPr bwMode="auto">
                <a:xfrm>
                  <a:off x="887" y="3808"/>
                  <a:ext cx="206" cy="129"/>
                </a:xfrm>
                <a:custGeom>
                  <a:avLst/>
                  <a:gdLst>
                    <a:gd name="T0" fmla="*/ 27175 w 165"/>
                    <a:gd name="T1" fmla="*/ 0 h 113"/>
                    <a:gd name="T2" fmla="*/ 27175 w 165"/>
                    <a:gd name="T3" fmla="*/ 1218 h 113"/>
                    <a:gd name="T4" fmla="*/ 0 w 165"/>
                    <a:gd name="T5" fmla="*/ 1218 h 113"/>
                    <a:gd name="T6" fmla="*/ 0 w 165"/>
                    <a:gd name="T7" fmla="*/ 2372 h 113"/>
                    <a:gd name="T8" fmla="*/ 0 60000 65536"/>
                    <a:gd name="T9" fmla="*/ 0 60000 65536"/>
                    <a:gd name="T10" fmla="*/ 0 60000 65536"/>
                    <a:gd name="T11" fmla="*/ 0 60000 65536"/>
                    <a:gd name="T12" fmla="*/ 0 w 165"/>
                    <a:gd name="T13" fmla="*/ 0 h 113"/>
                    <a:gd name="T14" fmla="*/ 165 w 165"/>
                    <a:gd name="T15" fmla="*/ 113 h 113"/>
                  </a:gdLst>
                  <a:ahLst/>
                  <a:cxnLst>
                    <a:cxn ang="T8">
                      <a:pos x="T0" y="T1"/>
                    </a:cxn>
                    <a:cxn ang="T9">
                      <a:pos x="T2" y="T3"/>
                    </a:cxn>
                    <a:cxn ang="T10">
                      <a:pos x="T4" y="T5"/>
                    </a:cxn>
                    <a:cxn ang="T11">
                      <a:pos x="T6" y="T7"/>
                    </a:cxn>
                  </a:cxnLst>
                  <a:rect l="T12" t="T13" r="T14" b="T15"/>
                  <a:pathLst>
                    <a:path w="165" h="113">
                      <a:moveTo>
                        <a:pt x="165" y="0"/>
                      </a:moveTo>
                      <a:lnTo>
                        <a:pt x="165" y="58"/>
                      </a:lnTo>
                      <a:lnTo>
                        <a:pt x="0" y="58"/>
                      </a:lnTo>
                      <a:lnTo>
                        <a:pt x="0" y="113"/>
                      </a:lnTo>
                    </a:path>
                  </a:pathLst>
                </a:cu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74" name="Rectangle 154"/>
                <p:cNvSpPr>
                  <a:spLocks noChangeArrowheads="1"/>
                </p:cNvSpPr>
                <p:nvPr/>
              </p:nvSpPr>
              <p:spPr bwMode="auto">
                <a:xfrm>
                  <a:off x="975" y="3929"/>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solidFill>
                        <a:srgbClr val="006600"/>
                      </a:solidFill>
                      <a:ea typeface="宋体" panose="02010600030101010101" pitchFamily="2" charset="-122"/>
                    </a:rPr>
                    <a:t>③</a:t>
                  </a:r>
                  <a:endParaRPr lang="zh-CN" altLang="en-US" sz="1800" b="1">
                    <a:solidFill>
                      <a:srgbClr val="006600"/>
                    </a:solidFill>
                    <a:ea typeface="宋体" panose="02010600030101010101" pitchFamily="2" charset="-122"/>
                  </a:endParaRPr>
                </a:p>
              </p:txBody>
            </p:sp>
          </p:grpSp>
        </p:grpSp>
      </p:grpSp>
      <p:grpSp>
        <p:nvGrpSpPr>
          <p:cNvPr id="9" name="Group 160"/>
          <p:cNvGrpSpPr>
            <a:grpSpLocks/>
          </p:cNvGrpSpPr>
          <p:nvPr/>
        </p:nvGrpSpPr>
        <p:grpSpPr bwMode="auto">
          <a:xfrm>
            <a:off x="4594225" y="2144713"/>
            <a:ext cx="3111500" cy="280987"/>
            <a:chOff x="2864" y="1759"/>
            <a:chExt cx="1960" cy="177"/>
          </a:xfrm>
        </p:grpSpPr>
        <p:grpSp>
          <p:nvGrpSpPr>
            <p:cNvPr id="53363" name="Group 158"/>
            <p:cNvGrpSpPr>
              <a:grpSpLocks/>
            </p:cNvGrpSpPr>
            <p:nvPr/>
          </p:nvGrpSpPr>
          <p:grpSpPr bwMode="auto">
            <a:xfrm>
              <a:off x="2864" y="1759"/>
              <a:ext cx="1960" cy="168"/>
              <a:chOff x="2864" y="1759"/>
              <a:chExt cx="1960" cy="168"/>
            </a:xfrm>
          </p:grpSpPr>
          <p:sp>
            <p:nvSpPr>
              <p:cNvPr id="53365" name="Line 121"/>
              <p:cNvSpPr>
                <a:spLocks noChangeShapeType="1"/>
              </p:cNvSpPr>
              <p:nvPr/>
            </p:nvSpPr>
            <p:spPr bwMode="auto">
              <a:xfrm>
                <a:off x="2870" y="1759"/>
                <a:ext cx="0" cy="168"/>
              </a:xfrm>
              <a:prstGeom prst="line">
                <a:avLst/>
              </a:prstGeom>
              <a:noFill/>
              <a:ln w="222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66" name="Line 122"/>
              <p:cNvSpPr>
                <a:spLocks noChangeShapeType="1"/>
              </p:cNvSpPr>
              <p:nvPr/>
            </p:nvSpPr>
            <p:spPr bwMode="auto">
              <a:xfrm>
                <a:off x="2864" y="1925"/>
                <a:ext cx="1960" cy="0"/>
              </a:xfrm>
              <a:prstGeom prst="line">
                <a:avLst/>
              </a:prstGeom>
              <a:noFill/>
              <a:ln w="222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3364" name="Rectangle 159"/>
            <p:cNvSpPr>
              <a:spLocks noChangeArrowheads="1"/>
            </p:cNvSpPr>
            <p:nvPr/>
          </p:nvSpPr>
          <p:spPr bwMode="auto">
            <a:xfrm>
              <a:off x="3122" y="1763"/>
              <a:ext cx="1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solidFill>
                    <a:schemeClr val="accent1"/>
                  </a:solidFill>
                  <a:ea typeface="宋体" panose="02010600030101010101" pitchFamily="2" charset="-122"/>
                  <a:cs typeface="Arial" panose="020B0604020202020204" pitchFamily="34" charset="0"/>
                </a:rPr>
                <a:t>⑤</a:t>
              </a:r>
              <a:r>
                <a:rPr lang="en-US" altLang="zh-CN" sz="1800" b="1" i="1">
                  <a:solidFill>
                    <a:srgbClr val="666699"/>
                  </a:solidFill>
                  <a:ea typeface="宋体" panose="02010600030101010101" pitchFamily="2" charset="-122"/>
                  <a:cs typeface="Arial" panose="020B0604020202020204" pitchFamily="34" charset="0"/>
                </a:rPr>
                <a:t> </a:t>
              </a:r>
            </a:p>
          </p:txBody>
        </p:sp>
      </p:grpSp>
      <p:sp>
        <p:nvSpPr>
          <p:cNvPr id="432291" name="Text Box 163"/>
          <p:cNvSpPr txBox="1">
            <a:spLocks noChangeArrowheads="1"/>
          </p:cNvSpPr>
          <p:nvPr/>
        </p:nvSpPr>
        <p:spPr bwMode="auto">
          <a:xfrm>
            <a:off x="1962150" y="5454650"/>
            <a:ext cx="19367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dirty="0">
                <a:solidFill>
                  <a:srgbClr val="FF0000"/>
                </a:solidFill>
                <a:ea typeface="黑体" panose="02010609060101010101" pitchFamily="49" charset="-122"/>
              </a:rPr>
              <a:t>问题</a:t>
            </a:r>
            <a:r>
              <a:rPr kumimoji="1" lang="zh-CN" altLang="en-US" sz="1800" b="1" dirty="0" smtClean="0">
                <a:solidFill>
                  <a:srgbClr val="FF0000"/>
                </a:solidFill>
                <a:ea typeface="黑体" panose="02010609060101010101" pitchFamily="49" charset="-122"/>
              </a:rPr>
              <a:t>：</a:t>
            </a:r>
            <a:r>
              <a:rPr kumimoji="1" lang="en-US" altLang="zh-CN" sz="1800" b="1" dirty="0" smtClean="0">
                <a:solidFill>
                  <a:srgbClr val="FF0000"/>
                </a:solidFill>
                <a:ea typeface="黑体" panose="02010609060101010101" pitchFamily="49" charset="-122"/>
              </a:rPr>
              <a:t>Cache</a:t>
            </a:r>
            <a:r>
              <a:rPr kumimoji="1" lang="zh-CN" altLang="en-US" sz="1800" b="1" dirty="0" smtClean="0">
                <a:solidFill>
                  <a:srgbClr val="FF0000"/>
                </a:solidFill>
                <a:ea typeface="黑体" panose="02010609060101010101" pitchFamily="49" charset="-122"/>
              </a:rPr>
              <a:t>容量</a:t>
            </a:r>
            <a:r>
              <a:rPr kumimoji="1" lang="zh-CN" altLang="en-US" sz="1800" b="1" dirty="0">
                <a:solidFill>
                  <a:srgbClr val="FF0000"/>
                </a:solidFill>
                <a:ea typeface="黑体" panose="02010609060101010101" pitchFamily="49" charset="-122"/>
              </a:rPr>
              <a:t>多大？</a:t>
            </a:r>
          </a:p>
        </p:txBody>
      </p:sp>
      <p:sp>
        <p:nvSpPr>
          <p:cNvPr id="432292" name="Text Box 164"/>
          <p:cNvSpPr txBox="1">
            <a:spLocks noChangeArrowheads="1"/>
          </p:cNvSpPr>
          <p:nvPr/>
        </p:nvSpPr>
        <p:spPr bwMode="auto">
          <a:xfrm>
            <a:off x="1999456" y="6165850"/>
            <a:ext cx="5400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dirty="0">
                <a:solidFill>
                  <a:srgbClr val="0000FF"/>
                </a:solidFill>
                <a:ea typeface="黑体" panose="02010609060101010101" pitchFamily="49" charset="-122"/>
              </a:rPr>
              <a:t>容量 </a:t>
            </a:r>
            <a:r>
              <a:rPr kumimoji="1" lang="en-US" altLang="zh-CN" sz="2000" b="1" dirty="0">
                <a:solidFill>
                  <a:srgbClr val="0000FF"/>
                </a:solidFill>
                <a:ea typeface="黑体" panose="02010609060101010101" pitchFamily="49" charset="-122"/>
              </a:rPr>
              <a:t>4Kx(1+16)+64Kx8=580Kbits=72.5KB, </a:t>
            </a:r>
          </a:p>
          <a:p>
            <a:pPr eaLnBrk="1" hangingPunct="1"/>
            <a:r>
              <a:rPr kumimoji="1" lang="zh-CN" altLang="en-US" sz="2000" b="1" dirty="0">
                <a:solidFill>
                  <a:srgbClr val="0000FF"/>
                </a:solidFill>
                <a:ea typeface="黑体" panose="02010609060101010101" pitchFamily="49" charset="-122"/>
              </a:rPr>
              <a:t>数据占</a:t>
            </a:r>
            <a:r>
              <a:rPr kumimoji="1" lang="en-US" altLang="zh-CN" sz="2000" b="1" dirty="0">
                <a:solidFill>
                  <a:srgbClr val="0000FF"/>
                </a:solidFill>
                <a:ea typeface="黑体" panose="02010609060101010101" pitchFamily="49" charset="-122"/>
              </a:rPr>
              <a:t>64KB / 72.5KB = 88.3%</a:t>
            </a:r>
            <a:r>
              <a:rPr kumimoji="1" lang="en-US" altLang="zh-CN" sz="2000" b="1" i="1" dirty="0">
                <a:solidFill>
                  <a:srgbClr val="0000FF"/>
                </a:solidFill>
                <a:ea typeface="黑体" panose="02010609060101010101" pitchFamily="49" charset="-122"/>
              </a:rPr>
              <a:t> </a:t>
            </a:r>
            <a:r>
              <a:rPr kumimoji="1" lang="en-US" altLang="zh-CN" sz="2000" b="1" dirty="0">
                <a:solidFill>
                  <a:srgbClr val="0000FF"/>
                </a:solidFill>
                <a:ea typeface="黑体" panose="02010609060101010101" pitchFamily="49" charset="-122"/>
              </a:rPr>
              <a:t> </a:t>
            </a:r>
          </a:p>
        </p:txBody>
      </p:sp>
      <p:sp>
        <p:nvSpPr>
          <p:cNvPr id="53360" name="Line 165"/>
          <p:cNvSpPr>
            <a:spLocks noChangeShapeType="1"/>
          </p:cNvSpPr>
          <p:nvPr/>
        </p:nvSpPr>
        <p:spPr bwMode="auto">
          <a:xfrm>
            <a:off x="2051050" y="2752725"/>
            <a:ext cx="0" cy="40640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336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18AD20F-7A45-46A1-ADB9-662601D3709D}" type="slidenum">
              <a:rPr lang="zh-CN" altLang="en-US" sz="1200" smtClean="0">
                <a:solidFill>
                  <a:srgbClr val="898989"/>
                </a:solidFill>
              </a:rPr>
              <a:pPr/>
              <a:t>44</a:t>
            </a:fld>
            <a:endParaRPr lang="zh-CN" altLang="en-US" sz="1200" smtClean="0">
              <a:solidFill>
                <a:srgbClr val="898989"/>
              </a:solidFill>
            </a:endParaRPr>
          </a:p>
        </p:txBody>
      </p:sp>
      <p:sp>
        <p:nvSpPr>
          <p:cNvPr id="2" name="文本框 1"/>
          <p:cNvSpPr txBox="1"/>
          <p:nvPr/>
        </p:nvSpPr>
        <p:spPr>
          <a:xfrm>
            <a:off x="67720" y="1387614"/>
            <a:ext cx="2400049" cy="707886"/>
          </a:xfrm>
          <a:prstGeom prst="rect">
            <a:avLst/>
          </a:prstGeom>
          <a:noFill/>
        </p:spPr>
        <p:txBody>
          <a:bodyPr wrap="square" rtlCol="0">
            <a:spAutoFit/>
          </a:bodyPr>
          <a:lstStyle/>
          <a:p>
            <a:r>
              <a:rPr lang="en-US" altLang="zh-CN" sz="2000" dirty="0" smtClean="0">
                <a:latin typeface="+mj-ea"/>
                <a:ea typeface="+mj-ea"/>
              </a:rPr>
              <a:t>Cache</a:t>
            </a:r>
            <a:r>
              <a:rPr lang="zh-CN" altLang="en-US" sz="2000" dirty="0" smtClean="0">
                <a:latin typeface="+mj-ea"/>
                <a:ea typeface="+mj-ea"/>
              </a:rPr>
              <a:t>行数</a:t>
            </a:r>
            <a:r>
              <a:rPr lang="en-US" altLang="zh-CN" sz="2000" dirty="0" smtClean="0">
                <a:latin typeface="+mj-ea"/>
                <a:ea typeface="+mj-ea"/>
              </a:rPr>
              <a:t>=64K/16</a:t>
            </a:r>
          </a:p>
          <a:p>
            <a:r>
              <a:rPr lang="en-US" altLang="zh-CN" sz="2000" dirty="0" smtClean="0">
                <a:latin typeface="+mj-ea"/>
                <a:ea typeface="+mj-ea"/>
              </a:rPr>
              <a:t>=4K,</a:t>
            </a:r>
            <a:r>
              <a:rPr lang="zh-CN" altLang="en-US" sz="2000" dirty="0" smtClean="0">
                <a:latin typeface="+mj-ea"/>
                <a:ea typeface="+mj-ea"/>
              </a:rPr>
              <a:t>需</a:t>
            </a:r>
            <a:r>
              <a:rPr lang="en-US" altLang="zh-CN" sz="2000" dirty="0" smtClean="0">
                <a:latin typeface="+mj-ea"/>
                <a:ea typeface="+mj-ea"/>
              </a:rPr>
              <a:t>12</a:t>
            </a:r>
            <a:r>
              <a:rPr lang="zh-CN" altLang="en-US" sz="2000" dirty="0" smtClean="0">
                <a:latin typeface="+mj-ea"/>
                <a:ea typeface="+mj-ea"/>
              </a:rPr>
              <a:t>位行号。</a:t>
            </a:r>
          </a:p>
        </p:txBody>
      </p:sp>
      <p:cxnSp>
        <p:nvCxnSpPr>
          <p:cNvPr id="8" name="直接箭头连接符 7"/>
          <p:cNvCxnSpPr/>
          <p:nvPr/>
        </p:nvCxnSpPr>
        <p:spPr bwMode="auto">
          <a:xfrm>
            <a:off x="1992313" y="1768475"/>
            <a:ext cx="1782761" cy="161925"/>
          </a:xfrm>
          <a:prstGeom prst="straightConnector1">
            <a:avLst/>
          </a:prstGeom>
          <a:noFill/>
          <a:ln w="50800" cap="flat" cmpd="sng" algn="ctr">
            <a:solidFill>
              <a:srgbClr val="FE9AAB"/>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9" name="Line 165"/>
          <p:cNvSpPr>
            <a:spLocks noChangeShapeType="1"/>
          </p:cNvSpPr>
          <p:nvPr/>
        </p:nvSpPr>
        <p:spPr bwMode="auto">
          <a:xfrm>
            <a:off x="1468438" y="2735263"/>
            <a:ext cx="0" cy="40640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325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53269"/>
                                        </p:tgtEl>
                                        <p:attrNameLst>
                                          <p:attrName>style.visibility</p:attrName>
                                        </p:attrNameLst>
                                      </p:cBhvr>
                                      <p:to>
                                        <p:strVal val="visible"/>
                                      </p:to>
                                    </p:set>
                                    <p:animEffect transition="in" filter="wipe(down)">
                                      <p:cBhvr>
                                        <p:cTn id="28" dur="500"/>
                                        <p:tgtEl>
                                          <p:spTgt spid="5326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3344"/>
                                        </p:tgtEl>
                                        <p:attrNameLst>
                                          <p:attrName>style.visibility</p:attrName>
                                        </p:attrNameLst>
                                      </p:cBhvr>
                                      <p:to>
                                        <p:strVal val="visible"/>
                                      </p:to>
                                    </p:set>
                                    <p:animEffect transition="in" filter="wipe(down)">
                                      <p:cBhvr>
                                        <p:cTn id="31" dur="500"/>
                                        <p:tgtEl>
                                          <p:spTgt spid="53344"/>
                                        </p:tgtEl>
                                      </p:cBhvr>
                                    </p:animEffec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53252"/>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5327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3253"/>
                                        </p:tgtEl>
                                        <p:attrNameLst>
                                          <p:attrName>style.visibility</p:attrName>
                                        </p:attrNameLst>
                                      </p:cBhvr>
                                      <p:to>
                                        <p:strVal val="visible"/>
                                      </p:to>
                                    </p:set>
                                  </p:child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up)">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3268"/>
                                        </p:tgtEl>
                                        <p:attrNameLst>
                                          <p:attrName>style.visibility</p:attrName>
                                        </p:attrNameLst>
                                      </p:cBhvr>
                                      <p:to>
                                        <p:strVal val="visible"/>
                                      </p:to>
                                    </p:set>
                                    <p:animEffect transition="in" filter="wipe(down)">
                                      <p:cBhvr>
                                        <p:cTn id="51" dur="500"/>
                                        <p:tgtEl>
                                          <p:spTgt spid="53268"/>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blinds(horizontal)">
                                      <p:cBhvr>
                                        <p:cTn id="56" dur="500"/>
                                        <p:tgtEl>
                                          <p:spTgt spid="3"/>
                                        </p:tgtEl>
                                      </p:cBhvr>
                                    </p:animEffect>
                                  </p:childTnLst>
                                </p:cTn>
                              </p:par>
                              <p:par>
                                <p:cTn id="57" presetID="1" presetClass="entr" presetSubtype="0" fill="hold" grpId="0" nodeType="withEffect">
                                  <p:stCondLst>
                                    <p:cond delay="0"/>
                                  </p:stCondLst>
                                  <p:childTnLst>
                                    <p:set>
                                      <p:cBhvr>
                                        <p:cTn id="58" dur="1" fill="hold">
                                          <p:stCondLst>
                                            <p:cond delay="0"/>
                                          </p:stCondLst>
                                        </p:cTn>
                                        <p:tgtEl>
                                          <p:spTgt spid="533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blinds(horizontal)">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32291"/>
                                        </p:tgtEl>
                                        <p:attrNameLst>
                                          <p:attrName>style.visibility</p:attrName>
                                        </p:attrNameLst>
                                      </p:cBhvr>
                                      <p:to>
                                        <p:strVal val="visible"/>
                                      </p:to>
                                    </p:set>
                                    <p:animEffect transition="in" filter="blinds(horizontal)">
                                      <p:cBhvr>
                                        <p:cTn id="68" dur="500"/>
                                        <p:tgtEl>
                                          <p:spTgt spid="432291"/>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432292"/>
                                        </p:tgtEl>
                                        <p:attrNameLst>
                                          <p:attrName>style.visibility</p:attrName>
                                        </p:attrNameLst>
                                      </p:cBhvr>
                                      <p:to>
                                        <p:strVal val="visible"/>
                                      </p:to>
                                    </p:set>
                                    <p:animEffect transition="in" filter="blinds(horizontal)">
                                      <p:cBhvr>
                                        <p:cTn id="73" dur="500"/>
                                        <p:tgtEl>
                                          <p:spTgt spid="43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nimBg="1"/>
      <p:bldP spid="53253" grpId="0" animBg="1"/>
      <p:bldP spid="53255" grpId="0" animBg="1"/>
      <p:bldP spid="53268" grpId="0" animBg="1"/>
      <p:bldP spid="53269" grpId="0" animBg="1"/>
      <p:bldP spid="53274" grpId="0" animBg="1"/>
      <p:bldP spid="53310" grpId="0" animBg="1"/>
      <p:bldP spid="53344" grpId="0"/>
      <p:bldP spid="432291" grpId="0"/>
      <p:bldP spid="432292"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741363" y="247650"/>
            <a:ext cx="7321550" cy="365125"/>
          </a:xfrm>
        </p:spPr>
        <p:txBody>
          <a:bodyPr lIns="91440" tIns="45720" rIns="91440" bIns="45720" anchor="ctr"/>
          <a:lstStyle/>
          <a:p>
            <a:pPr eaLnBrk="1" hangingPunct="1"/>
            <a:r>
              <a:rPr lang="zh-CN" altLang="en-US" smtClean="0"/>
              <a:t>如何计算</a:t>
            </a:r>
            <a:r>
              <a:rPr lang="en-US" altLang="zh-CN" smtClean="0"/>
              <a:t>Cache</a:t>
            </a:r>
            <a:r>
              <a:rPr lang="zh-CN" altLang="en-US" smtClean="0"/>
              <a:t>的容量？</a:t>
            </a:r>
          </a:p>
        </p:txBody>
      </p:sp>
      <p:sp>
        <p:nvSpPr>
          <p:cNvPr id="434179" name="Text Box 3"/>
          <p:cNvSpPr txBox="1">
            <a:spLocks noChangeArrowheads="1"/>
          </p:cNvSpPr>
          <p:nvPr/>
        </p:nvSpPr>
        <p:spPr bwMode="auto">
          <a:xfrm>
            <a:off x="163629" y="793751"/>
            <a:ext cx="85787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dirty="0" smtClean="0">
                <a:ea typeface="宋体" panose="02010600030101010101" pitchFamily="2" charset="-122"/>
              </a:rPr>
              <a:t>例</a:t>
            </a:r>
            <a:r>
              <a:rPr lang="en-US" altLang="zh-CN" sz="2000" b="1" dirty="0" smtClean="0">
                <a:ea typeface="宋体" panose="02010600030101010101" pitchFamily="2" charset="-122"/>
              </a:rPr>
              <a:t>1 Cache </a:t>
            </a:r>
            <a:r>
              <a:rPr lang="zh-CN" altLang="en-US" sz="2000" b="1" dirty="0" smtClean="0">
                <a:ea typeface="宋体" panose="02010600030101010101" pitchFamily="2" charset="-122"/>
              </a:rPr>
              <a:t>有</a:t>
            </a:r>
            <a:r>
              <a:rPr lang="en-US" altLang="zh-CN" sz="2000" b="1" dirty="0" smtClean="0">
                <a:ea typeface="宋体" panose="02010600030101010101" pitchFamily="2" charset="-122"/>
              </a:rPr>
              <a:t> </a:t>
            </a:r>
            <a:r>
              <a:rPr lang="en-US" altLang="zh-CN" sz="2000" b="1" dirty="0">
                <a:solidFill>
                  <a:srgbClr val="CC0000"/>
                </a:solidFill>
                <a:ea typeface="宋体" panose="02010600030101010101" pitchFamily="2" charset="-122"/>
              </a:rPr>
              <a:t>64 </a:t>
            </a:r>
            <a:r>
              <a:rPr lang="zh-CN" altLang="en-US" sz="2000" b="1" dirty="0">
                <a:solidFill>
                  <a:srgbClr val="CC0000"/>
                </a:solidFill>
                <a:ea typeface="宋体" panose="02010600030101010101" pitchFamily="2" charset="-122"/>
              </a:rPr>
              <a:t>行</a:t>
            </a:r>
            <a:r>
              <a:rPr lang="en-US" altLang="zh-CN" sz="2000" b="1" dirty="0" smtClean="0">
                <a:ea typeface="宋体" panose="02010600030101010101" pitchFamily="2" charset="-122"/>
              </a:rPr>
              <a:t> </a:t>
            </a:r>
            <a:r>
              <a:rPr lang="zh-CN" altLang="en-US" sz="2000" b="1" dirty="0" smtClean="0">
                <a:ea typeface="宋体" panose="02010600030101010101" pitchFamily="2" charset="-122"/>
              </a:rPr>
              <a:t>，数据块</a:t>
            </a:r>
            <a:r>
              <a:rPr lang="zh-CN" altLang="en-US" sz="2000" b="1" dirty="0">
                <a:ea typeface="宋体" panose="02010600030101010101" pitchFamily="2" charset="-122"/>
              </a:rPr>
              <a:t>大小为</a:t>
            </a:r>
            <a:r>
              <a:rPr lang="en-US" altLang="zh-CN" sz="2000" b="1" dirty="0" smtClean="0">
                <a:solidFill>
                  <a:srgbClr val="CC0000"/>
                </a:solidFill>
                <a:ea typeface="宋体" panose="02010600030101010101" pitchFamily="2" charset="-122"/>
              </a:rPr>
              <a:t>16B</a:t>
            </a:r>
            <a:r>
              <a:rPr lang="zh-CN" altLang="en-US" sz="2000" b="1" dirty="0" smtClean="0">
                <a:ea typeface="宋体" panose="02010600030101010101" pitchFamily="2" charset="-122"/>
              </a:rPr>
              <a:t>。</a:t>
            </a:r>
            <a:r>
              <a:rPr lang="zh-CN" altLang="en-US" sz="2000" b="1" dirty="0" smtClean="0">
                <a:solidFill>
                  <a:schemeClr val="accent2"/>
                </a:solidFill>
                <a:ea typeface="宋体" panose="02010600030101010101" pitchFamily="2" charset="-122"/>
              </a:rPr>
              <a:t>地址为</a:t>
            </a:r>
            <a:r>
              <a:rPr lang="en-US" altLang="zh-CN" sz="2000" b="1" dirty="0" smtClean="0">
                <a:solidFill>
                  <a:schemeClr val="accent2"/>
                </a:solidFill>
                <a:ea typeface="宋体" panose="02010600030101010101" pitchFamily="2" charset="-122"/>
              </a:rPr>
              <a:t>1200</a:t>
            </a:r>
            <a:r>
              <a:rPr lang="zh-CN" altLang="en-US" sz="2000" b="1" dirty="0" smtClean="0">
                <a:solidFill>
                  <a:schemeClr val="accent2"/>
                </a:solidFill>
                <a:ea typeface="宋体" panose="02010600030101010101" pitchFamily="2" charset="-122"/>
              </a:rPr>
              <a:t>的字节映射到哪行</a:t>
            </a:r>
            <a:r>
              <a:rPr lang="en-US" altLang="zh-CN" sz="2000" b="1" dirty="0" smtClean="0">
                <a:solidFill>
                  <a:schemeClr val="accent2"/>
                </a:solidFill>
                <a:ea typeface="宋体" panose="02010600030101010101" pitchFamily="2" charset="-122"/>
              </a:rPr>
              <a:t>?</a:t>
            </a:r>
            <a:endParaRPr lang="en-US" altLang="zh-CN" sz="2000" b="1" dirty="0">
              <a:solidFill>
                <a:schemeClr val="accent2"/>
              </a:solidFill>
              <a:ea typeface="宋体" panose="02010600030101010101" pitchFamily="2" charset="-122"/>
            </a:endParaRPr>
          </a:p>
        </p:txBody>
      </p:sp>
      <p:sp>
        <p:nvSpPr>
          <p:cNvPr id="434180" name="Text Box 4"/>
          <p:cNvSpPr txBox="1">
            <a:spLocks noChangeArrowheads="1"/>
          </p:cNvSpPr>
          <p:nvPr/>
        </p:nvSpPr>
        <p:spPr bwMode="auto">
          <a:xfrm>
            <a:off x="391545" y="1258957"/>
            <a:ext cx="83222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dirty="0" smtClean="0">
                <a:solidFill>
                  <a:srgbClr val="0000FF"/>
                </a:solidFill>
                <a:ea typeface="黑体" panose="02010609060101010101" pitchFamily="49" charset="-122"/>
              </a:rPr>
              <a:t>因为</a:t>
            </a:r>
            <a:r>
              <a:rPr lang="en-US" altLang="zh-CN" sz="2000" b="1" dirty="0" smtClean="0">
                <a:solidFill>
                  <a:srgbClr val="0000FF"/>
                </a:solidFill>
                <a:ea typeface="黑体" panose="02010609060101010101" pitchFamily="49" charset="-122"/>
              </a:rPr>
              <a:t> </a:t>
            </a:r>
            <a:r>
              <a:rPr lang="en-US" altLang="zh-CN" sz="2000" b="1" dirty="0">
                <a:solidFill>
                  <a:srgbClr val="0000FF"/>
                </a:solidFill>
                <a:ea typeface="黑体" panose="02010609060101010101" pitchFamily="49" charset="-122"/>
              </a:rPr>
              <a:t>[1200/16=75] module 64 = </a:t>
            </a:r>
            <a:r>
              <a:rPr lang="en-US" altLang="zh-CN" sz="2000" b="1" dirty="0" smtClean="0">
                <a:solidFill>
                  <a:srgbClr val="0000FF"/>
                </a:solidFill>
                <a:ea typeface="黑体" panose="02010609060101010101" pitchFamily="49" charset="-122"/>
              </a:rPr>
              <a:t>11</a:t>
            </a:r>
            <a:r>
              <a:rPr lang="zh-CN" altLang="en-US" sz="2000" b="1" dirty="0" smtClean="0">
                <a:solidFill>
                  <a:srgbClr val="0000FF"/>
                </a:solidFill>
                <a:ea typeface="黑体" panose="02010609060101010101" pitchFamily="49" charset="-122"/>
              </a:rPr>
              <a:t>，故地址</a:t>
            </a:r>
            <a:r>
              <a:rPr lang="en-US" altLang="zh-CN" sz="2000" b="1" dirty="0">
                <a:solidFill>
                  <a:srgbClr val="0000FF"/>
                </a:solidFill>
                <a:ea typeface="黑体" panose="02010609060101010101" pitchFamily="49" charset="-122"/>
              </a:rPr>
              <a:t>1200</a:t>
            </a:r>
            <a:r>
              <a:rPr lang="zh-CN" altLang="en-US" sz="2000" b="1" dirty="0">
                <a:solidFill>
                  <a:srgbClr val="0000FF"/>
                </a:solidFill>
                <a:ea typeface="黑体" panose="02010609060101010101" pitchFamily="49" charset="-122"/>
              </a:rPr>
              <a:t>对应存放在第</a:t>
            </a:r>
            <a:r>
              <a:rPr lang="en-US" altLang="zh-CN" sz="2000" b="1" dirty="0">
                <a:solidFill>
                  <a:srgbClr val="0000FF"/>
                </a:solidFill>
                <a:ea typeface="黑体" panose="02010609060101010101" pitchFamily="49" charset="-122"/>
              </a:rPr>
              <a:t>11</a:t>
            </a:r>
            <a:r>
              <a:rPr lang="zh-CN" altLang="en-US" sz="2000" b="1" dirty="0" smtClean="0">
                <a:solidFill>
                  <a:srgbClr val="0000FF"/>
                </a:solidFill>
                <a:ea typeface="黑体" panose="02010609060101010101" pitchFamily="49" charset="-122"/>
              </a:rPr>
              <a:t>行。</a:t>
            </a:r>
            <a:endParaRPr lang="en-US" altLang="zh-CN" sz="2000" b="1" dirty="0">
              <a:solidFill>
                <a:srgbClr val="0000FF"/>
              </a:solidFill>
              <a:ea typeface="黑体" panose="02010609060101010101" pitchFamily="49" charset="-122"/>
            </a:endParaRPr>
          </a:p>
        </p:txBody>
      </p:sp>
      <p:sp>
        <p:nvSpPr>
          <p:cNvPr id="434181" name="Text Box 5"/>
          <p:cNvSpPr txBox="1">
            <a:spLocks noChangeArrowheads="1"/>
          </p:cNvSpPr>
          <p:nvPr/>
        </p:nvSpPr>
        <p:spPr bwMode="auto">
          <a:xfrm>
            <a:off x="296863" y="2284413"/>
            <a:ext cx="8416925"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5000"/>
              </a:lnSpc>
            </a:pPr>
            <a:r>
              <a:rPr lang="zh-CN" altLang="en-US" sz="2000" b="1" dirty="0" smtClean="0">
                <a:ea typeface="黑体" panose="02010609060101010101" pitchFamily="49" charset="-122"/>
              </a:rPr>
              <a:t>例</a:t>
            </a:r>
            <a:r>
              <a:rPr lang="en-US" altLang="zh-CN" sz="2000" b="1" dirty="0" smtClean="0">
                <a:ea typeface="黑体" panose="02010609060101010101" pitchFamily="49" charset="-122"/>
              </a:rPr>
              <a:t>2 </a:t>
            </a:r>
            <a:r>
              <a:rPr lang="zh-CN" altLang="en-US" sz="2000" b="1" dirty="0" smtClean="0">
                <a:ea typeface="黑体" panose="02010609060101010101" pitchFamily="49" charset="-122"/>
              </a:rPr>
              <a:t>实现</a:t>
            </a:r>
            <a:r>
              <a:rPr lang="zh-CN" altLang="en-US" sz="2000" b="1" dirty="0">
                <a:ea typeface="黑体" panose="02010609060101010101" pitchFamily="49" charset="-122"/>
              </a:rPr>
              <a:t>以下</a:t>
            </a:r>
            <a:r>
              <a:rPr lang="en-US" altLang="zh-CN" sz="2000" b="1" dirty="0">
                <a:ea typeface="黑体" panose="02010609060101010101" pitchFamily="49" charset="-122"/>
              </a:rPr>
              <a:t>cache</a:t>
            </a:r>
            <a:r>
              <a:rPr lang="zh-CN" altLang="en-US" sz="2000" b="1" dirty="0">
                <a:ea typeface="黑体" panose="02010609060101010101" pitchFamily="49" charset="-122"/>
              </a:rPr>
              <a:t>需要多少位容量？</a:t>
            </a:r>
          </a:p>
          <a:p>
            <a:pPr>
              <a:lnSpc>
                <a:spcPct val="115000"/>
              </a:lnSpc>
            </a:pPr>
            <a:r>
              <a:rPr lang="en-US" altLang="zh-CN" sz="2000" b="1" dirty="0">
                <a:solidFill>
                  <a:srgbClr val="CC3300"/>
                </a:solidFill>
                <a:ea typeface="黑体" panose="02010609060101010101" pitchFamily="49" charset="-122"/>
              </a:rPr>
              <a:t>Cache</a:t>
            </a:r>
            <a:r>
              <a:rPr lang="zh-CN" altLang="en-US" sz="2000" b="1" dirty="0">
                <a:solidFill>
                  <a:srgbClr val="CC3300"/>
                </a:solidFill>
                <a:ea typeface="黑体" panose="02010609060101010101" pitchFamily="49" charset="-122"/>
              </a:rPr>
              <a:t>：直接映射 、</a:t>
            </a:r>
            <a:r>
              <a:rPr lang="en-US" altLang="zh-CN" sz="2000" b="1" dirty="0">
                <a:solidFill>
                  <a:srgbClr val="CC3300"/>
                </a:solidFill>
                <a:ea typeface="黑体" panose="02010609060101010101" pitchFamily="49" charset="-122"/>
              </a:rPr>
              <a:t>16K</a:t>
            </a:r>
            <a:r>
              <a:rPr lang="zh-CN" altLang="en-US" sz="2000" b="1" dirty="0">
                <a:solidFill>
                  <a:srgbClr val="CC3300"/>
                </a:solidFill>
                <a:ea typeface="黑体" panose="02010609060101010101" pitchFamily="49" charset="-122"/>
              </a:rPr>
              <a:t>行数据、块大小为</a:t>
            </a:r>
            <a:r>
              <a:rPr lang="en-US" altLang="zh-CN" sz="2000" b="1" dirty="0">
                <a:solidFill>
                  <a:srgbClr val="CC3300"/>
                </a:solidFill>
                <a:ea typeface="黑体" panose="02010609060101010101" pitchFamily="49" charset="-122"/>
              </a:rPr>
              <a:t>1</a:t>
            </a:r>
            <a:r>
              <a:rPr lang="zh-CN" altLang="en-US" sz="2000" b="1" dirty="0">
                <a:solidFill>
                  <a:srgbClr val="CC3300"/>
                </a:solidFill>
                <a:ea typeface="黑体" panose="02010609060101010101" pitchFamily="49" charset="-122"/>
              </a:rPr>
              <a:t>个字</a:t>
            </a:r>
            <a:r>
              <a:rPr lang="en-US" altLang="zh-CN" sz="2000" b="1" dirty="0">
                <a:solidFill>
                  <a:srgbClr val="CC3300"/>
                </a:solidFill>
                <a:ea typeface="黑体" panose="02010609060101010101" pitchFamily="49" charset="-122"/>
              </a:rPr>
              <a:t>(4B)</a:t>
            </a:r>
            <a:r>
              <a:rPr lang="zh-CN" altLang="en-US" sz="2000" b="1" dirty="0">
                <a:solidFill>
                  <a:srgbClr val="CC3300"/>
                </a:solidFill>
                <a:ea typeface="黑体" panose="02010609060101010101" pitchFamily="49" charset="-122"/>
              </a:rPr>
              <a:t>、</a:t>
            </a:r>
            <a:r>
              <a:rPr lang="en-US" altLang="zh-CN" sz="2000" b="1" dirty="0">
                <a:solidFill>
                  <a:srgbClr val="CC3300"/>
                </a:solidFill>
                <a:ea typeface="黑体" panose="02010609060101010101" pitchFamily="49" charset="-122"/>
              </a:rPr>
              <a:t>32</a:t>
            </a:r>
            <a:r>
              <a:rPr lang="zh-CN" altLang="en-US" sz="2000" b="1" dirty="0">
                <a:solidFill>
                  <a:srgbClr val="CC3300"/>
                </a:solidFill>
                <a:ea typeface="黑体" panose="02010609060101010101" pitchFamily="49" charset="-122"/>
              </a:rPr>
              <a:t>位主存地址</a:t>
            </a:r>
            <a:endParaRPr lang="en-US" altLang="zh-CN" sz="2000" b="1" dirty="0">
              <a:solidFill>
                <a:srgbClr val="CC3300"/>
              </a:solidFill>
              <a:ea typeface="黑体" panose="02010609060101010101" pitchFamily="49" charset="-122"/>
            </a:endParaRPr>
          </a:p>
          <a:p>
            <a:pPr>
              <a:lnSpc>
                <a:spcPct val="115000"/>
              </a:lnSpc>
            </a:pPr>
            <a:r>
              <a:rPr lang="zh-CN" altLang="en-US" sz="2000" b="1" dirty="0">
                <a:solidFill>
                  <a:srgbClr val="CC3300"/>
                </a:solidFill>
                <a:ea typeface="黑体" panose="02010609060101010101" pitchFamily="49" charset="-122"/>
              </a:rPr>
              <a:t>      </a:t>
            </a:r>
            <a:r>
              <a:rPr lang="zh-CN" altLang="en-US" sz="2000" b="1" dirty="0">
                <a:solidFill>
                  <a:srgbClr val="0000FF"/>
                </a:solidFill>
                <a:ea typeface="黑体" panose="02010609060101010101" pitchFamily="49" charset="-122"/>
              </a:rPr>
              <a:t> 答：</a:t>
            </a:r>
            <a:r>
              <a:rPr lang="en-US" altLang="zh-CN" sz="2000" b="1" dirty="0">
                <a:solidFill>
                  <a:srgbClr val="0000FF"/>
                </a:solidFill>
                <a:ea typeface="黑体" panose="02010609060101010101" pitchFamily="49" charset="-122"/>
              </a:rPr>
              <a:t>Cache</a:t>
            </a:r>
            <a:r>
              <a:rPr lang="zh-CN" altLang="en-US" sz="2000" b="1" dirty="0">
                <a:solidFill>
                  <a:srgbClr val="0000FF"/>
                </a:solidFill>
                <a:ea typeface="黑体" panose="02010609060101010101" pitchFamily="49" charset="-122"/>
              </a:rPr>
              <a:t>的存储布局如下：</a:t>
            </a:r>
          </a:p>
        </p:txBody>
      </p:sp>
      <p:sp>
        <p:nvSpPr>
          <p:cNvPr id="55302" name="Text Box 6"/>
          <p:cNvSpPr txBox="1">
            <a:spLocks noChangeArrowheads="1"/>
          </p:cNvSpPr>
          <p:nvPr/>
        </p:nvSpPr>
        <p:spPr bwMode="auto">
          <a:xfrm>
            <a:off x="822325" y="370681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sz="2000" b="1">
              <a:latin typeface="Times New Roman" panose="02020603050405020304" pitchFamily="18" charset="0"/>
              <a:ea typeface="宋体" panose="02010600030101010101" pitchFamily="2" charset="-122"/>
            </a:endParaRPr>
          </a:p>
        </p:txBody>
      </p:sp>
      <p:sp>
        <p:nvSpPr>
          <p:cNvPr id="434183" name="Text Box 7"/>
          <p:cNvSpPr txBox="1">
            <a:spLocks noChangeArrowheads="1"/>
          </p:cNvSpPr>
          <p:nvPr/>
        </p:nvSpPr>
        <p:spPr bwMode="auto">
          <a:xfrm>
            <a:off x="341313" y="5441950"/>
            <a:ext cx="828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CC3300"/>
                </a:solidFill>
                <a:ea typeface="黑体" panose="02010609060101010101" pitchFamily="49" charset="-122"/>
              </a:rPr>
              <a:t>所以，</a:t>
            </a:r>
            <a:r>
              <a:rPr lang="en-US" altLang="zh-CN" sz="2000" b="1">
                <a:solidFill>
                  <a:srgbClr val="CC3300"/>
                </a:solidFill>
                <a:ea typeface="黑体" panose="02010609060101010101" pitchFamily="49" charset="-122"/>
              </a:rPr>
              <a:t>Cache</a:t>
            </a:r>
            <a:r>
              <a:rPr lang="zh-CN" altLang="en-US" sz="2000" b="1">
                <a:solidFill>
                  <a:srgbClr val="CC3300"/>
                </a:solidFill>
                <a:ea typeface="黑体" panose="02010609060101010101" pitchFamily="49" charset="-122"/>
              </a:rPr>
              <a:t>的大小为：</a:t>
            </a:r>
            <a:r>
              <a:rPr lang="en-US" altLang="zh-CN" sz="2000" b="1">
                <a:solidFill>
                  <a:srgbClr val="CC3300"/>
                </a:solidFill>
                <a:ea typeface="黑体" panose="02010609060101010101" pitchFamily="49" charset="-122"/>
              </a:rPr>
              <a:t>2</a:t>
            </a:r>
            <a:r>
              <a:rPr lang="en-US" altLang="zh-CN" sz="2000" b="1" baseline="42000">
                <a:solidFill>
                  <a:srgbClr val="CC3300"/>
                </a:solidFill>
                <a:ea typeface="黑体" panose="02010609060101010101" pitchFamily="49" charset="-122"/>
              </a:rPr>
              <a:t>14</a:t>
            </a:r>
            <a:r>
              <a:rPr lang="en-US" altLang="zh-CN" sz="2000" b="1">
                <a:solidFill>
                  <a:srgbClr val="CC3300"/>
                </a:solidFill>
                <a:ea typeface="黑体" panose="02010609060101010101" pitchFamily="49" charset="-122"/>
              </a:rPr>
              <a:t> ×(32 + (32-14-2)+1) = 2</a:t>
            </a:r>
            <a:r>
              <a:rPr lang="en-US" altLang="zh-CN" sz="2000" b="1" baseline="42000">
                <a:solidFill>
                  <a:srgbClr val="CC3300"/>
                </a:solidFill>
                <a:ea typeface="黑体" panose="02010609060101010101" pitchFamily="49" charset="-122"/>
              </a:rPr>
              <a:t>14</a:t>
            </a:r>
            <a:r>
              <a:rPr lang="en-US" altLang="zh-CN" sz="2000" b="1">
                <a:solidFill>
                  <a:srgbClr val="CC3300"/>
                </a:solidFill>
                <a:ea typeface="黑体" panose="02010609060101010101" pitchFamily="49" charset="-122"/>
              </a:rPr>
              <a:t>×49 = 784 Kbits</a:t>
            </a:r>
          </a:p>
        </p:txBody>
      </p:sp>
      <p:grpSp>
        <p:nvGrpSpPr>
          <p:cNvPr id="2" name="Group 8"/>
          <p:cNvGrpSpPr>
            <a:grpSpLocks/>
          </p:cNvGrpSpPr>
          <p:nvPr/>
        </p:nvGrpSpPr>
        <p:grpSpPr bwMode="auto">
          <a:xfrm>
            <a:off x="1422400" y="3865563"/>
            <a:ext cx="6384925" cy="1546225"/>
            <a:chOff x="598" y="2312"/>
            <a:chExt cx="4022" cy="1420"/>
          </a:xfrm>
        </p:grpSpPr>
        <p:sp>
          <p:nvSpPr>
            <p:cNvPr id="55314" name="Rectangle 9"/>
            <p:cNvSpPr>
              <a:spLocks noChangeArrowheads="1"/>
            </p:cNvSpPr>
            <p:nvPr/>
          </p:nvSpPr>
          <p:spPr bwMode="auto">
            <a:xfrm>
              <a:off x="888" y="2328"/>
              <a:ext cx="1208" cy="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15" name="Rectangle 10"/>
            <p:cNvSpPr>
              <a:spLocks noChangeArrowheads="1"/>
            </p:cNvSpPr>
            <p:nvPr/>
          </p:nvSpPr>
          <p:spPr bwMode="auto">
            <a:xfrm>
              <a:off x="2232" y="2328"/>
              <a:ext cx="1872" cy="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16" name="Rectangle 11"/>
            <p:cNvSpPr>
              <a:spLocks noChangeArrowheads="1"/>
            </p:cNvSpPr>
            <p:nvPr/>
          </p:nvSpPr>
          <p:spPr bwMode="auto">
            <a:xfrm>
              <a:off x="624" y="2328"/>
              <a:ext cx="184" cy="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17" name="Text Box 12"/>
            <p:cNvSpPr txBox="1">
              <a:spLocks noChangeArrowheads="1"/>
            </p:cNvSpPr>
            <p:nvPr/>
          </p:nvSpPr>
          <p:spPr bwMode="auto">
            <a:xfrm>
              <a:off x="1126" y="3368"/>
              <a:ext cx="86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32 –14 –2</a:t>
              </a:r>
              <a:r>
                <a:rPr lang="zh-CN" altLang="en-US" sz="1800" b="1">
                  <a:latin typeface="Times New Roman" panose="02020603050405020304" pitchFamily="18" charset="0"/>
                  <a:ea typeface="宋体" panose="02010600030101010101" pitchFamily="2" charset="-122"/>
                </a:rPr>
                <a:t> </a:t>
              </a:r>
            </a:p>
          </p:txBody>
        </p:sp>
        <p:sp>
          <p:nvSpPr>
            <p:cNvPr id="55318" name="Text Box 13"/>
            <p:cNvSpPr txBox="1">
              <a:spLocks noChangeArrowheads="1"/>
            </p:cNvSpPr>
            <p:nvPr/>
          </p:nvSpPr>
          <p:spPr bwMode="auto">
            <a:xfrm>
              <a:off x="3102" y="3351"/>
              <a:ext cx="2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32</a:t>
              </a:r>
            </a:p>
          </p:txBody>
        </p:sp>
        <p:sp>
          <p:nvSpPr>
            <p:cNvPr id="55319" name="AutoShape 14"/>
            <p:cNvSpPr>
              <a:spLocks/>
            </p:cNvSpPr>
            <p:nvPr/>
          </p:nvSpPr>
          <p:spPr bwMode="auto">
            <a:xfrm rot="5400000">
              <a:off x="1428" y="2756"/>
              <a:ext cx="128" cy="1176"/>
            </a:xfrm>
            <a:prstGeom prst="rightBrace">
              <a:avLst>
                <a:gd name="adj1" fmla="val 74436"/>
                <a:gd name="adj2" fmla="val 4793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20" name="AutoShape 15"/>
            <p:cNvSpPr>
              <a:spLocks/>
            </p:cNvSpPr>
            <p:nvPr/>
          </p:nvSpPr>
          <p:spPr bwMode="auto">
            <a:xfrm rot="5400000">
              <a:off x="3108" y="2420"/>
              <a:ext cx="136" cy="1808"/>
            </a:xfrm>
            <a:prstGeom prst="rightBrace">
              <a:avLst>
                <a:gd name="adj1" fmla="val 107707"/>
                <a:gd name="adj2" fmla="val 4793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21" name="AutoShape 16"/>
            <p:cNvSpPr>
              <a:spLocks/>
            </p:cNvSpPr>
            <p:nvPr/>
          </p:nvSpPr>
          <p:spPr bwMode="auto">
            <a:xfrm rot="10800000">
              <a:off x="4184" y="2312"/>
              <a:ext cx="56" cy="896"/>
            </a:xfrm>
            <a:prstGeom prst="leftBrace">
              <a:avLst>
                <a:gd name="adj1" fmla="val 133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22" name="Text Box 17"/>
            <p:cNvSpPr txBox="1">
              <a:spLocks noChangeArrowheads="1"/>
            </p:cNvSpPr>
            <p:nvPr/>
          </p:nvSpPr>
          <p:spPr bwMode="auto">
            <a:xfrm>
              <a:off x="4262" y="2663"/>
              <a:ext cx="1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2</a:t>
              </a:r>
            </a:p>
          </p:txBody>
        </p:sp>
        <p:sp>
          <p:nvSpPr>
            <p:cNvPr id="55323" name="Text Box 18"/>
            <p:cNvSpPr txBox="1">
              <a:spLocks noChangeArrowheads="1"/>
            </p:cNvSpPr>
            <p:nvPr/>
          </p:nvSpPr>
          <p:spPr bwMode="auto">
            <a:xfrm>
              <a:off x="4326" y="2535"/>
              <a:ext cx="2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14</a:t>
              </a:r>
            </a:p>
          </p:txBody>
        </p:sp>
        <p:sp>
          <p:nvSpPr>
            <p:cNvPr id="55324" name="Text Box 19"/>
            <p:cNvSpPr txBox="1">
              <a:spLocks noChangeArrowheads="1"/>
            </p:cNvSpPr>
            <p:nvPr/>
          </p:nvSpPr>
          <p:spPr bwMode="auto">
            <a:xfrm>
              <a:off x="598" y="3207"/>
              <a:ext cx="20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1</a:t>
              </a:r>
            </a:p>
          </p:txBody>
        </p:sp>
      </p:grpSp>
      <p:sp>
        <p:nvSpPr>
          <p:cNvPr id="434196" name="Text Box 20"/>
          <p:cNvSpPr txBox="1">
            <a:spLocks noChangeArrowheads="1"/>
          </p:cNvSpPr>
          <p:nvPr/>
        </p:nvSpPr>
        <p:spPr bwMode="auto">
          <a:xfrm>
            <a:off x="250825" y="5927725"/>
            <a:ext cx="2559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latin typeface="黑体" panose="02010609060101010101" pitchFamily="49" charset="-122"/>
                <a:ea typeface="黑体" panose="02010609060101010101" pitchFamily="49" charset="-122"/>
                <a:cs typeface="Arial" panose="020B0604020202020204" pitchFamily="34" charset="0"/>
              </a:rPr>
              <a:t>若块大小为</a:t>
            </a:r>
            <a:r>
              <a:rPr kumimoji="1" lang="en-US" altLang="zh-CN" sz="2000" b="1">
                <a:solidFill>
                  <a:srgbClr val="0000FF"/>
                </a:solidFill>
                <a:latin typeface="黑体" panose="02010609060101010101" pitchFamily="49" charset="-122"/>
                <a:ea typeface="黑体" panose="02010609060101010101" pitchFamily="49" charset="-122"/>
                <a:cs typeface="Arial" panose="020B0604020202020204" pitchFamily="34" charset="0"/>
              </a:rPr>
              <a:t>4</a:t>
            </a:r>
            <a:r>
              <a:rPr kumimoji="1" lang="zh-CN" altLang="en-US" sz="2000" b="1">
                <a:solidFill>
                  <a:srgbClr val="0000FF"/>
                </a:solidFill>
                <a:latin typeface="黑体" panose="02010609060101010101" pitchFamily="49" charset="-122"/>
                <a:ea typeface="黑体" panose="02010609060101010101" pitchFamily="49" charset="-122"/>
                <a:cs typeface="Arial" panose="020B0604020202020204" pitchFamily="34" charset="0"/>
              </a:rPr>
              <a:t>个字呢？</a:t>
            </a:r>
          </a:p>
        </p:txBody>
      </p:sp>
      <p:sp>
        <p:nvSpPr>
          <p:cNvPr id="434197" name="Text Box 21"/>
          <p:cNvSpPr txBox="1">
            <a:spLocks noChangeArrowheads="1"/>
          </p:cNvSpPr>
          <p:nvPr/>
        </p:nvSpPr>
        <p:spPr bwMode="auto">
          <a:xfrm>
            <a:off x="2727325" y="5891213"/>
            <a:ext cx="637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rgbClr val="0000FF"/>
                </a:solidFill>
                <a:ea typeface="宋体" panose="02010600030101010101" pitchFamily="2" charset="-122"/>
                <a:cs typeface="Arial" panose="020B0604020202020204" pitchFamily="34" charset="0"/>
              </a:rPr>
              <a:t>2</a:t>
            </a:r>
            <a:r>
              <a:rPr lang="en-US" altLang="zh-CN" sz="2000" b="1" baseline="42000">
                <a:solidFill>
                  <a:srgbClr val="0000FF"/>
                </a:solidFill>
                <a:ea typeface="宋体" panose="02010600030101010101" pitchFamily="2" charset="-122"/>
                <a:cs typeface="Arial" panose="020B0604020202020204" pitchFamily="34" charset="0"/>
              </a:rPr>
              <a:t>14</a:t>
            </a:r>
            <a:r>
              <a:rPr lang="en-US" altLang="zh-CN" sz="2000" b="1">
                <a:solidFill>
                  <a:srgbClr val="0000FF"/>
                </a:solidFill>
                <a:ea typeface="宋体" panose="02010600030101010101" pitchFamily="2" charset="-122"/>
                <a:cs typeface="Arial" panose="020B0604020202020204" pitchFamily="34" charset="0"/>
              </a:rPr>
              <a:t> ×(</a:t>
            </a:r>
            <a:r>
              <a:rPr lang="en-US" altLang="zh-CN" sz="2000" b="1">
                <a:solidFill>
                  <a:srgbClr val="CC0000"/>
                </a:solidFill>
                <a:ea typeface="宋体" panose="02010600030101010101" pitchFamily="2" charset="-122"/>
                <a:cs typeface="Arial" panose="020B0604020202020204" pitchFamily="34" charset="0"/>
              </a:rPr>
              <a:t>4×</a:t>
            </a:r>
            <a:r>
              <a:rPr lang="en-US" altLang="zh-CN" sz="2000" b="1">
                <a:solidFill>
                  <a:srgbClr val="0000FF"/>
                </a:solidFill>
                <a:ea typeface="宋体" panose="02010600030101010101" pitchFamily="2" charset="-122"/>
                <a:cs typeface="Arial" panose="020B0604020202020204" pitchFamily="34" charset="0"/>
              </a:rPr>
              <a:t>32 + (32-14-2</a:t>
            </a:r>
            <a:r>
              <a:rPr lang="en-US" altLang="zh-CN" sz="2000" b="1">
                <a:solidFill>
                  <a:srgbClr val="CC0000"/>
                </a:solidFill>
                <a:ea typeface="宋体" panose="02010600030101010101" pitchFamily="2" charset="-122"/>
                <a:cs typeface="Arial" panose="020B0604020202020204" pitchFamily="34" charset="0"/>
              </a:rPr>
              <a:t>-2</a:t>
            </a:r>
            <a:r>
              <a:rPr lang="en-US" altLang="zh-CN" sz="2000" b="1">
                <a:solidFill>
                  <a:srgbClr val="0000FF"/>
                </a:solidFill>
                <a:ea typeface="宋体" panose="02010600030101010101" pitchFamily="2" charset="-122"/>
                <a:cs typeface="Arial" panose="020B0604020202020204" pitchFamily="34" charset="0"/>
              </a:rPr>
              <a:t>)+1) = 2</a:t>
            </a:r>
            <a:r>
              <a:rPr lang="en-US" altLang="zh-CN" sz="2000" b="1" baseline="42000">
                <a:solidFill>
                  <a:srgbClr val="0000FF"/>
                </a:solidFill>
                <a:ea typeface="宋体" panose="02010600030101010101" pitchFamily="2" charset="-122"/>
                <a:cs typeface="Arial" panose="020B0604020202020204" pitchFamily="34" charset="0"/>
              </a:rPr>
              <a:t>14</a:t>
            </a:r>
            <a:r>
              <a:rPr lang="en-US" altLang="zh-CN" sz="2000" b="1">
                <a:solidFill>
                  <a:srgbClr val="0000FF"/>
                </a:solidFill>
                <a:ea typeface="宋体" panose="02010600030101010101" pitchFamily="2" charset="-122"/>
                <a:cs typeface="Arial" panose="020B0604020202020204" pitchFamily="34" charset="0"/>
              </a:rPr>
              <a:t>×143 = 2288 Kbits</a:t>
            </a:r>
          </a:p>
        </p:txBody>
      </p:sp>
      <p:sp>
        <p:nvSpPr>
          <p:cNvPr id="434199" name="Text Box 23"/>
          <p:cNvSpPr txBox="1">
            <a:spLocks noChangeArrowheads="1"/>
          </p:cNvSpPr>
          <p:nvPr/>
        </p:nvSpPr>
        <p:spPr bwMode="auto">
          <a:xfrm>
            <a:off x="4527550" y="3506788"/>
            <a:ext cx="3968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0000"/>
                </a:solidFill>
                <a:ea typeface="黑体" panose="02010609060101010101" pitchFamily="49" charset="-122"/>
              </a:rPr>
              <a:t>Cache</a:t>
            </a:r>
            <a:r>
              <a:rPr kumimoji="1" lang="zh-CN" altLang="en-US" sz="2000" b="1">
                <a:solidFill>
                  <a:srgbClr val="FF0000"/>
                </a:solidFill>
                <a:ea typeface="黑体" panose="02010609060101010101" pitchFamily="49" charset="-122"/>
              </a:rPr>
              <a:t>共有</a:t>
            </a:r>
            <a:r>
              <a:rPr kumimoji="1" lang="en-US" altLang="zh-CN" sz="2000" b="1">
                <a:solidFill>
                  <a:srgbClr val="FF0000"/>
                </a:solidFill>
                <a:ea typeface="黑体" panose="02010609060101010101" pitchFamily="49" charset="-122"/>
              </a:rPr>
              <a:t>16K x 4B= 64KB</a:t>
            </a:r>
            <a:r>
              <a:rPr kumimoji="1" lang="zh-CN" altLang="en-US" sz="2000" b="1">
                <a:solidFill>
                  <a:srgbClr val="FF0000"/>
                </a:solidFill>
                <a:ea typeface="黑体" panose="02010609060101010101" pitchFamily="49" charset="-122"/>
              </a:rPr>
              <a:t>数据</a:t>
            </a:r>
          </a:p>
        </p:txBody>
      </p:sp>
      <p:sp>
        <p:nvSpPr>
          <p:cNvPr id="434201" name="Text Box 25"/>
          <p:cNvSpPr txBox="1">
            <a:spLocks noChangeArrowheads="1"/>
          </p:cNvSpPr>
          <p:nvPr/>
        </p:nvSpPr>
        <p:spPr bwMode="auto">
          <a:xfrm>
            <a:off x="250825" y="6386513"/>
            <a:ext cx="283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cs typeface="Arial" panose="020B0604020202020204" pitchFamily="34" charset="0"/>
              </a:rPr>
              <a:t>若块大小为</a:t>
            </a:r>
            <a:r>
              <a:rPr kumimoji="1" lang="en-US" altLang="zh-CN" sz="2000" b="1">
                <a:solidFill>
                  <a:srgbClr val="0000FF"/>
                </a:solidFill>
                <a:ea typeface="黑体" panose="02010609060101010101" pitchFamily="49" charset="-122"/>
                <a:cs typeface="Arial" panose="020B0604020202020204" pitchFamily="34" charset="0"/>
              </a:rPr>
              <a:t>2</a:t>
            </a:r>
            <a:r>
              <a:rPr kumimoji="1" lang="en-US" altLang="zh-CN" sz="2000" b="1" baseline="30000">
                <a:solidFill>
                  <a:srgbClr val="0000FF"/>
                </a:solidFill>
                <a:ea typeface="黑体" panose="02010609060101010101" pitchFamily="49" charset="-122"/>
                <a:cs typeface="Arial" panose="020B0604020202020204" pitchFamily="34" charset="0"/>
              </a:rPr>
              <a:t>m</a:t>
            </a:r>
            <a:r>
              <a:rPr kumimoji="1" lang="zh-CN" altLang="en-US" sz="2000" b="1">
                <a:solidFill>
                  <a:srgbClr val="0000FF"/>
                </a:solidFill>
                <a:ea typeface="黑体" panose="02010609060101010101" pitchFamily="49" charset="-122"/>
                <a:cs typeface="Arial" panose="020B0604020202020204" pitchFamily="34" charset="0"/>
              </a:rPr>
              <a:t>个字呢？</a:t>
            </a:r>
          </a:p>
        </p:txBody>
      </p:sp>
      <p:sp>
        <p:nvSpPr>
          <p:cNvPr id="434202" name="Text Box 26"/>
          <p:cNvSpPr txBox="1">
            <a:spLocks noChangeArrowheads="1"/>
          </p:cNvSpPr>
          <p:nvPr/>
        </p:nvSpPr>
        <p:spPr bwMode="auto">
          <a:xfrm>
            <a:off x="2727325" y="6318250"/>
            <a:ext cx="3889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rgbClr val="0000FF"/>
                </a:solidFill>
                <a:ea typeface="宋体" panose="02010600030101010101" pitchFamily="2" charset="-122"/>
                <a:cs typeface="Arial" panose="020B0604020202020204" pitchFamily="34" charset="0"/>
              </a:rPr>
              <a:t>2</a:t>
            </a:r>
            <a:r>
              <a:rPr lang="en-US" altLang="zh-CN" sz="2000" b="1" baseline="42000">
                <a:solidFill>
                  <a:srgbClr val="0000FF"/>
                </a:solidFill>
                <a:ea typeface="宋体" panose="02010600030101010101" pitchFamily="2" charset="-122"/>
                <a:cs typeface="Arial" panose="020B0604020202020204" pitchFamily="34" charset="0"/>
              </a:rPr>
              <a:t>14</a:t>
            </a:r>
            <a:r>
              <a:rPr lang="en-US" altLang="zh-CN" sz="2000" b="1">
                <a:solidFill>
                  <a:srgbClr val="0000FF"/>
                </a:solidFill>
                <a:ea typeface="宋体" panose="02010600030101010101" pitchFamily="2" charset="-122"/>
                <a:cs typeface="Arial" panose="020B0604020202020204" pitchFamily="34" charset="0"/>
              </a:rPr>
              <a:t> ×(</a:t>
            </a:r>
            <a:r>
              <a:rPr lang="en-US" altLang="zh-CN" sz="2000" b="1">
                <a:solidFill>
                  <a:srgbClr val="CC0000"/>
                </a:solidFill>
                <a:ea typeface="宋体" panose="02010600030101010101" pitchFamily="2" charset="-122"/>
                <a:cs typeface="Arial" panose="020B0604020202020204" pitchFamily="34" charset="0"/>
              </a:rPr>
              <a:t>2</a:t>
            </a:r>
            <a:r>
              <a:rPr lang="en-US" altLang="zh-CN" sz="2000" b="1" baseline="30000">
                <a:solidFill>
                  <a:srgbClr val="CC0000"/>
                </a:solidFill>
                <a:ea typeface="宋体" panose="02010600030101010101" pitchFamily="2" charset="-122"/>
                <a:cs typeface="Arial" panose="020B0604020202020204" pitchFamily="34" charset="0"/>
              </a:rPr>
              <a:t>m</a:t>
            </a:r>
            <a:r>
              <a:rPr lang="en-US" altLang="zh-CN" sz="2000" b="1">
                <a:solidFill>
                  <a:srgbClr val="CC0000"/>
                </a:solidFill>
                <a:ea typeface="宋体" panose="02010600030101010101" pitchFamily="2" charset="-122"/>
                <a:cs typeface="Arial" panose="020B0604020202020204" pitchFamily="34" charset="0"/>
              </a:rPr>
              <a:t>×</a:t>
            </a:r>
            <a:r>
              <a:rPr lang="en-US" altLang="zh-CN" sz="2000" b="1">
                <a:solidFill>
                  <a:srgbClr val="0000FF"/>
                </a:solidFill>
                <a:ea typeface="宋体" panose="02010600030101010101" pitchFamily="2" charset="-122"/>
                <a:cs typeface="Arial" panose="020B0604020202020204" pitchFamily="34" charset="0"/>
              </a:rPr>
              <a:t>32 + (32-14-2</a:t>
            </a:r>
            <a:r>
              <a:rPr lang="en-US" altLang="zh-CN" sz="2000" b="1">
                <a:solidFill>
                  <a:srgbClr val="CC0000"/>
                </a:solidFill>
                <a:ea typeface="宋体" panose="02010600030101010101" pitchFamily="2" charset="-122"/>
                <a:cs typeface="Arial" panose="020B0604020202020204" pitchFamily="34" charset="0"/>
              </a:rPr>
              <a:t>- m</a:t>
            </a:r>
            <a:r>
              <a:rPr lang="en-US" altLang="zh-CN" sz="2000" b="1">
                <a:solidFill>
                  <a:srgbClr val="0000FF"/>
                </a:solidFill>
                <a:ea typeface="宋体" panose="02010600030101010101" pitchFamily="2" charset="-122"/>
                <a:cs typeface="Arial" panose="020B0604020202020204" pitchFamily="34" charset="0"/>
              </a:rPr>
              <a:t>)+1)</a:t>
            </a:r>
            <a:r>
              <a:rPr lang="en-US" altLang="zh-CN" sz="1800" b="1">
                <a:solidFill>
                  <a:srgbClr val="0000FF"/>
                </a:solidFill>
                <a:ea typeface="宋体" panose="02010600030101010101" pitchFamily="2" charset="-122"/>
                <a:cs typeface="Arial" panose="020B0604020202020204" pitchFamily="34" charset="0"/>
              </a:rPr>
              <a:t> </a:t>
            </a:r>
          </a:p>
        </p:txBody>
      </p:sp>
      <p:sp>
        <p:nvSpPr>
          <p:cNvPr id="587802" name="Text Box 26"/>
          <p:cNvSpPr txBox="1">
            <a:spLocks noChangeArrowheads="1"/>
          </p:cNvSpPr>
          <p:nvPr/>
        </p:nvSpPr>
        <p:spPr bwMode="auto">
          <a:xfrm>
            <a:off x="2260600" y="1798637"/>
            <a:ext cx="64817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009900"/>
                </a:solidFill>
                <a:ea typeface="华文新魏" panose="02010800040101010101" pitchFamily="2" charset="-122"/>
              </a:rPr>
              <a:t>1200 = 1024+128+32+16 = 0…01</a:t>
            </a:r>
            <a:r>
              <a:rPr kumimoji="1" lang="en-US" altLang="zh-CN" sz="2000" b="1" dirty="0">
                <a:solidFill>
                  <a:srgbClr val="006600"/>
                </a:solidFill>
                <a:ea typeface="华文新魏" panose="02010800040101010101" pitchFamily="2" charset="-122"/>
              </a:rPr>
              <a:t> </a:t>
            </a:r>
            <a:r>
              <a:rPr kumimoji="1" lang="en-US" altLang="zh-CN" sz="2000" b="1" dirty="0">
                <a:solidFill>
                  <a:schemeClr val="accent2"/>
                </a:solidFill>
                <a:ea typeface="华文新魏" panose="02010800040101010101" pitchFamily="2" charset="-122"/>
              </a:rPr>
              <a:t>001011</a:t>
            </a:r>
            <a:r>
              <a:rPr kumimoji="1" lang="en-US" altLang="zh-CN" sz="2000" b="1" dirty="0">
                <a:solidFill>
                  <a:srgbClr val="006600"/>
                </a:solidFill>
                <a:ea typeface="华文新魏" panose="02010800040101010101" pitchFamily="2" charset="-122"/>
              </a:rPr>
              <a:t> </a:t>
            </a:r>
            <a:r>
              <a:rPr kumimoji="1" lang="en-US" altLang="zh-CN" sz="2000" b="1" dirty="0">
                <a:ea typeface="华文新魏" panose="02010800040101010101" pitchFamily="2" charset="-122"/>
              </a:rPr>
              <a:t>0000 </a:t>
            </a:r>
            <a:r>
              <a:rPr kumimoji="1" lang="en-US" altLang="zh-CN" sz="2000" b="1" dirty="0">
                <a:solidFill>
                  <a:srgbClr val="006600"/>
                </a:solidFill>
                <a:ea typeface="华文新魏" panose="02010800040101010101" pitchFamily="2" charset="-122"/>
              </a:rPr>
              <a:t>B</a:t>
            </a:r>
          </a:p>
        </p:txBody>
      </p:sp>
      <p:sp>
        <p:nvSpPr>
          <p:cNvPr id="587803" name="Rectangle 27"/>
          <p:cNvSpPr>
            <a:spLocks noChangeArrowheads="1"/>
          </p:cNvSpPr>
          <p:nvPr/>
        </p:nvSpPr>
        <p:spPr bwMode="auto">
          <a:xfrm>
            <a:off x="6130925" y="1754187"/>
            <a:ext cx="900112" cy="36036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5313"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F51A7BE-1E55-484E-87E3-31349D56AD4E}" type="slidenum">
              <a:rPr lang="zh-CN" altLang="en-US" sz="1200" smtClean="0">
                <a:solidFill>
                  <a:srgbClr val="898989"/>
                </a:solidFill>
              </a:rPr>
              <a:pPr/>
              <a:t>45</a:t>
            </a:fld>
            <a:endParaRPr lang="zh-CN" altLang="en-US" sz="1200" smtClean="0">
              <a:solidFill>
                <a:srgbClr val="898989"/>
              </a:solidFill>
            </a:endParaRPr>
          </a:p>
        </p:txBody>
      </p:sp>
      <p:sp>
        <p:nvSpPr>
          <p:cNvPr id="3" name="文本框 2"/>
          <p:cNvSpPr txBox="1"/>
          <p:nvPr/>
        </p:nvSpPr>
        <p:spPr>
          <a:xfrm>
            <a:off x="250825" y="1711325"/>
            <a:ext cx="2329314" cy="400110"/>
          </a:xfrm>
          <a:prstGeom prst="rect">
            <a:avLst/>
          </a:prstGeom>
          <a:noFill/>
        </p:spPr>
        <p:txBody>
          <a:bodyPr wrap="square" rtlCol="0">
            <a:spAutoFit/>
          </a:bodyPr>
          <a:lstStyle/>
          <a:p>
            <a:r>
              <a:rPr lang="zh-CN" altLang="en-US" sz="2000" dirty="0" smtClean="0">
                <a:latin typeface="+mj-ea"/>
                <a:ea typeface="+mj-ea"/>
              </a:rPr>
              <a:t>也可以这样计算：</a:t>
            </a:r>
          </a:p>
        </p:txBody>
      </p:sp>
      <p:sp>
        <p:nvSpPr>
          <p:cNvPr id="4" name="文本框 3"/>
          <p:cNvSpPr txBox="1"/>
          <p:nvPr/>
        </p:nvSpPr>
        <p:spPr>
          <a:xfrm>
            <a:off x="4972050" y="2189193"/>
            <a:ext cx="1552575" cy="400110"/>
          </a:xfrm>
          <a:prstGeom prst="rect">
            <a:avLst/>
          </a:prstGeom>
          <a:noFill/>
        </p:spPr>
        <p:txBody>
          <a:bodyPr wrap="square" rtlCol="0">
            <a:spAutoFit/>
          </a:bodyPr>
          <a:lstStyle/>
          <a:p>
            <a:r>
              <a:rPr lang="en-US" altLang="zh-CN" sz="2000" dirty="0" smtClean="0">
                <a:latin typeface="+mj-ea"/>
                <a:ea typeface="+mj-ea"/>
              </a:rPr>
              <a:t>64=2</a:t>
            </a:r>
            <a:r>
              <a:rPr lang="en-US" altLang="zh-CN" sz="2000" baseline="30000" dirty="0" smtClean="0">
                <a:latin typeface="+mj-ea"/>
                <a:ea typeface="+mj-ea"/>
              </a:rPr>
              <a:t>6</a:t>
            </a:r>
            <a:r>
              <a:rPr lang="en-US" altLang="zh-CN" sz="2000" dirty="0" smtClean="0">
                <a:latin typeface="+mj-ea"/>
                <a:ea typeface="+mj-ea"/>
              </a:rPr>
              <a:t>,</a:t>
            </a:r>
            <a:r>
              <a:rPr lang="zh-CN" altLang="en-US" sz="2000" dirty="0" smtClean="0">
                <a:latin typeface="+mj-ea"/>
                <a:ea typeface="+mj-ea"/>
              </a:rPr>
              <a:t>故</a:t>
            </a:r>
            <a:r>
              <a:rPr lang="en-US" altLang="zh-CN" sz="2000" dirty="0" smtClean="0">
                <a:latin typeface="+mj-ea"/>
                <a:ea typeface="+mj-ea"/>
              </a:rPr>
              <a:t>6</a:t>
            </a:r>
            <a:r>
              <a:rPr lang="zh-CN" altLang="en-US" sz="2000" dirty="0" smtClean="0">
                <a:latin typeface="+mj-ea"/>
                <a:ea typeface="+mj-ea"/>
              </a:rPr>
              <a:t>位</a:t>
            </a:r>
          </a:p>
        </p:txBody>
      </p:sp>
      <p:cxnSp>
        <p:nvCxnSpPr>
          <p:cNvPr id="6" name="直接箭头连接符 5"/>
          <p:cNvCxnSpPr/>
          <p:nvPr/>
        </p:nvCxnSpPr>
        <p:spPr bwMode="auto">
          <a:xfrm flipV="1">
            <a:off x="6467475" y="2111435"/>
            <a:ext cx="57150" cy="269815"/>
          </a:xfrm>
          <a:prstGeom prst="straightConnector1">
            <a:avLst/>
          </a:prstGeom>
          <a:noFill/>
          <a:ln w="1905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p:cNvSpPr txBox="1"/>
          <p:nvPr/>
        </p:nvSpPr>
        <p:spPr>
          <a:xfrm>
            <a:off x="7115174" y="2284413"/>
            <a:ext cx="1935164" cy="400110"/>
          </a:xfrm>
          <a:prstGeom prst="rect">
            <a:avLst/>
          </a:prstGeom>
          <a:noFill/>
        </p:spPr>
        <p:txBody>
          <a:bodyPr wrap="square" rtlCol="0">
            <a:spAutoFit/>
          </a:bodyPr>
          <a:lstStyle/>
          <a:p>
            <a:r>
              <a:rPr lang="en-US" altLang="zh-CN" sz="2000" dirty="0" smtClean="0">
                <a:latin typeface="+mj-ea"/>
                <a:ea typeface="+mj-ea"/>
              </a:rPr>
              <a:t>16=2</a:t>
            </a:r>
            <a:r>
              <a:rPr lang="en-US" altLang="zh-CN" sz="2000" baseline="30000" dirty="0" smtClean="0">
                <a:latin typeface="+mj-ea"/>
                <a:ea typeface="+mj-ea"/>
              </a:rPr>
              <a:t>4</a:t>
            </a:r>
            <a:r>
              <a:rPr lang="zh-CN" altLang="en-US" sz="2000" dirty="0" smtClean="0">
                <a:latin typeface="+mj-ea"/>
                <a:ea typeface="+mj-ea"/>
              </a:rPr>
              <a:t>，故</a:t>
            </a:r>
            <a:r>
              <a:rPr lang="en-US" altLang="zh-CN" sz="2000" dirty="0" smtClean="0">
                <a:latin typeface="+mj-ea"/>
                <a:ea typeface="+mj-ea"/>
              </a:rPr>
              <a:t>4</a:t>
            </a:r>
            <a:r>
              <a:rPr lang="zh-CN" altLang="en-US" sz="2000" dirty="0" smtClean="0">
                <a:latin typeface="+mj-ea"/>
                <a:ea typeface="+mj-ea"/>
              </a:rPr>
              <a:t>位</a:t>
            </a:r>
          </a:p>
        </p:txBody>
      </p:sp>
      <p:cxnSp>
        <p:nvCxnSpPr>
          <p:cNvPr id="34" name="直接箭头连接符 33"/>
          <p:cNvCxnSpPr/>
          <p:nvPr/>
        </p:nvCxnSpPr>
        <p:spPr bwMode="auto">
          <a:xfrm flipH="1" flipV="1">
            <a:off x="7340600" y="2111435"/>
            <a:ext cx="107951" cy="269815"/>
          </a:xfrm>
          <a:prstGeom prst="straightConnector1">
            <a:avLst/>
          </a:prstGeom>
          <a:noFill/>
          <a:ln w="1905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4179"/>
                                        </p:tgtEl>
                                        <p:attrNameLst>
                                          <p:attrName>style.visibility</p:attrName>
                                        </p:attrNameLst>
                                      </p:cBhvr>
                                      <p:to>
                                        <p:strVal val="visible"/>
                                      </p:to>
                                    </p:set>
                                    <p:animEffect transition="in" filter="wipe(down)">
                                      <p:cBhvr>
                                        <p:cTn id="7" dur="500"/>
                                        <p:tgtEl>
                                          <p:spTgt spid="4341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4180"/>
                                        </p:tgtEl>
                                        <p:attrNameLst>
                                          <p:attrName>style.visibility</p:attrName>
                                        </p:attrNameLst>
                                      </p:cBhvr>
                                      <p:to>
                                        <p:strVal val="visible"/>
                                      </p:to>
                                    </p:set>
                                    <p:animEffect transition="in" filter="blinds(horizontal)">
                                      <p:cBhvr>
                                        <p:cTn id="12" dur="500"/>
                                        <p:tgtEl>
                                          <p:spTgt spid="4341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7802"/>
                                        </p:tgtEl>
                                        <p:attrNameLst>
                                          <p:attrName>style.visibility</p:attrName>
                                        </p:attrNameLst>
                                      </p:cBhvr>
                                      <p:to>
                                        <p:strVal val="visible"/>
                                      </p:to>
                                    </p:set>
                                    <p:animEffect transition="in" filter="blinds(horizontal)">
                                      <p:cBhvr>
                                        <p:cTn id="22" dur="500"/>
                                        <p:tgtEl>
                                          <p:spTgt spid="58780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7803"/>
                                        </p:tgtEl>
                                        <p:attrNameLst>
                                          <p:attrName>style.visibility</p:attrName>
                                        </p:attrNameLst>
                                      </p:cBhvr>
                                      <p:to>
                                        <p:strVal val="visible"/>
                                      </p:to>
                                    </p:set>
                                    <p:animEffect transition="in" filter="blinds(horizontal)">
                                      <p:cBhvr>
                                        <p:cTn id="27" dur="500"/>
                                        <p:tgtEl>
                                          <p:spTgt spid="587803"/>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par>
                          <p:cTn id="32" fill="hold">
                            <p:stCondLst>
                              <p:cond delay="10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down)">
                                      <p:cBhvr>
                                        <p:cTn id="40" dur="500"/>
                                        <p:tgtEl>
                                          <p:spTgt spid="8"/>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down)">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34181">
                                            <p:txEl>
                                              <p:pRg st="0" end="0"/>
                                            </p:txEl>
                                          </p:spTgt>
                                        </p:tgtEl>
                                        <p:attrNameLst>
                                          <p:attrName>style.visibility</p:attrName>
                                        </p:attrNameLst>
                                      </p:cBhvr>
                                      <p:to>
                                        <p:strVal val="visible"/>
                                      </p:to>
                                    </p:set>
                                    <p:animEffect transition="in" filter="blinds(horizontal)">
                                      <p:cBhvr>
                                        <p:cTn id="49" dur="500"/>
                                        <p:tgtEl>
                                          <p:spTgt spid="434181">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34181">
                                            <p:txEl>
                                              <p:pRg st="1" end="1"/>
                                            </p:txEl>
                                          </p:spTgt>
                                        </p:tgtEl>
                                        <p:attrNameLst>
                                          <p:attrName>style.visibility</p:attrName>
                                        </p:attrNameLst>
                                      </p:cBhvr>
                                      <p:to>
                                        <p:strVal val="visible"/>
                                      </p:to>
                                    </p:set>
                                    <p:animEffect transition="in" filter="blinds(horizontal)">
                                      <p:cBhvr>
                                        <p:cTn id="54" dur="500"/>
                                        <p:tgtEl>
                                          <p:spTgt spid="434181">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434181">
                                            <p:txEl>
                                              <p:pRg st="2" end="2"/>
                                            </p:txEl>
                                          </p:spTgt>
                                        </p:tgtEl>
                                        <p:attrNameLst>
                                          <p:attrName>style.visibility</p:attrName>
                                        </p:attrNameLst>
                                      </p:cBhvr>
                                      <p:to>
                                        <p:strVal val="visible"/>
                                      </p:to>
                                    </p:set>
                                    <p:animEffect transition="in" filter="blinds(horizontal)">
                                      <p:cBhvr>
                                        <p:cTn id="59" dur="500"/>
                                        <p:tgtEl>
                                          <p:spTgt spid="434181">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linds(horizontal)">
                                      <p:cBhvr>
                                        <p:cTn id="64" dur="500"/>
                                        <p:tgtEl>
                                          <p:spTgt spid="2"/>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34199"/>
                                        </p:tgtEl>
                                        <p:attrNameLst>
                                          <p:attrName>style.visibility</p:attrName>
                                        </p:attrNameLst>
                                      </p:cBhvr>
                                      <p:to>
                                        <p:strVal val="visible"/>
                                      </p:to>
                                    </p:set>
                                    <p:animEffect transition="in" filter="blinds(horizontal)">
                                      <p:cBhvr>
                                        <p:cTn id="69" dur="500"/>
                                        <p:tgtEl>
                                          <p:spTgt spid="434199"/>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434183"/>
                                        </p:tgtEl>
                                        <p:attrNameLst>
                                          <p:attrName>style.visibility</p:attrName>
                                        </p:attrNameLst>
                                      </p:cBhvr>
                                      <p:to>
                                        <p:strVal val="visible"/>
                                      </p:to>
                                    </p:set>
                                    <p:animEffect transition="in" filter="blinds(horizontal)">
                                      <p:cBhvr>
                                        <p:cTn id="74" dur="500"/>
                                        <p:tgtEl>
                                          <p:spTgt spid="43418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434196"/>
                                        </p:tgtEl>
                                        <p:attrNameLst>
                                          <p:attrName>style.visibility</p:attrName>
                                        </p:attrNameLst>
                                      </p:cBhvr>
                                      <p:to>
                                        <p:strVal val="visible"/>
                                      </p:to>
                                    </p:set>
                                    <p:animEffect transition="in" filter="blinds(horizontal)">
                                      <p:cBhvr>
                                        <p:cTn id="79" dur="500"/>
                                        <p:tgtEl>
                                          <p:spTgt spid="434196"/>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34197"/>
                                        </p:tgtEl>
                                        <p:attrNameLst>
                                          <p:attrName>style.visibility</p:attrName>
                                        </p:attrNameLst>
                                      </p:cBhvr>
                                      <p:to>
                                        <p:strVal val="visible"/>
                                      </p:to>
                                    </p:set>
                                    <p:animEffect transition="in" filter="blinds(horizontal)">
                                      <p:cBhvr>
                                        <p:cTn id="84" dur="500"/>
                                        <p:tgtEl>
                                          <p:spTgt spid="434197"/>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434201"/>
                                        </p:tgtEl>
                                        <p:attrNameLst>
                                          <p:attrName>style.visibility</p:attrName>
                                        </p:attrNameLst>
                                      </p:cBhvr>
                                      <p:to>
                                        <p:strVal val="visible"/>
                                      </p:to>
                                    </p:set>
                                    <p:animEffect transition="in" filter="blinds(horizontal)">
                                      <p:cBhvr>
                                        <p:cTn id="89" dur="500"/>
                                        <p:tgtEl>
                                          <p:spTgt spid="434201"/>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34202"/>
                                        </p:tgtEl>
                                        <p:attrNameLst>
                                          <p:attrName>style.visibility</p:attrName>
                                        </p:attrNameLst>
                                      </p:cBhvr>
                                      <p:to>
                                        <p:strVal val="visible"/>
                                      </p:to>
                                    </p:set>
                                    <p:animEffect transition="in" filter="blinds(horizontal)">
                                      <p:cBhvr>
                                        <p:cTn id="94" dur="500"/>
                                        <p:tgtEl>
                                          <p:spTgt spid="434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p:bldP spid="434180" grpId="0" autoUpdateAnimBg="0"/>
      <p:bldP spid="434181" grpId="0" build="allAtOnce" autoUpdateAnimBg="0"/>
      <p:bldP spid="434183" grpId="0" autoUpdateAnimBg="0"/>
      <p:bldP spid="434196" grpId="0"/>
      <p:bldP spid="434197" grpId="0" autoUpdateAnimBg="0"/>
      <p:bldP spid="434199" grpId="0"/>
      <p:bldP spid="434201" grpId="0"/>
      <p:bldP spid="434202" grpId="0" autoUpdateAnimBg="0"/>
      <p:bldP spid="587802" grpId="0"/>
      <p:bldP spid="587803" grpId="0" animBg="1"/>
      <p:bldP spid="3" grpId="0"/>
      <p:bldP spid="4"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5695708-78D6-49FC-AD1D-A92B2AA36AF2}" type="slidenum">
              <a:rPr lang="zh-CN" altLang="en-US" smtClean="0"/>
              <a:pPr>
                <a:defRPr/>
              </a:pPr>
              <a:t>46</a:t>
            </a:fld>
            <a:endParaRPr lang="zh-CN" altLang="en-US"/>
          </a:p>
        </p:txBody>
      </p:sp>
      <p:sp>
        <p:nvSpPr>
          <p:cNvPr id="3" name="Rectangle 5"/>
          <p:cNvSpPr>
            <a:spLocks noChangeArrowheads="1"/>
          </p:cNvSpPr>
          <p:nvPr/>
        </p:nvSpPr>
        <p:spPr bwMode="auto">
          <a:xfrm>
            <a:off x="174625" y="1039996"/>
            <a:ext cx="8596313" cy="355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indent="0" eaLnBrk="1" hangingPunct="1">
              <a:lnSpc>
                <a:spcPct val="105000"/>
              </a:lnSpc>
              <a:spcBef>
                <a:spcPct val="20000"/>
              </a:spcBef>
              <a:buClr>
                <a:schemeClr val="tx1"/>
              </a:buClr>
              <a:buSzPct val="80000"/>
            </a:pPr>
            <a:endParaRPr kumimoji="1" lang="zh-CN" altLang="en-US" sz="2200" b="1" dirty="0">
              <a:latin typeface="微软雅黑" panose="020B0503020204020204" pitchFamily="34" charset="-122"/>
              <a:ea typeface="微软雅黑" panose="020B0503020204020204" pitchFamily="34" charset="-122"/>
              <a:cs typeface="Arial" panose="020B0604020202020204" pitchFamily="34" charset="0"/>
            </a:endParaRPr>
          </a:p>
          <a:p>
            <a:pPr lvl="1" eaLnBrk="1" hangingPunct="1">
              <a:lnSpc>
                <a:spcPct val="105000"/>
              </a:lnSpc>
              <a:spcBef>
                <a:spcPct val="20000"/>
              </a:spcBef>
              <a:buFontTx/>
              <a:buChar char="–"/>
            </a:pPr>
            <a:r>
              <a:rPr kumimoji="1" lang="zh-CN" altLang="en-US" sz="2200" b="1" dirty="0" smtClean="0">
                <a:solidFill>
                  <a:srgbClr val="000099"/>
                </a:solidFill>
                <a:latin typeface="微软雅黑" panose="020B0503020204020204" pitchFamily="34" charset="-122"/>
                <a:ea typeface="微软雅黑" panose="020B0503020204020204" pitchFamily="34" charset="-122"/>
                <a:cs typeface="Arial" panose="020B0604020202020204" pitchFamily="34" charset="0"/>
              </a:rPr>
              <a:t>实现简单，命中检测时间</a:t>
            </a:r>
            <a:r>
              <a:rPr kumimoji="1" lang="zh-CN" altLang="en-US"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短</a:t>
            </a:r>
          </a:p>
          <a:p>
            <a:pPr lvl="1" eaLnBrk="1" hangingPunct="1">
              <a:lnSpc>
                <a:spcPct val="105000"/>
              </a:lnSpc>
              <a:spcBef>
                <a:spcPct val="20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无需考虑淘汰（替换）问题</a:t>
            </a:r>
          </a:p>
          <a:p>
            <a:pPr lvl="1" eaLnBrk="1" hangingPunct="1">
              <a:lnSpc>
                <a:spcPct val="105000"/>
              </a:lnSpc>
              <a:spcBef>
                <a:spcPct val="20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但不够灵活，</a:t>
            </a:r>
            <a:r>
              <a:rPr kumimoji="1" lang="en-US" altLang="zh-CN"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smtClean="0">
                <a:solidFill>
                  <a:srgbClr val="000099"/>
                </a:solidFill>
                <a:latin typeface="微软雅黑" panose="020B0503020204020204" pitchFamily="34" charset="-122"/>
                <a:ea typeface="微软雅黑" panose="020B0503020204020204" pitchFamily="34" charset="-122"/>
                <a:cs typeface="Arial" panose="020B0604020202020204" pitchFamily="34" charset="0"/>
              </a:rPr>
              <a:t>存储空间</a:t>
            </a:r>
            <a:r>
              <a:rPr kumimoji="1" lang="zh-CN" altLang="en-US"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得不到充分利用，命中率低</a:t>
            </a:r>
            <a:endParaRPr kumimoji="1" lang="en-US" altLang="zh-CN"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endParaRPr>
          </a:p>
          <a:p>
            <a:pPr lvl="1" eaLnBrk="1" hangingPunct="1">
              <a:lnSpc>
                <a:spcPct val="105000"/>
              </a:lnSpc>
              <a:spcBef>
                <a:spcPct val="20000"/>
              </a:spcBef>
            </a:pP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例如</a:t>
            </a:r>
            <a:r>
              <a:rPr kumimoji="1" lang="zh-CN" altLang="en-US" sz="22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，对于</a:t>
            </a:r>
            <a:r>
              <a:rPr kumimoji="1" lang="en-US" altLang="zh-CN" sz="22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16</a:t>
            </a:r>
            <a:r>
              <a:rPr kumimoji="1" lang="zh-CN" altLang="en-US" sz="22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行的</a:t>
            </a:r>
            <a:r>
              <a:rPr kumimoji="1" lang="en-US" altLang="zh-CN" sz="22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，若要将</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主存第0块与第16块同时复制到</a:t>
            </a: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中。由于</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它们都只能复制到</a:t>
            </a: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第0行，即使</a:t>
            </a: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其它行空闲，也有一个主存块不能写入</a:t>
            </a: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这样就会产生频繁的 </a:t>
            </a: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装入。</a:t>
            </a:r>
            <a:endParaRPr kumimoji="1"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2444880" y="157163"/>
            <a:ext cx="4241546" cy="47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500" tIns="25400" rIns="63500" bIns="25400" numCol="1" anchor="t" anchorCtr="0" compatLnSpc="1">
            <a:prstTxWarp prst="textNoShape">
              <a:avLst/>
            </a:prstTxWarp>
            <a:spAutoFit/>
          </a:bodyPr>
          <a:lst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a:lstStyle>
          <a:p>
            <a:pPr eaLnBrk="1" hangingPunct="1"/>
            <a:r>
              <a:rPr lang="zh-CN" altLang="en-US" sz="3200" dirty="0" smtClean="0"/>
              <a:t>直接映射</a:t>
            </a:r>
            <a:r>
              <a:rPr lang="en-US" altLang="zh-CN" sz="3200" dirty="0" smtClean="0"/>
              <a:t>Cache</a:t>
            </a:r>
            <a:r>
              <a:rPr lang="zh-CN" altLang="en-US" sz="3200" dirty="0" smtClean="0"/>
              <a:t>的特点</a:t>
            </a:r>
            <a:endParaRPr lang="en-US" altLang="zh-CN" sz="3200" dirty="0" smtClean="0"/>
          </a:p>
        </p:txBody>
      </p:sp>
    </p:spTree>
    <p:extLst>
      <p:ext uri="{BB962C8B-B14F-4D97-AF65-F5344CB8AC3E}">
        <p14:creationId xmlns:p14="http://schemas.microsoft.com/office/powerpoint/2010/main" val="331623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462338" y="1691393"/>
            <a:ext cx="5381625" cy="4400550"/>
          </a:xfrm>
          <a:prstGeom prst="rect">
            <a:avLst/>
          </a:prstGeom>
        </p:spPr>
      </p:pic>
      <p:sp>
        <p:nvSpPr>
          <p:cNvPr id="56323" name="Rectangle 4"/>
          <p:cNvSpPr>
            <a:spLocks noGrp="1" noChangeArrowheads="1"/>
          </p:cNvSpPr>
          <p:nvPr>
            <p:ph type="title" idx="4294967295"/>
          </p:nvPr>
        </p:nvSpPr>
        <p:spPr>
          <a:xfrm>
            <a:off x="1520792" y="250825"/>
            <a:ext cx="7523196" cy="319087"/>
          </a:xfrm>
          <a:noFill/>
        </p:spPr>
        <p:txBody>
          <a:bodyPr lIns="91440" tIns="45720" rIns="91440" bIns="45720" anchor="ctr"/>
          <a:lstStyle/>
          <a:p>
            <a:pPr eaLnBrk="1" hangingPunct="1"/>
            <a:r>
              <a:rPr lang="zh-CN" altLang="en-US" dirty="0" smtClean="0"/>
              <a:t>       全相联映射</a:t>
            </a:r>
            <a:r>
              <a:rPr lang="en-US" altLang="zh-CN" dirty="0" smtClean="0"/>
              <a:t>Cache</a:t>
            </a:r>
            <a:r>
              <a:rPr lang="zh-CN" altLang="en-US" dirty="0" smtClean="0"/>
              <a:t>组织示意图</a:t>
            </a:r>
          </a:p>
        </p:txBody>
      </p:sp>
      <p:sp>
        <p:nvSpPr>
          <p:cNvPr id="437254" name="Text Box 6"/>
          <p:cNvSpPr txBox="1">
            <a:spLocks noChangeArrowheads="1"/>
          </p:cNvSpPr>
          <p:nvPr/>
        </p:nvSpPr>
        <p:spPr bwMode="auto">
          <a:xfrm>
            <a:off x="56358" y="3429000"/>
            <a:ext cx="28019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0000FF"/>
                </a:solidFill>
                <a:ea typeface="黑体" panose="02010609060101010101" pitchFamily="49" charset="-122"/>
                <a:cs typeface="Arial" panose="020B0604020202020204" pitchFamily="34" charset="0"/>
              </a:rPr>
              <a:t>Cache</a:t>
            </a:r>
            <a:r>
              <a:rPr kumimoji="1" lang="zh-CN" altLang="en-US" sz="2000" b="1" dirty="0">
                <a:solidFill>
                  <a:srgbClr val="0000FF"/>
                </a:solidFill>
                <a:ea typeface="黑体" panose="02010609060101010101" pitchFamily="49" charset="-122"/>
                <a:cs typeface="Arial" panose="020B0604020202020204" pitchFamily="34" charset="0"/>
              </a:rPr>
              <a:t>标记（</a:t>
            </a:r>
            <a:r>
              <a:rPr kumimoji="1" lang="en-US" altLang="zh-CN" sz="2000" b="1" dirty="0">
                <a:solidFill>
                  <a:srgbClr val="0000FF"/>
                </a:solidFill>
                <a:ea typeface="黑体" panose="02010609060101010101" pitchFamily="49" charset="-122"/>
                <a:cs typeface="Arial" panose="020B0604020202020204" pitchFamily="34" charset="0"/>
              </a:rPr>
              <a:t>tag</a:t>
            </a:r>
            <a:r>
              <a:rPr kumimoji="1" lang="zh-CN" altLang="en-US" sz="2000" b="1" dirty="0">
                <a:solidFill>
                  <a:srgbClr val="0000FF"/>
                </a:solidFill>
                <a:ea typeface="黑体" panose="02010609060101010101" pitchFamily="49" charset="-122"/>
                <a:cs typeface="Arial" panose="020B0604020202020204" pitchFamily="34" charset="0"/>
              </a:rPr>
              <a:t>）指出对应行取自哪个主存</a:t>
            </a:r>
            <a:r>
              <a:rPr kumimoji="1" lang="zh-CN" altLang="en-US" sz="2000" b="1" dirty="0" smtClean="0">
                <a:solidFill>
                  <a:srgbClr val="0000FF"/>
                </a:solidFill>
                <a:ea typeface="黑体" panose="02010609060101010101" pitchFamily="49" charset="-122"/>
                <a:cs typeface="Arial" panose="020B0604020202020204" pitchFamily="34" charset="0"/>
              </a:rPr>
              <a:t>块，在地址中位于高</a:t>
            </a:r>
            <a:r>
              <a:rPr kumimoji="1" lang="en-US" altLang="zh-CN" sz="2000" b="1" dirty="0" smtClean="0">
                <a:solidFill>
                  <a:srgbClr val="0000FF"/>
                </a:solidFill>
                <a:ea typeface="黑体" panose="02010609060101010101" pitchFamily="49" charset="-122"/>
                <a:cs typeface="Arial" panose="020B0604020202020204" pitchFamily="34" charset="0"/>
              </a:rPr>
              <a:t>11</a:t>
            </a:r>
            <a:r>
              <a:rPr kumimoji="1" lang="zh-CN" altLang="en-US" sz="2000" b="1" dirty="0" smtClean="0">
                <a:solidFill>
                  <a:srgbClr val="0000FF"/>
                </a:solidFill>
                <a:ea typeface="黑体" panose="02010609060101010101" pitchFamily="49" charset="-122"/>
                <a:cs typeface="Arial" panose="020B0604020202020204" pitchFamily="34" charset="0"/>
              </a:rPr>
              <a:t>位</a:t>
            </a:r>
            <a:endParaRPr kumimoji="1" lang="zh-CN" altLang="en-US" sz="2000" b="1" dirty="0">
              <a:solidFill>
                <a:srgbClr val="0000FF"/>
              </a:solidFill>
              <a:ea typeface="黑体" panose="02010609060101010101" pitchFamily="49" charset="-122"/>
              <a:cs typeface="Arial" panose="020B0604020202020204" pitchFamily="34" charset="0"/>
            </a:endParaRPr>
          </a:p>
        </p:txBody>
      </p:sp>
      <p:sp>
        <p:nvSpPr>
          <p:cNvPr id="437255" name="Line 7"/>
          <p:cNvSpPr>
            <a:spLocks noChangeShapeType="1"/>
          </p:cNvSpPr>
          <p:nvPr/>
        </p:nvSpPr>
        <p:spPr bwMode="auto">
          <a:xfrm flipV="1">
            <a:off x="2185988" y="2798763"/>
            <a:ext cx="1665287" cy="63023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37256" name="Line 8"/>
          <p:cNvSpPr>
            <a:spLocks noChangeShapeType="1"/>
          </p:cNvSpPr>
          <p:nvPr/>
        </p:nvSpPr>
        <p:spPr bwMode="auto">
          <a:xfrm>
            <a:off x="2546350" y="4464050"/>
            <a:ext cx="1574800" cy="93027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37260" name="Text Box 12"/>
          <p:cNvSpPr txBox="1">
            <a:spLocks noChangeArrowheads="1"/>
          </p:cNvSpPr>
          <p:nvPr/>
        </p:nvSpPr>
        <p:spPr bwMode="auto">
          <a:xfrm>
            <a:off x="250825" y="5049838"/>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黑体" panose="02010609060101010101" pitchFamily="49" charset="-122"/>
                <a:cs typeface="Arial" panose="020B0604020202020204" pitchFamily="34" charset="0"/>
              </a:rPr>
              <a:t>如何对</a:t>
            </a:r>
            <a:r>
              <a:rPr kumimoji="1" lang="en-US" altLang="zh-CN" sz="2000" b="1">
                <a:solidFill>
                  <a:srgbClr val="CC0000"/>
                </a:solidFill>
                <a:ea typeface="黑体" panose="02010609060101010101" pitchFamily="49" charset="-122"/>
                <a:cs typeface="Arial" panose="020B0604020202020204" pitchFamily="34" charset="0"/>
              </a:rPr>
              <a:t>01E0CH</a:t>
            </a:r>
            <a:r>
              <a:rPr kumimoji="1" lang="zh-CN" altLang="en-US" sz="2000" b="1">
                <a:solidFill>
                  <a:srgbClr val="CC0000"/>
                </a:solidFill>
                <a:ea typeface="黑体" panose="02010609060101010101" pitchFamily="49" charset="-122"/>
                <a:cs typeface="Arial" panose="020B0604020202020204" pitchFamily="34" charset="0"/>
              </a:rPr>
              <a:t>单元进行访问？</a:t>
            </a:r>
          </a:p>
        </p:txBody>
      </p:sp>
      <p:sp>
        <p:nvSpPr>
          <p:cNvPr id="437261" name="Text Box 13"/>
          <p:cNvSpPr txBox="1">
            <a:spLocks noChangeArrowheads="1"/>
          </p:cNvSpPr>
          <p:nvPr/>
        </p:nvSpPr>
        <p:spPr bwMode="auto">
          <a:xfrm>
            <a:off x="50800" y="5783263"/>
            <a:ext cx="34036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FF0000"/>
                </a:solidFill>
                <a:ea typeface="黑体" panose="02010609060101010101" pitchFamily="49" charset="-122"/>
              </a:rPr>
              <a:t>0000 0001 111</a:t>
            </a:r>
            <a:r>
              <a:rPr kumimoji="1" lang="en-US" altLang="zh-CN" sz="2000" b="1" dirty="0">
                <a:solidFill>
                  <a:srgbClr val="0000FF"/>
                </a:solidFill>
                <a:ea typeface="黑体" panose="02010609060101010101" pitchFamily="49" charset="-122"/>
              </a:rPr>
              <a:t>0 0000 1100B  </a:t>
            </a:r>
            <a:r>
              <a:rPr kumimoji="1" lang="zh-CN" altLang="en-US" sz="2000" b="1" dirty="0">
                <a:solidFill>
                  <a:srgbClr val="0000FF"/>
                </a:solidFill>
                <a:ea typeface="黑体" panose="02010609060101010101" pitchFamily="49" charset="-122"/>
              </a:rPr>
              <a:t>是第</a:t>
            </a:r>
            <a:r>
              <a:rPr kumimoji="1" lang="en-US" altLang="zh-CN" sz="2000" b="1" dirty="0">
                <a:solidFill>
                  <a:srgbClr val="0000FF"/>
                </a:solidFill>
                <a:ea typeface="黑体" panose="02010609060101010101" pitchFamily="49" charset="-122"/>
              </a:rPr>
              <a:t>15</a:t>
            </a:r>
            <a:r>
              <a:rPr kumimoji="1" lang="zh-CN" altLang="en-US" sz="2000" b="1" dirty="0">
                <a:solidFill>
                  <a:srgbClr val="0000FF"/>
                </a:solidFill>
                <a:ea typeface="黑体" panose="02010609060101010101" pitchFamily="49" charset="-122"/>
              </a:rPr>
              <a:t>块中的第</a:t>
            </a:r>
            <a:r>
              <a:rPr kumimoji="1" lang="en-US" altLang="zh-CN" sz="2000" b="1" dirty="0">
                <a:solidFill>
                  <a:srgbClr val="0000FF"/>
                </a:solidFill>
                <a:ea typeface="黑体" panose="02010609060101010101" pitchFamily="49" charset="-122"/>
              </a:rPr>
              <a:t>12</a:t>
            </a:r>
            <a:r>
              <a:rPr kumimoji="1" lang="zh-CN" altLang="en-US" sz="2000" b="1" dirty="0">
                <a:solidFill>
                  <a:srgbClr val="0000FF"/>
                </a:solidFill>
                <a:ea typeface="黑体" panose="02010609060101010101" pitchFamily="49" charset="-122"/>
              </a:rPr>
              <a:t>个单元！</a:t>
            </a:r>
          </a:p>
        </p:txBody>
      </p:sp>
      <p:sp>
        <p:nvSpPr>
          <p:cNvPr id="437262" name="Rectangle 14"/>
          <p:cNvSpPr>
            <a:spLocks noChangeArrowheads="1"/>
          </p:cNvSpPr>
          <p:nvPr/>
        </p:nvSpPr>
        <p:spPr bwMode="auto">
          <a:xfrm>
            <a:off x="7858125" y="3924300"/>
            <a:ext cx="900113" cy="360363"/>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6330" name="Rectangle 17"/>
          <p:cNvSpPr>
            <a:spLocks noChangeArrowheads="1"/>
          </p:cNvSpPr>
          <p:nvPr/>
        </p:nvSpPr>
        <p:spPr bwMode="auto">
          <a:xfrm>
            <a:off x="4406900" y="819150"/>
            <a:ext cx="4722813"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30000"/>
              </a:spcBef>
              <a:buClr>
                <a:schemeClr val="accent1"/>
              </a:buClr>
              <a:buSzPct val="80000"/>
              <a:buFont typeface="Wingdings" panose="05000000000000000000" pitchFamily="2" charset="2"/>
              <a:buNone/>
            </a:pPr>
            <a:r>
              <a:rPr kumimoji="1" lang="zh-CN" altLang="en-US" sz="2400" b="1" dirty="0">
                <a:ea typeface="黑体" panose="02010609060101010101" pitchFamily="49" charset="-122"/>
              </a:rPr>
              <a:t>每个主存块可装到</a:t>
            </a:r>
            <a:r>
              <a:rPr kumimoji="1" lang="en-US" altLang="zh-CN" sz="2400" b="1" dirty="0">
                <a:ea typeface="黑体" panose="02010609060101010101" pitchFamily="49" charset="-122"/>
              </a:rPr>
              <a:t>Cache</a:t>
            </a:r>
            <a:r>
              <a:rPr kumimoji="1" lang="zh-CN" altLang="en-US" sz="2400" b="1" dirty="0">
                <a:ea typeface="黑体" panose="02010609060101010101" pitchFamily="49" charset="-122"/>
              </a:rPr>
              <a:t>任一行</a:t>
            </a:r>
            <a:r>
              <a:rPr kumimoji="1" lang="zh-CN" altLang="en-US" sz="2400" b="1" dirty="0" smtClean="0">
                <a:ea typeface="黑体" panose="02010609060101010101" pitchFamily="49" charset="-122"/>
              </a:rPr>
              <a:t>中</a:t>
            </a:r>
            <a:endParaRPr kumimoji="1" lang="zh-CN" altLang="en-US" sz="2400" b="1" dirty="0">
              <a:ea typeface="黑体" panose="02010609060101010101" pitchFamily="49" charset="-122"/>
            </a:endParaRPr>
          </a:p>
        </p:txBody>
      </p:sp>
      <p:sp>
        <p:nvSpPr>
          <p:cNvPr id="56331" name="Rectangle 18"/>
          <p:cNvSpPr>
            <a:spLocks noChangeArrowheads="1"/>
          </p:cNvSpPr>
          <p:nvPr/>
        </p:nvSpPr>
        <p:spPr bwMode="auto">
          <a:xfrm>
            <a:off x="75408" y="219781"/>
            <a:ext cx="202565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ea typeface="黑体" panose="02010609060101010101" pitchFamily="49" charset="-122"/>
              </a:rPr>
              <a:t>假定</a:t>
            </a:r>
            <a:r>
              <a:rPr kumimoji="1" lang="zh-CN" altLang="en-US" sz="2000" b="1" dirty="0">
                <a:solidFill>
                  <a:srgbClr val="0000FF"/>
                </a:solidFill>
                <a:ea typeface="黑体" panose="02010609060101010101" pitchFamily="49" charset="-122"/>
                <a:cs typeface="Arial" panose="020B0604020202020204" pitchFamily="34" charset="0"/>
              </a:rPr>
              <a:t>数据在主存和</a:t>
            </a:r>
            <a:r>
              <a:rPr kumimoji="1" lang="en-US" altLang="zh-CN" sz="2000" b="1" dirty="0">
                <a:solidFill>
                  <a:srgbClr val="0000FF"/>
                </a:solidFill>
                <a:ea typeface="黑体" panose="02010609060101010101" pitchFamily="49" charset="-122"/>
                <a:cs typeface="Arial" panose="020B0604020202020204" pitchFamily="34" charset="0"/>
              </a:rPr>
              <a:t>Cache</a:t>
            </a:r>
            <a:r>
              <a:rPr kumimoji="1" lang="zh-CN" altLang="en-US" sz="2000" b="1" dirty="0">
                <a:solidFill>
                  <a:srgbClr val="0000FF"/>
                </a:solidFill>
                <a:ea typeface="黑体" panose="02010609060101010101" pitchFamily="49" charset="-122"/>
                <a:cs typeface="Arial" panose="020B0604020202020204" pitchFamily="34" charset="0"/>
              </a:rPr>
              <a:t>间的传送单位为</a:t>
            </a:r>
            <a:r>
              <a:rPr kumimoji="1" lang="zh-CN" altLang="en-US" sz="2000" b="1" dirty="0" smtClean="0">
                <a:solidFill>
                  <a:srgbClr val="0000FF"/>
                </a:solidFill>
                <a:ea typeface="黑体" panose="02010609060101010101" pitchFamily="49" charset="-122"/>
                <a:cs typeface="Arial" panose="020B0604020202020204" pitchFamily="34" charset="0"/>
              </a:rPr>
              <a:t>512</a:t>
            </a:r>
            <a:r>
              <a:rPr kumimoji="1" lang="en-US" altLang="zh-CN" sz="2000" b="1" dirty="0" smtClean="0">
                <a:solidFill>
                  <a:srgbClr val="0000FF"/>
                </a:solidFill>
                <a:ea typeface="黑体" panose="02010609060101010101" pitchFamily="49" charset="-122"/>
                <a:cs typeface="Arial" panose="020B0604020202020204" pitchFamily="34" charset="0"/>
              </a:rPr>
              <a:t>B</a:t>
            </a:r>
            <a:r>
              <a:rPr kumimoji="1" lang="zh-CN" altLang="en-US" sz="2000" b="1" dirty="0" smtClean="0">
                <a:solidFill>
                  <a:srgbClr val="0000FF"/>
                </a:solidFill>
                <a:ea typeface="黑体" panose="02010609060101010101" pitchFamily="49" charset="-122"/>
                <a:cs typeface="Arial" panose="020B0604020202020204" pitchFamily="34" charset="0"/>
              </a:rPr>
              <a:t>。</a:t>
            </a:r>
            <a:endParaRPr kumimoji="1" lang="zh-CN" altLang="en-US" sz="2000" b="1" dirty="0">
              <a:solidFill>
                <a:srgbClr val="0000FF"/>
              </a:solidFill>
              <a:ea typeface="黑体" panose="02010609060101010101" pitchFamily="49" charset="-122"/>
              <a:cs typeface="Arial" panose="020B0604020202020204" pitchFamily="34" charset="0"/>
            </a:endParaRPr>
          </a:p>
        </p:txBody>
      </p:sp>
      <p:sp>
        <p:nvSpPr>
          <p:cNvPr id="437267" name="Rectangle 19"/>
          <p:cNvSpPr>
            <a:spLocks noChangeArrowheads="1"/>
          </p:cNvSpPr>
          <p:nvPr/>
        </p:nvSpPr>
        <p:spPr bwMode="auto">
          <a:xfrm>
            <a:off x="2997199" y="3429000"/>
            <a:ext cx="17700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dirty="0">
                <a:solidFill>
                  <a:srgbClr val="FF0000"/>
                </a:solidFill>
                <a:ea typeface="黑体" panose="02010609060101010101" pitchFamily="49" charset="-122"/>
              </a:rPr>
              <a:t>0000 0001 </a:t>
            </a:r>
            <a:r>
              <a:rPr kumimoji="1" lang="en-US" altLang="zh-CN" sz="1800" b="1" dirty="0" smtClean="0">
                <a:solidFill>
                  <a:srgbClr val="FF0000"/>
                </a:solidFill>
                <a:ea typeface="黑体" panose="02010609060101010101" pitchFamily="49" charset="-122"/>
              </a:rPr>
              <a:t>111</a:t>
            </a:r>
            <a:r>
              <a:rPr kumimoji="1" lang="zh-CN" altLang="en-US" sz="1800" b="1" dirty="0" smtClean="0">
                <a:solidFill>
                  <a:srgbClr val="FF0000"/>
                </a:solidFill>
                <a:ea typeface="黑体" panose="02010609060101010101" pitchFamily="49" charset="-122"/>
              </a:rPr>
              <a:t>？</a:t>
            </a:r>
            <a:endParaRPr kumimoji="1" lang="zh-CN" altLang="en-US" sz="1800" b="1" dirty="0">
              <a:solidFill>
                <a:srgbClr val="FF0000"/>
              </a:solidFill>
              <a:ea typeface="黑体" panose="02010609060101010101" pitchFamily="49" charset="-122"/>
            </a:endParaRPr>
          </a:p>
        </p:txBody>
      </p:sp>
      <p:sp>
        <p:nvSpPr>
          <p:cNvPr id="437268" name="Text Box 20"/>
          <p:cNvSpPr txBox="1">
            <a:spLocks noChangeArrowheads="1"/>
          </p:cNvSpPr>
          <p:nvPr/>
        </p:nvSpPr>
        <p:spPr bwMode="auto">
          <a:xfrm>
            <a:off x="2411413" y="819150"/>
            <a:ext cx="1844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黑体" panose="02010609060101010101" pitchFamily="49" charset="-122"/>
                <a:cs typeface="Arial" panose="020B0604020202020204" pitchFamily="34" charset="0"/>
              </a:rPr>
              <a:t>按内容访问，是相联存取方式！</a:t>
            </a:r>
          </a:p>
        </p:txBody>
      </p:sp>
      <p:sp>
        <p:nvSpPr>
          <p:cNvPr id="437269" name="Text Box 21"/>
          <p:cNvSpPr txBox="1">
            <a:spLocks noChangeArrowheads="1"/>
          </p:cNvSpPr>
          <p:nvPr/>
        </p:nvSpPr>
        <p:spPr bwMode="auto">
          <a:xfrm>
            <a:off x="2411413" y="1584325"/>
            <a:ext cx="14859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cs typeface="Arial" panose="020B0604020202020204" pitchFamily="34" charset="0"/>
              </a:rPr>
              <a:t>如何实现按内容访问？</a:t>
            </a:r>
          </a:p>
        </p:txBody>
      </p:sp>
      <p:sp>
        <p:nvSpPr>
          <p:cNvPr id="437270" name="Text Box 22"/>
          <p:cNvSpPr txBox="1">
            <a:spLocks noChangeArrowheads="1"/>
          </p:cNvSpPr>
          <p:nvPr/>
        </p:nvSpPr>
        <p:spPr bwMode="auto">
          <a:xfrm>
            <a:off x="2457450" y="2314575"/>
            <a:ext cx="14859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ea typeface="黑体" panose="02010609060101010101" pitchFamily="49" charset="-122"/>
                <a:cs typeface="Arial" panose="020B0604020202020204" pitchFamily="34" charset="0"/>
              </a:rPr>
              <a:t>直接比较！</a:t>
            </a:r>
          </a:p>
        </p:txBody>
      </p:sp>
      <p:sp>
        <p:nvSpPr>
          <p:cNvPr id="16" name="Text Box 13"/>
          <p:cNvSpPr txBox="1">
            <a:spLocks noChangeArrowheads="1"/>
          </p:cNvSpPr>
          <p:nvPr/>
        </p:nvSpPr>
        <p:spPr bwMode="auto">
          <a:xfrm>
            <a:off x="4032250" y="6196013"/>
            <a:ext cx="409575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dirty="0">
                <a:solidFill>
                  <a:srgbClr val="FF0000"/>
                </a:solidFill>
                <a:ea typeface="黑体" panose="02010609060101010101" pitchFamily="49" charset="-122"/>
              </a:rPr>
              <a:t>为何地址中没有</a:t>
            </a:r>
            <a:r>
              <a:rPr kumimoji="1" lang="en-US" altLang="zh-CN" sz="2000" b="1" dirty="0">
                <a:solidFill>
                  <a:srgbClr val="FF0000"/>
                </a:solidFill>
                <a:ea typeface="黑体" panose="02010609060101010101" pitchFamily="49" charset="-122"/>
              </a:rPr>
              <a:t>cache</a:t>
            </a:r>
            <a:r>
              <a:rPr kumimoji="1" lang="zh-CN" altLang="en-US" sz="2000" b="1" dirty="0">
                <a:solidFill>
                  <a:srgbClr val="FF0000"/>
                </a:solidFill>
                <a:ea typeface="黑体" panose="02010609060101010101" pitchFamily="49" charset="-122"/>
              </a:rPr>
              <a:t>索引字段？</a:t>
            </a:r>
            <a:endParaRPr kumimoji="1" lang="en-US" altLang="zh-CN" sz="2000" b="1" dirty="0">
              <a:solidFill>
                <a:srgbClr val="FF0000"/>
              </a:solidFill>
              <a:ea typeface="黑体" panose="02010609060101010101" pitchFamily="49" charset="-122"/>
            </a:endParaRPr>
          </a:p>
          <a:p>
            <a:pPr eaLnBrk="1" hangingPunct="1"/>
            <a:r>
              <a:rPr kumimoji="1" lang="zh-CN" altLang="en-US" sz="2000" b="1" dirty="0">
                <a:solidFill>
                  <a:srgbClr val="0000FF"/>
                </a:solidFill>
                <a:ea typeface="黑体" panose="02010609060101010101" pitchFamily="49" charset="-122"/>
              </a:rPr>
              <a:t>因为可映射到任意一个</a:t>
            </a:r>
            <a:r>
              <a:rPr kumimoji="1" lang="en-US" altLang="zh-CN" sz="2000" b="1" dirty="0">
                <a:solidFill>
                  <a:srgbClr val="0000FF"/>
                </a:solidFill>
                <a:ea typeface="黑体" panose="02010609060101010101" pitchFamily="49" charset="-122"/>
              </a:rPr>
              <a:t>cache</a:t>
            </a:r>
            <a:r>
              <a:rPr kumimoji="1" lang="zh-CN" altLang="en-US" sz="2000" b="1" dirty="0">
                <a:solidFill>
                  <a:srgbClr val="0000FF"/>
                </a:solidFill>
                <a:ea typeface="黑体" panose="02010609060101010101" pitchFamily="49" charset="-122"/>
              </a:rPr>
              <a:t>行中！</a:t>
            </a:r>
          </a:p>
        </p:txBody>
      </p:sp>
      <p:sp>
        <p:nvSpPr>
          <p:cNvPr id="56337"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AB037E7-E9C5-4F26-94DF-31AFD729F5C6}" type="slidenum">
              <a:rPr lang="zh-CN" altLang="en-US" sz="1200" smtClean="0">
                <a:solidFill>
                  <a:srgbClr val="898989"/>
                </a:solidFill>
              </a:rPr>
              <a:pPr/>
              <a:t>47</a:t>
            </a:fld>
            <a:endParaRPr lang="zh-CN" altLang="en-US" sz="1200" smtClean="0">
              <a:solidFill>
                <a:srgbClr val="898989"/>
              </a:solidFill>
            </a:endParaRPr>
          </a:p>
        </p:txBody>
      </p:sp>
      <p:sp>
        <p:nvSpPr>
          <p:cNvPr id="18" name="Rectangle 4"/>
          <p:cNvSpPr>
            <a:spLocks noChangeArrowheads="1"/>
          </p:cNvSpPr>
          <p:nvPr/>
        </p:nvSpPr>
        <p:spPr bwMode="auto">
          <a:xfrm>
            <a:off x="46833" y="1299281"/>
            <a:ext cx="2324892" cy="20005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大小</a:t>
            </a:r>
            <a:r>
              <a:rPr kumimoji="1" lang="en-US" altLang="zh-CN"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:8KB</a:t>
            </a:r>
            <a:br>
              <a:rPr kumimoji="1" lang="en-US" altLang="zh-CN"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b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行数：</a:t>
            </a:r>
            <a:r>
              <a:rPr kumimoji="1" lang="en-US" altLang="zh-CN"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8KB/512B=16</a:t>
            </a:r>
            <a:endPar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50000"/>
              </a:spcBef>
            </a:pP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 主存</a:t>
            </a: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大小</a:t>
            </a:r>
            <a:r>
              <a:rPr kumimoji="1" lang="en-US" altLang="zh-CN"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:1MB</a:t>
            </a:r>
            <a:br>
              <a:rPr kumimoji="1" lang="en-US" altLang="zh-CN"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b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2</a:t>
            </a:r>
            <a:r>
              <a:rPr kumimoji="1" lang="zh-CN" altLang="en-US" sz="2000" b="1" baseline="300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20</a:t>
            </a:r>
            <a:r>
              <a:rPr kumimoji="1" lang="en-US" altLang="zh-CN"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B=1024KB</a:t>
            </a:r>
            <a:br>
              <a:rPr kumimoji="1" lang="en-US" altLang="zh-CN"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b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2048</a:t>
            </a: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块</a:t>
            </a:r>
            <a:r>
              <a:rPr kumimoji="1" lang="en-US" altLang="zh-CN"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x512B</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6331">
                                            <p:txEl>
                                              <p:pRg st="0" end="0"/>
                                            </p:txEl>
                                          </p:spTgt>
                                        </p:tgtEl>
                                        <p:attrNameLst>
                                          <p:attrName>style.visibility</p:attrName>
                                        </p:attrNameLst>
                                      </p:cBhvr>
                                      <p:to>
                                        <p:strVal val="visible"/>
                                      </p:to>
                                    </p:set>
                                    <p:animEffect transition="in" filter="wipe(down)">
                                      <p:cBhvr>
                                        <p:cTn id="7" dur="500"/>
                                        <p:tgtEl>
                                          <p:spTgt spid="56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wipe(down)">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wipe(down)">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7254">
                                            <p:txEl>
                                              <p:pRg st="0" end="0"/>
                                            </p:txEl>
                                          </p:spTgt>
                                        </p:tgtEl>
                                        <p:attrNameLst>
                                          <p:attrName>style.visibility</p:attrName>
                                        </p:attrNameLst>
                                      </p:cBhvr>
                                      <p:to>
                                        <p:strVal val="visible"/>
                                      </p:to>
                                    </p:set>
                                    <p:animEffect transition="in" filter="blinds(horizontal)">
                                      <p:cBhvr>
                                        <p:cTn id="22" dur="500"/>
                                        <p:tgtEl>
                                          <p:spTgt spid="43725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7255"/>
                                        </p:tgtEl>
                                        <p:attrNameLst>
                                          <p:attrName>style.visibility</p:attrName>
                                        </p:attrNameLst>
                                      </p:cBhvr>
                                      <p:to>
                                        <p:strVal val="visible"/>
                                      </p:to>
                                    </p:set>
                                    <p:animEffect transition="in" filter="blinds(horizontal)">
                                      <p:cBhvr>
                                        <p:cTn id="27" dur="500"/>
                                        <p:tgtEl>
                                          <p:spTgt spid="43725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7256"/>
                                        </p:tgtEl>
                                        <p:attrNameLst>
                                          <p:attrName>style.visibility</p:attrName>
                                        </p:attrNameLst>
                                      </p:cBhvr>
                                      <p:to>
                                        <p:strVal val="visible"/>
                                      </p:to>
                                    </p:set>
                                    <p:animEffect transition="in" filter="blinds(horizontal)">
                                      <p:cBhvr>
                                        <p:cTn id="32" dur="500"/>
                                        <p:tgtEl>
                                          <p:spTgt spid="43725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7260"/>
                                        </p:tgtEl>
                                        <p:attrNameLst>
                                          <p:attrName>style.visibility</p:attrName>
                                        </p:attrNameLst>
                                      </p:cBhvr>
                                      <p:to>
                                        <p:strVal val="visible"/>
                                      </p:to>
                                    </p:set>
                                    <p:animEffect transition="in" filter="blinds(horizontal)">
                                      <p:cBhvr>
                                        <p:cTn id="37" dur="500"/>
                                        <p:tgtEl>
                                          <p:spTgt spid="43726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7261"/>
                                        </p:tgtEl>
                                        <p:attrNameLst>
                                          <p:attrName>style.visibility</p:attrName>
                                        </p:attrNameLst>
                                      </p:cBhvr>
                                      <p:to>
                                        <p:strVal val="visible"/>
                                      </p:to>
                                    </p:set>
                                    <p:animEffect transition="in" filter="blinds(horizontal)">
                                      <p:cBhvr>
                                        <p:cTn id="42" dur="500"/>
                                        <p:tgtEl>
                                          <p:spTgt spid="43726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37262"/>
                                        </p:tgtEl>
                                        <p:attrNameLst>
                                          <p:attrName>style.visibility</p:attrName>
                                        </p:attrNameLst>
                                      </p:cBhvr>
                                      <p:to>
                                        <p:strVal val="visible"/>
                                      </p:to>
                                    </p:set>
                                    <p:animEffect transition="in" filter="blinds(horizontal)">
                                      <p:cBhvr>
                                        <p:cTn id="47" dur="500"/>
                                        <p:tgtEl>
                                          <p:spTgt spid="43726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7267"/>
                                        </p:tgtEl>
                                        <p:attrNameLst>
                                          <p:attrName>style.visibility</p:attrName>
                                        </p:attrNameLst>
                                      </p:cBhvr>
                                      <p:to>
                                        <p:strVal val="visible"/>
                                      </p:to>
                                    </p:set>
                                    <p:animEffect transition="in" filter="blinds(horizontal)">
                                      <p:cBhvr>
                                        <p:cTn id="52" dur="500"/>
                                        <p:tgtEl>
                                          <p:spTgt spid="43726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7268"/>
                                        </p:tgtEl>
                                        <p:attrNameLst>
                                          <p:attrName>style.visibility</p:attrName>
                                        </p:attrNameLst>
                                      </p:cBhvr>
                                      <p:to>
                                        <p:strVal val="visible"/>
                                      </p:to>
                                    </p:set>
                                    <p:animEffect transition="in" filter="blinds(horizontal)">
                                      <p:cBhvr>
                                        <p:cTn id="57" dur="500"/>
                                        <p:tgtEl>
                                          <p:spTgt spid="43726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37269"/>
                                        </p:tgtEl>
                                        <p:attrNameLst>
                                          <p:attrName>style.visibility</p:attrName>
                                        </p:attrNameLst>
                                      </p:cBhvr>
                                      <p:to>
                                        <p:strVal val="visible"/>
                                      </p:to>
                                    </p:set>
                                    <p:animEffect transition="in" filter="blinds(horizontal)">
                                      <p:cBhvr>
                                        <p:cTn id="62" dur="500"/>
                                        <p:tgtEl>
                                          <p:spTgt spid="43726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37270"/>
                                        </p:tgtEl>
                                        <p:attrNameLst>
                                          <p:attrName>style.visibility</p:attrName>
                                        </p:attrNameLst>
                                      </p:cBhvr>
                                      <p:to>
                                        <p:strVal val="visible"/>
                                      </p:to>
                                    </p:set>
                                    <p:animEffect transition="in" filter="blinds(horizontal)">
                                      <p:cBhvr>
                                        <p:cTn id="67" dur="500"/>
                                        <p:tgtEl>
                                          <p:spTgt spid="43727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6">
                                            <p:txEl>
                                              <p:pRg st="0" end="0"/>
                                            </p:txEl>
                                          </p:spTgt>
                                        </p:tgtEl>
                                        <p:attrNameLst>
                                          <p:attrName>style.visibility</p:attrName>
                                        </p:attrNameLst>
                                      </p:cBhvr>
                                      <p:to>
                                        <p:strVal val="visible"/>
                                      </p:to>
                                    </p:set>
                                    <p:animEffect transition="in" filter="blinds(horizontal)">
                                      <p:cBhvr>
                                        <p:cTn id="72" dur="500"/>
                                        <p:tgtEl>
                                          <p:spTgt spid="16">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6">
                                            <p:txEl>
                                              <p:pRg st="1" end="1"/>
                                            </p:txEl>
                                          </p:spTgt>
                                        </p:tgtEl>
                                        <p:attrNameLst>
                                          <p:attrName>style.visibility</p:attrName>
                                        </p:attrNameLst>
                                      </p:cBhvr>
                                      <p:to>
                                        <p:strVal val="visible"/>
                                      </p:to>
                                    </p:set>
                                    <p:animEffect transition="in" filter="blinds(horizontal)">
                                      <p:cBhvr>
                                        <p:cTn id="77"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5" grpId="0" animBg="1"/>
      <p:bldP spid="437256" grpId="0" animBg="1"/>
      <p:bldP spid="437260" grpId="0"/>
      <p:bldP spid="437261" grpId="0" animBg="1"/>
      <p:bldP spid="437262" grpId="0" animBg="1"/>
      <p:bldP spid="437267" grpId="0"/>
      <p:bldP spid="437268" grpId="0"/>
      <p:bldP spid="437269" grpId="0" animBg="1"/>
      <p:bldP spid="43727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lIns="91440" tIns="45720" rIns="91440" bIns="45720" anchor="ctr"/>
          <a:lstStyle/>
          <a:p>
            <a:pPr eaLnBrk="1" hangingPunct="1"/>
            <a:r>
              <a:rPr lang="zh-CN" altLang="en-US" sz="3200" dirty="0" smtClean="0"/>
              <a:t>全相联映射举例</a:t>
            </a:r>
          </a:p>
        </p:txBody>
      </p:sp>
      <p:sp>
        <p:nvSpPr>
          <p:cNvPr id="58371" name="Rectangle 3"/>
          <p:cNvSpPr>
            <a:spLocks noGrp="1" noChangeArrowheads="1"/>
          </p:cNvSpPr>
          <p:nvPr>
            <p:ph type="body" idx="4294967295"/>
          </p:nvPr>
        </p:nvSpPr>
        <p:spPr>
          <a:xfrm>
            <a:off x="236538" y="908058"/>
            <a:ext cx="8907462" cy="1774845"/>
          </a:xfrm>
          <a:noFill/>
        </p:spPr>
        <p:txBody>
          <a:bodyPr/>
          <a:lstStyle/>
          <a:p>
            <a:pPr eaLnBrk="1" hangingPunct="1">
              <a:spcBef>
                <a:spcPct val="15000"/>
              </a:spcBef>
            </a:pPr>
            <a:r>
              <a:rPr lang="zh-CN" altLang="en-US" sz="2000" dirty="0" smtClean="0">
                <a:solidFill>
                  <a:srgbClr val="CC3300"/>
                </a:solidFill>
                <a:ea typeface="黑体" panose="02010609060101010101" pitchFamily="49" charset="-122"/>
              </a:rPr>
              <a:t>由于没有</a:t>
            </a:r>
            <a:r>
              <a:rPr lang="en-US" altLang="zh-CN" sz="2000" dirty="0" smtClean="0">
                <a:solidFill>
                  <a:srgbClr val="CC3300"/>
                </a:solidFill>
                <a:ea typeface="黑体" panose="02010609060101010101" pitchFamily="49" charset="-122"/>
              </a:rPr>
              <a:t>Cache</a:t>
            </a:r>
            <a:r>
              <a:rPr lang="zh-CN" altLang="en-US" sz="2000" dirty="0" smtClean="0">
                <a:solidFill>
                  <a:srgbClr val="CC3300"/>
                </a:solidFill>
                <a:ea typeface="黑体" panose="02010609060101010101" pitchFamily="49" charset="-122"/>
              </a:rPr>
              <a:t>索引，就不能定位到行，需</a:t>
            </a:r>
            <a:r>
              <a:rPr lang="zh-CN" altLang="en-US" sz="2000" dirty="0" smtClean="0">
                <a:solidFill>
                  <a:srgbClr val="0000FF"/>
                </a:solidFill>
                <a:ea typeface="黑体" panose="02010609060101010101" pitchFamily="49" charset="-122"/>
              </a:rPr>
              <a:t>同时比较所有</a:t>
            </a:r>
            <a:r>
              <a:rPr lang="en-US" altLang="zh-CN" sz="2000" dirty="0" smtClean="0">
                <a:solidFill>
                  <a:srgbClr val="0000FF"/>
                </a:solidFill>
                <a:ea typeface="黑体" panose="02010609060101010101" pitchFamily="49" charset="-122"/>
              </a:rPr>
              <a:t>Cache</a:t>
            </a:r>
            <a:r>
              <a:rPr lang="zh-CN" altLang="en-US" sz="2000" dirty="0" smtClean="0">
                <a:solidFill>
                  <a:srgbClr val="0000FF"/>
                </a:solidFill>
                <a:ea typeface="黑体" panose="02010609060101010101" pitchFamily="49" charset="-122"/>
              </a:rPr>
              <a:t>行的标志。</a:t>
            </a:r>
            <a:endParaRPr lang="en-US" altLang="zh-CN" sz="2000" dirty="0" smtClean="0">
              <a:solidFill>
                <a:srgbClr val="0000FF"/>
              </a:solidFill>
              <a:ea typeface="黑体" panose="02010609060101010101" pitchFamily="49" charset="-122"/>
            </a:endParaRPr>
          </a:p>
          <a:p>
            <a:pPr eaLnBrk="1" hangingPunct="1">
              <a:spcBef>
                <a:spcPct val="15000"/>
              </a:spcBef>
            </a:pPr>
            <a:r>
              <a:rPr lang="zh-CN" altLang="en-US" sz="2000" dirty="0" smtClean="0">
                <a:ea typeface="黑体" panose="02010609060101010101" pitchFamily="49" charset="-122"/>
              </a:rPr>
              <a:t>没有</a:t>
            </a:r>
            <a:r>
              <a:rPr lang="zh-CN" altLang="en-US" sz="2000" dirty="0" smtClean="0">
                <a:solidFill>
                  <a:srgbClr val="CC0000"/>
                </a:solidFill>
                <a:ea typeface="黑体" panose="02010609060101010101" pitchFamily="49" charset="-122"/>
              </a:rPr>
              <a:t>冲突缺失</a:t>
            </a:r>
            <a:r>
              <a:rPr lang="zh-CN" altLang="en-US" sz="2000" dirty="0" smtClean="0">
                <a:ea typeface="黑体" panose="02010609060101010101" pitchFamily="49" charset="-122"/>
              </a:rPr>
              <a:t>，因为只要有空闲</a:t>
            </a:r>
            <a:r>
              <a:rPr lang="en-US" altLang="zh-CN" sz="2000" dirty="0" smtClean="0">
                <a:ea typeface="黑体" panose="02010609060101010101" pitchFamily="49" charset="-122"/>
              </a:rPr>
              <a:t>Cache</a:t>
            </a:r>
            <a:r>
              <a:rPr lang="zh-CN" altLang="en-US" sz="2000" dirty="0">
                <a:ea typeface="黑体" panose="02010609060101010101" pitchFamily="49" charset="-122"/>
              </a:rPr>
              <a:t>行</a:t>
            </a:r>
            <a:r>
              <a:rPr lang="zh-CN" altLang="en-US" sz="2000" dirty="0" smtClean="0">
                <a:ea typeface="黑体" panose="02010609060101010101" pitchFamily="49" charset="-122"/>
              </a:rPr>
              <a:t>，都不会发生冲突。</a:t>
            </a:r>
            <a:endParaRPr lang="en-US" altLang="zh-CN" sz="2000" dirty="0" smtClean="0">
              <a:ea typeface="黑体" panose="02010609060101010101" pitchFamily="49" charset="-122"/>
            </a:endParaRPr>
          </a:p>
          <a:p>
            <a:pPr eaLnBrk="1" hangingPunct="1">
              <a:spcBef>
                <a:spcPct val="15000"/>
              </a:spcBef>
            </a:pPr>
            <a:r>
              <a:rPr lang="zh-CN" altLang="en-US" sz="2000" dirty="0" smtClean="0">
                <a:ea typeface="黑体" panose="02010609060101010101" pitchFamily="49" charset="-122"/>
              </a:rPr>
              <a:t>例如</a:t>
            </a:r>
            <a:r>
              <a:rPr lang="en-US" altLang="zh-CN" sz="2000" dirty="0" smtClean="0">
                <a:ea typeface="黑体" panose="02010609060101010101" pitchFamily="49" charset="-122"/>
              </a:rPr>
              <a:t>: 32</a:t>
            </a:r>
            <a:r>
              <a:rPr lang="zh-CN" altLang="en-US" sz="2000" dirty="0" smtClean="0">
                <a:ea typeface="黑体" panose="02010609060101010101" pitchFamily="49" charset="-122"/>
              </a:rPr>
              <a:t>位主存地址</a:t>
            </a:r>
            <a:r>
              <a:rPr lang="en-US" altLang="zh-CN" sz="2000" dirty="0" smtClean="0">
                <a:ea typeface="黑体" panose="02010609060101010101" pitchFamily="49" charset="-122"/>
              </a:rPr>
              <a:t>,</a:t>
            </a:r>
            <a:r>
              <a:rPr lang="zh-CN" altLang="en-US" sz="2000" dirty="0" smtClean="0">
                <a:ea typeface="黑体" panose="02010609060101010101" pitchFamily="49" charset="-122"/>
              </a:rPr>
              <a:t> </a:t>
            </a:r>
            <a:r>
              <a:rPr lang="en-US" altLang="zh-CN" sz="2000" dirty="0" smtClean="0">
                <a:ea typeface="黑体" panose="02010609060101010101" pitchFamily="49" charset="-122"/>
              </a:rPr>
              <a:t>32B/</a:t>
            </a:r>
            <a:r>
              <a:rPr lang="zh-CN" altLang="en-US" sz="2000" dirty="0" smtClean="0">
                <a:ea typeface="黑体" panose="02010609060101010101" pitchFamily="49" charset="-122"/>
              </a:rPr>
              <a:t>块</a:t>
            </a:r>
            <a:r>
              <a:rPr lang="en-US" altLang="zh-CN" sz="2000" dirty="0" smtClean="0">
                <a:ea typeface="黑体" panose="02010609060101010101" pitchFamily="49" charset="-122"/>
              </a:rPr>
              <a:t>.</a:t>
            </a:r>
            <a:r>
              <a:rPr lang="en-US" altLang="zh-CN" sz="2000" b="0" dirty="0" smtClean="0">
                <a:ea typeface="黑体" panose="02010609060101010101" pitchFamily="49" charset="-122"/>
              </a:rPr>
              <a:t> </a:t>
            </a:r>
            <a:r>
              <a:rPr lang="zh-CN" altLang="en-US" sz="2000" dirty="0" smtClean="0">
                <a:ea typeface="黑体" panose="02010609060101010101" pitchFamily="49" charset="-122"/>
              </a:rPr>
              <a:t>比较器位数多长？</a:t>
            </a:r>
          </a:p>
          <a:p>
            <a:pPr lvl="1" eaLnBrk="1" hangingPunct="1">
              <a:spcBef>
                <a:spcPct val="15000"/>
              </a:spcBef>
            </a:pPr>
            <a:r>
              <a:rPr lang="zh-CN" altLang="en-US" sz="2000" b="0" dirty="0" smtClean="0">
                <a:ea typeface="黑体" panose="02010609060101010101" pitchFamily="49" charset="-122"/>
              </a:rPr>
              <a:t>因为</a:t>
            </a:r>
            <a:r>
              <a:rPr lang="en-US" altLang="zh-CN" sz="2000" b="0" dirty="0" smtClean="0">
                <a:ea typeface="黑体" panose="02010609060101010101" pitchFamily="49" charset="-122"/>
              </a:rPr>
              <a:t>32B=2</a:t>
            </a:r>
            <a:r>
              <a:rPr lang="en-US" altLang="zh-CN" sz="2000" b="0" baseline="30000" dirty="0" smtClean="0">
                <a:ea typeface="黑体" panose="02010609060101010101" pitchFamily="49" charset="-122"/>
              </a:rPr>
              <a:t>5</a:t>
            </a:r>
            <a:r>
              <a:rPr lang="zh-CN" altLang="en-US" sz="2000" b="0" dirty="0" smtClean="0">
                <a:ea typeface="黑体" panose="02010609060101010101" pitchFamily="49" charset="-122"/>
              </a:rPr>
              <a:t> </a:t>
            </a:r>
            <a:r>
              <a:rPr lang="en-US" altLang="zh-CN" sz="2000" b="0" dirty="0" smtClean="0">
                <a:ea typeface="黑体" panose="02010609060101010101" pitchFamily="49" charset="-122"/>
              </a:rPr>
              <a:t>B</a:t>
            </a:r>
            <a:r>
              <a:rPr lang="zh-CN" altLang="en-US" sz="2000" b="0" dirty="0" smtClean="0">
                <a:ea typeface="黑体" panose="02010609060101010101" pitchFamily="49" charset="-122"/>
              </a:rPr>
              <a:t>，故块内地址需要</a:t>
            </a:r>
            <a:r>
              <a:rPr lang="en-US" altLang="zh-CN" sz="2000" b="0" dirty="0" smtClean="0">
                <a:ea typeface="黑体" panose="02010609060101010101" pitchFamily="49" charset="-122"/>
              </a:rPr>
              <a:t>5</a:t>
            </a:r>
            <a:r>
              <a:rPr lang="zh-CN" altLang="en-US" sz="2000" b="0" dirty="0" smtClean="0">
                <a:ea typeface="黑体" panose="02010609060101010101" pitchFamily="49" charset="-122"/>
              </a:rPr>
              <a:t>位。</a:t>
            </a:r>
            <a:endParaRPr lang="en-US" altLang="zh-CN" sz="2000" b="0" dirty="0" smtClean="0">
              <a:ea typeface="黑体" panose="02010609060101010101" pitchFamily="49" charset="-122"/>
            </a:endParaRPr>
          </a:p>
          <a:p>
            <a:pPr lvl="1" eaLnBrk="1" hangingPunct="1">
              <a:spcBef>
                <a:spcPct val="15000"/>
              </a:spcBef>
            </a:pPr>
            <a:r>
              <a:rPr lang="zh-CN" altLang="en-US" sz="2000" dirty="0" smtClean="0">
                <a:ea typeface="黑体" panose="02010609060101010101" pitchFamily="49" charset="-122"/>
              </a:rPr>
              <a:t>比较器的位数</a:t>
            </a:r>
            <a:r>
              <a:rPr lang="en-US" altLang="zh-CN" sz="2000" dirty="0" smtClean="0">
                <a:ea typeface="黑体" panose="02010609060101010101" pitchFamily="49" charset="-122"/>
              </a:rPr>
              <a:t>=32-5=</a:t>
            </a:r>
            <a:r>
              <a:rPr lang="en-US" altLang="zh-CN" sz="2000" dirty="0" smtClean="0">
                <a:solidFill>
                  <a:srgbClr val="CC0000"/>
                </a:solidFill>
                <a:ea typeface="黑体" panose="02010609060101010101" pitchFamily="49" charset="-122"/>
              </a:rPr>
              <a:t>27   </a:t>
            </a:r>
            <a:r>
              <a:rPr lang="zh-CN" altLang="en-US" sz="2000" dirty="0" smtClean="0">
                <a:solidFill>
                  <a:srgbClr val="CC0000"/>
                </a:solidFill>
                <a:ea typeface="黑体" panose="02010609060101010101" pitchFamily="49" charset="-122"/>
              </a:rPr>
              <a:t>就是主存块号</a:t>
            </a:r>
            <a:endParaRPr lang="en-US" altLang="zh-CN" sz="2000" dirty="0" smtClean="0">
              <a:ea typeface="黑体" panose="02010609060101010101" pitchFamily="49" charset="-122"/>
            </a:endParaRPr>
          </a:p>
        </p:txBody>
      </p:sp>
      <p:grpSp>
        <p:nvGrpSpPr>
          <p:cNvPr id="58372" name="Group 71"/>
          <p:cNvGrpSpPr>
            <a:grpSpLocks/>
          </p:cNvGrpSpPr>
          <p:nvPr/>
        </p:nvGrpSpPr>
        <p:grpSpPr bwMode="auto">
          <a:xfrm>
            <a:off x="566738" y="3122613"/>
            <a:ext cx="7932737" cy="3432175"/>
            <a:chOff x="563" y="2020"/>
            <a:chExt cx="4997" cy="1997"/>
          </a:xfrm>
        </p:grpSpPr>
        <p:sp>
          <p:nvSpPr>
            <p:cNvPr id="58376" name="Rectangle 13"/>
            <p:cNvSpPr>
              <a:spLocks noChangeArrowheads="1"/>
            </p:cNvSpPr>
            <p:nvPr/>
          </p:nvSpPr>
          <p:spPr bwMode="auto">
            <a:xfrm>
              <a:off x="5123" y="2020"/>
              <a:ext cx="20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0</a:t>
              </a:r>
            </a:p>
          </p:txBody>
        </p:sp>
        <p:sp>
          <p:nvSpPr>
            <p:cNvPr id="58377" name="Rectangle 14"/>
            <p:cNvSpPr>
              <a:spLocks noChangeArrowheads="1"/>
            </p:cNvSpPr>
            <p:nvPr/>
          </p:nvSpPr>
          <p:spPr bwMode="auto">
            <a:xfrm>
              <a:off x="4355" y="2020"/>
              <a:ext cx="20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4</a:t>
              </a:r>
            </a:p>
          </p:txBody>
        </p:sp>
        <p:sp>
          <p:nvSpPr>
            <p:cNvPr id="58378" name="Rectangle 15"/>
            <p:cNvSpPr>
              <a:spLocks noChangeArrowheads="1"/>
            </p:cNvSpPr>
            <p:nvPr/>
          </p:nvSpPr>
          <p:spPr bwMode="auto">
            <a:xfrm>
              <a:off x="563" y="2020"/>
              <a:ext cx="29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31</a:t>
              </a:r>
            </a:p>
          </p:txBody>
        </p:sp>
        <p:grpSp>
          <p:nvGrpSpPr>
            <p:cNvPr id="58379" name="Group 70"/>
            <p:cNvGrpSpPr>
              <a:grpSpLocks/>
            </p:cNvGrpSpPr>
            <p:nvPr/>
          </p:nvGrpSpPr>
          <p:grpSpPr bwMode="auto">
            <a:xfrm>
              <a:off x="584" y="2212"/>
              <a:ext cx="4976" cy="1805"/>
              <a:chOff x="584" y="2212"/>
              <a:chExt cx="4976" cy="1805"/>
            </a:xfrm>
          </p:grpSpPr>
          <p:sp>
            <p:nvSpPr>
              <p:cNvPr id="58380" name="Rectangle 4"/>
              <p:cNvSpPr>
                <a:spLocks noChangeArrowheads="1"/>
              </p:cNvSpPr>
              <p:nvPr/>
            </p:nvSpPr>
            <p:spPr bwMode="auto">
              <a:xfrm>
                <a:off x="3800" y="2840"/>
                <a:ext cx="1760" cy="11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381" name="Line 5"/>
              <p:cNvSpPr>
                <a:spLocks noChangeShapeType="1"/>
              </p:cNvSpPr>
              <p:nvPr/>
            </p:nvSpPr>
            <p:spPr bwMode="auto">
              <a:xfrm>
                <a:off x="3800" y="3024"/>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6"/>
              <p:cNvSpPr>
                <a:spLocks noChangeShapeType="1"/>
              </p:cNvSpPr>
              <p:nvPr/>
            </p:nvSpPr>
            <p:spPr bwMode="auto">
              <a:xfrm>
                <a:off x="3800" y="3216"/>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3" name="Line 7"/>
              <p:cNvSpPr>
                <a:spLocks noChangeShapeType="1"/>
              </p:cNvSpPr>
              <p:nvPr/>
            </p:nvSpPr>
            <p:spPr bwMode="auto">
              <a:xfrm>
                <a:off x="3800" y="3408"/>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4" name="Line 8"/>
              <p:cNvSpPr>
                <a:spLocks noChangeShapeType="1"/>
              </p:cNvSpPr>
              <p:nvPr/>
            </p:nvSpPr>
            <p:spPr bwMode="auto">
              <a:xfrm>
                <a:off x="3800" y="3600"/>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5" name="Rectangle 9"/>
              <p:cNvSpPr>
                <a:spLocks noChangeArrowheads="1"/>
              </p:cNvSpPr>
              <p:nvPr/>
            </p:nvSpPr>
            <p:spPr bwMode="auto">
              <a:xfrm>
                <a:off x="4643"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386" name="Rectangle 10"/>
              <p:cNvSpPr>
                <a:spLocks noChangeArrowheads="1"/>
              </p:cNvSpPr>
              <p:nvPr/>
            </p:nvSpPr>
            <p:spPr bwMode="auto">
              <a:xfrm>
                <a:off x="3923" y="2636"/>
                <a:ext cx="9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b="1">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Cache Data</a:t>
                </a:r>
              </a:p>
            </p:txBody>
          </p:sp>
          <p:sp>
            <p:nvSpPr>
              <p:cNvPr id="58387" name="Rectangle 11"/>
              <p:cNvSpPr>
                <a:spLocks noChangeArrowheads="1"/>
              </p:cNvSpPr>
              <p:nvPr/>
            </p:nvSpPr>
            <p:spPr bwMode="auto">
              <a:xfrm>
                <a:off x="5075" y="2828"/>
                <a:ext cx="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0</a:t>
                </a:r>
              </a:p>
            </p:txBody>
          </p:sp>
          <p:sp>
            <p:nvSpPr>
              <p:cNvPr id="58388" name="Rectangle 12"/>
              <p:cNvSpPr>
                <a:spLocks noChangeArrowheads="1"/>
              </p:cNvSpPr>
              <p:nvPr/>
            </p:nvSpPr>
            <p:spPr bwMode="auto">
              <a:xfrm>
                <a:off x="584" y="2224"/>
                <a:ext cx="4688"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389" name="Rectangle 16"/>
              <p:cNvSpPr>
                <a:spLocks noChangeArrowheads="1"/>
              </p:cNvSpPr>
              <p:nvPr/>
            </p:nvSpPr>
            <p:spPr bwMode="auto">
              <a:xfrm>
                <a:off x="1688" y="2840"/>
                <a:ext cx="1856" cy="11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390" name="Line 17"/>
              <p:cNvSpPr>
                <a:spLocks noChangeShapeType="1"/>
              </p:cNvSpPr>
              <p:nvPr/>
            </p:nvSpPr>
            <p:spPr bwMode="auto">
              <a:xfrm flipH="1">
                <a:off x="1672" y="3024"/>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1" name="Line 18"/>
              <p:cNvSpPr>
                <a:spLocks noChangeShapeType="1"/>
              </p:cNvSpPr>
              <p:nvPr/>
            </p:nvSpPr>
            <p:spPr bwMode="auto">
              <a:xfrm flipH="1">
                <a:off x="1672" y="3216"/>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2" name="Line 19"/>
              <p:cNvSpPr>
                <a:spLocks noChangeShapeType="1"/>
              </p:cNvSpPr>
              <p:nvPr/>
            </p:nvSpPr>
            <p:spPr bwMode="auto">
              <a:xfrm flipH="1">
                <a:off x="1672" y="3408"/>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3" name="Line 20"/>
              <p:cNvSpPr>
                <a:spLocks noChangeShapeType="1"/>
              </p:cNvSpPr>
              <p:nvPr/>
            </p:nvSpPr>
            <p:spPr bwMode="auto">
              <a:xfrm flipH="1">
                <a:off x="1672" y="3600"/>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4" name="Rectangle 21"/>
              <p:cNvSpPr>
                <a:spLocks noChangeArrowheads="1"/>
              </p:cNvSpPr>
              <p:nvPr/>
            </p:nvSpPr>
            <p:spPr bwMode="auto">
              <a:xfrm>
                <a:off x="2435"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395" name="Rectangle 22"/>
              <p:cNvSpPr>
                <a:spLocks noChangeArrowheads="1"/>
              </p:cNvSpPr>
              <p:nvPr/>
            </p:nvSpPr>
            <p:spPr bwMode="auto">
              <a:xfrm>
                <a:off x="2147" y="2212"/>
                <a:ext cx="17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Cache Tag (27 bits long)</a:t>
                </a:r>
              </a:p>
            </p:txBody>
          </p:sp>
          <p:sp>
            <p:nvSpPr>
              <p:cNvPr id="58396" name="Rectangle 23"/>
              <p:cNvSpPr>
                <a:spLocks noChangeArrowheads="1"/>
              </p:cNvSpPr>
              <p:nvPr/>
            </p:nvSpPr>
            <p:spPr bwMode="auto">
              <a:xfrm>
                <a:off x="3608" y="2840"/>
                <a:ext cx="128" cy="11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397" name="Rectangle 24"/>
              <p:cNvSpPr>
                <a:spLocks noChangeArrowheads="1"/>
              </p:cNvSpPr>
              <p:nvPr/>
            </p:nvSpPr>
            <p:spPr bwMode="auto">
              <a:xfrm>
                <a:off x="3347" y="2636"/>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     V</a:t>
                </a:r>
              </a:p>
            </p:txBody>
          </p:sp>
          <p:sp>
            <p:nvSpPr>
              <p:cNvPr id="58398" name="Line 25"/>
              <p:cNvSpPr>
                <a:spLocks noChangeShapeType="1"/>
              </p:cNvSpPr>
              <p:nvPr/>
            </p:nvSpPr>
            <p:spPr bwMode="auto">
              <a:xfrm flipH="1">
                <a:off x="3592" y="3024"/>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9" name="Line 26"/>
              <p:cNvSpPr>
                <a:spLocks noChangeShapeType="1"/>
              </p:cNvSpPr>
              <p:nvPr/>
            </p:nvSpPr>
            <p:spPr bwMode="auto">
              <a:xfrm flipH="1">
                <a:off x="3592" y="3216"/>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0" name="Line 27"/>
              <p:cNvSpPr>
                <a:spLocks noChangeShapeType="1"/>
              </p:cNvSpPr>
              <p:nvPr/>
            </p:nvSpPr>
            <p:spPr bwMode="auto">
              <a:xfrm flipH="1">
                <a:off x="3592" y="3408"/>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1" name="Line 28"/>
              <p:cNvSpPr>
                <a:spLocks noChangeShapeType="1"/>
              </p:cNvSpPr>
              <p:nvPr/>
            </p:nvSpPr>
            <p:spPr bwMode="auto">
              <a:xfrm flipH="1">
                <a:off x="3592" y="3600"/>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2" name="Rectangle 29"/>
              <p:cNvSpPr>
                <a:spLocks noChangeArrowheads="1"/>
              </p:cNvSpPr>
              <p:nvPr/>
            </p:nvSpPr>
            <p:spPr bwMode="auto">
              <a:xfrm>
                <a:off x="3587"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403" name="Line 30"/>
              <p:cNvSpPr>
                <a:spLocks noChangeShapeType="1"/>
              </p:cNvSpPr>
              <p:nvPr/>
            </p:nvSpPr>
            <p:spPr bwMode="auto">
              <a:xfrm>
                <a:off x="5088" y="284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4" name="Rectangle 31"/>
              <p:cNvSpPr>
                <a:spLocks noChangeArrowheads="1"/>
              </p:cNvSpPr>
              <p:nvPr/>
            </p:nvSpPr>
            <p:spPr bwMode="auto">
              <a:xfrm>
                <a:off x="4595" y="2828"/>
                <a:ext cx="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1</a:t>
                </a:r>
              </a:p>
            </p:txBody>
          </p:sp>
          <p:sp>
            <p:nvSpPr>
              <p:cNvPr id="58405" name="Line 32"/>
              <p:cNvSpPr>
                <a:spLocks noChangeShapeType="1"/>
              </p:cNvSpPr>
              <p:nvPr/>
            </p:nvSpPr>
            <p:spPr bwMode="auto">
              <a:xfrm>
                <a:off x="4608" y="284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6" name="Rectangle 33"/>
              <p:cNvSpPr>
                <a:spLocks noChangeArrowheads="1"/>
              </p:cNvSpPr>
              <p:nvPr/>
            </p:nvSpPr>
            <p:spPr bwMode="auto">
              <a:xfrm>
                <a:off x="3779" y="2828"/>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31</a:t>
                </a:r>
              </a:p>
            </p:txBody>
          </p:sp>
          <p:sp>
            <p:nvSpPr>
              <p:cNvPr id="58407" name="Line 34"/>
              <p:cNvSpPr>
                <a:spLocks noChangeShapeType="1"/>
              </p:cNvSpPr>
              <p:nvPr/>
            </p:nvSpPr>
            <p:spPr bwMode="auto">
              <a:xfrm>
                <a:off x="4272" y="284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8" name="Rectangle 35"/>
              <p:cNvSpPr>
                <a:spLocks noChangeArrowheads="1"/>
              </p:cNvSpPr>
              <p:nvPr/>
            </p:nvSpPr>
            <p:spPr bwMode="auto">
              <a:xfrm rot="-5400000">
                <a:off x="4365" y="2781"/>
                <a:ext cx="16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409" name="Rectangle 36"/>
              <p:cNvSpPr>
                <a:spLocks noChangeArrowheads="1"/>
              </p:cNvSpPr>
              <p:nvPr/>
            </p:nvSpPr>
            <p:spPr bwMode="auto">
              <a:xfrm>
                <a:off x="5075" y="3020"/>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32</a:t>
                </a:r>
              </a:p>
            </p:txBody>
          </p:sp>
          <p:sp>
            <p:nvSpPr>
              <p:cNvPr id="58410" name="Line 37"/>
              <p:cNvSpPr>
                <a:spLocks noChangeShapeType="1"/>
              </p:cNvSpPr>
              <p:nvPr/>
            </p:nvSpPr>
            <p:spPr bwMode="auto">
              <a:xfrm>
                <a:off x="5088" y="303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1" name="Rectangle 38"/>
              <p:cNvSpPr>
                <a:spLocks noChangeArrowheads="1"/>
              </p:cNvSpPr>
              <p:nvPr/>
            </p:nvSpPr>
            <p:spPr bwMode="auto">
              <a:xfrm>
                <a:off x="4595" y="3020"/>
                <a:ext cx="3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B33</a:t>
                </a:r>
              </a:p>
            </p:txBody>
          </p:sp>
          <p:sp>
            <p:nvSpPr>
              <p:cNvPr id="58412" name="Line 39"/>
              <p:cNvSpPr>
                <a:spLocks noChangeShapeType="1"/>
              </p:cNvSpPr>
              <p:nvPr/>
            </p:nvSpPr>
            <p:spPr bwMode="auto">
              <a:xfrm>
                <a:off x="4608" y="303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3" name="Rectangle 40"/>
              <p:cNvSpPr>
                <a:spLocks noChangeArrowheads="1"/>
              </p:cNvSpPr>
              <p:nvPr/>
            </p:nvSpPr>
            <p:spPr bwMode="auto">
              <a:xfrm>
                <a:off x="3779" y="3020"/>
                <a:ext cx="4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 63</a:t>
                </a:r>
              </a:p>
            </p:txBody>
          </p:sp>
          <p:sp>
            <p:nvSpPr>
              <p:cNvPr id="58414" name="Line 41"/>
              <p:cNvSpPr>
                <a:spLocks noChangeShapeType="1"/>
              </p:cNvSpPr>
              <p:nvPr/>
            </p:nvSpPr>
            <p:spPr bwMode="auto">
              <a:xfrm>
                <a:off x="4272" y="303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5" name="Rectangle 42"/>
              <p:cNvSpPr>
                <a:spLocks noChangeArrowheads="1"/>
              </p:cNvSpPr>
              <p:nvPr/>
            </p:nvSpPr>
            <p:spPr bwMode="auto">
              <a:xfrm rot="-5400000">
                <a:off x="4364" y="2973"/>
                <a:ext cx="1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416" name="Rectangle 43"/>
              <p:cNvSpPr>
                <a:spLocks noChangeArrowheads="1"/>
              </p:cNvSpPr>
              <p:nvPr/>
            </p:nvSpPr>
            <p:spPr bwMode="auto">
              <a:xfrm>
                <a:off x="1667" y="2636"/>
                <a:ext cx="8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b="1">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Cache Tag</a:t>
                </a:r>
              </a:p>
            </p:txBody>
          </p:sp>
          <p:sp>
            <p:nvSpPr>
              <p:cNvPr id="58417" name="Line 44"/>
              <p:cNvSpPr>
                <a:spLocks noChangeShapeType="1"/>
              </p:cNvSpPr>
              <p:nvPr/>
            </p:nvSpPr>
            <p:spPr bwMode="auto">
              <a:xfrm>
                <a:off x="4368" y="2224"/>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8" name="Rectangle 45"/>
              <p:cNvSpPr>
                <a:spLocks noChangeArrowheads="1"/>
              </p:cNvSpPr>
              <p:nvPr/>
            </p:nvSpPr>
            <p:spPr bwMode="auto">
              <a:xfrm>
                <a:off x="4403" y="2212"/>
                <a:ext cx="8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Byte</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Select</a:t>
                </a:r>
              </a:p>
            </p:txBody>
          </p:sp>
          <p:sp>
            <p:nvSpPr>
              <p:cNvPr id="58419" name="Rectangle 46"/>
              <p:cNvSpPr>
                <a:spLocks noChangeArrowheads="1"/>
              </p:cNvSpPr>
              <p:nvPr/>
            </p:nvSpPr>
            <p:spPr bwMode="auto">
              <a:xfrm>
                <a:off x="4499" y="2404"/>
                <a:ext cx="76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rgbClr val="CC0000"/>
                    </a:solidFill>
                    <a:ea typeface="宋体" panose="02010600030101010101" pitchFamily="2" charset="-122"/>
                  </a:rPr>
                  <a:t>Ex: 0x01</a:t>
                </a:r>
              </a:p>
            </p:txBody>
          </p:sp>
          <p:sp>
            <p:nvSpPr>
              <p:cNvPr id="58420" name="Oval 47"/>
              <p:cNvSpPr>
                <a:spLocks noChangeArrowheads="1"/>
              </p:cNvSpPr>
              <p:nvPr/>
            </p:nvSpPr>
            <p:spPr bwMode="auto">
              <a:xfrm>
                <a:off x="1256" y="2840"/>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21" name="Rectangle 48"/>
              <p:cNvSpPr>
                <a:spLocks noChangeArrowheads="1"/>
              </p:cNvSpPr>
              <p:nvPr/>
            </p:nvSpPr>
            <p:spPr bwMode="auto">
              <a:xfrm>
                <a:off x="1264" y="2829"/>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22" name="Line 49"/>
              <p:cNvSpPr>
                <a:spLocks noChangeShapeType="1"/>
              </p:cNvSpPr>
              <p:nvPr/>
            </p:nvSpPr>
            <p:spPr bwMode="auto">
              <a:xfrm flipH="1">
                <a:off x="1432" y="2928"/>
                <a:ext cx="2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3" name="Oval 50"/>
              <p:cNvSpPr>
                <a:spLocks noChangeArrowheads="1"/>
              </p:cNvSpPr>
              <p:nvPr/>
            </p:nvSpPr>
            <p:spPr bwMode="auto">
              <a:xfrm>
                <a:off x="1256" y="3224"/>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24" name="Rectangle 51"/>
              <p:cNvSpPr>
                <a:spLocks noChangeArrowheads="1"/>
              </p:cNvSpPr>
              <p:nvPr/>
            </p:nvSpPr>
            <p:spPr bwMode="auto">
              <a:xfrm>
                <a:off x="1247" y="3212"/>
                <a:ext cx="2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25" name="Line 52"/>
              <p:cNvSpPr>
                <a:spLocks noChangeShapeType="1"/>
              </p:cNvSpPr>
              <p:nvPr/>
            </p:nvSpPr>
            <p:spPr bwMode="auto">
              <a:xfrm flipH="1">
                <a:off x="1432" y="3312"/>
                <a:ext cx="2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6" name="Oval 53"/>
              <p:cNvSpPr>
                <a:spLocks noChangeArrowheads="1"/>
              </p:cNvSpPr>
              <p:nvPr/>
            </p:nvSpPr>
            <p:spPr bwMode="auto">
              <a:xfrm>
                <a:off x="1016" y="3032"/>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27" name="Rectangle 54"/>
              <p:cNvSpPr>
                <a:spLocks noChangeArrowheads="1"/>
              </p:cNvSpPr>
              <p:nvPr/>
            </p:nvSpPr>
            <p:spPr bwMode="auto">
              <a:xfrm>
                <a:off x="1020" y="3020"/>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28" name="Line 55"/>
              <p:cNvSpPr>
                <a:spLocks noChangeShapeType="1"/>
              </p:cNvSpPr>
              <p:nvPr/>
            </p:nvSpPr>
            <p:spPr bwMode="auto">
              <a:xfrm flipH="1">
                <a:off x="1192" y="3120"/>
                <a:ext cx="4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9" name="Oval 56"/>
              <p:cNvSpPr>
                <a:spLocks noChangeArrowheads="1"/>
              </p:cNvSpPr>
              <p:nvPr/>
            </p:nvSpPr>
            <p:spPr bwMode="auto">
              <a:xfrm>
                <a:off x="1016" y="3416"/>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30" name="Line 57"/>
              <p:cNvSpPr>
                <a:spLocks noChangeShapeType="1"/>
              </p:cNvSpPr>
              <p:nvPr/>
            </p:nvSpPr>
            <p:spPr bwMode="auto">
              <a:xfrm flipH="1">
                <a:off x="1192" y="3504"/>
                <a:ext cx="4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1" name="Rectangle 58"/>
              <p:cNvSpPr>
                <a:spLocks noChangeArrowheads="1"/>
              </p:cNvSpPr>
              <p:nvPr/>
            </p:nvSpPr>
            <p:spPr bwMode="auto">
              <a:xfrm>
                <a:off x="1020" y="3404"/>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32" name="Line 59"/>
              <p:cNvSpPr>
                <a:spLocks noChangeShapeType="1"/>
              </p:cNvSpPr>
              <p:nvPr/>
            </p:nvSpPr>
            <p:spPr bwMode="auto">
              <a:xfrm>
                <a:off x="672" y="2404"/>
                <a:ext cx="0" cy="14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3" name="Line 60"/>
              <p:cNvSpPr>
                <a:spLocks noChangeShapeType="1"/>
              </p:cNvSpPr>
              <p:nvPr/>
            </p:nvSpPr>
            <p:spPr bwMode="auto">
              <a:xfrm>
                <a:off x="680" y="3504"/>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4" name="Line 61"/>
              <p:cNvSpPr>
                <a:spLocks noChangeShapeType="1"/>
              </p:cNvSpPr>
              <p:nvPr/>
            </p:nvSpPr>
            <p:spPr bwMode="auto">
              <a:xfrm>
                <a:off x="680" y="3120"/>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5" name="Line 62"/>
              <p:cNvSpPr>
                <a:spLocks noChangeShapeType="1"/>
              </p:cNvSpPr>
              <p:nvPr/>
            </p:nvSpPr>
            <p:spPr bwMode="auto">
              <a:xfrm>
                <a:off x="680" y="3312"/>
                <a:ext cx="56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6" name="Line 63"/>
              <p:cNvSpPr>
                <a:spLocks noChangeShapeType="1"/>
              </p:cNvSpPr>
              <p:nvPr/>
            </p:nvSpPr>
            <p:spPr bwMode="auto">
              <a:xfrm>
                <a:off x="680" y="2928"/>
                <a:ext cx="56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7" name="Oval 64"/>
              <p:cNvSpPr>
                <a:spLocks noChangeArrowheads="1"/>
              </p:cNvSpPr>
              <p:nvPr/>
            </p:nvSpPr>
            <p:spPr bwMode="auto">
              <a:xfrm>
                <a:off x="1016" y="3800"/>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38" name="Line 65"/>
              <p:cNvSpPr>
                <a:spLocks noChangeShapeType="1"/>
              </p:cNvSpPr>
              <p:nvPr/>
            </p:nvSpPr>
            <p:spPr bwMode="auto">
              <a:xfrm flipH="1">
                <a:off x="1192" y="3888"/>
                <a:ext cx="4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9" name="Rectangle 66"/>
              <p:cNvSpPr>
                <a:spLocks noChangeArrowheads="1"/>
              </p:cNvSpPr>
              <p:nvPr/>
            </p:nvSpPr>
            <p:spPr bwMode="auto">
              <a:xfrm>
                <a:off x="1020" y="3788"/>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40" name="Line 67"/>
              <p:cNvSpPr>
                <a:spLocks noChangeShapeType="1"/>
              </p:cNvSpPr>
              <p:nvPr/>
            </p:nvSpPr>
            <p:spPr bwMode="auto">
              <a:xfrm>
                <a:off x="680" y="3888"/>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1" name="Line 68"/>
              <p:cNvSpPr>
                <a:spLocks noChangeShapeType="1"/>
              </p:cNvSpPr>
              <p:nvPr/>
            </p:nvSpPr>
            <p:spPr bwMode="auto">
              <a:xfrm>
                <a:off x="4848" y="2614"/>
                <a:ext cx="0" cy="21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2" name="Rectangle 69"/>
              <p:cNvSpPr>
                <a:spLocks noChangeArrowheads="1"/>
              </p:cNvSpPr>
              <p:nvPr/>
            </p:nvSpPr>
            <p:spPr bwMode="auto">
              <a:xfrm>
                <a:off x="1323" y="3587"/>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grpSp>
      </p:grpSp>
      <p:sp>
        <p:nvSpPr>
          <p:cNvPr id="58373" name="Text Box 72"/>
          <p:cNvSpPr txBox="1">
            <a:spLocks noChangeArrowheads="1"/>
          </p:cNvSpPr>
          <p:nvPr/>
        </p:nvSpPr>
        <p:spPr bwMode="auto">
          <a:xfrm>
            <a:off x="638143" y="2812096"/>
            <a:ext cx="3195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0000"/>
                </a:solidFill>
                <a:ea typeface="黑体" panose="02010609060101010101" pitchFamily="49" charset="-122"/>
              </a:rPr>
              <a:t>问题：需要多少个比较器？</a:t>
            </a:r>
          </a:p>
        </p:txBody>
      </p:sp>
      <p:sp>
        <p:nvSpPr>
          <p:cNvPr id="58374" name="Text Box 74"/>
          <p:cNvSpPr txBox="1">
            <a:spLocks noChangeArrowheads="1"/>
          </p:cNvSpPr>
          <p:nvPr/>
        </p:nvSpPr>
        <p:spPr bwMode="auto">
          <a:xfrm>
            <a:off x="3929063" y="2819951"/>
            <a:ext cx="2114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ea typeface="黑体" panose="02010609060101010101" pitchFamily="49" charset="-122"/>
              </a:rPr>
              <a:t>每行一个比较器！</a:t>
            </a:r>
          </a:p>
        </p:txBody>
      </p:sp>
      <p:sp>
        <p:nvSpPr>
          <p:cNvPr id="5837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7B50429-82E4-4176-A954-2FD8AA78F8A4}" type="slidenum">
              <a:rPr lang="zh-CN" altLang="en-US" sz="1200" smtClean="0">
                <a:solidFill>
                  <a:srgbClr val="898989"/>
                </a:solidFill>
              </a:rPr>
              <a:pPr/>
              <a:t>48</a:t>
            </a:fld>
            <a:endParaRPr lang="zh-CN" altLang="en-US" sz="1200" smtClean="0">
              <a:solidFill>
                <a:srgbClr val="898989"/>
              </a:solidFill>
            </a:endParaRPr>
          </a:p>
        </p:txBody>
      </p:sp>
      <p:sp>
        <p:nvSpPr>
          <p:cNvPr id="2" name="椭圆 1"/>
          <p:cNvSpPr/>
          <p:nvPr/>
        </p:nvSpPr>
        <p:spPr bwMode="auto">
          <a:xfrm>
            <a:off x="1030288" y="4306505"/>
            <a:ext cx="1141412" cy="2399095"/>
          </a:xfrm>
          <a:prstGeom prst="ellipse">
            <a:avLst/>
          </a:pr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wipe(down)">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wipe(down)">
                                      <p:cBhvr>
                                        <p:cTn id="12" dur="500"/>
                                        <p:tgtEl>
                                          <p:spTgt spid="5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wipe(down)">
                                      <p:cBhvr>
                                        <p:cTn id="17" dur="500"/>
                                        <p:tgtEl>
                                          <p:spTgt spid="58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wipe(down)">
                                      <p:cBhvr>
                                        <p:cTn id="22" dur="500"/>
                                        <p:tgtEl>
                                          <p:spTgt spid="58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wipe(down)">
                                      <p:cBhvr>
                                        <p:cTn id="27" dur="500"/>
                                        <p:tgtEl>
                                          <p:spTgt spid="583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8372"/>
                                        </p:tgtEl>
                                        <p:attrNameLst>
                                          <p:attrName>style.visibility</p:attrName>
                                        </p:attrNameLst>
                                      </p:cBhvr>
                                      <p:to>
                                        <p:strVal val="visible"/>
                                      </p:to>
                                    </p:set>
                                    <p:animEffect transition="in" filter="wipe(down)">
                                      <p:cBhvr>
                                        <p:cTn id="32" dur="500"/>
                                        <p:tgtEl>
                                          <p:spTgt spid="583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8373"/>
                                        </p:tgtEl>
                                        <p:attrNameLst>
                                          <p:attrName>style.visibility</p:attrName>
                                        </p:attrNameLst>
                                      </p:cBhvr>
                                      <p:to>
                                        <p:strVal val="visible"/>
                                      </p:to>
                                    </p:set>
                                    <p:animEffect transition="in" filter="wipe(down)">
                                      <p:cBhvr>
                                        <p:cTn id="37" dur="500"/>
                                        <p:tgtEl>
                                          <p:spTgt spid="583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8374"/>
                                        </p:tgtEl>
                                        <p:attrNameLst>
                                          <p:attrName>style.visibility</p:attrName>
                                        </p:attrNameLst>
                                      </p:cBhvr>
                                      <p:to>
                                        <p:strVal val="visible"/>
                                      </p:to>
                                    </p:set>
                                    <p:animEffect transition="in" filter="wipe(down)">
                                      <p:cBhvr>
                                        <p:cTn id="42" dur="500"/>
                                        <p:tgtEl>
                                          <p:spTgt spid="58374"/>
                                        </p:tgtEl>
                                      </p:cBhvr>
                                    </p:animEffect>
                                  </p:childTnLst>
                                </p:cTn>
                              </p:par>
                            </p:childTnLst>
                          </p:cTn>
                        </p:par>
                        <p:par>
                          <p:cTn id="43" fill="hold">
                            <p:stCondLst>
                              <p:cond delay="500"/>
                            </p:stCondLst>
                            <p:childTnLst>
                              <p:par>
                                <p:cTn id="44" presetID="6" presetClass="entr" presetSubtype="16" fill="hold" grpId="0"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circle(in)">
                                      <p:cBhvr>
                                        <p:cTn id="46" dur="2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p:bldP spid="58374" grpId="0"/>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293688" y="169863"/>
            <a:ext cx="8623300" cy="490537"/>
          </a:xfrm>
        </p:spPr>
        <p:txBody>
          <a:bodyPr lIns="91440" tIns="45720" rIns="91440" bIns="45720" anchor="ctr"/>
          <a:lstStyle/>
          <a:p>
            <a:pPr eaLnBrk="1" hangingPunct="1"/>
            <a:r>
              <a:rPr lang="zh-CN" altLang="en-US" smtClean="0"/>
              <a:t>组相联映射（</a:t>
            </a:r>
            <a:r>
              <a:rPr lang="en-US" altLang="zh-CN" smtClean="0"/>
              <a:t>Set Associative）</a:t>
            </a:r>
          </a:p>
        </p:txBody>
      </p:sp>
      <p:sp>
        <p:nvSpPr>
          <p:cNvPr id="442371" name="Rectangle 3"/>
          <p:cNvSpPr>
            <a:spLocks noGrp="1" noChangeArrowheads="1"/>
          </p:cNvSpPr>
          <p:nvPr>
            <p:ph type="body" idx="4294967295"/>
          </p:nvPr>
        </p:nvSpPr>
        <p:spPr>
          <a:xfrm>
            <a:off x="571283" y="660400"/>
            <a:ext cx="7967662" cy="3447098"/>
          </a:xfrm>
        </p:spPr>
        <p:txBody>
          <a:bodyPr lIns="91440" tIns="45720" rIns="91440" bIns="45720"/>
          <a:lstStyle/>
          <a:p>
            <a:pPr eaLnBrk="1" hangingPunct="1">
              <a:lnSpc>
                <a:spcPct val="110000"/>
              </a:lnSpc>
            </a:pPr>
            <a:r>
              <a:rPr lang="zh-CN" altLang="en-US" sz="2000" dirty="0" smtClean="0">
                <a:latin typeface="微软雅黑" panose="020B0503020204020204" pitchFamily="34" charset="-122"/>
                <a:ea typeface="微软雅黑" panose="020B0503020204020204" pitchFamily="34" charset="-122"/>
              </a:rPr>
              <a:t>组相联映射是直接映射和全相联映射两者的结合</a:t>
            </a:r>
          </a:p>
          <a:p>
            <a:pPr eaLnBrk="1" hangingPunct="1">
              <a:lnSpc>
                <a:spcPct val="110000"/>
              </a:lnSpc>
            </a:pPr>
            <a:r>
              <a:rPr lang="zh-CN" altLang="en-US" sz="2000" dirty="0" smtClean="0">
                <a:latin typeface="微软雅黑" panose="020B0503020204020204" pitchFamily="34" charset="-122"/>
                <a:ea typeface="微软雅黑" panose="020B0503020204020204" pitchFamily="34" charset="-122"/>
              </a:rPr>
              <a:t>将</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所有行分组</a:t>
            </a:r>
            <a:r>
              <a:rPr lang="en-US" altLang="zh-CN" sz="2000" dirty="0" smtClean="0">
                <a:latin typeface="微软雅黑" panose="020B0503020204020204" pitchFamily="34" charset="-122"/>
                <a:ea typeface="微软雅黑" panose="020B0503020204020204" pitchFamily="34" charset="-122"/>
              </a:rPr>
              <a:t>(2</a:t>
            </a:r>
            <a:r>
              <a:rPr lang="en-US" altLang="zh-CN" sz="2000" baseline="30000" dirty="0" smtClean="0">
                <a:latin typeface="微软雅黑" panose="020B0503020204020204" pitchFamily="34" charset="-122"/>
                <a:ea typeface="微软雅黑" panose="020B0503020204020204" pitchFamily="34" charset="-122"/>
              </a:rPr>
              <a:t>K</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，每个主存块只能映射到</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一个</a:t>
            </a:r>
            <a:r>
              <a:rPr lang="zh-CN" altLang="en-US" sz="2000" dirty="0" smtClean="0">
                <a:latin typeface="微软雅黑" panose="020B0503020204020204" pitchFamily="34" charset="-122"/>
                <a:ea typeface="微软雅黑" panose="020B0503020204020204" pitchFamily="34" charset="-122"/>
              </a:rPr>
              <a:t>固定组，但可</a:t>
            </a:r>
            <a:r>
              <a:rPr lang="zh-CN" altLang="en-US" sz="2000" dirty="0">
                <a:latin typeface="微软雅黑" panose="020B0503020204020204" pitchFamily="34" charset="-122"/>
                <a:ea typeface="微软雅黑" panose="020B0503020204020204" pitchFamily="34" charset="-122"/>
              </a:rPr>
              <a:t>选</a:t>
            </a:r>
            <a:r>
              <a:rPr lang="zh-CN" altLang="en-US" sz="2000" dirty="0" smtClean="0">
                <a:latin typeface="微软雅黑" panose="020B0503020204020204" pitchFamily="34" charset="-122"/>
                <a:ea typeface="微软雅黑" panose="020B0503020204020204" pitchFamily="34" charset="-122"/>
              </a:rPr>
              <a:t>该组中的任一行。即：</a:t>
            </a:r>
            <a:r>
              <a:rPr lang="zh-CN" altLang="en-US" sz="2000" dirty="0" smtClean="0">
                <a:solidFill>
                  <a:schemeClr val="accent2"/>
                </a:solidFill>
                <a:latin typeface="微软雅黑" panose="020B0503020204020204" pitchFamily="34" charset="-122"/>
                <a:ea typeface="微软雅黑" panose="020B0503020204020204" pitchFamily="34" charset="-122"/>
              </a:rPr>
              <a:t>组间是模映射，组内是全映射</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10000"/>
              </a:lnSpc>
            </a:pPr>
            <a:r>
              <a:rPr lang="zh-CN" altLang="en-US" sz="2000" dirty="0" smtClean="0">
                <a:latin typeface="微软雅黑" panose="020B0503020204020204" pitchFamily="34" charset="-122"/>
                <a:ea typeface="微软雅黑" panose="020B0503020204020204" pitchFamily="34" charset="-122"/>
              </a:rPr>
              <a:t>映射关系为：</a:t>
            </a:r>
            <a:r>
              <a:rPr lang="en-US" altLang="zh-CN" sz="2000" dirty="0" smtClean="0">
                <a:latin typeface="微软雅黑" panose="020B0503020204020204" pitchFamily="34" charset="-122"/>
                <a:ea typeface="微软雅黑" panose="020B0503020204020204" pitchFamily="34" charset="-122"/>
              </a:rPr>
              <a:t> </a:t>
            </a:r>
            <a:r>
              <a:rPr lang="en-US" altLang="zh-CN" sz="2000" dirty="0" smtClean="0">
                <a:solidFill>
                  <a:srgbClr val="FF0000"/>
                </a:solidFill>
                <a:latin typeface="微软雅黑" panose="020B0503020204020204" pitchFamily="34" charset="-122"/>
                <a:ea typeface="微软雅黑" panose="020B0503020204020204" pitchFamily="34" charset="-122"/>
              </a:rPr>
              <a:t>Cache</a:t>
            </a:r>
            <a:r>
              <a:rPr lang="zh-CN" altLang="en-US" sz="2000" dirty="0" smtClean="0">
                <a:solidFill>
                  <a:srgbClr val="FF0000"/>
                </a:solidFill>
                <a:latin typeface="微软雅黑" panose="020B0503020204020204" pitchFamily="34" charset="-122"/>
                <a:ea typeface="微软雅黑" panose="020B0503020204020204" pitchFamily="34" charset="-122"/>
              </a:rPr>
              <a:t>组号</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主存块号 </a:t>
            </a:r>
            <a:r>
              <a:rPr lang="en-US" altLang="zh-CN" sz="2000" dirty="0" smtClean="0">
                <a:solidFill>
                  <a:srgbClr val="FF0000"/>
                </a:solidFill>
                <a:latin typeface="微软雅黑" panose="020B0503020204020204" pitchFamily="34" charset="-122"/>
                <a:ea typeface="微软雅黑" panose="020B0503020204020204" pitchFamily="34" charset="-122"/>
              </a:rPr>
              <a:t>mod Cache</a:t>
            </a:r>
            <a:r>
              <a:rPr lang="zh-CN" altLang="en-US" sz="2000" dirty="0" smtClean="0">
                <a:solidFill>
                  <a:srgbClr val="FF0000"/>
                </a:solidFill>
                <a:latin typeface="微软雅黑" panose="020B0503020204020204" pitchFamily="34" charset="-122"/>
                <a:ea typeface="微软雅黑" panose="020B0503020204020204" pitchFamily="34" charset="-122"/>
              </a:rPr>
              <a:t>组数</a:t>
            </a:r>
          </a:p>
          <a:p>
            <a:pPr eaLnBrk="1" hangingPunct="1">
              <a:lnSpc>
                <a:spcPct val="110000"/>
              </a:lnSpc>
              <a:buFontTx/>
              <a:buNone/>
            </a:pPr>
            <a:r>
              <a:rPr lang="zh-CN" altLang="en-US"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smtClean="0">
                <a:solidFill>
                  <a:schemeClr val="accent2"/>
                </a:solidFill>
                <a:latin typeface="微软雅黑" panose="020B0503020204020204" pitchFamily="34" charset="-122"/>
                <a:ea typeface="微软雅黑" panose="020B0503020204020204" pitchFamily="34" charset="-122"/>
              </a:rPr>
              <a:t>例如：假定</a:t>
            </a:r>
            <a:r>
              <a:rPr lang="en-US" altLang="zh-CN" sz="2000" dirty="0" smtClean="0">
                <a:solidFill>
                  <a:schemeClr val="accent2"/>
                </a:solidFill>
                <a:latin typeface="微软雅黑" panose="020B0503020204020204" pitchFamily="34" charset="-122"/>
                <a:ea typeface="微软雅黑" panose="020B0503020204020204" pitchFamily="34" charset="-122"/>
              </a:rPr>
              <a:t>Cache</a:t>
            </a:r>
            <a:r>
              <a:rPr lang="zh-CN" altLang="en-US" sz="2000" dirty="0" smtClean="0">
                <a:solidFill>
                  <a:schemeClr val="accent2"/>
                </a:solidFill>
                <a:latin typeface="微软雅黑" panose="020B0503020204020204" pitchFamily="34" charset="-122"/>
                <a:ea typeface="微软雅黑" panose="020B0503020204020204" pitchFamily="34" charset="-122"/>
              </a:rPr>
              <a:t>的划分为：8</a:t>
            </a:r>
            <a:r>
              <a:rPr lang="en-US" altLang="zh-CN" sz="2000" dirty="0" smtClean="0">
                <a:solidFill>
                  <a:schemeClr val="accent2"/>
                </a:solidFill>
                <a:latin typeface="微软雅黑" panose="020B0503020204020204" pitchFamily="34" charset="-122"/>
                <a:ea typeface="微软雅黑" panose="020B0503020204020204" pitchFamily="34" charset="-122"/>
              </a:rPr>
              <a:t>K</a:t>
            </a:r>
            <a:r>
              <a:rPr lang="zh-CN" altLang="en-US" sz="2000" dirty="0" smtClean="0">
                <a:solidFill>
                  <a:schemeClr val="accent2"/>
                </a:solidFill>
                <a:latin typeface="微软雅黑" panose="020B0503020204020204" pitchFamily="34" charset="-122"/>
                <a:ea typeface="微软雅黑" panose="020B0503020204020204" pitchFamily="34" charset="-122"/>
              </a:rPr>
              <a:t>字=8组</a:t>
            </a:r>
            <a:r>
              <a:rPr lang="en-US" altLang="zh-CN" sz="2000" dirty="0" smtClean="0">
                <a:solidFill>
                  <a:schemeClr val="accent2"/>
                </a:solidFill>
                <a:latin typeface="微软雅黑" panose="020B0503020204020204" pitchFamily="34" charset="-122"/>
                <a:ea typeface="微软雅黑" panose="020B0503020204020204" pitchFamily="34" charset="-122"/>
              </a:rPr>
              <a:t>x2</a:t>
            </a:r>
            <a:r>
              <a:rPr lang="zh-CN" altLang="en-US" sz="2000" dirty="0" smtClean="0">
                <a:solidFill>
                  <a:schemeClr val="accent2"/>
                </a:solidFill>
                <a:latin typeface="微软雅黑" panose="020B0503020204020204" pitchFamily="34" charset="-122"/>
                <a:ea typeface="微软雅黑" panose="020B0503020204020204" pitchFamily="34" charset="-122"/>
              </a:rPr>
              <a:t>行</a:t>
            </a:r>
            <a:r>
              <a:rPr lang="en-US" altLang="zh-CN" sz="2000" dirty="0" smtClean="0">
                <a:solidFill>
                  <a:schemeClr val="accent2"/>
                </a:solidFill>
                <a:latin typeface="微软雅黑" panose="020B0503020204020204" pitchFamily="34" charset="-122"/>
                <a:ea typeface="微软雅黑" panose="020B0503020204020204" pitchFamily="34" charset="-122"/>
              </a:rPr>
              <a:t>/</a:t>
            </a:r>
            <a:r>
              <a:rPr lang="zh-CN" altLang="en-US" sz="2000" dirty="0" smtClean="0">
                <a:solidFill>
                  <a:schemeClr val="accent2"/>
                </a:solidFill>
                <a:latin typeface="微软雅黑" panose="020B0503020204020204" pitchFamily="34" charset="-122"/>
                <a:ea typeface="微软雅黑" panose="020B0503020204020204" pitchFamily="34" charset="-122"/>
              </a:rPr>
              <a:t>组</a:t>
            </a:r>
            <a:r>
              <a:rPr lang="en-US" altLang="zh-CN" sz="2000" dirty="0" smtClean="0">
                <a:solidFill>
                  <a:schemeClr val="accent2"/>
                </a:solidFill>
                <a:latin typeface="微软雅黑" panose="020B0503020204020204" pitchFamily="34" charset="-122"/>
                <a:ea typeface="微软雅黑" panose="020B0503020204020204" pitchFamily="34" charset="-122"/>
              </a:rPr>
              <a:t>x512</a:t>
            </a:r>
            <a:r>
              <a:rPr lang="zh-CN" altLang="en-US" sz="2000" dirty="0" smtClean="0">
                <a:solidFill>
                  <a:schemeClr val="accent2"/>
                </a:solidFill>
                <a:latin typeface="微软雅黑" panose="020B0503020204020204" pitchFamily="34" charset="-122"/>
                <a:ea typeface="微软雅黑" panose="020B0503020204020204" pitchFamily="34" charset="-122"/>
              </a:rPr>
              <a:t>字/行</a:t>
            </a:r>
          </a:p>
          <a:p>
            <a:pPr eaLnBrk="1" hangingPunct="1">
              <a:lnSpc>
                <a:spcPct val="110000"/>
              </a:lnSpc>
              <a:buNone/>
            </a:pPr>
            <a:r>
              <a:rPr lang="zh-CN" altLang="en-US" sz="2000" dirty="0" smtClean="0">
                <a:solidFill>
                  <a:srgbClr val="FF0000"/>
                </a:solidFill>
                <a:latin typeface="微软雅黑" panose="020B0503020204020204" pitchFamily="34" charset="-122"/>
                <a:ea typeface="微软雅黑" panose="020B0503020204020204" pitchFamily="34" charset="-122"/>
              </a:rPr>
              <a:t>     主存</a:t>
            </a:r>
            <a:r>
              <a:rPr lang="zh-CN" altLang="en-US" sz="2000" dirty="0">
                <a:solidFill>
                  <a:srgbClr val="FF0000"/>
                </a:solidFill>
                <a:latin typeface="微软雅黑" panose="020B0503020204020204" pitchFamily="34" charset="-122"/>
                <a:ea typeface="微软雅黑" panose="020B0503020204020204" pitchFamily="34" charset="-122"/>
              </a:rPr>
              <a:t>第100</a:t>
            </a:r>
            <a:r>
              <a:rPr lang="zh-CN" altLang="en-US" sz="2000" dirty="0" smtClean="0">
                <a:solidFill>
                  <a:srgbClr val="FF0000"/>
                </a:solidFill>
                <a:latin typeface="微软雅黑" panose="020B0503020204020204" pitchFamily="34" charset="-122"/>
                <a:ea typeface="微软雅黑" panose="020B0503020204020204" pitchFamily="34" charset="-122"/>
              </a:rPr>
              <a:t>块</a:t>
            </a:r>
            <a:r>
              <a:rPr lang="en-US" altLang="zh-CN" sz="2000" dirty="0" smtClean="0">
                <a:solidFill>
                  <a:srgbClr val="FF0000"/>
                </a:solidFill>
                <a:latin typeface="微软雅黑" panose="020B0503020204020204" pitchFamily="34" charset="-122"/>
                <a:ea typeface="微软雅黑" panose="020B0503020204020204" pitchFamily="34" charset="-122"/>
              </a:rPr>
              <a:t>: 100 mod 8=4</a:t>
            </a:r>
          </a:p>
          <a:p>
            <a:pPr eaLnBrk="1" hangingPunct="1">
              <a:lnSpc>
                <a:spcPct val="110000"/>
              </a:lnSpc>
              <a:buNone/>
            </a:pPr>
            <a:r>
              <a:rPr lang="zh-CN" altLang="en-US" sz="2000" dirty="0" smtClean="0">
                <a:solidFill>
                  <a:srgbClr val="FF0000"/>
                </a:solidFill>
                <a:latin typeface="微软雅黑" panose="020B0503020204020204" pitchFamily="34" charset="-122"/>
                <a:ea typeface="微软雅黑" panose="020B0503020204020204" pitchFamily="34" charset="-122"/>
              </a:rPr>
              <a:t>          故 映射到</a:t>
            </a:r>
            <a:r>
              <a:rPr lang="en-US" altLang="zh-CN" sz="2000" dirty="0" smtClean="0">
                <a:solidFill>
                  <a:srgbClr val="FF0000"/>
                </a:solidFill>
                <a:latin typeface="微软雅黑" panose="020B0503020204020204" pitchFamily="34" charset="-122"/>
                <a:ea typeface="微软雅黑" panose="020B0503020204020204" pitchFamily="34" charset="-122"/>
              </a:rPr>
              <a:t>Cache</a:t>
            </a:r>
            <a:r>
              <a:rPr lang="zh-CN" altLang="en-US" sz="2000" dirty="0" smtClean="0">
                <a:solidFill>
                  <a:srgbClr val="FF0000"/>
                </a:solidFill>
                <a:latin typeface="微软雅黑" panose="020B0503020204020204" pitchFamily="34" charset="-122"/>
                <a:ea typeface="微软雅黑" panose="020B0503020204020204" pitchFamily="34" charset="-122"/>
              </a:rPr>
              <a:t>的第4组的任意行中。</a:t>
            </a:r>
          </a:p>
          <a:p>
            <a:pPr eaLnBrk="1" hangingPunct="1">
              <a:lnSpc>
                <a:spcPct val="110000"/>
              </a:lnSpc>
              <a:buFontTx/>
              <a:buNone/>
            </a:pPr>
            <a:r>
              <a:rPr lang="zh-CN" altLang="en-US" sz="2000" dirty="0">
                <a:solidFill>
                  <a:schemeClr val="accent2"/>
                </a:solidFill>
                <a:latin typeface="微软雅黑" panose="020B0503020204020204" pitchFamily="34" charset="-122"/>
                <a:ea typeface="微软雅黑" panose="020B0503020204020204" pitchFamily="34" charset="-122"/>
              </a:rPr>
              <a:t>每组的行数称为路， </a:t>
            </a:r>
            <a:r>
              <a:rPr lang="zh-CN" altLang="en-US" sz="2000" dirty="0" smtClean="0">
                <a:solidFill>
                  <a:schemeClr val="accent2"/>
                </a:solidFill>
                <a:latin typeface="微软雅黑" panose="020B0503020204020204" pitchFamily="34" charset="-122"/>
                <a:ea typeface="微软雅黑" panose="020B0503020204020204" pitchFamily="34" charset="-122"/>
              </a:rPr>
              <a:t>该例的映射称为</a:t>
            </a:r>
            <a:r>
              <a:rPr lang="en-US" altLang="zh-CN" sz="2000" dirty="0" smtClean="0">
                <a:solidFill>
                  <a:schemeClr val="accent1"/>
                </a:solidFill>
                <a:latin typeface="微软雅黑" panose="020B0503020204020204" pitchFamily="34" charset="-122"/>
                <a:ea typeface="微软雅黑" panose="020B0503020204020204" pitchFamily="34" charset="-122"/>
              </a:rPr>
              <a:t>2</a:t>
            </a:r>
            <a:r>
              <a:rPr lang="zh-CN" altLang="en-US" sz="2000" dirty="0" smtClean="0">
                <a:solidFill>
                  <a:schemeClr val="accent1"/>
                </a:solidFill>
                <a:latin typeface="微软雅黑" panose="020B0503020204020204" pitchFamily="34" charset="-122"/>
                <a:ea typeface="微软雅黑" panose="020B0503020204020204" pitchFamily="34" charset="-122"/>
              </a:rPr>
              <a:t>路组相联映射</a:t>
            </a:r>
            <a:r>
              <a:rPr lang="zh-CN" altLang="en-US" sz="2000" dirty="0" smtClean="0">
                <a:solidFill>
                  <a:schemeClr val="accent2"/>
                </a:solidFill>
                <a:latin typeface="微软雅黑" panose="020B0503020204020204" pitchFamily="34" charset="-122"/>
                <a:ea typeface="微软雅黑" panose="020B0503020204020204" pitchFamily="34" charset="-122"/>
              </a:rPr>
              <a:t>。  </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442372" name="Rectangle 4"/>
          <p:cNvSpPr>
            <a:spLocks noChangeArrowheads="1"/>
          </p:cNvSpPr>
          <p:nvPr/>
        </p:nvSpPr>
        <p:spPr bwMode="auto">
          <a:xfrm>
            <a:off x="123608" y="4359274"/>
            <a:ext cx="8415337" cy="24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90000"/>
              </a:lnSpc>
              <a:spcBef>
                <a:spcPct val="70000"/>
              </a:spcBef>
              <a:buClr>
                <a:schemeClr val="tx1"/>
              </a:buClr>
              <a:buSzPct val="80000"/>
              <a:buFont typeface="Wingdings" panose="05000000000000000000" pitchFamily="2" charset="2"/>
              <a:buChar char="u"/>
            </a:pPr>
            <a:r>
              <a:rPr kumimoji="1" lang="zh-CN" altLang="en-US" sz="2200" b="1" dirty="0">
                <a:latin typeface="微软雅黑" panose="020B0503020204020204" pitchFamily="34" charset="-122"/>
                <a:ea typeface="微软雅黑" panose="020B0503020204020204" pitchFamily="34" charset="-122"/>
              </a:rPr>
              <a:t>特点：</a:t>
            </a:r>
          </a:p>
          <a:p>
            <a:pPr lvl="1" eaLnBrk="1" hangingPunct="1">
              <a:lnSpc>
                <a:spcPct val="115000"/>
              </a:lnSpc>
              <a:spcBef>
                <a:spcPct val="30000"/>
              </a:spcBef>
              <a:buFontTx/>
              <a:buChar char="–"/>
            </a:pPr>
            <a:r>
              <a:rPr kumimoji="1" lang="zh-CN" altLang="en-US" sz="2200" b="1" dirty="0" smtClean="0">
                <a:solidFill>
                  <a:srgbClr val="000099"/>
                </a:solidFill>
                <a:latin typeface="微软雅黑" panose="020B0503020204020204" pitchFamily="34" charset="-122"/>
                <a:ea typeface="微软雅黑" panose="020B0503020204020204" pitchFamily="34" charset="-122"/>
              </a:rPr>
              <a:t>结合了直接映射</a:t>
            </a:r>
            <a:r>
              <a:rPr kumimoji="1" lang="zh-CN" altLang="en-US" sz="2200" b="1" dirty="0">
                <a:solidFill>
                  <a:srgbClr val="000099"/>
                </a:solidFill>
                <a:latin typeface="微软雅黑" panose="020B0503020204020204" pitchFamily="34" charset="-122"/>
                <a:ea typeface="微软雅黑" panose="020B0503020204020204" pitchFamily="34" charset="-122"/>
              </a:rPr>
              <a:t>和全相联映射的优点。当</a:t>
            </a:r>
            <a:r>
              <a:rPr kumimoji="1" lang="en-US" altLang="zh-CN" sz="2200" b="1" dirty="0">
                <a:solidFill>
                  <a:srgbClr val="000099"/>
                </a:solidFill>
                <a:latin typeface="微软雅黑" panose="020B0503020204020204" pitchFamily="34" charset="-122"/>
                <a:ea typeface="微软雅黑" panose="020B0503020204020204" pitchFamily="34" charset="-122"/>
              </a:rPr>
              <a:t>Cache</a:t>
            </a:r>
            <a:r>
              <a:rPr kumimoji="1" lang="zh-CN" altLang="en-US" sz="2200" b="1" dirty="0">
                <a:solidFill>
                  <a:srgbClr val="000099"/>
                </a:solidFill>
                <a:latin typeface="微软雅黑" panose="020B0503020204020204" pitchFamily="34" charset="-122"/>
                <a:ea typeface="微软雅黑" panose="020B0503020204020204" pitchFamily="34" charset="-122"/>
              </a:rPr>
              <a:t>组数为1时</a:t>
            </a:r>
            <a:r>
              <a:rPr kumimoji="1" lang="zh-CN" altLang="en-US" sz="2200" b="1" dirty="0" smtClean="0">
                <a:solidFill>
                  <a:srgbClr val="000099"/>
                </a:solidFill>
                <a:latin typeface="微软雅黑" panose="020B0503020204020204" pitchFamily="34" charset="-122"/>
                <a:ea typeface="微软雅黑" panose="020B0503020204020204" pitchFamily="34" charset="-122"/>
              </a:rPr>
              <a:t>，就是全相</a:t>
            </a:r>
            <a:r>
              <a:rPr kumimoji="1" lang="zh-CN" altLang="en-US" sz="2200" b="1" dirty="0">
                <a:solidFill>
                  <a:srgbClr val="000099"/>
                </a:solidFill>
                <a:latin typeface="微软雅黑" panose="020B0503020204020204" pitchFamily="34" charset="-122"/>
                <a:ea typeface="微软雅黑" panose="020B0503020204020204" pitchFamily="34" charset="-122"/>
              </a:rPr>
              <a:t>联映射；当每组只有</a:t>
            </a:r>
            <a:r>
              <a:rPr kumimoji="1" lang="zh-CN" altLang="en-US" sz="2200" b="1" dirty="0" smtClean="0">
                <a:solidFill>
                  <a:srgbClr val="000099"/>
                </a:solidFill>
                <a:latin typeface="微软雅黑" panose="020B0503020204020204" pitchFamily="34" charset="-122"/>
                <a:ea typeface="微软雅黑" panose="020B0503020204020204" pitchFamily="34" charset="-122"/>
              </a:rPr>
              <a:t>一行时，就是直接映射</a:t>
            </a:r>
            <a:r>
              <a:rPr kumimoji="1" lang="zh-CN" altLang="en-US" sz="2200" b="1" dirty="0">
                <a:solidFill>
                  <a:srgbClr val="000099"/>
                </a:solidFill>
                <a:latin typeface="微软雅黑" panose="020B0503020204020204" pitchFamily="34" charset="-122"/>
                <a:ea typeface="微软雅黑" panose="020B0503020204020204" pitchFamily="34" charset="-122"/>
              </a:rPr>
              <a:t>。</a:t>
            </a:r>
          </a:p>
          <a:p>
            <a:pPr lvl="1" eaLnBrk="1" hangingPunct="1">
              <a:lnSpc>
                <a:spcPct val="115000"/>
              </a:lnSpc>
              <a:spcBef>
                <a:spcPct val="30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rPr>
              <a:t>每组</a:t>
            </a:r>
            <a:r>
              <a:rPr kumimoji="1" lang="en-US" altLang="zh-CN" sz="2200" b="1" dirty="0">
                <a:solidFill>
                  <a:srgbClr val="000099"/>
                </a:solidFill>
                <a:latin typeface="微软雅黑" panose="020B0503020204020204" pitchFamily="34" charset="-122"/>
                <a:ea typeface="微软雅黑" panose="020B0503020204020204" pitchFamily="34" charset="-122"/>
              </a:rPr>
              <a:t>2</a:t>
            </a:r>
            <a:r>
              <a:rPr kumimoji="1" lang="zh-CN" altLang="en-US" sz="2200" b="1" dirty="0">
                <a:solidFill>
                  <a:srgbClr val="000099"/>
                </a:solidFill>
                <a:latin typeface="微软雅黑" panose="020B0503020204020204" pitchFamily="34" charset="-122"/>
                <a:ea typeface="微软雅黑" panose="020B0503020204020204" pitchFamily="34" charset="-122"/>
              </a:rPr>
              <a:t>或</a:t>
            </a:r>
            <a:r>
              <a:rPr kumimoji="1" lang="en-US" altLang="zh-CN" sz="2200" b="1" dirty="0">
                <a:solidFill>
                  <a:srgbClr val="000099"/>
                </a:solidFill>
                <a:latin typeface="微软雅黑" panose="020B0503020204020204" pitchFamily="34" charset="-122"/>
                <a:ea typeface="微软雅黑" panose="020B0503020204020204" pitchFamily="34" charset="-122"/>
              </a:rPr>
              <a:t>4</a:t>
            </a:r>
            <a:r>
              <a:rPr kumimoji="1" lang="zh-CN" altLang="en-US" sz="2200" b="1" dirty="0">
                <a:solidFill>
                  <a:srgbClr val="000099"/>
                </a:solidFill>
                <a:latin typeface="微软雅黑" panose="020B0503020204020204" pitchFamily="34" charset="-122"/>
                <a:ea typeface="微软雅黑" panose="020B0503020204020204" pitchFamily="34" charset="-122"/>
              </a:rPr>
              <a:t>行（称为</a:t>
            </a:r>
            <a:r>
              <a:rPr kumimoji="1" lang="zh-CN" altLang="en-US" sz="2200" b="1" dirty="0" smtClean="0">
                <a:solidFill>
                  <a:srgbClr val="000099"/>
                </a:solidFill>
                <a:latin typeface="微软雅黑" panose="020B0503020204020204" pitchFamily="34" charset="-122"/>
                <a:ea typeface="微软雅黑" panose="020B0503020204020204" pitchFamily="34" charset="-122"/>
              </a:rPr>
              <a:t>2路</a:t>
            </a:r>
            <a:r>
              <a:rPr kumimoji="1" lang="zh-CN" altLang="en-US" sz="2200" b="1" dirty="0">
                <a:solidFill>
                  <a:srgbClr val="000099"/>
                </a:solidFill>
                <a:latin typeface="微软雅黑" panose="020B0503020204020204" pitchFamily="34" charset="-122"/>
                <a:ea typeface="微软雅黑" panose="020B0503020204020204" pitchFamily="34" charset="-122"/>
              </a:rPr>
              <a:t>或</a:t>
            </a:r>
            <a:r>
              <a:rPr kumimoji="1" lang="en-US" altLang="zh-CN" sz="2200" b="1" dirty="0" smtClean="0">
                <a:solidFill>
                  <a:srgbClr val="000099"/>
                </a:solidFill>
                <a:latin typeface="微软雅黑" panose="020B0503020204020204" pitchFamily="34" charset="-122"/>
                <a:ea typeface="微软雅黑" panose="020B0503020204020204" pitchFamily="34" charset="-122"/>
              </a:rPr>
              <a:t>4</a:t>
            </a:r>
            <a:r>
              <a:rPr kumimoji="1" lang="zh-CN" altLang="en-US" sz="2200" b="1" dirty="0" smtClean="0">
                <a:solidFill>
                  <a:srgbClr val="000099"/>
                </a:solidFill>
                <a:latin typeface="微软雅黑" panose="020B0503020204020204" pitchFamily="34" charset="-122"/>
                <a:ea typeface="微软雅黑" panose="020B0503020204020204" pitchFamily="34" charset="-122"/>
              </a:rPr>
              <a:t>路</a:t>
            </a:r>
            <a:r>
              <a:rPr kumimoji="1" lang="zh-CN" altLang="en-US" sz="2200" b="1" dirty="0">
                <a:solidFill>
                  <a:srgbClr val="000099"/>
                </a:solidFill>
                <a:latin typeface="微软雅黑" panose="020B0503020204020204" pitchFamily="34" charset="-122"/>
                <a:ea typeface="微软雅黑" panose="020B0503020204020204" pitchFamily="34" charset="-122"/>
              </a:rPr>
              <a:t>组相联）较常用。通常每组4行以上很少用。在较大容量的</a:t>
            </a:r>
            <a:r>
              <a:rPr kumimoji="1" lang="en-US" altLang="zh-CN" sz="2200" b="1" dirty="0">
                <a:solidFill>
                  <a:srgbClr val="000099"/>
                </a:solidFill>
                <a:latin typeface="微软雅黑" panose="020B0503020204020204" pitchFamily="34" charset="-122"/>
                <a:ea typeface="微软雅黑" panose="020B0503020204020204" pitchFamily="34" charset="-122"/>
              </a:rPr>
              <a:t>L2 </a:t>
            </a:r>
            <a:r>
              <a:rPr kumimoji="1" lang="en-US" altLang="zh-CN" sz="2200" b="1" dirty="0" err="1">
                <a:solidFill>
                  <a:srgbClr val="000099"/>
                </a:solidFill>
                <a:latin typeface="微软雅黑" panose="020B0503020204020204" pitchFamily="34" charset="-122"/>
                <a:ea typeface="微软雅黑" panose="020B0503020204020204" pitchFamily="34" charset="-122"/>
              </a:rPr>
              <a:t>Cahce</a:t>
            </a:r>
            <a:r>
              <a:rPr kumimoji="1" lang="zh-CN" altLang="en-US" sz="2200" b="1" dirty="0">
                <a:solidFill>
                  <a:srgbClr val="000099"/>
                </a:solidFill>
                <a:latin typeface="微软雅黑" panose="020B0503020204020204" pitchFamily="34" charset="-122"/>
                <a:ea typeface="微软雅黑" panose="020B0503020204020204" pitchFamily="34" charset="-122"/>
              </a:rPr>
              <a:t>和</a:t>
            </a:r>
            <a:r>
              <a:rPr kumimoji="1" lang="en-US" altLang="zh-CN" sz="2200" b="1" dirty="0">
                <a:solidFill>
                  <a:srgbClr val="000099"/>
                </a:solidFill>
                <a:latin typeface="微软雅黑" panose="020B0503020204020204" pitchFamily="34" charset="-122"/>
                <a:ea typeface="微软雅黑" panose="020B0503020204020204" pitchFamily="34" charset="-122"/>
              </a:rPr>
              <a:t>L3 </a:t>
            </a:r>
            <a:r>
              <a:rPr kumimoji="1" lang="en-US" altLang="zh-CN" sz="2200" b="1" dirty="0" err="1">
                <a:solidFill>
                  <a:srgbClr val="000099"/>
                </a:solidFill>
                <a:latin typeface="微软雅黑" panose="020B0503020204020204" pitchFamily="34" charset="-122"/>
                <a:ea typeface="微软雅黑" panose="020B0503020204020204" pitchFamily="34" charset="-122"/>
              </a:rPr>
              <a:t>Cahce</a:t>
            </a:r>
            <a:r>
              <a:rPr kumimoji="1" lang="zh-CN" altLang="en-US" sz="2200" b="1" dirty="0" smtClean="0">
                <a:solidFill>
                  <a:srgbClr val="000099"/>
                </a:solidFill>
                <a:latin typeface="微软雅黑" panose="020B0503020204020204" pitchFamily="34" charset="-122"/>
                <a:ea typeface="微软雅黑" panose="020B0503020204020204" pitchFamily="34" charset="-122"/>
              </a:rPr>
              <a:t>中才使用</a:t>
            </a:r>
            <a:r>
              <a:rPr kumimoji="1" lang="en-US" altLang="zh-CN" sz="2200" b="1" dirty="0" smtClean="0">
                <a:solidFill>
                  <a:srgbClr val="000099"/>
                </a:solidFill>
                <a:latin typeface="微软雅黑" panose="020B0503020204020204" pitchFamily="34" charset="-122"/>
                <a:ea typeface="微软雅黑" panose="020B0503020204020204" pitchFamily="34" charset="-122"/>
              </a:rPr>
              <a:t>4</a:t>
            </a:r>
            <a:r>
              <a:rPr kumimoji="1" lang="zh-CN" altLang="en-US" sz="2200" b="1" dirty="0" smtClean="0">
                <a:solidFill>
                  <a:srgbClr val="000099"/>
                </a:solidFill>
                <a:latin typeface="微软雅黑" panose="020B0503020204020204" pitchFamily="34" charset="-122"/>
                <a:ea typeface="微软雅黑" panose="020B0503020204020204" pitchFamily="34" charset="-122"/>
              </a:rPr>
              <a:t>路以上映射。</a:t>
            </a:r>
            <a:endParaRPr kumimoji="1" lang="zh-CN" altLang="en-US" sz="2200" b="1" dirty="0">
              <a:solidFill>
                <a:srgbClr val="000099"/>
              </a:solidFill>
              <a:latin typeface="微软雅黑" panose="020B0503020204020204" pitchFamily="34" charset="-122"/>
              <a:ea typeface="微软雅黑" panose="020B0503020204020204" pitchFamily="34" charset="-122"/>
            </a:endParaRPr>
          </a:p>
        </p:txBody>
      </p:sp>
      <p:sp>
        <p:nvSpPr>
          <p:cNvPr id="59397"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3C9FBE3-893E-44E2-98D4-189A4E8282B1}" type="slidenum">
              <a:rPr lang="zh-CN" altLang="en-US" sz="1200" smtClean="0">
                <a:solidFill>
                  <a:srgbClr val="898989"/>
                </a:solidFill>
              </a:rPr>
              <a:pPr/>
              <a:t>49</a:t>
            </a:fld>
            <a:endParaRPr lang="zh-CN" altLang="en-US" sz="1200" smtClean="0">
              <a:solidFill>
                <a:srgbClr val="898989"/>
              </a:solidFill>
            </a:endParaRPr>
          </a:p>
        </p:txBody>
      </p:sp>
      <p:sp>
        <p:nvSpPr>
          <p:cNvPr id="2" name="矩形 1"/>
          <p:cNvSpPr/>
          <p:nvPr/>
        </p:nvSpPr>
        <p:spPr>
          <a:xfrm>
            <a:off x="1446045" y="4012600"/>
            <a:ext cx="3005951" cy="407291"/>
          </a:xfrm>
          <a:prstGeom prst="rect">
            <a:avLst/>
          </a:prstGeom>
        </p:spPr>
        <p:txBody>
          <a:bodyPr wrap="none">
            <a:spAutoFit/>
          </a:bodyPr>
          <a:lstStyle/>
          <a:p>
            <a:pPr eaLnBrk="1" hangingPunct="1">
              <a:lnSpc>
                <a:spcPct val="110000"/>
              </a:lnSpc>
            </a:pPr>
            <a:r>
              <a:rPr lang="zh-CN" altLang="en-US" sz="2000" b="1" dirty="0">
                <a:latin typeface="微软雅黑" panose="020B0503020204020204" pitchFamily="34" charset="-122"/>
                <a:ea typeface="微软雅黑" panose="020B0503020204020204" pitchFamily="34" charset="-122"/>
                <a:hlinkClick r:id="" action="ppaction://hlinkshowjump?jump=nextslide"/>
              </a:rPr>
              <a:t>组相联映射</a:t>
            </a:r>
            <a:r>
              <a:rPr lang="zh-CN" altLang="en-US" sz="2000" b="1" dirty="0" smtClean="0">
                <a:latin typeface="微软雅黑" panose="020B0503020204020204" pitchFamily="34" charset="-122"/>
                <a:ea typeface="微软雅黑" panose="020B0503020204020204" pitchFamily="34" charset="-122"/>
              </a:rPr>
              <a:t>结合过程示例</a:t>
            </a:r>
            <a:endParaRPr lang="zh-CN" altLang="en-US" sz="2000" b="1" dirty="0">
              <a:latin typeface="微软雅黑" panose="020B0503020204020204" pitchFamily="34" charset="-122"/>
              <a:ea typeface="微软雅黑" panose="020B0503020204020204" pitchFamily="34" charset="-122"/>
            </a:endParaRPr>
          </a:p>
        </p:txBody>
      </p:sp>
      <p:sp>
        <p:nvSpPr>
          <p:cNvPr id="7" name="TextBox 4">
            <a:hlinkClick r:id="rId2" action="ppaction://hlinksldjump"/>
          </p:cNvPr>
          <p:cNvSpPr txBox="1">
            <a:spLocks noChangeArrowheads="1"/>
          </p:cNvSpPr>
          <p:nvPr/>
        </p:nvSpPr>
        <p:spPr bwMode="auto">
          <a:xfrm>
            <a:off x="3191521" y="6463334"/>
            <a:ext cx="1260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dirty="0">
                <a:solidFill>
                  <a:srgbClr val="666699"/>
                </a:solidFill>
                <a:ea typeface="华文新魏" panose="02010800040101010101" pitchFamily="2" charset="-122"/>
                <a:hlinkClick r:id="rId2" action="ppaction://hlinksldjump"/>
              </a:rPr>
              <a:t>SKIP</a:t>
            </a:r>
            <a:endParaRPr kumimoji="1" lang="en-US" altLang="zh-CN" sz="1800" b="1" i="1" dirty="0">
              <a:solidFill>
                <a:srgbClr val="666699"/>
              </a:solidFill>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Effect transition="in" filter="wipe(down)">
                                      <p:cBhvr>
                                        <p:cTn id="7" dur="500"/>
                                        <p:tgtEl>
                                          <p:spTgt spid="442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2371">
                                            <p:txEl>
                                              <p:pRg st="1" end="1"/>
                                            </p:txEl>
                                          </p:spTgt>
                                        </p:tgtEl>
                                        <p:attrNameLst>
                                          <p:attrName>style.visibility</p:attrName>
                                        </p:attrNameLst>
                                      </p:cBhvr>
                                      <p:to>
                                        <p:strVal val="visible"/>
                                      </p:to>
                                    </p:set>
                                    <p:animEffect transition="in" filter="blinds(horizontal)">
                                      <p:cBhvr>
                                        <p:cTn id="12" dur="500"/>
                                        <p:tgtEl>
                                          <p:spTgt spid="442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2371">
                                            <p:txEl>
                                              <p:pRg st="2" end="2"/>
                                            </p:txEl>
                                          </p:spTgt>
                                        </p:tgtEl>
                                        <p:attrNameLst>
                                          <p:attrName>style.visibility</p:attrName>
                                        </p:attrNameLst>
                                      </p:cBhvr>
                                      <p:to>
                                        <p:strVal val="visible"/>
                                      </p:to>
                                    </p:set>
                                    <p:animEffect transition="in" filter="blinds(horizontal)">
                                      <p:cBhvr>
                                        <p:cTn id="17" dur="500"/>
                                        <p:tgtEl>
                                          <p:spTgt spid="442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2371">
                                            <p:txEl>
                                              <p:pRg st="3" end="3"/>
                                            </p:txEl>
                                          </p:spTgt>
                                        </p:tgtEl>
                                        <p:attrNameLst>
                                          <p:attrName>style.visibility</p:attrName>
                                        </p:attrNameLst>
                                      </p:cBhvr>
                                      <p:to>
                                        <p:strVal val="visible"/>
                                      </p:to>
                                    </p:set>
                                    <p:animEffect transition="in" filter="blinds(horizontal)">
                                      <p:cBhvr>
                                        <p:cTn id="22" dur="500"/>
                                        <p:tgtEl>
                                          <p:spTgt spid="442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2371">
                                            <p:txEl>
                                              <p:pRg st="4" end="4"/>
                                            </p:txEl>
                                          </p:spTgt>
                                        </p:tgtEl>
                                        <p:attrNameLst>
                                          <p:attrName>style.visibility</p:attrName>
                                        </p:attrNameLst>
                                      </p:cBhvr>
                                      <p:to>
                                        <p:strVal val="visible"/>
                                      </p:to>
                                    </p:set>
                                    <p:animEffect transition="in" filter="blinds(horizontal)">
                                      <p:cBhvr>
                                        <p:cTn id="27" dur="500"/>
                                        <p:tgtEl>
                                          <p:spTgt spid="4423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2371">
                                            <p:txEl>
                                              <p:pRg st="5" end="5"/>
                                            </p:txEl>
                                          </p:spTgt>
                                        </p:tgtEl>
                                        <p:attrNameLst>
                                          <p:attrName>style.visibility</p:attrName>
                                        </p:attrNameLst>
                                      </p:cBhvr>
                                      <p:to>
                                        <p:strVal val="visible"/>
                                      </p:to>
                                    </p:set>
                                    <p:animEffect transition="in" filter="blinds(horizontal)">
                                      <p:cBhvr>
                                        <p:cTn id="32" dur="500"/>
                                        <p:tgtEl>
                                          <p:spTgt spid="4423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42371">
                                            <p:txEl>
                                              <p:pRg st="6" end="6"/>
                                            </p:txEl>
                                          </p:spTgt>
                                        </p:tgtEl>
                                        <p:attrNameLst>
                                          <p:attrName>style.visibility</p:attrName>
                                        </p:attrNameLst>
                                      </p:cBhvr>
                                      <p:to>
                                        <p:strVal val="visible"/>
                                      </p:to>
                                    </p:set>
                                    <p:animEffect transition="in" filter="wipe(down)">
                                      <p:cBhvr>
                                        <p:cTn id="37" dur="500"/>
                                        <p:tgtEl>
                                          <p:spTgt spid="4423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down)">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42372">
                                            <p:txEl>
                                              <p:pRg st="0" end="0"/>
                                            </p:txEl>
                                          </p:spTgt>
                                        </p:tgtEl>
                                        <p:attrNameLst>
                                          <p:attrName>style.visibility</p:attrName>
                                        </p:attrNameLst>
                                      </p:cBhvr>
                                      <p:to>
                                        <p:strVal val="visible"/>
                                      </p:to>
                                    </p:set>
                                    <p:animEffect transition="in" filter="wipe(down)">
                                      <p:cBhvr>
                                        <p:cTn id="47" dur="500"/>
                                        <p:tgtEl>
                                          <p:spTgt spid="44237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42372">
                                            <p:txEl>
                                              <p:pRg st="1" end="1"/>
                                            </p:txEl>
                                          </p:spTgt>
                                        </p:tgtEl>
                                        <p:attrNameLst>
                                          <p:attrName>style.visibility</p:attrName>
                                        </p:attrNameLst>
                                      </p:cBhvr>
                                      <p:to>
                                        <p:strVal val="visible"/>
                                      </p:to>
                                    </p:set>
                                    <p:animEffect transition="in" filter="blinds(horizontal)">
                                      <p:cBhvr>
                                        <p:cTn id="52" dur="500"/>
                                        <p:tgtEl>
                                          <p:spTgt spid="44237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42372">
                                            <p:txEl>
                                              <p:pRg st="2" end="2"/>
                                            </p:txEl>
                                          </p:spTgt>
                                        </p:tgtEl>
                                        <p:attrNameLst>
                                          <p:attrName>style.visibility</p:attrName>
                                        </p:attrNameLst>
                                      </p:cBhvr>
                                      <p:to>
                                        <p:strVal val="visible"/>
                                      </p:to>
                                    </p:set>
                                    <p:animEffect transition="in" filter="blinds(horizontal)">
                                      <p:cBhvr>
                                        <p:cTn id="57" dur="500"/>
                                        <p:tgtEl>
                                          <p:spTgt spid="442372">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236538" y="95250"/>
            <a:ext cx="8807450" cy="569913"/>
          </a:xfrm>
        </p:spPr>
        <p:txBody>
          <a:bodyPr lIns="91440" tIns="45720" rIns="91440" bIns="45720" anchor="ctr"/>
          <a:lstStyle/>
          <a:p>
            <a:pPr eaLnBrk="1" hangingPunct="1"/>
            <a:r>
              <a:rPr lang="zh-CN" altLang="en-US" dirty="0" smtClean="0"/>
              <a:t>存储器</a:t>
            </a:r>
            <a:r>
              <a:rPr lang="zh-CN" altLang="en-US" dirty="0"/>
              <a:t>分类（续）</a:t>
            </a:r>
            <a:endParaRPr lang="zh-CN" altLang="en-US" dirty="0" smtClean="0"/>
          </a:p>
        </p:txBody>
      </p:sp>
      <p:sp>
        <p:nvSpPr>
          <p:cNvPr id="12291" name="Rectangle 3"/>
          <p:cNvSpPr>
            <a:spLocks noGrp="1" noChangeArrowheads="1"/>
          </p:cNvSpPr>
          <p:nvPr>
            <p:ph type="body" idx="4294967295"/>
          </p:nvPr>
        </p:nvSpPr>
        <p:spPr>
          <a:xfrm>
            <a:off x="206375" y="998538"/>
            <a:ext cx="8610600" cy="5266057"/>
          </a:xfrm>
        </p:spPr>
        <p:txBody>
          <a:bodyPr lIns="91440" tIns="45720" rIns="91440" bIns="45720"/>
          <a:lstStyle/>
          <a:p>
            <a:pPr algn="just" eaLnBrk="1" hangingPunct="1">
              <a:lnSpc>
                <a:spcPct val="110000"/>
              </a:lnSpc>
              <a:spcBef>
                <a:spcPct val="20000"/>
              </a:spcBef>
              <a:buFontTx/>
              <a:buNone/>
            </a:pPr>
            <a:r>
              <a:rPr lang="zh-CN" altLang="en-US" sz="2200" dirty="0" smtClean="0">
                <a:latin typeface="微软雅黑" panose="020B0503020204020204" pitchFamily="34" charset="-122"/>
                <a:ea typeface="微软雅黑" panose="020B0503020204020204" pitchFamily="34" charset="-122"/>
              </a:rPr>
              <a:t>（5）</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按功能/容量/速度/所在位置分类</a:t>
            </a:r>
          </a:p>
          <a:p>
            <a:pPr lvl="1" algn="just" eaLnBrk="1" hangingPunct="1">
              <a:lnSpc>
                <a:spcPct val="110000"/>
              </a:lnSpc>
              <a:spcBef>
                <a:spcPct val="20000"/>
              </a:spcBef>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寄存器(</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Register)</a:t>
            </a:r>
          </a:p>
          <a:p>
            <a:pPr lvl="2" algn="just" eaLnBrk="1" hangingPunct="1">
              <a:lnSpc>
                <a:spcPct val="110000"/>
              </a:lnSpc>
              <a:spcBef>
                <a:spcPct val="20000"/>
              </a:spcBef>
            </a:pP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封装在</a:t>
            </a:r>
            <a:r>
              <a:rPr lang="en-US" altLang="zh-CN"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内，用于存放当前正在执行的指令和使用的数据</a:t>
            </a:r>
          </a:p>
          <a:p>
            <a:pPr lvl="2" algn="just" eaLnBrk="1" hangingPunct="1">
              <a:lnSpc>
                <a:spcPct val="110000"/>
              </a:lnSpc>
              <a:spcBef>
                <a:spcPct val="20000"/>
              </a:spcBef>
            </a:pP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用触发器实现，速度快，容量小（几</a:t>
            </a:r>
            <a:r>
              <a:rPr lang="en-US" altLang="zh-CN" sz="2000" dirty="0" smtClean="0">
                <a:solidFill>
                  <a:srgbClr val="006600"/>
                </a:solidFill>
                <a:ea typeface="微软雅黑" panose="020B0503020204020204" pitchFamily="34" charset="-122"/>
                <a:cs typeface="Arial" panose="020B0604020202020204" pitchFamily="34" charset="0"/>
              </a:rPr>
              <a:t>~</a:t>
            </a: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几十个）</a:t>
            </a:r>
          </a:p>
          <a:p>
            <a:pPr lvl="1" algn="just" eaLnBrk="1" hangingPunct="1">
              <a:lnSpc>
                <a:spcPct val="110000"/>
              </a:lnSpc>
              <a:spcBef>
                <a:spcPct val="20000"/>
              </a:spcBef>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高速缓存(</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Cache)</a:t>
            </a:r>
          </a:p>
          <a:p>
            <a:pPr lvl="2" algn="just" eaLnBrk="1" hangingPunct="1">
              <a:lnSpc>
                <a:spcPct val="110000"/>
              </a:lnSpc>
              <a:spcBef>
                <a:spcPct val="20000"/>
              </a:spcBef>
            </a:pP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内部或附近，用来存放当前要执行的局部程序段和数据</a:t>
            </a:r>
          </a:p>
          <a:p>
            <a:pPr lvl="2" algn="just" eaLnBrk="1" hangingPunct="1">
              <a:lnSpc>
                <a:spcPct val="110000"/>
              </a:lnSpc>
              <a:spcBef>
                <a:spcPct val="20000"/>
              </a:spcBef>
            </a:pP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SRAM</a:t>
            </a: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实现，速度可与</a:t>
            </a:r>
            <a:r>
              <a:rPr lang="en-US" altLang="zh-CN"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匹配，容量小（几</a:t>
            </a:r>
            <a:r>
              <a:rPr lang="en-US" altLang="zh-CN"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MB</a:t>
            </a: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内存储器</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主存储器</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Main /Primary </a:t>
            </a:r>
            <a:r>
              <a:rPr lang="en-US" altLang="zh-CN" sz="2000" dirty="0" err="1">
                <a:latin typeface="微软雅黑" panose="020B0503020204020204" pitchFamily="34" charset="-122"/>
                <a:ea typeface="微软雅黑" panose="020B0503020204020204" pitchFamily="34" charset="-122"/>
                <a:cs typeface="Arial" panose="020B0604020202020204" pitchFamily="34" charset="0"/>
              </a:rPr>
              <a:t>Memory）MM</a:t>
            </a:r>
            <a:endParaRPr lang="en-US" altLang="zh-CN" sz="2000" dirty="0" smtClean="0">
              <a:latin typeface="微软雅黑" panose="020B0503020204020204" pitchFamily="34" charset="-122"/>
              <a:ea typeface="微软雅黑" panose="020B0503020204020204" pitchFamily="34" charset="-122"/>
              <a:cs typeface="Arial" panose="020B0604020202020204" pitchFamily="34" charset="0"/>
            </a:endParaRPr>
          </a:p>
          <a:p>
            <a:pPr lvl="2" algn="just">
              <a:lnSpc>
                <a:spcPct val="110000"/>
              </a:lnSpc>
              <a:spcBef>
                <a:spcPct val="20000"/>
              </a:spcBef>
            </a:pP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之外，用来存放已被启动的程序及所用的数据</a:t>
            </a:r>
          </a:p>
          <a:p>
            <a:pPr lvl="2" algn="just">
              <a:lnSpc>
                <a:spcPct val="110000"/>
              </a:lnSpc>
              <a:spcBef>
                <a:spcPct val="20000"/>
              </a:spcBef>
            </a:pP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实现，速度较快，容量较大（几</a:t>
            </a:r>
            <a:r>
              <a:rPr lang="en-US" altLang="zh-CN"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GB</a:t>
            </a: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外存储器</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AM (</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辅助存储器</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Auxiliary / Secondary  Storage)</a:t>
            </a:r>
          </a:p>
          <a:p>
            <a:pPr lvl="2" algn="just">
              <a:lnSpc>
                <a:spcPct val="110000"/>
              </a:lnSpc>
              <a:spcBef>
                <a:spcPct val="20000"/>
              </a:spcBef>
            </a:pP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位于主机之外，用来存放暂不运行的程序、数据或存档文件</a:t>
            </a:r>
          </a:p>
          <a:p>
            <a:pPr lvl="2" algn="just">
              <a:lnSpc>
                <a:spcPct val="110000"/>
              </a:lnSpc>
              <a:spcBef>
                <a:spcPct val="20000"/>
              </a:spcBef>
            </a:pP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用磁表面或光存储器实现，容量大而速度慢</a:t>
            </a:r>
          </a:p>
        </p:txBody>
      </p:sp>
      <p:sp>
        <p:nvSpPr>
          <p:cNvPr id="922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020C40A-D279-4092-A2D5-D2BB0229BCAE}" type="slidenum">
              <a:rPr lang="zh-CN" altLang="en-US" sz="1200" smtClean="0">
                <a:solidFill>
                  <a:srgbClr val="898989"/>
                </a:solidFill>
              </a:rPr>
              <a:pPr/>
              <a:t>5</a:t>
            </a:fld>
            <a:endParaRPr lang="zh-CN" altLang="en-US" sz="1200" smtClean="0">
              <a:solidFill>
                <a:srgbClr val="898989"/>
              </a:solidFill>
            </a:endParaRPr>
          </a:p>
        </p:txBody>
      </p:sp>
      <p:sp>
        <p:nvSpPr>
          <p:cNvPr id="2" name="文本框 1"/>
          <p:cNvSpPr txBox="1"/>
          <p:nvPr/>
        </p:nvSpPr>
        <p:spPr>
          <a:xfrm>
            <a:off x="5139891" y="955675"/>
            <a:ext cx="3051208" cy="461665"/>
          </a:xfrm>
          <a:prstGeom prst="rect">
            <a:avLst/>
          </a:prstGeom>
          <a:noFill/>
        </p:spPr>
        <p:txBody>
          <a:bodyPr wrap="square" rtlCol="0">
            <a:spAutoFit/>
          </a:bodyPr>
          <a:lstStyle/>
          <a:p>
            <a:r>
              <a:rPr lang="en-US" altLang="zh-CN" sz="2400" b="1" dirty="0" smtClean="0">
                <a:solidFill>
                  <a:srgbClr val="FF0000"/>
                </a:solidFill>
                <a:latin typeface="+mj-ea"/>
                <a:ea typeface="+mj-ea"/>
              </a:rPr>
              <a:t>--</a:t>
            </a:r>
            <a:r>
              <a:rPr lang="zh-CN" altLang="en-US" sz="2400" b="1" dirty="0" smtClean="0">
                <a:solidFill>
                  <a:srgbClr val="FF0000"/>
                </a:solidFill>
                <a:latin typeface="+mj-ea"/>
                <a:ea typeface="+mj-ea"/>
              </a:rPr>
              <a:t>层次结构存储系统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wipe(down)">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2" dur="500"/>
                                        <p:tgtEl>
                                          <p:spTgt spid="12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7" dur="500"/>
                                        <p:tgtEl>
                                          <p:spTgt spid="122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291">
                                            <p:txEl>
                                              <p:pRg st="4" end="4"/>
                                            </p:txEl>
                                          </p:spTgt>
                                        </p:tgtEl>
                                        <p:attrNameLst>
                                          <p:attrName>style.visibility</p:attrName>
                                        </p:attrNameLst>
                                      </p:cBhvr>
                                      <p:to>
                                        <p:strVal val="visible"/>
                                      </p:to>
                                    </p:set>
                                    <p:animEffect transition="in" filter="wipe(down)">
                                      <p:cBhvr>
                                        <p:cTn id="22" dur="500"/>
                                        <p:tgtEl>
                                          <p:spTgt spid="122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27" dur="500"/>
                                        <p:tgtEl>
                                          <p:spTgt spid="122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2" dur="500"/>
                                        <p:tgtEl>
                                          <p:spTgt spid="1229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291">
                                            <p:txEl>
                                              <p:pRg st="7" end="7"/>
                                            </p:txEl>
                                          </p:spTgt>
                                        </p:tgtEl>
                                        <p:attrNameLst>
                                          <p:attrName>style.visibility</p:attrName>
                                        </p:attrNameLst>
                                      </p:cBhvr>
                                      <p:to>
                                        <p:strVal val="visible"/>
                                      </p:to>
                                    </p:set>
                                    <p:animEffect transition="in" filter="wipe(down)">
                                      <p:cBhvr>
                                        <p:cTn id="37" dur="500"/>
                                        <p:tgtEl>
                                          <p:spTgt spid="1229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42" dur="500"/>
                                        <p:tgtEl>
                                          <p:spTgt spid="1229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47" dur="500"/>
                                        <p:tgtEl>
                                          <p:spTgt spid="1229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291">
                                            <p:txEl>
                                              <p:pRg st="10" end="10"/>
                                            </p:txEl>
                                          </p:spTgt>
                                        </p:tgtEl>
                                        <p:attrNameLst>
                                          <p:attrName>style.visibility</p:attrName>
                                        </p:attrNameLst>
                                      </p:cBhvr>
                                      <p:to>
                                        <p:strVal val="visible"/>
                                      </p:to>
                                    </p:set>
                                    <p:animEffect transition="in" filter="wipe(down)">
                                      <p:cBhvr>
                                        <p:cTn id="52" dur="500"/>
                                        <p:tgtEl>
                                          <p:spTgt spid="1229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2291">
                                            <p:txEl>
                                              <p:pRg st="11" end="11"/>
                                            </p:txEl>
                                          </p:spTgt>
                                        </p:tgtEl>
                                        <p:attrNameLst>
                                          <p:attrName>style.visibility</p:attrName>
                                        </p:attrNameLst>
                                      </p:cBhvr>
                                      <p:to>
                                        <p:strVal val="visible"/>
                                      </p:to>
                                    </p:set>
                                    <p:animEffect transition="in" filter="blinds(horizontal)">
                                      <p:cBhvr>
                                        <p:cTn id="57" dur="500"/>
                                        <p:tgtEl>
                                          <p:spTgt spid="12291">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2291">
                                            <p:txEl>
                                              <p:pRg st="12" end="12"/>
                                            </p:txEl>
                                          </p:spTgt>
                                        </p:tgtEl>
                                        <p:attrNameLst>
                                          <p:attrName>style.visibility</p:attrName>
                                        </p:attrNameLst>
                                      </p:cBhvr>
                                      <p:to>
                                        <p:strVal val="visible"/>
                                      </p:to>
                                    </p:set>
                                    <p:animEffect transition="in" filter="blinds(horizontal)">
                                      <p:cBhvr>
                                        <p:cTn id="62" dur="500"/>
                                        <p:tgtEl>
                                          <p:spTgt spid="122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065463" y="441325"/>
            <a:ext cx="6057900" cy="5705475"/>
          </a:xfrm>
          <a:prstGeom prst="rect">
            <a:avLst/>
          </a:prstGeom>
        </p:spPr>
      </p:pic>
      <p:sp>
        <p:nvSpPr>
          <p:cNvPr id="443397" name="Text Box 5"/>
          <p:cNvSpPr txBox="1">
            <a:spLocks noChangeArrowheads="1"/>
          </p:cNvSpPr>
          <p:nvPr/>
        </p:nvSpPr>
        <p:spPr bwMode="auto">
          <a:xfrm>
            <a:off x="206375" y="3249613"/>
            <a:ext cx="21161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smtClean="0">
                <a:solidFill>
                  <a:srgbClr val="0000FF"/>
                </a:solidFill>
                <a:ea typeface="黑体" panose="02010609060101010101" pitchFamily="49" charset="-122"/>
                <a:cs typeface="Arial" panose="020B0604020202020204" pitchFamily="34" charset="0"/>
              </a:rPr>
              <a:t>标记指出</a:t>
            </a:r>
            <a:r>
              <a:rPr kumimoji="1" lang="zh-CN" altLang="en-US" sz="2000" b="1" dirty="0">
                <a:solidFill>
                  <a:srgbClr val="0000FF"/>
                </a:solidFill>
                <a:ea typeface="黑体" panose="02010609060101010101" pitchFamily="49" charset="-122"/>
                <a:cs typeface="Arial" panose="020B0604020202020204" pitchFamily="34" charset="0"/>
              </a:rPr>
              <a:t>对应行取自哪个主存组群</a:t>
            </a:r>
          </a:p>
          <a:p>
            <a:pPr eaLnBrk="1" hangingPunct="1">
              <a:spcBef>
                <a:spcPct val="50000"/>
              </a:spcBef>
            </a:pPr>
            <a:r>
              <a:rPr kumimoji="1" lang="zh-CN" altLang="en-US" sz="2000" b="1" dirty="0">
                <a:solidFill>
                  <a:srgbClr val="0000FF"/>
                </a:solidFill>
                <a:ea typeface="黑体" panose="02010609060101010101" pitchFamily="49" charset="-122"/>
                <a:cs typeface="Arial" panose="020B0604020202020204" pitchFamily="34" charset="0"/>
              </a:rPr>
              <a:t>指出对应地址位于哪个主存组群中</a:t>
            </a:r>
          </a:p>
        </p:txBody>
      </p:sp>
      <p:sp>
        <p:nvSpPr>
          <p:cNvPr id="443398" name="Line 6"/>
          <p:cNvSpPr>
            <a:spLocks noChangeShapeType="1"/>
          </p:cNvSpPr>
          <p:nvPr/>
        </p:nvSpPr>
        <p:spPr bwMode="auto">
          <a:xfrm flipV="1">
            <a:off x="2232025" y="2466975"/>
            <a:ext cx="1747836" cy="827088"/>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443399" name="Line 7"/>
          <p:cNvSpPr>
            <a:spLocks noChangeShapeType="1"/>
          </p:cNvSpPr>
          <p:nvPr/>
        </p:nvSpPr>
        <p:spPr bwMode="auto">
          <a:xfrm>
            <a:off x="2154238" y="4344988"/>
            <a:ext cx="1112837" cy="74930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3401" name="Text Box 9"/>
          <p:cNvSpPr txBox="1">
            <a:spLocks noChangeArrowheads="1"/>
          </p:cNvSpPr>
          <p:nvPr/>
        </p:nvSpPr>
        <p:spPr bwMode="auto">
          <a:xfrm>
            <a:off x="3009900" y="6257330"/>
            <a:ext cx="56864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0000"/>
                </a:solidFill>
                <a:ea typeface="黑体" panose="02010609060101010101" pitchFamily="49" charset="-122"/>
                <a:cs typeface="Arial" panose="020B0604020202020204" pitchFamily="34" charset="0"/>
              </a:rPr>
              <a:t>将主存</a:t>
            </a:r>
            <a:r>
              <a:rPr kumimoji="1" lang="zh-CN" altLang="en-US" sz="2000" b="1" dirty="0" smtClean="0">
                <a:solidFill>
                  <a:srgbClr val="FF0000"/>
                </a:solidFill>
                <a:ea typeface="黑体" panose="02010609060101010101" pitchFamily="49" charset="-122"/>
                <a:cs typeface="Arial" panose="020B0604020202020204" pitchFamily="34" charset="0"/>
              </a:rPr>
              <a:t>地址的</a:t>
            </a:r>
            <a:r>
              <a:rPr kumimoji="1" lang="zh-CN" altLang="en-US" sz="2000" b="1" dirty="0" smtClean="0">
                <a:solidFill>
                  <a:schemeClr val="accent2"/>
                </a:solidFill>
                <a:ea typeface="黑体" panose="02010609060101010101" pitchFamily="49" charset="-122"/>
                <a:cs typeface="Arial" panose="020B0604020202020204" pitchFamily="34" charset="0"/>
              </a:rPr>
              <a:t>标记</a:t>
            </a:r>
            <a:r>
              <a:rPr kumimoji="1" lang="zh-CN" altLang="en-US" sz="2000" b="1" dirty="0" smtClean="0">
                <a:solidFill>
                  <a:srgbClr val="FF0000"/>
                </a:solidFill>
                <a:ea typeface="黑体" panose="02010609060101010101" pitchFamily="49" charset="-122"/>
                <a:cs typeface="Arial" panose="020B0604020202020204" pitchFamily="34" charset="0"/>
              </a:rPr>
              <a:t>与</a:t>
            </a:r>
            <a:r>
              <a:rPr kumimoji="1" lang="en-US" altLang="zh-CN" sz="2000" b="1" dirty="0" smtClean="0">
                <a:solidFill>
                  <a:srgbClr val="FF0000"/>
                </a:solidFill>
                <a:ea typeface="黑体" panose="02010609060101010101" pitchFamily="49" charset="-122"/>
                <a:cs typeface="Arial" panose="020B0604020202020204" pitchFamily="34" charset="0"/>
              </a:rPr>
              <a:t>Cache</a:t>
            </a:r>
            <a:r>
              <a:rPr kumimoji="1" lang="zh-CN" altLang="en-US" sz="2000" b="1" dirty="0" smtClean="0">
                <a:solidFill>
                  <a:srgbClr val="FF0000"/>
                </a:solidFill>
                <a:ea typeface="黑体" panose="02010609060101010101" pitchFamily="49" charset="-122"/>
                <a:cs typeface="Arial" panose="020B0604020202020204" pitchFamily="34" charset="0"/>
              </a:rPr>
              <a:t>第</a:t>
            </a:r>
            <a:r>
              <a:rPr kumimoji="1" lang="en-US" altLang="zh-CN" sz="2000" b="1" dirty="0" smtClean="0">
                <a:solidFill>
                  <a:srgbClr val="FF0000"/>
                </a:solidFill>
                <a:ea typeface="黑体" panose="02010609060101010101" pitchFamily="49" charset="-122"/>
                <a:cs typeface="Arial" panose="020B0604020202020204" pitchFamily="34" charset="0"/>
              </a:rPr>
              <a:t>001</a:t>
            </a:r>
            <a:r>
              <a:rPr kumimoji="1" lang="zh-CN" altLang="en-US" sz="2000" b="1" dirty="0" smtClean="0">
                <a:solidFill>
                  <a:srgbClr val="FF0000"/>
                </a:solidFill>
                <a:ea typeface="黑体" panose="02010609060101010101" pitchFamily="49" charset="-122"/>
                <a:cs typeface="Arial" panose="020B0604020202020204" pitchFamily="34" charset="0"/>
              </a:rPr>
              <a:t>组中</a:t>
            </a:r>
            <a:r>
              <a:rPr kumimoji="1" lang="en-US" altLang="zh-CN" sz="2000" b="1" dirty="0" smtClean="0">
                <a:solidFill>
                  <a:schemeClr val="accent2"/>
                </a:solidFill>
                <a:ea typeface="黑体" panose="02010609060101010101" pitchFamily="49" charset="-122"/>
                <a:cs typeface="Arial" panose="020B0604020202020204" pitchFamily="34" charset="0"/>
              </a:rPr>
              <a:t>2</a:t>
            </a:r>
            <a:r>
              <a:rPr kumimoji="1" lang="zh-CN" altLang="en-US" sz="2000" b="1" dirty="0" smtClean="0">
                <a:solidFill>
                  <a:schemeClr val="accent2"/>
                </a:solidFill>
                <a:ea typeface="黑体" panose="02010609060101010101" pitchFamily="49" charset="-122"/>
                <a:cs typeface="Arial" panose="020B0604020202020204" pitchFamily="34" charset="0"/>
              </a:rPr>
              <a:t>行的</a:t>
            </a:r>
            <a:r>
              <a:rPr kumimoji="1" lang="en-US" altLang="zh-CN" sz="2000" b="1" dirty="0" smtClean="0">
                <a:solidFill>
                  <a:schemeClr val="accent2"/>
                </a:solidFill>
                <a:ea typeface="黑体" panose="02010609060101010101" pitchFamily="49" charset="-122"/>
                <a:cs typeface="Arial" panose="020B0604020202020204" pitchFamily="34" charset="0"/>
              </a:rPr>
              <a:t>Cache</a:t>
            </a:r>
            <a:r>
              <a:rPr kumimoji="1" lang="zh-CN" altLang="en-US" sz="2000" b="1" dirty="0">
                <a:solidFill>
                  <a:schemeClr val="accent2"/>
                </a:solidFill>
                <a:ea typeface="黑体" panose="02010609060101010101" pitchFamily="49" charset="-122"/>
                <a:cs typeface="Arial" panose="020B0604020202020204" pitchFamily="34" charset="0"/>
              </a:rPr>
              <a:t>标记</a:t>
            </a:r>
            <a:r>
              <a:rPr kumimoji="1" lang="zh-CN" altLang="en-US" sz="2000" b="1" dirty="0">
                <a:solidFill>
                  <a:srgbClr val="FF0000"/>
                </a:solidFill>
                <a:ea typeface="黑体" panose="02010609060101010101" pitchFamily="49" charset="-122"/>
                <a:cs typeface="Arial" panose="020B0604020202020204" pitchFamily="34" charset="0"/>
              </a:rPr>
              <a:t>进行比较！</a:t>
            </a:r>
          </a:p>
        </p:txBody>
      </p:sp>
      <p:sp>
        <p:nvSpPr>
          <p:cNvPr id="443403" name="Text Box 11"/>
          <p:cNvSpPr txBox="1">
            <a:spLocks noChangeArrowheads="1"/>
          </p:cNvSpPr>
          <p:nvPr/>
        </p:nvSpPr>
        <p:spPr bwMode="auto">
          <a:xfrm>
            <a:off x="161925" y="4754563"/>
            <a:ext cx="27035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CC0000"/>
                </a:solidFill>
                <a:ea typeface="黑体" panose="02010609060101010101" pitchFamily="49" charset="-122"/>
                <a:cs typeface="Arial" panose="020B0604020202020204" pitchFamily="34" charset="0"/>
              </a:rPr>
              <a:t>例：如何对</a:t>
            </a:r>
            <a:r>
              <a:rPr kumimoji="1" lang="en-US" altLang="zh-CN" sz="2000" b="1" dirty="0" smtClean="0">
                <a:solidFill>
                  <a:srgbClr val="CC0000"/>
                </a:solidFill>
                <a:ea typeface="黑体" panose="02010609060101010101" pitchFamily="49" charset="-122"/>
                <a:cs typeface="Arial" panose="020B0604020202020204" pitchFamily="34" charset="0"/>
              </a:rPr>
              <a:t>0120CH</a:t>
            </a:r>
            <a:r>
              <a:rPr kumimoji="1" lang="zh-CN" altLang="en-US" sz="2000" b="1" dirty="0">
                <a:solidFill>
                  <a:srgbClr val="CC0000"/>
                </a:solidFill>
                <a:ea typeface="黑体" panose="02010609060101010101" pitchFamily="49" charset="-122"/>
                <a:cs typeface="Arial" panose="020B0604020202020204" pitchFamily="34" charset="0"/>
              </a:rPr>
              <a:t>单元进行访问？</a:t>
            </a:r>
          </a:p>
        </p:txBody>
      </p:sp>
      <p:sp>
        <p:nvSpPr>
          <p:cNvPr id="443404" name="Text Box 12"/>
          <p:cNvSpPr txBox="1">
            <a:spLocks noChangeArrowheads="1"/>
          </p:cNvSpPr>
          <p:nvPr/>
        </p:nvSpPr>
        <p:spPr bwMode="auto">
          <a:xfrm>
            <a:off x="130727" y="5638800"/>
            <a:ext cx="336177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en-US" altLang="zh-CN" sz="2000" b="1" dirty="0">
                <a:solidFill>
                  <a:schemeClr val="accent2"/>
                </a:solidFill>
                <a:ea typeface="黑体" panose="02010609060101010101" pitchFamily="49" charset="-122"/>
              </a:rPr>
              <a:t>0000 </a:t>
            </a:r>
            <a:r>
              <a:rPr kumimoji="1" lang="en-US" altLang="zh-CN" sz="2000" b="1" dirty="0" smtClean="0">
                <a:solidFill>
                  <a:schemeClr val="accent2"/>
                </a:solidFill>
                <a:ea typeface="黑体" panose="02010609060101010101" pitchFamily="49" charset="-122"/>
              </a:rPr>
              <a:t>0001 </a:t>
            </a:r>
            <a:r>
              <a:rPr kumimoji="1" lang="en-US" altLang="zh-CN" sz="2000" b="1" dirty="0" smtClean="0">
                <a:solidFill>
                  <a:srgbClr val="CC0000"/>
                </a:solidFill>
                <a:ea typeface="黑体" panose="02010609060101010101" pitchFamily="49" charset="-122"/>
              </a:rPr>
              <a:t>001 </a:t>
            </a:r>
            <a:r>
              <a:rPr kumimoji="1" lang="en-US" altLang="zh-CN" sz="2000" b="1" dirty="0" smtClean="0">
                <a:solidFill>
                  <a:srgbClr val="0000FF"/>
                </a:solidFill>
                <a:ea typeface="黑体" panose="02010609060101010101" pitchFamily="49" charset="-122"/>
              </a:rPr>
              <a:t>00000 </a:t>
            </a:r>
            <a:r>
              <a:rPr kumimoji="1" lang="en-US" altLang="zh-CN" sz="2000" b="1" dirty="0">
                <a:solidFill>
                  <a:srgbClr val="0000FF"/>
                </a:solidFill>
                <a:ea typeface="黑体" panose="02010609060101010101" pitchFamily="49" charset="-122"/>
              </a:rPr>
              <a:t>1100B</a:t>
            </a:r>
            <a:r>
              <a:rPr kumimoji="1" lang="zh-CN" altLang="en-US" sz="2000" b="1" dirty="0">
                <a:solidFill>
                  <a:srgbClr val="0000FF"/>
                </a:solidFill>
                <a:ea typeface="黑体" panose="02010609060101010101" pitchFamily="49" charset="-122"/>
              </a:rPr>
              <a:t>是</a:t>
            </a:r>
            <a:r>
              <a:rPr kumimoji="1" lang="zh-CN" altLang="en-US" sz="2000" b="1" dirty="0" smtClean="0">
                <a:solidFill>
                  <a:srgbClr val="0000FF"/>
                </a:solidFill>
                <a:ea typeface="黑体" panose="02010609060101010101" pitchFamily="49" charset="-122"/>
              </a:rPr>
              <a:t>第</a:t>
            </a:r>
            <a:r>
              <a:rPr kumimoji="1" lang="en-US" altLang="zh-CN" sz="2000" b="1" dirty="0" smtClean="0">
                <a:solidFill>
                  <a:srgbClr val="0000FF"/>
                </a:solidFill>
                <a:ea typeface="黑体" panose="02010609060101010101" pitchFamily="49" charset="-122"/>
              </a:rPr>
              <a:t>1</a:t>
            </a:r>
            <a:r>
              <a:rPr kumimoji="1" lang="zh-CN" altLang="en-US" sz="2000" b="1" dirty="0" smtClean="0">
                <a:solidFill>
                  <a:srgbClr val="0000FF"/>
                </a:solidFill>
                <a:ea typeface="黑体" panose="02010609060101010101" pitchFamily="49" charset="-122"/>
              </a:rPr>
              <a:t>组</a:t>
            </a:r>
            <a:r>
              <a:rPr kumimoji="1" lang="zh-CN" altLang="en-US" sz="2000" b="1" dirty="0">
                <a:solidFill>
                  <a:srgbClr val="0000FF"/>
                </a:solidFill>
                <a:ea typeface="黑体" panose="02010609060101010101" pitchFamily="49" charset="-122"/>
              </a:rPr>
              <a:t>群中的</a:t>
            </a:r>
            <a:r>
              <a:rPr kumimoji="1" lang="en-US" altLang="zh-CN" sz="2000" b="1" dirty="0">
                <a:solidFill>
                  <a:srgbClr val="0000FF"/>
                </a:solidFill>
                <a:ea typeface="黑体" panose="02010609060101010101" pitchFamily="49" charset="-122"/>
              </a:rPr>
              <a:t>001</a:t>
            </a:r>
            <a:r>
              <a:rPr kumimoji="1" lang="zh-CN" altLang="en-US" sz="2000" b="1" dirty="0">
                <a:solidFill>
                  <a:srgbClr val="0000FF"/>
                </a:solidFill>
                <a:ea typeface="黑体" panose="02010609060101010101" pitchFamily="49" charset="-122"/>
              </a:rPr>
              <a:t>块（即第</a:t>
            </a:r>
            <a:r>
              <a:rPr kumimoji="1" lang="en-US" altLang="zh-CN" sz="2000" b="1" dirty="0">
                <a:solidFill>
                  <a:srgbClr val="0000FF"/>
                </a:solidFill>
                <a:ea typeface="黑体" panose="02010609060101010101" pitchFamily="49" charset="-122"/>
              </a:rPr>
              <a:t>9</a:t>
            </a:r>
            <a:r>
              <a:rPr kumimoji="1" lang="zh-CN" altLang="en-US" sz="2000" b="1" dirty="0">
                <a:solidFill>
                  <a:srgbClr val="0000FF"/>
                </a:solidFill>
                <a:ea typeface="黑体" panose="02010609060101010101" pitchFamily="49" charset="-122"/>
              </a:rPr>
              <a:t>块）中第</a:t>
            </a:r>
            <a:r>
              <a:rPr kumimoji="1" lang="en-US" altLang="zh-CN" sz="2000" b="1" dirty="0">
                <a:solidFill>
                  <a:srgbClr val="0000FF"/>
                </a:solidFill>
                <a:ea typeface="黑体" panose="02010609060101010101" pitchFamily="49" charset="-122"/>
              </a:rPr>
              <a:t>12</a:t>
            </a:r>
            <a:r>
              <a:rPr kumimoji="1" lang="zh-CN" altLang="en-US" sz="2000" b="1" dirty="0">
                <a:solidFill>
                  <a:srgbClr val="0000FF"/>
                </a:solidFill>
                <a:ea typeface="黑体" panose="02010609060101010101" pitchFamily="49" charset="-122"/>
              </a:rPr>
              <a:t>个单元。</a:t>
            </a:r>
            <a:r>
              <a:rPr kumimoji="1" lang="en-US" altLang="zh-CN" sz="2000" b="1" dirty="0">
                <a:solidFill>
                  <a:srgbClr val="0000FF"/>
                </a:solidFill>
                <a:ea typeface="黑体" panose="02010609060101010101" pitchFamily="49" charset="-122"/>
              </a:rPr>
              <a:t> </a:t>
            </a:r>
          </a:p>
        </p:txBody>
      </p:sp>
      <p:sp>
        <p:nvSpPr>
          <p:cNvPr id="443405" name="Rectangle 13"/>
          <p:cNvSpPr>
            <a:spLocks noChangeArrowheads="1"/>
          </p:cNvSpPr>
          <p:nvPr/>
        </p:nvSpPr>
        <p:spPr bwMode="auto">
          <a:xfrm>
            <a:off x="7639050" y="2754313"/>
            <a:ext cx="765175" cy="40481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3406" name="Line 14"/>
          <p:cNvSpPr>
            <a:spLocks noChangeShapeType="1"/>
          </p:cNvSpPr>
          <p:nvPr/>
        </p:nvSpPr>
        <p:spPr bwMode="auto">
          <a:xfrm flipH="1" flipV="1">
            <a:off x="4976813" y="2619375"/>
            <a:ext cx="2386012" cy="314325"/>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3407" name="Rectangle 15"/>
          <p:cNvSpPr>
            <a:spLocks noChangeArrowheads="1"/>
          </p:cNvSpPr>
          <p:nvPr/>
        </p:nvSpPr>
        <p:spPr bwMode="auto">
          <a:xfrm>
            <a:off x="4362450" y="2259013"/>
            <a:ext cx="671513" cy="36036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3408" name="Rectangle 16"/>
          <p:cNvSpPr>
            <a:spLocks noChangeArrowheads="1"/>
          </p:cNvSpPr>
          <p:nvPr/>
        </p:nvSpPr>
        <p:spPr bwMode="auto">
          <a:xfrm>
            <a:off x="4370388" y="2619375"/>
            <a:ext cx="671512" cy="404813"/>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0429" name="Rectangle 20"/>
          <p:cNvSpPr>
            <a:spLocks noChangeArrowheads="1"/>
          </p:cNvSpPr>
          <p:nvPr/>
        </p:nvSpPr>
        <p:spPr bwMode="auto">
          <a:xfrm>
            <a:off x="82548" y="208425"/>
            <a:ext cx="3041651" cy="26468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ea typeface="黑体" panose="02010609060101010101" pitchFamily="49" charset="-122"/>
              </a:rPr>
              <a:t>假定</a:t>
            </a:r>
            <a:r>
              <a:rPr kumimoji="1" lang="zh-CN" altLang="en-US" sz="2000" b="1" dirty="0">
                <a:solidFill>
                  <a:srgbClr val="0000FF"/>
                </a:solidFill>
                <a:ea typeface="黑体" panose="02010609060101010101" pitchFamily="49" charset="-122"/>
                <a:cs typeface="Arial" panose="020B0604020202020204" pitchFamily="34" charset="0"/>
              </a:rPr>
              <a:t>数据在主存和</a:t>
            </a:r>
            <a:r>
              <a:rPr kumimoji="1" lang="en-US" altLang="zh-CN" sz="2000" b="1" dirty="0">
                <a:solidFill>
                  <a:srgbClr val="0000FF"/>
                </a:solidFill>
                <a:ea typeface="黑体" panose="02010609060101010101" pitchFamily="49" charset="-122"/>
                <a:cs typeface="Arial" panose="020B0604020202020204" pitchFamily="34" charset="0"/>
              </a:rPr>
              <a:t>Cache</a:t>
            </a:r>
            <a:r>
              <a:rPr kumimoji="1" lang="zh-CN" altLang="en-US" sz="2000" b="1" dirty="0">
                <a:solidFill>
                  <a:srgbClr val="0000FF"/>
                </a:solidFill>
                <a:ea typeface="黑体" panose="02010609060101010101" pitchFamily="49" charset="-122"/>
                <a:cs typeface="Arial" panose="020B0604020202020204" pitchFamily="34" charset="0"/>
              </a:rPr>
              <a:t>间的传送单位为</a:t>
            </a:r>
            <a:r>
              <a:rPr kumimoji="1" lang="zh-CN" altLang="en-US" sz="2000" b="1" dirty="0" smtClean="0">
                <a:solidFill>
                  <a:srgbClr val="0000FF"/>
                </a:solidFill>
                <a:ea typeface="黑体" panose="02010609060101010101" pitchFamily="49" charset="-122"/>
                <a:cs typeface="Arial" panose="020B0604020202020204" pitchFamily="34" charset="0"/>
              </a:rPr>
              <a:t>512</a:t>
            </a:r>
            <a:r>
              <a:rPr kumimoji="1" lang="en-US" altLang="zh-CN" sz="2000" b="1" dirty="0" smtClean="0">
                <a:solidFill>
                  <a:srgbClr val="0000FF"/>
                </a:solidFill>
                <a:ea typeface="黑体" panose="02010609060101010101" pitchFamily="49" charset="-122"/>
                <a:cs typeface="Arial" panose="020B0604020202020204" pitchFamily="34" charset="0"/>
              </a:rPr>
              <a:t>B</a:t>
            </a:r>
            <a:r>
              <a:rPr kumimoji="1" lang="zh-CN" altLang="en-US" sz="2000" b="1" dirty="0" smtClean="0">
                <a:solidFill>
                  <a:srgbClr val="0000FF"/>
                </a:solidFill>
                <a:ea typeface="黑体" panose="02010609060101010101" pitchFamily="49" charset="-122"/>
                <a:cs typeface="Arial" panose="020B0604020202020204" pitchFamily="34" charset="0"/>
              </a:rPr>
              <a:t>。</a:t>
            </a:r>
            <a:endParaRPr kumimoji="1" lang="zh-CN" altLang="en-US" sz="2000" b="1" dirty="0">
              <a:solidFill>
                <a:srgbClr val="0000FF"/>
              </a:solidFill>
              <a:ea typeface="黑体" panose="02010609060101010101" pitchFamily="49" charset="-122"/>
              <a:cs typeface="Arial" panose="020B0604020202020204" pitchFamily="34" charset="0"/>
            </a:endParaRPr>
          </a:p>
          <a:p>
            <a:pPr eaLnBrk="1" hangingPunct="1">
              <a:spcBef>
                <a:spcPct val="20000"/>
              </a:spcBef>
            </a:pPr>
            <a:r>
              <a:rPr kumimoji="1" lang="en-US" altLang="zh-CN" sz="2000" b="1" dirty="0" smtClean="0">
                <a:solidFill>
                  <a:srgbClr val="0000FF"/>
                </a:solidFill>
                <a:ea typeface="黑体" panose="02010609060101010101" pitchFamily="49" charset="-122"/>
                <a:cs typeface="Arial" panose="020B0604020202020204" pitchFamily="34" charset="0"/>
              </a:rPr>
              <a:t>Cache</a:t>
            </a:r>
            <a:r>
              <a:rPr kumimoji="1" lang="zh-CN" altLang="en-US" sz="2000" b="1" dirty="0" smtClean="0">
                <a:solidFill>
                  <a:srgbClr val="0000FF"/>
                </a:solidFill>
                <a:ea typeface="黑体" panose="02010609060101010101" pitchFamily="49" charset="-122"/>
                <a:cs typeface="Arial" panose="020B0604020202020204" pitchFamily="34" charset="0"/>
              </a:rPr>
              <a:t>数据大小</a:t>
            </a:r>
            <a:r>
              <a:rPr kumimoji="1" lang="zh-CN" altLang="en-US" sz="2000" b="1" dirty="0">
                <a:solidFill>
                  <a:srgbClr val="0000FF"/>
                </a:solidFill>
                <a:ea typeface="黑体" panose="02010609060101010101" pitchFamily="49" charset="-122"/>
                <a:cs typeface="Arial" panose="020B0604020202020204" pitchFamily="34" charset="0"/>
              </a:rPr>
              <a:t>：8</a:t>
            </a:r>
            <a:r>
              <a:rPr kumimoji="1" lang="en-US" altLang="zh-CN" sz="2000" b="1" dirty="0" smtClean="0">
                <a:solidFill>
                  <a:srgbClr val="0000FF"/>
                </a:solidFill>
                <a:ea typeface="黑体" panose="02010609060101010101" pitchFamily="49" charset="-122"/>
                <a:cs typeface="Arial" panose="020B0604020202020204" pitchFamily="34" charset="0"/>
              </a:rPr>
              <a:t>KB</a:t>
            </a:r>
            <a:r>
              <a:rPr kumimoji="1" lang="zh-CN" altLang="en-US" sz="2000" b="1" dirty="0" smtClean="0">
                <a:solidFill>
                  <a:srgbClr val="0000FF"/>
                </a:solidFill>
                <a:ea typeface="黑体" panose="02010609060101010101" pitchFamily="49" charset="-122"/>
                <a:cs typeface="Arial" panose="020B0604020202020204" pitchFamily="34" charset="0"/>
              </a:rPr>
              <a:t>=</a:t>
            </a:r>
            <a:r>
              <a:rPr kumimoji="1" lang="zh-CN" altLang="en-US" sz="2000" b="1" dirty="0">
                <a:solidFill>
                  <a:srgbClr val="0000FF"/>
                </a:solidFill>
                <a:ea typeface="黑体" panose="02010609060101010101" pitchFamily="49" charset="-122"/>
                <a:cs typeface="Arial" panose="020B0604020202020204" pitchFamily="34" charset="0"/>
              </a:rPr>
              <a:t>2</a:t>
            </a:r>
            <a:r>
              <a:rPr kumimoji="1" lang="zh-CN" altLang="en-US" sz="2000" b="1" baseline="30000" dirty="0">
                <a:solidFill>
                  <a:srgbClr val="0000FF"/>
                </a:solidFill>
                <a:ea typeface="黑体" panose="02010609060101010101" pitchFamily="49" charset="-122"/>
                <a:cs typeface="Arial" panose="020B0604020202020204" pitchFamily="34" charset="0"/>
              </a:rPr>
              <a:t>13</a:t>
            </a:r>
            <a:r>
              <a:rPr kumimoji="1" lang="zh-CN" altLang="en-US" sz="2000" b="1" dirty="0" smtClean="0">
                <a:solidFill>
                  <a:srgbClr val="0000FF"/>
                </a:solidFill>
                <a:ea typeface="黑体" panose="02010609060101010101" pitchFamily="49" charset="-122"/>
                <a:cs typeface="Arial" panose="020B0604020202020204" pitchFamily="34" charset="0"/>
              </a:rPr>
              <a:t>=</a:t>
            </a:r>
            <a:r>
              <a:rPr kumimoji="1" lang="zh-CN" altLang="en-US" sz="2000" b="1" dirty="0">
                <a:solidFill>
                  <a:srgbClr val="0000FF"/>
                </a:solidFill>
                <a:ea typeface="黑体" panose="02010609060101010101" pitchFamily="49" charset="-122"/>
                <a:cs typeface="Arial" panose="020B0604020202020204" pitchFamily="34" charset="0"/>
              </a:rPr>
              <a:t>16行 </a:t>
            </a:r>
            <a:r>
              <a:rPr kumimoji="1" lang="en-US" altLang="zh-CN" sz="2000" b="1" dirty="0">
                <a:solidFill>
                  <a:srgbClr val="0000FF"/>
                </a:solidFill>
                <a:ea typeface="黑体" panose="02010609060101010101" pitchFamily="49" charset="-122"/>
                <a:cs typeface="Arial" panose="020B0604020202020204" pitchFamily="34" charset="0"/>
              </a:rPr>
              <a:t>x </a:t>
            </a:r>
            <a:r>
              <a:rPr kumimoji="1" lang="en-US" altLang="zh-CN" sz="2000" b="1" dirty="0" smtClean="0">
                <a:solidFill>
                  <a:srgbClr val="0000FF"/>
                </a:solidFill>
                <a:ea typeface="黑体" panose="02010609060101010101" pitchFamily="49" charset="-122"/>
                <a:cs typeface="Arial" panose="020B0604020202020204" pitchFamily="34" charset="0"/>
              </a:rPr>
              <a:t>512B</a:t>
            </a:r>
            <a:r>
              <a:rPr kumimoji="1" lang="zh-CN" altLang="en-US" sz="2000" b="1" dirty="0" smtClean="0">
                <a:solidFill>
                  <a:srgbClr val="0000FF"/>
                </a:solidFill>
                <a:ea typeface="黑体" panose="02010609060101010101" pitchFamily="49" charset="-122"/>
                <a:cs typeface="Arial" panose="020B0604020202020204" pitchFamily="34" charset="0"/>
              </a:rPr>
              <a:t>/ </a:t>
            </a:r>
            <a:r>
              <a:rPr kumimoji="1" lang="zh-CN" altLang="en-US" sz="2000" b="1" dirty="0">
                <a:solidFill>
                  <a:srgbClr val="0000FF"/>
                </a:solidFill>
                <a:ea typeface="黑体" panose="02010609060101010101" pitchFamily="49" charset="-122"/>
                <a:cs typeface="Arial" panose="020B0604020202020204" pitchFamily="34" charset="0"/>
              </a:rPr>
              <a:t>行</a:t>
            </a:r>
          </a:p>
          <a:p>
            <a:pPr eaLnBrk="1" hangingPunct="1">
              <a:spcBef>
                <a:spcPct val="20000"/>
              </a:spcBef>
            </a:pPr>
            <a:r>
              <a:rPr kumimoji="1" lang="zh-CN" altLang="en-US" sz="2000" b="1" dirty="0" smtClean="0">
                <a:solidFill>
                  <a:srgbClr val="0000FF"/>
                </a:solidFill>
                <a:ea typeface="黑体" panose="02010609060101010101" pitchFamily="49" charset="-122"/>
                <a:cs typeface="Arial" panose="020B0604020202020204" pitchFamily="34" charset="0"/>
              </a:rPr>
              <a:t>主存</a:t>
            </a:r>
            <a:r>
              <a:rPr kumimoji="1" lang="zh-CN" altLang="en-US" sz="2000" b="1" dirty="0">
                <a:solidFill>
                  <a:srgbClr val="0000FF"/>
                </a:solidFill>
                <a:ea typeface="黑体" panose="02010609060101010101" pitchFamily="49" charset="-122"/>
                <a:cs typeface="Arial" panose="020B0604020202020204" pitchFamily="34" charset="0"/>
              </a:rPr>
              <a:t>大小：1024</a:t>
            </a:r>
            <a:r>
              <a:rPr kumimoji="1" lang="en-US" altLang="zh-CN" sz="2000" b="1" dirty="0" smtClean="0">
                <a:solidFill>
                  <a:srgbClr val="0000FF"/>
                </a:solidFill>
                <a:ea typeface="黑体" panose="02010609060101010101" pitchFamily="49" charset="-122"/>
                <a:cs typeface="Arial" panose="020B0604020202020204" pitchFamily="34" charset="0"/>
              </a:rPr>
              <a:t>KB</a:t>
            </a:r>
            <a:r>
              <a:rPr kumimoji="1" lang="zh-CN" altLang="en-US" sz="2000" b="1" dirty="0">
                <a:solidFill>
                  <a:srgbClr val="0000FF"/>
                </a:solidFill>
                <a:ea typeface="黑体" panose="02010609060101010101" pitchFamily="49" charset="-122"/>
                <a:cs typeface="Arial" panose="020B0604020202020204" pitchFamily="34" charset="0"/>
              </a:rPr>
              <a:t>=2</a:t>
            </a:r>
            <a:r>
              <a:rPr kumimoji="1" lang="zh-CN" altLang="en-US" sz="2000" b="1" baseline="30000" dirty="0">
                <a:solidFill>
                  <a:srgbClr val="0000FF"/>
                </a:solidFill>
                <a:ea typeface="黑体" panose="02010609060101010101" pitchFamily="49" charset="-122"/>
                <a:cs typeface="Arial" panose="020B0604020202020204" pitchFamily="34" charset="0"/>
              </a:rPr>
              <a:t>20</a:t>
            </a:r>
            <a:r>
              <a:rPr kumimoji="1" lang="en-US" altLang="zh-CN" sz="2000" b="1" dirty="0" smtClean="0">
                <a:solidFill>
                  <a:srgbClr val="0000FF"/>
                </a:solidFill>
                <a:ea typeface="黑体" panose="02010609060101010101" pitchFamily="49" charset="-122"/>
                <a:cs typeface="Arial" panose="020B0604020202020204" pitchFamily="34" charset="0"/>
              </a:rPr>
              <a:t>B</a:t>
            </a:r>
            <a:br>
              <a:rPr kumimoji="1" lang="en-US" altLang="zh-CN" sz="2000" b="1" dirty="0" smtClean="0">
                <a:solidFill>
                  <a:srgbClr val="0000FF"/>
                </a:solidFill>
                <a:ea typeface="黑体" panose="02010609060101010101" pitchFamily="49" charset="-122"/>
                <a:cs typeface="Arial" panose="020B0604020202020204" pitchFamily="34" charset="0"/>
              </a:rPr>
            </a:br>
            <a:r>
              <a:rPr kumimoji="1" lang="zh-CN" altLang="en-US" sz="2000" b="1" dirty="0" smtClean="0">
                <a:solidFill>
                  <a:srgbClr val="0000FF"/>
                </a:solidFill>
                <a:ea typeface="黑体" panose="02010609060101010101" pitchFamily="49" charset="-122"/>
                <a:cs typeface="Arial" panose="020B0604020202020204" pitchFamily="34" charset="0"/>
              </a:rPr>
              <a:t>=</a:t>
            </a:r>
            <a:r>
              <a:rPr kumimoji="1" lang="zh-CN" altLang="en-US" sz="2000" b="1" dirty="0">
                <a:solidFill>
                  <a:srgbClr val="0000FF"/>
                </a:solidFill>
                <a:ea typeface="黑体" panose="02010609060101010101" pitchFamily="49" charset="-122"/>
                <a:cs typeface="Arial" panose="020B0604020202020204" pitchFamily="34" charset="0"/>
              </a:rPr>
              <a:t>2048块 </a:t>
            </a:r>
            <a:r>
              <a:rPr kumimoji="1" lang="en-US" altLang="zh-CN" sz="2000" b="1" dirty="0">
                <a:solidFill>
                  <a:srgbClr val="0000FF"/>
                </a:solidFill>
                <a:ea typeface="黑体" panose="02010609060101010101" pitchFamily="49" charset="-122"/>
                <a:cs typeface="Arial" panose="020B0604020202020204" pitchFamily="34" charset="0"/>
              </a:rPr>
              <a:t>x </a:t>
            </a:r>
            <a:r>
              <a:rPr kumimoji="1" lang="en-US" altLang="zh-CN" sz="2000" b="1" dirty="0" smtClean="0">
                <a:solidFill>
                  <a:srgbClr val="0000FF"/>
                </a:solidFill>
                <a:ea typeface="黑体" panose="02010609060101010101" pitchFamily="49" charset="-122"/>
                <a:cs typeface="Arial" panose="020B0604020202020204" pitchFamily="34" charset="0"/>
              </a:rPr>
              <a:t>512B</a:t>
            </a:r>
            <a:r>
              <a:rPr kumimoji="1" lang="zh-CN" altLang="en-US" sz="2000" b="1" dirty="0" smtClean="0">
                <a:solidFill>
                  <a:srgbClr val="0000FF"/>
                </a:solidFill>
                <a:ea typeface="黑体" panose="02010609060101010101" pitchFamily="49" charset="-122"/>
                <a:cs typeface="Arial" panose="020B0604020202020204" pitchFamily="34" charset="0"/>
              </a:rPr>
              <a:t>/ 块</a:t>
            </a:r>
            <a:endParaRPr kumimoji="1" lang="en-US" altLang="zh-CN" sz="2000" b="1" dirty="0" smtClean="0">
              <a:solidFill>
                <a:srgbClr val="0000FF"/>
              </a:solidFill>
              <a:ea typeface="黑体" panose="02010609060101010101" pitchFamily="49" charset="-122"/>
              <a:cs typeface="Arial" panose="020B0604020202020204" pitchFamily="34" charset="0"/>
            </a:endParaRPr>
          </a:p>
          <a:p>
            <a:pPr eaLnBrk="1" hangingPunct="1">
              <a:spcBef>
                <a:spcPct val="20000"/>
              </a:spcBef>
            </a:pPr>
            <a:r>
              <a:rPr kumimoji="1" lang="zh-CN" altLang="en-US" sz="2000" b="1" dirty="0" smtClean="0">
                <a:solidFill>
                  <a:srgbClr val="0000FF"/>
                </a:solidFill>
                <a:ea typeface="黑体" panose="02010609060101010101" pitchFamily="49" charset="-122"/>
                <a:cs typeface="Arial" panose="020B0604020202020204" pitchFamily="34" charset="0"/>
              </a:rPr>
              <a:t>采用</a:t>
            </a:r>
            <a:r>
              <a:rPr kumimoji="1" lang="en-US" altLang="zh-CN" sz="2000" b="1" dirty="0" smtClean="0">
                <a:solidFill>
                  <a:srgbClr val="0000FF"/>
                </a:solidFill>
                <a:ea typeface="黑体" panose="02010609060101010101" pitchFamily="49" charset="-122"/>
                <a:cs typeface="Arial" panose="020B0604020202020204" pitchFamily="34" charset="0"/>
              </a:rPr>
              <a:t>2</a:t>
            </a:r>
            <a:r>
              <a:rPr kumimoji="1" lang="zh-CN" altLang="en-US" sz="2000" b="1" dirty="0" smtClean="0">
                <a:solidFill>
                  <a:srgbClr val="0000FF"/>
                </a:solidFill>
                <a:ea typeface="黑体" panose="02010609060101010101" pitchFamily="49" charset="-122"/>
                <a:cs typeface="Arial" panose="020B0604020202020204" pitchFamily="34" charset="0"/>
              </a:rPr>
              <a:t>路组相联，故</a:t>
            </a:r>
            <a:r>
              <a:rPr kumimoji="1" lang="en-US" altLang="zh-CN" sz="2000" b="1" dirty="0" smtClean="0">
                <a:solidFill>
                  <a:srgbClr val="0000FF"/>
                </a:solidFill>
                <a:ea typeface="黑体" panose="02010609060101010101" pitchFamily="49" charset="-122"/>
                <a:cs typeface="Arial" panose="020B0604020202020204" pitchFamily="34" charset="0"/>
              </a:rPr>
              <a:t>Cache</a:t>
            </a:r>
            <a:r>
              <a:rPr kumimoji="1" lang="zh-CN" altLang="en-US" sz="2000" b="1" dirty="0" smtClean="0">
                <a:solidFill>
                  <a:srgbClr val="0000FF"/>
                </a:solidFill>
                <a:ea typeface="黑体" panose="02010609060101010101" pitchFamily="49" charset="-122"/>
                <a:cs typeface="Arial" panose="020B0604020202020204" pitchFamily="34" charset="0"/>
              </a:rPr>
              <a:t>分为</a:t>
            </a:r>
            <a:r>
              <a:rPr kumimoji="1" lang="en-US" altLang="zh-CN" sz="2000" b="1" dirty="0" smtClean="0">
                <a:solidFill>
                  <a:srgbClr val="0000FF"/>
                </a:solidFill>
                <a:ea typeface="黑体" panose="02010609060101010101" pitchFamily="49" charset="-122"/>
                <a:cs typeface="Arial" panose="020B0604020202020204" pitchFamily="34" charset="0"/>
              </a:rPr>
              <a:t>16÷2=8</a:t>
            </a:r>
            <a:r>
              <a:rPr kumimoji="1" lang="zh-CN" altLang="en-US" sz="2000" b="1" dirty="0" smtClean="0">
                <a:solidFill>
                  <a:srgbClr val="0000FF"/>
                </a:solidFill>
                <a:ea typeface="黑体" panose="02010609060101010101" pitchFamily="49" charset="-122"/>
                <a:cs typeface="Arial" panose="020B0604020202020204" pitchFamily="34" charset="0"/>
              </a:rPr>
              <a:t>组。</a:t>
            </a:r>
            <a:endParaRPr kumimoji="1" lang="zh-CN" altLang="en-US" sz="2000" b="1" dirty="0">
              <a:solidFill>
                <a:srgbClr val="0000FF"/>
              </a:solidFill>
              <a:ea typeface="黑体" panose="02010609060101010101" pitchFamily="49" charset="-122"/>
              <a:cs typeface="Arial" panose="020B0604020202020204" pitchFamily="34" charset="0"/>
            </a:endParaRPr>
          </a:p>
        </p:txBody>
      </p:sp>
      <p:sp>
        <p:nvSpPr>
          <p:cNvPr id="14" name="TextBox 13"/>
          <p:cNvSpPr txBox="1"/>
          <p:nvPr/>
        </p:nvSpPr>
        <p:spPr>
          <a:xfrm>
            <a:off x="4300536" y="5408612"/>
            <a:ext cx="989013" cy="230188"/>
          </a:xfrm>
          <a:prstGeom prst="rect">
            <a:avLst/>
          </a:prstGeom>
          <a:solidFill>
            <a:schemeClr val="bg1"/>
          </a:solidFill>
        </p:spPr>
        <p:txBody>
          <a:bodyPr lIns="0" tIns="0" rIns="0" bIns="0">
            <a:spAutoFit/>
          </a:bodyPr>
          <a:lstStyle/>
          <a:p>
            <a:pPr eaLnBrk="1" hangingPunct="1">
              <a:spcBef>
                <a:spcPct val="50000"/>
              </a:spcBef>
              <a:defRPr/>
            </a:pPr>
            <a:r>
              <a:rPr kumimoji="1" lang="en-US" altLang="zh-CN" sz="1500" b="1" dirty="0">
                <a:solidFill>
                  <a:srgbClr val="FF0000"/>
                </a:solidFill>
                <a:latin typeface="+mn-lt"/>
                <a:ea typeface="黑体" pitchFamily="49" charset="-122"/>
              </a:rPr>
              <a:t>Cache</a:t>
            </a:r>
            <a:r>
              <a:rPr kumimoji="1" lang="zh-CN" altLang="en-US" sz="1500" b="1" dirty="0">
                <a:solidFill>
                  <a:srgbClr val="FF0000"/>
                </a:solidFill>
                <a:latin typeface="+mn-lt"/>
                <a:ea typeface="黑体" pitchFamily="49" charset="-122"/>
              </a:rPr>
              <a:t>索引</a:t>
            </a:r>
          </a:p>
        </p:txBody>
      </p:sp>
      <p:sp>
        <p:nvSpPr>
          <p:cNvPr id="6043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43A43E2-12DE-4229-AFF9-9D06431A2962}" type="slidenum">
              <a:rPr lang="zh-CN" altLang="en-US" sz="1200" smtClean="0">
                <a:solidFill>
                  <a:srgbClr val="898989"/>
                </a:solidFill>
              </a:rPr>
              <a:pPr/>
              <a:t>50</a:t>
            </a:fld>
            <a:endParaRPr lang="zh-CN" altLang="en-US" sz="1200" smtClean="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0429">
                                            <p:txEl>
                                              <p:pRg st="0" end="0"/>
                                            </p:txEl>
                                          </p:spTgt>
                                        </p:tgtEl>
                                        <p:attrNameLst>
                                          <p:attrName>style.visibility</p:attrName>
                                        </p:attrNameLst>
                                      </p:cBhvr>
                                      <p:to>
                                        <p:strVal val="visible"/>
                                      </p:to>
                                    </p:set>
                                    <p:animEffect transition="in" filter="wipe(down)">
                                      <p:cBhvr>
                                        <p:cTn id="7" dur="500"/>
                                        <p:tgtEl>
                                          <p:spTgt spid="604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0429">
                                            <p:txEl>
                                              <p:pRg st="1" end="1"/>
                                            </p:txEl>
                                          </p:spTgt>
                                        </p:tgtEl>
                                        <p:attrNameLst>
                                          <p:attrName>style.visibility</p:attrName>
                                        </p:attrNameLst>
                                      </p:cBhvr>
                                      <p:to>
                                        <p:strVal val="visible"/>
                                      </p:to>
                                    </p:set>
                                    <p:animEffect transition="in" filter="wipe(down)">
                                      <p:cBhvr>
                                        <p:cTn id="12" dur="500"/>
                                        <p:tgtEl>
                                          <p:spTgt spid="604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0429">
                                            <p:txEl>
                                              <p:pRg st="2" end="2"/>
                                            </p:txEl>
                                          </p:spTgt>
                                        </p:tgtEl>
                                        <p:attrNameLst>
                                          <p:attrName>style.visibility</p:attrName>
                                        </p:attrNameLst>
                                      </p:cBhvr>
                                      <p:to>
                                        <p:strVal val="visible"/>
                                      </p:to>
                                    </p:set>
                                    <p:animEffect transition="in" filter="wipe(down)">
                                      <p:cBhvr>
                                        <p:cTn id="17" dur="500"/>
                                        <p:tgtEl>
                                          <p:spTgt spid="604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0429">
                                            <p:txEl>
                                              <p:pRg st="3" end="3"/>
                                            </p:txEl>
                                          </p:spTgt>
                                        </p:tgtEl>
                                        <p:attrNameLst>
                                          <p:attrName>style.visibility</p:attrName>
                                        </p:attrNameLst>
                                      </p:cBhvr>
                                      <p:to>
                                        <p:strVal val="visible"/>
                                      </p:to>
                                    </p:set>
                                    <p:animEffect transition="in" filter="wipe(down)">
                                      <p:cBhvr>
                                        <p:cTn id="22" dur="500"/>
                                        <p:tgtEl>
                                          <p:spTgt spid="604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3397">
                                            <p:txEl>
                                              <p:pRg st="0" end="0"/>
                                            </p:txEl>
                                          </p:spTgt>
                                        </p:tgtEl>
                                        <p:attrNameLst>
                                          <p:attrName>style.visibility</p:attrName>
                                        </p:attrNameLst>
                                      </p:cBhvr>
                                      <p:to>
                                        <p:strVal val="visible"/>
                                      </p:to>
                                    </p:set>
                                    <p:animEffect transition="in" filter="blinds(horizontal)">
                                      <p:cBhvr>
                                        <p:cTn id="27" dur="500"/>
                                        <p:tgtEl>
                                          <p:spTgt spid="443397">
                                            <p:txEl>
                                              <p:pRg st="0" end="0"/>
                                            </p:txEl>
                                          </p:spTgt>
                                        </p:tgtEl>
                                      </p:cBhvr>
                                    </p:animEffect>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443398"/>
                                        </p:tgtEl>
                                        <p:attrNameLst>
                                          <p:attrName>style.visibility</p:attrName>
                                        </p:attrNameLst>
                                      </p:cBhvr>
                                      <p:to>
                                        <p:strVal val="visible"/>
                                      </p:to>
                                    </p:set>
                                    <p:animEffect transition="in" filter="blinds(horizontal)">
                                      <p:cBhvr>
                                        <p:cTn id="31" dur="500"/>
                                        <p:tgtEl>
                                          <p:spTgt spid="44339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43397">
                                            <p:txEl>
                                              <p:pRg st="1" end="1"/>
                                            </p:txEl>
                                          </p:spTgt>
                                        </p:tgtEl>
                                        <p:attrNameLst>
                                          <p:attrName>style.visibility</p:attrName>
                                        </p:attrNameLst>
                                      </p:cBhvr>
                                      <p:to>
                                        <p:strVal val="visible"/>
                                      </p:to>
                                    </p:set>
                                    <p:animEffect transition="in" filter="blinds(horizontal)">
                                      <p:cBhvr>
                                        <p:cTn id="36" dur="500"/>
                                        <p:tgtEl>
                                          <p:spTgt spid="443397">
                                            <p:txEl>
                                              <p:pRg st="1" end="1"/>
                                            </p:txEl>
                                          </p:spTgt>
                                        </p:tgtEl>
                                      </p:cBhvr>
                                    </p:animEffec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443399"/>
                                        </p:tgtEl>
                                        <p:attrNameLst>
                                          <p:attrName>style.visibility</p:attrName>
                                        </p:attrNameLst>
                                      </p:cBhvr>
                                      <p:to>
                                        <p:strVal val="visible"/>
                                      </p:to>
                                    </p:set>
                                    <p:animEffect transition="in" filter="blinds(horizontal)">
                                      <p:cBhvr>
                                        <p:cTn id="40" dur="500"/>
                                        <p:tgtEl>
                                          <p:spTgt spid="44339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43403"/>
                                        </p:tgtEl>
                                        <p:attrNameLst>
                                          <p:attrName>style.visibility</p:attrName>
                                        </p:attrNameLst>
                                      </p:cBhvr>
                                      <p:to>
                                        <p:strVal val="visible"/>
                                      </p:to>
                                    </p:set>
                                    <p:animEffect transition="in" filter="blinds(horizontal)">
                                      <p:cBhvr>
                                        <p:cTn id="45" dur="500"/>
                                        <p:tgtEl>
                                          <p:spTgt spid="44340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43404"/>
                                        </p:tgtEl>
                                        <p:attrNameLst>
                                          <p:attrName>style.visibility</p:attrName>
                                        </p:attrNameLst>
                                      </p:cBhvr>
                                      <p:to>
                                        <p:strVal val="visible"/>
                                      </p:to>
                                    </p:set>
                                    <p:animEffect transition="in" filter="blinds(horizontal)">
                                      <p:cBhvr>
                                        <p:cTn id="50" dur="500"/>
                                        <p:tgtEl>
                                          <p:spTgt spid="44340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43401"/>
                                        </p:tgtEl>
                                        <p:attrNameLst>
                                          <p:attrName>style.visibility</p:attrName>
                                        </p:attrNameLst>
                                      </p:cBhvr>
                                      <p:to>
                                        <p:strVal val="visible"/>
                                      </p:to>
                                    </p:set>
                                    <p:animEffect transition="in" filter="blinds(horizontal)">
                                      <p:cBhvr>
                                        <p:cTn id="55" dur="500"/>
                                        <p:tgtEl>
                                          <p:spTgt spid="44340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43405"/>
                                        </p:tgtEl>
                                        <p:attrNameLst>
                                          <p:attrName>style.visibility</p:attrName>
                                        </p:attrNameLst>
                                      </p:cBhvr>
                                      <p:to>
                                        <p:strVal val="visible"/>
                                      </p:to>
                                    </p:set>
                                    <p:animEffect transition="in" filter="blinds(horizontal)">
                                      <p:cBhvr>
                                        <p:cTn id="60" dur="500"/>
                                        <p:tgtEl>
                                          <p:spTgt spid="44340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43406"/>
                                        </p:tgtEl>
                                        <p:attrNameLst>
                                          <p:attrName>style.visibility</p:attrName>
                                        </p:attrNameLst>
                                      </p:cBhvr>
                                      <p:to>
                                        <p:strVal val="visible"/>
                                      </p:to>
                                    </p:set>
                                    <p:animEffect transition="in" filter="blinds(horizontal)">
                                      <p:cBhvr>
                                        <p:cTn id="65" dur="500"/>
                                        <p:tgtEl>
                                          <p:spTgt spid="44340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43407"/>
                                        </p:tgtEl>
                                        <p:attrNameLst>
                                          <p:attrName>style.visibility</p:attrName>
                                        </p:attrNameLst>
                                      </p:cBhvr>
                                      <p:to>
                                        <p:strVal val="visible"/>
                                      </p:to>
                                    </p:set>
                                    <p:animEffect transition="in" filter="blinds(horizontal)">
                                      <p:cBhvr>
                                        <p:cTn id="70" dur="500"/>
                                        <p:tgtEl>
                                          <p:spTgt spid="443407"/>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43408"/>
                                        </p:tgtEl>
                                        <p:attrNameLst>
                                          <p:attrName>style.visibility</p:attrName>
                                        </p:attrNameLst>
                                      </p:cBhvr>
                                      <p:to>
                                        <p:strVal val="visible"/>
                                      </p:to>
                                    </p:set>
                                    <p:animEffect transition="in" filter="blinds(horizontal)">
                                      <p:cBhvr>
                                        <p:cTn id="75" dur="500"/>
                                        <p:tgtEl>
                                          <p:spTgt spid="443408"/>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blinds(horizontal)">
                                      <p:cBhvr>
                                        <p:cTn id="8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8" grpId="0" animBg="1"/>
      <p:bldP spid="443399" grpId="0" animBg="1"/>
      <p:bldP spid="443401" grpId="0"/>
      <p:bldP spid="443403" grpId="0"/>
      <p:bldP spid="443404" grpId="0"/>
      <p:bldP spid="443405" grpId="0" animBg="1"/>
      <p:bldP spid="443406" grpId="0" animBg="1"/>
      <p:bldP spid="443407" grpId="0" animBg="1"/>
      <p:bldP spid="443408" grpId="0" animBg="1"/>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236538" y="105745"/>
            <a:ext cx="8807450" cy="574324"/>
          </a:xfrm>
        </p:spPr>
        <p:txBody>
          <a:bodyPr lIns="91440" tIns="45720" rIns="91440" bIns="45720" anchor="ctr"/>
          <a:lstStyle/>
          <a:p>
            <a:pPr eaLnBrk="1" hangingPunct="1"/>
            <a:r>
              <a:rPr lang="zh-CN" altLang="en-US" dirty="0" smtClean="0"/>
              <a:t>例：</a:t>
            </a:r>
            <a:r>
              <a:rPr lang="zh-CN" altLang="en-US" dirty="0"/>
              <a:t>一</a:t>
            </a:r>
            <a:r>
              <a:rPr lang="zh-CN" altLang="en-US" dirty="0" smtClean="0"/>
              <a:t>个</a:t>
            </a:r>
            <a:r>
              <a:rPr lang="en-US" altLang="zh-CN" dirty="0" smtClean="0"/>
              <a:t>2</a:t>
            </a:r>
            <a:r>
              <a:rPr lang="zh-CN" altLang="en-US" dirty="0" smtClean="0"/>
              <a:t>路组相联映射</a:t>
            </a:r>
            <a:r>
              <a:rPr lang="en-US" altLang="zh-CN" dirty="0" smtClean="0"/>
              <a:t>Cache</a:t>
            </a:r>
            <a:endParaRPr lang="zh-CN" altLang="en-US" dirty="0" smtClean="0"/>
          </a:p>
        </p:txBody>
      </p:sp>
      <p:sp>
        <p:nvSpPr>
          <p:cNvPr id="445443" name="Rectangle 3"/>
          <p:cNvSpPr>
            <a:spLocks noGrp="1" noChangeArrowheads="1"/>
          </p:cNvSpPr>
          <p:nvPr>
            <p:ph type="body" idx="4294967295"/>
          </p:nvPr>
        </p:nvSpPr>
        <p:spPr>
          <a:xfrm>
            <a:off x="284163" y="768350"/>
            <a:ext cx="8402637" cy="1744067"/>
          </a:xfrm>
          <a:noFill/>
        </p:spPr>
        <p:txBody>
          <a:bodyPr/>
          <a:lstStyle/>
          <a:p>
            <a:pPr eaLnBrk="1" hangingPunct="1">
              <a:lnSpc>
                <a:spcPct val="110000"/>
              </a:lnSpc>
              <a:spcBef>
                <a:spcPct val="0"/>
              </a:spcBef>
            </a:pPr>
            <a:r>
              <a:rPr lang="zh-CN" altLang="en-US" sz="2000" dirty="0" smtClean="0">
                <a:latin typeface="微软雅黑" panose="020B0503020204020204" pitchFamily="34" charset="-122"/>
                <a:ea typeface="微软雅黑" panose="020B0503020204020204" pitchFamily="34" charset="-122"/>
              </a:rPr>
              <a:t>对于</a:t>
            </a:r>
            <a:r>
              <a:rPr lang="en-US" altLang="zh-CN" sz="2000" dirty="0" smtClean="0">
                <a:latin typeface="微软雅黑" panose="020B0503020204020204" pitchFamily="34" charset="-122"/>
                <a:ea typeface="微软雅黑" panose="020B0503020204020204" pitchFamily="34" charset="-122"/>
              </a:rPr>
              <a:t>N</a:t>
            </a:r>
            <a:r>
              <a:rPr lang="zh-CN" altLang="en-US" sz="2000" dirty="0" smtClean="0">
                <a:latin typeface="微软雅黑" panose="020B0503020204020204" pitchFamily="34" charset="-122"/>
                <a:ea typeface="微软雅黑" panose="020B0503020204020204" pitchFamily="34" charset="-122"/>
              </a:rPr>
              <a:t>路组相联映射：</a:t>
            </a:r>
            <a:r>
              <a:rPr lang="en-US" altLang="zh-CN" sz="2000" dirty="0" smtClean="0">
                <a:solidFill>
                  <a:schemeClr val="accent2"/>
                </a:solidFill>
                <a:latin typeface="微软雅黑" panose="020B0503020204020204" pitchFamily="34" charset="-122"/>
                <a:ea typeface="微软雅黑" panose="020B0503020204020204" pitchFamily="34" charset="-122"/>
              </a:rPr>
              <a:t>N </a:t>
            </a:r>
            <a:r>
              <a:rPr lang="zh-CN" altLang="en-US" sz="2000" dirty="0" smtClean="0">
                <a:solidFill>
                  <a:schemeClr val="accent2"/>
                </a:solidFill>
                <a:latin typeface="微软雅黑" panose="020B0503020204020204" pitchFamily="34" charset="-122"/>
                <a:ea typeface="微软雅黑" panose="020B0503020204020204" pitchFamily="34" charset="-122"/>
              </a:rPr>
              <a:t>个直接映射的行并行操作</a:t>
            </a:r>
          </a:p>
          <a:p>
            <a:pPr eaLnBrk="1" hangingPunct="1">
              <a:lnSpc>
                <a:spcPct val="110000"/>
              </a:lnSpc>
              <a:spcBef>
                <a:spcPct val="0"/>
              </a:spcBef>
            </a:pPr>
            <a:r>
              <a:rPr lang="zh-CN" altLang="en-US" sz="2000" dirty="0" smtClean="0">
                <a:latin typeface="微软雅黑" panose="020B0503020204020204" pitchFamily="34" charset="-122"/>
                <a:ea typeface="微软雅黑" panose="020B0503020204020204" pitchFamily="34" charset="-122"/>
              </a:rPr>
              <a:t>例如</a:t>
            </a:r>
            <a:r>
              <a:rPr lang="en-US" altLang="zh-CN" sz="2000" dirty="0" smtClean="0">
                <a:latin typeface="微软雅黑" panose="020B0503020204020204" pitchFamily="34" charset="-122"/>
                <a:ea typeface="微软雅黑" panose="020B0503020204020204" pitchFamily="34" charset="-122"/>
              </a:rPr>
              <a:t>: </a:t>
            </a:r>
            <a:r>
              <a:rPr lang="en-US" altLang="zh-CN" sz="2000" dirty="0" smtClean="0">
                <a:solidFill>
                  <a:srgbClr val="FF0000"/>
                </a:solidFill>
                <a:latin typeface="微软雅黑" panose="020B0503020204020204" pitchFamily="34" charset="-122"/>
                <a:ea typeface="微软雅黑" panose="020B0503020204020204" pitchFamily="34" charset="-122"/>
              </a:rPr>
              <a:t>2</a:t>
            </a:r>
            <a:r>
              <a:rPr lang="zh-CN" altLang="en-US" sz="2000" dirty="0" smtClean="0">
                <a:solidFill>
                  <a:srgbClr val="FF0000"/>
                </a:solidFill>
                <a:latin typeface="微软雅黑" panose="020B0503020204020204" pitchFamily="34" charset="-122"/>
                <a:ea typeface="微软雅黑" panose="020B0503020204020204" pitchFamily="34" charset="-122"/>
              </a:rPr>
              <a:t>路组相联映射</a:t>
            </a:r>
            <a:r>
              <a:rPr lang="en-US" altLang="zh-CN" sz="2000" dirty="0" smtClean="0">
                <a:latin typeface="微软雅黑" panose="020B0503020204020204" pitchFamily="34" charset="-122"/>
                <a:ea typeface="微软雅黑" panose="020B0503020204020204" pitchFamily="34" charset="-122"/>
              </a:rPr>
              <a:t> cache</a:t>
            </a:r>
          </a:p>
          <a:p>
            <a:pPr lvl="1" eaLnBrk="1" hangingPunct="1">
              <a:lnSpc>
                <a:spcPct val="110000"/>
              </a:lnSpc>
              <a:spcBef>
                <a:spcPct val="0"/>
              </a:spcBef>
            </a:pPr>
            <a:r>
              <a:rPr lang="en-US" altLang="zh-CN" sz="2000" dirty="0" smtClean="0">
                <a:solidFill>
                  <a:schemeClr val="accent1"/>
                </a:solidFill>
                <a:latin typeface="微软雅黑" panose="020B0503020204020204" pitchFamily="34" charset="-122"/>
                <a:ea typeface="微软雅黑" panose="020B0503020204020204" pitchFamily="34" charset="-122"/>
              </a:rPr>
              <a:t>Cache </a:t>
            </a:r>
            <a:r>
              <a:rPr lang="zh-CN" altLang="en-US" sz="2000" dirty="0" smtClean="0">
                <a:solidFill>
                  <a:schemeClr val="accent1"/>
                </a:solidFill>
                <a:latin typeface="微软雅黑" panose="020B0503020204020204" pitchFamily="34" charset="-122"/>
                <a:ea typeface="微软雅黑" panose="020B0503020204020204" pitchFamily="34" charset="-122"/>
              </a:rPr>
              <a:t>索引</a:t>
            </a:r>
            <a:r>
              <a:rPr lang="en-US" altLang="zh-CN" sz="2000" dirty="0" smtClean="0">
                <a:solidFill>
                  <a:schemeClr val="accent1"/>
                </a:solidFill>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选择其中的一个</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组（每组共</a:t>
            </a: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行）</a:t>
            </a:r>
          </a:p>
          <a:p>
            <a:pPr lvl="1" eaLnBrk="1" hangingPunct="1">
              <a:lnSpc>
                <a:spcPct val="110000"/>
              </a:lnSpc>
              <a:spcBef>
                <a:spcPct val="0"/>
              </a:spcBef>
            </a:pPr>
            <a:r>
              <a:rPr lang="zh-CN" altLang="en-US" sz="2000" dirty="0" smtClean="0">
                <a:latin typeface="微软雅黑" panose="020B0503020204020204" pitchFamily="34" charset="-122"/>
                <a:ea typeface="微软雅黑" panose="020B0503020204020204" pitchFamily="34" charset="-122"/>
              </a:rPr>
              <a:t>对这个组中的两个</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行的</a:t>
            </a:r>
            <a:r>
              <a:rPr lang="en-US" altLang="zh-CN" sz="2000" dirty="0" smtClean="0">
                <a:latin typeface="微软雅黑" panose="020B0503020204020204" pitchFamily="34" charset="-122"/>
                <a:ea typeface="微软雅黑" panose="020B0503020204020204" pitchFamily="34" charset="-122"/>
              </a:rPr>
              <a:t>Tag</a:t>
            </a:r>
            <a:r>
              <a:rPr lang="zh-CN" altLang="en-US" sz="2000" dirty="0" smtClean="0">
                <a:solidFill>
                  <a:srgbClr val="CC0000"/>
                </a:solidFill>
                <a:latin typeface="微软雅黑" panose="020B0503020204020204" pitchFamily="34" charset="-122"/>
                <a:ea typeface="微软雅黑" panose="020B0503020204020204" pitchFamily="34" charset="-122"/>
              </a:rPr>
              <a:t>并行</a:t>
            </a:r>
            <a:r>
              <a:rPr lang="zh-CN" altLang="en-US" sz="2000" dirty="0" smtClean="0">
                <a:latin typeface="微软雅黑" panose="020B0503020204020204" pitchFamily="34" charset="-122"/>
                <a:ea typeface="微软雅黑" panose="020B0503020204020204" pitchFamily="34" charset="-122"/>
              </a:rPr>
              <a:t>进行比较</a:t>
            </a:r>
          </a:p>
          <a:p>
            <a:pPr lvl="1" eaLnBrk="1" hangingPunct="1">
              <a:lnSpc>
                <a:spcPct val="110000"/>
              </a:lnSpc>
              <a:spcBef>
                <a:spcPct val="0"/>
              </a:spcBef>
            </a:pPr>
            <a:r>
              <a:rPr lang="zh-CN" altLang="en-US" sz="2000" dirty="0" smtClean="0">
                <a:latin typeface="微软雅黑" panose="020B0503020204020204" pitchFamily="34" charset="-122"/>
                <a:ea typeface="微软雅黑" panose="020B0503020204020204" pitchFamily="34" charset="-122"/>
              </a:rPr>
              <a:t>根据比较结果确定信息在哪个行，或不在</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中</a:t>
            </a:r>
          </a:p>
        </p:txBody>
      </p:sp>
      <p:sp>
        <p:nvSpPr>
          <p:cNvPr id="62468" name="Rectangle 38"/>
          <p:cNvSpPr>
            <a:spLocks noChangeArrowheads="1"/>
          </p:cNvSpPr>
          <p:nvPr/>
        </p:nvSpPr>
        <p:spPr bwMode="auto">
          <a:xfrm>
            <a:off x="3696494" y="2819234"/>
            <a:ext cx="18446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dirty="0">
                <a:solidFill>
                  <a:srgbClr val="CC0000"/>
                </a:solidFill>
                <a:ea typeface="黑体" panose="02010609060101010101" pitchFamily="49" charset="-122"/>
              </a:rPr>
              <a:t>Cache Index</a:t>
            </a:r>
          </a:p>
        </p:txBody>
      </p:sp>
      <p:grpSp>
        <p:nvGrpSpPr>
          <p:cNvPr id="19" name="组合 18"/>
          <p:cNvGrpSpPr/>
          <p:nvPr/>
        </p:nvGrpSpPr>
        <p:grpSpPr>
          <a:xfrm>
            <a:off x="226137" y="3327345"/>
            <a:ext cx="8657596" cy="1581205"/>
            <a:chOff x="226137" y="3327345"/>
            <a:chExt cx="8657596" cy="1581205"/>
          </a:xfrm>
        </p:grpSpPr>
        <p:sp>
          <p:nvSpPr>
            <p:cNvPr id="62469" name="Rectangle 4"/>
            <p:cNvSpPr>
              <a:spLocks noChangeArrowheads="1"/>
            </p:cNvSpPr>
            <p:nvPr/>
          </p:nvSpPr>
          <p:spPr bwMode="auto">
            <a:xfrm>
              <a:off x="2603500" y="3673475"/>
              <a:ext cx="15748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70" name="Line 5"/>
            <p:cNvSpPr>
              <a:spLocks noChangeShapeType="1"/>
            </p:cNvSpPr>
            <p:nvPr/>
          </p:nvSpPr>
          <p:spPr bwMode="auto">
            <a:xfrm>
              <a:off x="2603500" y="3975100"/>
              <a:ext cx="157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1" name="Line 6"/>
            <p:cNvSpPr>
              <a:spLocks noChangeShapeType="1"/>
            </p:cNvSpPr>
            <p:nvPr/>
          </p:nvSpPr>
          <p:spPr bwMode="auto">
            <a:xfrm>
              <a:off x="2603500" y="4606925"/>
              <a:ext cx="157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2" name="Rectangle 7"/>
            <p:cNvSpPr>
              <a:spLocks noChangeArrowheads="1"/>
            </p:cNvSpPr>
            <p:nvPr/>
          </p:nvSpPr>
          <p:spPr bwMode="auto">
            <a:xfrm>
              <a:off x="2798763" y="3338513"/>
              <a:ext cx="1412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a:t>
              </a:r>
              <a:r>
                <a:rPr lang="en-US" altLang="zh-CN" b="1">
                  <a:solidFill>
                    <a:srgbClr val="0000FF"/>
                  </a:solidFill>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Data</a:t>
              </a:r>
            </a:p>
          </p:txBody>
        </p:sp>
        <p:sp>
          <p:nvSpPr>
            <p:cNvPr id="62473" name="Rectangle 8"/>
            <p:cNvSpPr>
              <a:spLocks noChangeArrowheads="1"/>
            </p:cNvSpPr>
            <p:nvPr/>
          </p:nvSpPr>
          <p:spPr bwMode="auto">
            <a:xfrm>
              <a:off x="2722563" y="3654425"/>
              <a:ext cx="993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Block 0</a:t>
              </a:r>
            </a:p>
          </p:txBody>
        </p:sp>
        <p:sp>
          <p:nvSpPr>
            <p:cNvPr id="62474" name="Rectangle 9"/>
            <p:cNvSpPr>
              <a:spLocks noChangeArrowheads="1"/>
            </p:cNvSpPr>
            <p:nvPr/>
          </p:nvSpPr>
          <p:spPr bwMode="auto">
            <a:xfrm>
              <a:off x="698500" y="3673475"/>
              <a:ext cx="17272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75" name="Line 10"/>
            <p:cNvSpPr>
              <a:spLocks noChangeShapeType="1"/>
            </p:cNvSpPr>
            <p:nvPr/>
          </p:nvSpPr>
          <p:spPr bwMode="auto">
            <a:xfrm flipH="1" flipV="1">
              <a:off x="696913" y="3975100"/>
              <a:ext cx="17303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Line 11"/>
            <p:cNvSpPr>
              <a:spLocks noChangeShapeType="1"/>
            </p:cNvSpPr>
            <p:nvPr/>
          </p:nvSpPr>
          <p:spPr bwMode="auto">
            <a:xfrm flipH="1">
              <a:off x="701675" y="4606925"/>
              <a:ext cx="17256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7" name="Rectangle 12"/>
            <p:cNvSpPr>
              <a:spLocks noChangeArrowheads="1"/>
            </p:cNvSpPr>
            <p:nvPr/>
          </p:nvSpPr>
          <p:spPr bwMode="auto">
            <a:xfrm>
              <a:off x="317500" y="3673475"/>
              <a:ext cx="2032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78" name="Line 13"/>
            <p:cNvSpPr>
              <a:spLocks noChangeShapeType="1"/>
            </p:cNvSpPr>
            <p:nvPr/>
          </p:nvSpPr>
          <p:spPr bwMode="auto">
            <a:xfrm flipH="1" flipV="1">
              <a:off x="315913" y="3975100"/>
              <a:ext cx="1968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9" name="Line 14"/>
            <p:cNvSpPr>
              <a:spLocks noChangeShapeType="1"/>
            </p:cNvSpPr>
            <p:nvPr/>
          </p:nvSpPr>
          <p:spPr bwMode="auto">
            <a:xfrm flipH="1">
              <a:off x="325438" y="4606925"/>
              <a:ext cx="1920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0" name="Rectangle 15"/>
            <p:cNvSpPr>
              <a:spLocks noChangeArrowheads="1"/>
            </p:cNvSpPr>
            <p:nvPr/>
          </p:nvSpPr>
          <p:spPr bwMode="auto">
            <a:xfrm>
              <a:off x="969963" y="3338513"/>
              <a:ext cx="1336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 Tag</a:t>
              </a:r>
            </a:p>
          </p:txBody>
        </p:sp>
        <p:sp>
          <p:nvSpPr>
            <p:cNvPr id="62481" name="Rectangle 16"/>
            <p:cNvSpPr>
              <a:spLocks noChangeArrowheads="1"/>
            </p:cNvSpPr>
            <p:nvPr/>
          </p:nvSpPr>
          <p:spPr bwMode="auto">
            <a:xfrm>
              <a:off x="226137" y="3335283"/>
              <a:ext cx="3366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smtClean="0">
                  <a:solidFill>
                    <a:srgbClr val="0000FF"/>
                  </a:solidFill>
                  <a:ea typeface="宋体" panose="02010600030101010101" pitchFamily="2" charset="-122"/>
                </a:rPr>
                <a:t>V</a:t>
              </a:r>
              <a:endParaRPr kumimoji="1" lang="en-US" altLang="zh-CN" sz="1800" b="1" dirty="0">
                <a:solidFill>
                  <a:srgbClr val="0000FF"/>
                </a:solidFill>
                <a:ea typeface="宋体" panose="02010600030101010101" pitchFamily="2" charset="-122"/>
              </a:endParaRPr>
            </a:p>
          </p:txBody>
        </p:sp>
        <p:sp>
          <p:nvSpPr>
            <p:cNvPr id="62482" name="Rectangle 17"/>
            <p:cNvSpPr>
              <a:spLocks noChangeArrowheads="1"/>
            </p:cNvSpPr>
            <p:nvPr/>
          </p:nvSpPr>
          <p:spPr bwMode="auto">
            <a:xfrm>
              <a:off x="1427163" y="403383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483" name="Rectangle 18"/>
            <p:cNvSpPr>
              <a:spLocks noChangeArrowheads="1"/>
            </p:cNvSpPr>
            <p:nvPr/>
          </p:nvSpPr>
          <p:spPr bwMode="auto">
            <a:xfrm>
              <a:off x="284163" y="403383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484" name="Rectangle 19"/>
            <p:cNvSpPr>
              <a:spLocks noChangeArrowheads="1"/>
            </p:cNvSpPr>
            <p:nvPr/>
          </p:nvSpPr>
          <p:spPr bwMode="auto">
            <a:xfrm>
              <a:off x="3255963" y="403383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485" name="Rectangle 20"/>
            <p:cNvSpPr>
              <a:spLocks noChangeArrowheads="1"/>
            </p:cNvSpPr>
            <p:nvPr/>
          </p:nvSpPr>
          <p:spPr bwMode="auto">
            <a:xfrm>
              <a:off x="4949825" y="3673475"/>
              <a:ext cx="15748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86" name="Line 21"/>
            <p:cNvSpPr>
              <a:spLocks noChangeShapeType="1"/>
            </p:cNvSpPr>
            <p:nvPr/>
          </p:nvSpPr>
          <p:spPr bwMode="auto">
            <a:xfrm flipH="1" flipV="1">
              <a:off x="4953000" y="3975100"/>
              <a:ext cx="15732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7" name="Line 22"/>
            <p:cNvSpPr>
              <a:spLocks noChangeShapeType="1"/>
            </p:cNvSpPr>
            <p:nvPr/>
          </p:nvSpPr>
          <p:spPr bwMode="auto">
            <a:xfrm flipH="1">
              <a:off x="4957763" y="4606925"/>
              <a:ext cx="15922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8" name="Rectangle 23"/>
            <p:cNvSpPr>
              <a:spLocks noChangeArrowheads="1"/>
            </p:cNvSpPr>
            <p:nvPr/>
          </p:nvSpPr>
          <p:spPr bwMode="auto">
            <a:xfrm flipH="1">
              <a:off x="5132388" y="3344863"/>
              <a:ext cx="1425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 Data</a:t>
              </a:r>
            </a:p>
          </p:txBody>
        </p:sp>
        <p:sp>
          <p:nvSpPr>
            <p:cNvPr id="62489" name="Rectangle 24"/>
            <p:cNvSpPr>
              <a:spLocks noChangeArrowheads="1"/>
            </p:cNvSpPr>
            <p:nvPr/>
          </p:nvSpPr>
          <p:spPr bwMode="auto">
            <a:xfrm flipH="1">
              <a:off x="4976813" y="3660775"/>
              <a:ext cx="1057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 Block 0</a:t>
              </a:r>
            </a:p>
          </p:txBody>
        </p:sp>
        <p:sp>
          <p:nvSpPr>
            <p:cNvPr id="62490" name="Rectangle 25"/>
            <p:cNvSpPr>
              <a:spLocks noChangeArrowheads="1"/>
            </p:cNvSpPr>
            <p:nvPr/>
          </p:nvSpPr>
          <p:spPr bwMode="auto">
            <a:xfrm>
              <a:off x="6702425" y="3673475"/>
              <a:ext cx="17272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91" name="Line 26"/>
            <p:cNvSpPr>
              <a:spLocks noChangeShapeType="1"/>
            </p:cNvSpPr>
            <p:nvPr/>
          </p:nvSpPr>
          <p:spPr bwMode="auto">
            <a:xfrm>
              <a:off x="6702425" y="3975100"/>
              <a:ext cx="1727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2" name="Line 27"/>
            <p:cNvSpPr>
              <a:spLocks noChangeShapeType="1"/>
            </p:cNvSpPr>
            <p:nvPr/>
          </p:nvSpPr>
          <p:spPr bwMode="auto">
            <a:xfrm>
              <a:off x="6702425" y="4606925"/>
              <a:ext cx="1727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3" name="Rectangle 28"/>
            <p:cNvSpPr>
              <a:spLocks noChangeArrowheads="1"/>
            </p:cNvSpPr>
            <p:nvPr/>
          </p:nvSpPr>
          <p:spPr bwMode="auto">
            <a:xfrm>
              <a:off x="8607425" y="3673475"/>
              <a:ext cx="2032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94" name="Line 29"/>
            <p:cNvSpPr>
              <a:spLocks noChangeShapeType="1"/>
            </p:cNvSpPr>
            <p:nvPr/>
          </p:nvSpPr>
          <p:spPr bwMode="auto">
            <a:xfrm>
              <a:off x="8607425" y="3975100"/>
              <a:ext cx="203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5" name="Line 30"/>
            <p:cNvSpPr>
              <a:spLocks noChangeShapeType="1"/>
            </p:cNvSpPr>
            <p:nvPr/>
          </p:nvSpPr>
          <p:spPr bwMode="auto">
            <a:xfrm>
              <a:off x="8607425" y="4606925"/>
              <a:ext cx="203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6" name="Rectangle 31"/>
            <p:cNvSpPr>
              <a:spLocks noChangeArrowheads="1"/>
            </p:cNvSpPr>
            <p:nvPr/>
          </p:nvSpPr>
          <p:spPr bwMode="auto">
            <a:xfrm flipH="1">
              <a:off x="7038975" y="3344863"/>
              <a:ext cx="1336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 Tag</a:t>
              </a:r>
            </a:p>
          </p:txBody>
        </p:sp>
        <p:sp>
          <p:nvSpPr>
            <p:cNvPr id="62497" name="Rectangle 32"/>
            <p:cNvSpPr>
              <a:spLocks noChangeArrowheads="1"/>
            </p:cNvSpPr>
            <p:nvPr/>
          </p:nvSpPr>
          <p:spPr bwMode="auto">
            <a:xfrm flipH="1">
              <a:off x="8547101" y="3327345"/>
              <a:ext cx="3366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smtClean="0">
                  <a:solidFill>
                    <a:srgbClr val="0000FF"/>
                  </a:solidFill>
                  <a:ea typeface="宋体" panose="02010600030101010101" pitchFamily="2" charset="-122"/>
                </a:rPr>
                <a:t>V</a:t>
              </a:r>
              <a:endParaRPr kumimoji="1" lang="en-US" altLang="zh-CN" sz="1800" b="1" dirty="0">
                <a:solidFill>
                  <a:srgbClr val="0000FF"/>
                </a:solidFill>
                <a:ea typeface="宋体" panose="02010600030101010101" pitchFamily="2" charset="-122"/>
              </a:endParaRPr>
            </a:p>
          </p:txBody>
        </p:sp>
        <p:sp>
          <p:nvSpPr>
            <p:cNvPr id="62498" name="Rectangle 33"/>
            <p:cNvSpPr>
              <a:spLocks noChangeArrowheads="1"/>
            </p:cNvSpPr>
            <p:nvPr/>
          </p:nvSpPr>
          <p:spPr bwMode="auto">
            <a:xfrm flipH="1">
              <a:off x="7412038" y="404018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499" name="Rectangle 34"/>
            <p:cNvSpPr>
              <a:spLocks noChangeArrowheads="1"/>
            </p:cNvSpPr>
            <p:nvPr/>
          </p:nvSpPr>
          <p:spPr bwMode="auto">
            <a:xfrm flipH="1">
              <a:off x="8555038" y="404018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500" name="Rectangle 35"/>
            <p:cNvSpPr>
              <a:spLocks noChangeArrowheads="1"/>
            </p:cNvSpPr>
            <p:nvPr/>
          </p:nvSpPr>
          <p:spPr bwMode="auto">
            <a:xfrm flipH="1">
              <a:off x="5583238" y="404018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grpSp>
      <p:grpSp>
        <p:nvGrpSpPr>
          <p:cNvPr id="29" name="组合 28"/>
          <p:cNvGrpSpPr/>
          <p:nvPr/>
        </p:nvGrpSpPr>
        <p:grpSpPr>
          <a:xfrm>
            <a:off x="3357563" y="5644058"/>
            <a:ext cx="2370137" cy="1123455"/>
            <a:chOff x="3357563" y="5644058"/>
            <a:chExt cx="2370137" cy="1123455"/>
          </a:xfrm>
        </p:grpSpPr>
        <p:sp>
          <p:nvSpPr>
            <p:cNvPr id="62570" name="Line 85"/>
            <p:cNvSpPr>
              <a:spLocks noChangeShapeType="1"/>
            </p:cNvSpPr>
            <p:nvPr/>
          </p:nvSpPr>
          <p:spPr bwMode="auto">
            <a:xfrm>
              <a:off x="3357563" y="5661258"/>
              <a:ext cx="0" cy="53235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71" name="Line 86"/>
            <p:cNvSpPr>
              <a:spLocks noChangeShapeType="1"/>
            </p:cNvSpPr>
            <p:nvPr/>
          </p:nvSpPr>
          <p:spPr bwMode="auto">
            <a:xfrm>
              <a:off x="3365500" y="6177191"/>
              <a:ext cx="2222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72" name="Line 87"/>
            <p:cNvSpPr>
              <a:spLocks noChangeShapeType="1"/>
            </p:cNvSpPr>
            <p:nvPr/>
          </p:nvSpPr>
          <p:spPr bwMode="auto">
            <a:xfrm>
              <a:off x="5715000" y="5644058"/>
              <a:ext cx="0" cy="5173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73" name="Line 88"/>
            <p:cNvSpPr>
              <a:spLocks noChangeShapeType="1"/>
            </p:cNvSpPr>
            <p:nvPr/>
          </p:nvSpPr>
          <p:spPr bwMode="auto">
            <a:xfrm flipV="1">
              <a:off x="4030663" y="6161426"/>
              <a:ext cx="1697037" cy="164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 name="组合 12"/>
            <p:cNvGrpSpPr/>
            <p:nvPr/>
          </p:nvGrpSpPr>
          <p:grpSpPr>
            <a:xfrm>
              <a:off x="3357563" y="5945188"/>
              <a:ext cx="688975" cy="822325"/>
              <a:chOff x="3357563" y="5802313"/>
              <a:chExt cx="688975" cy="822325"/>
            </a:xfrm>
          </p:grpSpPr>
          <p:sp>
            <p:nvSpPr>
              <p:cNvPr id="62523" name="Oval 83"/>
              <p:cNvSpPr>
                <a:spLocks noChangeArrowheads="1"/>
              </p:cNvSpPr>
              <p:nvPr/>
            </p:nvSpPr>
            <p:spPr bwMode="auto">
              <a:xfrm>
                <a:off x="3594100" y="5802313"/>
                <a:ext cx="431800" cy="4460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569" name="Rectangle 84"/>
              <p:cNvSpPr>
                <a:spLocks noChangeArrowheads="1"/>
              </p:cNvSpPr>
              <p:nvPr/>
            </p:nvSpPr>
            <p:spPr bwMode="auto">
              <a:xfrm>
                <a:off x="3560763" y="5860870"/>
                <a:ext cx="485775" cy="33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b="1">
                    <a:latin typeface="Times New Roman" panose="02020603050405020304" pitchFamily="18" charset="0"/>
                    <a:ea typeface="宋体" panose="02010600030101010101" pitchFamily="2" charset="-122"/>
                  </a:rPr>
                  <a:t>OR</a:t>
                </a:r>
              </a:p>
            </p:txBody>
          </p:sp>
          <p:sp>
            <p:nvSpPr>
              <p:cNvPr id="62566" name="Line 89"/>
              <p:cNvSpPr>
                <a:spLocks noChangeShapeType="1"/>
              </p:cNvSpPr>
              <p:nvPr/>
            </p:nvSpPr>
            <p:spPr bwMode="auto">
              <a:xfrm>
                <a:off x="3841750" y="6256715"/>
                <a:ext cx="0" cy="36792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67" name="Rectangle 90"/>
              <p:cNvSpPr>
                <a:spLocks noChangeArrowheads="1"/>
              </p:cNvSpPr>
              <p:nvPr/>
            </p:nvSpPr>
            <p:spPr bwMode="auto">
              <a:xfrm>
                <a:off x="3357563" y="6232077"/>
                <a:ext cx="485775" cy="36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Hit</a:t>
                </a:r>
              </a:p>
            </p:txBody>
          </p:sp>
        </p:grpSp>
      </p:grpSp>
      <p:sp>
        <p:nvSpPr>
          <p:cNvPr id="62568" name="Rectangle 91"/>
          <p:cNvSpPr>
            <a:spLocks noChangeArrowheads="1"/>
          </p:cNvSpPr>
          <p:nvPr/>
        </p:nvSpPr>
        <p:spPr bwMode="auto">
          <a:xfrm>
            <a:off x="3981450" y="6297778"/>
            <a:ext cx="230187" cy="27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dirty="0">
                <a:ea typeface="宋体" panose="02010600030101010101" pitchFamily="2" charset="-122"/>
              </a:rPr>
              <a:t>④</a:t>
            </a:r>
          </a:p>
        </p:txBody>
      </p:sp>
      <p:grpSp>
        <p:nvGrpSpPr>
          <p:cNvPr id="62525" name="Group 95"/>
          <p:cNvGrpSpPr>
            <a:grpSpLocks/>
          </p:cNvGrpSpPr>
          <p:nvPr/>
        </p:nvGrpSpPr>
        <p:grpSpPr bwMode="auto">
          <a:xfrm>
            <a:off x="241300" y="2911548"/>
            <a:ext cx="8661400" cy="2076376"/>
            <a:chOff x="152" y="1912"/>
            <a:chExt cx="5456" cy="1264"/>
          </a:xfrm>
        </p:grpSpPr>
        <p:sp>
          <p:nvSpPr>
            <p:cNvPr id="62561" name="Line 36"/>
            <p:cNvSpPr>
              <a:spLocks noChangeShapeType="1"/>
            </p:cNvSpPr>
            <p:nvPr/>
          </p:nvSpPr>
          <p:spPr bwMode="auto">
            <a:xfrm>
              <a:off x="2880" y="1912"/>
              <a:ext cx="0" cy="112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62" name="Line 37"/>
            <p:cNvSpPr>
              <a:spLocks noChangeShapeType="1"/>
            </p:cNvSpPr>
            <p:nvPr/>
          </p:nvSpPr>
          <p:spPr bwMode="auto">
            <a:xfrm>
              <a:off x="2648" y="3040"/>
              <a:ext cx="464" cy="0"/>
            </a:xfrm>
            <a:prstGeom prst="line">
              <a:avLst/>
            </a:prstGeom>
            <a:noFill/>
            <a:ln w="5715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63" name="Rectangle 39"/>
            <p:cNvSpPr>
              <a:spLocks noChangeArrowheads="1"/>
            </p:cNvSpPr>
            <p:nvPr/>
          </p:nvSpPr>
          <p:spPr bwMode="auto">
            <a:xfrm>
              <a:off x="152" y="2856"/>
              <a:ext cx="5456" cy="320"/>
            </a:xfrm>
            <a:prstGeom prst="rect">
              <a:avLst/>
            </a:prstGeom>
            <a:noFill/>
            <a:ln w="25400">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564" name="Rectangle 92"/>
            <p:cNvSpPr>
              <a:spLocks noChangeArrowheads="1"/>
            </p:cNvSpPr>
            <p:nvPr/>
          </p:nvSpPr>
          <p:spPr bwMode="auto">
            <a:xfrm>
              <a:off x="2933" y="2544"/>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dirty="0">
                  <a:solidFill>
                    <a:srgbClr val="CC0000"/>
                  </a:solidFill>
                  <a:ea typeface="宋体" panose="02010600030101010101" pitchFamily="2" charset="-122"/>
                </a:rPr>
                <a:t>①</a:t>
              </a:r>
              <a:endParaRPr lang="zh-CN" altLang="en-US" sz="1800" b="1" dirty="0">
                <a:solidFill>
                  <a:srgbClr val="CC0000"/>
                </a:solidFill>
                <a:ea typeface="宋体" panose="02010600030101010101" pitchFamily="2" charset="-122"/>
              </a:endParaRPr>
            </a:p>
          </p:txBody>
        </p:sp>
      </p:grpSp>
      <p:sp>
        <p:nvSpPr>
          <p:cNvPr id="62559" name="Rectangle 93"/>
          <p:cNvSpPr>
            <a:spLocks noChangeArrowheads="1"/>
          </p:cNvSpPr>
          <p:nvPr/>
        </p:nvSpPr>
        <p:spPr bwMode="auto">
          <a:xfrm>
            <a:off x="1911351" y="4921330"/>
            <a:ext cx="230188" cy="27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dirty="0">
                <a:solidFill>
                  <a:srgbClr val="0000FF"/>
                </a:solidFill>
                <a:ea typeface="宋体" panose="02010600030101010101" pitchFamily="2" charset="-122"/>
              </a:rPr>
              <a:t>②</a:t>
            </a:r>
            <a:endParaRPr kumimoji="1" lang="zh-CN" altLang="en-US" sz="1800" b="1" dirty="0">
              <a:solidFill>
                <a:srgbClr val="0000FF"/>
              </a:solidFill>
              <a:ea typeface="宋体" panose="02010600030101010101" pitchFamily="2" charset="-122"/>
            </a:endParaRPr>
          </a:p>
        </p:txBody>
      </p:sp>
      <p:sp>
        <p:nvSpPr>
          <p:cNvPr id="62560" name="Rectangle 97"/>
          <p:cNvSpPr>
            <a:spLocks noChangeArrowheads="1"/>
          </p:cNvSpPr>
          <p:nvPr/>
        </p:nvSpPr>
        <p:spPr bwMode="auto">
          <a:xfrm>
            <a:off x="7451726" y="4916403"/>
            <a:ext cx="230188" cy="27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solidFill>
                  <a:srgbClr val="0000FF"/>
                </a:solidFill>
                <a:ea typeface="宋体" panose="02010600030101010101" pitchFamily="2" charset="-122"/>
              </a:rPr>
              <a:t>②</a:t>
            </a:r>
            <a:endParaRPr kumimoji="1" lang="zh-CN" altLang="en-US" sz="1800" b="1">
              <a:solidFill>
                <a:srgbClr val="0000FF"/>
              </a:solidFill>
              <a:ea typeface="宋体" panose="02010600030101010101" pitchFamily="2" charset="-122"/>
            </a:endParaRPr>
          </a:p>
        </p:txBody>
      </p:sp>
      <p:grpSp>
        <p:nvGrpSpPr>
          <p:cNvPr id="27" name="组合 26"/>
          <p:cNvGrpSpPr/>
          <p:nvPr/>
        </p:nvGrpSpPr>
        <p:grpSpPr>
          <a:xfrm>
            <a:off x="421481" y="4815120"/>
            <a:ext cx="3079750" cy="1090613"/>
            <a:chOff x="421481" y="4815120"/>
            <a:chExt cx="3079750" cy="1090613"/>
          </a:xfrm>
        </p:grpSpPr>
        <p:sp>
          <p:nvSpPr>
            <p:cNvPr id="62513" name="Line 59"/>
            <p:cNvSpPr>
              <a:spLocks noChangeShapeType="1"/>
            </p:cNvSpPr>
            <p:nvPr/>
          </p:nvSpPr>
          <p:spPr bwMode="auto">
            <a:xfrm flipV="1">
              <a:off x="3248819" y="5661258"/>
              <a:ext cx="25241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6" name="组合 25"/>
            <p:cNvGrpSpPr/>
            <p:nvPr/>
          </p:nvGrpSpPr>
          <p:grpSpPr>
            <a:xfrm>
              <a:off x="421481" y="4815120"/>
              <a:ext cx="2820988" cy="1090613"/>
              <a:chOff x="421481" y="4815120"/>
              <a:chExt cx="2820988" cy="1090613"/>
            </a:xfrm>
          </p:grpSpPr>
          <p:grpSp>
            <p:nvGrpSpPr>
              <p:cNvPr id="23" name="组合 22"/>
              <p:cNvGrpSpPr/>
              <p:nvPr/>
            </p:nvGrpSpPr>
            <p:grpSpPr>
              <a:xfrm>
                <a:off x="2720181" y="5443770"/>
                <a:ext cx="522288" cy="461963"/>
                <a:chOff x="2720181" y="5443770"/>
                <a:chExt cx="522288" cy="461963"/>
              </a:xfrm>
            </p:grpSpPr>
            <p:sp>
              <p:nvSpPr>
                <p:cNvPr id="62508" name="Arc 54"/>
                <p:cNvSpPr>
                  <a:spLocks/>
                </p:cNvSpPr>
                <p:nvPr/>
              </p:nvSpPr>
              <p:spPr bwMode="auto">
                <a:xfrm>
                  <a:off x="2936081" y="5445358"/>
                  <a:ext cx="304800" cy="22383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09" name="Arc 55"/>
                <p:cNvSpPr>
                  <a:spLocks/>
                </p:cNvSpPr>
                <p:nvPr/>
              </p:nvSpPr>
              <p:spPr bwMode="auto">
                <a:xfrm rot="10800000">
                  <a:off x="2937669" y="5681895"/>
                  <a:ext cx="304800" cy="223838"/>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0" name="Line 56"/>
                <p:cNvSpPr>
                  <a:spLocks noChangeShapeType="1"/>
                </p:cNvSpPr>
                <p:nvPr/>
              </p:nvSpPr>
              <p:spPr bwMode="auto">
                <a:xfrm flipH="1">
                  <a:off x="2720181" y="5451708"/>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1" name="Line 57"/>
                <p:cNvSpPr>
                  <a:spLocks noChangeShapeType="1"/>
                </p:cNvSpPr>
                <p:nvPr/>
              </p:nvSpPr>
              <p:spPr bwMode="auto">
                <a:xfrm>
                  <a:off x="2732881" y="5443770"/>
                  <a:ext cx="0" cy="447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2" name="Line 58"/>
                <p:cNvSpPr>
                  <a:spLocks noChangeShapeType="1"/>
                </p:cNvSpPr>
                <p:nvPr/>
              </p:nvSpPr>
              <p:spPr bwMode="auto">
                <a:xfrm flipH="1">
                  <a:off x="2720181" y="5904145"/>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514" name="Line 61"/>
              <p:cNvSpPr>
                <a:spLocks noChangeShapeType="1"/>
              </p:cNvSpPr>
              <p:nvPr/>
            </p:nvSpPr>
            <p:spPr bwMode="auto">
              <a:xfrm flipH="1">
                <a:off x="2491581" y="5824770"/>
                <a:ext cx="25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5" name="Line 64"/>
              <p:cNvSpPr>
                <a:spLocks noChangeShapeType="1"/>
              </p:cNvSpPr>
              <p:nvPr/>
            </p:nvSpPr>
            <p:spPr bwMode="auto">
              <a:xfrm flipH="1">
                <a:off x="421481" y="5827521"/>
                <a:ext cx="208280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6" name="Line 65"/>
              <p:cNvSpPr>
                <a:spLocks noChangeShapeType="1"/>
              </p:cNvSpPr>
              <p:nvPr/>
            </p:nvSpPr>
            <p:spPr bwMode="auto">
              <a:xfrm>
                <a:off x="434181" y="4815120"/>
                <a:ext cx="0" cy="999253"/>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8" name="组合 27"/>
          <p:cNvGrpSpPr/>
          <p:nvPr/>
        </p:nvGrpSpPr>
        <p:grpSpPr>
          <a:xfrm>
            <a:off x="5653880" y="4851277"/>
            <a:ext cx="2998789" cy="1059218"/>
            <a:chOff x="5653880" y="4851277"/>
            <a:chExt cx="2998789" cy="1059218"/>
          </a:xfrm>
        </p:grpSpPr>
        <p:sp>
          <p:nvSpPr>
            <p:cNvPr id="62521" name="Line 75"/>
            <p:cNvSpPr>
              <a:spLocks noChangeShapeType="1"/>
            </p:cNvSpPr>
            <p:nvPr/>
          </p:nvSpPr>
          <p:spPr bwMode="auto">
            <a:xfrm flipH="1" flipV="1">
              <a:off x="5653880" y="5667608"/>
              <a:ext cx="24129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5" name="组合 24"/>
            <p:cNvGrpSpPr/>
            <p:nvPr/>
          </p:nvGrpSpPr>
          <p:grpSpPr>
            <a:xfrm>
              <a:off x="5882481" y="5443770"/>
              <a:ext cx="508000" cy="466725"/>
              <a:chOff x="5882481" y="5443770"/>
              <a:chExt cx="508000" cy="466725"/>
            </a:xfrm>
          </p:grpSpPr>
          <p:sp>
            <p:nvSpPr>
              <p:cNvPr id="62518" name="Line 72"/>
              <p:cNvSpPr>
                <a:spLocks noChangeShapeType="1"/>
              </p:cNvSpPr>
              <p:nvPr/>
            </p:nvSpPr>
            <p:spPr bwMode="auto">
              <a:xfrm>
                <a:off x="6212681" y="5451708"/>
                <a:ext cx="1651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6" name="Arc 70"/>
              <p:cNvSpPr>
                <a:spLocks/>
              </p:cNvSpPr>
              <p:nvPr/>
            </p:nvSpPr>
            <p:spPr bwMode="auto">
              <a:xfrm>
                <a:off x="5896769" y="5445358"/>
                <a:ext cx="304800" cy="223837"/>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7" name="Arc 71"/>
              <p:cNvSpPr>
                <a:spLocks/>
              </p:cNvSpPr>
              <p:nvPr/>
            </p:nvSpPr>
            <p:spPr bwMode="auto">
              <a:xfrm rot="10800000">
                <a:off x="5882481" y="5681895"/>
                <a:ext cx="304800" cy="223838"/>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9" name="Line 73"/>
              <p:cNvSpPr>
                <a:spLocks noChangeShapeType="1"/>
              </p:cNvSpPr>
              <p:nvPr/>
            </p:nvSpPr>
            <p:spPr bwMode="auto">
              <a:xfrm>
                <a:off x="6390481" y="5443770"/>
                <a:ext cx="0" cy="4667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0" name="Line 74"/>
              <p:cNvSpPr>
                <a:spLocks noChangeShapeType="1"/>
              </p:cNvSpPr>
              <p:nvPr/>
            </p:nvSpPr>
            <p:spPr bwMode="auto">
              <a:xfrm>
                <a:off x="6187281" y="5904145"/>
                <a:ext cx="19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549" name="Line 79"/>
            <p:cNvSpPr>
              <a:spLocks noChangeShapeType="1"/>
            </p:cNvSpPr>
            <p:nvPr/>
          </p:nvSpPr>
          <p:spPr bwMode="auto">
            <a:xfrm>
              <a:off x="6377781" y="5827521"/>
              <a:ext cx="227330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0" name="Line 80"/>
            <p:cNvSpPr>
              <a:spLocks noChangeShapeType="1"/>
            </p:cNvSpPr>
            <p:nvPr/>
          </p:nvSpPr>
          <p:spPr bwMode="auto">
            <a:xfrm>
              <a:off x="8652669" y="4851277"/>
              <a:ext cx="0" cy="999253"/>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541" name="Rectangle 100"/>
          <p:cNvSpPr>
            <a:spLocks noChangeArrowheads="1"/>
          </p:cNvSpPr>
          <p:nvPr/>
        </p:nvSpPr>
        <p:spPr bwMode="auto">
          <a:xfrm>
            <a:off x="6058694" y="5891617"/>
            <a:ext cx="230188" cy="27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dirty="0">
                <a:solidFill>
                  <a:srgbClr val="800000"/>
                </a:solidFill>
                <a:ea typeface="宋体" panose="02010600030101010101" pitchFamily="2" charset="-122"/>
              </a:rPr>
              <a:t>③</a:t>
            </a:r>
            <a:endParaRPr lang="zh-CN" altLang="en-US" sz="1800" b="1" dirty="0">
              <a:solidFill>
                <a:srgbClr val="800000"/>
              </a:solidFill>
              <a:ea typeface="宋体" panose="02010600030101010101" pitchFamily="2" charset="-122"/>
            </a:endParaRPr>
          </a:p>
        </p:txBody>
      </p:sp>
      <p:sp>
        <p:nvSpPr>
          <p:cNvPr id="62542" name="Rectangle 101"/>
          <p:cNvSpPr>
            <a:spLocks noChangeArrowheads="1"/>
          </p:cNvSpPr>
          <p:nvPr/>
        </p:nvSpPr>
        <p:spPr bwMode="auto">
          <a:xfrm>
            <a:off x="2809081" y="5891617"/>
            <a:ext cx="230188" cy="27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dirty="0">
                <a:solidFill>
                  <a:srgbClr val="0000FF"/>
                </a:solidFill>
                <a:ea typeface="宋体" panose="02010600030101010101" pitchFamily="2" charset="-122"/>
              </a:rPr>
              <a:t>③</a:t>
            </a:r>
            <a:endParaRPr kumimoji="1" lang="zh-CN" altLang="en-US" sz="1800" b="1" dirty="0">
              <a:solidFill>
                <a:srgbClr val="0000FF"/>
              </a:solidFill>
              <a:ea typeface="宋体" panose="02010600030101010101" pitchFamily="2" charset="-122"/>
            </a:endParaRPr>
          </a:p>
        </p:txBody>
      </p:sp>
      <p:sp>
        <p:nvSpPr>
          <p:cNvPr id="62530" name="Rectangle 52"/>
          <p:cNvSpPr>
            <a:spLocks noChangeArrowheads="1"/>
          </p:cNvSpPr>
          <p:nvPr/>
        </p:nvSpPr>
        <p:spPr bwMode="auto">
          <a:xfrm>
            <a:off x="4771232" y="6302911"/>
            <a:ext cx="1539875" cy="36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a:solidFill>
                  <a:srgbClr val="0000FF"/>
                </a:solidFill>
                <a:ea typeface="宋体" panose="02010600030101010101" pitchFamily="2" charset="-122"/>
              </a:rPr>
              <a:t>Cache</a:t>
            </a:r>
            <a:r>
              <a:rPr lang="en-US" altLang="zh-CN" b="1" dirty="0">
                <a:solidFill>
                  <a:srgbClr val="CC0000"/>
                </a:solidFill>
                <a:latin typeface="Times New Roman" panose="02020603050405020304" pitchFamily="18" charset="0"/>
                <a:ea typeface="宋体" panose="02010600030101010101" pitchFamily="2" charset="-122"/>
              </a:rPr>
              <a:t> </a:t>
            </a:r>
            <a:r>
              <a:rPr kumimoji="1" lang="en-US" altLang="zh-CN" sz="1800" b="1" dirty="0">
                <a:solidFill>
                  <a:srgbClr val="0000FF"/>
                </a:solidFill>
                <a:ea typeface="宋体" panose="02010600030101010101" pitchFamily="2" charset="-122"/>
              </a:rPr>
              <a:t>Block</a:t>
            </a:r>
          </a:p>
        </p:txBody>
      </p:sp>
      <p:grpSp>
        <p:nvGrpSpPr>
          <p:cNvPr id="62535" name="Group 107"/>
          <p:cNvGrpSpPr>
            <a:grpSpLocks/>
          </p:cNvGrpSpPr>
          <p:nvPr/>
        </p:nvGrpSpPr>
        <p:grpSpPr bwMode="auto">
          <a:xfrm>
            <a:off x="4114800" y="5054265"/>
            <a:ext cx="1098550" cy="1430074"/>
            <a:chOff x="2592" y="3217"/>
            <a:chExt cx="692" cy="871"/>
          </a:xfrm>
        </p:grpSpPr>
        <p:sp>
          <p:nvSpPr>
            <p:cNvPr id="62536" name="Line 51"/>
            <p:cNvSpPr>
              <a:spLocks noChangeShapeType="1"/>
            </p:cNvSpPr>
            <p:nvPr/>
          </p:nvSpPr>
          <p:spPr bwMode="auto">
            <a:xfrm>
              <a:off x="2880" y="3624"/>
              <a:ext cx="0" cy="46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a:tailEnd type="triangle" w="med" len="med"/>
                </a14:hiddenLine>
              </a:ext>
            </a:extLst>
          </p:spPr>
          <p:txBody>
            <a:bodyPr wrap="none" anchor="ctr"/>
            <a:lstStyle/>
            <a:p>
              <a:endParaRPr lang="zh-CN" altLang="en-US"/>
            </a:p>
          </p:txBody>
        </p:sp>
        <p:grpSp>
          <p:nvGrpSpPr>
            <p:cNvPr id="62537" name="Group 106"/>
            <p:cNvGrpSpPr>
              <a:grpSpLocks/>
            </p:cNvGrpSpPr>
            <p:nvPr/>
          </p:nvGrpSpPr>
          <p:grpSpPr bwMode="auto">
            <a:xfrm>
              <a:off x="2592" y="3217"/>
              <a:ext cx="692" cy="188"/>
              <a:chOff x="2592" y="3217"/>
              <a:chExt cx="692" cy="188"/>
            </a:xfrm>
          </p:grpSpPr>
          <p:sp>
            <p:nvSpPr>
              <p:cNvPr id="62538" name="Rectangle 104"/>
              <p:cNvSpPr>
                <a:spLocks noChangeArrowheads="1"/>
              </p:cNvSpPr>
              <p:nvPr/>
            </p:nvSpPr>
            <p:spPr bwMode="auto">
              <a:xfrm>
                <a:off x="2592" y="3238"/>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a:solidFill>
                      <a:srgbClr val="0000FF"/>
                    </a:solidFill>
                    <a:ea typeface="宋体" panose="02010600030101010101" pitchFamily="2" charset="-122"/>
                  </a:rPr>
                  <a:t>⑤</a:t>
                </a:r>
              </a:p>
            </p:txBody>
          </p:sp>
          <p:sp>
            <p:nvSpPr>
              <p:cNvPr id="62539" name="Rectangle 105"/>
              <p:cNvSpPr>
                <a:spLocks noChangeArrowheads="1"/>
              </p:cNvSpPr>
              <p:nvPr/>
            </p:nvSpPr>
            <p:spPr bwMode="auto">
              <a:xfrm>
                <a:off x="3139" y="3217"/>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dirty="0">
                    <a:solidFill>
                      <a:srgbClr val="006600"/>
                    </a:solidFill>
                    <a:ea typeface="宋体" panose="02010600030101010101" pitchFamily="2" charset="-122"/>
                  </a:rPr>
                  <a:t>⑤</a:t>
                </a:r>
              </a:p>
            </p:txBody>
          </p:sp>
        </p:grpSp>
      </p:grpSp>
      <p:sp>
        <p:nvSpPr>
          <p:cNvPr id="6252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04EE163-D4CD-47B9-ACFC-D87FBA18EA31}" type="slidenum">
              <a:rPr lang="zh-CN" altLang="en-US" sz="1200" smtClean="0">
                <a:solidFill>
                  <a:srgbClr val="898989"/>
                </a:solidFill>
              </a:rPr>
              <a:pPr/>
              <a:t>51</a:t>
            </a:fld>
            <a:endParaRPr lang="zh-CN" altLang="en-US" sz="1200" smtClean="0">
              <a:solidFill>
                <a:srgbClr val="898989"/>
              </a:solidFill>
            </a:endParaRPr>
          </a:p>
        </p:txBody>
      </p:sp>
      <p:sp>
        <p:nvSpPr>
          <p:cNvPr id="110" name="Text Box 6"/>
          <p:cNvSpPr txBox="1">
            <a:spLocks noChangeArrowheads="1"/>
          </p:cNvSpPr>
          <p:nvPr/>
        </p:nvSpPr>
        <p:spPr bwMode="auto">
          <a:xfrm>
            <a:off x="7105650" y="6396038"/>
            <a:ext cx="1117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dirty="0">
                <a:solidFill>
                  <a:srgbClr val="666699"/>
                </a:solidFill>
                <a:ea typeface="华文新魏" panose="02010800040101010101" pitchFamily="2" charset="-122"/>
                <a:hlinkClick r:id="rId2" action="ppaction://hlinksldjump"/>
              </a:rPr>
              <a:t>BACK</a:t>
            </a:r>
            <a:endParaRPr kumimoji="1" lang="en-US" altLang="zh-CN" sz="1800" b="1" i="1" dirty="0">
              <a:solidFill>
                <a:srgbClr val="666699"/>
              </a:solidFill>
              <a:ea typeface="华文新魏" panose="02010800040101010101" pitchFamily="2" charset="-122"/>
            </a:endParaRPr>
          </a:p>
        </p:txBody>
      </p:sp>
      <p:grpSp>
        <p:nvGrpSpPr>
          <p:cNvPr id="31" name="组合 30"/>
          <p:cNvGrpSpPr/>
          <p:nvPr/>
        </p:nvGrpSpPr>
        <p:grpSpPr>
          <a:xfrm>
            <a:off x="3412729" y="4807139"/>
            <a:ext cx="2328862" cy="2006611"/>
            <a:chOff x="3403600" y="4751376"/>
            <a:chExt cx="2328862" cy="2006611"/>
          </a:xfrm>
        </p:grpSpPr>
        <p:sp>
          <p:nvSpPr>
            <p:cNvPr id="62503" name="Line 42"/>
            <p:cNvSpPr>
              <a:spLocks noChangeShapeType="1"/>
            </p:cNvSpPr>
            <p:nvPr/>
          </p:nvSpPr>
          <p:spPr bwMode="auto">
            <a:xfrm>
              <a:off x="3606006" y="5843820"/>
              <a:ext cx="189071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0" name="组合 29"/>
            <p:cNvGrpSpPr/>
            <p:nvPr/>
          </p:nvGrpSpPr>
          <p:grpSpPr>
            <a:xfrm>
              <a:off x="3403600" y="4751376"/>
              <a:ext cx="2328862" cy="2006611"/>
              <a:chOff x="3403600" y="4751376"/>
              <a:chExt cx="2328862" cy="2006611"/>
            </a:xfrm>
          </p:grpSpPr>
          <p:grpSp>
            <p:nvGrpSpPr>
              <p:cNvPr id="14" name="组合 13"/>
              <p:cNvGrpSpPr/>
              <p:nvPr/>
            </p:nvGrpSpPr>
            <p:grpSpPr>
              <a:xfrm>
                <a:off x="3403600" y="5481001"/>
                <a:ext cx="452437" cy="305437"/>
                <a:chOff x="3365500" y="5404801"/>
                <a:chExt cx="452437" cy="305437"/>
              </a:xfrm>
            </p:grpSpPr>
            <p:sp>
              <p:nvSpPr>
                <p:cNvPr id="62504" name="Line 43"/>
                <p:cNvSpPr>
                  <a:spLocks noChangeShapeType="1"/>
                </p:cNvSpPr>
                <p:nvPr/>
              </p:nvSpPr>
              <p:spPr bwMode="auto">
                <a:xfrm flipH="1">
                  <a:off x="3582193" y="5404801"/>
                  <a:ext cx="235744" cy="287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2" name="Line 41"/>
                <p:cNvSpPr>
                  <a:spLocks noChangeShapeType="1"/>
                </p:cNvSpPr>
                <p:nvPr/>
              </p:nvSpPr>
              <p:spPr bwMode="auto">
                <a:xfrm>
                  <a:off x="3375025" y="5407025"/>
                  <a:ext cx="209550" cy="30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1" name="Line 40"/>
                <p:cNvSpPr>
                  <a:spLocks noChangeShapeType="1"/>
                </p:cNvSpPr>
                <p:nvPr/>
              </p:nvSpPr>
              <p:spPr bwMode="auto">
                <a:xfrm>
                  <a:off x="3365500" y="5404801"/>
                  <a:ext cx="452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533" name="Line 45"/>
              <p:cNvSpPr>
                <a:spLocks noChangeShapeType="1"/>
              </p:cNvSpPr>
              <p:nvPr/>
            </p:nvSpPr>
            <p:spPr bwMode="auto">
              <a:xfrm>
                <a:off x="3627438" y="4751376"/>
                <a:ext cx="0" cy="72938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34" name="Line 46"/>
              <p:cNvSpPr>
                <a:spLocks noChangeShapeType="1"/>
              </p:cNvSpPr>
              <p:nvPr/>
            </p:nvSpPr>
            <p:spPr bwMode="auto">
              <a:xfrm>
                <a:off x="5505450" y="4776788"/>
                <a:ext cx="0" cy="69643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32" name="Line 111"/>
              <p:cNvSpPr>
                <a:spLocks noChangeShapeType="1"/>
              </p:cNvSpPr>
              <p:nvPr/>
            </p:nvSpPr>
            <p:spPr bwMode="auto">
              <a:xfrm>
                <a:off x="4704557" y="5841004"/>
                <a:ext cx="4764" cy="9169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grpSp>
            <p:nvGrpSpPr>
              <p:cNvPr id="124" name="组合 123"/>
              <p:cNvGrpSpPr/>
              <p:nvPr/>
            </p:nvGrpSpPr>
            <p:grpSpPr>
              <a:xfrm>
                <a:off x="5280025" y="5490369"/>
                <a:ext cx="452437" cy="305437"/>
                <a:chOff x="3365500" y="5404801"/>
                <a:chExt cx="452437" cy="305437"/>
              </a:xfrm>
            </p:grpSpPr>
            <p:sp>
              <p:nvSpPr>
                <p:cNvPr id="125" name="Line 43"/>
                <p:cNvSpPr>
                  <a:spLocks noChangeShapeType="1"/>
                </p:cNvSpPr>
                <p:nvPr/>
              </p:nvSpPr>
              <p:spPr bwMode="auto">
                <a:xfrm flipH="1">
                  <a:off x="3582193" y="5404801"/>
                  <a:ext cx="235744" cy="287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41"/>
                <p:cNvSpPr>
                  <a:spLocks noChangeShapeType="1"/>
                </p:cNvSpPr>
                <p:nvPr/>
              </p:nvSpPr>
              <p:spPr bwMode="auto">
                <a:xfrm>
                  <a:off x="3375025" y="5407025"/>
                  <a:ext cx="209550" cy="30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40"/>
                <p:cNvSpPr>
                  <a:spLocks noChangeShapeType="1"/>
                </p:cNvSpPr>
                <p:nvPr/>
              </p:nvSpPr>
              <p:spPr bwMode="auto">
                <a:xfrm>
                  <a:off x="3365500" y="5404801"/>
                  <a:ext cx="452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28" name="Line 87"/>
            <p:cNvSpPr>
              <a:spLocks noChangeShapeType="1"/>
            </p:cNvSpPr>
            <p:nvPr/>
          </p:nvSpPr>
          <p:spPr bwMode="auto">
            <a:xfrm>
              <a:off x="5505450" y="5778344"/>
              <a:ext cx="0" cy="9405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Line 87"/>
            <p:cNvSpPr>
              <a:spLocks noChangeShapeType="1"/>
            </p:cNvSpPr>
            <p:nvPr/>
          </p:nvSpPr>
          <p:spPr bwMode="auto">
            <a:xfrm>
              <a:off x="3617913" y="5759294"/>
              <a:ext cx="0" cy="9405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 name="组合 21"/>
          <p:cNvGrpSpPr/>
          <p:nvPr/>
        </p:nvGrpSpPr>
        <p:grpSpPr>
          <a:xfrm>
            <a:off x="562768" y="2911169"/>
            <a:ext cx="7984331" cy="2813356"/>
            <a:chOff x="562768" y="2911169"/>
            <a:chExt cx="7984331" cy="2813356"/>
          </a:xfrm>
        </p:grpSpPr>
        <p:sp>
          <p:nvSpPr>
            <p:cNvPr id="62515" name="Rectangle 62"/>
            <p:cNvSpPr>
              <a:spLocks noChangeArrowheads="1"/>
            </p:cNvSpPr>
            <p:nvPr/>
          </p:nvSpPr>
          <p:spPr bwMode="auto">
            <a:xfrm>
              <a:off x="1350963" y="5308600"/>
              <a:ext cx="5683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b="1">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a:t>
              </a:r>
            </a:p>
          </p:txBody>
        </p:sp>
        <p:sp>
          <p:nvSpPr>
            <p:cNvPr id="62522" name="Rectangle 77"/>
            <p:cNvSpPr>
              <a:spLocks noChangeArrowheads="1"/>
            </p:cNvSpPr>
            <p:nvPr/>
          </p:nvSpPr>
          <p:spPr bwMode="auto">
            <a:xfrm flipH="1">
              <a:off x="6792913" y="5316538"/>
              <a:ext cx="6953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800" b="1">
                  <a:solidFill>
                    <a:srgbClr val="0000FF"/>
                  </a:solidFill>
                  <a:ea typeface="宋体" panose="02010600030101010101" pitchFamily="2" charset="-122"/>
                </a:rPr>
                <a:t>      </a:t>
              </a:r>
              <a:r>
                <a:rPr kumimoji="1" lang="en-US" altLang="zh-CN" sz="1800" b="1">
                  <a:solidFill>
                    <a:srgbClr val="0000FF"/>
                  </a:solidFill>
                  <a:ea typeface="宋体" panose="02010600030101010101" pitchFamily="2" charset="-122"/>
                </a:rPr>
                <a:t>=</a:t>
              </a:r>
            </a:p>
          </p:txBody>
        </p:sp>
        <p:sp>
          <p:nvSpPr>
            <p:cNvPr id="62551" name="Oval 53"/>
            <p:cNvSpPr>
              <a:spLocks noChangeArrowheads="1"/>
            </p:cNvSpPr>
            <p:nvPr/>
          </p:nvSpPr>
          <p:spPr bwMode="auto">
            <a:xfrm>
              <a:off x="1384301" y="5249835"/>
              <a:ext cx="889000" cy="446767"/>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552" name="Oval 69"/>
            <p:cNvSpPr>
              <a:spLocks noChangeArrowheads="1"/>
            </p:cNvSpPr>
            <p:nvPr/>
          </p:nvSpPr>
          <p:spPr bwMode="auto">
            <a:xfrm>
              <a:off x="6804026" y="5243265"/>
              <a:ext cx="981075" cy="481260"/>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554" name="Line 66"/>
            <p:cNvSpPr>
              <a:spLocks noChangeShapeType="1"/>
            </p:cNvSpPr>
            <p:nvPr/>
          </p:nvSpPr>
          <p:spPr bwMode="auto">
            <a:xfrm>
              <a:off x="1822451" y="4776788"/>
              <a:ext cx="6350" cy="466477"/>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5" name="Line 67"/>
            <p:cNvSpPr>
              <a:spLocks noChangeShapeType="1"/>
            </p:cNvSpPr>
            <p:nvPr/>
          </p:nvSpPr>
          <p:spPr bwMode="auto">
            <a:xfrm flipH="1">
              <a:off x="596901" y="5473219"/>
              <a:ext cx="787400" cy="0"/>
            </a:xfrm>
            <a:prstGeom prst="line">
              <a:avLst/>
            </a:prstGeom>
            <a:noFill/>
            <a:ln w="5715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6" name="Rectangle 68"/>
            <p:cNvSpPr>
              <a:spLocks noChangeArrowheads="1"/>
            </p:cNvSpPr>
            <p:nvPr/>
          </p:nvSpPr>
          <p:spPr bwMode="auto">
            <a:xfrm>
              <a:off x="581026" y="5065873"/>
              <a:ext cx="981075" cy="36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err="1">
                  <a:solidFill>
                    <a:srgbClr val="0000FF"/>
                  </a:solidFill>
                  <a:ea typeface="宋体" panose="02010600030101010101" pitchFamily="2" charset="-122"/>
                </a:rPr>
                <a:t>AdrTag</a:t>
              </a:r>
              <a:endParaRPr kumimoji="1" lang="en-US" altLang="zh-CN" sz="1800" b="1" dirty="0">
                <a:solidFill>
                  <a:srgbClr val="0000FF"/>
                </a:solidFill>
                <a:ea typeface="宋体" panose="02010600030101010101" pitchFamily="2" charset="-122"/>
              </a:endParaRPr>
            </a:p>
          </p:txBody>
        </p:sp>
        <p:sp>
          <p:nvSpPr>
            <p:cNvPr id="62557" name="Line 81"/>
            <p:cNvSpPr>
              <a:spLocks noChangeShapeType="1"/>
            </p:cNvSpPr>
            <p:nvPr/>
          </p:nvSpPr>
          <p:spPr bwMode="auto">
            <a:xfrm>
              <a:off x="7308851" y="4776788"/>
              <a:ext cx="0" cy="473047"/>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8" name="Line 82"/>
            <p:cNvSpPr>
              <a:spLocks noChangeShapeType="1"/>
            </p:cNvSpPr>
            <p:nvPr/>
          </p:nvSpPr>
          <p:spPr bwMode="auto">
            <a:xfrm>
              <a:off x="7785101" y="5473219"/>
              <a:ext cx="761998" cy="0"/>
            </a:xfrm>
            <a:prstGeom prst="line">
              <a:avLst/>
            </a:prstGeom>
            <a:noFill/>
            <a:ln w="5715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3" name="Line 60"/>
            <p:cNvSpPr>
              <a:spLocks noChangeShapeType="1"/>
            </p:cNvSpPr>
            <p:nvPr/>
          </p:nvSpPr>
          <p:spPr bwMode="auto">
            <a:xfrm flipH="1">
              <a:off x="2478881" y="5511967"/>
              <a:ext cx="25400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4" name="Line 63"/>
            <p:cNvSpPr>
              <a:spLocks noChangeShapeType="1"/>
            </p:cNvSpPr>
            <p:nvPr/>
          </p:nvSpPr>
          <p:spPr bwMode="auto">
            <a:xfrm>
              <a:off x="2275681" y="5511967"/>
              <a:ext cx="20320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7" name="Line 76"/>
            <p:cNvSpPr>
              <a:spLocks noChangeShapeType="1"/>
            </p:cNvSpPr>
            <p:nvPr/>
          </p:nvSpPr>
          <p:spPr bwMode="auto">
            <a:xfrm>
              <a:off x="6390481" y="5511967"/>
              <a:ext cx="20320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8" name="Line 78"/>
            <p:cNvSpPr>
              <a:spLocks noChangeShapeType="1"/>
            </p:cNvSpPr>
            <p:nvPr/>
          </p:nvSpPr>
          <p:spPr bwMode="auto">
            <a:xfrm flipH="1">
              <a:off x="6593681" y="5511967"/>
              <a:ext cx="25400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 name="Line 67"/>
            <p:cNvSpPr>
              <a:spLocks noChangeShapeType="1"/>
            </p:cNvSpPr>
            <p:nvPr/>
          </p:nvSpPr>
          <p:spPr bwMode="auto">
            <a:xfrm flipH="1">
              <a:off x="562768" y="3325603"/>
              <a:ext cx="7984331" cy="0"/>
            </a:xfrm>
            <a:prstGeom prst="line">
              <a:avLst/>
            </a:prstGeom>
            <a:noFill/>
            <a:ln w="57150">
              <a:solidFill>
                <a:srgbClr val="0000FF"/>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 name="Line 66"/>
            <p:cNvSpPr>
              <a:spLocks noChangeShapeType="1"/>
            </p:cNvSpPr>
            <p:nvPr/>
          </p:nvSpPr>
          <p:spPr bwMode="auto">
            <a:xfrm>
              <a:off x="603251" y="3325602"/>
              <a:ext cx="0" cy="2172703"/>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 name="Line 66"/>
            <p:cNvSpPr>
              <a:spLocks noChangeShapeType="1"/>
            </p:cNvSpPr>
            <p:nvPr/>
          </p:nvSpPr>
          <p:spPr bwMode="auto">
            <a:xfrm>
              <a:off x="8534401" y="3325603"/>
              <a:ext cx="0" cy="2164766"/>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 name="Line 66"/>
            <p:cNvSpPr>
              <a:spLocks noChangeShapeType="1"/>
            </p:cNvSpPr>
            <p:nvPr/>
          </p:nvSpPr>
          <p:spPr bwMode="auto">
            <a:xfrm>
              <a:off x="3021970" y="2911169"/>
              <a:ext cx="0" cy="414433"/>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 name="组合 20"/>
          <p:cNvGrpSpPr/>
          <p:nvPr/>
        </p:nvGrpSpPr>
        <p:grpSpPr>
          <a:xfrm>
            <a:off x="1255406" y="2458402"/>
            <a:ext cx="5141170" cy="452490"/>
            <a:chOff x="1255406" y="2458402"/>
            <a:chExt cx="5141170" cy="452490"/>
          </a:xfrm>
        </p:grpSpPr>
        <p:grpSp>
          <p:nvGrpSpPr>
            <p:cNvPr id="18" name="组合 17"/>
            <p:cNvGrpSpPr/>
            <p:nvPr/>
          </p:nvGrpSpPr>
          <p:grpSpPr>
            <a:xfrm>
              <a:off x="2425657" y="2486589"/>
              <a:ext cx="3970919" cy="424303"/>
              <a:chOff x="2425657" y="2486589"/>
              <a:chExt cx="3970919" cy="424303"/>
            </a:xfrm>
          </p:grpSpPr>
          <p:grpSp>
            <p:nvGrpSpPr>
              <p:cNvPr id="130" name="Group 166"/>
              <p:cNvGrpSpPr>
                <a:grpSpLocks/>
              </p:cNvGrpSpPr>
              <p:nvPr/>
            </p:nvGrpSpPr>
            <p:grpSpPr bwMode="auto">
              <a:xfrm>
                <a:off x="2425657" y="2493181"/>
                <a:ext cx="3964824" cy="417711"/>
                <a:chOff x="1904" y="1220"/>
                <a:chExt cx="1065" cy="135"/>
              </a:xfrm>
            </p:grpSpPr>
            <p:sp>
              <p:nvSpPr>
                <p:cNvPr id="131" name="Freeform 111"/>
                <p:cNvSpPr>
                  <a:spLocks/>
                </p:cNvSpPr>
                <p:nvPr/>
              </p:nvSpPr>
              <p:spPr bwMode="auto">
                <a:xfrm>
                  <a:off x="1904" y="1223"/>
                  <a:ext cx="1065" cy="132"/>
                </a:xfrm>
                <a:custGeom>
                  <a:avLst/>
                  <a:gdLst>
                    <a:gd name="T0" fmla="*/ 0 w 757"/>
                    <a:gd name="T1" fmla="*/ 47704 h 101"/>
                    <a:gd name="T2" fmla="*/ 0 w 757"/>
                    <a:gd name="T3" fmla="*/ 0 h 101"/>
                    <a:gd name="T4" fmla="*/ 3387379 w 757"/>
                    <a:gd name="T5" fmla="*/ 0 h 101"/>
                    <a:gd name="T6" fmla="*/ 3387379 w 757"/>
                    <a:gd name="T7" fmla="*/ 47704 h 101"/>
                    <a:gd name="T8" fmla="*/ 0 w 757"/>
                    <a:gd name="T9" fmla="*/ 47704 h 101"/>
                    <a:gd name="T10" fmla="*/ 0 w 757"/>
                    <a:gd name="T11" fmla="*/ 47704 h 101"/>
                    <a:gd name="T12" fmla="*/ 0 60000 65536"/>
                    <a:gd name="T13" fmla="*/ 0 60000 65536"/>
                    <a:gd name="T14" fmla="*/ 0 60000 65536"/>
                    <a:gd name="T15" fmla="*/ 0 60000 65536"/>
                    <a:gd name="T16" fmla="*/ 0 60000 65536"/>
                    <a:gd name="T17" fmla="*/ 0 60000 65536"/>
                    <a:gd name="T18" fmla="*/ 0 w 757"/>
                    <a:gd name="T19" fmla="*/ 0 h 101"/>
                    <a:gd name="T20" fmla="*/ 757 w 757"/>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757" h="101">
                      <a:moveTo>
                        <a:pt x="0" y="101"/>
                      </a:moveTo>
                      <a:lnTo>
                        <a:pt x="0" y="0"/>
                      </a:lnTo>
                      <a:lnTo>
                        <a:pt x="757" y="0"/>
                      </a:lnTo>
                      <a:lnTo>
                        <a:pt x="757" y="101"/>
                      </a:lnTo>
                      <a:lnTo>
                        <a:pt x="0" y="10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 name="Line 131"/>
                <p:cNvSpPr>
                  <a:spLocks noChangeShapeType="1"/>
                </p:cNvSpPr>
                <p:nvPr/>
              </p:nvSpPr>
              <p:spPr bwMode="auto">
                <a:xfrm>
                  <a:off x="2613" y="1221"/>
                  <a:ext cx="0" cy="1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 name="Line 138"/>
                <p:cNvSpPr>
                  <a:spLocks noChangeShapeType="1"/>
                </p:cNvSpPr>
                <p:nvPr/>
              </p:nvSpPr>
              <p:spPr bwMode="auto">
                <a:xfrm flipH="1">
                  <a:off x="2227" y="1220"/>
                  <a:ext cx="0" cy="1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 name="文本框 14"/>
              <p:cNvSpPr txBox="1"/>
              <p:nvPr/>
            </p:nvSpPr>
            <p:spPr>
              <a:xfrm>
                <a:off x="2618581" y="2506106"/>
                <a:ext cx="809625" cy="400110"/>
              </a:xfrm>
              <a:prstGeom prst="rect">
                <a:avLst/>
              </a:prstGeom>
              <a:noFill/>
            </p:spPr>
            <p:txBody>
              <a:bodyPr wrap="square" rtlCol="0">
                <a:spAutoFit/>
              </a:bodyPr>
              <a:lstStyle/>
              <a:p>
                <a:r>
                  <a:rPr lang="zh-CN" altLang="en-US" sz="2000" dirty="0" smtClean="0">
                    <a:latin typeface="+mj-ea"/>
                    <a:ea typeface="+mj-ea"/>
                  </a:rPr>
                  <a:t>标记</a:t>
                </a:r>
              </a:p>
            </p:txBody>
          </p:sp>
          <p:sp>
            <p:nvSpPr>
              <p:cNvPr id="16" name="文本框 15"/>
              <p:cNvSpPr txBox="1"/>
              <p:nvPr/>
            </p:nvSpPr>
            <p:spPr>
              <a:xfrm>
                <a:off x="4056249" y="2504326"/>
                <a:ext cx="788521" cy="396988"/>
              </a:xfrm>
              <a:prstGeom prst="rect">
                <a:avLst/>
              </a:prstGeom>
              <a:noFill/>
            </p:spPr>
            <p:txBody>
              <a:bodyPr wrap="square" rtlCol="0">
                <a:spAutoFit/>
              </a:bodyPr>
              <a:lstStyle/>
              <a:p>
                <a:r>
                  <a:rPr lang="zh-CN" altLang="en-US" sz="2000" dirty="0" smtClean="0">
                    <a:latin typeface="+mj-ea"/>
                    <a:ea typeface="+mj-ea"/>
                  </a:rPr>
                  <a:t>组号</a:t>
                </a:r>
              </a:p>
            </p:txBody>
          </p:sp>
          <p:sp>
            <p:nvSpPr>
              <p:cNvPr id="17" name="文本框 16"/>
              <p:cNvSpPr txBox="1"/>
              <p:nvPr/>
            </p:nvSpPr>
            <p:spPr>
              <a:xfrm>
                <a:off x="5161501" y="2486589"/>
                <a:ext cx="1235075" cy="400110"/>
              </a:xfrm>
              <a:prstGeom prst="rect">
                <a:avLst/>
              </a:prstGeom>
              <a:noFill/>
            </p:spPr>
            <p:txBody>
              <a:bodyPr wrap="square" rtlCol="0">
                <a:spAutoFit/>
              </a:bodyPr>
              <a:lstStyle/>
              <a:p>
                <a:r>
                  <a:rPr lang="zh-CN" altLang="en-US" sz="2000" dirty="0" smtClean="0">
                    <a:latin typeface="+mj-ea"/>
                    <a:ea typeface="+mj-ea"/>
                  </a:rPr>
                  <a:t>块内地址</a:t>
                </a:r>
              </a:p>
            </p:txBody>
          </p:sp>
        </p:grpSp>
        <p:sp>
          <p:nvSpPr>
            <p:cNvPr id="20" name="文本框 19"/>
            <p:cNvSpPr txBox="1"/>
            <p:nvPr/>
          </p:nvSpPr>
          <p:spPr>
            <a:xfrm>
              <a:off x="1255406" y="2458402"/>
              <a:ext cx="1270000" cy="400110"/>
            </a:xfrm>
            <a:prstGeom prst="rect">
              <a:avLst/>
            </a:prstGeom>
            <a:noFill/>
          </p:spPr>
          <p:txBody>
            <a:bodyPr wrap="square" rtlCol="0">
              <a:spAutoFit/>
            </a:bodyPr>
            <a:lstStyle/>
            <a:p>
              <a:r>
                <a:rPr lang="zh-CN" altLang="en-US" sz="2000" dirty="0" smtClean="0">
                  <a:latin typeface="+mj-ea"/>
                  <a:ea typeface="+mj-ea"/>
                </a:rPr>
                <a:t>主存地址</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5443">
                                            <p:txEl>
                                              <p:pRg st="1" end="1"/>
                                            </p:txEl>
                                          </p:spTgt>
                                        </p:tgtEl>
                                        <p:attrNameLst>
                                          <p:attrName>style.visibility</p:attrName>
                                        </p:attrNameLst>
                                      </p:cBhvr>
                                      <p:to>
                                        <p:strVal val="visible"/>
                                      </p:to>
                                    </p:set>
                                    <p:animEffect transition="in" filter="blinds(horizontal)">
                                      <p:cBhvr>
                                        <p:cTn id="7" dur="500"/>
                                        <p:tgtEl>
                                          <p:spTgt spid="4454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5443">
                                            <p:txEl>
                                              <p:pRg st="2" end="2"/>
                                            </p:txEl>
                                          </p:spTgt>
                                        </p:tgtEl>
                                        <p:attrNameLst>
                                          <p:attrName>style.visibility</p:attrName>
                                        </p:attrNameLst>
                                      </p:cBhvr>
                                      <p:to>
                                        <p:strVal val="visible"/>
                                      </p:to>
                                    </p:set>
                                    <p:animEffect transition="in" filter="blinds(horizontal)">
                                      <p:cBhvr>
                                        <p:cTn id="12" dur="500"/>
                                        <p:tgtEl>
                                          <p:spTgt spid="4454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5443">
                                            <p:txEl>
                                              <p:pRg st="3" end="3"/>
                                            </p:txEl>
                                          </p:spTgt>
                                        </p:tgtEl>
                                        <p:attrNameLst>
                                          <p:attrName>style.visibility</p:attrName>
                                        </p:attrNameLst>
                                      </p:cBhvr>
                                      <p:to>
                                        <p:strVal val="visible"/>
                                      </p:to>
                                    </p:set>
                                    <p:animEffect transition="in" filter="blinds(horizontal)">
                                      <p:cBhvr>
                                        <p:cTn id="17" dur="500"/>
                                        <p:tgtEl>
                                          <p:spTgt spid="4454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45443">
                                            <p:txEl>
                                              <p:pRg st="4" end="4"/>
                                            </p:txEl>
                                          </p:spTgt>
                                        </p:tgtEl>
                                        <p:attrNameLst>
                                          <p:attrName>style.visibility</p:attrName>
                                        </p:attrNameLst>
                                      </p:cBhvr>
                                      <p:to>
                                        <p:strVal val="visible"/>
                                      </p:to>
                                    </p:set>
                                    <p:animEffect transition="in" filter="blinds(horizontal)">
                                      <p:cBhvr>
                                        <p:cTn id="22" dur="500"/>
                                        <p:tgtEl>
                                          <p:spTgt spid="4454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2468"/>
                                        </p:tgtEl>
                                        <p:attrNameLst>
                                          <p:attrName>style.visibility</p:attrName>
                                        </p:attrNameLst>
                                      </p:cBhvr>
                                      <p:to>
                                        <p:strVal val="visible"/>
                                      </p:to>
                                    </p:set>
                                    <p:animEffect transition="in" filter="wipe(down)">
                                      <p:cBhvr>
                                        <p:cTn id="37" dur="500"/>
                                        <p:tgtEl>
                                          <p:spTgt spid="62468"/>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62525"/>
                                        </p:tgtEl>
                                        <p:attrNameLst>
                                          <p:attrName>style.visibility</p:attrName>
                                        </p:attrNameLst>
                                      </p:cBhvr>
                                      <p:to>
                                        <p:strVal val="visible"/>
                                      </p:to>
                                    </p:set>
                                    <p:animEffect transition="in" filter="wipe(up)">
                                      <p:cBhvr>
                                        <p:cTn id="41" dur="500"/>
                                        <p:tgtEl>
                                          <p:spTgt spid="6252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62559"/>
                                        </p:tgtEl>
                                        <p:attrNameLst>
                                          <p:attrName>style.visibility</p:attrName>
                                        </p:attrNameLst>
                                      </p:cBhvr>
                                      <p:to>
                                        <p:strVal val="visible"/>
                                      </p:to>
                                    </p:set>
                                    <p:animEffect transition="in" filter="wipe(down)">
                                      <p:cBhvr>
                                        <p:cTn id="46" dur="500"/>
                                        <p:tgtEl>
                                          <p:spTgt spid="6255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62560"/>
                                        </p:tgtEl>
                                        <p:attrNameLst>
                                          <p:attrName>style.visibility</p:attrName>
                                        </p:attrNameLst>
                                      </p:cBhvr>
                                      <p:to>
                                        <p:strVal val="visible"/>
                                      </p:to>
                                    </p:set>
                                    <p:animEffect transition="in" filter="wipe(down)">
                                      <p:cBhvr>
                                        <p:cTn id="49" dur="500"/>
                                        <p:tgtEl>
                                          <p:spTgt spid="62560"/>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62542"/>
                                        </p:tgtEl>
                                        <p:attrNameLst>
                                          <p:attrName>style.visibility</p:attrName>
                                        </p:attrNameLst>
                                      </p:cBhvr>
                                      <p:to>
                                        <p:strVal val="visible"/>
                                      </p:to>
                                    </p:set>
                                    <p:animEffect transition="in" filter="wipe(down)">
                                      <p:cBhvr>
                                        <p:cTn id="58" dur="500"/>
                                        <p:tgtEl>
                                          <p:spTgt spid="62542"/>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childTnLst>
                          </p:cTn>
                        </p:par>
                        <p:par>
                          <p:cTn id="63" fill="hold">
                            <p:stCondLst>
                              <p:cond delay="1000"/>
                            </p:stCondLst>
                            <p:childTnLst>
                              <p:par>
                                <p:cTn id="64" presetID="22" presetClass="entr" presetSubtype="4" fill="hold" grpId="0" nodeType="afterEffect">
                                  <p:stCondLst>
                                    <p:cond delay="0"/>
                                  </p:stCondLst>
                                  <p:childTnLst>
                                    <p:set>
                                      <p:cBhvr>
                                        <p:cTn id="65" dur="1" fill="hold">
                                          <p:stCondLst>
                                            <p:cond delay="0"/>
                                          </p:stCondLst>
                                        </p:cTn>
                                        <p:tgtEl>
                                          <p:spTgt spid="62541"/>
                                        </p:tgtEl>
                                        <p:attrNameLst>
                                          <p:attrName>style.visibility</p:attrName>
                                        </p:attrNameLst>
                                      </p:cBhvr>
                                      <p:to>
                                        <p:strVal val="visible"/>
                                      </p:to>
                                    </p:set>
                                    <p:animEffect transition="in" filter="wipe(down)">
                                      <p:cBhvr>
                                        <p:cTn id="66" dur="500"/>
                                        <p:tgtEl>
                                          <p:spTgt spid="62541"/>
                                        </p:tgtEl>
                                      </p:cBhvr>
                                    </p:animEffect>
                                  </p:childTnLst>
                                </p:cTn>
                              </p:par>
                            </p:childTnLst>
                          </p:cTn>
                        </p:par>
                        <p:par>
                          <p:cTn id="67" fill="hold">
                            <p:stCondLst>
                              <p:cond delay="1500"/>
                            </p:stCondLst>
                            <p:childTnLst>
                              <p:par>
                                <p:cTn id="68" presetID="22" presetClass="entr" presetSubtype="2" fill="hold"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right)">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62568"/>
                                        </p:tgtEl>
                                        <p:attrNameLst>
                                          <p:attrName>style.visibility</p:attrName>
                                        </p:attrNameLst>
                                      </p:cBhvr>
                                      <p:to>
                                        <p:strVal val="visible"/>
                                      </p:to>
                                    </p:set>
                                    <p:animEffect transition="in" filter="wipe(down)">
                                      <p:cBhvr>
                                        <p:cTn id="75" dur="500"/>
                                        <p:tgtEl>
                                          <p:spTgt spid="62568"/>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up)">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62535"/>
                                        </p:tgtEl>
                                        <p:attrNameLst>
                                          <p:attrName>style.visibility</p:attrName>
                                        </p:attrNameLst>
                                      </p:cBhvr>
                                      <p:to>
                                        <p:strVal val="visible"/>
                                      </p:to>
                                    </p:set>
                                    <p:animEffect transition="in" filter="wipe(down)">
                                      <p:cBhvr>
                                        <p:cTn id="84" dur="500"/>
                                        <p:tgtEl>
                                          <p:spTgt spid="62535"/>
                                        </p:tgtEl>
                                      </p:cBhvr>
                                    </p:animEffect>
                                  </p:childTnLst>
                                </p:cTn>
                              </p:par>
                            </p:childTnLst>
                          </p:cTn>
                        </p:par>
                        <p:par>
                          <p:cTn id="85" fill="hold">
                            <p:stCondLst>
                              <p:cond delay="500"/>
                            </p:stCondLst>
                            <p:childTnLst>
                              <p:par>
                                <p:cTn id="86" presetID="22" presetClass="entr" presetSubtype="1" fill="hold" nodeType="after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wipe(up)">
                                      <p:cBhvr>
                                        <p:cTn id="88" dur="500"/>
                                        <p:tgtEl>
                                          <p:spTgt spid="31"/>
                                        </p:tgtEl>
                                      </p:cBhvr>
                                    </p:animEffect>
                                  </p:childTnLst>
                                </p:cTn>
                              </p:par>
                            </p:childTnLst>
                          </p:cTn>
                        </p:par>
                        <p:par>
                          <p:cTn id="89" fill="hold">
                            <p:stCondLst>
                              <p:cond delay="1000"/>
                            </p:stCondLst>
                            <p:childTnLst>
                              <p:par>
                                <p:cTn id="90" presetID="22" presetClass="entr" presetSubtype="4" fill="hold" grpId="0" nodeType="afterEffect">
                                  <p:stCondLst>
                                    <p:cond delay="0"/>
                                  </p:stCondLst>
                                  <p:childTnLst>
                                    <p:set>
                                      <p:cBhvr>
                                        <p:cTn id="91" dur="1" fill="hold">
                                          <p:stCondLst>
                                            <p:cond delay="0"/>
                                          </p:stCondLst>
                                        </p:cTn>
                                        <p:tgtEl>
                                          <p:spTgt spid="62530"/>
                                        </p:tgtEl>
                                        <p:attrNameLst>
                                          <p:attrName>style.visibility</p:attrName>
                                        </p:attrNameLst>
                                      </p:cBhvr>
                                      <p:to>
                                        <p:strVal val="visible"/>
                                      </p:to>
                                    </p:set>
                                    <p:animEffect transition="in" filter="wipe(down)">
                                      <p:cBhvr>
                                        <p:cTn id="92" dur="500"/>
                                        <p:tgtEl>
                                          <p:spTgt spid="6253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10"/>
                                        </p:tgtEl>
                                        <p:attrNameLst>
                                          <p:attrName>style.visibility</p:attrName>
                                        </p:attrNameLst>
                                      </p:cBhvr>
                                      <p:to>
                                        <p:strVal val="visible"/>
                                      </p:to>
                                    </p:set>
                                    <p:animEffect transition="in" filter="blinds(horizontal)">
                                      <p:cBhvr>
                                        <p:cTn id="9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P spid="62568" grpId="0"/>
      <p:bldP spid="62559" grpId="0"/>
      <p:bldP spid="62560" grpId="0"/>
      <p:bldP spid="62541" grpId="0"/>
      <p:bldP spid="62542" grpId="0"/>
      <p:bldP spid="62530" grpId="0"/>
      <p:bldP spid="1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733675" y="1090923"/>
            <a:ext cx="6410325" cy="5715000"/>
          </a:xfrm>
          <a:prstGeom prst="rect">
            <a:avLst/>
          </a:prstGeom>
        </p:spPr>
      </p:pic>
      <p:sp>
        <p:nvSpPr>
          <p:cNvPr id="443404" name="Text Box 12"/>
          <p:cNvSpPr txBox="1">
            <a:spLocks noChangeArrowheads="1"/>
          </p:cNvSpPr>
          <p:nvPr/>
        </p:nvSpPr>
        <p:spPr bwMode="auto">
          <a:xfrm>
            <a:off x="697627" y="765746"/>
            <a:ext cx="8346362"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假定第0组的两</a:t>
            </a:r>
            <a:r>
              <a:rPr kumimoji="1" lang="zh-CN" altLang="en-US" sz="2000" b="1"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行被</a:t>
            </a:r>
            <a:r>
              <a:rPr kumimoji="1" lang="zh-CN" altLang="en-US"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主存第0和8块</a:t>
            </a:r>
            <a:r>
              <a:rPr kumimoji="1" lang="zh-CN" altLang="en-US" sz="2000" b="1"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占据，若需再调入第16块，</a:t>
            </a:r>
            <a:r>
              <a:rPr kumimoji="1" lang="zh-CN" altLang="en-US" sz="2000" b="1" dirty="0" smtClean="0">
                <a:solidFill>
                  <a:srgbClr val="A50021"/>
                </a:solidFill>
                <a:ea typeface="微软雅黑" panose="020B0503020204020204" pitchFamily="34" charset="-122"/>
                <a:cs typeface="Arial" panose="020B0604020202020204" pitchFamily="34" charset="0"/>
              </a:rPr>
              <a:t>该</a:t>
            </a:r>
            <a:r>
              <a:rPr kumimoji="1" lang="zh-CN" altLang="en-US" sz="2000" b="1" dirty="0">
                <a:solidFill>
                  <a:srgbClr val="A50021"/>
                </a:solidFill>
                <a:ea typeface="微软雅黑" panose="020B0503020204020204" pitchFamily="34" charset="-122"/>
                <a:cs typeface="Arial" panose="020B0604020202020204" pitchFamily="34" charset="0"/>
              </a:rPr>
              <a:t>怎么办？</a:t>
            </a:r>
          </a:p>
        </p:txBody>
      </p:sp>
      <p:sp>
        <p:nvSpPr>
          <p:cNvPr id="64516" name="Rectangle 13"/>
          <p:cNvSpPr>
            <a:spLocks noChangeArrowheads="1"/>
          </p:cNvSpPr>
          <p:nvPr/>
        </p:nvSpPr>
        <p:spPr bwMode="auto">
          <a:xfrm>
            <a:off x="7593325" y="1443437"/>
            <a:ext cx="765175" cy="404813"/>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4517" name="Line 14"/>
          <p:cNvSpPr>
            <a:spLocks noChangeShapeType="1"/>
          </p:cNvSpPr>
          <p:nvPr/>
        </p:nvSpPr>
        <p:spPr bwMode="auto">
          <a:xfrm flipH="1" flipV="1">
            <a:off x="4947385" y="2529855"/>
            <a:ext cx="2632940" cy="2208832"/>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64518" name="Rectangle 15"/>
          <p:cNvSpPr>
            <a:spLocks noChangeArrowheads="1"/>
          </p:cNvSpPr>
          <p:nvPr/>
        </p:nvSpPr>
        <p:spPr bwMode="auto">
          <a:xfrm>
            <a:off x="3983350" y="2130625"/>
            <a:ext cx="671513" cy="36036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4519" name="Rectangle 16"/>
          <p:cNvSpPr>
            <a:spLocks noChangeArrowheads="1"/>
          </p:cNvSpPr>
          <p:nvPr/>
        </p:nvSpPr>
        <p:spPr bwMode="auto">
          <a:xfrm>
            <a:off x="3989592" y="2529855"/>
            <a:ext cx="671513" cy="404813"/>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4520" name="Rectangle 13"/>
          <p:cNvSpPr>
            <a:spLocks noChangeArrowheads="1"/>
          </p:cNvSpPr>
          <p:nvPr/>
        </p:nvSpPr>
        <p:spPr bwMode="auto">
          <a:xfrm>
            <a:off x="7602950" y="3000375"/>
            <a:ext cx="765175" cy="40481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452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091A49C-7558-4494-86A1-BDBEF8B71145}" type="slidenum">
              <a:rPr lang="zh-CN" altLang="en-US" sz="1200" smtClean="0">
                <a:solidFill>
                  <a:srgbClr val="898989"/>
                </a:solidFill>
              </a:rPr>
              <a:pPr/>
              <a:t>52</a:t>
            </a:fld>
            <a:endParaRPr lang="zh-CN" altLang="en-US" sz="1200" smtClean="0">
              <a:solidFill>
                <a:srgbClr val="898989"/>
              </a:solidFill>
            </a:endParaRPr>
          </a:p>
        </p:txBody>
      </p:sp>
      <p:sp>
        <p:nvSpPr>
          <p:cNvPr id="12" name="Rectangle 2"/>
          <p:cNvSpPr txBox="1">
            <a:spLocks noChangeArrowheads="1"/>
          </p:cNvSpPr>
          <p:nvPr/>
        </p:nvSpPr>
        <p:spPr bwMode="auto">
          <a:xfrm>
            <a:off x="236538" y="48595"/>
            <a:ext cx="8807450" cy="57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a:lstStyle>
          <a:p>
            <a:pPr eaLnBrk="1" hangingPunct="1"/>
            <a:r>
              <a:rPr lang="zh-CN" altLang="en-US" dirty="0" smtClean="0"/>
              <a:t>替换(</a:t>
            </a:r>
            <a:r>
              <a:rPr lang="en-US" altLang="zh-CN" dirty="0" smtClean="0"/>
              <a:t>Replacement</a:t>
            </a:r>
            <a:r>
              <a:rPr lang="zh-CN" altLang="en-US" dirty="0" smtClean="0"/>
              <a:t>)算法</a:t>
            </a:r>
          </a:p>
        </p:txBody>
      </p:sp>
      <p:sp>
        <p:nvSpPr>
          <p:cNvPr id="2" name="矩形 1"/>
          <p:cNvSpPr/>
          <p:nvPr/>
        </p:nvSpPr>
        <p:spPr>
          <a:xfrm>
            <a:off x="1" y="715988"/>
            <a:ext cx="697627" cy="407291"/>
          </a:xfrm>
          <a:prstGeom prst="rect">
            <a:avLst/>
          </a:prstGeom>
        </p:spPr>
        <p:txBody>
          <a:bodyPr wrap="none">
            <a:spAutoFit/>
          </a:bodyPr>
          <a:lstStyle/>
          <a:p>
            <a:pPr algn="just" eaLnBrk="1" hangingPunct="1">
              <a:lnSpc>
                <a:spcPct val="110000"/>
              </a:lnSpc>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例如</a:t>
            </a:r>
          </a:p>
        </p:txBody>
      </p:sp>
      <p:sp>
        <p:nvSpPr>
          <p:cNvPr id="19" name="灯片编号占位符 1"/>
          <p:cNvSpPr txBox="1">
            <a:spLocks/>
          </p:cNvSpPr>
          <p:nvPr/>
        </p:nvSpPr>
        <p:spPr bwMode="auto">
          <a:xfrm>
            <a:off x="7086600" y="6558879"/>
            <a:ext cx="2057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1143000" indent="-228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600200" indent="-228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2057400" indent="-228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0"/>
              </a:spcBef>
              <a:spcAft>
                <a:spcPct val="0"/>
              </a:spcAft>
              <a:defRPr sz="16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0"/>
              </a:spcBef>
              <a:spcAft>
                <a:spcPct val="0"/>
              </a:spcAft>
              <a:defRPr sz="16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0"/>
              </a:spcBef>
              <a:spcAft>
                <a:spcPct val="0"/>
              </a:spcAft>
              <a:defRPr sz="16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0"/>
              </a:spcBef>
              <a:spcAft>
                <a:spcPct val="0"/>
              </a:spcAft>
              <a:defRPr sz="1600" kern="1200">
                <a:solidFill>
                  <a:schemeClr val="tx1"/>
                </a:solidFill>
                <a:latin typeface="Arial" panose="020B0604020202020204" pitchFamily="34" charset="0"/>
                <a:ea typeface="+mn-ea"/>
                <a:cs typeface="+mn-cs"/>
              </a:defRPr>
            </a:lvl9pPr>
          </a:lstStyle>
          <a:p>
            <a:fld id="{6091A49C-7558-4494-86A1-BDBEF8B71145}" type="slidenum">
              <a:rPr lang="zh-CN" altLang="en-US" sz="1200" smtClean="0">
                <a:solidFill>
                  <a:srgbClr val="898989"/>
                </a:solidFill>
              </a:rPr>
              <a:pPr/>
              <a:t>52</a:t>
            </a:fld>
            <a:endParaRPr lang="zh-CN" altLang="en-US" sz="1200" smtClean="0">
              <a:solidFill>
                <a:srgbClr val="898989"/>
              </a:solidFill>
            </a:endParaRPr>
          </a:p>
        </p:txBody>
      </p:sp>
      <p:sp>
        <p:nvSpPr>
          <p:cNvPr id="26" name="灯片编号占位符 1"/>
          <p:cNvSpPr txBox="1">
            <a:spLocks/>
          </p:cNvSpPr>
          <p:nvPr/>
        </p:nvSpPr>
        <p:spPr bwMode="auto">
          <a:xfrm>
            <a:off x="7086600" y="6575127"/>
            <a:ext cx="2057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1143000" indent="-228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600200" indent="-228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2057400" indent="-228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0"/>
              </a:spcBef>
              <a:spcAft>
                <a:spcPct val="0"/>
              </a:spcAft>
              <a:defRPr sz="16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0"/>
              </a:spcBef>
              <a:spcAft>
                <a:spcPct val="0"/>
              </a:spcAft>
              <a:defRPr sz="16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0"/>
              </a:spcBef>
              <a:spcAft>
                <a:spcPct val="0"/>
              </a:spcAft>
              <a:defRPr sz="16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0"/>
              </a:spcBef>
              <a:spcAft>
                <a:spcPct val="0"/>
              </a:spcAft>
              <a:defRPr sz="1600" kern="1200">
                <a:solidFill>
                  <a:schemeClr val="tx1"/>
                </a:solidFill>
                <a:latin typeface="Arial" panose="020B0604020202020204" pitchFamily="34" charset="0"/>
                <a:ea typeface="+mn-ea"/>
                <a:cs typeface="+mn-cs"/>
              </a:defRPr>
            </a:lvl9pPr>
          </a:lstStyle>
          <a:p>
            <a:fld id="{6091A49C-7558-4494-86A1-BDBEF8B71145}" type="slidenum">
              <a:rPr lang="zh-CN" altLang="en-US" sz="1200" smtClean="0">
                <a:solidFill>
                  <a:srgbClr val="898989"/>
                </a:solidFill>
              </a:rPr>
              <a:pPr/>
              <a:t>52</a:t>
            </a:fld>
            <a:endParaRPr lang="zh-CN" altLang="en-US" sz="1200" smtClean="0">
              <a:solidFill>
                <a:srgbClr val="898989"/>
              </a:solidFill>
            </a:endParaRPr>
          </a:p>
        </p:txBody>
      </p:sp>
      <p:sp>
        <p:nvSpPr>
          <p:cNvPr id="114697" name="矩形 14"/>
          <p:cNvSpPr>
            <a:spLocks noChangeArrowheads="1"/>
          </p:cNvSpPr>
          <p:nvPr/>
        </p:nvSpPr>
        <p:spPr bwMode="auto">
          <a:xfrm>
            <a:off x="79375" y="1358456"/>
            <a:ext cx="278764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第</a:t>
            </a:r>
            <a:r>
              <a:rPr kumimoji="1"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0</a:t>
            </a:r>
            <a:r>
              <a:rPr kumimoji="1"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组中必须调出一块，那么，调出哪一块呢？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3404"/>
                                        </p:tgtEl>
                                        <p:attrNameLst>
                                          <p:attrName>style.visibility</p:attrName>
                                        </p:attrNameLst>
                                      </p:cBhvr>
                                      <p:to>
                                        <p:strVal val="visible"/>
                                      </p:to>
                                    </p:set>
                                    <p:animEffect transition="in" filter="blinds(horizontal)">
                                      <p:cBhvr>
                                        <p:cTn id="12" dur="500"/>
                                        <p:tgtEl>
                                          <p:spTgt spid="4434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4697"/>
                                        </p:tgtEl>
                                        <p:attrNameLst>
                                          <p:attrName>style.visibility</p:attrName>
                                        </p:attrNameLst>
                                      </p:cBhvr>
                                      <p:to>
                                        <p:strVal val="visible"/>
                                      </p:to>
                                    </p:set>
                                    <p:animEffect transition="in" filter="blinds(horizontal)">
                                      <p:cBhvr>
                                        <p:cTn id="17" dur="500"/>
                                        <p:tgtEl>
                                          <p:spTgt spid="114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4" grpId="0" animBg="1"/>
      <p:bldP spid="2" grpId="0"/>
      <p:bldP spid="11469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236538" y="105745"/>
            <a:ext cx="8807450" cy="574324"/>
          </a:xfrm>
        </p:spPr>
        <p:txBody>
          <a:bodyPr lIns="91440" tIns="45720" rIns="91440" bIns="45720" anchor="ctr"/>
          <a:lstStyle/>
          <a:p>
            <a:pPr eaLnBrk="1" hangingPunct="1"/>
            <a:r>
              <a:rPr lang="zh-CN" altLang="en-US" dirty="0" smtClean="0"/>
              <a:t>何时需要替换算法？</a:t>
            </a:r>
          </a:p>
        </p:txBody>
      </p:sp>
      <p:sp>
        <p:nvSpPr>
          <p:cNvPr id="450563" name="Rectangle 3"/>
          <p:cNvSpPr>
            <a:spLocks noGrp="1" noChangeArrowheads="1"/>
          </p:cNvSpPr>
          <p:nvPr>
            <p:ph type="body" idx="4294967295"/>
          </p:nvPr>
        </p:nvSpPr>
        <p:spPr>
          <a:xfrm>
            <a:off x="360546" y="1297503"/>
            <a:ext cx="8191500" cy="5560497"/>
          </a:xfrm>
          <a:noFill/>
        </p:spPr>
        <p:txBody>
          <a:bodyPr/>
          <a:lstStyle/>
          <a:p>
            <a:pPr eaLnBrk="1" hangingPunct="1">
              <a:lnSpc>
                <a:spcPct val="120000"/>
              </a:lnSpc>
            </a:pPr>
            <a:r>
              <a:rPr lang="zh-CN" altLang="en-US" sz="2000" dirty="0" smtClean="0">
                <a:latin typeface="微软雅黑" panose="020B0503020204020204" pitchFamily="34" charset="-122"/>
                <a:ea typeface="微软雅黑" panose="020B0503020204020204" pitchFamily="34" charset="-122"/>
              </a:rPr>
              <a:t>直接映射</a:t>
            </a:r>
            <a:r>
              <a:rPr lang="en-US" altLang="zh-CN" sz="2000" dirty="0" smtClean="0">
                <a:latin typeface="微软雅黑" panose="020B0503020204020204" pitchFamily="34" charset="-122"/>
                <a:ea typeface="微软雅黑" panose="020B0503020204020204" pitchFamily="34" charset="-122"/>
              </a:rPr>
              <a:t>:</a:t>
            </a:r>
            <a:endParaRPr lang="en-US" altLang="zh-CN" sz="2000" dirty="0" smtClean="0">
              <a:solidFill>
                <a:srgbClr val="CC3300"/>
              </a:solidFill>
              <a:latin typeface="微软雅黑" panose="020B0503020204020204" pitchFamily="34" charset="-122"/>
              <a:ea typeface="微软雅黑" panose="020B0503020204020204" pitchFamily="34" charset="-122"/>
            </a:endParaRPr>
          </a:p>
          <a:p>
            <a:pPr lvl="1" eaLnBrk="1" hangingPunct="1">
              <a:lnSpc>
                <a:spcPct val="120000"/>
              </a:lnSpc>
            </a:pPr>
            <a:r>
              <a:rPr lang="zh-CN" altLang="en-US" sz="2000" dirty="0" smtClean="0">
                <a:latin typeface="微软雅黑" panose="020B0503020204020204" pitchFamily="34" charset="-122"/>
                <a:ea typeface="微软雅黑" panose="020B0503020204020204" pitchFamily="34" charset="-122"/>
              </a:rPr>
              <a:t>映射唯一，别无选择，无需考虑替换算法</a:t>
            </a:r>
          </a:p>
          <a:p>
            <a:pPr eaLnBrk="1" hangingPunct="1">
              <a:lnSpc>
                <a:spcPct val="120000"/>
              </a:lnSpc>
            </a:pPr>
            <a:r>
              <a:rPr lang="zh-CN" altLang="en-US" sz="2000" dirty="0" smtClean="0">
                <a:latin typeface="微软雅黑" panose="020B0503020204020204" pitchFamily="34" charset="-122"/>
                <a:ea typeface="微软雅黑" panose="020B0503020204020204" pitchFamily="34" charset="-122"/>
              </a:rPr>
              <a:t>组相联映射</a:t>
            </a:r>
            <a:r>
              <a:rPr lang="en-US" altLang="zh-CN" sz="2000" dirty="0" smtClean="0">
                <a:latin typeface="微软雅黑" panose="020B0503020204020204" pitchFamily="34" charset="-122"/>
                <a:ea typeface="微软雅黑" panose="020B0503020204020204" pitchFamily="34" charset="-122"/>
              </a:rPr>
              <a:t>: </a:t>
            </a:r>
            <a:endParaRPr lang="en-US" altLang="zh-CN" sz="2000" dirty="0" smtClean="0">
              <a:solidFill>
                <a:srgbClr val="CC3300"/>
              </a:solidFill>
              <a:latin typeface="微软雅黑" panose="020B0503020204020204" pitchFamily="34" charset="-122"/>
              <a:ea typeface="微软雅黑" panose="020B0503020204020204" pitchFamily="34" charset="-122"/>
            </a:endParaRPr>
          </a:p>
          <a:p>
            <a:pPr lvl="1" eaLnBrk="1" hangingPunct="1">
              <a:lnSpc>
                <a:spcPct val="120000"/>
              </a:lnSpc>
            </a:pPr>
            <a:r>
              <a:rPr lang="zh-CN" altLang="en-US" sz="2000" dirty="0" smtClean="0">
                <a:latin typeface="微软雅黑" panose="020B0503020204020204" pitchFamily="34" charset="-122"/>
                <a:ea typeface="微软雅黑" panose="020B0503020204020204" pitchFamily="34" charset="-122"/>
              </a:rPr>
              <a:t>每个主存数据有</a:t>
            </a:r>
            <a:r>
              <a:rPr lang="en-US" altLang="zh-CN" sz="2000" dirty="0" smtClean="0">
                <a:latin typeface="微软雅黑" panose="020B0503020204020204" pitchFamily="34" charset="-122"/>
                <a:ea typeface="微软雅黑" panose="020B0503020204020204" pitchFamily="34" charset="-122"/>
              </a:rPr>
              <a:t>N</a:t>
            </a:r>
            <a:r>
              <a:rPr lang="zh-CN" altLang="en-US" sz="2000" dirty="0" smtClean="0">
                <a:latin typeface="微软雅黑" panose="020B0503020204020204" pitchFamily="34" charset="-122"/>
                <a:ea typeface="微软雅黑" panose="020B0503020204020204" pitchFamily="34" charset="-122"/>
              </a:rPr>
              <a:t>个</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行可选择，需考虑替换算法</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20000"/>
              </a:lnSpc>
            </a:pPr>
            <a:r>
              <a:rPr lang="zh-CN" altLang="en-US" sz="2000" dirty="0" smtClean="0">
                <a:latin typeface="微软雅黑" panose="020B0503020204020204" pitchFamily="34" charset="-122"/>
                <a:ea typeface="微软雅黑" panose="020B0503020204020204" pitchFamily="34" charset="-122"/>
              </a:rPr>
              <a:t>全相联映射</a:t>
            </a:r>
            <a:r>
              <a:rPr lang="en-US" altLang="zh-CN" sz="2000" dirty="0" smtClean="0">
                <a:latin typeface="微软雅黑" panose="020B0503020204020204" pitchFamily="34" charset="-122"/>
                <a:ea typeface="微软雅黑" panose="020B0503020204020204" pitchFamily="34" charset="-122"/>
              </a:rPr>
              <a:t>:</a:t>
            </a:r>
            <a:endParaRPr lang="en-US" altLang="zh-CN" sz="2000" dirty="0" smtClean="0">
              <a:solidFill>
                <a:srgbClr val="CC3300"/>
              </a:solidFill>
              <a:latin typeface="微软雅黑" panose="020B0503020204020204" pitchFamily="34" charset="-122"/>
              <a:ea typeface="微软雅黑" panose="020B0503020204020204" pitchFamily="34" charset="-122"/>
            </a:endParaRPr>
          </a:p>
          <a:p>
            <a:pPr lvl="1" eaLnBrk="1" hangingPunct="1">
              <a:lnSpc>
                <a:spcPct val="120000"/>
              </a:lnSpc>
            </a:pPr>
            <a:r>
              <a:rPr lang="zh-CN" altLang="en-US" sz="2000" dirty="0" smtClean="0">
                <a:latin typeface="微软雅黑" panose="020B0503020204020204" pitchFamily="34" charset="-122"/>
                <a:ea typeface="微软雅黑" panose="020B0503020204020204" pitchFamily="34" charset="-122"/>
              </a:rPr>
              <a:t>每个主存数据可存放到</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任意行中，需考虑替换算法</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20000"/>
              </a:lnSpc>
              <a:buFontTx/>
              <a:buNone/>
            </a:pPr>
            <a:r>
              <a:rPr lang="zh-CN" altLang="en-US" sz="2000" dirty="0" smtClean="0">
                <a:solidFill>
                  <a:srgbClr val="CC0000"/>
                </a:solidFill>
                <a:latin typeface="微软雅黑" panose="020B0503020204020204" pitchFamily="34" charset="-122"/>
                <a:ea typeface="微软雅黑" panose="020B0503020204020204" pitchFamily="34" charset="-122"/>
              </a:rPr>
              <a:t>结论：在组相联和</a:t>
            </a:r>
            <a:r>
              <a:rPr lang="zh-CN" altLang="en-US" sz="2000" dirty="0">
                <a:solidFill>
                  <a:srgbClr val="CC0000"/>
                </a:solidFill>
                <a:latin typeface="微软雅黑" panose="020B0503020204020204" pitchFamily="34" charset="-122"/>
                <a:ea typeface="微软雅黑" panose="020B0503020204020204" pitchFamily="34" charset="-122"/>
              </a:rPr>
              <a:t>全相联映射中若</a:t>
            </a:r>
            <a:r>
              <a:rPr lang="en-US" altLang="zh-CN" sz="2000" dirty="0">
                <a:solidFill>
                  <a:srgbClr val="CC0000"/>
                </a:solidFill>
                <a:latin typeface="微软雅黑" panose="020B0503020204020204" pitchFamily="34" charset="-122"/>
                <a:ea typeface="微软雅黑" panose="020B0503020204020204" pitchFamily="34" charset="-122"/>
              </a:rPr>
              <a:t>Cache</a:t>
            </a:r>
            <a:r>
              <a:rPr lang="zh-CN" altLang="en-US" sz="2000" dirty="0">
                <a:solidFill>
                  <a:srgbClr val="CC0000"/>
                </a:solidFill>
                <a:latin typeface="微软雅黑" panose="020B0503020204020204" pitchFamily="34" charset="-122"/>
                <a:ea typeface="微软雅黑" panose="020B0503020204020204" pitchFamily="34" charset="-122"/>
              </a:rPr>
              <a:t>未命中，</a:t>
            </a:r>
            <a:r>
              <a:rPr lang="zh-CN" altLang="en-US" sz="2000" dirty="0" smtClean="0">
                <a:solidFill>
                  <a:srgbClr val="CC0000"/>
                </a:solidFill>
                <a:latin typeface="微软雅黑" panose="020B0503020204020204" pitchFamily="34" charset="-122"/>
                <a:ea typeface="微软雅黑" panose="020B0503020204020204" pitchFamily="34" charset="-122"/>
              </a:rPr>
              <a:t>则可能需要替换。</a:t>
            </a:r>
            <a:endParaRPr lang="en-US" altLang="zh-CN" sz="2000" dirty="0" smtClean="0">
              <a:solidFill>
                <a:srgbClr val="CC0000"/>
              </a:solidFill>
              <a:latin typeface="微软雅黑" panose="020B0503020204020204" pitchFamily="34" charset="-122"/>
              <a:ea typeface="微软雅黑" panose="020B0503020204020204" pitchFamily="34" charset="-122"/>
            </a:endParaRPr>
          </a:p>
          <a:p>
            <a:pPr eaLnBrk="1" hangingPunct="1">
              <a:lnSpc>
                <a:spcPct val="120000"/>
              </a:lnSpc>
              <a:buFontTx/>
              <a:buNone/>
            </a:pPr>
            <a:r>
              <a:rPr lang="zh-CN" altLang="en-US" sz="2000" dirty="0">
                <a:solidFill>
                  <a:srgbClr val="CC0000"/>
                </a:solidFill>
                <a:latin typeface="微软雅黑" panose="020B0503020204020204" pitchFamily="34" charset="-122"/>
                <a:ea typeface="微软雅黑" panose="020B0503020204020204" pitchFamily="34" charset="-122"/>
              </a:rPr>
              <a:t>替换</a:t>
            </a:r>
            <a:r>
              <a:rPr lang="zh-CN" altLang="en-US" sz="2000" dirty="0" smtClean="0">
                <a:solidFill>
                  <a:srgbClr val="CC0000"/>
                </a:solidFill>
                <a:latin typeface="微软雅黑" panose="020B0503020204020204" pitchFamily="34" charset="-122"/>
                <a:ea typeface="微软雅黑" panose="020B0503020204020204" pitchFamily="34" charset="-122"/>
              </a:rPr>
              <a:t>过程为：</a:t>
            </a:r>
          </a:p>
          <a:p>
            <a:pPr lvl="1" eaLnBrk="1" hangingPunct="1">
              <a:lnSpc>
                <a:spcPct val="120000"/>
              </a:lnSpc>
            </a:pPr>
            <a:r>
              <a:rPr lang="zh-CN" altLang="en-US" sz="2000" dirty="0" smtClean="0">
                <a:latin typeface="微软雅黑" panose="020B0503020204020204" pitchFamily="34" charset="-122"/>
                <a:ea typeface="微软雅黑" panose="020B0503020204020204" pitchFamily="34" charset="-122"/>
              </a:rPr>
              <a:t>从主存取出一个新块</a:t>
            </a:r>
          </a:p>
          <a:p>
            <a:pPr lvl="1" eaLnBrk="1" hangingPunct="1">
              <a:lnSpc>
                <a:spcPct val="120000"/>
              </a:lnSpc>
            </a:pPr>
            <a:r>
              <a:rPr lang="zh-CN" altLang="en-US" sz="2000" dirty="0" smtClean="0">
                <a:latin typeface="微软雅黑" panose="020B0503020204020204" pitchFamily="34" charset="-122"/>
                <a:ea typeface="微软雅黑" panose="020B0503020204020204" pitchFamily="34" charset="-122"/>
              </a:rPr>
              <a:t>选择一个满足映射关系的空</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行</a:t>
            </a:r>
          </a:p>
          <a:p>
            <a:pPr lvl="1" eaLnBrk="1" hangingPunct="1">
              <a:lnSpc>
                <a:spcPct val="120000"/>
              </a:lnSpc>
            </a:pPr>
            <a:r>
              <a:rPr lang="zh-CN" altLang="en-US" sz="2000" dirty="0" smtClean="0">
                <a:latin typeface="微软雅黑" panose="020B0503020204020204" pitchFamily="34" charset="-122"/>
                <a:ea typeface="微软雅黑" panose="020B0503020204020204" pitchFamily="34" charset="-122"/>
              </a:rPr>
              <a:t>若对应</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行被占满时又需调入新主存块，则必须考虑从</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行中替换出一个主存块</a:t>
            </a:r>
            <a:endParaRPr lang="en-US" altLang="zh-CN" sz="2000" dirty="0" smtClean="0">
              <a:latin typeface="微软雅黑" panose="020B0503020204020204" pitchFamily="34" charset="-122"/>
              <a:ea typeface="微软雅黑" panose="020B0503020204020204" pitchFamily="34" charset="-122"/>
            </a:endParaRPr>
          </a:p>
        </p:txBody>
      </p:sp>
      <p:sp>
        <p:nvSpPr>
          <p:cNvPr id="7066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A4E485A-0606-4E2B-AA8D-AFF055FCEA46}" type="slidenum">
              <a:rPr lang="zh-CN" altLang="en-US" sz="1200" smtClean="0">
                <a:solidFill>
                  <a:srgbClr val="898989"/>
                </a:solidFill>
              </a:rPr>
              <a:pPr/>
              <a:t>53</a:t>
            </a:fld>
            <a:endParaRPr lang="zh-CN" altLang="en-US" sz="1200" smtClean="0">
              <a:solidFill>
                <a:srgbClr val="898989"/>
              </a:solidFill>
            </a:endParaRPr>
          </a:p>
        </p:txBody>
      </p:sp>
      <p:sp>
        <p:nvSpPr>
          <p:cNvPr id="2" name="文本框 1"/>
          <p:cNvSpPr txBox="1"/>
          <p:nvPr/>
        </p:nvSpPr>
        <p:spPr>
          <a:xfrm>
            <a:off x="236538" y="680069"/>
            <a:ext cx="8714957" cy="707886"/>
          </a:xfrm>
          <a:prstGeom prst="rect">
            <a:avLst/>
          </a:prstGeom>
          <a:noFill/>
        </p:spPr>
        <p:txBody>
          <a:bodyPr wrap="square" rtlCol="0">
            <a:spAutoFit/>
          </a:bodyPr>
          <a:lstStyle/>
          <a:p>
            <a:r>
              <a:rPr lang="zh-CN" altLang="en-US" sz="2000" b="1" dirty="0" smtClean="0">
                <a:solidFill>
                  <a:schemeClr val="accent2"/>
                </a:solidFill>
                <a:latin typeface="+mj-ea"/>
                <a:ea typeface="+mj-ea"/>
              </a:rPr>
              <a:t>替换算法</a:t>
            </a:r>
            <a:r>
              <a:rPr lang="zh-CN" altLang="en-US" sz="2000" b="1" dirty="0" smtClean="0">
                <a:latin typeface="+mj-ea"/>
                <a:ea typeface="+mj-ea"/>
              </a:rPr>
              <a:t>：把一个主存块送入</a:t>
            </a:r>
            <a:r>
              <a:rPr lang="en-US" altLang="zh-CN" sz="2000" b="1" dirty="0" smtClean="0">
                <a:latin typeface="+mj-ea"/>
                <a:ea typeface="+mj-ea"/>
              </a:rPr>
              <a:t>cache</a:t>
            </a:r>
            <a:r>
              <a:rPr lang="zh-CN" altLang="en-US" sz="2000" b="1" dirty="0" smtClean="0">
                <a:latin typeface="+mj-ea"/>
                <a:ea typeface="+mj-ea"/>
              </a:rPr>
              <a:t>时，出现有多个行供选择，选择哪一行的策略算法。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50563">
                                            <p:txEl>
                                              <p:pRg st="0" end="0"/>
                                            </p:txEl>
                                          </p:spTgt>
                                        </p:tgtEl>
                                        <p:attrNameLst>
                                          <p:attrName>style.visibility</p:attrName>
                                        </p:attrNameLst>
                                      </p:cBhvr>
                                      <p:to>
                                        <p:strVal val="visible"/>
                                      </p:to>
                                    </p:set>
                                    <p:animEffect transition="in" filter="wipe(down)">
                                      <p:cBhvr>
                                        <p:cTn id="12" dur="500"/>
                                        <p:tgtEl>
                                          <p:spTgt spid="45056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50563">
                                            <p:txEl>
                                              <p:pRg st="2" end="2"/>
                                            </p:txEl>
                                          </p:spTgt>
                                        </p:tgtEl>
                                        <p:attrNameLst>
                                          <p:attrName>style.visibility</p:attrName>
                                        </p:attrNameLst>
                                      </p:cBhvr>
                                      <p:to>
                                        <p:strVal val="visible"/>
                                      </p:to>
                                    </p:set>
                                    <p:animEffect transition="in" filter="wipe(down)">
                                      <p:cBhvr>
                                        <p:cTn id="15" dur="500"/>
                                        <p:tgtEl>
                                          <p:spTgt spid="45056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50563">
                                            <p:txEl>
                                              <p:pRg st="4" end="4"/>
                                            </p:txEl>
                                          </p:spTgt>
                                        </p:tgtEl>
                                        <p:attrNameLst>
                                          <p:attrName>style.visibility</p:attrName>
                                        </p:attrNameLst>
                                      </p:cBhvr>
                                      <p:to>
                                        <p:strVal val="visible"/>
                                      </p:to>
                                    </p:set>
                                    <p:animEffect transition="in" filter="wipe(down)">
                                      <p:cBhvr>
                                        <p:cTn id="18" dur="500"/>
                                        <p:tgtEl>
                                          <p:spTgt spid="45056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50563">
                                            <p:txEl>
                                              <p:pRg st="1" end="1"/>
                                            </p:txEl>
                                          </p:spTgt>
                                        </p:tgtEl>
                                        <p:attrNameLst>
                                          <p:attrName>style.visibility</p:attrName>
                                        </p:attrNameLst>
                                      </p:cBhvr>
                                      <p:to>
                                        <p:strVal val="visible"/>
                                      </p:to>
                                    </p:set>
                                    <p:animEffect transition="in" filter="blinds(horizontal)">
                                      <p:cBhvr>
                                        <p:cTn id="23" dur="500"/>
                                        <p:tgtEl>
                                          <p:spTgt spid="45056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50563">
                                            <p:txEl>
                                              <p:pRg st="3" end="3"/>
                                            </p:txEl>
                                          </p:spTgt>
                                        </p:tgtEl>
                                        <p:attrNameLst>
                                          <p:attrName>style.visibility</p:attrName>
                                        </p:attrNameLst>
                                      </p:cBhvr>
                                      <p:to>
                                        <p:strVal val="visible"/>
                                      </p:to>
                                    </p:set>
                                    <p:animEffect transition="in" filter="blinds(horizontal)">
                                      <p:cBhvr>
                                        <p:cTn id="28" dur="500"/>
                                        <p:tgtEl>
                                          <p:spTgt spid="45056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50563">
                                            <p:txEl>
                                              <p:pRg st="5" end="5"/>
                                            </p:txEl>
                                          </p:spTgt>
                                        </p:tgtEl>
                                        <p:attrNameLst>
                                          <p:attrName>style.visibility</p:attrName>
                                        </p:attrNameLst>
                                      </p:cBhvr>
                                      <p:to>
                                        <p:strVal val="visible"/>
                                      </p:to>
                                    </p:set>
                                    <p:animEffect transition="in" filter="blinds(horizontal)">
                                      <p:cBhvr>
                                        <p:cTn id="33" dur="500"/>
                                        <p:tgtEl>
                                          <p:spTgt spid="45056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50563">
                                            <p:txEl>
                                              <p:pRg st="6" end="6"/>
                                            </p:txEl>
                                          </p:spTgt>
                                        </p:tgtEl>
                                        <p:attrNameLst>
                                          <p:attrName>style.visibility</p:attrName>
                                        </p:attrNameLst>
                                      </p:cBhvr>
                                      <p:to>
                                        <p:strVal val="visible"/>
                                      </p:to>
                                    </p:set>
                                    <p:animEffect transition="in" filter="blinds(horizontal)">
                                      <p:cBhvr>
                                        <p:cTn id="38" dur="500"/>
                                        <p:tgtEl>
                                          <p:spTgt spid="45056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50563">
                                            <p:txEl>
                                              <p:pRg st="7" end="7"/>
                                            </p:txEl>
                                          </p:spTgt>
                                        </p:tgtEl>
                                        <p:attrNameLst>
                                          <p:attrName>style.visibility</p:attrName>
                                        </p:attrNameLst>
                                      </p:cBhvr>
                                      <p:to>
                                        <p:strVal val="visible"/>
                                      </p:to>
                                    </p:set>
                                    <p:animEffect transition="in" filter="blinds(horizontal)">
                                      <p:cBhvr>
                                        <p:cTn id="43" dur="500"/>
                                        <p:tgtEl>
                                          <p:spTgt spid="45056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50563">
                                            <p:txEl>
                                              <p:pRg st="8" end="8"/>
                                            </p:txEl>
                                          </p:spTgt>
                                        </p:tgtEl>
                                        <p:attrNameLst>
                                          <p:attrName>style.visibility</p:attrName>
                                        </p:attrNameLst>
                                      </p:cBhvr>
                                      <p:to>
                                        <p:strVal val="visible"/>
                                      </p:to>
                                    </p:set>
                                    <p:animEffect transition="in" filter="blinds(horizontal)">
                                      <p:cBhvr>
                                        <p:cTn id="48" dur="500"/>
                                        <p:tgtEl>
                                          <p:spTgt spid="45056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50563">
                                            <p:txEl>
                                              <p:pRg st="9" end="9"/>
                                            </p:txEl>
                                          </p:spTgt>
                                        </p:tgtEl>
                                        <p:attrNameLst>
                                          <p:attrName>style.visibility</p:attrName>
                                        </p:attrNameLst>
                                      </p:cBhvr>
                                      <p:to>
                                        <p:strVal val="visible"/>
                                      </p:to>
                                    </p:set>
                                    <p:animEffect transition="in" filter="blinds(horizontal)">
                                      <p:cBhvr>
                                        <p:cTn id="53" dur="500"/>
                                        <p:tgtEl>
                                          <p:spTgt spid="450563">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450563">
                                            <p:txEl>
                                              <p:pRg st="10" end="10"/>
                                            </p:txEl>
                                          </p:spTgt>
                                        </p:tgtEl>
                                        <p:attrNameLst>
                                          <p:attrName>style.visibility</p:attrName>
                                        </p:attrNameLst>
                                      </p:cBhvr>
                                      <p:to>
                                        <p:strVal val="visible"/>
                                      </p:to>
                                    </p:set>
                                    <p:animEffect transition="in" filter="blinds(horizontal)">
                                      <p:cBhvr>
                                        <p:cTn id="58" dur="500"/>
                                        <p:tgtEl>
                                          <p:spTgt spid="4505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4294967295"/>
          </p:nvPr>
        </p:nvSpPr>
        <p:spPr>
          <a:xfrm>
            <a:off x="161925" y="863600"/>
            <a:ext cx="8620125" cy="3176254"/>
          </a:xfrm>
        </p:spPr>
        <p:txBody>
          <a:bodyPr lIns="91440" tIns="45720" rIns="91440" bIns="45720"/>
          <a:lstStyle/>
          <a:p>
            <a:pPr algn="just" eaLnBrk="1" hangingPunct="1">
              <a:lnSpc>
                <a:spcPct val="110000"/>
              </a:lnSpc>
            </a:pP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常用替换算法有：</a:t>
            </a:r>
          </a:p>
          <a:p>
            <a:pPr lvl="1" algn="just" eaLnBrk="1" hangingPunct="1">
              <a:lnSpc>
                <a:spcPct val="110000"/>
              </a:lnSpc>
            </a:pP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先进先出</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FIFO</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first-in-first-out）</a:t>
            </a:r>
          </a:p>
          <a:p>
            <a:pPr lvl="1" algn="just" eaLnBrk="1" hangingPunct="1">
              <a:lnSpc>
                <a:spcPct val="110000"/>
              </a:lnSpc>
            </a:pP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最近最少用</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LRU</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 least-recently used）</a:t>
            </a:r>
          </a:p>
          <a:p>
            <a:pPr lvl="1" algn="just" eaLnBrk="1" hangingPunct="1">
              <a:lnSpc>
                <a:spcPct val="110000"/>
              </a:lnSpc>
            </a:pP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最不经常用</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LFU</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 least-frequently used）</a:t>
            </a:r>
          </a:p>
          <a:p>
            <a:pPr lvl="1" algn="just" eaLnBrk="1" hangingPunct="1">
              <a:lnSpc>
                <a:spcPct val="110000"/>
              </a:lnSpc>
            </a:pP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随机替换算法（</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Random）</a:t>
            </a:r>
          </a:p>
          <a:p>
            <a:pPr lvl="1" algn="just" eaLnBrk="1" hangingPunct="1">
              <a:lnSpc>
                <a:spcPct val="110000"/>
              </a:lnSpc>
              <a:buFontTx/>
              <a:buNone/>
            </a:pPr>
            <a:r>
              <a:rPr lang="zh-CN" altLang="en-US" sz="2400" dirty="0" smtClean="0">
                <a:latin typeface="微软雅黑" panose="020B0503020204020204" pitchFamily="34" charset="-122"/>
                <a:ea typeface="微软雅黑" panose="020B0503020204020204" pitchFamily="34" charset="-122"/>
              </a:rPr>
              <a:t>等等</a:t>
            </a:r>
          </a:p>
        </p:txBody>
      </p:sp>
      <p:sp>
        <p:nvSpPr>
          <p:cNvPr id="6349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69E0FAD-9B80-41B5-B219-B0A04F349749}" type="slidenum">
              <a:rPr lang="zh-CN" altLang="en-US" sz="1200" smtClean="0">
                <a:solidFill>
                  <a:srgbClr val="898989"/>
                </a:solidFill>
              </a:rPr>
              <a:pPr/>
              <a:t>54</a:t>
            </a:fld>
            <a:endParaRPr lang="zh-CN" altLang="en-US" sz="1200" smtClean="0">
              <a:solidFill>
                <a:srgbClr val="898989"/>
              </a:solidFill>
            </a:endParaRPr>
          </a:p>
        </p:txBody>
      </p:sp>
      <p:sp>
        <p:nvSpPr>
          <p:cNvPr id="6" name="Rectangle 2"/>
          <p:cNvSpPr txBox="1">
            <a:spLocks noChangeArrowheads="1"/>
          </p:cNvSpPr>
          <p:nvPr/>
        </p:nvSpPr>
        <p:spPr bwMode="auto">
          <a:xfrm>
            <a:off x="236538" y="48595"/>
            <a:ext cx="8807450" cy="57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a:lstStyle>
          <a:p>
            <a:pPr eaLnBrk="1" hangingPunct="1"/>
            <a:r>
              <a:rPr lang="zh-CN" altLang="en-US" dirty="0" smtClean="0"/>
              <a:t>常用的替换算法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down)">
                                      <p:cBhvr>
                                        <p:cTn id="7" dur="500"/>
                                        <p:tgtEl>
                                          <p:spTgt spid="6349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3491">
                                            <p:txEl>
                                              <p:pRg st="1" end="1"/>
                                            </p:txEl>
                                          </p:spTgt>
                                        </p:tgtEl>
                                        <p:attrNameLst>
                                          <p:attrName>style.visibility</p:attrName>
                                        </p:attrNameLst>
                                      </p:cBhvr>
                                      <p:to>
                                        <p:strVal val="visible"/>
                                      </p:to>
                                    </p:set>
                                    <p:animEffect transition="in" filter="wipe(down)">
                                      <p:cBhvr>
                                        <p:cTn id="10" dur="500"/>
                                        <p:tgtEl>
                                          <p:spTgt spid="63491">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animEffect transition="in" filter="wipe(down)">
                                      <p:cBhvr>
                                        <p:cTn id="13" dur="500"/>
                                        <p:tgtEl>
                                          <p:spTgt spid="63491">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3491">
                                            <p:txEl>
                                              <p:pRg st="3" end="3"/>
                                            </p:txEl>
                                          </p:spTgt>
                                        </p:tgtEl>
                                        <p:attrNameLst>
                                          <p:attrName>style.visibility</p:attrName>
                                        </p:attrNameLst>
                                      </p:cBhvr>
                                      <p:to>
                                        <p:strVal val="visible"/>
                                      </p:to>
                                    </p:set>
                                    <p:animEffect transition="in" filter="wipe(down)">
                                      <p:cBhvr>
                                        <p:cTn id="16" dur="500"/>
                                        <p:tgtEl>
                                          <p:spTgt spid="63491">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63491">
                                            <p:txEl>
                                              <p:pRg st="4" end="4"/>
                                            </p:txEl>
                                          </p:spTgt>
                                        </p:tgtEl>
                                        <p:attrNameLst>
                                          <p:attrName>style.visibility</p:attrName>
                                        </p:attrNameLst>
                                      </p:cBhvr>
                                      <p:to>
                                        <p:strVal val="visible"/>
                                      </p:to>
                                    </p:set>
                                    <p:animEffect transition="in" filter="wipe(down)">
                                      <p:cBhvr>
                                        <p:cTn id="19" dur="500"/>
                                        <p:tgtEl>
                                          <p:spTgt spid="63491">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63491">
                                            <p:txEl>
                                              <p:pRg st="5" end="5"/>
                                            </p:txEl>
                                          </p:spTgt>
                                        </p:tgtEl>
                                        <p:attrNameLst>
                                          <p:attrName>style.visibility</p:attrName>
                                        </p:attrNameLst>
                                      </p:cBhvr>
                                      <p:to>
                                        <p:strVal val="visible"/>
                                      </p:to>
                                    </p:set>
                                    <p:animEffect transition="in" filter="wipe(down)">
                                      <p:cBhvr>
                                        <p:cTn id="22" dur="500"/>
                                        <p:tgtEl>
                                          <p:spTgt spid="63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dirty="0" smtClean="0">
                <a:solidFill>
                  <a:srgbClr val="CC0000"/>
                </a:solidFill>
              </a:rPr>
              <a:t>替换算法-先进先出（</a:t>
            </a:r>
            <a:r>
              <a:rPr lang="en-US" altLang="zh-CN" dirty="0" smtClean="0">
                <a:solidFill>
                  <a:srgbClr val="CC0000"/>
                </a:solidFill>
              </a:rPr>
              <a:t>FIFO</a:t>
            </a:r>
            <a:r>
              <a:rPr lang="zh-CN" altLang="en-US" dirty="0" smtClean="0">
                <a:solidFill>
                  <a:srgbClr val="CC0000"/>
                </a:solidFill>
              </a:rPr>
              <a:t>）</a:t>
            </a:r>
            <a:endParaRPr lang="en-US" altLang="zh-CN" dirty="0" smtClean="0">
              <a:solidFill>
                <a:srgbClr val="CC0000"/>
              </a:solidFill>
            </a:endParaRPr>
          </a:p>
        </p:txBody>
      </p:sp>
      <p:sp>
        <p:nvSpPr>
          <p:cNvPr id="66563" name="Rectangle 3"/>
          <p:cNvSpPr>
            <a:spLocks noGrp="1" noChangeArrowheads="1"/>
          </p:cNvSpPr>
          <p:nvPr>
            <p:ph type="body" idx="4294967295"/>
          </p:nvPr>
        </p:nvSpPr>
        <p:spPr>
          <a:xfrm>
            <a:off x="100013" y="923925"/>
            <a:ext cx="8640762" cy="1112838"/>
          </a:xfrm>
        </p:spPr>
        <p:txBody>
          <a:bodyPr lIns="91440" tIns="45720" rIns="91440" bIns="45720"/>
          <a:lstStyle/>
          <a:p>
            <a:pPr eaLnBrk="1" hangingPunct="1"/>
            <a:r>
              <a:rPr lang="zh-CN" altLang="en-US" sz="2000" dirty="0" smtClean="0">
                <a:latin typeface="微软雅黑" panose="020B0503020204020204" pitchFamily="34" charset="-122"/>
                <a:ea typeface="微软雅黑" panose="020B0503020204020204" pitchFamily="34" charset="-122"/>
              </a:rPr>
              <a:t>总是把最先进入的那一块淘汰掉</a:t>
            </a:r>
          </a:p>
          <a:p>
            <a:pPr lvl="1" eaLnBrk="1" hangingPunct="1">
              <a:buFontTx/>
              <a:buNone/>
            </a:pPr>
            <a:r>
              <a:rPr lang="zh-CN" altLang="en-US" sz="2000" dirty="0" smtClean="0">
                <a:latin typeface="微软雅黑" panose="020B0503020204020204" pitchFamily="34" charset="-122"/>
                <a:ea typeface="微软雅黑" panose="020B0503020204020204" pitchFamily="34" charset="-122"/>
              </a:rPr>
              <a:t>例：假定主存中的5块{1,2,3,4,5}同时映射到</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同一组中，对于同一地址流，考察3行/组、 4行/组的情况。</a:t>
            </a:r>
          </a:p>
        </p:txBody>
      </p:sp>
      <p:sp>
        <p:nvSpPr>
          <p:cNvPr id="66564" name="Text Box 4"/>
          <p:cNvSpPr txBox="1">
            <a:spLocks noChangeArrowheads="1"/>
          </p:cNvSpPr>
          <p:nvPr/>
        </p:nvSpPr>
        <p:spPr bwMode="auto">
          <a:xfrm>
            <a:off x="26988" y="6227265"/>
            <a:ext cx="7923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800000"/>
                </a:solidFill>
                <a:ea typeface="黑体" panose="02010609060101010101" pitchFamily="49" charset="-122"/>
              </a:rPr>
              <a:t>由此可见，</a:t>
            </a:r>
            <a:r>
              <a:rPr kumimoji="1" lang="en-US" altLang="zh-CN" sz="2000" b="1" dirty="0">
                <a:solidFill>
                  <a:srgbClr val="800000"/>
                </a:solidFill>
                <a:ea typeface="黑体" panose="02010609060101010101" pitchFamily="49" charset="-122"/>
              </a:rPr>
              <a:t>FIFO</a:t>
            </a:r>
            <a:r>
              <a:rPr kumimoji="1" lang="zh-CN" altLang="en-US" sz="2000" b="1" dirty="0">
                <a:solidFill>
                  <a:srgbClr val="800000"/>
                </a:solidFill>
                <a:ea typeface="黑体" panose="02010609060101010101" pitchFamily="49" charset="-122"/>
              </a:rPr>
              <a:t>不是一种栈算法，即命中率并不随组的增大而提高。</a:t>
            </a:r>
          </a:p>
        </p:txBody>
      </p:sp>
      <p:sp>
        <p:nvSpPr>
          <p:cNvPr id="66565" name="Rectangle 5"/>
          <p:cNvSpPr>
            <a:spLocks noChangeArrowheads="1"/>
          </p:cNvSpPr>
          <p:nvPr/>
        </p:nvSpPr>
        <p:spPr bwMode="auto">
          <a:xfrm>
            <a:off x="8113713" y="2957513"/>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66" name="Line 6"/>
          <p:cNvSpPr>
            <a:spLocks noChangeShapeType="1"/>
          </p:cNvSpPr>
          <p:nvPr/>
        </p:nvSpPr>
        <p:spPr bwMode="auto">
          <a:xfrm>
            <a:off x="8113713" y="33766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7" name="Line 7"/>
          <p:cNvSpPr>
            <a:spLocks noChangeShapeType="1"/>
          </p:cNvSpPr>
          <p:nvPr/>
        </p:nvSpPr>
        <p:spPr bwMode="auto">
          <a:xfrm>
            <a:off x="8105775" y="37068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8" name="Rectangle 8"/>
          <p:cNvSpPr>
            <a:spLocks noChangeArrowheads="1"/>
          </p:cNvSpPr>
          <p:nvPr/>
        </p:nvSpPr>
        <p:spPr bwMode="auto">
          <a:xfrm>
            <a:off x="1790700" y="2986088"/>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69" name="Rectangle 9"/>
          <p:cNvSpPr>
            <a:spLocks noChangeArrowheads="1"/>
          </p:cNvSpPr>
          <p:nvPr/>
        </p:nvSpPr>
        <p:spPr bwMode="auto">
          <a:xfrm>
            <a:off x="2387600" y="2974975"/>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70" name="Line 10"/>
          <p:cNvSpPr>
            <a:spLocks noChangeShapeType="1"/>
          </p:cNvSpPr>
          <p:nvPr/>
        </p:nvSpPr>
        <p:spPr bwMode="auto">
          <a:xfrm>
            <a:off x="1792288" y="33670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1" name="Line 11"/>
          <p:cNvSpPr>
            <a:spLocks noChangeShapeType="1"/>
          </p:cNvSpPr>
          <p:nvPr/>
        </p:nvSpPr>
        <p:spPr bwMode="auto">
          <a:xfrm>
            <a:off x="1784350" y="37353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2" name="Text Box 12"/>
          <p:cNvSpPr txBox="1">
            <a:spLocks noChangeArrowheads="1"/>
          </p:cNvSpPr>
          <p:nvPr/>
        </p:nvSpPr>
        <p:spPr bwMode="auto">
          <a:xfrm>
            <a:off x="1804988" y="2989263"/>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1</a:t>
            </a:r>
            <a:r>
              <a:rPr kumimoji="1" lang="zh-CN" altLang="en-US" sz="2400" dirty="0">
                <a:ea typeface="宋体" panose="02010600030101010101" pitchFamily="2" charset="-122"/>
              </a:rPr>
              <a:t>*</a:t>
            </a:r>
          </a:p>
        </p:txBody>
      </p:sp>
      <p:sp>
        <p:nvSpPr>
          <p:cNvPr id="66573" name="Line 13"/>
          <p:cNvSpPr>
            <a:spLocks noChangeShapeType="1"/>
          </p:cNvSpPr>
          <p:nvPr/>
        </p:nvSpPr>
        <p:spPr bwMode="auto">
          <a:xfrm>
            <a:off x="2382838" y="33845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4" name="Line 14"/>
          <p:cNvSpPr>
            <a:spLocks noChangeShapeType="1"/>
          </p:cNvSpPr>
          <p:nvPr/>
        </p:nvSpPr>
        <p:spPr bwMode="auto">
          <a:xfrm>
            <a:off x="2387600" y="37401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5" name="Text Box 15"/>
          <p:cNvSpPr txBox="1">
            <a:spLocks noChangeArrowheads="1"/>
          </p:cNvSpPr>
          <p:nvPr/>
        </p:nvSpPr>
        <p:spPr bwMode="auto">
          <a:xfrm>
            <a:off x="2408238" y="2994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576" name="Text Box 16"/>
          <p:cNvSpPr txBox="1">
            <a:spLocks noChangeArrowheads="1"/>
          </p:cNvSpPr>
          <p:nvPr/>
        </p:nvSpPr>
        <p:spPr bwMode="auto">
          <a:xfrm>
            <a:off x="4735513" y="5575300"/>
            <a:ext cx="2555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577" name="Text Box 17"/>
          <p:cNvSpPr txBox="1">
            <a:spLocks noChangeArrowheads="1"/>
          </p:cNvSpPr>
          <p:nvPr/>
        </p:nvSpPr>
        <p:spPr bwMode="auto">
          <a:xfrm>
            <a:off x="2446338" y="3382963"/>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2</a:t>
            </a:r>
          </a:p>
        </p:txBody>
      </p:sp>
      <p:sp>
        <p:nvSpPr>
          <p:cNvPr id="66578" name="Text Box 18"/>
          <p:cNvSpPr txBox="1">
            <a:spLocks noChangeArrowheads="1"/>
          </p:cNvSpPr>
          <p:nvPr/>
        </p:nvSpPr>
        <p:spPr bwMode="auto">
          <a:xfrm>
            <a:off x="3060700" y="3722688"/>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3</a:t>
            </a:r>
          </a:p>
        </p:txBody>
      </p:sp>
      <p:sp>
        <p:nvSpPr>
          <p:cNvPr id="66579" name="Rectangle 19"/>
          <p:cNvSpPr>
            <a:spLocks noChangeArrowheads="1"/>
          </p:cNvSpPr>
          <p:nvPr/>
        </p:nvSpPr>
        <p:spPr bwMode="auto">
          <a:xfrm>
            <a:off x="2987675" y="2971800"/>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80" name="Line 20"/>
          <p:cNvSpPr>
            <a:spLocks noChangeShapeType="1"/>
          </p:cNvSpPr>
          <p:nvPr/>
        </p:nvSpPr>
        <p:spPr bwMode="auto">
          <a:xfrm>
            <a:off x="2987675" y="33655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1" name="Line 21"/>
          <p:cNvSpPr>
            <a:spLocks noChangeShapeType="1"/>
          </p:cNvSpPr>
          <p:nvPr/>
        </p:nvSpPr>
        <p:spPr bwMode="auto">
          <a:xfrm>
            <a:off x="2992438" y="37211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2" name="Text Box 22"/>
          <p:cNvSpPr txBox="1">
            <a:spLocks noChangeArrowheads="1"/>
          </p:cNvSpPr>
          <p:nvPr/>
        </p:nvSpPr>
        <p:spPr bwMode="auto">
          <a:xfrm>
            <a:off x="2987675" y="30003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583" name="Rectangle 23"/>
          <p:cNvSpPr>
            <a:spLocks noChangeArrowheads="1"/>
          </p:cNvSpPr>
          <p:nvPr/>
        </p:nvSpPr>
        <p:spPr bwMode="auto">
          <a:xfrm>
            <a:off x="3552825" y="2978150"/>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84" name="Rectangle 24"/>
          <p:cNvSpPr>
            <a:spLocks noChangeArrowheads="1"/>
          </p:cNvSpPr>
          <p:nvPr/>
        </p:nvSpPr>
        <p:spPr bwMode="auto">
          <a:xfrm>
            <a:off x="4098925" y="2967038"/>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85" name="Line 25"/>
          <p:cNvSpPr>
            <a:spLocks noChangeShapeType="1"/>
          </p:cNvSpPr>
          <p:nvPr/>
        </p:nvSpPr>
        <p:spPr bwMode="auto">
          <a:xfrm>
            <a:off x="3554413" y="33718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6" name="Line 26"/>
          <p:cNvSpPr>
            <a:spLocks noChangeShapeType="1"/>
          </p:cNvSpPr>
          <p:nvPr/>
        </p:nvSpPr>
        <p:spPr bwMode="auto">
          <a:xfrm>
            <a:off x="3546475" y="37274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7" name="Text Box 27"/>
          <p:cNvSpPr txBox="1">
            <a:spLocks noChangeArrowheads="1"/>
          </p:cNvSpPr>
          <p:nvPr/>
        </p:nvSpPr>
        <p:spPr bwMode="auto">
          <a:xfrm>
            <a:off x="3605213" y="2981325"/>
            <a:ext cx="214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4</a:t>
            </a:r>
          </a:p>
        </p:txBody>
      </p:sp>
      <p:sp>
        <p:nvSpPr>
          <p:cNvPr id="66588" name="Line 28"/>
          <p:cNvSpPr>
            <a:spLocks noChangeShapeType="1"/>
          </p:cNvSpPr>
          <p:nvPr/>
        </p:nvSpPr>
        <p:spPr bwMode="auto">
          <a:xfrm>
            <a:off x="4106863" y="3363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9" name="Line 29"/>
          <p:cNvSpPr>
            <a:spLocks noChangeShapeType="1"/>
          </p:cNvSpPr>
          <p:nvPr/>
        </p:nvSpPr>
        <p:spPr bwMode="auto">
          <a:xfrm>
            <a:off x="4098925" y="37322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0" name="Text Box 30"/>
          <p:cNvSpPr txBox="1">
            <a:spLocks noChangeArrowheads="1"/>
          </p:cNvSpPr>
          <p:nvPr/>
        </p:nvSpPr>
        <p:spPr bwMode="auto">
          <a:xfrm>
            <a:off x="4170363" y="2986088"/>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591" name="Text Box 31"/>
          <p:cNvSpPr txBox="1">
            <a:spLocks noChangeArrowheads="1"/>
          </p:cNvSpPr>
          <p:nvPr/>
        </p:nvSpPr>
        <p:spPr bwMode="auto">
          <a:xfrm>
            <a:off x="3609975" y="33893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592" name="Text Box 32"/>
          <p:cNvSpPr txBox="1">
            <a:spLocks noChangeArrowheads="1"/>
          </p:cNvSpPr>
          <p:nvPr/>
        </p:nvSpPr>
        <p:spPr bwMode="auto">
          <a:xfrm>
            <a:off x="4195763" y="3392488"/>
            <a:ext cx="214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1</a:t>
            </a:r>
          </a:p>
        </p:txBody>
      </p:sp>
      <p:sp>
        <p:nvSpPr>
          <p:cNvPr id="66593" name="Text Box 33"/>
          <p:cNvSpPr txBox="1">
            <a:spLocks noChangeArrowheads="1"/>
          </p:cNvSpPr>
          <p:nvPr/>
        </p:nvSpPr>
        <p:spPr bwMode="auto">
          <a:xfrm>
            <a:off x="4157663" y="3740150"/>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594" name="Rectangle 34"/>
          <p:cNvSpPr>
            <a:spLocks noChangeArrowheads="1"/>
          </p:cNvSpPr>
          <p:nvPr/>
        </p:nvSpPr>
        <p:spPr bwMode="auto">
          <a:xfrm>
            <a:off x="4649788" y="2970213"/>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95" name="Line 35"/>
          <p:cNvSpPr>
            <a:spLocks noChangeShapeType="1"/>
          </p:cNvSpPr>
          <p:nvPr/>
        </p:nvSpPr>
        <p:spPr bwMode="auto">
          <a:xfrm>
            <a:off x="4649788" y="3363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6" name="Line 36"/>
          <p:cNvSpPr>
            <a:spLocks noChangeShapeType="1"/>
          </p:cNvSpPr>
          <p:nvPr/>
        </p:nvSpPr>
        <p:spPr bwMode="auto">
          <a:xfrm>
            <a:off x="4654550" y="37195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7" name="Text Box 37"/>
          <p:cNvSpPr txBox="1">
            <a:spLocks noChangeArrowheads="1"/>
          </p:cNvSpPr>
          <p:nvPr/>
        </p:nvSpPr>
        <p:spPr bwMode="auto">
          <a:xfrm>
            <a:off x="4725988" y="2998788"/>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598" name="Rectangle 38"/>
          <p:cNvSpPr>
            <a:spLocks noChangeArrowheads="1"/>
          </p:cNvSpPr>
          <p:nvPr/>
        </p:nvSpPr>
        <p:spPr bwMode="auto">
          <a:xfrm>
            <a:off x="5214938" y="2976563"/>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99" name="Rectangle 39"/>
          <p:cNvSpPr>
            <a:spLocks noChangeArrowheads="1"/>
          </p:cNvSpPr>
          <p:nvPr/>
        </p:nvSpPr>
        <p:spPr bwMode="auto">
          <a:xfrm>
            <a:off x="5786438" y="2965450"/>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00" name="Line 40"/>
          <p:cNvSpPr>
            <a:spLocks noChangeShapeType="1"/>
          </p:cNvSpPr>
          <p:nvPr/>
        </p:nvSpPr>
        <p:spPr bwMode="auto">
          <a:xfrm>
            <a:off x="5216525" y="33702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1" name="Line 41"/>
          <p:cNvSpPr>
            <a:spLocks noChangeShapeType="1"/>
          </p:cNvSpPr>
          <p:nvPr/>
        </p:nvSpPr>
        <p:spPr bwMode="auto">
          <a:xfrm>
            <a:off x="5221288" y="37258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2" name="Text Box 42"/>
          <p:cNvSpPr txBox="1">
            <a:spLocks noChangeArrowheads="1"/>
          </p:cNvSpPr>
          <p:nvPr/>
        </p:nvSpPr>
        <p:spPr bwMode="auto">
          <a:xfrm>
            <a:off x="5229225" y="2979738"/>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 </a:t>
            </a:r>
            <a:r>
              <a:rPr kumimoji="1" lang="zh-CN" altLang="en-US" sz="2400" dirty="0">
                <a:solidFill>
                  <a:srgbClr val="FF0000"/>
                </a:solidFill>
                <a:ea typeface="宋体" panose="02010600030101010101" pitchFamily="2" charset="-122"/>
              </a:rPr>
              <a:t>5</a:t>
            </a:r>
          </a:p>
        </p:txBody>
      </p:sp>
      <p:sp>
        <p:nvSpPr>
          <p:cNvPr id="66603" name="Line 43"/>
          <p:cNvSpPr>
            <a:spLocks noChangeShapeType="1"/>
          </p:cNvSpPr>
          <p:nvPr/>
        </p:nvSpPr>
        <p:spPr bwMode="auto">
          <a:xfrm>
            <a:off x="5781675" y="33750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4" name="Line 44"/>
          <p:cNvSpPr>
            <a:spLocks noChangeShapeType="1"/>
          </p:cNvSpPr>
          <p:nvPr/>
        </p:nvSpPr>
        <p:spPr bwMode="auto">
          <a:xfrm>
            <a:off x="5786438" y="37306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5" name="Text Box 45"/>
          <p:cNvSpPr txBox="1">
            <a:spLocks noChangeArrowheads="1"/>
          </p:cNvSpPr>
          <p:nvPr/>
        </p:nvSpPr>
        <p:spPr bwMode="auto">
          <a:xfrm>
            <a:off x="5807075" y="3352800"/>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2"/>
                </a:solidFill>
                <a:ea typeface="宋体" panose="02010600030101010101" pitchFamily="2" charset="-122"/>
              </a:rPr>
              <a:t>1</a:t>
            </a:r>
            <a:r>
              <a:rPr kumimoji="1" lang="zh-CN" altLang="en-US" sz="2400" dirty="0">
                <a:ea typeface="宋体" panose="02010600030101010101" pitchFamily="2" charset="-122"/>
              </a:rPr>
              <a:t>*</a:t>
            </a:r>
          </a:p>
        </p:txBody>
      </p:sp>
      <p:sp>
        <p:nvSpPr>
          <p:cNvPr id="66606" name="Text Box 46"/>
          <p:cNvSpPr txBox="1">
            <a:spLocks noChangeArrowheads="1"/>
          </p:cNvSpPr>
          <p:nvPr/>
        </p:nvSpPr>
        <p:spPr bwMode="auto">
          <a:xfrm>
            <a:off x="5216525" y="3360738"/>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07" name="Text Box 47"/>
          <p:cNvSpPr txBox="1">
            <a:spLocks noChangeArrowheads="1"/>
          </p:cNvSpPr>
          <p:nvPr/>
        </p:nvSpPr>
        <p:spPr bwMode="auto">
          <a:xfrm>
            <a:off x="5845175" y="37417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08" name="Text Box 48"/>
          <p:cNvSpPr txBox="1">
            <a:spLocks noChangeArrowheads="1"/>
          </p:cNvSpPr>
          <p:nvPr/>
        </p:nvSpPr>
        <p:spPr bwMode="auto">
          <a:xfrm>
            <a:off x="7013575" y="3340100"/>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3</a:t>
            </a:r>
          </a:p>
        </p:txBody>
      </p:sp>
      <p:sp>
        <p:nvSpPr>
          <p:cNvPr id="66609" name="Rectangle 49"/>
          <p:cNvSpPr>
            <a:spLocks noChangeArrowheads="1"/>
          </p:cNvSpPr>
          <p:nvPr/>
        </p:nvSpPr>
        <p:spPr bwMode="auto">
          <a:xfrm>
            <a:off x="6380163" y="2973388"/>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10" name="Line 50"/>
          <p:cNvSpPr>
            <a:spLocks noChangeShapeType="1"/>
          </p:cNvSpPr>
          <p:nvPr/>
        </p:nvSpPr>
        <p:spPr bwMode="auto">
          <a:xfrm>
            <a:off x="6380163" y="33416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1" name="Line 51"/>
          <p:cNvSpPr>
            <a:spLocks noChangeShapeType="1"/>
          </p:cNvSpPr>
          <p:nvPr/>
        </p:nvSpPr>
        <p:spPr bwMode="auto">
          <a:xfrm>
            <a:off x="6372225" y="36972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2" name="Rectangle 52"/>
          <p:cNvSpPr>
            <a:spLocks noChangeArrowheads="1"/>
          </p:cNvSpPr>
          <p:nvPr/>
        </p:nvSpPr>
        <p:spPr bwMode="auto">
          <a:xfrm>
            <a:off x="6945313" y="2941638"/>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13" name="Rectangle 53"/>
          <p:cNvSpPr>
            <a:spLocks noChangeArrowheads="1"/>
          </p:cNvSpPr>
          <p:nvPr/>
        </p:nvSpPr>
        <p:spPr bwMode="auto">
          <a:xfrm>
            <a:off x="7516813" y="2943225"/>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14" name="Line 54"/>
          <p:cNvSpPr>
            <a:spLocks noChangeShapeType="1"/>
          </p:cNvSpPr>
          <p:nvPr/>
        </p:nvSpPr>
        <p:spPr bwMode="auto">
          <a:xfrm>
            <a:off x="6934200" y="33353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5" name="Line 55"/>
          <p:cNvSpPr>
            <a:spLocks noChangeShapeType="1"/>
          </p:cNvSpPr>
          <p:nvPr/>
        </p:nvSpPr>
        <p:spPr bwMode="auto">
          <a:xfrm>
            <a:off x="6938963" y="36909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6" name="Text Box 56"/>
          <p:cNvSpPr txBox="1">
            <a:spLocks noChangeArrowheads="1"/>
          </p:cNvSpPr>
          <p:nvPr/>
        </p:nvSpPr>
        <p:spPr bwMode="auto">
          <a:xfrm>
            <a:off x="7023100" y="2957513"/>
            <a:ext cx="282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6617" name="Line 57"/>
          <p:cNvSpPr>
            <a:spLocks noChangeShapeType="1"/>
          </p:cNvSpPr>
          <p:nvPr/>
        </p:nvSpPr>
        <p:spPr bwMode="auto">
          <a:xfrm>
            <a:off x="7512050" y="33528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8" name="Line 58"/>
          <p:cNvSpPr>
            <a:spLocks noChangeShapeType="1"/>
          </p:cNvSpPr>
          <p:nvPr/>
        </p:nvSpPr>
        <p:spPr bwMode="auto">
          <a:xfrm>
            <a:off x="7516813" y="37084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9" name="Text Box 59"/>
          <p:cNvSpPr txBox="1">
            <a:spLocks noChangeArrowheads="1"/>
          </p:cNvSpPr>
          <p:nvPr/>
        </p:nvSpPr>
        <p:spPr bwMode="auto">
          <a:xfrm>
            <a:off x="7562850" y="29622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6620" name="Text Box 60"/>
          <p:cNvSpPr txBox="1">
            <a:spLocks noChangeArrowheads="1"/>
          </p:cNvSpPr>
          <p:nvPr/>
        </p:nvSpPr>
        <p:spPr bwMode="auto">
          <a:xfrm>
            <a:off x="6994525" y="3702050"/>
            <a:ext cx="363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21" name="Text Box 61"/>
          <p:cNvSpPr txBox="1">
            <a:spLocks noChangeArrowheads="1"/>
          </p:cNvSpPr>
          <p:nvPr/>
        </p:nvSpPr>
        <p:spPr bwMode="auto">
          <a:xfrm>
            <a:off x="7600950" y="33512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22" name="Text Box 62"/>
          <p:cNvSpPr txBox="1">
            <a:spLocks noChangeArrowheads="1"/>
          </p:cNvSpPr>
          <p:nvPr/>
        </p:nvSpPr>
        <p:spPr bwMode="auto">
          <a:xfrm>
            <a:off x="7600950" y="3716338"/>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4</a:t>
            </a:r>
          </a:p>
        </p:txBody>
      </p:sp>
      <p:sp>
        <p:nvSpPr>
          <p:cNvPr id="66623" name="Text Box 63"/>
          <p:cNvSpPr txBox="1">
            <a:spLocks noChangeArrowheads="1"/>
          </p:cNvSpPr>
          <p:nvPr/>
        </p:nvSpPr>
        <p:spPr bwMode="auto">
          <a:xfrm>
            <a:off x="1590675" y="2461933"/>
            <a:ext cx="691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 1      2     3     4    1     2     5    1     2     3     4     5   </a:t>
            </a:r>
          </a:p>
        </p:txBody>
      </p:sp>
      <p:sp>
        <p:nvSpPr>
          <p:cNvPr id="66624" name="Text Box 64"/>
          <p:cNvSpPr txBox="1">
            <a:spLocks noChangeArrowheads="1"/>
          </p:cNvSpPr>
          <p:nvPr/>
        </p:nvSpPr>
        <p:spPr bwMode="auto">
          <a:xfrm>
            <a:off x="3068638" y="3375025"/>
            <a:ext cx="2428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25" name="Text Box 65"/>
          <p:cNvSpPr txBox="1">
            <a:spLocks noChangeArrowheads="1"/>
          </p:cNvSpPr>
          <p:nvPr/>
        </p:nvSpPr>
        <p:spPr bwMode="auto">
          <a:xfrm>
            <a:off x="3627438" y="37385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26" name="Text Box 66"/>
          <p:cNvSpPr txBox="1">
            <a:spLocks noChangeArrowheads="1"/>
          </p:cNvSpPr>
          <p:nvPr/>
        </p:nvSpPr>
        <p:spPr bwMode="auto">
          <a:xfrm>
            <a:off x="4738688" y="3379788"/>
            <a:ext cx="2587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27" name="Text Box 67"/>
          <p:cNvSpPr txBox="1">
            <a:spLocks noChangeArrowheads="1"/>
          </p:cNvSpPr>
          <p:nvPr/>
        </p:nvSpPr>
        <p:spPr bwMode="auto">
          <a:xfrm>
            <a:off x="4756150" y="3729038"/>
            <a:ext cx="2698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2</a:t>
            </a:r>
          </a:p>
        </p:txBody>
      </p:sp>
      <p:sp>
        <p:nvSpPr>
          <p:cNvPr id="66628" name="Text Box 68"/>
          <p:cNvSpPr txBox="1">
            <a:spLocks noChangeArrowheads="1"/>
          </p:cNvSpPr>
          <p:nvPr/>
        </p:nvSpPr>
        <p:spPr bwMode="auto">
          <a:xfrm>
            <a:off x="5311775" y="3736975"/>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29" name="Text Box 69"/>
          <p:cNvSpPr txBox="1">
            <a:spLocks noChangeArrowheads="1"/>
          </p:cNvSpPr>
          <p:nvPr/>
        </p:nvSpPr>
        <p:spPr bwMode="auto">
          <a:xfrm>
            <a:off x="5773738" y="2984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630" name="Text Box 70"/>
          <p:cNvSpPr txBox="1">
            <a:spLocks noChangeArrowheads="1"/>
          </p:cNvSpPr>
          <p:nvPr/>
        </p:nvSpPr>
        <p:spPr bwMode="auto">
          <a:xfrm>
            <a:off x="6391275" y="33337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31" name="Text Box 71"/>
          <p:cNvSpPr txBox="1">
            <a:spLocks noChangeArrowheads="1"/>
          </p:cNvSpPr>
          <p:nvPr/>
        </p:nvSpPr>
        <p:spPr bwMode="auto">
          <a:xfrm>
            <a:off x="6429375" y="3722688"/>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2"/>
                </a:solidFill>
                <a:ea typeface="宋体" panose="02010600030101010101" pitchFamily="2" charset="-122"/>
              </a:rPr>
              <a:t>2</a:t>
            </a:r>
          </a:p>
        </p:txBody>
      </p:sp>
      <p:sp>
        <p:nvSpPr>
          <p:cNvPr id="66632" name="Text Box 72"/>
          <p:cNvSpPr txBox="1">
            <a:spLocks noChangeArrowheads="1"/>
          </p:cNvSpPr>
          <p:nvPr/>
        </p:nvSpPr>
        <p:spPr bwMode="auto">
          <a:xfrm>
            <a:off x="6357938" y="29654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633" name="Text Box 73"/>
          <p:cNvSpPr txBox="1">
            <a:spLocks noChangeArrowheads="1"/>
          </p:cNvSpPr>
          <p:nvPr/>
        </p:nvSpPr>
        <p:spPr bwMode="auto">
          <a:xfrm>
            <a:off x="8166100" y="2959100"/>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2"/>
                </a:solidFill>
                <a:ea typeface="宋体" panose="02010600030101010101" pitchFamily="2" charset="-122"/>
              </a:rPr>
              <a:t>5</a:t>
            </a:r>
            <a:r>
              <a:rPr kumimoji="1" lang="zh-CN" altLang="en-US" sz="2400" dirty="0">
                <a:ea typeface="宋体" panose="02010600030101010101" pitchFamily="2" charset="-122"/>
              </a:rPr>
              <a:t>*</a:t>
            </a:r>
          </a:p>
        </p:txBody>
      </p:sp>
      <p:sp>
        <p:nvSpPr>
          <p:cNvPr id="66634" name="Text Box 74"/>
          <p:cNvSpPr txBox="1">
            <a:spLocks noChangeArrowheads="1"/>
          </p:cNvSpPr>
          <p:nvPr/>
        </p:nvSpPr>
        <p:spPr bwMode="auto">
          <a:xfrm>
            <a:off x="8204200" y="33480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35" name="Text Box 75"/>
          <p:cNvSpPr txBox="1">
            <a:spLocks noChangeArrowheads="1"/>
          </p:cNvSpPr>
          <p:nvPr/>
        </p:nvSpPr>
        <p:spPr bwMode="auto">
          <a:xfrm>
            <a:off x="8204200" y="3713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37" name="Text Box 77"/>
          <p:cNvSpPr txBox="1">
            <a:spLocks noChangeArrowheads="1"/>
          </p:cNvSpPr>
          <p:nvPr/>
        </p:nvSpPr>
        <p:spPr bwMode="auto">
          <a:xfrm>
            <a:off x="317500" y="3078163"/>
            <a:ext cx="1290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ea typeface="黑体" panose="02010609060101010101" pitchFamily="49" charset="-122"/>
              </a:rPr>
              <a:t>3行</a:t>
            </a:r>
            <a:r>
              <a:rPr kumimoji="1" lang="en-US" altLang="zh-CN" sz="2400" b="1" dirty="0">
                <a:ea typeface="黑体" panose="02010609060101010101" pitchFamily="49" charset="-122"/>
              </a:rPr>
              <a:t>/</a:t>
            </a:r>
            <a:r>
              <a:rPr kumimoji="1" lang="zh-CN" altLang="en-US" sz="2400" b="1" dirty="0">
                <a:ea typeface="黑体" panose="02010609060101010101" pitchFamily="49" charset="-122"/>
              </a:rPr>
              <a:t>组</a:t>
            </a:r>
            <a:endParaRPr kumimoji="1" lang="en-US" altLang="zh-CN" sz="2400" b="1" dirty="0">
              <a:ea typeface="黑体" panose="02010609060101010101" pitchFamily="49" charset="-122"/>
            </a:endParaRPr>
          </a:p>
        </p:txBody>
      </p:sp>
      <p:sp>
        <p:nvSpPr>
          <p:cNvPr id="66638" name="Rectangle 78"/>
          <p:cNvSpPr>
            <a:spLocks noChangeArrowheads="1"/>
          </p:cNvSpPr>
          <p:nvPr/>
        </p:nvSpPr>
        <p:spPr bwMode="auto">
          <a:xfrm>
            <a:off x="8101013" y="4481513"/>
            <a:ext cx="376237" cy="145256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39" name="Line 79"/>
          <p:cNvSpPr>
            <a:spLocks noChangeShapeType="1"/>
          </p:cNvSpPr>
          <p:nvPr/>
        </p:nvSpPr>
        <p:spPr bwMode="auto">
          <a:xfrm>
            <a:off x="8101013" y="49006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0" name="Line 80"/>
          <p:cNvSpPr>
            <a:spLocks noChangeShapeType="1"/>
          </p:cNvSpPr>
          <p:nvPr/>
        </p:nvSpPr>
        <p:spPr bwMode="auto">
          <a:xfrm>
            <a:off x="8093075" y="52308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1" name="Rectangle 81"/>
          <p:cNvSpPr>
            <a:spLocks noChangeArrowheads="1"/>
          </p:cNvSpPr>
          <p:nvPr/>
        </p:nvSpPr>
        <p:spPr bwMode="auto">
          <a:xfrm>
            <a:off x="1781175" y="4511675"/>
            <a:ext cx="376238" cy="137318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42" name="Rectangle 82"/>
          <p:cNvSpPr>
            <a:spLocks noChangeArrowheads="1"/>
          </p:cNvSpPr>
          <p:nvPr/>
        </p:nvSpPr>
        <p:spPr bwMode="auto">
          <a:xfrm>
            <a:off x="2374900" y="4498975"/>
            <a:ext cx="376238" cy="139858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43" name="Line 83"/>
          <p:cNvSpPr>
            <a:spLocks noChangeShapeType="1"/>
          </p:cNvSpPr>
          <p:nvPr/>
        </p:nvSpPr>
        <p:spPr bwMode="auto">
          <a:xfrm>
            <a:off x="1779588" y="48910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4" name="Line 84"/>
          <p:cNvSpPr>
            <a:spLocks noChangeShapeType="1"/>
          </p:cNvSpPr>
          <p:nvPr/>
        </p:nvSpPr>
        <p:spPr bwMode="auto">
          <a:xfrm>
            <a:off x="1771650" y="52593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5" name="Text Box 85"/>
          <p:cNvSpPr txBox="1">
            <a:spLocks noChangeArrowheads="1"/>
          </p:cNvSpPr>
          <p:nvPr/>
        </p:nvSpPr>
        <p:spPr bwMode="auto">
          <a:xfrm>
            <a:off x="1827213" y="4511675"/>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1</a:t>
            </a:r>
            <a:r>
              <a:rPr kumimoji="1" lang="zh-CN" altLang="en-US" sz="2400" dirty="0">
                <a:ea typeface="宋体" panose="02010600030101010101" pitchFamily="2" charset="-122"/>
              </a:rPr>
              <a:t>*</a:t>
            </a:r>
          </a:p>
        </p:txBody>
      </p:sp>
      <p:sp>
        <p:nvSpPr>
          <p:cNvPr id="66646" name="Line 86"/>
          <p:cNvSpPr>
            <a:spLocks noChangeShapeType="1"/>
          </p:cNvSpPr>
          <p:nvPr/>
        </p:nvSpPr>
        <p:spPr bwMode="auto">
          <a:xfrm>
            <a:off x="2382838" y="48958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7" name="Line 87"/>
          <p:cNvSpPr>
            <a:spLocks noChangeShapeType="1"/>
          </p:cNvSpPr>
          <p:nvPr/>
        </p:nvSpPr>
        <p:spPr bwMode="auto">
          <a:xfrm>
            <a:off x="2374900" y="52514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8" name="Text Box 88"/>
          <p:cNvSpPr txBox="1">
            <a:spLocks noChangeArrowheads="1"/>
          </p:cNvSpPr>
          <p:nvPr/>
        </p:nvSpPr>
        <p:spPr bwMode="auto">
          <a:xfrm>
            <a:off x="2395538" y="4518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49" name="Text Box 89"/>
          <p:cNvSpPr txBox="1">
            <a:spLocks noChangeArrowheads="1"/>
          </p:cNvSpPr>
          <p:nvPr/>
        </p:nvSpPr>
        <p:spPr bwMode="auto">
          <a:xfrm>
            <a:off x="4141788" y="55800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50" name="Text Box 90"/>
          <p:cNvSpPr txBox="1">
            <a:spLocks noChangeArrowheads="1"/>
          </p:cNvSpPr>
          <p:nvPr/>
        </p:nvSpPr>
        <p:spPr bwMode="auto">
          <a:xfrm>
            <a:off x="2433638" y="4906963"/>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2</a:t>
            </a:r>
          </a:p>
        </p:txBody>
      </p:sp>
      <p:sp>
        <p:nvSpPr>
          <p:cNvPr id="66651" name="Text Box 91"/>
          <p:cNvSpPr txBox="1">
            <a:spLocks noChangeArrowheads="1"/>
          </p:cNvSpPr>
          <p:nvPr/>
        </p:nvSpPr>
        <p:spPr bwMode="auto">
          <a:xfrm>
            <a:off x="3048000" y="5246688"/>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3</a:t>
            </a:r>
          </a:p>
        </p:txBody>
      </p:sp>
      <p:sp>
        <p:nvSpPr>
          <p:cNvPr id="66652" name="Rectangle 92"/>
          <p:cNvSpPr>
            <a:spLocks noChangeArrowheads="1"/>
          </p:cNvSpPr>
          <p:nvPr/>
        </p:nvSpPr>
        <p:spPr bwMode="auto">
          <a:xfrm>
            <a:off x="2974975" y="4495800"/>
            <a:ext cx="376238" cy="14255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53" name="Line 93"/>
          <p:cNvSpPr>
            <a:spLocks noChangeShapeType="1"/>
          </p:cNvSpPr>
          <p:nvPr/>
        </p:nvSpPr>
        <p:spPr bwMode="auto">
          <a:xfrm>
            <a:off x="2974975" y="48895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4" name="Line 94"/>
          <p:cNvSpPr>
            <a:spLocks noChangeShapeType="1"/>
          </p:cNvSpPr>
          <p:nvPr/>
        </p:nvSpPr>
        <p:spPr bwMode="auto">
          <a:xfrm>
            <a:off x="2967038" y="52451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5" name="Text Box 95"/>
          <p:cNvSpPr txBox="1">
            <a:spLocks noChangeArrowheads="1"/>
          </p:cNvSpPr>
          <p:nvPr/>
        </p:nvSpPr>
        <p:spPr bwMode="auto">
          <a:xfrm>
            <a:off x="2974975" y="45243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56" name="Rectangle 96"/>
          <p:cNvSpPr>
            <a:spLocks noChangeArrowheads="1"/>
          </p:cNvSpPr>
          <p:nvPr/>
        </p:nvSpPr>
        <p:spPr bwMode="auto">
          <a:xfrm>
            <a:off x="3540125" y="4502150"/>
            <a:ext cx="376238" cy="14128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57" name="Rectangle 97"/>
          <p:cNvSpPr>
            <a:spLocks noChangeArrowheads="1"/>
          </p:cNvSpPr>
          <p:nvPr/>
        </p:nvSpPr>
        <p:spPr bwMode="auto">
          <a:xfrm>
            <a:off x="4086225" y="4491038"/>
            <a:ext cx="376238" cy="145256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58" name="Line 98"/>
          <p:cNvSpPr>
            <a:spLocks noChangeShapeType="1"/>
          </p:cNvSpPr>
          <p:nvPr/>
        </p:nvSpPr>
        <p:spPr bwMode="auto">
          <a:xfrm>
            <a:off x="3541713" y="48831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9" name="Line 99"/>
          <p:cNvSpPr>
            <a:spLocks noChangeShapeType="1"/>
          </p:cNvSpPr>
          <p:nvPr/>
        </p:nvSpPr>
        <p:spPr bwMode="auto">
          <a:xfrm>
            <a:off x="3533775" y="52514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0" name="Text Box 100"/>
          <p:cNvSpPr txBox="1">
            <a:spLocks noChangeArrowheads="1"/>
          </p:cNvSpPr>
          <p:nvPr/>
        </p:nvSpPr>
        <p:spPr bwMode="auto">
          <a:xfrm>
            <a:off x="3603625" y="5572125"/>
            <a:ext cx="2143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4</a:t>
            </a:r>
          </a:p>
        </p:txBody>
      </p:sp>
      <p:sp>
        <p:nvSpPr>
          <p:cNvPr id="66661" name="Line 101"/>
          <p:cNvSpPr>
            <a:spLocks noChangeShapeType="1"/>
          </p:cNvSpPr>
          <p:nvPr/>
        </p:nvSpPr>
        <p:spPr bwMode="auto">
          <a:xfrm>
            <a:off x="4094163" y="4887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2" name="Line 102"/>
          <p:cNvSpPr>
            <a:spLocks noChangeShapeType="1"/>
          </p:cNvSpPr>
          <p:nvPr/>
        </p:nvSpPr>
        <p:spPr bwMode="auto">
          <a:xfrm>
            <a:off x="4086225" y="52562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3" name="Text Box 103"/>
          <p:cNvSpPr txBox="1">
            <a:spLocks noChangeArrowheads="1"/>
          </p:cNvSpPr>
          <p:nvPr/>
        </p:nvSpPr>
        <p:spPr bwMode="auto">
          <a:xfrm>
            <a:off x="5284788" y="5622925"/>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64" name="Text Box 104"/>
          <p:cNvSpPr txBox="1">
            <a:spLocks noChangeArrowheads="1"/>
          </p:cNvSpPr>
          <p:nvPr/>
        </p:nvSpPr>
        <p:spPr bwMode="auto">
          <a:xfrm>
            <a:off x="3635375" y="4900613"/>
            <a:ext cx="322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65" name="Text Box 105"/>
          <p:cNvSpPr txBox="1">
            <a:spLocks noChangeArrowheads="1"/>
          </p:cNvSpPr>
          <p:nvPr/>
        </p:nvSpPr>
        <p:spPr bwMode="auto">
          <a:xfrm>
            <a:off x="5857875" y="5619750"/>
            <a:ext cx="214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66" name="Text Box 106"/>
          <p:cNvSpPr txBox="1">
            <a:spLocks noChangeArrowheads="1"/>
          </p:cNvSpPr>
          <p:nvPr/>
        </p:nvSpPr>
        <p:spPr bwMode="auto">
          <a:xfrm>
            <a:off x="4144963" y="5264150"/>
            <a:ext cx="295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smtClean="0">
                <a:ea typeface="宋体" panose="02010600030101010101" pitchFamily="2" charset="-122"/>
              </a:rPr>
              <a:t>3</a:t>
            </a:r>
            <a:endParaRPr kumimoji="1" lang="zh-CN" altLang="en-US" sz="2400" dirty="0">
              <a:ea typeface="宋体" panose="02010600030101010101" pitchFamily="2" charset="-122"/>
            </a:endParaRPr>
          </a:p>
        </p:txBody>
      </p:sp>
      <p:sp>
        <p:nvSpPr>
          <p:cNvPr id="66667" name="Rectangle 107"/>
          <p:cNvSpPr>
            <a:spLocks noChangeArrowheads="1"/>
          </p:cNvSpPr>
          <p:nvPr/>
        </p:nvSpPr>
        <p:spPr bwMode="auto">
          <a:xfrm>
            <a:off x="4637088" y="4494213"/>
            <a:ext cx="376237" cy="145256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68" name="Line 108"/>
          <p:cNvSpPr>
            <a:spLocks noChangeShapeType="1"/>
          </p:cNvSpPr>
          <p:nvPr/>
        </p:nvSpPr>
        <p:spPr bwMode="auto">
          <a:xfrm>
            <a:off x="4637088" y="4887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9" name="Line 109"/>
          <p:cNvSpPr>
            <a:spLocks noChangeShapeType="1"/>
          </p:cNvSpPr>
          <p:nvPr/>
        </p:nvSpPr>
        <p:spPr bwMode="auto">
          <a:xfrm>
            <a:off x="4641850" y="52435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0" name="Text Box 110"/>
          <p:cNvSpPr txBox="1">
            <a:spLocks noChangeArrowheads="1"/>
          </p:cNvSpPr>
          <p:nvPr/>
        </p:nvSpPr>
        <p:spPr bwMode="auto">
          <a:xfrm>
            <a:off x="4713288" y="4522788"/>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71" name="Rectangle 111"/>
          <p:cNvSpPr>
            <a:spLocks noChangeArrowheads="1"/>
          </p:cNvSpPr>
          <p:nvPr/>
        </p:nvSpPr>
        <p:spPr bwMode="auto">
          <a:xfrm>
            <a:off x="5202238" y="4487863"/>
            <a:ext cx="376237" cy="145415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72" name="Rectangle 112"/>
          <p:cNvSpPr>
            <a:spLocks noChangeArrowheads="1"/>
          </p:cNvSpPr>
          <p:nvPr/>
        </p:nvSpPr>
        <p:spPr bwMode="auto">
          <a:xfrm>
            <a:off x="5773738" y="4489450"/>
            <a:ext cx="376237" cy="147955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73" name="Line 113"/>
          <p:cNvSpPr>
            <a:spLocks noChangeShapeType="1"/>
          </p:cNvSpPr>
          <p:nvPr/>
        </p:nvSpPr>
        <p:spPr bwMode="auto">
          <a:xfrm>
            <a:off x="5203825" y="48942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4" name="Line 114"/>
          <p:cNvSpPr>
            <a:spLocks noChangeShapeType="1"/>
          </p:cNvSpPr>
          <p:nvPr/>
        </p:nvSpPr>
        <p:spPr bwMode="auto">
          <a:xfrm>
            <a:off x="5208588" y="52498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5" name="Text Box 115"/>
          <p:cNvSpPr txBox="1">
            <a:spLocks noChangeArrowheads="1"/>
          </p:cNvSpPr>
          <p:nvPr/>
        </p:nvSpPr>
        <p:spPr bwMode="auto">
          <a:xfrm>
            <a:off x="5216525" y="4503738"/>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 </a:t>
            </a:r>
            <a:r>
              <a:rPr kumimoji="1" lang="zh-CN" altLang="en-US" sz="2400" dirty="0">
                <a:solidFill>
                  <a:srgbClr val="FF0000"/>
                </a:solidFill>
                <a:ea typeface="宋体" panose="02010600030101010101" pitchFamily="2" charset="-122"/>
              </a:rPr>
              <a:t>5</a:t>
            </a:r>
          </a:p>
        </p:txBody>
      </p:sp>
      <p:sp>
        <p:nvSpPr>
          <p:cNvPr id="66676" name="Line 116"/>
          <p:cNvSpPr>
            <a:spLocks noChangeShapeType="1"/>
          </p:cNvSpPr>
          <p:nvPr/>
        </p:nvSpPr>
        <p:spPr bwMode="auto">
          <a:xfrm>
            <a:off x="5768975" y="48990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7" name="Line 117"/>
          <p:cNvSpPr>
            <a:spLocks noChangeShapeType="1"/>
          </p:cNvSpPr>
          <p:nvPr/>
        </p:nvSpPr>
        <p:spPr bwMode="auto">
          <a:xfrm>
            <a:off x="5773738" y="52546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8" name="Text Box 118"/>
          <p:cNvSpPr txBox="1">
            <a:spLocks noChangeArrowheads="1"/>
          </p:cNvSpPr>
          <p:nvPr/>
        </p:nvSpPr>
        <p:spPr bwMode="auto">
          <a:xfrm>
            <a:off x="5832475" y="4876800"/>
            <a:ext cx="22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1</a:t>
            </a:r>
          </a:p>
        </p:txBody>
      </p:sp>
      <p:sp>
        <p:nvSpPr>
          <p:cNvPr id="66679" name="Text Box 119"/>
          <p:cNvSpPr txBox="1">
            <a:spLocks noChangeArrowheads="1"/>
          </p:cNvSpPr>
          <p:nvPr/>
        </p:nvSpPr>
        <p:spPr bwMode="auto">
          <a:xfrm>
            <a:off x="5203825" y="4884738"/>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80" name="Text Box 120"/>
          <p:cNvSpPr txBox="1">
            <a:spLocks noChangeArrowheads="1"/>
          </p:cNvSpPr>
          <p:nvPr/>
        </p:nvSpPr>
        <p:spPr bwMode="auto">
          <a:xfrm>
            <a:off x="5832475" y="5265738"/>
            <a:ext cx="322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81" name="Text Box 121"/>
          <p:cNvSpPr txBox="1">
            <a:spLocks noChangeArrowheads="1"/>
          </p:cNvSpPr>
          <p:nvPr/>
        </p:nvSpPr>
        <p:spPr bwMode="auto">
          <a:xfrm>
            <a:off x="7000875" y="4864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82" name="Rectangle 122"/>
          <p:cNvSpPr>
            <a:spLocks noChangeArrowheads="1"/>
          </p:cNvSpPr>
          <p:nvPr/>
        </p:nvSpPr>
        <p:spPr bwMode="auto">
          <a:xfrm>
            <a:off x="6919913" y="4471988"/>
            <a:ext cx="376237" cy="146526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83" name="Line 123"/>
          <p:cNvSpPr>
            <a:spLocks noChangeShapeType="1"/>
          </p:cNvSpPr>
          <p:nvPr/>
        </p:nvSpPr>
        <p:spPr bwMode="auto">
          <a:xfrm>
            <a:off x="6367463" y="48656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4" name="Line 124"/>
          <p:cNvSpPr>
            <a:spLocks noChangeShapeType="1"/>
          </p:cNvSpPr>
          <p:nvPr/>
        </p:nvSpPr>
        <p:spPr bwMode="auto">
          <a:xfrm>
            <a:off x="6359525" y="52212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5" name="Rectangle 125"/>
          <p:cNvSpPr>
            <a:spLocks noChangeArrowheads="1"/>
          </p:cNvSpPr>
          <p:nvPr/>
        </p:nvSpPr>
        <p:spPr bwMode="auto">
          <a:xfrm>
            <a:off x="6380163" y="4478338"/>
            <a:ext cx="376237" cy="147955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86" name="Rectangle 126"/>
          <p:cNvSpPr>
            <a:spLocks noChangeArrowheads="1"/>
          </p:cNvSpPr>
          <p:nvPr/>
        </p:nvSpPr>
        <p:spPr bwMode="auto">
          <a:xfrm>
            <a:off x="7504113" y="4467225"/>
            <a:ext cx="376237" cy="148113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87" name="Line 127"/>
          <p:cNvSpPr>
            <a:spLocks noChangeShapeType="1"/>
          </p:cNvSpPr>
          <p:nvPr/>
        </p:nvSpPr>
        <p:spPr bwMode="auto">
          <a:xfrm>
            <a:off x="6921500" y="48593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8" name="Line 128"/>
          <p:cNvSpPr>
            <a:spLocks noChangeShapeType="1"/>
          </p:cNvSpPr>
          <p:nvPr/>
        </p:nvSpPr>
        <p:spPr bwMode="auto">
          <a:xfrm>
            <a:off x="6926263" y="52149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9" name="Text Box 129"/>
          <p:cNvSpPr txBox="1">
            <a:spLocks noChangeArrowheads="1"/>
          </p:cNvSpPr>
          <p:nvPr/>
        </p:nvSpPr>
        <p:spPr bwMode="auto">
          <a:xfrm>
            <a:off x="6969125" y="4481513"/>
            <a:ext cx="361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6690" name="Line 130"/>
          <p:cNvSpPr>
            <a:spLocks noChangeShapeType="1"/>
          </p:cNvSpPr>
          <p:nvPr/>
        </p:nvSpPr>
        <p:spPr bwMode="auto">
          <a:xfrm>
            <a:off x="7499350" y="48768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91" name="Line 131"/>
          <p:cNvSpPr>
            <a:spLocks noChangeShapeType="1"/>
          </p:cNvSpPr>
          <p:nvPr/>
        </p:nvSpPr>
        <p:spPr bwMode="auto">
          <a:xfrm>
            <a:off x="7504113" y="52324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92" name="Text Box 132"/>
          <p:cNvSpPr txBox="1">
            <a:spLocks noChangeArrowheads="1"/>
          </p:cNvSpPr>
          <p:nvPr/>
        </p:nvSpPr>
        <p:spPr bwMode="auto">
          <a:xfrm>
            <a:off x="7575550" y="4486275"/>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4</a:t>
            </a:r>
          </a:p>
        </p:txBody>
      </p:sp>
      <p:sp>
        <p:nvSpPr>
          <p:cNvPr id="66693" name="Text Box 133"/>
          <p:cNvSpPr txBox="1">
            <a:spLocks noChangeArrowheads="1"/>
          </p:cNvSpPr>
          <p:nvPr/>
        </p:nvSpPr>
        <p:spPr bwMode="auto">
          <a:xfrm>
            <a:off x="7032625" y="5226050"/>
            <a:ext cx="282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94" name="Text Box 134"/>
          <p:cNvSpPr txBox="1">
            <a:spLocks noChangeArrowheads="1"/>
          </p:cNvSpPr>
          <p:nvPr/>
        </p:nvSpPr>
        <p:spPr bwMode="auto">
          <a:xfrm>
            <a:off x="7562850" y="48752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95" name="Text Box 135"/>
          <p:cNvSpPr txBox="1">
            <a:spLocks noChangeArrowheads="1"/>
          </p:cNvSpPr>
          <p:nvPr/>
        </p:nvSpPr>
        <p:spPr bwMode="auto">
          <a:xfrm>
            <a:off x="7588250" y="52403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96" name="Text Box 136"/>
          <p:cNvSpPr txBox="1">
            <a:spLocks noChangeArrowheads="1"/>
          </p:cNvSpPr>
          <p:nvPr/>
        </p:nvSpPr>
        <p:spPr bwMode="auto">
          <a:xfrm>
            <a:off x="3055938" y="4899025"/>
            <a:ext cx="2428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97" name="Text Box 137"/>
          <p:cNvSpPr txBox="1">
            <a:spLocks noChangeArrowheads="1"/>
          </p:cNvSpPr>
          <p:nvPr/>
        </p:nvSpPr>
        <p:spPr bwMode="auto">
          <a:xfrm>
            <a:off x="3614738" y="5237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98" name="Text Box 138"/>
          <p:cNvSpPr txBox="1">
            <a:spLocks noChangeArrowheads="1"/>
          </p:cNvSpPr>
          <p:nvPr/>
        </p:nvSpPr>
        <p:spPr bwMode="auto">
          <a:xfrm>
            <a:off x="4725988" y="4903788"/>
            <a:ext cx="258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2"/>
                </a:solidFill>
                <a:ea typeface="宋体" panose="02010600030101010101" pitchFamily="2" charset="-122"/>
              </a:rPr>
              <a:t>2</a:t>
            </a:r>
          </a:p>
        </p:txBody>
      </p:sp>
      <p:sp>
        <p:nvSpPr>
          <p:cNvPr id="66699" name="Text Box 139"/>
          <p:cNvSpPr txBox="1">
            <a:spLocks noChangeArrowheads="1"/>
          </p:cNvSpPr>
          <p:nvPr/>
        </p:nvSpPr>
        <p:spPr bwMode="auto">
          <a:xfrm>
            <a:off x="4743450" y="5253038"/>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00" name="Text Box 140"/>
          <p:cNvSpPr txBox="1">
            <a:spLocks noChangeArrowheads="1"/>
          </p:cNvSpPr>
          <p:nvPr/>
        </p:nvSpPr>
        <p:spPr bwMode="auto">
          <a:xfrm>
            <a:off x="5299075" y="5260975"/>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01" name="Text Box 141"/>
          <p:cNvSpPr txBox="1">
            <a:spLocks noChangeArrowheads="1"/>
          </p:cNvSpPr>
          <p:nvPr/>
        </p:nvSpPr>
        <p:spPr bwMode="auto">
          <a:xfrm>
            <a:off x="5786438" y="4508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702" name="Text Box 142"/>
          <p:cNvSpPr txBox="1">
            <a:spLocks noChangeArrowheads="1"/>
          </p:cNvSpPr>
          <p:nvPr/>
        </p:nvSpPr>
        <p:spPr bwMode="auto">
          <a:xfrm>
            <a:off x="6403975" y="4857750"/>
            <a:ext cx="268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703" name="Text Box 143"/>
          <p:cNvSpPr txBox="1">
            <a:spLocks noChangeArrowheads="1"/>
          </p:cNvSpPr>
          <p:nvPr/>
        </p:nvSpPr>
        <p:spPr bwMode="auto">
          <a:xfrm>
            <a:off x="6416675" y="5246688"/>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2</a:t>
            </a:r>
          </a:p>
        </p:txBody>
      </p:sp>
      <p:sp>
        <p:nvSpPr>
          <p:cNvPr id="66704" name="Text Box 144"/>
          <p:cNvSpPr txBox="1">
            <a:spLocks noChangeArrowheads="1"/>
          </p:cNvSpPr>
          <p:nvPr/>
        </p:nvSpPr>
        <p:spPr bwMode="auto">
          <a:xfrm>
            <a:off x="6345238" y="44894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705" name="Text Box 145"/>
          <p:cNvSpPr txBox="1">
            <a:spLocks noChangeArrowheads="1"/>
          </p:cNvSpPr>
          <p:nvPr/>
        </p:nvSpPr>
        <p:spPr bwMode="auto">
          <a:xfrm>
            <a:off x="8191500" y="4483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4</a:t>
            </a:r>
          </a:p>
        </p:txBody>
      </p:sp>
      <p:sp>
        <p:nvSpPr>
          <p:cNvPr id="66706" name="Text Box 146"/>
          <p:cNvSpPr txBox="1">
            <a:spLocks noChangeArrowheads="1"/>
          </p:cNvSpPr>
          <p:nvPr/>
        </p:nvSpPr>
        <p:spPr bwMode="auto">
          <a:xfrm>
            <a:off x="8191500" y="4872038"/>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5</a:t>
            </a:r>
          </a:p>
        </p:txBody>
      </p:sp>
      <p:sp>
        <p:nvSpPr>
          <p:cNvPr id="66707" name="Text Box 147"/>
          <p:cNvSpPr txBox="1">
            <a:spLocks noChangeArrowheads="1"/>
          </p:cNvSpPr>
          <p:nvPr/>
        </p:nvSpPr>
        <p:spPr bwMode="auto">
          <a:xfrm>
            <a:off x="8153400" y="5237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708" name="Line 148"/>
          <p:cNvSpPr>
            <a:spLocks noChangeShapeType="1"/>
          </p:cNvSpPr>
          <p:nvPr/>
        </p:nvSpPr>
        <p:spPr bwMode="auto">
          <a:xfrm>
            <a:off x="1771650" y="55768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09" name="Line 149"/>
          <p:cNvSpPr>
            <a:spLocks noChangeShapeType="1"/>
          </p:cNvSpPr>
          <p:nvPr/>
        </p:nvSpPr>
        <p:spPr bwMode="auto">
          <a:xfrm>
            <a:off x="2381250" y="55641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0" name="Line 150"/>
          <p:cNvSpPr>
            <a:spLocks noChangeShapeType="1"/>
          </p:cNvSpPr>
          <p:nvPr/>
        </p:nvSpPr>
        <p:spPr bwMode="auto">
          <a:xfrm>
            <a:off x="2965450" y="55768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1" name="Line 151"/>
          <p:cNvSpPr>
            <a:spLocks noChangeShapeType="1"/>
          </p:cNvSpPr>
          <p:nvPr/>
        </p:nvSpPr>
        <p:spPr bwMode="auto">
          <a:xfrm>
            <a:off x="3536950" y="55832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2" name="Line 152"/>
          <p:cNvSpPr>
            <a:spLocks noChangeShapeType="1"/>
          </p:cNvSpPr>
          <p:nvPr/>
        </p:nvSpPr>
        <p:spPr bwMode="auto">
          <a:xfrm>
            <a:off x="4643438" y="56213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3" name="Line 153"/>
          <p:cNvSpPr>
            <a:spLocks noChangeShapeType="1"/>
          </p:cNvSpPr>
          <p:nvPr/>
        </p:nvSpPr>
        <p:spPr bwMode="auto">
          <a:xfrm>
            <a:off x="6378575" y="562927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4" name="Line 154"/>
          <p:cNvSpPr>
            <a:spLocks noChangeShapeType="1"/>
          </p:cNvSpPr>
          <p:nvPr/>
        </p:nvSpPr>
        <p:spPr bwMode="auto">
          <a:xfrm>
            <a:off x="6926263" y="56197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5" name="Line 155"/>
          <p:cNvSpPr>
            <a:spLocks noChangeShapeType="1"/>
          </p:cNvSpPr>
          <p:nvPr/>
        </p:nvSpPr>
        <p:spPr bwMode="auto">
          <a:xfrm>
            <a:off x="7508875" y="55991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6" name="Line 156"/>
          <p:cNvSpPr>
            <a:spLocks noChangeShapeType="1"/>
          </p:cNvSpPr>
          <p:nvPr/>
        </p:nvSpPr>
        <p:spPr bwMode="auto">
          <a:xfrm>
            <a:off x="8093075" y="56118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7" name="Line 157"/>
          <p:cNvSpPr>
            <a:spLocks noChangeShapeType="1"/>
          </p:cNvSpPr>
          <p:nvPr/>
        </p:nvSpPr>
        <p:spPr bwMode="auto">
          <a:xfrm>
            <a:off x="5765800" y="56467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8" name="Line 158"/>
          <p:cNvSpPr>
            <a:spLocks noChangeShapeType="1"/>
          </p:cNvSpPr>
          <p:nvPr/>
        </p:nvSpPr>
        <p:spPr bwMode="auto">
          <a:xfrm>
            <a:off x="5203825" y="56403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9" name="Line 159"/>
          <p:cNvSpPr>
            <a:spLocks noChangeShapeType="1"/>
          </p:cNvSpPr>
          <p:nvPr/>
        </p:nvSpPr>
        <p:spPr bwMode="auto">
          <a:xfrm>
            <a:off x="4084638" y="56007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21" name="Text Box 161"/>
          <p:cNvSpPr txBox="1">
            <a:spLocks noChangeArrowheads="1"/>
          </p:cNvSpPr>
          <p:nvPr/>
        </p:nvSpPr>
        <p:spPr bwMode="auto">
          <a:xfrm>
            <a:off x="3578225" y="45339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722" name="Text Box 162"/>
          <p:cNvSpPr txBox="1">
            <a:spLocks noChangeArrowheads="1"/>
          </p:cNvSpPr>
          <p:nvPr/>
        </p:nvSpPr>
        <p:spPr bwMode="auto">
          <a:xfrm>
            <a:off x="4168775" y="4913313"/>
            <a:ext cx="322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723" name="Text Box 163"/>
          <p:cNvSpPr txBox="1">
            <a:spLocks noChangeArrowheads="1"/>
          </p:cNvSpPr>
          <p:nvPr/>
        </p:nvSpPr>
        <p:spPr bwMode="auto">
          <a:xfrm>
            <a:off x="4111625" y="4546600"/>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2"/>
                </a:solidFill>
                <a:ea typeface="宋体" panose="02010600030101010101" pitchFamily="2" charset="-122"/>
              </a:rPr>
              <a:t>1</a:t>
            </a:r>
            <a:r>
              <a:rPr kumimoji="1" lang="zh-CN" altLang="en-US" sz="2400" dirty="0">
                <a:ea typeface="宋体" panose="02010600030101010101" pitchFamily="2" charset="-122"/>
              </a:rPr>
              <a:t>*</a:t>
            </a:r>
          </a:p>
        </p:txBody>
      </p:sp>
      <p:sp>
        <p:nvSpPr>
          <p:cNvPr id="66724" name="Text Box 164"/>
          <p:cNvSpPr txBox="1">
            <a:spLocks noChangeArrowheads="1"/>
          </p:cNvSpPr>
          <p:nvPr/>
        </p:nvSpPr>
        <p:spPr bwMode="auto">
          <a:xfrm>
            <a:off x="6426200" y="561181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725" name="Text Box 165"/>
          <p:cNvSpPr txBox="1">
            <a:spLocks noChangeArrowheads="1"/>
          </p:cNvSpPr>
          <p:nvPr/>
        </p:nvSpPr>
        <p:spPr bwMode="auto">
          <a:xfrm>
            <a:off x="7021513" y="5603875"/>
            <a:ext cx="307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3</a:t>
            </a:r>
          </a:p>
        </p:txBody>
      </p:sp>
      <p:sp>
        <p:nvSpPr>
          <p:cNvPr id="66726" name="Text Box 166"/>
          <p:cNvSpPr txBox="1">
            <a:spLocks noChangeArrowheads="1"/>
          </p:cNvSpPr>
          <p:nvPr/>
        </p:nvSpPr>
        <p:spPr bwMode="auto">
          <a:xfrm>
            <a:off x="7605713" y="55911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27" name="Text Box 167"/>
          <p:cNvSpPr txBox="1">
            <a:spLocks noChangeArrowheads="1"/>
          </p:cNvSpPr>
          <p:nvPr/>
        </p:nvSpPr>
        <p:spPr bwMode="auto">
          <a:xfrm>
            <a:off x="8189913" y="55911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28" name="Text Box 168"/>
          <p:cNvSpPr txBox="1">
            <a:spLocks noChangeArrowheads="1"/>
          </p:cNvSpPr>
          <p:nvPr/>
        </p:nvSpPr>
        <p:spPr bwMode="auto">
          <a:xfrm>
            <a:off x="317500" y="4978400"/>
            <a:ext cx="1290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ea typeface="黑体" panose="02010609060101010101" pitchFamily="49" charset="-122"/>
              </a:rPr>
              <a:t>4行/组</a:t>
            </a:r>
            <a:endParaRPr kumimoji="1" lang="en-US" altLang="zh-CN" sz="2400" b="1" dirty="0">
              <a:ea typeface="黑体" panose="02010609060101010101" pitchFamily="49" charset="-122"/>
            </a:endParaRPr>
          </a:p>
        </p:txBody>
      </p:sp>
      <p:sp>
        <p:nvSpPr>
          <p:cNvPr id="66729" name="Text Box 169"/>
          <p:cNvSpPr txBox="1">
            <a:spLocks noChangeArrowheads="1"/>
          </p:cNvSpPr>
          <p:nvPr/>
        </p:nvSpPr>
        <p:spPr bwMode="auto">
          <a:xfrm>
            <a:off x="296863" y="2138363"/>
            <a:ext cx="73358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6600"/>
                </a:solidFill>
                <a:latin typeface="微软雅黑" panose="020B0503020204020204" pitchFamily="34" charset="-122"/>
                <a:ea typeface="微软雅黑" panose="020B0503020204020204" pitchFamily="34" charset="-122"/>
              </a:rPr>
              <a:t>注：通常一组中含有</a:t>
            </a:r>
            <a:r>
              <a:rPr kumimoji="1" lang="en-US" altLang="zh-CN" sz="2000" b="1" dirty="0">
                <a:solidFill>
                  <a:srgbClr val="006600"/>
                </a:solidFill>
                <a:latin typeface="微软雅黑" panose="020B0503020204020204" pitchFamily="34" charset="-122"/>
                <a:ea typeface="微软雅黑" panose="020B0503020204020204" pitchFamily="34" charset="-122"/>
              </a:rPr>
              <a:t>2</a:t>
            </a:r>
            <a:r>
              <a:rPr kumimoji="1" lang="en-US" altLang="zh-CN" sz="2000" b="1" baseline="30000" dirty="0">
                <a:solidFill>
                  <a:srgbClr val="006600"/>
                </a:solidFill>
                <a:latin typeface="微软雅黑" panose="020B0503020204020204" pitchFamily="34" charset="-122"/>
                <a:ea typeface="微软雅黑" panose="020B0503020204020204" pitchFamily="34" charset="-122"/>
              </a:rPr>
              <a:t>k</a:t>
            </a:r>
            <a:r>
              <a:rPr kumimoji="1" lang="zh-CN" altLang="en-US" sz="2000" b="1" dirty="0">
                <a:solidFill>
                  <a:srgbClr val="006600"/>
                </a:solidFill>
                <a:latin typeface="微软雅黑" panose="020B0503020204020204" pitchFamily="34" charset="-122"/>
                <a:ea typeface="微软雅黑" panose="020B0503020204020204" pitchFamily="34" charset="-122"/>
              </a:rPr>
              <a:t>行，这里</a:t>
            </a:r>
            <a:r>
              <a:rPr kumimoji="1" lang="en-US" altLang="zh-CN" sz="2000" b="1" dirty="0">
                <a:solidFill>
                  <a:srgbClr val="006600"/>
                </a:solidFill>
                <a:latin typeface="微软雅黑" panose="020B0503020204020204" pitchFamily="34" charset="-122"/>
                <a:ea typeface="微软雅黑" panose="020B0503020204020204" pitchFamily="34" charset="-122"/>
              </a:rPr>
              <a:t>3</a:t>
            </a:r>
            <a:r>
              <a:rPr kumimoji="1" lang="zh-CN" altLang="en-US" sz="2000" b="1" dirty="0">
                <a:solidFill>
                  <a:srgbClr val="006600"/>
                </a:solidFill>
                <a:latin typeface="微软雅黑" panose="020B0503020204020204" pitchFamily="34" charset="-122"/>
                <a:ea typeface="微软雅黑" panose="020B0503020204020204" pitchFamily="34" charset="-122"/>
              </a:rPr>
              <a:t>行</a:t>
            </a:r>
            <a:r>
              <a:rPr kumimoji="1" lang="en-US" altLang="zh-CN" sz="2000" b="1" dirty="0">
                <a:solidFill>
                  <a:srgbClr val="006600"/>
                </a:solidFill>
                <a:latin typeface="微软雅黑" panose="020B0503020204020204" pitchFamily="34" charset="-122"/>
                <a:ea typeface="微软雅黑" panose="020B0503020204020204" pitchFamily="34" charset="-122"/>
              </a:rPr>
              <a:t>/</a:t>
            </a:r>
            <a:r>
              <a:rPr kumimoji="1" lang="zh-CN" altLang="en-US" sz="2000" b="1" dirty="0">
                <a:solidFill>
                  <a:srgbClr val="006600"/>
                </a:solidFill>
                <a:latin typeface="微软雅黑" panose="020B0503020204020204" pitchFamily="34" charset="-122"/>
                <a:ea typeface="微软雅黑" panose="020B0503020204020204" pitchFamily="34" charset="-122"/>
              </a:rPr>
              <a:t>组主要为了简化问题而假设</a:t>
            </a:r>
          </a:p>
        </p:txBody>
      </p:sp>
      <p:sp>
        <p:nvSpPr>
          <p:cNvPr id="6673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E58275C-B10A-4BA1-BA65-606BBE433C24}" type="slidenum">
              <a:rPr lang="zh-CN" altLang="en-US" sz="1200" smtClean="0">
                <a:solidFill>
                  <a:srgbClr val="898989"/>
                </a:solidFill>
              </a:rPr>
              <a:pPr/>
              <a:t>55</a:t>
            </a:fld>
            <a:endParaRPr lang="zh-CN" altLang="en-US" sz="1200" dirty="0" smtClean="0">
              <a:solidFill>
                <a:srgbClr val="898989"/>
              </a:solidFill>
            </a:endParaRPr>
          </a:p>
        </p:txBody>
      </p:sp>
      <p:sp>
        <p:nvSpPr>
          <p:cNvPr id="2" name="文本框 1"/>
          <p:cNvSpPr txBox="1"/>
          <p:nvPr/>
        </p:nvSpPr>
        <p:spPr>
          <a:xfrm>
            <a:off x="100013" y="2526447"/>
            <a:ext cx="1528762" cy="400110"/>
          </a:xfrm>
          <a:prstGeom prst="rect">
            <a:avLst/>
          </a:prstGeom>
          <a:noFill/>
        </p:spPr>
        <p:txBody>
          <a:bodyPr wrap="square" rtlCol="0">
            <a:spAutoFit/>
          </a:bodyPr>
          <a:lstStyle/>
          <a:p>
            <a:r>
              <a:rPr lang="zh-CN" altLang="en-US" sz="2000" dirty="0" smtClean="0">
                <a:latin typeface="+mj-ea"/>
                <a:ea typeface="+mj-ea"/>
              </a:rPr>
              <a:t>访问地址流</a:t>
            </a:r>
          </a:p>
        </p:txBody>
      </p:sp>
      <p:sp>
        <p:nvSpPr>
          <p:cNvPr id="3" name="文本框 2"/>
          <p:cNvSpPr txBox="1"/>
          <p:nvPr/>
        </p:nvSpPr>
        <p:spPr>
          <a:xfrm>
            <a:off x="257175" y="3495615"/>
            <a:ext cx="1409700" cy="400110"/>
          </a:xfrm>
          <a:prstGeom prst="rect">
            <a:avLst/>
          </a:prstGeom>
          <a:noFill/>
        </p:spPr>
        <p:txBody>
          <a:bodyPr wrap="square" rtlCol="0">
            <a:spAutoFit/>
          </a:bodyPr>
          <a:lstStyle/>
          <a:p>
            <a:r>
              <a:rPr lang="zh-CN" altLang="en-US" sz="2000" dirty="0" smtClean="0">
                <a:latin typeface="+mj-ea"/>
                <a:ea typeface="+mj-ea"/>
              </a:rPr>
              <a:t>映射内容</a:t>
            </a:r>
          </a:p>
        </p:txBody>
      </p:sp>
      <p:sp>
        <p:nvSpPr>
          <p:cNvPr id="4" name="矩形 3"/>
          <p:cNvSpPr/>
          <p:nvPr/>
        </p:nvSpPr>
        <p:spPr>
          <a:xfrm>
            <a:off x="5739023" y="4048422"/>
            <a:ext cx="437940" cy="461665"/>
          </a:xfrm>
          <a:prstGeom prst="rect">
            <a:avLst/>
          </a:prstGeom>
        </p:spPr>
        <p:txBody>
          <a:bodyPr wrap="none">
            <a:spAutoFit/>
          </a:bodyPr>
          <a:lstStyle/>
          <a:p>
            <a:r>
              <a:rPr kumimoji="1" lang="zh-CN" altLang="en-US" sz="2400" b="1" dirty="0">
                <a:solidFill>
                  <a:srgbClr val="006600"/>
                </a:solidFill>
                <a:ea typeface="宋体" panose="02010600030101010101" pitchFamily="2" charset="-122"/>
              </a:rPr>
              <a:t>√ </a:t>
            </a:r>
            <a:endParaRPr lang="zh-CN" altLang="en-US" sz="2400" dirty="0"/>
          </a:p>
        </p:txBody>
      </p:sp>
      <p:sp>
        <p:nvSpPr>
          <p:cNvPr id="175" name="矩形 174"/>
          <p:cNvSpPr/>
          <p:nvPr/>
        </p:nvSpPr>
        <p:spPr>
          <a:xfrm>
            <a:off x="6393867" y="4066530"/>
            <a:ext cx="437940" cy="461665"/>
          </a:xfrm>
          <a:prstGeom prst="rect">
            <a:avLst/>
          </a:prstGeom>
        </p:spPr>
        <p:txBody>
          <a:bodyPr wrap="none">
            <a:spAutoFit/>
          </a:bodyPr>
          <a:lstStyle/>
          <a:p>
            <a:r>
              <a:rPr kumimoji="1" lang="zh-CN" altLang="en-US" sz="2400" b="1" dirty="0">
                <a:solidFill>
                  <a:srgbClr val="006600"/>
                </a:solidFill>
                <a:ea typeface="宋体" panose="02010600030101010101" pitchFamily="2" charset="-122"/>
              </a:rPr>
              <a:t>√ </a:t>
            </a:r>
            <a:endParaRPr lang="zh-CN" altLang="en-US" sz="2400" dirty="0"/>
          </a:p>
        </p:txBody>
      </p:sp>
      <p:sp>
        <p:nvSpPr>
          <p:cNvPr id="176" name="矩形 175"/>
          <p:cNvSpPr/>
          <p:nvPr/>
        </p:nvSpPr>
        <p:spPr>
          <a:xfrm>
            <a:off x="8115510" y="4046538"/>
            <a:ext cx="437940" cy="461665"/>
          </a:xfrm>
          <a:prstGeom prst="rect">
            <a:avLst/>
          </a:prstGeom>
        </p:spPr>
        <p:txBody>
          <a:bodyPr wrap="none">
            <a:spAutoFit/>
          </a:bodyPr>
          <a:lstStyle/>
          <a:p>
            <a:r>
              <a:rPr kumimoji="1" lang="zh-CN" altLang="en-US" sz="2400" b="1" dirty="0">
                <a:solidFill>
                  <a:srgbClr val="006600"/>
                </a:solidFill>
                <a:ea typeface="宋体" panose="02010600030101010101" pitchFamily="2" charset="-122"/>
              </a:rPr>
              <a:t>√ </a:t>
            </a:r>
            <a:endParaRPr lang="zh-CN" altLang="en-US" sz="2400" dirty="0"/>
          </a:p>
        </p:txBody>
      </p:sp>
      <p:sp>
        <p:nvSpPr>
          <p:cNvPr id="5" name="线形标注 1 4"/>
          <p:cNvSpPr/>
          <p:nvPr/>
        </p:nvSpPr>
        <p:spPr bwMode="auto">
          <a:xfrm>
            <a:off x="5129423" y="4135436"/>
            <a:ext cx="609600" cy="300038"/>
          </a:xfrm>
          <a:prstGeom prst="borderCallout1">
            <a:avLst>
              <a:gd name="adj1" fmla="val -158567"/>
              <a:gd name="adj2" fmla="val 127604"/>
              <a:gd name="adj3" fmla="val 39197"/>
              <a:gd name="adj4" fmla="val 105417"/>
            </a:avLst>
          </a:pr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anose="020B0604020202020204" pitchFamily="34" charset="0"/>
              </a:rPr>
              <a:t>命中</a:t>
            </a:r>
          </a:p>
        </p:txBody>
      </p:sp>
      <p:sp>
        <p:nvSpPr>
          <p:cNvPr id="178" name="文本框 177"/>
          <p:cNvSpPr txBox="1"/>
          <p:nvPr/>
        </p:nvSpPr>
        <p:spPr>
          <a:xfrm>
            <a:off x="237916" y="5391120"/>
            <a:ext cx="1409700" cy="400110"/>
          </a:xfrm>
          <a:prstGeom prst="rect">
            <a:avLst/>
          </a:prstGeom>
          <a:noFill/>
        </p:spPr>
        <p:txBody>
          <a:bodyPr wrap="square" rtlCol="0">
            <a:spAutoFit/>
          </a:bodyPr>
          <a:lstStyle/>
          <a:p>
            <a:r>
              <a:rPr lang="zh-CN" altLang="en-US" sz="2000" dirty="0" smtClean="0">
                <a:latin typeface="+mj-ea"/>
                <a:ea typeface="+mj-ea"/>
              </a:rPr>
              <a:t>映射内容</a:t>
            </a:r>
          </a:p>
        </p:txBody>
      </p:sp>
      <p:sp>
        <p:nvSpPr>
          <p:cNvPr id="179" name="矩形 178"/>
          <p:cNvSpPr/>
          <p:nvPr/>
        </p:nvSpPr>
        <p:spPr>
          <a:xfrm>
            <a:off x="4101517" y="5926434"/>
            <a:ext cx="437940" cy="461665"/>
          </a:xfrm>
          <a:prstGeom prst="rect">
            <a:avLst/>
          </a:prstGeom>
        </p:spPr>
        <p:txBody>
          <a:bodyPr wrap="none">
            <a:spAutoFit/>
          </a:bodyPr>
          <a:lstStyle/>
          <a:p>
            <a:r>
              <a:rPr kumimoji="1" lang="zh-CN" altLang="en-US" sz="2400" b="1" dirty="0">
                <a:solidFill>
                  <a:srgbClr val="006600"/>
                </a:solidFill>
                <a:ea typeface="宋体" panose="02010600030101010101" pitchFamily="2" charset="-122"/>
              </a:rPr>
              <a:t>√ </a:t>
            </a:r>
            <a:endParaRPr lang="zh-CN" altLang="en-US" sz="2400" dirty="0"/>
          </a:p>
        </p:txBody>
      </p:sp>
      <p:sp>
        <p:nvSpPr>
          <p:cNvPr id="180" name="矩形 179"/>
          <p:cNvSpPr/>
          <p:nvPr/>
        </p:nvSpPr>
        <p:spPr>
          <a:xfrm>
            <a:off x="4584910" y="5963741"/>
            <a:ext cx="437940" cy="461665"/>
          </a:xfrm>
          <a:prstGeom prst="rect">
            <a:avLst/>
          </a:prstGeom>
        </p:spPr>
        <p:txBody>
          <a:bodyPr wrap="none">
            <a:spAutoFit/>
          </a:bodyPr>
          <a:lstStyle/>
          <a:p>
            <a:r>
              <a:rPr kumimoji="1" lang="zh-CN" altLang="en-US" sz="2400" b="1" dirty="0">
                <a:solidFill>
                  <a:srgbClr val="006600"/>
                </a:solidFill>
                <a:ea typeface="宋体" panose="02010600030101010101" pitchFamily="2" charset="-122"/>
              </a:rPr>
              <a:t>√ </a:t>
            </a:r>
            <a:endParaRPr lang="zh-CN" altLang="en-US" sz="2400" dirty="0"/>
          </a:p>
        </p:txBody>
      </p:sp>
      <p:sp>
        <p:nvSpPr>
          <p:cNvPr id="6" name="文本框 5"/>
          <p:cNvSpPr txBox="1"/>
          <p:nvPr/>
        </p:nvSpPr>
        <p:spPr>
          <a:xfrm>
            <a:off x="4250531" y="913843"/>
            <a:ext cx="3030537" cy="400110"/>
          </a:xfrm>
          <a:prstGeom prst="rect">
            <a:avLst/>
          </a:prstGeom>
          <a:noFill/>
          <a:ln>
            <a:solidFill>
              <a:schemeClr val="accent1"/>
            </a:solidFill>
          </a:ln>
        </p:spPr>
        <p:txBody>
          <a:bodyPr wrap="square" rtlCol="0">
            <a:spAutoFit/>
          </a:bodyPr>
          <a:lstStyle/>
          <a:p>
            <a:r>
              <a:rPr lang="zh-CN" altLang="en-US" sz="2000" b="1" dirty="0" smtClean="0">
                <a:solidFill>
                  <a:srgbClr val="FF0000"/>
                </a:solidFill>
                <a:latin typeface="+mj-ea"/>
                <a:ea typeface="+mj-ea"/>
              </a:rPr>
              <a:t>总是把最先借的书还回去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wipe(down)">
                                      <p:cBhvr>
                                        <p:cTn id="12" dur="500"/>
                                        <p:tgtEl>
                                          <p:spTgt spid="66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6729"/>
                                        </p:tgtEl>
                                        <p:attrNameLst>
                                          <p:attrName>style.visibility</p:attrName>
                                        </p:attrNameLst>
                                      </p:cBhvr>
                                      <p:to>
                                        <p:strVal val="visible"/>
                                      </p:to>
                                    </p:set>
                                    <p:animEffect transition="in" filter="wipe(down)">
                                      <p:cBhvr>
                                        <p:cTn id="17" dur="500"/>
                                        <p:tgtEl>
                                          <p:spTgt spid="667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66623"/>
                                        </p:tgtEl>
                                        <p:attrNameLst>
                                          <p:attrName>style.visibility</p:attrName>
                                        </p:attrNameLst>
                                      </p:cBhvr>
                                      <p:to>
                                        <p:strVal val="visible"/>
                                      </p:to>
                                    </p:set>
                                    <p:animEffect transition="in" filter="wipe(down)">
                                      <p:cBhvr>
                                        <p:cTn id="26" dur="500"/>
                                        <p:tgtEl>
                                          <p:spTgt spid="666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6637"/>
                                        </p:tgtEl>
                                        <p:attrNameLst>
                                          <p:attrName>style.visibility</p:attrName>
                                        </p:attrNameLst>
                                      </p:cBhvr>
                                      <p:to>
                                        <p:strVal val="visible"/>
                                      </p:to>
                                    </p:set>
                                    <p:animEffect transition="in" filter="wipe(down)">
                                      <p:cBhvr>
                                        <p:cTn id="31" dur="500"/>
                                        <p:tgtEl>
                                          <p:spTgt spid="6663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66572"/>
                                        </p:tgtEl>
                                        <p:attrNameLst>
                                          <p:attrName>style.visibility</p:attrName>
                                        </p:attrNameLst>
                                      </p:cBhvr>
                                      <p:to>
                                        <p:strVal val="visible"/>
                                      </p:to>
                                    </p:set>
                                    <p:animEffect transition="in" filter="wipe(down)">
                                      <p:cBhvr>
                                        <p:cTn id="39" dur="500"/>
                                        <p:tgtEl>
                                          <p:spTgt spid="6657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66568"/>
                                        </p:tgtEl>
                                        <p:attrNameLst>
                                          <p:attrName>style.visibility</p:attrName>
                                        </p:attrNameLst>
                                      </p:cBhvr>
                                      <p:to>
                                        <p:strVal val="visible"/>
                                      </p:to>
                                    </p:set>
                                    <p:animEffect transition="in" filter="wipe(down)">
                                      <p:cBhvr>
                                        <p:cTn id="42" dur="500"/>
                                        <p:tgtEl>
                                          <p:spTgt spid="6656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66571"/>
                                        </p:tgtEl>
                                        <p:attrNameLst>
                                          <p:attrName>style.visibility</p:attrName>
                                        </p:attrNameLst>
                                      </p:cBhvr>
                                      <p:to>
                                        <p:strVal val="visible"/>
                                      </p:to>
                                    </p:set>
                                    <p:animEffect transition="in" filter="wipe(down)">
                                      <p:cBhvr>
                                        <p:cTn id="45" dur="500"/>
                                        <p:tgtEl>
                                          <p:spTgt spid="6657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66570"/>
                                        </p:tgtEl>
                                        <p:attrNameLst>
                                          <p:attrName>style.visibility</p:attrName>
                                        </p:attrNameLst>
                                      </p:cBhvr>
                                      <p:to>
                                        <p:strVal val="visible"/>
                                      </p:to>
                                    </p:set>
                                    <p:animEffect transition="in" filter="wipe(down)">
                                      <p:cBhvr>
                                        <p:cTn id="48" dur="500"/>
                                        <p:tgtEl>
                                          <p:spTgt spid="6657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66577"/>
                                        </p:tgtEl>
                                        <p:attrNameLst>
                                          <p:attrName>style.visibility</p:attrName>
                                        </p:attrNameLst>
                                      </p:cBhvr>
                                      <p:to>
                                        <p:strVal val="visible"/>
                                      </p:to>
                                    </p:set>
                                    <p:animEffect transition="in" filter="wipe(down)">
                                      <p:cBhvr>
                                        <p:cTn id="53" dur="500"/>
                                        <p:tgtEl>
                                          <p:spTgt spid="66577"/>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66569"/>
                                        </p:tgtEl>
                                        <p:attrNameLst>
                                          <p:attrName>style.visibility</p:attrName>
                                        </p:attrNameLst>
                                      </p:cBhvr>
                                      <p:to>
                                        <p:strVal val="visible"/>
                                      </p:to>
                                    </p:set>
                                    <p:animEffect transition="in" filter="wipe(down)">
                                      <p:cBhvr>
                                        <p:cTn id="56" dur="500"/>
                                        <p:tgtEl>
                                          <p:spTgt spid="66569"/>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66573"/>
                                        </p:tgtEl>
                                        <p:attrNameLst>
                                          <p:attrName>style.visibility</p:attrName>
                                        </p:attrNameLst>
                                      </p:cBhvr>
                                      <p:to>
                                        <p:strVal val="visible"/>
                                      </p:to>
                                    </p:set>
                                    <p:animEffect transition="in" filter="wipe(down)">
                                      <p:cBhvr>
                                        <p:cTn id="59" dur="500"/>
                                        <p:tgtEl>
                                          <p:spTgt spid="6657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66574"/>
                                        </p:tgtEl>
                                        <p:attrNameLst>
                                          <p:attrName>style.visibility</p:attrName>
                                        </p:attrNameLst>
                                      </p:cBhvr>
                                      <p:to>
                                        <p:strVal val="visible"/>
                                      </p:to>
                                    </p:set>
                                    <p:animEffect transition="in" filter="wipe(down)">
                                      <p:cBhvr>
                                        <p:cTn id="62" dur="500"/>
                                        <p:tgtEl>
                                          <p:spTgt spid="66574"/>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66575"/>
                                        </p:tgtEl>
                                        <p:attrNameLst>
                                          <p:attrName>style.visibility</p:attrName>
                                        </p:attrNameLst>
                                      </p:cBhvr>
                                      <p:to>
                                        <p:strVal val="visible"/>
                                      </p:to>
                                    </p:set>
                                    <p:animEffect transition="in" filter="wipe(down)">
                                      <p:cBhvr>
                                        <p:cTn id="65" dur="500"/>
                                        <p:tgtEl>
                                          <p:spTgt spid="6657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66578"/>
                                        </p:tgtEl>
                                        <p:attrNameLst>
                                          <p:attrName>style.visibility</p:attrName>
                                        </p:attrNameLst>
                                      </p:cBhvr>
                                      <p:to>
                                        <p:strVal val="visible"/>
                                      </p:to>
                                    </p:set>
                                    <p:animEffect transition="in" filter="wipe(down)">
                                      <p:cBhvr>
                                        <p:cTn id="70" dur="500"/>
                                        <p:tgtEl>
                                          <p:spTgt spid="66578"/>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6579"/>
                                        </p:tgtEl>
                                        <p:attrNameLst>
                                          <p:attrName>style.visibility</p:attrName>
                                        </p:attrNameLst>
                                      </p:cBhvr>
                                      <p:to>
                                        <p:strVal val="visible"/>
                                      </p:to>
                                    </p:set>
                                    <p:animEffect transition="in" filter="wipe(down)">
                                      <p:cBhvr>
                                        <p:cTn id="73" dur="500"/>
                                        <p:tgtEl>
                                          <p:spTgt spid="66579"/>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66580"/>
                                        </p:tgtEl>
                                        <p:attrNameLst>
                                          <p:attrName>style.visibility</p:attrName>
                                        </p:attrNameLst>
                                      </p:cBhvr>
                                      <p:to>
                                        <p:strVal val="visible"/>
                                      </p:to>
                                    </p:set>
                                    <p:animEffect transition="in" filter="wipe(down)">
                                      <p:cBhvr>
                                        <p:cTn id="76" dur="500"/>
                                        <p:tgtEl>
                                          <p:spTgt spid="66580"/>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66581"/>
                                        </p:tgtEl>
                                        <p:attrNameLst>
                                          <p:attrName>style.visibility</p:attrName>
                                        </p:attrNameLst>
                                      </p:cBhvr>
                                      <p:to>
                                        <p:strVal val="visible"/>
                                      </p:to>
                                    </p:set>
                                    <p:animEffect transition="in" filter="wipe(down)">
                                      <p:cBhvr>
                                        <p:cTn id="79" dur="500"/>
                                        <p:tgtEl>
                                          <p:spTgt spid="66581"/>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6582"/>
                                        </p:tgtEl>
                                        <p:attrNameLst>
                                          <p:attrName>style.visibility</p:attrName>
                                        </p:attrNameLst>
                                      </p:cBhvr>
                                      <p:to>
                                        <p:strVal val="visible"/>
                                      </p:to>
                                    </p:set>
                                    <p:animEffect transition="in" filter="wipe(down)">
                                      <p:cBhvr>
                                        <p:cTn id="82" dur="500"/>
                                        <p:tgtEl>
                                          <p:spTgt spid="66582"/>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66624"/>
                                        </p:tgtEl>
                                        <p:attrNameLst>
                                          <p:attrName>style.visibility</p:attrName>
                                        </p:attrNameLst>
                                      </p:cBhvr>
                                      <p:to>
                                        <p:strVal val="visible"/>
                                      </p:to>
                                    </p:set>
                                    <p:animEffect transition="in" filter="wipe(down)">
                                      <p:cBhvr>
                                        <p:cTn id="85" dur="500"/>
                                        <p:tgtEl>
                                          <p:spTgt spid="6662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66583"/>
                                        </p:tgtEl>
                                        <p:attrNameLst>
                                          <p:attrName>style.visibility</p:attrName>
                                        </p:attrNameLst>
                                      </p:cBhvr>
                                      <p:to>
                                        <p:strVal val="visible"/>
                                      </p:to>
                                    </p:set>
                                    <p:animEffect transition="in" filter="wipe(down)">
                                      <p:cBhvr>
                                        <p:cTn id="90" dur="500"/>
                                        <p:tgtEl>
                                          <p:spTgt spid="66583"/>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66585"/>
                                        </p:tgtEl>
                                        <p:attrNameLst>
                                          <p:attrName>style.visibility</p:attrName>
                                        </p:attrNameLst>
                                      </p:cBhvr>
                                      <p:to>
                                        <p:strVal val="visible"/>
                                      </p:to>
                                    </p:set>
                                    <p:animEffect transition="in" filter="wipe(down)">
                                      <p:cBhvr>
                                        <p:cTn id="93" dur="500"/>
                                        <p:tgtEl>
                                          <p:spTgt spid="66585"/>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66586"/>
                                        </p:tgtEl>
                                        <p:attrNameLst>
                                          <p:attrName>style.visibility</p:attrName>
                                        </p:attrNameLst>
                                      </p:cBhvr>
                                      <p:to>
                                        <p:strVal val="visible"/>
                                      </p:to>
                                    </p:set>
                                    <p:animEffect transition="in" filter="wipe(down)">
                                      <p:cBhvr>
                                        <p:cTn id="96" dur="500"/>
                                        <p:tgtEl>
                                          <p:spTgt spid="66586"/>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66587"/>
                                        </p:tgtEl>
                                        <p:attrNameLst>
                                          <p:attrName>style.visibility</p:attrName>
                                        </p:attrNameLst>
                                      </p:cBhvr>
                                      <p:to>
                                        <p:strVal val="visible"/>
                                      </p:to>
                                    </p:set>
                                    <p:animEffect transition="in" filter="wipe(down)">
                                      <p:cBhvr>
                                        <p:cTn id="99" dur="500"/>
                                        <p:tgtEl>
                                          <p:spTgt spid="66587"/>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66591"/>
                                        </p:tgtEl>
                                        <p:attrNameLst>
                                          <p:attrName>style.visibility</p:attrName>
                                        </p:attrNameLst>
                                      </p:cBhvr>
                                      <p:to>
                                        <p:strVal val="visible"/>
                                      </p:to>
                                    </p:set>
                                    <p:animEffect transition="in" filter="wipe(down)">
                                      <p:cBhvr>
                                        <p:cTn id="102" dur="500"/>
                                        <p:tgtEl>
                                          <p:spTgt spid="66591"/>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66625"/>
                                        </p:tgtEl>
                                        <p:attrNameLst>
                                          <p:attrName>style.visibility</p:attrName>
                                        </p:attrNameLst>
                                      </p:cBhvr>
                                      <p:to>
                                        <p:strVal val="visible"/>
                                      </p:to>
                                    </p:set>
                                    <p:animEffect transition="in" filter="wipe(down)">
                                      <p:cBhvr>
                                        <p:cTn id="105" dur="500"/>
                                        <p:tgtEl>
                                          <p:spTgt spid="6662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66584"/>
                                        </p:tgtEl>
                                        <p:attrNameLst>
                                          <p:attrName>style.visibility</p:attrName>
                                        </p:attrNameLst>
                                      </p:cBhvr>
                                      <p:to>
                                        <p:strVal val="visible"/>
                                      </p:to>
                                    </p:set>
                                    <p:animEffect transition="in" filter="wipe(down)">
                                      <p:cBhvr>
                                        <p:cTn id="110" dur="500"/>
                                        <p:tgtEl>
                                          <p:spTgt spid="66584"/>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66588"/>
                                        </p:tgtEl>
                                        <p:attrNameLst>
                                          <p:attrName>style.visibility</p:attrName>
                                        </p:attrNameLst>
                                      </p:cBhvr>
                                      <p:to>
                                        <p:strVal val="visible"/>
                                      </p:to>
                                    </p:set>
                                    <p:animEffect transition="in" filter="wipe(down)">
                                      <p:cBhvr>
                                        <p:cTn id="113" dur="500"/>
                                        <p:tgtEl>
                                          <p:spTgt spid="66588"/>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66589"/>
                                        </p:tgtEl>
                                        <p:attrNameLst>
                                          <p:attrName>style.visibility</p:attrName>
                                        </p:attrNameLst>
                                      </p:cBhvr>
                                      <p:to>
                                        <p:strVal val="visible"/>
                                      </p:to>
                                    </p:set>
                                    <p:animEffect transition="in" filter="wipe(down)">
                                      <p:cBhvr>
                                        <p:cTn id="116" dur="500"/>
                                        <p:tgtEl>
                                          <p:spTgt spid="66589"/>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66590"/>
                                        </p:tgtEl>
                                        <p:attrNameLst>
                                          <p:attrName>style.visibility</p:attrName>
                                        </p:attrNameLst>
                                      </p:cBhvr>
                                      <p:to>
                                        <p:strVal val="visible"/>
                                      </p:to>
                                    </p:set>
                                    <p:animEffect transition="in" filter="wipe(down)">
                                      <p:cBhvr>
                                        <p:cTn id="119" dur="500"/>
                                        <p:tgtEl>
                                          <p:spTgt spid="66590"/>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66592"/>
                                        </p:tgtEl>
                                        <p:attrNameLst>
                                          <p:attrName>style.visibility</p:attrName>
                                        </p:attrNameLst>
                                      </p:cBhvr>
                                      <p:to>
                                        <p:strVal val="visible"/>
                                      </p:to>
                                    </p:set>
                                    <p:animEffect transition="in" filter="wipe(down)">
                                      <p:cBhvr>
                                        <p:cTn id="122" dur="500"/>
                                        <p:tgtEl>
                                          <p:spTgt spid="66592"/>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66593"/>
                                        </p:tgtEl>
                                        <p:attrNameLst>
                                          <p:attrName>style.visibility</p:attrName>
                                        </p:attrNameLst>
                                      </p:cBhvr>
                                      <p:to>
                                        <p:strVal val="visible"/>
                                      </p:to>
                                    </p:set>
                                    <p:animEffect transition="in" filter="wipe(down)">
                                      <p:cBhvr>
                                        <p:cTn id="125" dur="500"/>
                                        <p:tgtEl>
                                          <p:spTgt spid="6659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66594"/>
                                        </p:tgtEl>
                                        <p:attrNameLst>
                                          <p:attrName>style.visibility</p:attrName>
                                        </p:attrNameLst>
                                      </p:cBhvr>
                                      <p:to>
                                        <p:strVal val="visible"/>
                                      </p:to>
                                    </p:set>
                                    <p:animEffect transition="in" filter="wipe(down)">
                                      <p:cBhvr>
                                        <p:cTn id="130" dur="500"/>
                                        <p:tgtEl>
                                          <p:spTgt spid="66594"/>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66595"/>
                                        </p:tgtEl>
                                        <p:attrNameLst>
                                          <p:attrName>style.visibility</p:attrName>
                                        </p:attrNameLst>
                                      </p:cBhvr>
                                      <p:to>
                                        <p:strVal val="visible"/>
                                      </p:to>
                                    </p:set>
                                    <p:animEffect transition="in" filter="wipe(down)">
                                      <p:cBhvr>
                                        <p:cTn id="133" dur="500"/>
                                        <p:tgtEl>
                                          <p:spTgt spid="66595"/>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66596"/>
                                        </p:tgtEl>
                                        <p:attrNameLst>
                                          <p:attrName>style.visibility</p:attrName>
                                        </p:attrNameLst>
                                      </p:cBhvr>
                                      <p:to>
                                        <p:strVal val="visible"/>
                                      </p:to>
                                    </p:set>
                                    <p:animEffect transition="in" filter="wipe(down)">
                                      <p:cBhvr>
                                        <p:cTn id="136" dur="500"/>
                                        <p:tgtEl>
                                          <p:spTgt spid="66596"/>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66597"/>
                                        </p:tgtEl>
                                        <p:attrNameLst>
                                          <p:attrName>style.visibility</p:attrName>
                                        </p:attrNameLst>
                                      </p:cBhvr>
                                      <p:to>
                                        <p:strVal val="visible"/>
                                      </p:to>
                                    </p:set>
                                    <p:animEffect transition="in" filter="wipe(down)">
                                      <p:cBhvr>
                                        <p:cTn id="139" dur="500"/>
                                        <p:tgtEl>
                                          <p:spTgt spid="66597"/>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66626"/>
                                        </p:tgtEl>
                                        <p:attrNameLst>
                                          <p:attrName>style.visibility</p:attrName>
                                        </p:attrNameLst>
                                      </p:cBhvr>
                                      <p:to>
                                        <p:strVal val="visible"/>
                                      </p:to>
                                    </p:set>
                                    <p:animEffect transition="in" filter="wipe(down)">
                                      <p:cBhvr>
                                        <p:cTn id="142" dur="500"/>
                                        <p:tgtEl>
                                          <p:spTgt spid="66626"/>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66627"/>
                                        </p:tgtEl>
                                        <p:attrNameLst>
                                          <p:attrName>style.visibility</p:attrName>
                                        </p:attrNameLst>
                                      </p:cBhvr>
                                      <p:to>
                                        <p:strVal val="visible"/>
                                      </p:to>
                                    </p:set>
                                    <p:animEffect transition="in" filter="wipe(down)">
                                      <p:cBhvr>
                                        <p:cTn id="145" dur="500"/>
                                        <p:tgtEl>
                                          <p:spTgt spid="66627"/>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66598"/>
                                        </p:tgtEl>
                                        <p:attrNameLst>
                                          <p:attrName>style.visibility</p:attrName>
                                        </p:attrNameLst>
                                      </p:cBhvr>
                                      <p:to>
                                        <p:strVal val="visible"/>
                                      </p:to>
                                    </p:set>
                                    <p:animEffect transition="in" filter="wipe(down)">
                                      <p:cBhvr>
                                        <p:cTn id="150" dur="500"/>
                                        <p:tgtEl>
                                          <p:spTgt spid="66598"/>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66600"/>
                                        </p:tgtEl>
                                        <p:attrNameLst>
                                          <p:attrName>style.visibility</p:attrName>
                                        </p:attrNameLst>
                                      </p:cBhvr>
                                      <p:to>
                                        <p:strVal val="visible"/>
                                      </p:to>
                                    </p:set>
                                    <p:animEffect transition="in" filter="wipe(down)">
                                      <p:cBhvr>
                                        <p:cTn id="153" dur="500"/>
                                        <p:tgtEl>
                                          <p:spTgt spid="66600"/>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66601"/>
                                        </p:tgtEl>
                                        <p:attrNameLst>
                                          <p:attrName>style.visibility</p:attrName>
                                        </p:attrNameLst>
                                      </p:cBhvr>
                                      <p:to>
                                        <p:strVal val="visible"/>
                                      </p:to>
                                    </p:set>
                                    <p:animEffect transition="in" filter="wipe(down)">
                                      <p:cBhvr>
                                        <p:cTn id="156" dur="500"/>
                                        <p:tgtEl>
                                          <p:spTgt spid="66601"/>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66602"/>
                                        </p:tgtEl>
                                        <p:attrNameLst>
                                          <p:attrName>style.visibility</p:attrName>
                                        </p:attrNameLst>
                                      </p:cBhvr>
                                      <p:to>
                                        <p:strVal val="visible"/>
                                      </p:to>
                                    </p:set>
                                    <p:animEffect transition="in" filter="wipe(down)">
                                      <p:cBhvr>
                                        <p:cTn id="159" dur="500"/>
                                        <p:tgtEl>
                                          <p:spTgt spid="66602"/>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66606"/>
                                        </p:tgtEl>
                                        <p:attrNameLst>
                                          <p:attrName>style.visibility</p:attrName>
                                        </p:attrNameLst>
                                      </p:cBhvr>
                                      <p:to>
                                        <p:strVal val="visible"/>
                                      </p:to>
                                    </p:set>
                                    <p:animEffect transition="in" filter="wipe(down)">
                                      <p:cBhvr>
                                        <p:cTn id="162" dur="500"/>
                                        <p:tgtEl>
                                          <p:spTgt spid="66606"/>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66628"/>
                                        </p:tgtEl>
                                        <p:attrNameLst>
                                          <p:attrName>style.visibility</p:attrName>
                                        </p:attrNameLst>
                                      </p:cBhvr>
                                      <p:to>
                                        <p:strVal val="visible"/>
                                      </p:to>
                                    </p:set>
                                    <p:animEffect transition="in" filter="wipe(down)">
                                      <p:cBhvr>
                                        <p:cTn id="165" dur="500"/>
                                        <p:tgtEl>
                                          <p:spTgt spid="66628"/>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grpId="0" nodeType="clickEffect">
                                  <p:stCondLst>
                                    <p:cond delay="0"/>
                                  </p:stCondLst>
                                  <p:childTnLst>
                                    <p:set>
                                      <p:cBhvr>
                                        <p:cTn id="169" dur="1" fill="hold">
                                          <p:stCondLst>
                                            <p:cond delay="0"/>
                                          </p:stCondLst>
                                        </p:cTn>
                                        <p:tgtEl>
                                          <p:spTgt spid="66599"/>
                                        </p:tgtEl>
                                        <p:attrNameLst>
                                          <p:attrName>style.visibility</p:attrName>
                                        </p:attrNameLst>
                                      </p:cBhvr>
                                      <p:to>
                                        <p:strVal val="visible"/>
                                      </p:to>
                                    </p:set>
                                    <p:animEffect transition="in" filter="wipe(down)">
                                      <p:cBhvr>
                                        <p:cTn id="170" dur="500"/>
                                        <p:tgtEl>
                                          <p:spTgt spid="66599"/>
                                        </p:tgtEl>
                                      </p:cBhvr>
                                    </p:animEffect>
                                  </p:childTnLst>
                                </p:cTn>
                              </p:par>
                              <p:par>
                                <p:cTn id="171" presetID="22" presetClass="entr" presetSubtype="4" fill="hold" grpId="0" nodeType="withEffect">
                                  <p:stCondLst>
                                    <p:cond delay="0"/>
                                  </p:stCondLst>
                                  <p:childTnLst>
                                    <p:set>
                                      <p:cBhvr>
                                        <p:cTn id="172" dur="1" fill="hold">
                                          <p:stCondLst>
                                            <p:cond delay="0"/>
                                          </p:stCondLst>
                                        </p:cTn>
                                        <p:tgtEl>
                                          <p:spTgt spid="66603"/>
                                        </p:tgtEl>
                                        <p:attrNameLst>
                                          <p:attrName>style.visibility</p:attrName>
                                        </p:attrNameLst>
                                      </p:cBhvr>
                                      <p:to>
                                        <p:strVal val="visible"/>
                                      </p:to>
                                    </p:set>
                                    <p:animEffect transition="in" filter="wipe(down)">
                                      <p:cBhvr>
                                        <p:cTn id="173" dur="500"/>
                                        <p:tgtEl>
                                          <p:spTgt spid="66603"/>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66604"/>
                                        </p:tgtEl>
                                        <p:attrNameLst>
                                          <p:attrName>style.visibility</p:attrName>
                                        </p:attrNameLst>
                                      </p:cBhvr>
                                      <p:to>
                                        <p:strVal val="visible"/>
                                      </p:to>
                                    </p:set>
                                    <p:animEffect transition="in" filter="wipe(down)">
                                      <p:cBhvr>
                                        <p:cTn id="176" dur="500"/>
                                        <p:tgtEl>
                                          <p:spTgt spid="66604"/>
                                        </p:tgtEl>
                                      </p:cBhvr>
                                    </p:animEffect>
                                  </p:childTnLst>
                                </p:cTn>
                              </p:par>
                              <p:par>
                                <p:cTn id="177" presetID="22" presetClass="entr" presetSubtype="4" fill="hold" grpId="0" nodeType="withEffect">
                                  <p:stCondLst>
                                    <p:cond delay="0"/>
                                  </p:stCondLst>
                                  <p:childTnLst>
                                    <p:set>
                                      <p:cBhvr>
                                        <p:cTn id="178" dur="1" fill="hold">
                                          <p:stCondLst>
                                            <p:cond delay="0"/>
                                          </p:stCondLst>
                                        </p:cTn>
                                        <p:tgtEl>
                                          <p:spTgt spid="66605"/>
                                        </p:tgtEl>
                                        <p:attrNameLst>
                                          <p:attrName>style.visibility</p:attrName>
                                        </p:attrNameLst>
                                      </p:cBhvr>
                                      <p:to>
                                        <p:strVal val="visible"/>
                                      </p:to>
                                    </p:set>
                                    <p:animEffect transition="in" filter="wipe(down)">
                                      <p:cBhvr>
                                        <p:cTn id="179" dur="500"/>
                                        <p:tgtEl>
                                          <p:spTgt spid="66605"/>
                                        </p:tgtEl>
                                      </p:cBhvr>
                                    </p:animEffect>
                                  </p:childTnLst>
                                </p:cTn>
                              </p:par>
                              <p:par>
                                <p:cTn id="180" presetID="22" presetClass="entr" presetSubtype="4" fill="hold" grpId="0" nodeType="withEffect">
                                  <p:stCondLst>
                                    <p:cond delay="0"/>
                                  </p:stCondLst>
                                  <p:childTnLst>
                                    <p:set>
                                      <p:cBhvr>
                                        <p:cTn id="181" dur="1" fill="hold">
                                          <p:stCondLst>
                                            <p:cond delay="0"/>
                                          </p:stCondLst>
                                        </p:cTn>
                                        <p:tgtEl>
                                          <p:spTgt spid="66607"/>
                                        </p:tgtEl>
                                        <p:attrNameLst>
                                          <p:attrName>style.visibility</p:attrName>
                                        </p:attrNameLst>
                                      </p:cBhvr>
                                      <p:to>
                                        <p:strVal val="visible"/>
                                      </p:to>
                                    </p:set>
                                    <p:animEffect transition="in" filter="wipe(down)">
                                      <p:cBhvr>
                                        <p:cTn id="182" dur="500"/>
                                        <p:tgtEl>
                                          <p:spTgt spid="66607"/>
                                        </p:tgtEl>
                                      </p:cBhvr>
                                    </p:animEffect>
                                  </p:childTnLst>
                                </p:cTn>
                              </p:par>
                              <p:par>
                                <p:cTn id="183" presetID="22" presetClass="entr" presetSubtype="4" fill="hold" grpId="0" nodeType="withEffect">
                                  <p:stCondLst>
                                    <p:cond delay="0"/>
                                  </p:stCondLst>
                                  <p:childTnLst>
                                    <p:set>
                                      <p:cBhvr>
                                        <p:cTn id="184" dur="1" fill="hold">
                                          <p:stCondLst>
                                            <p:cond delay="0"/>
                                          </p:stCondLst>
                                        </p:cTn>
                                        <p:tgtEl>
                                          <p:spTgt spid="66629"/>
                                        </p:tgtEl>
                                        <p:attrNameLst>
                                          <p:attrName>style.visibility</p:attrName>
                                        </p:attrNameLst>
                                      </p:cBhvr>
                                      <p:to>
                                        <p:strVal val="visible"/>
                                      </p:to>
                                    </p:set>
                                    <p:animEffect transition="in" filter="wipe(down)">
                                      <p:cBhvr>
                                        <p:cTn id="185" dur="500"/>
                                        <p:tgtEl>
                                          <p:spTgt spid="66629"/>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grpId="0" nodeType="clickEffect">
                                  <p:stCondLst>
                                    <p:cond delay="0"/>
                                  </p:stCondLst>
                                  <p:childTnLst>
                                    <p:set>
                                      <p:cBhvr>
                                        <p:cTn id="189" dur="1" fill="hold">
                                          <p:stCondLst>
                                            <p:cond delay="0"/>
                                          </p:stCondLst>
                                        </p:cTn>
                                        <p:tgtEl>
                                          <p:spTgt spid="5"/>
                                        </p:tgtEl>
                                        <p:attrNameLst>
                                          <p:attrName>style.visibility</p:attrName>
                                        </p:attrNameLst>
                                      </p:cBhvr>
                                      <p:to>
                                        <p:strVal val="visible"/>
                                      </p:to>
                                    </p:set>
                                    <p:animEffect transition="in" filter="wipe(down)">
                                      <p:cBhvr>
                                        <p:cTn id="190" dur="500"/>
                                        <p:tgtEl>
                                          <p:spTgt spid="5"/>
                                        </p:tgtEl>
                                      </p:cBhvr>
                                    </p:animEffect>
                                  </p:childTnLst>
                                </p:cTn>
                              </p:par>
                            </p:childTnLst>
                          </p:cTn>
                        </p:par>
                        <p:par>
                          <p:cTn id="191" fill="hold">
                            <p:stCondLst>
                              <p:cond delay="500"/>
                            </p:stCondLst>
                            <p:childTnLst>
                              <p:par>
                                <p:cTn id="192" presetID="22" presetClass="entr" presetSubtype="4" fill="hold" grpId="0" nodeType="afterEffect">
                                  <p:stCondLst>
                                    <p:cond delay="0"/>
                                  </p:stCondLst>
                                  <p:childTnLst>
                                    <p:set>
                                      <p:cBhvr>
                                        <p:cTn id="193" dur="1" fill="hold">
                                          <p:stCondLst>
                                            <p:cond delay="0"/>
                                          </p:stCondLst>
                                        </p:cTn>
                                        <p:tgtEl>
                                          <p:spTgt spid="4"/>
                                        </p:tgtEl>
                                        <p:attrNameLst>
                                          <p:attrName>style.visibility</p:attrName>
                                        </p:attrNameLst>
                                      </p:cBhvr>
                                      <p:to>
                                        <p:strVal val="visible"/>
                                      </p:to>
                                    </p:set>
                                    <p:animEffect transition="in" filter="wipe(down)">
                                      <p:cBhvr>
                                        <p:cTn id="194" dur="500"/>
                                        <p:tgtEl>
                                          <p:spTgt spid="4"/>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4" fill="hold" grpId="0" nodeType="clickEffect">
                                  <p:stCondLst>
                                    <p:cond delay="0"/>
                                  </p:stCondLst>
                                  <p:childTnLst>
                                    <p:set>
                                      <p:cBhvr>
                                        <p:cTn id="198" dur="1" fill="hold">
                                          <p:stCondLst>
                                            <p:cond delay="0"/>
                                          </p:stCondLst>
                                        </p:cTn>
                                        <p:tgtEl>
                                          <p:spTgt spid="66609"/>
                                        </p:tgtEl>
                                        <p:attrNameLst>
                                          <p:attrName>style.visibility</p:attrName>
                                        </p:attrNameLst>
                                      </p:cBhvr>
                                      <p:to>
                                        <p:strVal val="visible"/>
                                      </p:to>
                                    </p:set>
                                    <p:animEffect transition="in" filter="wipe(down)">
                                      <p:cBhvr>
                                        <p:cTn id="199" dur="500"/>
                                        <p:tgtEl>
                                          <p:spTgt spid="66609"/>
                                        </p:tgtEl>
                                      </p:cBhvr>
                                    </p:animEffect>
                                  </p:childTnLst>
                                </p:cTn>
                              </p:par>
                              <p:par>
                                <p:cTn id="200" presetID="22" presetClass="entr" presetSubtype="4" fill="hold" grpId="0" nodeType="withEffect">
                                  <p:stCondLst>
                                    <p:cond delay="0"/>
                                  </p:stCondLst>
                                  <p:childTnLst>
                                    <p:set>
                                      <p:cBhvr>
                                        <p:cTn id="201" dur="1" fill="hold">
                                          <p:stCondLst>
                                            <p:cond delay="0"/>
                                          </p:stCondLst>
                                        </p:cTn>
                                        <p:tgtEl>
                                          <p:spTgt spid="66610"/>
                                        </p:tgtEl>
                                        <p:attrNameLst>
                                          <p:attrName>style.visibility</p:attrName>
                                        </p:attrNameLst>
                                      </p:cBhvr>
                                      <p:to>
                                        <p:strVal val="visible"/>
                                      </p:to>
                                    </p:set>
                                    <p:animEffect transition="in" filter="wipe(down)">
                                      <p:cBhvr>
                                        <p:cTn id="202" dur="500"/>
                                        <p:tgtEl>
                                          <p:spTgt spid="66610"/>
                                        </p:tgtEl>
                                      </p:cBhvr>
                                    </p:animEffect>
                                  </p:childTnLst>
                                </p:cTn>
                              </p:par>
                              <p:par>
                                <p:cTn id="203" presetID="22" presetClass="entr" presetSubtype="4" fill="hold" grpId="0" nodeType="withEffect">
                                  <p:stCondLst>
                                    <p:cond delay="0"/>
                                  </p:stCondLst>
                                  <p:childTnLst>
                                    <p:set>
                                      <p:cBhvr>
                                        <p:cTn id="204" dur="1" fill="hold">
                                          <p:stCondLst>
                                            <p:cond delay="0"/>
                                          </p:stCondLst>
                                        </p:cTn>
                                        <p:tgtEl>
                                          <p:spTgt spid="66611"/>
                                        </p:tgtEl>
                                        <p:attrNameLst>
                                          <p:attrName>style.visibility</p:attrName>
                                        </p:attrNameLst>
                                      </p:cBhvr>
                                      <p:to>
                                        <p:strVal val="visible"/>
                                      </p:to>
                                    </p:set>
                                    <p:animEffect transition="in" filter="wipe(down)">
                                      <p:cBhvr>
                                        <p:cTn id="205" dur="500"/>
                                        <p:tgtEl>
                                          <p:spTgt spid="66611"/>
                                        </p:tgtEl>
                                      </p:cBhvr>
                                    </p:animEffect>
                                  </p:childTnLst>
                                </p:cTn>
                              </p:par>
                              <p:par>
                                <p:cTn id="206" presetID="22" presetClass="entr" presetSubtype="4" fill="hold" grpId="0" nodeType="withEffect">
                                  <p:stCondLst>
                                    <p:cond delay="0"/>
                                  </p:stCondLst>
                                  <p:childTnLst>
                                    <p:set>
                                      <p:cBhvr>
                                        <p:cTn id="207" dur="1" fill="hold">
                                          <p:stCondLst>
                                            <p:cond delay="0"/>
                                          </p:stCondLst>
                                        </p:cTn>
                                        <p:tgtEl>
                                          <p:spTgt spid="66630"/>
                                        </p:tgtEl>
                                        <p:attrNameLst>
                                          <p:attrName>style.visibility</p:attrName>
                                        </p:attrNameLst>
                                      </p:cBhvr>
                                      <p:to>
                                        <p:strVal val="visible"/>
                                      </p:to>
                                    </p:set>
                                    <p:animEffect transition="in" filter="wipe(down)">
                                      <p:cBhvr>
                                        <p:cTn id="208" dur="500"/>
                                        <p:tgtEl>
                                          <p:spTgt spid="66630"/>
                                        </p:tgtEl>
                                      </p:cBhvr>
                                    </p:animEffect>
                                  </p:childTnLst>
                                </p:cTn>
                              </p:par>
                              <p:par>
                                <p:cTn id="209" presetID="22" presetClass="entr" presetSubtype="4" fill="hold" grpId="0" nodeType="withEffect">
                                  <p:stCondLst>
                                    <p:cond delay="0"/>
                                  </p:stCondLst>
                                  <p:childTnLst>
                                    <p:set>
                                      <p:cBhvr>
                                        <p:cTn id="210" dur="1" fill="hold">
                                          <p:stCondLst>
                                            <p:cond delay="0"/>
                                          </p:stCondLst>
                                        </p:cTn>
                                        <p:tgtEl>
                                          <p:spTgt spid="66631"/>
                                        </p:tgtEl>
                                        <p:attrNameLst>
                                          <p:attrName>style.visibility</p:attrName>
                                        </p:attrNameLst>
                                      </p:cBhvr>
                                      <p:to>
                                        <p:strVal val="visible"/>
                                      </p:to>
                                    </p:set>
                                    <p:animEffect transition="in" filter="wipe(down)">
                                      <p:cBhvr>
                                        <p:cTn id="211" dur="500"/>
                                        <p:tgtEl>
                                          <p:spTgt spid="66631"/>
                                        </p:tgtEl>
                                      </p:cBhvr>
                                    </p:animEffect>
                                  </p:childTnLst>
                                </p:cTn>
                              </p:par>
                              <p:par>
                                <p:cTn id="212" presetID="22" presetClass="entr" presetSubtype="4" fill="hold" grpId="0" nodeType="withEffect">
                                  <p:stCondLst>
                                    <p:cond delay="0"/>
                                  </p:stCondLst>
                                  <p:childTnLst>
                                    <p:set>
                                      <p:cBhvr>
                                        <p:cTn id="213" dur="1" fill="hold">
                                          <p:stCondLst>
                                            <p:cond delay="0"/>
                                          </p:stCondLst>
                                        </p:cTn>
                                        <p:tgtEl>
                                          <p:spTgt spid="66632"/>
                                        </p:tgtEl>
                                        <p:attrNameLst>
                                          <p:attrName>style.visibility</p:attrName>
                                        </p:attrNameLst>
                                      </p:cBhvr>
                                      <p:to>
                                        <p:strVal val="visible"/>
                                      </p:to>
                                    </p:set>
                                    <p:animEffect transition="in" filter="wipe(down)">
                                      <p:cBhvr>
                                        <p:cTn id="214" dur="500"/>
                                        <p:tgtEl>
                                          <p:spTgt spid="66632"/>
                                        </p:tgtEl>
                                      </p:cBhvr>
                                    </p:animEffect>
                                  </p:childTnLst>
                                </p:cTn>
                              </p:par>
                            </p:childTnLst>
                          </p:cTn>
                        </p:par>
                        <p:par>
                          <p:cTn id="215" fill="hold">
                            <p:stCondLst>
                              <p:cond delay="500"/>
                            </p:stCondLst>
                            <p:childTnLst>
                              <p:par>
                                <p:cTn id="216" presetID="22" presetClass="entr" presetSubtype="4" fill="hold" grpId="0" nodeType="afterEffect">
                                  <p:stCondLst>
                                    <p:cond delay="0"/>
                                  </p:stCondLst>
                                  <p:childTnLst>
                                    <p:set>
                                      <p:cBhvr>
                                        <p:cTn id="217" dur="1" fill="hold">
                                          <p:stCondLst>
                                            <p:cond delay="0"/>
                                          </p:stCondLst>
                                        </p:cTn>
                                        <p:tgtEl>
                                          <p:spTgt spid="175"/>
                                        </p:tgtEl>
                                        <p:attrNameLst>
                                          <p:attrName>style.visibility</p:attrName>
                                        </p:attrNameLst>
                                      </p:cBhvr>
                                      <p:to>
                                        <p:strVal val="visible"/>
                                      </p:to>
                                    </p:set>
                                    <p:animEffect transition="in" filter="wipe(down)">
                                      <p:cBhvr>
                                        <p:cTn id="218" dur="500"/>
                                        <p:tgtEl>
                                          <p:spTgt spid="175"/>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grpId="0" nodeType="clickEffect">
                                  <p:stCondLst>
                                    <p:cond delay="0"/>
                                  </p:stCondLst>
                                  <p:childTnLst>
                                    <p:set>
                                      <p:cBhvr>
                                        <p:cTn id="222" dur="1" fill="hold">
                                          <p:stCondLst>
                                            <p:cond delay="0"/>
                                          </p:stCondLst>
                                        </p:cTn>
                                        <p:tgtEl>
                                          <p:spTgt spid="66608"/>
                                        </p:tgtEl>
                                        <p:attrNameLst>
                                          <p:attrName>style.visibility</p:attrName>
                                        </p:attrNameLst>
                                      </p:cBhvr>
                                      <p:to>
                                        <p:strVal val="visible"/>
                                      </p:to>
                                    </p:set>
                                    <p:animEffect transition="in" filter="wipe(down)">
                                      <p:cBhvr>
                                        <p:cTn id="223" dur="500"/>
                                        <p:tgtEl>
                                          <p:spTgt spid="66608"/>
                                        </p:tgtEl>
                                      </p:cBhvr>
                                    </p:animEffect>
                                  </p:childTnLst>
                                </p:cTn>
                              </p:par>
                              <p:par>
                                <p:cTn id="224" presetID="22" presetClass="entr" presetSubtype="4" fill="hold" grpId="0" nodeType="withEffect">
                                  <p:stCondLst>
                                    <p:cond delay="0"/>
                                  </p:stCondLst>
                                  <p:childTnLst>
                                    <p:set>
                                      <p:cBhvr>
                                        <p:cTn id="225" dur="1" fill="hold">
                                          <p:stCondLst>
                                            <p:cond delay="0"/>
                                          </p:stCondLst>
                                        </p:cTn>
                                        <p:tgtEl>
                                          <p:spTgt spid="66612"/>
                                        </p:tgtEl>
                                        <p:attrNameLst>
                                          <p:attrName>style.visibility</p:attrName>
                                        </p:attrNameLst>
                                      </p:cBhvr>
                                      <p:to>
                                        <p:strVal val="visible"/>
                                      </p:to>
                                    </p:set>
                                    <p:animEffect transition="in" filter="wipe(down)">
                                      <p:cBhvr>
                                        <p:cTn id="226" dur="500"/>
                                        <p:tgtEl>
                                          <p:spTgt spid="66612"/>
                                        </p:tgtEl>
                                      </p:cBhvr>
                                    </p:animEffect>
                                  </p:childTnLst>
                                </p:cTn>
                              </p:par>
                              <p:par>
                                <p:cTn id="227" presetID="22" presetClass="entr" presetSubtype="4" fill="hold" grpId="0" nodeType="withEffect">
                                  <p:stCondLst>
                                    <p:cond delay="0"/>
                                  </p:stCondLst>
                                  <p:childTnLst>
                                    <p:set>
                                      <p:cBhvr>
                                        <p:cTn id="228" dur="1" fill="hold">
                                          <p:stCondLst>
                                            <p:cond delay="0"/>
                                          </p:stCondLst>
                                        </p:cTn>
                                        <p:tgtEl>
                                          <p:spTgt spid="66614"/>
                                        </p:tgtEl>
                                        <p:attrNameLst>
                                          <p:attrName>style.visibility</p:attrName>
                                        </p:attrNameLst>
                                      </p:cBhvr>
                                      <p:to>
                                        <p:strVal val="visible"/>
                                      </p:to>
                                    </p:set>
                                    <p:animEffect transition="in" filter="wipe(down)">
                                      <p:cBhvr>
                                        <p:cTn id="229" dur="500"/>
                                        <p:tgtEl>
                                          <p:spTgt spid="66614"/>
                                        </p:tgtEl>
                                      </p:cBhvr>
                                    </p:animEffect>
                                  </p:childTnLst>
                                </p:cTn>
                              </p:par>
                              <p:par>
                                <p:cTn id="230" presetID="22" presetClass="entr" presetSubtype="4" fill="hold" grpId="0" nodeType="withEffect">
                                  <p:stCondLst>
                                    <p:cond delay="0"/>
                                  </p:stCondLst>
                                  <p:childTnLst>
                                    <p:set>
                                      <p:cBhvr>
                                        <p:cTn id="231" dur="1" fill="hold">
                                          <p:stCondLst>
                                            <p:cond delay="0"/>
                                          </p:stCondLst>
                                        </p:cTn>
                                        <p:tgtEl>
                                          <p:spTgt spid="66615"/>
                                        </p:tgtEl>
                                        <p:attrNameLst>
                                          <p:attrName>style.visibility</p:attrName>
                                        </p:attrNameLst>
                                      </p:cBhvr>
                                      <p:to>
                                        <p:strVal val="visible"/>
                                      </p:to>
                                    </p:set>
                                    <p:animEffect transition="in" filter="wipe(down)">
                                      <p:cBhvr>
                                        <p:cTn id="232" dur="500"/>
                                        <p:tgtEl>
                                          <p:spTgt spid="66615"/>
                                        </p:tgtEl>
                                      </p:cBhvr>
                                    </p:animEffect>
                                  </p:childTnLst>
                                </p:cTn>
                              </p:par>
                              <p:par>
                                <p:cTn id="233" presetID="22" presetClass="entr" presetSubtype="4" fill="hold" grpId="0" nodeType="withEffect">
                                  <p:stCondLst>
                                    <p:cond delay="0"/>
                                  </p:stCondLst>
                                  <p:childTnLst>
                                    <p:set>
                                      <p:cBhvr>
                                        <p:cTn id="234" dur="1" fill="hold">
                                          <p:stCondLst>
                                            <p:cond delay="0"/>
                                          </p:stCondLst>
                                        </p:cTn>
                                        <p:tgtEl>
                                          <p:spTgt spid="66616"/>
                                        </p:tgtEl>
                                        <p:attrNameLst>
                                          <p:attrName>style.visibility</p:attrName>
                                        </p:attrNameLst>
                                      </p:cBhvr>
                                      <p:to>
                                        <p:strVal val="visible"/>
                                      </p:to>
                                    </p:set>
                                    <p:animEffect transition="in" filter="wipe(down)">
                                      <p:cBhvr>
                                        <p:cTn id="235" dur="500"/>
                                        <p:tgtEl>
                                          <p:spTgt spid="66616"/>
                                        </p:tgtEl>
                                      </p:cBhvr>
                                    </p:animEffect>
                                  </p:childTnLst>
                                </p:cTn>
                              </p:par>
                              <p:par>
                                <p:cTn id="236" presetID="22" presetClass="entr" presetSubtype="4" fill="hold" grpId="0" nodeType="withEffect">
                                  <p:stCondLst>
                                    <p:cond delay="0"/>
                                  </p:stCondLst>
                                  <p:childTnLst>
                                    <p:set>
                                      <p:cBhvr>
                                        <p:cTn id="237" dur="1" fill="hold">
                                          <p:stCondLst>
                                            <p:cond delay="0"/>
                                          </p:stCondLst>
                                        </p:cTn>
                                        <p:tgtEl>
                                          <p:spTgt spid="66620"/>
                                        </p:tgtEl>
                                        <p:attrNameLst>
                                          <p:attrName>style.visibility</p:attrName>
                                        </p:attrNameLst>
                                      </p:cBhvr>
                                      <p:to>
                                        <p:strVal val="visible"/>
                                      </p:to>
                                    </p:set>
                                    <p:animEffect transition="in" filter="wipe(down)">
                                      <p:cBhvr>
                                        <p:cTn id="238" dur="500"/>
                                        <p:tgtEl>
                                          <p:spTgt spid="66620"/>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4" fill="hold" grpId="0" nodeType="clickEffect">
                                  <p:stCondLst>
                                    <p:cond delay="0"/>
                                  </p:stCondLst>
                                  <p:childTnLst>
                                    <p:set>
                                      <p:cBhvr>
                                        <p:cTn id="242" dur="1" fill="hold">
                                          <p:stCondLst>
                                            <p:cond delay="0"/>
                                          </p:stCondLst>
                                        </p:cTn>
                                        <p:tgtEl>
                                          <p:spTgt spid="66613"/>
                                        </p:tgtEl>
                                        <p:attrNameLst>
                                          <p:attrName>style.visibility</p:attrName>
                                        </p:attrNameLst>
                                      </p:cBhvr>
                                      <p:to>
                                        <p:strVal val="visible"/>
                                      </p:to>
                                    </p:set>
                                    <p:animEffect transition="in" filter="wipe(down)">
                                      <p:cBhvr>
                                        <p:cTn id="243" dur="500"/>
                                        <p:tgtEl>
                                          <p:spTgt spid="66613"/>
                                        </p:tgtEl>
                                      </p:cBhvr>
                                    </p:animEffect>
                                  </p:childTnLst>
                                </p:cTn>
                              </p:par>
                              <p:par>
                                <p:cTn id="244" presetID="22" presetClass="entr" presetSubtype="4" fill="hold" grpId="0" nodeType="withEffect">
                                  <p:stCondLst>
                                    <p:cond delay="0"/>
                                  </p:stCondLst>
                                  <p:childTnLst>
                                    <p:set>
                                      <p:cBhvr>
                                        <p:cTn id="245" dur="1" fill="hold">
                                          <p:stCondLst>
                                            <p:cond delay="0"/>
                                          </p:stCondLst>
                                        </p:cTn>
                                        <p:tgtEl>
                                          <p:spTgt spid="66617"/>
                                        </p:tgtEl>
                                        <p:attrNameLst>
                                          <p:attrName>style.visibility</p:attrName>
                                        </p:attrNameLst>
                                      </p:cBhvr>
                                      <p:to>
                                        <p:strVal val="visible"/>
                                      </p:to>
                                    </p:set>
                                    <p:animEffect transition="in" filter="wipe(down)">
                                      <p:cBhvr>
                                        <p:cTn id="246" dur="500"/>
                                        <p:tgtEl>
                                          <p:spTgt spid="66617"/>
                                        </p:tgtEl>
                                      </p:cBhvr>
                                    </p:animEffect>
                                  </p:childTnLst>
                                </p:cTn>
                              </p:par>
                              <p:par>
                                <p:cTn id="247" presetID="22" presetClass="entr" presetSubtype="4" fill="hold" grpId="0" nodeType="withEffect">
                                  <p:stCondLst>
                                    <p:cond delay="0"/>
                                  </p:stCondLst>
                                  <p:childTnLst>
                                    <p:set>
                                      <p:cBhvr>
                                        <p:cTn id="248" dur="1" fill="hold">
                                          <p:stCondLst>
                                            <p:cond delay="0"/>
                                          </p:stCondLst>
                                        </p:cTn>
                                        <p:tgtEl>
                                          <p:spTgt spid="66618"/>
                                        </p:tgtEl>
                                        <p:attrNameLst>
                                          <p:attrName>style.visibility</p:attrName>
                                        </p:attrNameLst>
                                      </p:cBhvr>
                                      <p:to>
                                        <p:strVal val="visible"/>
                                      </p:to>
                                    </p:set>
                                    <p:animEffect transition="in" filter="wipe(down)">
                                      <p:cBhvr>
                                        <p:cTn id="249" dur="500"/>
                                        <p:tgtEl>
                                          <p:spTgt spid="66618"/>
                                        </p:tgtEl>
                                      </p:cBhvr>
                                    </p:animEffect>
                                  </p:childTnLst>
                                </p:cTn>
                              </p:par>
                              <p:par>
                                <p:cTn id="250" presetID="22" presetClass="entr" presetSubtype="4" fill="hold" grpId="0" nodeType="withEffect">
                                  <p:stCondLst>
                                    <p:cond delay="0"/>
                                  </p:stCondLst>
                                  <p:childTnLst>
                                    <p:set>
                                      <p:cBhvr>
                                        <p:cTn id="251" dur="1" fill="hold">
                                          <p:stCondLst>
                                            <p:cond delay="0"/>
                                          </p:stCondLst>
                                        </p:cTn>
                                        <p:tgtEl>
                                          <p:spTgt spid="66619"/>
                                        </p:tgtEl>
                                        <p:attrNameLst>
                                          <p:attrName>style.visibility</p:attrName>
                                        </p:attrNameLst>
                                      </p:cBhvr>
                                      <p:to>
                                        <p:strVal val="visible"/>
                                      </p:to>
                                    </p:set>
                                    <p:animEffect transition="in" filter="wipe(down)">
                                      <p:cBhvr>
                                        <p:cTn id="252" dur="500"/>
                                        <p:tgtEl>
                                          <p:spTgt spid="66619"/>
                                        </p:tgtEl>
                                      </p:cBhvr>
                                    </p:animEffect>
                                  </p:childTnLst>
                                </p:cTn>
                              </p:par>
                              <p:par>
                                <p:cTn id="253" presetID="22" presetClass="entr" presetSubtype="4" fill="hold" grpId="0" nodeType="withEffect">
                                  <p:stCondLst>
                                    <p:cond delay="0"/>
                                  </p:stCondLst>
                                  <p:childTnLst>
                                    <p:set>
                                      <p:cBhvr>
                                        <p:cTn id="254" dur="1" fill="hold">
                                          <p:stCondLst>
                                            <p:cond delay="0"/>
                                          </p:stCondLst>
                                        </p:cTn>
                                        <p:tgtEl>
                                          <p:spTgt spid="66621"/>
                                        </p:tgtEl>
                                        <p:attrNameLst>
                                          <p:attrName>style.visibility</p:attrName>
                                        </p:attrNameLst>
                                      </p:cBhvr>
                                      <p:to>
                                        <p:strVal val="visible"/>
                                      </p:to>
                                    </p:set>
                                    <p:animEffect transition="in" filter="wipe(down)">
                                      <p:cBhvr>
                                        <p:cTn id="255" dur="500"/>
                                        <p:tgtEl>
                                          <p:spTgt spid="66621"/>
                                        </p:tgtEl>
                                      </p:cBhvr>
                                    </p:animEffect>
                                  </p:childTnLst>
                                </p:cTn>
                              </p:par>
                              <p:par>
                                <p:cTn id="256" presetID="22" presetClass="entr" presetSubtype="4" fill="hold" grpId="0" nodeType="withEffect">
                                  <p:stCondLst>
                                    <p:cond delay="0"/>
                                  </p:stCondLst>
                                  <p:childTnLst>
                                    <p:set>
                                      <p:cBhvr>
                                        <p:cTn id="257" dur="1" fill="hold">
                                          <p:stCondLst>
                                            <p:cond delay="0"/>
                                          </p:stCondLst>
                                        </p:cTn>
                                        <p:tgtEl>
                                          <p:spTgt spid="66622"/>
                                        </p:tgtEl>
                                        <p:attrNameLst>
                                          <p:attrName>style.visibility</p:attrName>
                                        </p:attrNameLst>
                                      </p:cBhvr>
                                      <p:to>
                                        <p:strVal val="visible"/>
                                      </p:to>
                                    </p:set>
                                    <p:animEffect transition="in" filter="wipe(down)">
                                      <p:cBhvr>
                                        <p:cTn id="258" dur="500"/>
                                        <p:tgtEl>
                                          <p:spTgt spid="66622"/>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4" fill="hold" grpId="0" nodeType="clickEffect">
                                  <p:stCondLst>
                                    <p:cond delay="0"/>
                                  </p:stCondLst>
                                  <p:childTnLst>
                                    <p:set>
                                      <p:cBhvr>
                                        <p:cTn id="262" dur="1" fill="hold">
                                          <p:stCondLst>
                                            <p:cond delay="0"/>
                                          </p:stCondLst>
                                        </p:cTn>
                                        <p:tgtEl>
                                          <p:spTgt spid="66565"/>
                                        </p:tgtEl>
                                        <p:attrNameLst>
                                          <p:attrName>style.visibility</p:attrName>
                                        </p:attrNameLst>
                                      </p:cBhvr>
                                      <p:to>
                                        <p:strVal val="visible"/>
                                      </p:to>
                                    </p:set>
                                    <p:animEffect transition="in" filter="wipe(down)">
                                      <p:cBhvr>
                                        <p:cTn id="263" dur="500"/>
                                        <p:tgtEl>
                                          <p:spTgt spid="66565"/>
                                        </p:tgtEl>
                                      </p:cBhvr>
                                    </p:animEffect>
                                  </p:childTnLst>
                                </p:cTn>
                              </p:par>
                              <p:par>
                                <p:cTn id="264" presetID="22" presetClass="entr" presetSubtype="4" fill="hold" grpId="0" nodeType="withEffect">
                                  <p:stCondLst>
                                    <p:cond delay="0"/>
                                  </p:stCondLst>
                                  <p:childTnLst>
                                    <p:set>
                                      <p:cBhvr>
                                        <p:cTn id="265" dur="1" fill="hold">
                                          <p:stCondLst>
                                            <p:cond delay="0"/>
                                          </p:stCondLst>
                                        </p:cTn>
                                        <p:tgtEl>
                                          <p:spTgt spid="66566"/>
                                        </p:tgtEl>
                                        <p:attrNameLst>
                                          <p:attrName>style.visibility</p:attrName>
                                        </p:attrNameLst>
                                      </p:cBhvr>
                                      <p:to>
                                        <p:strVal val="visible"/>
                                      </p:to>
                                    </p:set>
                                    <p:animEffect transition="in" filter="wipe(down)">
                                      <p:cBhvr>
                                        <p:cTn id="266" dur="500"/>
                                        <p:tgtEl>
                                          <p:spTgt spid="66566"/>
                                        </p:tgtEl>
                                      </p:cBhvr>
                                    </p:animEffect>
                                  </p:childTnLst>
                                </p:cTn>
                              </p:par>
                              <p:par>
                                <p:cTn id="267" presetID="22" presetClass="entr" presetSubtype="4" fill="hold" grpId="0" nodeType="withEffect">
                                  <p:stCondLst>
                                    <p:cond delay="0"/>
                                  </p:stCondLst>
                                  <p:childTnLst>
                                    <p:set>
                                      <p:cBhvr>
                                        <p:cTn id="268" dur="1" fill="hold">
                                          <p:stCondLst>
                                            <p:cond delay="0"/>
                                          </p:stCondLst>
                                        </p:cTn>
                                        <p:tgtEl>
                                          <p:spTgt spid="66567"/>
                                        </p:tgtEl>
                                        <p:attrNameLst>
                                          <p:attrName>style.visibility</p:attrName>
                                        </p:attrNameLst>
                                      </p:cBhvr>
                                      <p:to>
                                        <p:strVal val="visible"/>
                                      </p:to>
                                    </p:set>
                                    <p:animEffect transition="in" filter="wipe(down)">
                                      <p:cBhvr>
                                        <p:cTn id="269" dur="500"/>
                                        <p:tgtEl>
                                          <p:spTgt spid="66567"/>
                                        </p:tgtEl>
                                      </p:cBhvr>
                                    </p:animEffect>
                                  </p:childTnLst>
                                </p:cTn>
                              </p:par>
                              <p:par>
                                <p:cTn id="270" presetID="22" presetClass="entr" presetSubtype="4" fill="hold" grpId="0" nodeType="withEffect">
                                  <p:stCondLst>
                                    <p:cond delay="0"/>
                                  </p:stCondLst>
                                  <p:childTnLst>
                                    <p:set>
                                      <p:cBhvr>
                                        <p:cTn id="271" dur="1" fill="hold">
                                          <p:stCondLst>
                                            <p:cond delay="0"/>
                                          </p:stCondLst>
                                        </p:cTn>
                                        <p:tgtEl>
                                          <p:spTgt spid="66633"/>
                                        </p:tgtEl>
                                        <p:attrNameLst>
                                          <p:attrName>style.visibility</p:attrName>
                                        </p:attrNameLst>
                                      </p:cBhvr>
                                      <p:to>
                                        <p:strVal val="visible"/>
                                      </p:to>
                                    </p:set>
                                    <p:animEffect transition="in" filter="wipe(down)">
                                      <p:cBhvr>
                                        <p:cTn id="272" dur="500"/>
                                        <p:tgtEl>
                                          <p:spTgt spid="66633"/>
                                        </p:tgtEl>
                                      </p:cBhvr>
                                    </p:animEffect>
                                  </p:childTnLst>
                                </p:cTn>
                              </p:par>
                              <p:par>
                                <p:cTn id="273" presetID="22" presetClass="entr" presetSubtype="4" fill="hold" grpId="0" nodeType="withEffect">
                                  <p:stCondLst>
                                    <p:cond delay="0"/>
                                  </p:stCondLst>
                                  <p:childTnLst>
                                    <p:set>
                                      <p:cBhvr>
                                        <p:cTn id="274" dur="1" fill="hold">
                                          <p:stCondLst>
                                            <p:cond delay="0"/>
                                          </p:stCondLst>
                                        </p:cTn>
                                        <p:tgtEl>
                                          <p:spTgt spid="66634"/>
                                        </p:tgtEl>
                                        <p:attrNameLst>
                                          <p:attrName>style.visibility</p:attrName>
                                        </p:attrNameLst>
                                      </p:cBhvr>
                                      <p:to>
                                        <p:strVal val="visible"/>
                                      </p:to>
                                    </p:set>
                                    <p:animEffect transition="in" filter="wipe(down)">
                                      <p:cBhvr>
                                        <p:cTn id="275" dur="500"/>
                                        <p:tgtEl>
                                          <p:spTgt spid="66634"/>
                                        </p:tgtEl>
                                      </p:cBhvr>
                                    </p:animEffect>
                                  </p:childTnLst>
                                </p:cTn>
                              </p:par>
                              <p:par>
                                <p:cTn id="276" presetID="22" presetClass="entr" presetSubtype="4" fill="hold" grpId="0" nodeType="withEffect">
                                  <p:stCondLst>
                                    <p:cond delay="0"/>
                                  </p:stCondLst>
                                  <p:childTnLst>
                                    <p:set>
                                      <p:cBhvr>
                                        <p:cTn id="277" dur="1" fill="hold">
                                          <p:stCondLst>
                                            <p:cond delay="0"/>
                                          </p:stCondLst>
                                        </p:cTn>
                                        <p:tgtEl>
                                          <p:spTgt spid="66635"/>
                                        </p:tgtEl>
                                        <p:attrNameLst>
                                          <p:attrName>style.visibility</p:attrName>
                                        </p:attrNameLst>
                                      </p:cBhvr>
                                      <p:to>
                                        <p:strVal val="visible"/>
                                      </p:to>
                                    </p:set>
                                    <p:animEffect transition="in" filter="wipe(down)">
                                      <p:cBhvr>
                                        <p:cTn id="278" dur="500"/>
                                        <p:tgtEl>
                                          <p:spTgt spid="66635"/>
                                        </p:tgtEl>
                                      </p:cBhvr>
                                    </p:animEffect>
                                  </p:childTnLst>
                                </p:cTn>
                              </p:par>
                            </p:childTnLst>
                          </p:cTn>
                        </p:par>
                        <p:par>
                          <p:cTn id="279" fill="hold">
                            <p:stCondLst>
                              <p:cond delay="500"/>
                            </p:stCondLst>
                            <p:childTnLst>
                              <p:par>
                                <p:cTn id="280" presetID="22" presetClass="entr" presetSubtype="4" fill="hold" grpId="0" nodeType="afterEffect">
                                  <p:stCondLst>
                                    <p:cond delay="0"/>
                                  </p:stCondLst>
                                  <p:childTnLst>
                                    <p:set>
                                      <p:cBhvr>
                                        <p:cTn id="281" dur="1" fill="hold">
                                          <p:stCondLst>
                                            <p:cond delay="0"/>
                                          </p:stCondLst>
                                        </p:cTn>
                                        <p:tgtEl>
                                          <p:spTgt spid="176"/>
                                        </p:tgtEl>
                                        <p:attrNameLst>
                                          <p:attrName>style.visibility</p:attrName>
                                        </p:attrNameLst>
                                      </p:cBhvr>
                                      <p:to>
                                        <p:strVal val="visible"/>
                                      </p:to>
                                    </p:set>
                                    <p:animEffect transition="in" filter="wipe(down)">
                                      <p:cBhvr>
                                        <p:cTn id="282" dur="500"/>
                                        <p:tgtEl>
                                          <p:spTgt spid="176"/>
                                        </p:tgtEl>
                                      </p:cBhvr>
                                    </p:animEffect>
                                  </p:childTnLst>
                                </p:cTn>
                              </p:par>
                            </p:childTnLst>
                          </p:cTn>
                        </p:par>
                      </p:childTnLst>
                    </p:cTn>
                  </p:par>
                  <p:par>
                    <p:cTn id="283" fill="hold">
                      <p:stCondLst>
                        <p:cond delay="indefinite"/>
                      </p:stCondLst>
                      <p:childTnLst>
                        <p:par>
                          <p:cTn id="284" fill="hold">
                            <p:stCondLst>
                              <p:cond delay="0"/>
                            </p:stCondLst>
                            <p:childTnLst>
                              <p:par>
                                <p:cTn id="285" presetID="22" presetClass="entr" presetSubtype="4" fill="hold" grpId="0" nodeType="clickEffect">
                                  <p:stCondLst>
                                    <p:cond delay="0"/>
                                  </p:stCondLst>
                                  <p:childTnLst>
                                    <p:set>
                                      <p:cBhvr>
                                        <p:cTn id="286" dur="1" fill="hold">
                                          <p:stCondLst>
                                            <p:cond delay="0"/>
                                          </p:stCondLst>
                                        </p:cTn>
                                        <p:tgtEl>
                                          <p:spTgt spid="66728"/>
                                        </p:tgtEl>
                                        <p:attrNameLst>
                                          <p:attrName>style.visibility</p:attrName>
                                        </p:attrNameLst>
                                      </p:cBhvr>
                                      <p:to>
                                        <p:strVal val="visible"/>
                                      </p:to>
                                    </p:set>
                                    <p:animEffect transition="in" filter="wipe(down)">
                                      <p:cBhvr>
                                        <p:cTn id="287" dur="500"/>
                                        <p:tgtEl>
                                          <p:spTgt spid="66728"/>
                                        </p:tgtEl>
                                      </p:cBhvr>
                                    </p:animEffect>
                                  </p:childTnLst>
                                </p:cTn>
                              </p:par>
                              <p:par>
                                <p:cTn id="288" presetID="22" presetClass="entr" presetSubtype="4" fill="hold" grpId="0" nodeType="withEffect">
                                  <p:stCondLst>
                                    <p:cond delay="0"/>
                                  </p:stCondLst>
                                  <p:childTnLst>
                                    <p:set>
                                      <p:cBhvr>
                                        <p:cTn id="289" dur="1" fill="hold">
                                          <p:stCondLst>
                                            <p:cond delay="0"/>
                                          </p:stCondLst>
                                        </p:cTn>
                                        <p:tgtEl>
                                          <p:spTgt spid="178"/>
                                        </p:tgtEl>
                                        <p:attrNameLst>
                                          <p:attrName>style.visibility</p:attrName>
                                        </p:attrNameLst>
                                      </p:cBhvr>
                                      <p:to>
                                        <p:strVal val="visible"/>
                                      </p:to>
                                    </p:set>
                                    <p:animEffect transition="in" filter="wipe(down)">
                                      <p:cBhvr>
                                        <p:cTn id="290" dur="500"/>
                                        <p:tgtEl>
                                          <p:spTgt spid="178"/>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4" fill="hold" grpId="0" nodeType="clickEffect">
                                  <p:stCondLst>
                                    <p:cond delay="0"/>
                                  </p:stCondLst>
                                  <p:childTnLst>
                                    <p:set>
                                      <p:cBhvr>
                                        <p:cTn id="294" dur="1" fill="hold">
                                          <p:stCondLst>
                                            <p:cond delay="0"/>
                                          </p:stCondLst>
                                        </p:cTn>
                                        <p:tgtEl>
                                          <p:spTgt spid="66641"/>
                                        </p:tgtEl>
                                        <p:attrNameLst>
                                          <p:attrName>style.visibility</p:attrName>
                                        </p:attrNameLst>
                                      </p:cBhvr>
                                      <p:to>
                                        <p:strVal val="visible"/>
                                      </p:to>
                                    </p:set>
                                    <p:animEffect transition="in" filter="wipe(down)">
                                      <p:cBhvr>
                                        <p:cTn id="295" dur="500"/>
                                        <p:tgtEl>
                                          <p:spTgt spid="66641"/>
                                        </p:tgtEl>
                                      </p:cBhvr>
                                    </p:animEffect>
                                  </p:childTnLst>
                                </p:cTn>
                              </p:par>
                              <p:par>
                                <p:cTn id="296" presetID="22" presetClass="entr" presetSubtype="4" fill="hold" grpId="0" nodeType="withEffect">
                                  <p:stCondLst>
                                    <p:cond delay="0"/>
                                  </p:stCondLst>
                                  <p:childTnLst>
                                    <p:set>
                                      <p:cBhvr>
                                        <p:cTn id="297" dur="1" fill="hold">
                                          <p:stCondLst>
                                            <p:cond delay="0"/>
                                          </p:stCondLst>
                                        </p:cTn>
                                        <p:tgtEl>
                                          <p:spTgt spid="66643"/>
                                        </p:tgtEl>
                                        <p:attrNameLst>
                                          <p:attrName>style.visibility</p:attrName>
                                        </p:attrNameLst>
                                      </p:cBhvr>
                                      <p:to>
                                        <p:strVal val="visible"/>
                                      </p:to>
                                    </p:set>
                                    <p:animEffect transition="in" filter="wipe(down)">
                                      <p:cBhvr>
                                        <p:cTn id="298" dur="500"/>
                                        <p:tgtEl>
                                          <p:spTgt spid="66643"/>
                                        </p:tgtEl>
                                      </p:cBhvr>
                                    </p:animEffect>
                                  </p:childTnLst>
                                </p:cTn>
                              </p:par>
                              <p:par>
                                <p:cTn id="299" presetID="22" presetClass="entr" presetSubtype="4" fill="hold" grpId="0" nodeType="withEffect">
                                  <p:stCondLst>
                                    <p:cond delay="0"/>
                                  </p:stCondLst>
                                  <p:childTnLst>
                                    <p:set>
                                      <p:cBhvr>
                                        <p:cTn id="300" dur="1" fill="hold">
                                          <p:stCondLst>
                                            <p:cond delay="0"/>
                                          </p:stCondLst>
                                        </p:cTn>
                                        <p:tgtEl>
                                          <p:spTgt spid="66644"/>
                                        </p:tgtEl>
                                        <p:attrNameLst>
                                          <p:attrName>style.visibility</p:attrName>
                                        </p:attrNameLst>
                                      </p:cBhvr>
                                      <p:to>
                                        <p:strVal val="visible"/>
                                      </p:to>
                                    </p:set>
                                    <p:animEffect transition="in" filter="wipe(down)">
                                      <p:cBhvr>
                                        <p:cTn id="301" dur="500"/>
                                        <p:tgtEl>
                                          <p:spTgt spid="66644"/>
                                        </p:tgtEl>
                                      </p:cBhvr>
                                    </p:animEffect>
                                  </p:childTnLst>
                                </p:cTn>
                              </p:par>
                              <p:par>
                                <p:cTn id="302" presetID="22" presetClass="entr" presetSubtype="4" fill="hold" grpId="0" nodeType="withEffect">
                                  <p:stCondLst>
                                    <p:cond delay="0"/>
                                  </p:stCondLst>
                                  <p:childTnLst>
                                    <p:set>
                                      <p:cBhvr>
                                        <p:cTn id="303" dur="1" fill="hold">
                                          <p:stCondLst>
                                            <p:cond delay="0"/>
                                          </p:stCondLst>
                                        </p:cTn>
                                        <p:tgtEl>
                                          <p:spTgt spid="66645"/>
                                        </p:tgtEl>
                                        <p:attrNameLst>
                                          <p:attrName>style.visibility</p:attrName>
                                        </p:attrNameLst>
                                      </p:cBhvr>
                                      <p:to>
                                        <p:strVal val="visible"/>
                                      </p:to>
                                    </p:set>
                                    <p:animEffect transition="in" filter="wipe(down)">
                                      <p:cBhvr>
                                        <p:cTn id="304" dur="500"/>
                                        <p:tgtEl>
                                          <p:spTgt spid="66645"/>
                                        </p:tgtEl>
                                      </p:cBhvr>
                                    </p:animEffect>
                                  </p:childTnLst>
                                </p:cTn>
                              </p:par>
                              <p:par>
                                <p:cTn id="305" presetID="22" presetClass="entr" presetSubtype="4" fill="hold" grpId="0" nodeType="withEffect">
                                  <p:stCondLst>
                                    <p:cond delay="0"/>
                                  </p:stCondLst>
                                  <p:childTnLst>
                                    <p:set>
                                      <p:cBhvr>
                                        <p:cTn id="306" dur="1" fill="hold">
                                          <p:stCondLst>
                                            <p:cond delay="0"/>
                                          </p:stCondLst>
                                        </p:cTn>
                                        <p:tgtEl>
                                          <p:spTgt spid="66708"/>
                                        </p:tgtEl>
                                        <p:attrNameLst>
                                          <p:attrName>style.visibility</p:attrName>
                                        </p:attrNameLst>
                                      </p:cBhvr>
                                      <p:to>
                                        <p:strVal val="visible"/>
                                      </p:to>
                                    </p:set>
                                    <p:animEffect transition="in" filter="wipe(down)">
                                      <p:cBhvr>
                                        <p:cTn id="307" dur="500"/>
                                        <p:tgtEl>
                                          <p:spTgt spid="66708"/>
                                        </p:tgtEl>
                                      </p:cBhvr>
                                    </p:animEffect>
                                  </p:childTnLst>
                                </p:cTn>
                              </p:par>
                            </p:childTnLst>
                          </p:cTn>
                        </p:par>
                      </p:childTnLst>
                    </p:cTn>
                  </p:par>
                  <p:par>
                    <p:cTn id="308" fill="hold">
                      <p:stCondLst>
                        <p:cond delay="indefinite"/>
                      </p:stCondLst>
                      <p:childTnLst>
                        <p:par>
                          <p:cTn id="309" fill="hold">
                            <p:stCondLst>
                              <p:cond delay="0"/>
                            </p:stCondLst>
                            <p:childTnLst>
                              <p:par>
                                <p:cTn id="310" presetID="22" presetClass="entr" presetSubtype="4" fill="hold" grpId="0" nodeType="clickEffect">
                                  <p:stCondLst>
                                    <p:cond delay="0"/>
                                  </p:stCondLst>
                                  <p:childTnLst>
                                    <p:set>
                                      <p:cBhvr>
                                        <p:cTn id="311" dur="1" fill="hold">
                                          <p:stCondLst>
                                            <p:cond delay="0"/>
                                          </p:stCondLst>
                                        </p:cTn>
                                        <p:tgtEl>
                                          <p:spTgt spid="66642"/>
                                        </p:tgtEl>
                                        <p:attrNameLst>
                                          <p:attrName>style.visibility</p:attrName>
                                        </p:attrNameLst>
                                      </p:cBhvr>
                                      <p:to>
                                        <p:strVal val="visible"/>
                                      </p:to>
                                    </p:set>
                                    <p:animEffect transition="in" filter="wipe(down)">
                                      <p:cBhvr>
                                        <p:cTn id="312" dur="500"/>
                                        <p:tgtEl>
                                          <p:spTgt spid="66642"/>
                                        </p:tgtEl>
                                      </p:cBhvr>
                                    </p:animEffect>
                                  </p:childTnLst>
                                </p:cTn>
                              </p:par>
                              <p:par>
                                <p:cTn id="313" presetID="22" presetClass="entr" presetSubtype="4" fill="hold" grpId="0" nodeType="withEffect">
                                  <p:stCondLst>
                                    <p:cond delay="0"/>
                                  </p:stCondLst>
                                  <p:childTnLst>
                                    <p:set>
                                      <p:cBhvr>
                                        <p:cTn id="314" dur="1" fill="hold">
                                          <p:stCondLst>
                                            <p:cond delay="0"/>
                                          </p:stCondLst>
                                        </p:cTn>
                                        <p:tgtEl>
                                          <p:spTgt spid="66646"/>
                                        </p:tgtEl>
                                        <p:attrNameLst>
                                          <p:attrName>style.visibility</p:attrName>
                                        </p:attrNameLst>
                                      </p:cBhvr>
                                      <p:to>
                                        <p:strVal val="visible"/>
                                      </p:to>
                                    </p:set>
                                    <p:animEffect transition="in" filter="wipe(down)">
                                      <p:cBhvr>
                                        <p:cTn id="315" dur="500"/>
                                        <p:tgtEl>
                                          <p:spTgt spid="66646"/>
                                        </p:tgtEl>
                                      </p:cBhvr>
                                    </p:animEffect>
                                  </p:childTnLst>
                                </p:cTn>
                              </p:par>
                              <p:par>
                                <p:cTn id="316" presetID="22" presetClass="entr" presetSubtype="4" fill="hold" grpId="0" nodeType="withEffect">
                                  <p:stCondLst>
                                    <p:cond delay="0"/>
                                  </p:stCondLst>
                                  <p:childTnLst>
                                    <p:set>
                                      <p:cBhvr>
                                        <p:cTn id="317" dur="1" fill="hold">
                                          <p:stCondLst>
                                            <p:cond delay="0"/>
                                          </p:stCondLst>
                                        </p:cTn>
                                        <p:tgtEl>
                                          <p:spTgt spid="66647"/>
                                        </p:tgtEl>
                                        <p:attrNameLst>
                                          <p:attrName>style.visibility</p:attrName>
                                        </p:attrNameLst>
                                      </p:cBhvr>
                                      <p:to>
                                        <p:strVal val="visible"/>
                                      </p:to>
                                    </p:set>
                                    <p:animEffect transition="in" filter="wipe(down)">
                                      <p:cBhvr>
                                        <p:cTn id="318" dur="500"/>
                                        <p:tgtEl>
                                          <p:spTgt spid="66647"/>
                                        </p:tgtEl>
                                      </p:cBhvr>
                                    </p:animEffect>
                                  </p:childTnLst>
                                </p:cTn>
                              </p:par>
                              <p:par>
                                <p:cTn id="319" presetID="22" presetClass="entr" presetSubtype="4" fill="hold" grpId="0" nodeType="withEffect">
                                  <p:stCondLst>
                                    <p:cond delay="0"/>
                                  </p:stCondLst>
                                  <p:childTnLst>
                                    <p:set>
                                      <p:cBhvr>
                                        <p:cTn id="320" dur="1" fill="hold">
                                          <p:stCondLst>
                                            <p:cond delay="0"/>
                                          </p:stCondLst>
                                        </p:cTn>
                                        <p:tgtEl>
                                          <p:spTgt spid="66648"/>
                                        </p:tgtEl>
                                        <p:attrNameLst>
                                          <p:attrName>style.visibility</p:attrName>
                                        </p:attrNameLst>
                                      </p:cBhvr>
                                      <p:to>
                                        <p:strVal val="visible"/>
                                      </p:to>
                                    </p:set>
                                    <p:animEffect transition="in" filter="wipe(down)">
                                      <p:cBhvr>
                                        <p:cTn id="321" dur="500"/>
                                        <p:tgtEl>
                                          <p:spTgt spid="66648"/>
                                        </p:tgtEl>
                                      </p:cBhvr>
                                    </p:animEffect>
                                  </p:childTnLst>
                                </p:cTn>
                              </p:par>
                              <p:par>
                                <p:cTn id="322" presetID="22" presetClass="entr" presetSubtype="4" fill="hold" grpId="0" nodeType="withEffect">
                                  <p:stCondLst>
                                    <p:cond delay="0"/>
                                  </p:stCondLst>
                                  <p:childTnLst>
                                    <p:set>
                                      <p:cBhvr>
                                        <p:cTn id="323" dur="1" fill="hold">
                                          <p:stCondLst>
                                            <p:cond delay="0"/>
                                          </p:stCondLst>
                                        </p:cTn>
                                        <p:tgtEl>
                                          <p:spTgt spid="66650"/>
                                        </p:tgtEl>
                                        <p:attrNameLst>
                                          <p:attrName>style.visibility</p:attrName>
                                        </p:attrNameLst>
                                      </p:cBhvr>
                                      <p:to>
                                        <p:strVal val="visible"/>
                                      </p:to>
                                    </p:set>
                                    <p:animEffect transition="in" filter="wipe(down)">
                                      <p:cBhvr>
                                        <p:cTn id="324" dur="500"/>
                                        <p:tgtEl>
                                          <p:spTgt spid="66650"/>
                                        </p:tgtEl>
                                      </p:cBhvr>
                                    </p:animEffect>
                                  </p:childTnLst>
                                </p:cTn>
                              </p:par>
                              <p:par>
                                <p:cTn id="325" presetID="22" presetClass="entr" presetSubtype="4" fill="hold" grpId="0" nodeType="withEffect">
                                  <p:stCondLst>
                                    <p:cond delay="0"/>
                                  </p:stCondLst>
                                  <p:childTnLst>
                                    <p:set>
                                      <p:cBhvr>
                                        <p:cTn id="326" dur="1" fill="hold">
                                          <p:stCondLst>
                                            <p:cond delay="0"/>
                                          </p:stCondLst>
                                        </p:cTn>
                                        <p:tgtEl>
                                          <p:spTgt spid="66709"/>
                                        </p:tgtEl>
                                        <p:attrNameLst>
                                          <p:attrName>style.visibility</p:attrName>
                                        </p:attrNameLst>
                                      </p:cBhvr>
                                      <p:to>
                                        <p:strVal val="visible"/>
                                      </p:to>
                                    </p:set>
                                    <p:animEffect transition="in" filter="wipe(down)">
                                      <p:cBhvr>
                                        <p:cTn id="327" dur="500"/>
                                        <p:tgtEl>
                                          <p:spTgt spid="66709"/>
                                        </p:tgtEl>
                                      </p:cBhvr>
                                    </p:animEffect>
                                  </p:childTnLst>
                                </p:cTn>
                              </p:par>
                            </p:childTnLst>
                          </p:cTn>
                        </p:par>
                      </p:childTnLst>
                    </p:cTn>
                  </p:par>
                  <p:par>
                    <p:cTn id="328" fill="hold">
                      <p:stCondLst>
                        <p:cond delay="indefinite"/>
                      </p:stCondLst>
                      <p:childTnLst>
                        <p:par>
                          <p:cTn id="329" fill="hold">
                            <p:stCondLst>
                              <p:cond delay="0"/>
                            </p:stCondLst>
                            <p:childTnLst>
                              <p:par>
                                <p:cTn id="330" presetID="22" presetClass="entr" presetSubtype="4" fill="hold" grpId="0" nodeType="clickEffect">
                                  <p:stCondLst>
                                    <p:cond delay="0"/>
                                  </p:stCondLst>
                                  <p:childTnLst>
                                    <p:set>
                                      <p:cBhvr>
                                        <p:cTn id="331" dur="1" fill="hold">
                                          <p:stCondLst>
                                            <p:cond delay="0"/>
                                          </p:stCondLst>
                                        </p:cTn>
                                        <p:tgtEl>
                                          <p:spTgt spid="66651"/>
                                        </p:tgtEl>
                                        <p:attrNameLst>
                                          <p:attrName>style.visibility</p:attrName>
                                        </p:attrNameLst>
                                      </p:cBhvr>
                                      <p:to>
                                        <p:strVal val="visible"/>
                                      </p:to>
                                    </p:set>
                                    <p:animEffect transition="in" filter="wipe(down)">
                                      <p:cBhvr>
                                        <p:cTn id="332" dur="500"/>
                                        <p:tgtEl>
                                          <p:spTgt spid="66651"/>
                                        </p:tgtEl>
                                      </p:cBhvr>
                                    </p:animEffect>
                                  </p:childTnLst>
                                </p:cTn>
                              </p:par>
                              <p:par>
                                <p:cTn id="333" presetID="22" presetClass="entr" presetSubtype="4" fill="hold" grpId="0" nodeType="withEffect">
                                  <p:stCondLst>
                                    <p:cond delay="0"/>
                                  </p:stCondLst>
                                  <p:childTnLst>
                                    <p:set>
                                      <p:cBhvr>
                                        <p:cTn id="334" dur="1" fill="hold">
                                          <p:stCondLst>
                                            <p:cond delay="0"/>
                                          </p:stCondLst>
                                        </p:cTn>
                                        <p:tgtEl>
                                          <p:spTgt spid="66652"/>
                                        </p:tgtEl>
                                        <p:attrNameLst>
                                          <p:attrName>style.visibility</p:attrName>
                                        </p:attrNameLst>
                                      </p:cBhvr>
                                      <p:to>
                                        <p:strVal val="visible"/>
                                      </p:to>
                                    </p:set>
                                    <p:animEffect transition="in" filter="wipe(down)">
                                      <p:cBhvr>
                                        <p:cTn id="335" dur="500"/>
                                        <p:tgtEl>
                                          <p:spTgt spid="66652"/>
                                        </p:tgtEl>
                                      </p:cBhvr>
                                    </p:animEffect>
                                  </p:childTnLst>
                                </p:cTn>
                              </p:par>
                              <p:par>
                                <p:cTn id="336" presetID="22" presetClass="entr" presetSubtype="4" fill="hold" grpId="0" nodeType="withEffect">
                                  <p:stCondLst>
                                    <p:cond delay="0"/>
                                  </p:stCondLst>
                                  <p:childTnLst>
                                    <p:set>
                                      <p:cBhvr>
                                        <p:cTn id="337" dur="1" fill="hold">
                                          <p:stCondLst>
                                            <p:cond delay="0"/>
                                          </p:stCondLst>
                                        </p:cTn>
                                        <p:tgtEl>
                                          <p:spTgt spid="66653"/>
                                        </p:tgtEl>
                                        <p:attrNameLst>
                                          <p:attrName>style.visibility</p:attrName>
                                        </p:attrNameLst>
                                      </p:cBhvr>
                                      <p:to>
                                        <p:strVal val="visible"/>
                                      </p:to>
                                    </p:set>
                                    <p:animEffect transition="in" filter="wipe(down)">
                                      <p:cBhvr>
                                        <p:cTn id="338" dur="500"/>
                                        <p:tgtEl>
                                          <p:spTgt spid="66653"/>
                                        </p:tgtEl>
                                      </p:cBhvr>
                                    </p:animEffect>
                                  </p:childTnLst>
                                </p:cTn>
                              </p:par>
                              <p:par>
                                <p:cTn id="339" presetID="22" presetClass="entr" presetSubtype="4" fill="hold" grpId="0" nodeType="withEffect">
                                  <p:stCondLst>
                                    <p:cond delay="0"/>
                                  </p:stCondLst>
                                  <p:childTnLst>
                                    <p:set>
                                      <p:cBhvr>
                                        <p:cTn id="340" dur="1" fill="hold">
                                          <p:stCondLst>
                                            <p:cond delay="0"/>
                                          </p:stCondLst>
                                        </p:cTn>
                                        <p:tgtEl>
                                          <p:spTgt spid="66654"/>
                                        </p:tgtEl>
                                        <p:attrNameLst>
                                          <p:attrName>style.visibility</p:attrName>
                                        </p:attrNameLst>
                                      </p:cBhvr>
                                      <p:to>
                                        <p:strVal val="visible"/>
                                      </p:to>
                                    </p:set>
                                    <p:animEffect transition="in" filter="wipe(down)">
                                      <p:cBhvr>
                                        <p:cTn id="341" dur="500"/>
                                        <p:tgtEl>
                                          <p:spTgt spid="66654"/>
                                        </p:tgtEl>
                                      </p:cBhvr>
                                    </p:animEffect>
                                  </p:childTnLst>
                                </p:cTn>
                              </p:par>
                              <p:par>
                                <p:cTn id="342" presetID="22" presetClass="entr" presetSubtype="4" fill="hold" grpId="0" nodeType="withEffect">
                                  <p:stCondLst>
                                    <p:cond delay="0"/>
                                  </p:stCondLst>
                                  <p:childTnLst>
                                    <p:set>
                                      <p:cBhvr>
                                        <p:cTn id="343" dur="1" fill="hold">
                                          <p:stCondLst>
                                            <p:cond delay="0"/>
                                          </p:stCondLst>
                                        </p:cTn>
                                        <p:tgtEl>
                                          <p:spTgt spid="66655"/>
                                        </p:tgtEl>
                                        <p:attrNameLst>
                                          <p:attrName>style.visibility</p:attrName>
                                        </p:attrNameLst>
                                      </p:cBhvr>
                                      <p:to>
                                        <p:strVal val="visible"/>
                                      </p:to>
                                    </p:set>
                                    <p:animEffect transition="in" filter="wipe(down)">
                                      <p:cBhvr>
                                        <p:cTn id="344" dur="500"/>
                                        <p:tgtEl>
                                          <p:spTgt spid="66655"/>
                                        </p:tgtEl>
                                      </p:cBhvr>
                                    </p:animEffect>
                                  </p:childTnLst>
                                </p:cTn>
                              </p:par>
                              <p:par>
                                <p:cTn id="345" presetID="22" presetClass="entr" presetSubtype="4" fill="hold" grpId="0" nodeType="withEffect">
                                  <p:stCondLst>
                                    <p:cond delay="0"/>
                                  </p:stCondLst>
                                  <p:childTnLst>
                                    <p:set>
                                      <p:cBhvr>
                                        <p:cTn id="346" dur="1" fill="hold">
                                          <p:stCondLst>
                                            <p:cond delay="0"/>
                                          </p:stCondLst>
                                        </p:cTn>
                                        <p:tgtEl>
                                          <p:spTgt spid="66696"/>
                                        </p:tgtEl>
                                        <p:attrNameLst>
                                          <p:attrName>style.visibility</p:attrName>
                                        </p:attrNameLst>
                                      </p:cBhvr>
                                      <p:to>
                                        <p:strVal val="visible"/>
                                      </p:to>
                                    </p:set>
                                    <p:animEffect transition="in" filter="wipe(down)">
                                      <p:cBhvr>
                                        <p:cTn id="347" dur="500"/>
                                        <p:tgtEl>
                                          <p:spTgt spid="66696"/>
                                        </p:tgtEl>
                                      </p:cBhvr>
                                    </p:animEffect>
                                  </p:childTnLst>
                                </p:cTn>
                              </p:par>
                              <p:par>
                                <p:cTn id="348" presetID="22" presetClass="entr" presetSubtype="4" fill="hold" grpId="0" nodeType="withEffect">
                                  <p:stCondLst>
                                    <p:cond delay="0"/>
                                  </p:stCondLst>
                                  <p:childTnLst>
                                    <p:set>
                                      <p:cBhvr>
                                        <p:cTn id="349" dur="1" fill="hold">
                                          <p:stCondLst>
                                            <p:cond delay="0"/>
                                          </p:stCondLst>
                                        </p:cTn>
                                        <p:tgtEl>
                                          <p:spTgt spid="66710"/>
                                        </p:tgtEl>
                                        <p:attrNameLst>
                                          <p:attrName>style.visibility</p:attrName>
                                        </p:attrNameLst>
                                      </p:cBhvr>
                                      <p:to>
                                        <p:strVal val="visible"/>
                                      </p:to>
                                    </p:set>
                                    <p:animEffect transition="in" filter="wipe(down)">
                                      <p:cBhvr>
                                        <p:cTn id="350" dur="500"/>
                                        <p:tgtEl>
                                          <p:spTgt spid="66710"/>
                                        </p:tgtEl>
                                      </p:cBhvr>
                                    </p:animEffect>
                                  </p:childTnLst>
                                </p:cTn>
                              </p:par>
                            </p:childTnLst>
                          </p:cTn>
                        </p:par>
                      </p:childTnLst>
                    </p:cTn>
                  </p:par>
                  <p:par>
                    <p:cTn id="351" fill="hold">
                      <p:stCondLst>
                        <p:cond delay="indefinite"/>
                      </p:stCondLst>
                      <p:childTnLst>
                        <p:par>
                          <p:cTn id="352" fill="hold">
                            <p:stCondLst>
                              <p:cond delay="0"/>
                            </p:stCondLst>
                            <p:childTnLst>
                              <p:par>
                                <p:cTn id="353" presetID="22" presetClass="entr" presetSubtype="4" fill="hold" grpId="0" nodeType="clickEffect">
                                  <p:stCondLst>
                                    <p:cond delay="0"/>
                                  </p:stCondLst>
                                  <p:childTnLst>
                                    <p:set>
                                      <p:cBhvr>
                                        <p:cTn id="354" dur="1" fill="hold">
                                          <p:stCondLst>
                                            <p:cond delay="0"/>
                                          </p:stCondLst>
                                        </p:cTn>
                                        <p:tgtEl>
                                          <p:spTgt spid="66656"/>
                                        </p:tgtEl>
                                        <p:attrNameLst>
                                          <p:attrName>style.visibility</p:attrName>
                                        </p:attrNameLst>
                                      </p:cBhvr>
                                      <p:to>
                                        <p:strVal val="visible"/>
                                      </p:to>
                                    </p:set>
                                    <p:animEffect transition="in" filter="wipe(down)">
                                      <p:cBhvr>
                                        <p:cTn id="355" dur="500"/>
                                        <p:tgtEl>
                                          <p:spTgt spid="66656"/>
                                        </p:tgtEl>
                                      </p:cBhvr>
                                    </p:animEffect>
                                  </p:childTnLst>
                                </p:cTn>
                              </p:par>
                              <p:par>
                                <p:cTn id="356" presetID="22" presetClass="entr" presetSubtype="4" fill="hold" grpId="0" nodeType="withEffect">
                                  <p:stCondLst>
                                    <p:cond delay="0"/>
                                  </p:stCondLst>
                                  <p:childTnLst>
                                    <p:set>
                                      <p:cBhvr>
                                        <p:cTn id="357" dur="1" fill="hold">
                                          <p:stCondLst>
                                            <p:cond delay="0"/>
                                          </p:stCondLst>
                                        </p:cTn>
                                        <p:tgtEl>
                                          <p:spTgt spid="66658"/>
                                        </p:tgtEl>
                                        <p:attrNameLst>
                                          <p:attrName>style.visibility</p:attrName>
                                        </p:attrNameLst>
                                      </p:cBhvr>
                                      <p:to>
                                        <p:strVal val="visible"/>
                                      </p:to>
                                    </p:set>
                                    <p:animEffect transition="in" filter="wipe(down)">
                                      <p:cBhvr>
                                        <p:cTn id="358" dur="500"/>
                                        <p:tgtEl>
                                          <p:spTgt spid="66658"/>
                                        </p:tgtEl>
                                      </p:cBhvr>
                                    </p:animEffect>
                                  </p:childTnLst>
                                </p:cTn>
                              </p:par>
                              <p:par>
                                <p:cTn id="359" presetID="22" presetClass="entr" presetSubtype="4" fill="hold" grpId="0" nodeType="withEffect">
                                  <p:stCondLst>
                                    <p:cond delay="0"/>
                                  </p:stCondLst>
                                  <p:childTnLst>
                                    <p:set>
                                      <p:cBhvr>
                                        <p:cTn id="360" dur="1" fill="hold">
                                          <p:stCondLst>
                                            <p:cond delay="0"/>
                                          </p:stCondLst>
                                        </p:cTn>
                                        <p:tgtEl>
                                          <p:spTgt spid="66659"/>
                                        </p:tgtEl>
                                        <p:attrNameLst>
                                          <p:attrName>style.visibility</p:attrName>
                                        </p:attrNameLst>
                                      </p:cBhvr>
                                      <p:to>
                                        <p:strVal val="visible"/>
                                      </p:to>
                                    </p:set>
                                    <p:animEffect transition="in" filter="wipe(down)">
                                      <p:cBhvr>
                                        <p:cTn id="361" dur="500"/>
                                        <p:tgtEl>
                                          <p:spTgt spid="66659"/>
                                        </p:tgtEl>
                                      </p:cBhvr>
                                    </p:animEffect>
                                  </p:childTnLst>
                                </p:cTn>
                              </p:par>
                              <p:par>
                                <p:cTn id="362" presetID="22" presetClass="entr" presetSubtype="4" fill="hold" grpId="0" nodeType="withEffect">
                                  <p:stCondLst>
                                    <p:cond delay="0"/>
                                  </p:stCondLst>
                                  <p:childTnLst>
                                    <p:set>
                                      <p:cBhvr>
                                        <p:cTn id="363" dur="1" fill="hold">
                                          <p:stCondLst>
                                            <p:cond delay="0"/>
                                          </p:stCondLst>
                                        </p:cTn>
                                        <p:tgtEl>
                                          <p:spTgt spid="66660"/>
                                        </p:tgtEl>
                                        <p:attrNameLst>
                                          <p:attrName>style.visibility</p:attrName>
                                        </p:attrNameLst>
                                      </p:cBhvr>
                                      <p:to>
                                        <p:strVal val="visible"/>
                                      </p:to>
                                    </p:set>
                                    <p:animEffect transition="in" filter="wipe(down)">
                                      <p:cBhvr>
                                        <p:cTn id="364" dur="500"/>
                                        <p:tgtEl>
                                          <p:spTgt spid="66660"/>
                                        </p:tgtEl>
                                      </p:cBhvr>
                                    </p:animEffect>
                                  </p:childTnLst>
                                </p:cTn>
                              </p:par>
                              <p:par>
                                <p:cTn id="365" presetID="22" presetClass="entr" presetSubtype="4" fill="hold" grpId="0" nodeType="withEffect">
                                  <p:stCondLst>
                                    <p:cond delay="0"/>
                                  </p:stCondLst>
                                  <p:childTnLst>
                                    <p:set>
                                      <p:cBhvr>
                                        <p:cTn id="366" dur="1" fill="hold">
                                          <p:stCondLst>
                                            <p:cond delay="0"/>
                                          </p:stCondLst>
                                        </p:cTn>
                                        <p:tgtEl>
                                          <p:spTgt spid="66664"/>
                                        </p:tgtEl>
                                        <p:attrNameLst>
                                          <p:attrName>style.visibility</p:attrName>
                                        </p:attrNameLst>
                                      </p:cBhvr>
                                      <p:to>
                                        <p:strVal val="visible"/>
                                      </p:to>
                                    </p:set>
                                    <p:animEffect transition="in" filter="wipe(down)">
                                      <p:cBhvr>
                                        <p:cTn id="367" dur="500"/>
                                        <p:tgtEl>
                                          <p:spTgt spid="66664"/>
                                        </p:tgtEl>
                                      </p:cBhvr>
                                    </p:animEffect>
                                  </p:childTnLst>
                                </p:cTn>
                              </p:par>
                              <p:par>
                                <p:cTn id="368" presetID="22" presetClass="entr" presetSubtype="4" fill="hold" grpId="0" nodeType="withEffect">
                                  <p:stCondLst>
                                    <p:cond delay="0"/>
                                  </p:stCondLst>
                                  <p:childTnLst>
                                    <p:set>
                                      <p:cBhvr>
                                        <p:cTn id="369" dur="1" fill="hold">
                                          <p:stCondLst>
                                            <p:cond delay="0"/>
                                          </p:stCondLst>
                                        </p:cTn>
                                        <p:tgtEl>
                                          <p:spTgt spid="66697"/>
                                        </p:tgtEl>
                                        <p:attrNameLst>
                                          <p:attrName>style.visibility</p:attrName>
                                        </p:attrNameLst>
                                      </p:cBhvr>
                                      <p:to>
                                        <p:strVal val="visible"/>
                                      </p:to>
                                    </p:set>
                                    <p:animEffect transition="in" filter="wipe(down)">
                                      <p:cBhvr>
                                        <p:cTn id="370" dur="500"/>
                                        <p:tgtEl>
                                          <p:spTgt spid="66697"/>
                                        </p:tgtEl>
                                      </p:cBhvr>
                                    </p:animEffect>
                                  </p:childTnLst>
                                </p:cTn>
                              </p:par>
                              <p:par>
                                <p:cTn id="371" presetID="22" presetClass="entr" presetSubtype="4" fill="hold" grpId="0" nodeType="withEffect">
                                  <p:stCondLst>
                                    <p:cond delay="0"/>
                                  </p:stCondLst>
                                  <p:childTnLst>
                                    <p:set>
                                      <p:cBhvr>
                                        <p:cTn id="372" dur="1" fill="hold">
                                          <p:stCondLst>
                                            <p:cond delay="0"/>
                                          </p:stCondLst>
                                        </p:cTn>
                                        <p:tgtEl>
                                          <p:spTgt spid="66711"/>
                                        </p:tgtEl>
                                        <p:attrNameLst>
                                          <p:attrName>style.visibility</p:attrName>
                                        </p:attrNameLst>
                                      </p:cBhvr>
                                      <p:to>
                                        <p:strVal val="visible"/>
                                      </p:to>
                                    </p:set>
                                    <p:animEffect transition="in" filter="wipe(down)">
                                      <p:cBhvr>
                                        <p:cTn id="373" dur="500"/>
                                        <p:tgtEl>
                                          <p:spTgt spid="66711"/>
                                        </p:tgtEl>
                                      </p:cBhvr>
                                    </p:animEffect>
                                  </p:childTnLst>
                                </p:cTn>
                              </p:par>
                              <p:par>
                                <p:cTn id="374" presetID="22" presetClass="entr" presetSubtype="4" fill="hold" grpId="0" nodeType="withEffect">
                                  <p:stCondLst>
                                    <p:cond delay="0"/>
                                  </p:stCondLst>
                                  <p:childTnLst>
                                    <p:set>
                                      <p:cBhvr>
                                        <p:cTn id="375" dur="1" fill="hold">
                                          <p:stCondLst>
                                            <p:cond delay="0"/>
                                          </p:stCondLst>
                                        </p:cTn>
                                        <p:tgtEl>
                                          <p:spTgt spid="66721"/>
                                        </p:tgtEl>
                                        <p:attrNameLst>
                                          <p:attrName>style.visibility</p:attrName>
                                        </p:attrNameLst>
                                      </p:cBhvr>
                                      <p:to>
                                        <p:strVal val="visible"/>
                                      </p:to>
                                    </p:set>
                                    <p:animEffect transition="in" filter="wipe(down)">
                                      <p:cBhvr>
                                        <p:cTn id="376" dur="500"/>
                                        <p:tgtEl>
                                          <p:spTgt spid="66721"/>
                                        </p:tgtEl>
                                      </p:cBhvr>
                                    </p:animEffect>
                                  </p:childTnLst>
                                </p:cTn>
                              </p:par>
                            </p:childTnLst>
                          </p:cTn>
                        </p:par>
                      </p:childTnLst>
                    </p:cTn>
                  </p:par>
                  <p:par>
                    <p:cTn id="377" fill="hold">
                      <p:stCondLst>
                        <p:cond delay="indefinite"/>
                      </p:stCondLst>
                      <p:childTnLst>
                        <p:par>
                          <p:cTn id="378" fill="hold">
                            <p:stCondLst>
                              <p:cond delay="0"/>
                            </p:stCondLst>
                            <p:childTnLst>
                              <p:par>
                                <p:cTn id="379" presetID="22" presetClass="entr" presetSubtype="4" fill="hold" grpId="0" nodeType="clickEffect">
                                  <p:stCondLst>
                                    <p:cond delay="0"/>
                                  </p:stCondLst>
                                  <p:childTnLst>
                                    <p:set>
                                      <p:cBhvr>
                                        <p:cTn id="380" dur="1" fill="hold">
                                          <p:stCondLst>
                                            <p:cond delay="0"/>
                                          </p:stCondLst>
                                        </p:cTn>
                                        <p:tgtEl>
                                          <p:spTgt spid="66649"/>
                                        </p:tgtEl>
                                        <p:attrNameLst>
                                          <p:attrName>style.visibility</p:attrName>
                                        </p:attrNameLst>
                                      </p:cBhvr>
                                      <p:to>
                                        <p:strVal val="visible"/>
                                      </p:to>
                                    </p:set>
                                    <p:animEffect transition="in" filter="wipe(down)">
                                      <p:cBhvr>
                                        <p:cTn id="381" dur="500"/>
                                        <p:tgtEl>
                                          <p:spTgt spid="66649"/>
                                        </p:tgtEl>
                                      </p:cBhvr>
                                    </p:animEffect>
                                  </p:childTnLst>
                                </p:cTn>
                              </p:par>
                              <p:par>
                                <p:cTn id="382" presetID="22" presetClass="entr" presetSubtype="4" fill="hold" grpId="0" nodeType="withEffect">
                                  <p:stCondLst>
                                    <p:cond delay="0"/>
                                  </p:stCondLst>
                                  <p:childTnLst>
                                    <p:set>
                                      <p:cBhvr>
                                        <p:cTn id="383" dur="1" fill="hold">
                                          <p:stCondLst>
                                            <p:cond delay="0"/>
                                          </p:stCondLst>
                                        </p:cTn>
                                        <p:tgtEl>
                                          <p:spTgt spid="66657"/>
                                        </p:tgtEl>
                                        <p:attrNameLst>
                                          <p:attrName>style.visibility</p:attrName>
                                        </p:attrNameLst>
                                      </p:cBhvr>
                                      <p:to>
                                        <p:strVal val="visible"/>
                                      </p:to>
                                    </p:set>
                                    <p:animEffect transition="in" filter="wipe(down)">
                                      <p:cBhvr>
                                        <p:cTn id="384" dur="500"/>
                                        <p:tgtEl>
                                          <p:spTgt spid="66657"/>
                                        </p:tgtEl>
                                      </p:cBhvr>
                                    </p:animEffect>
                                  </p:childTnLst>
                                </p:cTn>
                              </p:par>
                              <p:par>
                                <p:cTn id="385" presetID="22" presetClass="entr" presetSubtype="4" fill="hold" grpId="0" nodeType="withEffect">
                                  <p:stCondLst>
                                    <p:cond delay="0"/>
                                  </p:stCondLst>
                                  <p:childTnLst>
                                    <p:set>
                                      <p:cBhvr>
                                        <p:cTn id="386" dur="1" fill="hold">
                                          <p:stCondLst>
                                            <p:cond delay="0"/>
                                          </p:stCondLst>
                                        </p:cTn>
                                        <p:tgtEl>
                                          <p:spTgt spid="66661"/>
                                        </p:tgtEl>
                                        <p:attrNameLst>
                                          <p:attrName>style.visibility</p:attrName>
                                        </p:attrNameLst>
                                      </p:cBhvr>
                                      <p:to>
                                        <p:strVal val="visible"/>
                                      </p:to>
                                    </p:set>
                                    <p:animEffect transition="in" filter="wipe(down)">
                                      <p:cBhvr>
                                        <p:cTn id="387" dur="500"/>
                                        <p:tgtEl>
                                          <p:spTgt spid="66661"/>
                                        </p:tgtEl>
                                      </p:cBhvr>
                                    </p:animEffect>
                                  </p:childTnLst>
                                </p:cTn>
                              </p:par>
                              <p:par>
                                <p:cTn id="388" presetID="22" presetClass="entr" presetSubtype="4" fill="hold" grpId="0" nodeType="withEffect">
                                  <p:stCondLst>
                                    <p:cond delay="0"/>
                                  </p:stCondLst>
                                  <p:childTnLst>
                                    <p:set>
                                      <p:cBhvr>
                                        <p:cTn id="389" dur="1" fill="hold">
                                          <p:stCondLst>
                                            <p:cond delay="0"/>
                                          </p:stCondLst>
                                        </p:cTn>
                                        <p:tgtEl>
                                          <p:spTgt spid="66662"/>
                                        </p:tgtEl>
                                        <p:attrNameLst>
                                          <p:attrName>style.visibility</p:attrName>
                                        </p:attrNameLst>
                                      </p:cBhvr>
                                      <p:to>
                                        <p:strVal val="visible"/>
                                      </p:to>
                                    </p:set>
                                    <p:animEffect transition="in" filter="wipe(down)">
                                      <p:cBhvr>
                                        <p:cTn id="390" dur="500"/>
                                        <p:tgtEl>
                                          <p:spTgt spid="66662"/>
                                        </p:tgtEl>
                                      </p:cBhvr>
                                    </p:animEffect>
                                  </p:childTnLst>
                                </p:cTn>
                              </p:par>
                              <p:par>
                                <p:cTn id="391" presetID="22" presetClass="entr" presetSubtype="4" fill="hold" grpId="0" nodeType="withEffect">
                                  <p:stCondLst>
                                    <p:cond delay="0"/>
                                  </p:stCondLst>
                                  <p:childTnLst>
                                    <p:set>
                                      <p:cBhvr>
                                        <p:cTn id="392" dur="1" fill="hold">
                                          <p:stCondLst>
                                            <p:cond delay="0"/>
                                          </p:stCondLst>
                                        </p:cTn>
                                        <p:tgtEl>
                                          <p:spTgt spid="66666"/>
                                        </p:tgtEl>
                                        <p:attrNameLst>
                                          <p:attrName>style.visibility</p:attrName>
                                        </p:attrNameLst>
                                      </p:cBhvr>
                                      <p:to>
                                        <p:strVal val="visible"/>
                                      </p:to>
                                    </p:set>
                                    <p:animEffect transition="in" filter="wipe(down)">
                                      <p:cBhvr>
                                        <p:cTn id="393" dur="500"/>
                                        <p:tgtEl>
                                          <p:spTgt spid="66666"/>
                                        </p:tgtEl>
                                      </p:cBhvr>
                                    </p:animEffect>
                                  </p:childTnLst>
                                </p:cTn>
                              </p:par>
                              <p:par>
                                <p:cTn id="394" presetID="22" presetClass="entr" presetSubtype="4" fill="hold" grpId="0" nodeType="withEffect">
                                  <p:stCondLst>
                                    <p:cond delay="0"/>
                                  </p:stCondLst>
                                  <p:childTnLst>
                                    <p:set>
                                      <p:cBhvr>
                                        <p:cTn id="395" dur="1" fill="hold">
                                          <p:stCondLst>
                                            <p:cond delay="0"/>
                                          </p:stCondLst>
                                        </p:cTn>
                                        <p:tgtEl>
                                          <p:spTgt spid="66719"/>
                                        </p:tgtEl>
                                        <p:attrNameLst>
                                          <p:attrName>style.visibility</p:attrName>
                                        </p:attrNameLst>
                                      </p:cBhvr>
                                      <p:to>
                                        <p:strVal val="visible"/>
                                      </p:to>
                                    </p:set>
                                    <p:animEffect transition="in" filter="wipe(down)">
                                      <p:cBhvr>
                                        <p:cTn id="396" dur="500"/>
                                        <p:tgtEl>
                                          <p:spTgt spid="66719"/>
                                        </p:tgtEl>
                                      </p:cBhvr>
                                    </p:animEffect>
                                  </p:childTnLst>
                                </p:cTn>
                              </p:par>
                              <p:par>
                                <p:cTn id="397" presetID="22" presetClass="entr" presetSubtype="4" fill="hold" grpId="0" nodeType="withEffect">
                                  <p:stCondLst>
                                    <p:cond delay="0"/>
                                  </p:stCondLst>
                                  <p:childTnLst>
                                    <p:set>
                                      <p:cBhvr>
                                        <p:cTn id="398" dur="1" fill="hold">
                                          <p:stCondLst>
                                            <p:cond delay="0"/>
                                          </p:stCondLst>
                                        </p:cTn>
                                        <p:tgtEl>
                                          <p:spTgt spid="66722"/>
                                        </p:tgtEl>
                                        <p:attrNameLst>
                                          <p:attrName>style.visibility</p:attrName>
                                        </p:attrNameLst>
                                      </p:cBhvr>
                                      <p:to>
                                        <p:strVal val="visible"/>
                                      </p:to>
                                    </p:set>
                                    <p:animEffect transition="in" filter="wipe(down)">
                                      <p:cBhvr>
                                        <p:cTn id="399" dur="500"/>
                                        <p:tgtEl>
                                          <p:spTgt spid="66722"/>
                                        </p:tgtEl>
                                      </p:cBhvr>
                                    </p:animEffect>
                                  </p:childTnLst>
                                </p:cTn>
                              </p:par>
                              <p:par>
                                <p:cTn id="400" presetID="22" presetClass="entr" presetSubtype="4" fill="hold" grpId="0" nodeType="withEffect">
                                  <p:stCondLst>
                                    <p:cond delay="0"/>
                                  </p:stCondLst>
                                  <p:childTnLst>
                                    <p:set>
                                      <p:cBhvr>
                                        <p:cTn id="401" dur="1" fill="hold">
                                          <p:stCondLst>
                                            <p:cond delay="0"/>
                                          </p:stCondLst>
                                        </p:cTn>
                                        <p:tgtEl>
                                          <p:spTgt spid="66723"/>
                                        </p:tgtEl>
                                        <p:attrNameLst>
                                          <p:attrName>style.visibility</p:attrName>
                                        </p:attrNameLst>
                                      </p:cBhvr>
                                      <p:to>
                                        <p:strVal val="visible"/>
                                      </p:to>
                                    </p:set>
                                    <p:animEffect transition="in" filter="wipe(down)">
                                      <p:cBhvr>
                                        <p:cTn id="402" dur="500"/>
                                        <p:tgtEl>
                                          <p:spTgt spid="66723"/>
                                        </p:tgtEl>
                                      </p:cBhvr>
                                    </p:animEffect>
                                  </p:childTnLst>
                                </p:cTn>
                              </p:par>
                            </p:childTnLst>
                          </p:cTn>
                        </p:par>
                        <p:par>
                          <p:cTn id="403" fill="hold">
                            <p:stCondLst>
                              <p:cond delay="500"/>
                            </p:stCondLst>
                            <p:childTnLst>
                              <p:par>
                                <p:cTn id="404" presetID="22" presetClass="entr" presetSubtype="4" fill="hold" grpId="0" nodeType="afterEffect">
                                  <p:stCondLst>
                                    <p:cond delay="0"/>
                                  </p:stCondLst>
                                  <p:childTnLst>
                                    <p:set>
                                      <p:cBhvr>
                                        <p:cTn id="405" dur="1" fill="hold">
                                          <p:stCondLst>
                                            <p:cond delay="0"/>
                                          </p:stCondLst>
                                        </p:cTn>
                                        <p:tgtEl>
                                          <p:spTgt spid="179"/>
                                        </p:tgtEl>
                                        <p:attrNameLst>
                                          <p:attrName>style.visibility</p:attrName>
                                        </p:attrNameLst>
                                      </p:cBhvr>
                                      <p:to>
                                        <p:strVal val="visible"/>
                                      </p:to>
                                    </p:set>
                                    <p:animEffect transition="in" filter="wipe(down)">
                                      <p:cBhvr>
                                        <p:cTn id="406" dur="500"/>
                                        <p:tgtEl>
                                          <p:spTgt spid="179"/>
                                        </p:tgtEl>
                                      </p:cBhvr>
                                    </p:animEffect>
                                  </p:childTnLst>
                                </p:cTn>
                              </p:par>
                            </p:childTnLst>
                          </p:cTn>
                        </p:par>
                      </p:childTnLst>
                    </p:cTn>
                  </p:par>
                  <p:par>
                    <p:cTn id="407" fill="hold">
                      <p:stCondLst>
                        <p:cond delay="indefinite"/>
                      </p:stCondLst>
                      <p:childTnLst>
                        <p:par>
                          <p:cTn id="408" fill="hold">
                            <p:stCondLst>
                              <p:cond delay="0"/>
                            </p:stCondLst>
                            <p:childTnLst>
                              <p:par>
                                <p:cTn id="409" presetID="22" presetClass="entr" presetSubtype="4" fill="hold" grpId="0" nodeType="clickEffect">
                                  <p:stCondLst>
                                    <p:cond delay="0"/>
                                  </p:stCondLst>
                                  <p:childTnLst>
                                    <p:set>
                                      <p:cBhvr>
                                        <p:cTn id="410" dur="1" fill="hold">
                                          <p:stCondLst>
                                            <p:cond delay="0"/>
                                          </p:stCondLst>
                                        </p:cTn>
                                        <p:tgtEl>
                                          <p:spTgt spid="66576"/>
                                        </p:tgtEl>
                                        <p:attrNameLst>
                                          <p:attrName>style.visibility</p:attrName>
                                        </p:attrNameLst>
                                      </p:cBhvr>
                                      <p:to>
                                        <p:strVal val="visible"/>
                                      </p:to>
                                    </p:set>
                                    <p:animEffect transition="in" filter="wipe(down)">
                                      <p:cBhvr>
                                        <p:cTn id="411" dur="500"/>
                                        <p:tgtEl>
                                          <p:spTgt spid="66576"/>
                                        </p:tgtEl>
                                      </p:cBhvr>
                                    </p:animEffect>
                                  </p:childTnLst>
                                </p:cTn>
                              </p:par>
                              <p:par>
                                <p:cTn id="412" presetID="22" presetClass="entr" presetSubtype="4" fill="hold" grpId="0" nodeType="withEffect">
                                  <p:stCondLst>
                                    <p:cond delay="0"/>
                                  </p:stCondLst>
                                  <p:childTnLst>
                                    <p:set>
                                      <p:cBhvr>
                                        <p:cTn id="413" dur="1" fill="hold">
                                          <p:stCondLst>
                                            <p:cond delay="0"/>
                                          </p:stCondLst>
                                        </p:cTn>
                                        <p:tgtEl>
                                          <p:spTgt spid="66667"/>
                                        </p:tgtEl>
                                        <p:attrNameLst>
                                          <p:attrName>style.visibility</p:attrName>
                                        </p:attrNameLst>
                                      </p:cBhvr>
                                      <p:to>
                                        <p:strVal val="visible"/>
                                      </p:to>
                                    </p:set>
                                    <p:animEffect transition="in" filter="wipe(down)">
                                      <p:cBhvr>
                                        <p:cTn id="414" dur="500"/>
                                        <p:tgtEl>
                                          <p:spTgt spid="66667"/>
                                        </p:tgtEl>
                                      </p:cBhvr>
                                    </p:animEffect>
                                  </p:childTnLst>
                                </p:cTn>
                              </p:par>
                              <p:par>
                                <p:cTn id="415" presetID="22" presetClass="entr" presetSubtype="4" fill="hold" grpId="0" nodeType="withEffect">
                                  <p:stCondLst>
                                    <p:cond delay="0"/>
                                  </p:stCondLst>
                                  <p:childTnLst>
                                    <p:set>
                                      <p:cBhvr>
                                        <p:cTn id="416" dur="1" fill="hold">
                                          <p:stCondLst>
                                            <p:cond delay="0"/>
                                          </p:stCondLst>
                                        </p:cTn>
                                        <p:tgtEl>
                                          <p:spTgt spid="66668"/>
                                        </p:tgtEl>
                                        <p:attrNameLst>
                                          <p:attrName>style.visibility</p:attrName>
                                        </p:attrNameLst>
                                      </p:cBhvr>
                                      <p:to>
                                        <p:strVal val="visible"/>
                                      </p:to>
                                    </p:set>
                                    <p:animEffect transition="in" filter="wipe(down)">
                                      <p:cBhvr>
                                        <p:cTn id="417" dur="500"/>
                                        <p:tgtEl>
                                          <p:spTgt spid="66668"/>
                                        </p:tgtEl>
                                      </p:cBhvr>
                                    </p:animEffect>
                                  </p:childTnLst>
                                </p:cTn>
                              </p:par>
                              <p:par>
                                <p:cTn id="418" presetID="22" presetClass="entr" presetSubtype="4" fill="hold" grpId="0" nodeType="withEffect">
                                  <p:stCondLst>
                                    <p:cond delay="0"/>
                                  </p:stCondLst>
                                  <p:childTnLst>
                                    <p:set>
                                      <p:cBhvr>
                                        <p:cTn id="419" dur="1" fill="hold">
                                          <p:stCondLst>
                                            <p:cond delay="0"/>
                                          </p:stCondLst>
                                        </p:cTn>
                                        <p:tgtEl>
                                          <p:spTgt spid="66669"/>
                                        </p:tgtEl>
                                        <p:attrNameLst>
                                          <p:attrName>style.visibility</p:attrName>
                                        </p:attrNameLst>
                                      </p:cBhvr>
                                      <p:to>
                                        <p:strVal val="visible"/>
                                      </p:to>
                                    </p:set>
                                    <p:animEffect transition="in" filter="wipe(down)">
                                      <p:cBhvr>
                                        <p:cTn id="420" dur="500"/>
                                        <p:tgtEl>
                                          <p:spTgt spid="66669"/>
                                        </p:tgtEl>
                                      </p:cBhvr>
                                    </p:animEffect>
                                  </p:childTnLst>
                                </p:cTn>
                              </p:par>
                              <p:par>
                                <p:cTn id="421" presetID="22" presetClass="entr" presetSubtype="4" fill="hold" grpId="0" nodeType="withEffect">
                                  <p:stCondLst>
                                    <p:cond delay="0"/>
                                  </p:stCondLst>
                                  <p:childTnLst>
                                    <p:set>
                                      <p:cBhvr>
                                        <p:cTn id="422" dur="1" fill="hold">
                                          <p:stCondLst>
                                            <p:cond delay="0"/>
                                          </p:stCondLst>
                                        </p:cTn>
                                        <p:tgtEl>
                                          <p:spTgt spid="66670"/>
                                        </p:tgtEl>
                                        <p:attrNameLst>
                                          <p:attrName>style.visibility</p:attrName>
                                        </p:attrNameLst>
                                      </p:cBhvr>
                                      <p:to>
                                        <p:strVal val="visible"/>
                                      </p:to>
                                    </p:set>
                                    <p:animEffect transition="in" filter="wipe(down)">
                                      <p:cBhvr>
                                        <p:cTn id="423" dur="500"/>
                                        <p:tgtEl>
                                          <p:spTgt spid="66670"/>
                                        </p:tgtEl>
                                      </p:cBhvr>
                                    </p:animEffect>
                                  </p:childTnLst>
                                </p:cTn>
                              </p:par>
                              <p:par>
                                <p:cTn id="424" presetID="22" presetClass="entr" presetSubtype="4" fill="hold" grpId="0" nodeType="withEffect">
                                  <p:stCondLst>
                                    <p:cond delay="0"/>
                                  </p:stCondLst>
                                  <p:childTnLst>
                                    <p:set>
                                      <p:cBhvr>
                                        <p:cTn id="425" dur="1" fill="hold">
                                          <p:stCondLst>
                                            <p:cond delay="0"/>
                                          </p:stCondLst>
                                        </p:cTn>
                                        <p:tgtEl>
                                          <p:spTgt spid="66698"/>
                                        </p:tgtEl>
                                        <p:attrNameLst>
                                          <p:attrName>style.visibility</p:attrName>
                                        </p:attrNameLst>
                                      </p:cBhvr>
                                      <p:to>
                                        <p:strVal val="visible"/>
                                      </p:to>
                                    </p:set>
                                    <p:animEffect transition="in" filter="wipe(down)">
                                      <p:cBhvr>
                                        <p:cTn id="426" dur="500"/>
                                        <p:tgtEl>
                                          <p:spTgt spid="66698"/>
                                        </p:tgtEl>
                                      </p:cBhvr>
                                    </p:animEffect>
                                  </p:childTnLst>
                                </p:cTn>
                              </p:par>
                              <p:par>
                                <p:cTn id="427" presetID="22" presetClass="entr" presetSubtype="4" fill="hold" grpId="0" nodeType="withEffect">
                                  <p:stCondLst>
                                    <p:cond delay="0"/>
                                  </p:stCondLst>
                                  <p:childTnLst>
                                    <p:set>
                                      <p:cBhvr>
                                        <p:cTn id="428" dur="1" fill="hold">
                                          <p:stCondLst>
                                            <p:cond delay="0"/>
                                          </p:stCondLst>
                                        </p:cTn>
                                        <p:tgtEl>
                                          <p:spTgt spid="66699"/>
                                        </p:tgtEl>
                                        <p:attrNameLst>
                                          <p:attrName>style.visibility</p:attrName>
                                        </p:attrNameLst>
                                      </p:cBhvr>
                                      <p:to>
                                        <p:strVal val="visible"/>
                                      </p:to>
                                    </p:set>
                                    <p:animEffect transition="in" filter="wipe(down)">
                                      <p:cBhvr>
                                        <p:cTn id="429" dur="500"/>
                                        <p:tgtEl>
                                          <p:spTgt spid="66699"/>
                                        </p:tgtEl>
                                      </p:cBhvr>
                                    </p:animEffect>
                                  </p:childTnLst>
                                </p:cTn>
                              </p:par>
                              <p:par>
                                <p:cTn id="430" presetID="22" presetClass="entr" presetSubtype="4" fill="hold" grpId="0" nodeType="withEffect">
                                  <p:stCondLst>
                                    <p:cond delay="0"/>
                                  </p:stCondLst>
                                  <p:childTnLst>
                                    <p:set>
                                      <p:cBhvr>
                                        <p:cTn id="431" dur="1" fill="hold">
                                          <p:stCondLst>
                                            <p:cond delay="0"/>
                                          </p:stCondLst>
                                        </p:cTn>
                                        <p:tgtEl>
                                          <p:spTgt spid="66712"/>
                                        </p:tgtEl>
                                        <p:attrNameLst>
                                          <p:attrName>style.visibility</p:attrName>
                                        </p:attrNameLst>
                                      </p:cBhvr>
                                      <p:to>
                                        <p:strVal val="visible"/>
                                      </p:to>
                                    </p:set>
                                    <p:animEffect transition="in" filter="wipe(down)">
                                      <p:cBhvr>
                                        <p:cTn id="432" dur="500"/>
                                        <p:tgtEl>
                                          <p:spTgt spid="66712"/>
                                        </p:tgtEl>
                                      </p:cBhvr>
                                    </p:animEffect>
                                  </p:childTnLst>
                                </p:cTn>
                              </p:par>
                            </p:childTnLst>
                          </p:cTn>
                        </p:par>
                        <p:par>
                          <p:cTn id="433" fill="hold">
                            <p:stCondLst>
                              <p:cond delay="500"/>
                            </p:stCondLst>
                            <p:childTnLst>
                              <p:par>
                                <p:cTn id="434" presetID="22" presetClass="entr" presetSubtype="4" fill="hold" grpId="0" nodeType="afterEffect">
                                  <p:stCondLst>
                                    <p:cond delay="0"/>
                                  </p:stCondLst>
                                  <p:childTnLst>
                                    <p:set>
                                      <p:cBhvr>
                                        <p:cTn id="435" dur="1" fill="hold">
                                          <p:stCondLst>
                                            <p:cond delay="0"/>
                                          </p:stCondLst>
                                        </p:cTn>
                                        <p:tgtEl>
                                          <p:spTgt spid="180"/>
                                        </p:tgtEl>
                                        <p:attrNameLst>
                                          <p:attrName>style.visibility</p:attrName>
                                        </p:attrNameLst>
                                      </p:cBhvr>
                                      <p:to>
                                        <p:strVal val="visible"/>
                                      </p:to>
                                    </p:set>
                                    <p:animEffect transition="in" filter="wipe(down)">
                                      <p:cBhvr>
                                        <p:cTn id="436" dur="500"/>
                                        <p:tgtEl>
                                          <p:spTgt spid="180"/>
                                        </p:tgtEl>
                                      </p:cBhvr>
                                    </p:animEffect>
                                  </p:childTnLst>
                                </p:cTn>
                              </p:par>
                            </p:childTnLst>
                          </p:cTn>
                        </p:par>
                      </p:childTnLst>
                    </p:cTn>
                  </p:par>
                  <p:par>
                    <p:cTn id="437" fill="hold">
                      <p:stCondLst>
                        <p:cond delay="indefinite"/>
                      </p:stCondLst>
                      <p:childTnLst>
                        <p:par>
                          <p:cTn id="438" fill="hold">
                            <p:stCondLst>
                              <p:cond delay="0"/>
                            </p:stCondLst>
                            <p:childTnLst>
                              <p:par>
                                <p:cTn id="439" presetID="22" presetClass="entr" presetSubtype="4" fill="hold" grpId="0" nodeType="clickEffect">
                                  <p:stCondLst>
                                    <p:cond delay="0"/>
                                  </p:stCondLst>
                                  <p:childTnLst>
                                    <p:set>
                                      <p:cBhvr>
                                        <p:cTn id="440" dur="1" fill="hold">
                                          <p:stCondLst>
                                            <p:cond delay="0"/>
                                          </p:stCondLst>
                                        </p:cTn>
                                        <p:tgtEl>
                                          <p:spTgt spid="66663"/>
                                        </p:tgtEl>
                                        <p:attrNameLst>
                                          <p:attrName>style.visibility</p:attrName>
                                        </p:attrNameLst>
                                      </p:cBhvr>
                                      <p:to>
                                        <p:strVal val="visible"/>
                                      </p:to>
                                    </p:set>
                                    <p:animEffect transition="in" filter="wipe(down)">
                                      <p:cBhvr>
                                        <p:cTn id="441" dur="500"/>
                                        <p:tgtEl>
                                          <p:spTgt spid="66663"/>
                                        </p:tgtEl>
                                      </p:cBhvr>
                                    </p:animEffect>
                                  </p:childTnLst>
                                </p:cTn>
                              </p:par>
                              <p:par>
                                <p:cTn id="442" presetID="22" presetClass="entr" presetSubtype="4" fill="hold" grpId="0" nodeType="withEffect">
                                  <p:stCondLst>
                                    <p:cond delay="0"/>
                                  </p:stCondLst>
                                  <p:childTnLst>
                                    <p:set>
                                      <p:cBhvr>
                                        <p:cTn id="443" dur="1" fill="hold">
                                          <p:stCondLst>
                                            <p:cond delay="0"/>
                                          </p:stCondLst>
                                        </p:cTn>
                                        <p:tgtEl>
                                          <p:spTgt spid="66671"/>
                                        </p:tgtEl>
                                        <p:attrNameLst>
                                          <p:attrName>style.visibility</p:attrName>
                                        </p:attrNameLst>
                                      </p:cBhvr>
                                      <p:to>
                                        <p:strVal val="visible"/>
                                      </p:to>
                                    </p:set>
                                    <p:animEffect transition="in" filter="wipe(down)">
                                      <p:cBhvr>
                                        <p:cTn id="444" dur="500"/>
                                        <p:tgtEl>
                                          <p:spTgt spid="66671"/>
                                        </p:tgtEl>
                                      </p:cBhvr>
                                    </p:animEffect>
                                  </p:childTnLst>
                                </p:cTn>
                              </p:par>
                              <p:par>
                                <p:cTn id="445" presetID="22" presetClass="entr" presetSubtype="4" fill="hold" grpId="0" nodeType="withEffect">
                                  <p:stCondLst>
                                    <p:cond delay="0"/>
                                  </p:stCondLst>
                                  <p:childTnLst>
                                    <p:set>
                                      <p:cBhvr>
                                        <p:cTn id="446" dur="1" fill="hold">
                                          <p:stCondLst>
                                            <p:cond delay="0"/>
                                          </p:stCondLst>
                                        </p:cTn>
                                        <p:tgtEl>
                                          <p:spTgt spid="66673"/>
                                        </p:tgtEl>
                                        <p:attrNameLst>
                                          <p:attrName>style.visibility</p:attrName>
                                        </p:attrNameLst>
                                      </p:cBhvr>
                                      <p:to>
                                        <p:strVal val="visible"/>
                                      </p:to>
                                    </p:set>
                                    <p:animEffect transition="in" filter="wipe(down)">
                                      <p:cBhvr>
                                        <p:cTn id="447" dur="500"/>
                                        <p:tgtEl>
                                          <p:spTgt spid="66673"/>
                                        </p:tgtEl>
                                      </p:cBhvr>
                                    </p:animEffect>
                                  </p:childTnLst>
                                </p:cTn>
                              </p:par>
                              <p:par>
                                <p:cTn id="448" presetID="22" presetClass="entr" presetSubtype="4" fill="hold" grpId="0" nodeType="withEffect">
                                  <p:stCondLst>
                                    <p:cond delay="0"/>
                                  </p:stCondLst>
                                  <p:childTnLst>
                                    <p:set>
                                      <p:cBhvr>
                                        <p:cTn id="449" dur="1" fill="hold">
                                          <p:stCondLst>
                                            <p:cond delay="0"/>
                                          </p:stCondLst>
                                        </p:cTn>
                                        <p:tgtEl>
                                          <p:spTgt spid="66674"/>
                                        </p:tgtEl>
                                        <p:attrNameLst>
                                          <p:attrName>style.visibility</p:attrName>
                                        </p:attrNameLst>
                                      </p:cBhvr>
                                      <p:to>
                                        <p:strVal val="visible"/>
                                      </p:to>
                                    </p:set>
                                    <p:animEffect transition="in" filter="wipe(down)">
                                      <p:cBhvr>
                                        <p:cTn id="450" dur="500"/>
                                        <p:tgtEl>
                                          <p:spTgt spid="66674"/>
                                        </p:tgtEl>
                                      </p:cBhvr>
                                    </p:animEffect>
                                  </p:childTnLst>
                                </p:cTn>
                              </p:par>
                              <p:par>
                                <p:cTn id="451" presetID="22" presetClass="entr" presetSubtype="4" fill="hold" grpId="0" nodeType="withEffect">
                                  <p:stCondLst>
                                    <p:cond delay="0"/>
                                  </p:stCondLst>
                                  <p:childTnLst>
                                    <p:set>
                                      <p:cBhvr>
                                        <p:cTn id="452" dur="1" fill="hold">
                                          <p:stCondLst>
                                            <p:cond delay="0"/>
                                          </p:stCondLst>
                                        </p:cTn>
                                        <p:tgtEl>
                                          <p:spTgt spid="66675"/>
                                        </p:tgtEl>
                                        <p:attrNameLst>
                                          <p:attrName>style.visibility</p:attrName>
                                        </p:attrNameLst>
                                      </p:cBhvr>
                                      <p:to>
                                        <p:strVal val="visible"/>
                                      </p:to>
                                    </p:set>
                                    <p:animEffect transition="in" filter="wipe(down)">
                                      <p:cBhvr>
                                        <p:cTn id="453" dur="500"/>
                                        <p:tgtEl>
                                          <p:spTgt spid="66675"/>
                                        </p:tgtEl>
                                      </p:cBhvr>
                                    </p:animEffect>
                                  </p:childTnLst>
                                </p:cTn>
                              </p:par>
                              <p:par>
                                <p:cTn id="454" presetID="22" presetClass="entr" presetSubtype="4" fill="hold" grpId="0" nodeType="withEffect">
                                  <p:stCondLst>
                                    <p:cond delay="0"/>
                                  </p:stCondLst>
                                  <p:childTnLst>
                                    <p:set>
                                      <p:cBhvr>
                                        <p:cTn id="455" dur="1" fill="hold">
                                          <p:stCondLst>
                                            <p:cond delay="0"/>
                                          </p:stCondLst>
                                        </p:cTn>
                                        <p:tgtEl>
                                          <p:spTgt spid="66679"/>
                                        </p:tgtEl>
                                        <p:attrNameLst>
                                          <p:attrName>style.visibility</p:attrName>
                                        </p:attrNameLst>
                                      </p:cBhvr>
                                      <p:to>
                                        <p:strVal val="visible"/>
                                      </p:to>
                                    </p:set>
                                    <p:animEffect transition="in" filter="wipe(down)">
                                      <p:cBhvr>
                                        <p:cTn id="456" dur="500"/>
                                        <p:tgtEl>
                                          <p:spTgt spid="66679"/>
                                        </p:tgtEl>
                                      </p:cBhvr>
                                    </p:animEffect>
                                  </p:childTnLst>
                                </p:cTn>
                              </p:par>
                              <p:par>
                                <p:cTn id="457" presetID="22" presetClass="entr" presetSubtype="4" fill="hold" grpId="0" nodeType="withEffect">
                                  <p:stCondLst>
                                    <p:cond delay="0"/>
                                  </p:stCondLst>
                                  <p:childTnLst>
                                    <p:set>
                                      <p:cBhvr>
                                        <p:cTn id="458" dur="1" fill="hold">
                                          <p:stCondLst>
                                            <p:cond delay="0"/>
                                          </p:stCondLst>
                                        </p:cTn>
                                        <p:tgtEl>
                                          <p:spTgt spid="66700"/>
                                        </p:tgtEl>
                                        <p:attrNameLst>
                                          <p:attrName>style.visibility</p:attrName>
                                        </p:attrNameLst>
                                      </p:cBhvr>
                                      <p:to>
                                        <p:strVal val="visible"/>
                                      </p:to>
                                    </p:set>
                                    <p:animEffect transition="in" filter="wipe(down)">
                                      <p:cBhvr>
                                        <p:cTn id="459" dur="500"/>
                                        <p:tgtEl>
                                          <p:spTgt spid="66700"/>
                                        </p:tgtEl>
                                      </p:cBhvr>
                                    </p:animEffect>
                                  </p:childTnLst>
                                </p:cTn>
                              </p:par>
                              <p:par>
                                <p:cTn id="460" presetID="22" presetClass="entr" presetSubtype="4" fill="hold" grpId="0" nodeType="withEffect">
                                  <p:stCondLst>
                                    <p:cond delay="0"/>
                                  </p:stCondLst>
                                  <p:childTnLst>
                                    <p:set>
                                      <p:cBhvr>
                                        <p:cTn id="461" dur="1" fill="hold">
                                          <p:stCondLst>
                                            <p:cond delay="0"/>
                                          </p:stCondLst>
                                        </p:cTn>
                                        <p:tgtEl>
                                          <p:spTgt spid="66718"/>
                                        </p:tgtEl>
                                        <p:attrNameLst>
                                          <p:attrName>style.visibility</p:attrName>
                                        </p:attrNameLst>
                                      </p:cBhvr>
                                      <p:to>
                                        <p:strVal val="visible"/>
                                      </p:to>
                                    </p:set>
                                    <p:animEffect transition="in" filter="wipe(down)">
                                      <p:cBhvr>
                                        <p:cTn id="462" dur="500"/>
                                        <p:tgtEl>
                                          <p:spTgt spid="66718"/>
                                        </p:tgtEl>
                                      </p:cBhvr>
                                    </p:animEffect>
                                  </p:childTnLst>
                                </p:cTn>
                              </p:par>
                            </p:childTnLst>
                          </p:cTn>
                        </p:par>
                      </p:childTnLst>
                    </p:cTn>
                  </p:par>
                  <p:par>
                    <p:cTn id="463" fill="hold">
                      <p:stCondLst>
                        <p:cond delay="indefinite"/>
                      </p:stCondLst>
                      <p:childTnLst>
                        <p:par>
                          <p:cTn id="464" fill="hold">
                            <p:stCondLst>
                              <p:cond delay="0"/>
                            </p:stCondLst>
                            <p:childTnLst>
                              <p:par>
                                <p:cTn id="465" presetID="22" presetClass="entr" presetSubtype="4" fill="hold" grpId="0" nodeType="clickEffect">
                                  <p:stCondLst>
                                    <p:cond delay="0"/>
                                  </p:stCondLst>
                                  <p:childTnLst>
                                    <p:set>
                                      <p:cBhvr>
                                        <p:cTn id="466" dur="1" fill="hold">
                                          <p:stCondLst>
                                            <p:cond delay="0"/>
                                          </p:stCondLst>
                                        </p:cTn>
                                        <p:tgtEl>
                                          <p:spTgt spid="66665"/>
                                        </p:tgtEl>
                                        <p:attrNameLst>
                                          <p:attrName>style.visibility</p:attrName>
                                        </p:attrNameLst>
                                      </p:cBhvr>
                                      <p:to>
                                        <p:strVal val="visible"/>
                                      </p:to>
                                    </p:set>
                                    <p:animEffect transition="in" filter="wipe(down)">
                                      <p:cBhvr>
                                        <p:cTn id="467" dur="500"/>
                                        <p:tgtEl>
                                          <p:spTgt spid="66665"/>
                                        </p:tgtEl>
                                      </p:cBhvr>
                                    </p:animEffect>
                                  </p:childTnLst>
                                </p:cTn>
                              </p:par>
                              <p:par>
                                <p:cTn id="468" presetID="22" presetClass="entr" presetSubtype="4" fill="hold" grpId="0" nodeType="withEffect">
                                  <p:stCondLst>
                                    <p:cond delay="0"/>
                                  </p:stCondLst>
                                  <p:childTnLst>
                                    <p:set>
                                      <p:cBhvr>
                                        <p:cTn id="469" dur="1" fill="hold">
                                          <p:stCondLst>
                                            <p:cond delay="0"/>
                                          </p:stCondLst>
                                        </p:cTn>
                                        <p:tgtEl>
                                          <p:spTgt spid="66672"/>
                                        </p:tgtEl>
                                        <p:attrNameLst>
                                          <p:attrName>style.visibility</p:attrName>
                                        </p:attrNameLst>
                                      </p:cBhvr>
                                      <p:to>
                                        <p:strVal val="visible"/>
                                      </p:to>
                                    </p:set>
                                    <p:animEffect transition="in" filter="wipe(down)">
                                      <p:cBhvr>
                                        <p:cTn id="470" dur="500"/>
                                        <p:tgtEl>
                                          <p:spTgt spid="66672"/>
                                        </p:tgtEl>
                                      </p:cBhvr>
                                    </p:animEffect>
                                  </p:childTnLst>
                                </p:cTn>
                              </p:par>
                              <p:par>
                                <p:cTn id="471" presetID="22" presetClass="entr" presetSubtype="4" fill="hold" grpId="0" nodeType="withEffect">
                                  <p:stCondLst>
                                    <p:cond delay="0"/>
                                  </p:stCondLst>
                                  <p:childTnLst>
                                    <p:set>
                                      <p:cBhvr>
                                        <p:cTn id="472" dur="1" fill="hold">
                                          <p:stCondLst>
                                            <p:cond delay="0"/>
                                          </p:stCondLst>
                                        </p:cTn>
                                        <p:tgtEl>
                                          <p:spTgt spid="66676"/>
                                        </p:tgtEl>
                                        <p:attrNameLst>
                                          <p:attrName>style.visibility</p:attrName>
                                        </p:attrNameLst>
                                      </p:cBhvr>
                                      <p:to>
                                        <p:strVal val="visible"/>
                                      </p:to>
                                    </p:set>
                                    <p:animEffect transition="in" filter="wipe(down)">
                                      <p:cBhvr>
                                        <p:cTn id="473" dur="500"/>
                                        <p:tgtEl>
                                          <p:spTgt spid="66676"/>
                                        </p:tgtEl>
                                      </p:cBhvr>
                                    </p:animEffect>
                                  </p:childTnLst>
                                </p:cTn>
                              </p:par>
                              <p:par>
                                <p:cTn id="474" presetID="22" presetClass="entr" presetSubtype="4" fill="hold" grpId="0" nodeType="withEffect">
                                  <p:stCondLst>
                                    <p:cond delay="0"/>
                                  </p:stCondLst>
                                  <p:childTnLst>
                                    <p:set>
                                      <p:cBhvr>
                                        <p:cTn id="475" dur="1" fill="hold">
                                          <p:stCondLst>
                                            <p:cond delay="0"/>
                                          </p:stCondLst>
                                        </p:cTn>
                                        <p:tgtEl>
                                          <p:spTgt spid="66677"/>
                                        </p:tgtEl>
                                        <p:attrNameLst>
                                          <p:attrName>style.visibility</p:attrName>
                                        </p:attrNameLst>
                                      </p:cBhvr>
                                      <p:to>
                                        <p:strVal val="visible"/>
                                      </p:to>
                                    </p:set>
                                    <p:animEffect transition="in" filter="wipe(down)">
                                      <p:cBhvr>
                                        <p:cTn id="476" dur="500"/>
                                        <p:tgtEl>
                                          <p:spTgt spid="66677"/>
                                        </p:tgtEl>
                                      </p:cBhvr>
                                    </p:animEffect>
                                  </p:childTnLst>
                                </p:cTn>
                              </p:par>
                              <p:par>
                                <p:cTn id="477" presetID="22" presetClass="entr" presetSubtype="4" fill="hold" grpId="0" nodeType="withEffect">
                                  <p:stCondLst>
                                    <p:cond delay="0"/>
                                  </p:stCondLst>
                                  <p:childTnLst>
                                    <p:set>
                                      <p:cBhvr>
                                        <p:cTn id="478" dur="1" fill="hold">
                                          <p:stCondLst>
                                            <p:cond delay="0"/>
                                          </p:stCondLst>
                                        </p:cTn>
                                        <p:tgtEl>
                                          <p:spTgt spid="66678"/>
                                        </p:tgtEl>
                                        <p:attrNameLst>
                                          <p:attrName>style.visibility</p:attrName>
                                        </p:attrNameLst>
                                      </p:cBhvr>
                                      <p:to>
                                        <p:strVal val="visible"/>
                                      </p:to>
                                    </p:set>
                                    <p:animEffect transition="in" filter="wipe(down)">
                                      <p:cBhvr>
                                        <p:cTn id="479" dur="500"/>
                                        <p:tgtEl>
                                          <p:spTgt spid="66678"/>
                                        </p:tgtEl>
                                      </p:cBhvr>
                                    </p:animEffect>
                                  </p:childTnLst>
                                </p:cTn>
                              </p:par>
                              <p:par>
                                <p:cTn id="480" presetID="22" presetClass="entr" presetSubtype="4" fill="hold" grpId="0" nodeType="withEffect">
                                  <p:stCondLst>
                                    <p:cond delay="0"/>
                                  </p:stCondLst>
                                  <p:childTnLst>
                                    <p:set>
                                      <p:cBhvr>
                                        <p:cTn id="481" dur="1" fill="hold">
                                          <p:stCondLst>
                                            <p:cond delay="0"/>
                                          </p:stCondLst>
                                        </p:cTn>
                                        <p:tgtEl>
                                          <p:spTgt spid="66680"/>
                                        </p:tgtEl>
                                        <p:attrNameLst>
                                          <p:attrName>style.visibility</p:attrName>
                                        </p:attrNameLst>
                                      </p:cBhvr>
                                      <p:to>
                                        <p:strVal val="visible"/>
                                      </p:to>
                                    </p:set>
                                    <p:animEffect transition="in" filter="wipe(down)">
                                      <p:cBhvr>
                                        <p:cTn id="482" dur="500"/>
                                        <p:tgtEl>
                                          <p:spTgt spid="66680"/>
                                        </p:tgtEl>
                                      </p:cBhvr>
                                    </p:animEffect>
                                  </p:childTnLst>
                                </p:cTn>
                              </p:par>
                              <p:par>
                                <p:cTn id="483" presetID="22" presetClass="entr" presetSubtype="4" fill="hold" grpId="0" nodeType="withEffect">
                                  <p:stCondLst>
                                    <p:cond delay="0"/>
                                  </p:stCondLst>
                                  <p:childTnLst>
                                    <p:set>
                                      <p:cBhvr>
                                        <p:cTn id="484" dur="1" fill="hold">
                                          <p:stCondLst>
                                            <p:cond delay="0"/>
                                          </p:stCondLst>
                                        </p:cTn>
                                        <p:tgtEl>
                                          <p:spTgt spid="66701"/>
                                        </p:tgtEl>
                                        <p:attrNameLst>
                                          <p:attrName>style.visibility</p:attrName>
                                        </p:attrNameLst>
                                      </p:cBhvr>
                                      <p:to>
                                        <p:strVal val="visible"/>
                                      </p:to>
                                    </p:set>
                                    <p:animEffect transition="in" filter="wipe(down)">
                                      <p:cBhvr>
                                        <p:cTn id="485" dur="500"/>
                                        <p:tgtEl>
                                          <p:spTgt spid="66701"/>
                                        </p:tgtEl>
                                      </p:cBhvr>
                                    </p:animEffect>
                                  </p:childTnLst>
                                </p:cTn>
                              </p:par>
                              <p:par>
                                <p:cTn id="486" presetID="22" presetClass="entr" presetSubtype="4" fill="hold" grpId="0" nodeType="withEffect">
                                  <p:stCondLst>
                                    <p:cond delay="0"/>
                                  </p:stCondLst>
                                  <p:childTnLst>
                                    <p:set>
                                      <p:cBhvr>
                                        <p:cTn id="487" dur="1" fill="hold">
                                          <p:stCondLst>
                                            <p:cond delay="0"/>
                                          </p:stCondLst>
                                        </p:cTn>
                                        <p:tgtEl>
                                          <p:spTgt spid="66717"/>
                                        </p:tgtEl>
                                        <p:attrNameLst>
                                          <p:attrName>style.visibility</p:attrName>
                                        </p:attrNameLst>
                                      </p:cBhvr>
                                      <p:to>
                                        <p:strVal val="visible"/>
                                      </p:to>
                                    </p:set>
                                    <p:animEffect transition="in" filter="wipe(down)">
                                      <p:cBhvr>
                                        <p:cTn id="488" dur="500"/>
                                        <p:tgtEl>
                                          <p:spTgt spid="66717"/>
                                        </p:tgtEl>
                                      </p:cBhvr>
                                    </p:animEffect>
                                  </p:childTnLst>
                                </p:cTn>
                              </p:par>
                            </p:childTnLst>
                          </p:cTn>
                        </p:par>
                      </p:childTnLst>
                    </p:cTn>
                  </p:par>
                  <p:par>
                    <p:cTn id="489" fill="hold">
                      <p:stCondLst>
                        <p:cond delay="indefinite"/>
                      </p:stCondLst>
                      <p:childTnLst>
                        <p:par>
                          <p:cTn id="490" fill="hold">
                            <p:stCondLst>
                              <p:cond delay="0"/>
                            </p:stCondLst>
                            <p:childTnLst>
                              <p:par>
                                <p:cTn id="491" presetID="22" presetClass="entr" presetSubtype="4" fill="hold" grpId="0" nodeType="clickEffect">
                                  <p:stCondLst>
                                    <p:cond delay="0"/>
                                  </p:stCondLst>
                                  <p:childTnLst>
                                    <p:set>
                                      <p:cBhvr>
                                        <p:cTn id="492" dur="1" fill="hold">
                                          <p:stCondLst>
                                            <p:cond delay="0"/>
                                          </p:stCondLst>
                                        </p:cTn>
                                        <p:tgtEl>
                                          <p:spTgt spid="66683"/>
                                        </p:tgtEl>
                                        <p:attrNameLst>
                                          <p:attrName>style.visibility</p:attrName>
                                        </p:attrNameLst>
                                      </p:cBhvr>
                                      <p:to>
                                        <p:strVal val="visible"/>
                                      </p:to>
                                    </p:set>
                                    <p:animEffect transition="in" filter="wipe(down)">
                                      <p:cBhvr>
                                        <p:cTn id="493" dur="500"/>
                                        <p:tgtEl>
                                          <p:spTgt spid="66683"/>
                                        </p:tgtEl>
                                      </p:cBhvr>
                                    </p:animEffect>
                                  </p:childTnLst>
                                </p:cTn>
                              </p:par>
                              <p:par>
                                <p:cTn id="494" presetID="22" presetClass="entr" presetSubtype="4" fill="hold" grpId="0" nodeType="withEffect">
                                  <p:stCondLst>
                                    <p:cond delay="0"/>
                                  </p:stCondLst>
                                  <p:childTnLst>
                                    <p:set>
                                      <p:cBhvr>
                                        <p:cTn id="495" dur="1" fill="hold">
                                          <p:stCondLst>
                                            <p:cond delay="0"/>
                                          </p:stCondLst>
                                        </p:cTn>
                                        <p:tgtEl>
                                          <p:spTgt spid="66684"/>
                                        </p:tgtEl>
                                        <p:attrNameLst>
                                          <p:attrName>style.visibility</p:attrName>
                                        </p:attrNameLst>
                                      </p:cBhvr>
                                      <p:to>
                                        <p:strVal val="visible"/>
                                      </p:to>
                                    </p:set>
                                    <p:animEffect transition="in" filter="wipe(down)">
                                      <p:cBhvr>
                                        <p:cTn id="496" dur="500"/>
                                        <p:tgtEl>
                                          <p:spTgt spid="66684"/>
                                        </p:tgtEl>
                                      </p:cBhvr>
                                    </p:animEffect>
                                  </p:childTnLst>
                                </p:cTn>
                              </p:par>
                              <p:par>
                                <p:cTn id="497" presetID="22" presetClass="entr" presetSubtype="4" fill="hold" grpId="0" nodeType="withEffect">
                                  <p:stCondLst>
                                    <p:cond delay="0"/>
                                  </p:stCondLst>
                                  <p:childTnLst>
                                    <p:set>
                                      <p:cBhvr>
                                        <p:cTn id="498" dur="1" fill="hold">
                                          <p:stCondLst>
                                            <p:cond delay="0"/>
                                          </p:stCondLst>
                                        </p:cTn>
                                        <p:tgtEl>
                                          <p:spTgt spid="66685"/>
                                        </p:tgtEl>
                                        <p:attrNameLst>
                                          <p:attrName>style.visibility</p:attrName>
                                        </p:attrNameLst>
                                      </p:cBhvr>
                                      <p:to>
                                        <p:strVal val="visible"/>
                                      </p:to>
                                    </p:set>
                                    <p:animEffect transition="in" filter="wipe(down)">
                                      <p:cBhvr>
                                        <p:cTn id="499" dur="500"/>
                                        <p:tgtEl>
                                          <p:spTgt spid="66685"/>
                                        </p:tgtEl>
                                      </p:cBhvr>
                                    </p:animEffect>
                                  </p:childTnLst>
                                </p:cTn>
                              </p:par>
                              <p:par>
                                <p:cTn id="500" presetID="22" presetClass="entr" presetSubtype="4" fill="hold" grpId="0" nodeType="withEffect">
                                  <p:stCondLst>
                                    <p:cond delay="0"/>
                                  </p:stCondLst>
                                  <p:childTnLst>
                                    <p:set>
                                      <p:cBhvr>
                                        <p:cTn id="501" dur="1" fill="hold">
                                          <p:stCondLst>
                                            <p:cond delay="0"/>
                                          </p:stCondLst>
                                        </p:cTn>
                                        <p:tgtEl>
                                          <p:spTgt spid="66702"/>
                                        </p:tgtEl>
                                        <p:attrNameLst>
                                          <p:attrName>style.visibility</p:attrName>
                                        </p:attrNameLst>
                                      </p:cBhvr>
                                      <p:to>
                                        <p:strVal val="visible"/>
                                      </p:to>
                                    </p:set>
                                    <p:animEffect transition="in" filter="wipe(down)">
                                      <p:cBhvr>
                                        <p:cTn id="502" dur="500"/>
                                        <p:tgtEl>
                                          <p:spTgt spid="66702"/>
                                        </p:tgtEl>
                                      </p:cBhvr>
                                    </p:animEffect>
                                  </p:childTnLst>
                                </p:cTn>
                              </p:par>
                              <p:par>
                                <p:cTn id="503" presetID="22" presetClass="entr" presetSubtype="4" fill="hold" grpId="0" nodeType="withEffect">
                                  <p:stCondLst>
                                    <p:cond delay="0"/>
                                  </p:stCondLst>
                                  <p:childTnLst>
                                    <p:set>
                                      <p:cBhvr>
                                        <p:cTn id="504" dur="1" fill="hold">
                                          <p:stCondLst>
                                            <p:cond delay="0"/>
                                          </p:stCondLst>
                                        </p:cTn>
                                        <p:tgtEl>
                                          <p:spTgt spid="66703"/>
                                        </p:tgtEl>
                                        <p:attrNameLst>
                                          <p:attrName>style.visibility</p:attrName>
                                        </p:attrNameLst>
                                      </p:cBhvr>
                                      <p:to>
                                        <p:strVal val="visible"/>
                                      </p:to>
                                    </p:set>
                                    <p:animEffect transition="in" filter="wipe(down)">
                                      <p:cBhvr>
                                        <p:cTn id="505" dur="500"/>
                                        <p:tgtEl>
                                          <p:spTgt spid="66703"/>
                                        </p:tgtEl>
                                      </p:cBhvr>
                                    </p:animEffect>
                                  </p:childTnLst>
                                </p:cTn>
                              </p:par>
                              <p:par>
                                <p:cTn id="506" presetID="22" presetClass="entr" presetSubtype="4" fill="hold" grpId="0" nodeType="withEffect">
                                  <p:stCondLst>
                                    <p:cond delay="0"/>
                                  </p:stCondLst>
                                  <p:childTnLst>
                                    <p:set>
                                      <p:cBhvr>
                                        <p:cTn id="507" dur="1" fill="hold">
                                          <p:stCondLst>
                                            <p:cond delay="0"/>
                                          </p:stCondLst>
                                        </p:cTn>
                                        <p:tgtEl>
                                          <p:spTgt spid="66704"/>
                                        </p:tgtEl>
                                        <p:attrNameLst>
                                          <p:attrName>style.visibility</p:attrName>
                                        </p:attrNameLst>
                                      </p:cBhvr>
                                      <p:to>
                                        <p:strVal val="visible"/>
                                      </p:to>
                                    </p:set>
                                    <p:animEffect transition="in" filter="wipe(down)">
                                      <p:cBhvr>
                                        <p:cTn id="508" dur="500"/>
                                        <p:tgtEl>
                                          <p:spTgt spid="66704"/>
                                        </p:tgtEl>
                                      </p:cBhvr>
                                    </p:animEffect>
                                  </p:childTnLst>
                                </p:cTn>
                              </p:par>
                              <p:par>
                                <p:cTn id="509" presetID="22" presetClass="entr" presetSubtype="4" fill="hold" grpId="0" nodeType="withEffect">
                                  <p:stCondLst>
                                    <p:cond delay="0"/>
                                  </p:stCondLst>
                                  <p:childTnLst>
                                    <p:set>
                                      <p:cBhvr>
                                        <p:cTn id="510" dur="1" fill="hold">
                                          <p:stCondLst>
                                            <p:cond delay="0"/>
                                          </p:stCondLst>
                                        </p:cTn>
                                        <p:tgtEl>
                                          <p:spTgt spid="66713"/>
                                        </p:tgtEl>
                                        <p:attrNameLst>
                                          <p:attrName>style.visibility</p:attrName>
                                        </p:attrNameLst>
                                      </p:cBhvr>
                                      <p:to>
                                        <p:strVal val="visible"/>
                                      </p:to>
                                    </p:set>
                                    <p:animEffect transition="in" filter="wipe(down)">
                                      <p:cBhvr>
                                        <p:cTn id="511" dur="500"/>
                                        <p:tgtEl>
                                          <p:spTgt spid="66713"/>
                                        </p:tgtEl>
                                      </p:cBhvr>
                                    </p:animEffect>
                                  </p:childTnLst>
                                </p:cTn>
                              </p:par>
                              <p:par>
                                <p:cTn id="512" presetID="22" presetClass="entr" presetSubtype="4" fill="hold" grpId="0" nodeType="withEffect">
                                  <p:stCondLst>
                                    <p:cond delay="0"/>
                                  </p:stCondLst>
                                  <p:childTnLst>
                                    <p:set>
                                      <p:cBhvr>
                                        <p:cTn id="513" dur="1" fill="hold">
                                          <p:stCondLst>
                                            <p:cond delay="0"/>
                                          </p:stCondLst>
                                        </p:cTn>
                                        <p:tgtEl>
                                          <p:spTgt spid="66724"/>
                                        </p:tgtEl>
                                        <p:attrNameLst>
                                          <p:attrName>style.visibility</p:attrName>
                                        </p:attrNameLst>
                                      </p:cBhvr>
                                      <p:to>
                                        <p:strVal val="visible"/>
                                      </p:to>
                                    </p:set>
                                    <p:animEffect transition="in" filter="wipe(down)">
                                      <p:cBhvr>
                                        <p:cTn id="514" dur="500"/>
                                        <p:tgtEl>
                                          <p:spTgt spid="66724"/>
                                        </p:tgtEl>
                                      </p:cBhvr>
                                    </p:animEffect>
                                  </p:childTnLst>
                                </p:cTn>
                              </p:par>
                            </p:childTnLst>
                          </p:cTn>
                        </p:par>
                      </p:childTnLst>
                    </p:cTn>
                  </p:par>
                  <p:par>
                    <p:cTn id="515" fill="hold">
                      <p:stCondLst>
                        <p:cond delay="indefinite"/>
                      </p:stCondLst>
                      <p:childTnLst>
                        <p:par>
                          <p:cTn id="516" fill="hold">
                            <p:stCondLst>
                              <p:cond delay="0"/>
                            </p:stCondLst>
                            <p:childTnLst>
                              <p:par>
                                <p:cTn id="517" presetID="22" presetClass="entr" presetSubtype="4" fill="hold" grpId="0" nodeType="clickEffect">
                                  <p:stCondLst>
                                    <p:cond delay="0"/>
                                  </p:stCondLst>
                                  <p:childTnLst>
                                    <p:set>
                                      <p:cBhvr>
                                        <p:cTn id="518" dur="1" fill="hold">
                                          <p:stCondLst>
                                            <p:cond delay="0"/>
                                          </p:stCondLst>
                                        </p:cTn>
                                        <p:tgtEl>
                                          <p:spTgt spid="66681"/>
                                        </p:tgtEl>
                                        <p:attrNameLst>
                                          <p:attrName>style.visibility</p:attrName>
                                        </p:attrNameLst>
                                      </p:cBhvr>
                                      <p:to>
                                        <p:strVal val="visible"/>
                                      </p:to>
                                    </p:set>
                                    <p:animEffect transition="in" filter="wipe(down)">
                                      <p:cBhvr>
                                        <p:cTn id="519" dur="500"/>
                                        <p:tgtEl>
                                          <p:spTgt spid="66681"/>
                                        </p:tgtEl>
                                      </p:cBhvr>
                                    </p:animEffect>
                                  </p:childTnLst>
                                </p:cTn>
                              </p:par>
                              <p:par>
                                <p:cTn id="520" presetID="22" presetClass="entr" presetSubtype="4" fill="hold" grpId="0" nodeType="withEffect">
                                  <p:stCondLst>
                                    <p:cond delay="0"/>
                                  </p:stCondLst>
                                  <p:childTnLst>
                                    <p:set>
                                      <p:cBhvr>
                                        <p:cTn id="521" dur="1" fill="hold">
                                          <p:stCondLst>
                                            <p:cond delay="0"/>
                                          </p:stCondLst>
                                        </p:cTn>
                                        <p:tgtEl>
                                          <p:spTgt spid="66682"/>
                                        </p:tgtEl>
                                        <p:attrNameLst>
                                          <p:attrName>style.visibility</p:attrName>
                                        </p:attrNameLst>
                                      </p:cBhvr>
                                      <p:to>
                                        <p:strVal val="visible"/>
                                      </p:to>
                                    </p:set>
                                    <p:animEffect transition="in" filter="wipe(down)">
                                      <p:cBhvr>
                                        <p:cTn id="522" dur="500"/>
                                        <p:tgtEl>
                                          <p:spTgt spid="66682"/>
                                        </p:tgtEl>
                                      </p:cBhvr>
                                    </p:animEffect>
                                  </p:childTnLst>
                                </p:cTn>
                              </p:par>
                              <p:par>
                                <p:cTn id="523" presetID="22" presetClass="entr" presetSubtype="4" fill="hold" grpId="0" nodeType="withEffect">
                                  <p:stCondLst>
                                    <p:cond delay="0"/>
                                  </p:stCondLst>
                                  <p:childTnLst>
                                    <p:set>
                                      <p:cBhvr>
                                        <p:cTn id="524" dur="1" fill="hold">
                                          <p:stCondLst>
                                            <p:cond delay="0"/>
                                          </p:stCondLst>
                                        </p:cTn>
                                        <p:tgtEl>
                                          <p:spTgt spid="66687"/>
                                        </p:tgtEl>
                                        <p:attrNameLst>
                                          <p:attrName>style.visibility</p:attrName>
                                        </p:attrNameLst>
                                      </p:cBhvr>
                                      <p:to>
                                        <p:strVal val="visible"/>
                                      </p:to>
                                    </p:set>
                                    <p:animEffect transition="in" filter="wipe(down)">
                                      <p:cBhvr>
                                        <p:cTn id="525" dur="500"/>
                                        <p:tgtEl>
                                          <p:spTgt spid="66687"/>
                                        </p:tgtEl>
                                      </p:cBhvr>
                                    </p:animEffect>
                                  </p:childTnLst>
                                </p:cTn>
                              </p:par>
                              <p:par>
                                <p:cTn id="526" presetID="22" presetClass="entr" presetSubtype="4" fill="hold" grpId="0" nodeType="withEffect">
                                  <p:stCondLst>
                                    <p:cond delay="0"/>
                                  </p:stCondLst>
                                  <p:childTnLst>
                                    <p:set>
                                      <p:cBhvr>
                                        <p:cTn id="527" dur="1" fill="hold">
                                          <p:stCondLst>
                                            <p:cond delay="0"/>
                                          </p:stCondLst>
                                        </p:cTn>
                                        <p:tgtEl>
                                          <p:spTgt spid="66688"/>
                                        </p:tgtEl>
                                        <p:attrNameLst>
                                          <p:attrName>style.visibility</p:attrName>
                                        </p:attrNameLst>
                                      </p:cBhvr>
                                      <p:to>
                                        <p:strVal val="visible"/>
                                      </p:to>
                                    </p:set>
                                    <p:animEffect transition="in" filter="wipe(down)">
                                      <p:cBhvr>
                                        <p:cTn id="528" dur="500"/>
                                        <p:tgtEl>
                                          <p:spTgt spid="66688"/>
                                        </p:tgtEl>
                                      </p:cBhvr>
                                    </p:animEffect>
                                  </p:childTnLst>
                                </p:cTn>
                              </p:par>
                              <p:par>
                                <p:cTn id="529" presetID="22" presetClass="entr" presetSubtype="4" fill="hold" grpId="0" nodeType="withEffect">
                                  <p:stCondLst>
                                    <p:cond delay="0"/>
                                  </p:stCondLst>
                                  <p:childTnLst>
                                    <p:set>
                                      <p:cBhvr>
                                        <p:cTn id="530" dur="1" fill="hold">
                                          <p:stCondLst>
                                            <p:cond delay="0"/>
                                          </p:stCondLst>
                                        </p:cTn>
                                        <p:tgtEl>
                                          <p:spTgt spid="66689"/>
                                        </p:tgtEl>
                                        <p:attrNameLst>
                                          <p:attrName>style.visibility</p:attrName>
                                        </p:attrNameLst>
                                      </p:cBhvr>
                                      <p:to>
                                        <p:strVal val="visible"/>
                                      </p:to>
                                    </p:set>
                                    <p:animEffect transition="in" filter="wipe(down)">
                                      <p:cBhvr>
                                        <p:cTn id="531" dur="500"/>
                                        <p:tgtEl>
                                          <p:spTgt spid="66689"/>
                                        </p:tgtEl>
                                      </p:cBhvr>
                                    </p:animEffect>
                                  </p:childTnLst>
                                </p:cTn>
                              </p:par>
                              <p:par>
                                <p:cTn id="532" presetID="22" presetClass="entr" presetSubtype="4" fill="hold" grpId="0" nodeType="withEffect">
                                  <p:stCondLst>
                                    <p:cond delay="0"/>
                                  </p:stCondLst>
                                  <p:childTnLst>
                                    <p:set>
                                      <p:cBhvr>
                                        <p:cTn id="533" dur="1" fill="hold">
                                          <p:stCondLst>
                                            <p:cond delay="0"/>
                                          </p:stCondLst>
                                        </p:cTn>
                                        <p:tgtEl>
                                          <p:spTgt spid="66693"/>
                                        </p:tgtEl>
                                        <p:attrNameLst>
                                          <p:attrName>style.visibility</p:attrName>
                                        </p:attrNameLst>
                                      </p:cBhvr>
                                      <p:to>
                                        <p:strVal val="visible"/>
                                      </p:to>
                                    </p:set>
                                    <p:animEffect transition="in" filter="wipe(down)">
                                      <p:cBhvr>
                                        <p:cTn id="534" dur="500"/>
                                        <p:tgtEl>
                                          <p:spTgt spid="66693"/>
                                        </p:tgtEl>
                                      </p:cBhvr>
                                    </p:animEffect>
                                  </p:childTnLst>
                                </p:cTn>
                              </p:par>
                              <p:par>
                                <p:cTn id="535" presetID="22" presetClass="entr" presetSubtype="4" fill="hold" grpId="0" nodeType="withEffect">
                                  <p:stCondLst>
                                    <p:cond delay="0"/>
                                  </p:stCondLst>
                                  <p:childTnLst>
                                    <p:set>
                                      <p:cBhvr>
                                        <p:cTn id="536" dur="1" fill="hold">
                                          <p:stCondLst>
                                            <p:cond delay="0"/>
                                          </p:stCondLst>
                                        </p:cTn>
                                        <p:tgtEl>
                                          <p:spTgt spid="66714"/>
                                        </p:tgtEl>
                                        <p:attrNameLst>
                                          <p:attrName>style.visibility</p:attrName>
                                        </p:attrNameLst>
                                      </p:cBhvr>
                                      <p:to>
                                        <p:strVal val="visible"/>
                                      </p:to>
                                    </p:set>
                                    <p:animEffect transition="in" filter="wipe(down)">
                                      <p:cBhvr>
                                        <p:cTn id="537" dur="500"/>
                                        <p:tgtEl>
                                          <p:spTgt spid="66714"/>
                                        </p:tgtEl>
                                      </p:cBhvr>
                                    </p:animEffect>
                                  </p:childTnLst>
                                </p:cTn>
                              </p:par>
                              <p:par>
                                <p:cTn id="538" presetID="22" presetClass="entr" presetSubtype="4" fill="hold" grpId="0" nodeType="withEffect">
                                  <p:stCondLst>
                                    <p:cond delay="0"/>
                                  </p:stCondLst>
                                  <p:childTnLst>
                                    <p:set>
                                      <p:cBhvr>
                                        <p:cTn id="539" dur="1" fill="hold">
                                          <p:stCondLst>
                                            <p:cond delay="0"/>
                                          </p:stCondLst>
                                        </p:cTn>
                                        <p:tgtEl>
                                          <p:spTgt spid="66725"/>
                                        </p:tgtEl>
                                        <p:attrNameLst>
                                          <p:attrName>style.visibility</p:attrName>
                                        </p:attrNameLst>
                                      </p:cBhvr>
                                      <p:to>
                                        <p:strVal val="visible"/>
                                      </p:to>
                                    </p:set>
                                    <p:animEffect transition="in" filter="wipe(down)">
                                      <p:cBhvr>
                                        <p:cTn id="540" dur="500"/>
                                        <p:tgtEl>
                                          <p:spTgt spid="66725"/>
                                        </p:tgtEl>
                                      </p:cBhvr>
                                    </p:animEffect>
                                  </p:childTnLst>
                                </p:cTn>
                              </p:par>
                            </p:childTnLst>
                          </p:cTn>
                        </p:par>
                      </p:childTnLst>
                    </p:cTn>
                  </p:par>
                  <p:par>
                    <p:cTn id="541" fill="hold">
                      <p:stCondLst>
                        <p:cond delay="indefinite"/>
                      </p:stCondLst>
                      <p:childTnLst>
                        <p:par>
                          <p:cTn id="542" fill="hold">
                            <p:stCondLst>
                              <p:cond delay="0"/>
                            </p:stCondLst>
                            <p:childTnLst>
                              <p:par>
                                <p:cTn id="543" presetID="22" presetClass="entr" presetSubtype="4" fill="hold" grpId="0" nodeType="clickEffect">
                                  <p:stCondLst>
                                    <p:cond delay="0"/>
                                  </p:stCondLst>
                                  <p:childTnLst>
                                    <p:set>
                                      <p:cBhvr>
                                        <p:cTn id="544" dur="1" fill="hold">
                                          <p:stCondLst>
                                            <p:cond delay="0"/>
                                          </p:stCondLst>
                                        </p:cTn>
                                        <p:tgtEl>
                                          <p:spTgt spid="66686"/>
                                        </p:tgtEl>
                                        <p:attrNameLst>
                                          <p:attrName>style.visibility</p:attrName>
                                        </p:attrNameLst>
                                      </p:cBhvr>
                                      <p:to>
                                        <p:strVal val="visible"/>
                                      </p:to>
                                    </p:set>
                                    <p:animEffect transition="in" filter="wipe(down)">
                                      <p:cBhvr>
                                        <p:cTn id="545" dur="500"/>
                                        <p:tgtEl>
                                          <p:spTgt spid="66686"/>
                                        </p:tgtEl>
                                      </p:cBhvr>
                                    </p:animEffect>
                                  </p:childTnLst>
                                </p:cTn>
                              </p:par>
                              <p:par>
                                <p:cTn id="546" presetID="22" presetClass="entr" presetSubtype="4" fill="hold" grpId="0" nodeType="withEffect">
                                  <p:stCondLst>
                                    <p:cond delay="0"/>
                                  </p:stCondLst>
                                  <p:childTnLst>
                                    <p:set>
                                      <p:cBhvr>
                                        <p:cTn id="547" dur="1" fill="hold">
                                          <p:stCondLst>
                                            <p:cond delay="0"/>
                                          </p:stCondLst>
                                        </p:cTn>
                                        <p:tgtEl>
                                          <p:spTgt spid="66690"/>
                                        </p:tgtEl>
                                        <p:attrNameLst>
                                          <p:attrName>style.visibility</p:attrName>
                                        </p:attrNameLst>
                                      </p:cBhvr>
                                      <p:to>
                                        <p:strVal val="visible"/>
                                      </p:to>
                                    </p:set>
                                    <p:animEffect transition="in" filter="wipe(down)">
                                      <p:cBhvr>
                                        <p:cTn id="548" dur="500"/>
                                        <p:tgtEl>
                                          <p:spTgt spid="66690"/>
                                        </p:tgtEl>
                                      </p:cBhvr>
                                    </p:animEffect>
                                  </p:childTnLst>
                                </p:cTn>
                              </p:par>
                              <p:par>
                                <p:cTn id="549" presetID="22" presetClass="entr" presetSubtype="4" fill="hold" grpId="0" nodeType="withEffect">
                                  <p:stCondLst>
                                    <p:cond delay="0"/>
                                  </p:stCondLst>
                                  <p:childTnLst>
                                    <p:set>
                                      <p:cBhvr>
                                        <p:cTn id="550" dur="1" fill="hold">
                                          <p:stCondLst>
                                            <p:cond delay="0"/>
                                          </p:stCondLst>
                                        </p:cTn>
                                        <p:tgtEl>
                                          <p:spTgt spid="66691"/>
                                        </p:tgtEl>
                                        <p:attrNameLst>
                                          <p:attrName>style.visibility</p:attrName>
                                        </p:attrNameLst>
                                      </p:cBhvr>
                                      <p:to>
                                        <p:strVal val="visible"/>
                                      </p:to>
                                    </p:set>
                                    <p:animEffect transition="in" filter="wipe(down)">
                                      <p:cBhvr>
                                        <p:cTn id="551" dur="500"/>
                                        <p:tgtEl>
                                          <p:spTgt spid="66691"/>
                                        </p:tgtEl>
                                      </p:cBhvr>
                                    </p:animEffect>
                                  </p:childTnLst>
                                </p:cTn>
                              </p:par>
                              <p:par>
                                <p:cTn id="552" presetID="22" presetClass="entr" presetSubtype="4" fill="hold" grpId="0" nodeType="withEffect">
                                  <p:stCondLst>
                                    <p:cond delay="0"/>
                                  </p:stCondLst>
                                  <p:childTnLst>
                                    <p:set>
                                      <p:cBhvr>
                                        <p:cTn id="553" dur="1" fill="hold">
                                          <p:stCondLst>
                                            <p:cond delay="0"/>
                                          </p:stCondLst>
                                        </p:cTn>
                                        <p:tgtEl>
                                          <p:spTgt spid="66692"/>
                                        </p:tgtEl>
                                        <p:attrNameLst>
                                          <p:attrName>style.visibility</p:attrName>
                                        </p:attrNameLst>
                                      </p:cBhvr>
                                      <p:to>
                                        <p:strVal val="visible"/>
                                      </p:to>
                                    </p:set>
                                    <p:animEffect transition="in" filter="wipe(down)">
                                      <p:cBhvr>
                                        <p:cTn id="554" dur="500"/>
                                        <p:tgtEl>
                                          <p:spTgt spid="66692"/>
                                        </p:tgtEl>
                                      </p:cBhvr>
                                    </p:animEffect>
                                  </p:childTnLst>
                                </p:cTn>
                              </p:par>
                              <p:par>
                                <p:cTn id="555" presetID="22" presetClass="entr" presetSubtype="4" fill="hold" grpId="0" nodeType="withEffect">
                                  <p:stCondLst>
                                    <p:cond delay="0"/>
                                  </p:stCondLst>
                                  <p:childTnLst>
                                    <p:set>
                                      <p:cBhvr>
                                        <p:cTn id="556" dur="1" fill="hold">
                                          <p:stCondLst>
                                            <p:cond delay="0"/>
                                          </p:stCondLst>
                                        </p:cTn>
                                        <p:tgtEl>
                                          <p:spTgt spid="66694"/>
                                        </p:tgtEl>
                                        <p:attrNameLst>
                                          <p:attrName>style.visibility</p:attrName>
                                        </p:attrNameLst>
                                      </p:cBhvr>
                                      <p:to>
                                        <p:strVal val="visible"/>
                                      </p:to>
                                    </p:set>
                                    <p:animEffect transition="in" filter="wipe(down)">
                                      <p:cBhvr>
                                        <p:cTn id="557" dur="500"/>
                                        <p:tgtEl>
                                          <p:spTgt spid="66694"/>
                                        </p:tgtEl>
                                      </p:cBhvr>
                                    </p:animEffect>
                                  </p:childTnLst>
                                </p:cTn>
                              </p:par>
                              <p:par>
                                <p:cTn id="558" presetID="22" presetClass="entr" presetSubtype="4" fill="hold" grpId="0" nodeType="withEffect">
                                  <p:stCondLst>
                                    <p:cond delay="0"/>
                                  </p:stCondLst>
                                  <p:childTnLst>
                                    <p:set>
                                      <p:cBhvr>
                                        <p:cTn id="559" dur="1" fill="hold">
                                          <p:stCondLst>
                                            <p:cond delay="0"/>
                                          </p:stCondLst>
                                        </p:cTn>
                                        <p:tgtEl>
                                          <p:spTgt spid="66695"/>
                                        </p:tgtEl>
                                        <p:attrNameLst>
                                          <p:attrName>style.visibility</p:attrName>
                                        </p:attrNameLst>
                                      </p:cBhvr>
                                      <p:to>
                                        <p:strVal val="visible"/>
                                      </p:to>
                                    </p:set>
                                    <p:animEffect transition="in" filter="wipe(down)">
                                      <p:cBhvr>
                                        <p:cTn id="560" dur="500"/>
                                        <p:tgtEl>
                                          <p:spTgt spid="66695"/>
                                        </p:tgtEl>
                                      </p:cBhvr>
                                    </p:animEffect>
                                  </p:childTnLst>
                                </p:cTn>
                              </p:par>
                              <p:par>
                                <p:cTn id="561" presetID="22" presetClass="entr" presetSubtype="4" fill="hold" grpId="0" nodeType="withEffect">
                                  <p:stCondLst>
                                    <p:cond delay="0"/>
                                  </p:stCondLst>
                                  <p:childTnLst>
                                    <p:set>
                                      <p:cBhvr>
                                        <p:cTn id="562" dur="1" fill="hold">
                                          <p:stCondLst>
                                            <p:cond delay="0"/>
                                          </p:stCondLst>
                                        </p:cTn>
                                        <p:tgtEl>
                                          <p:spTgt spid="66715"/>
                                        </p:tgtEl>
                                        <p:attrNameLst>
                                          <p:attrName>style.visibility</p:attrName>
                                        </p:attrNameLst>
                                      </p:cBhvr>
                                      <p:to>
                                        <p:strVal val="visible"/>
                                      </p:to>
                                    </p:set>
                                    <p:animEffect transition="in" filter="wipe(down)">
                                      <p:cBhvr>
                                        <p:cTn id="563" dur="500"/>
                                        <p:tgtEl>
                                          <p:spTgt spid="66715"/>
                                        </p:tgtEl>
                                      </p:cBhvr>
                                    </p:animEffect>
                                  </p:childTnLst>
                                </p:cTn>
                              </p:par>
                              <p:par>
                                <p:cTn id="564" presetID="22" presetClass="entr" presetSubtype="4" fill="hold" grpId="0" nodeType="withEffect">
                                  <p:stCondLst>
                                    <p:cond delay="0"/>
                                  </p:stCondLst>
                                  <p:childTnLst>
                                    <p:set>
                                      <p:cBhvr>
                                        <p:cTn id="565" dur="1" fill="hold">
                                          <p:stCondLst>
                                            <p:cond delay="0"/>
                                          </p:stCondLst>
                                        </p:cTn>
                                        <p:tgtEl>
                                          <p:spTgt spid="66726"/>
                                        </p:tgtEl>
                                        <p:attrNameLst>
                                          <p:attrName>style.visibility</p:attrName>
                                        </p:attrNameLst>
                                      </p:cBhvr>
                                      <p:to>
                                        <p:strVal val="visible"/>
                                      </p:to>
                                    </p:set>
                                    <p:animEffect transition="in" filter="wipe(down)">
                                      <p:cBhvr>
                                        <p:cTn id="566" dur="500"/>
                                        <p:tgtEl>
                                          <p:spTgt spid="66726"/>
                                        </p:tgtEl>
                                      </p:cBhvr>
                                    </p:animEffect>
                                  </p:childTnLst>
                                </p:cTn>
                              </p:par>
                            </p:childTnLst>
                          </p:cTn>
                        </p:par>
                      </p:childTnLst>
                    </p:cTn>
                  </p:par>
                  <p:par>
                    <p:cTn id="567" fill="hold">
                      <p:stCondLst>
                        <p:cond delay="indefinite"/>
                      </p:stCondLst>
                      <p:childTnLst>
                        <p:par>
                          <p:cTn id="568" fill="hold">
                            <p:stCondLst>
                              <p:cond delay="0"/>
                            </p:stCondLst>
                            <p:childTnLst>
                              <p:par>
                                <p:cTn id="569" presetID="22" presetClass="entr" presetSubtype="4" fill="hold" grpId="0" nodeType="clickEffect">
                                  <p:stCondLst>
                                    <p:cond delay="0"/>
                                  </p:stCondLst>
                                  <p:childTnLst>
                                    <p:set>
                                      <p:cBhvr>
                                        <p:cTn id="570" dur="1" fill="hold">
                                          <p:stCondLst>
                                            <p:cond delay="0"/>
                                          </p:stCondLst>
                                        </p:cTn>
                                        <p:tgtEl>
                                          <p:spTgt spid="66638"/>
                                        </p:tgtEl>
                                        <p:attrNameLst>
                                          <p:attrName>style.visibility</p:attrName>
                                        </p:attrNameLst>
                                      </p:cBhvr>
                                      <p:to>
                                        <p:strVal val="visible"/>
                                      </p:to>
                                    </p:set>
                                    <p:animEffect transition="in" filter="wipe(down)">
                                      <p:cBhvr>
                                        <p:cTn id="571" dur="500"/>
                                        <p:tgtEl>
                                          <p:spTgt spid="66638"/>
                                        </p:tgtEl>
                                      </p:cBhvr>
                                    </p:animEffect>
                                  </p:childTnLst>
                                </p:cTn>
                              </p:par>
                              <p:par>
                                <p:cTn id="572" presetID="22" presetClass="entr" presetSubtype="4" fill="hold" grpId="0" nodeType="withEffect">
                                  <p:stCondLst>
                                    <p:cond delay="0"/>
                                  </p:stCondLst>
                                  <p:childTnLst>
                                    <p:set>
                                      <p:cBhvr>
                                        <p:cTn id="573" dur="1" fill="hold">
                                          <p:stCondLst>
                                            <p:cond delay="0"/>
                                          </p:stCondLst>
                                        </p:cTn>
                                        <p:tgtEl>
                                          <p:spTgt spid="66639"/>
                                        </p:tgtEl>
                                        <p:attrNameLst>
                                          <p:attrName>style.visibility</p:attrName>
                                        </p:attrNameLst>
                                      </p:cBhvr>
                                      <p:to>
                                        <p:strVal val="visible"/>
                                      </p:to>
                                    </p:set>
                                    <p:animEffect transition="in" filter="wipe(down)">
                                      <p:cBhvr>
                                        <p:cTn id="574" dur="500"/>
                                        <p:tgtEl>
                                          <p:spTgt spid="66639"/>
                                        </p:tgtEl>
                                      </p:cBhvr>
                                    </p:animEffect>
                                  </p:childTnLst>
                                </p:cTn>
                              </p:par>
                              <p:par>
                                <p:cTn id="575" presetID="22" presetClass="entr" presetSubtype="4" fill="hold" grpId="0" nodeType="withEffect">
                                  <p:stCondLst>
                                    <p:cond delay="0"/>
                                  </p:stCondLst>
                                  <p:childTnLst>
                                    <p:set>
                                      <p:cBhvr>
                                        <p:cTn id="576" dur="1" fill="hold">
                                          <p:stCondLst>
                                            <p:cond delay="0"/>
                                          </p:stCondLst>
                                        </p:cTn>
                                        <p:tgtEl>
                                          <p:spTgt spid="66640"/>
                                        </p:tgtEl>
                                        <p:attrNameLst>
                                          <p:attrName>style.visibility</p:attrName>
                                        </p:attrNameLst>
                                      </p:cBhvr>
                                      <p:to>
                                        <p:strVal val="visible"/>
                                      </p:to>
                                    </p:set>
                                    <p:animEffect transition="in" filter="wipe(down)">
                                      <p:cBhvr>
                                        <p:cTn id="577" dur="500"/>
                                        <p:tgtEl>
                                          <p:spTgt spid="66640"/>
                                        </p:tgtEl>
                                      </p:cBhvr>
                                    </p:animEffect>
                                  </p:childTnLst>
                                </p:cTn>
                              </p:par>
                              <p:par>
                                <p:cTn id="578" presetID="22" presetClass="entr" presetSubtype="4" fill="hold" grpId="0" nodeType="withEffect">
                                  <p:stCondLst>
                                    <p:cond delay="0"/>
                                  </p:stCondLst>
                                  <p:childTnLst>
                                    <p:set>
                                      <p:cBhvr>
                                        <p:cTn id="579" dur="1" fill="hold">
                                          <p:stCondLst>
                                            <p:cond delay="0"/>
                                          </p:stCondLst>
                                        </p:cTn>
                                        <p:tgtEl>
                                          <p:spTgt spid="66705"/>
                                        </p:tgtEl>
                                        <p:attrNameLst>
                                          <p:attrName>style.visibility</p:attrName>
                                        </p:attrNameLst>
                                      </p:cBhvr>
                                      <p:to>
                                        <p:strVal val="visible"/>
                                      </p:to>
                                    </p:set>
                                    <p:animEffect transition="in" filter="wipe(down)">
                                      <p:cBhvr>
                                        <p:cTn id="580" dur="500"/>
                                        <p:tgtEl>
                                          <p:spTgt spid="66705"/>
                                        </p:tgtEl>
                                      </p:cBhvr>
                                    </p:animEffect>
                                  </p:childTnLst>
                                </p:cTn>
                              </p:par>
                              <p:par>
                                <p:cTn id="581" presetID="22" presetClass="entr" presetSubtype="4" fill="hold" grpId="0" nodeType="withEffect">
                                  <p:stCondLst>
                                    <p:cond delay="0"/>
                                  </p:stCondLst>
                                  <p:childTnLst>
                                    <p:set>
                                      <p:cBhvr>
                                        <p:cTn id="582" dur="1" fill="hold">
                                          <p:stCondLst>
                                            <p:cond delay="0"/>
                                          </p:stCondLst>
                                        </p:cTn>
                                        <p:tgtEl>
                                          <p:spTgt spid="66706"/>
                                        </p:tgtEl>
                                        <p:attrNameLst>
                                          <p:attrName>style.visibility</p:attrName>
                                        </p:attrNameLst>
                                      </p:cBhvr>
                                      <p:to>
                                        <p:strVal val="visible"/>
                                      </p:to>
                                    </p:set>
                                    <p:animEffect transition="in" filter="wipe(down)">
                                      <p:cBhvr>
                                        <p:cTn id="583" dur="500"/>
                                        <p:tgtEl>
                                          <p:spTgt spid="66706"/>
                                        </p:tgtEl>
                                      </p:cBhvr>
                                    </p:animEffect>
                                  </p:childTnLst>
                                </p:cTn>
                              </p:par>
                              <p:par>
                                <p:cTn id="584" presetID="22" presetClass="entr" presetSubtype="4" fill="hold" grpId="0" nodeType="withEffect">
                                  <p:stCondLst>
                                    <p:cond delay="0"/>
                                  </p:stCondLst>
                                  <p:childTnLst>
                                    <p:set>
                                      <p:cBhvr>
                                        <p:cTn id="585" dur="1" fill="hold">
                                          <p:stCondLst>
                                            <p:cond delay="0"/>
                                          </p:stCondLst>
                                        </p:cTn>
                                        <p:tgtEl>
                                          <p:spTgt spid="66707"/>
                                        </p:tgtEl>
                                        <p:attrNameLst>
                                          <p:attrName>style.visibility</p:attrName>
                                        </p:attrNameLst>
                                      </p:cBhvr>
                                      <p:to>
                                        <p:strVal val="visible"/>
                                      </p:to>
                                    </p:set>
                                    <p:animEffect transition="in" filter="wipe(down)">
                                      <p:cBhvr>
                                        <p:cTn id="586" dur="500"/>
                                        <p:tgtEl>
                                          <p:spTgt spid="66707"/>
                                        </p:tgtEl>
                                      </p:cBhvr>
                                    </p:animEffect>
                                  </p:childTnLst>
                                </p:cTn>
                              </p:par>
                              <p:par>
                                <p:cTn id="587" presetID="22" presetClass="entr" presetSubtype="4" fill="hold" grpId="0" nodeType="withEffect">
                                  <p:stCondLst>
                                    <p:cond delay="0"/>
                                  </p:stCondLst>
                                  <p:childTnLst>
                                    <p:set>
                                      <p:cBhvr>
                                        <p:cTn id="588" dur="1" fill="hold">
                                          <p:stCondLst>
                                            <p:cond delay="0"/>
                                          </p:stCondLst>
                                        </p:cTn>
                                        <p:tgtEl>
                                          <p:spTgt spid="66716"/>
                                        </p:tgtEl>
                                        <p:attrNameLst>
                                          <p:attrName>style.visibility</p:attrName>
                                        </p:attrNameLst>
                                      </p:cBhvr>
                                      <p:to>
                                        <p:strVal val="visible"/>
                                      </p:to>
                                    </p:set>
                                    <p:animEffect transition="in" filter="wipe(down)">
                                      <p:cBhvr>
                                        <p:cTn id="589" dur="500"/>
                                        <p:tgtEl>
                                          <p:spTgt spid="66716"/>
                                        </p:tgtEl>
                                      </p:cBhvr>
                                    </p:animEffect>
                                  </p:childTnLst>
                                </p:cTn>
                              </p:par>
                              <p:par>
                                <p:cTn id="590" presetID="22" presetClass="entr" presetSubtype="4" fill="hold" grpId="0" nodeType="withEffect">
                                  <p:stCondLst>
                                    <p:cond delay="0"/>
                                  </p:stCondLst>
                                  <p:childTnLst>
                                    <p:set>
                                      <p:cBhvr>
                                        <p:cTn id="591" dur="1" fill="hold">
                                          <p:stCondLst>
                                            <p:cond delay="0"/>
                                          </p:stCondLst>
                                        </p:cTn>
                                        <p:tgtEl>
                                          <p:spTgt spid="66727"/>
                                        </p:tgtEl>
                                        <p:attrNameLst>
                                          <p:attrName>style.visibility</p:attrName>
                                        </p:attrNameLst>
                                      </p:cBhvr>
                                      <p:to>
                                        <p:strVal val="visible"/>
                                      </p:to>
                                    </p:set>
                                    <p:animEffect transition="in" filter="wipe(down)">
                                      <p:cBhvr>
                                        <p:cTn id="592" dur="500"/>
                                        <p:tgtEl>
                                          <p:spTgt spid="66727"/>
                                        </p:tgtEl>
                                      </p:cBhvr>
                                    </p:animEffect>
                                  </p:childTnLst>
                                </p:cTn>
                              </p:par>
                            </p:childTnLst>
                          </p:cTn>
                        </p:par>
                      </p:childTnLst>
                    </p:cTn>
                  </p:par>
                  <p:par>
                    <p:cTn id="593" fill="hold">
                      <p:stCondLst>
                        <p:cond delay="indefinite"/>
                      </p:stCondLst>
                      <p:childTnLst>
                        <p:par>
                          <p:cTn id="594" fill="hold">
                            <p:stCondLst>
                              <p:cond delay="0"/>
                            </p:stCondLst>
                            <p:childTnLst>
                              <p:par>
                                <p:cTn id="595" presetID="22" presetClass="entr" presetSubtype="4" fill="hold" grpId="0" nodeType="clickEffect">
                                  <p:stCondLst>
                                    <p:cond delay="0"/>
                                  </p:stCondLst>
                                  <p:childTnLst>
                                    <p:set>
                                      <p:cBhvr>
                                        <p:cTn id="596" dur="1" fill="hold">
                                          <p:stCondLst>
                                            <p:cond delay="0"/>
                                          </p:stCondLst>
                                        </p:cTn>
                                        <p:tgtEl>
                                          <p:spTgt spid="66564"/>
                                        </p:tgtEl>
                                        <p:attrNameLst>
                                          <p:attrName>style.visibility</p:attrName>
                                        </p:attrNameLst>
                                      </p:cBhvr>
                                      <p:to>
                                        <p:strVal val="visible"/>
                                      </p:to>
                                    </p:set>
                                    <p:animEffect transition="in" filter="wipe(down)">
                                      <p:cBhvr>
                                        <p:cTn id="597"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P spid="66565" grpId="0" animBg="1"/>
      <p:bldP spid="66566" grpId="0" animBg="1"/>
      <p:bldP spid="66567" grpId="0" animBg="1"/>
      <p:bldP spid="66568" grpId="0" animBg="1"/>
      <p:bldP spid="66569" grpId="0" animBg="1"/>
      <p:bldP spid="66570" grpId="0" animBg="1"/>
      <p:bldP spid="66571" grpId="0" animBg="1"/>
      <p:bldP spid="66572" grpId="0"/>
      <p:bldP spid="66573" grpId="0" animBg="1"/>
      <p:bldP spid="66574" grpId="0" animBg="1"/>
      <p:bldP spid="66575" grpId="0"/>
      <p:bldP spid="66576" grpId="0"/>
      <p:bldP spid="66577" grpId="0"/>
      <p:bldP spid="66578" grpId="0"/>
      <p:bldP spid="66579" grpId="0" animBg="1"/>
      <p:bldP spid="66580" grpId="0" animBg="1"/>
      <p:bldP spid="66581" grpId="0" animBg="1"/>
      <p:bldP spid="66582" grpId="0"/>
      <p:bldP spid="66583" grpId="0" animBg="1"/>
      <p:bldP spid="66584" grpId="0" animBg="1"/>
      <p:bldP spid="66585" grpId="0" animBg="1"/>
      <p:bldP spid="66586" grpId="0" animBg="1"/>
      <p:bldP spid="66587" grpId="0"/>
      <p:bldP spid="66588" grpId="0" animBg="1"/>
      <p:bldP spid="66589" grpId="0" animBg="1"/>
      <p:bldP spid="66590" grpId="0"/>
      <p:bldP spid="66591" grpId="0"/>
      <p:bldP spid="66592" grpId="0"/>
      <p:bldP spid="66593" grpId="0"/>
      <p:bldP spid="66594" grpId="0" animBg="1"/>
      <p:bldP spid="66595" grpId="0" animBg="1"/>
      <p:bldP spid="66596" grpId="0" animBg="1"/>
      <p:bldP spid="66597" grpId="0"/>
      <p:bldP spid="66598" grpId="0" animBg="1"/>
      <p:bldP spid="66599" grpId="0" animBg="1"/>
      <p:bldP spid="66600" grpId="0" animBg="1"/>
      <p:bldP spid="66601" grpId="0" animBg="1"/>
      <p:bldP spid="66602" grpId="0"/>
      <p:bldP spid="66603" grpId="0" animBg="1"/>
      <p:bldP spid="66604" grpId="0" animBg="1"/>
      <p:bldP spid="66605" grpId="0"/>
      <p:bldP spid="66606" grpId="0"/>
      <p:bldP spid="66607" grpId="0"/>
      <p:bldP spid="66608" grpId="0"/>
      <p:bldP spid="66609" grpId="0" animBg="1"/>
      <p:bldP spid="66610" grpId="0" animBg="1"/>
      <p:bldP spid="66611" grpId="0" animBg="1"/>
      <p:bldP spid="66612" grpId="0" animBg="1"/>
      <p:bldP spid="66613" grpId="0" animBg="1"/>
      <p:bldP spid="66614" grpId="0" animBg="1"/>
      <p:bldP spid="66615" grpId="0" animBg="1"/>
      <p:bldP spid="66616" grpId="0"/>
      <p:bldP spid="66617" grpId="0" animBg="1"/>
      <p:bldP spid="66618" grpId="0" animBg="1"/>
      <p:bldP spid="66619" grpId="0"/>
      <p:bldP spid="66620" grpId="0"/>
      <p:bldP spid="66621" grpId="0"/>
      <p:bldP spid="66622" grpId="0"/>
      <p:bldP spid="66623" grpId="0"/>
      <p:bldP spid="66624" grpId="0"/>
      <p:bldP spid="66625" grpId="0"/>
      <p:bldP spid="66626" grpId="0"/>
      <p:bldP spid="66627" grpId="0"/>
      <p:bldP spid="66628" grpId="0"/>
      <p:bldP spid="66629" grpId="0"/>
      <p:bldP spid="66630" grpId="0"/>
      <p:bldP spid="66631" grpId="0"/>
      <p:bldP spid="66632" grpId="0"/>
      <p:bldP spid="66633" grpId="0"/>
      <p:bldP spid="66634" grpId="0"/>
      <p:bldP spid="66635" grpId="0"/>
      <p:bldP spid="66637" grpId="0"/>
      <p:bldP spid="66638" grpId="0" animBg="1"/>
      <p:bldP spid="66639" grpId="0" animBg="1"/>
      <p:bldP spid="66640" grpId="0" animBg="1"/>
      <p:bldP spid="66641" grpId="0" animBg="1"/>
      <p:bldP spid="66642" grpId="0" animBg="1"/>
      <p:bldP spid="66643" grpId="0" animBg="1"/>
      <p:bldP spid="66644" grpId="0" animBg="1"/>
      <p:bldP spid="66645" grpId="0"/>
      <p:bldP spid="66646" grpId="0" animBg="1"/>
      <p:bldP spid="66647" grpId="0" animBg="1"/>
      <p:bldP spid="66648" grpId="0"/>
      <p:bldP spid="66649" grpId="0"/>
      <p:bldP spid="66650" grpId="0"/>
      <p:bldP spid="66651" grpId="0"/>
      <p:bldP spid="66652" grpId="0" animBg="1"/>
      <p:bldP spid="66653" grpId="0" animBg="1"/>
      <p:bldP spid="66654" grpId="0" animBg="1"/>
      <p:bldP spid="66655" grpId="0"/>
      <p:bldP spid="66656" grpId="0" animBg="1"/>
      <p:bldP spid="66657" grpId="0" animBg="1"/>
      <p:bldP spid="66658" grpId="0" animBg="1"/>
      <p:bldP spid="66659" grpId="0" animBg="1"/>
      <p:bldP spid="66660" grpId="0"/>
      <p:bldP spid="66661" grpId="0" animBg="1"/>
      <p:bldP spid="66662" grpId="0" animBg="1"/>
      <p:bldP spid="66663" grpId="0"/>
      <p:bldP spid="66664" grpId="0"/>
      <p:bldP spid="66665" grpId="0"/>
      <p:bldP spid="66666" grpId="0"/>
      <p:bldP spid="66667" grpId="0" animBg="1"/>
      <p:bldP spid="66668" grpId="0" animBg="1"/>
      <p:bldP spid="66669" grpId="0" animBg="1"/>
      <p:bldP spid="66670" grpId="0"/>
      <p:bldP spid="66671" grpId="0" animBg="1"/>
      <p:bldP spid="66672" grpId="0" animBg="1"/>
      <p:bldP spid="66673" grpId="0" animBg="1"/>
      <p:bldP spid="66674" grpId="0" animBg="1"/>
      <p:bldP spid="66675" grpId="0"/>
      <p:bldP spid="66676" grpId="0" animBg="1"/>
      <p:bldP spid="66677" grpId="0" animBg="1"/>
      <p:bldP spid="66678" grpId="0"/>
      <p:bldP spid="66679" grpId="0"/>
      <p:bldP spid="66680" grpId="0"/>
      <p:bldP spid="66681" grpId="0"/>
      <p:bldP spid="66682" grpId="0" animBg="1"/>
      <p:bldP spid="66683" grpId="0" animBg="1"/>
      <p:bldP spid="66684" grpId="0" animBg="1"/>
      <p:bldP spid="66685" grpId="0" animBg="1"/>
      <p:bldP spid="66686" grpId="0" animBg="1"/>
      <p:bldP spid="66687" grpId="0" animBg="1"/>
      <p:bldP spid="66688" grpId="0" animBg="1"/>
      <p:bldP spid="66689" grpId="0"/>
      <p:bldP spid="66690" grpId="0" animBg="1"/>
      <p:bldP spid="66691" grpId="0" animBg="1"/>
      <p:bldP spid="66692" grpId="0"/>
      <p:bldP spid="66693" grpId="0"/>
      <p:bldP spid="66694" grpId="0"/>
      <p:bldP spid="66695" grpId="0"/>
      <p:bldP spid="66696" grpId="0"/>
      <p:bldP spid="66697" grpId="0"/>
      <p:bldP spid="66698" grpId="0"/>
      <p:bldP spid="66699" grpId="0"/>
      <p:bldP spid="66700" grpId="0"/>
      <p:bldP spid="66701" grpId="0"/>
      <p:bldP spid="66702" grpId="0"/>
      <p:bldP spid="66703" grpId="0"/>
      <p:bldP spid="66704" grpId="0"/>
      <p:bldP spid="66705" grpId="0"/>
      <p:bldP spid="66706" grpId="0"/>
      <p:bldP spid="66707" grpId="0"/>
      <p:bldP spid="66708" grpId="0" animBg="1"/>
      <p:bldP spid="66709" grpId="0" animBg="1"/>
      <p:bldP spid="66710" grpId="0" animBg="1"/>
      <p:bldP spid="66711" grpId="0" animBg="1"/>
      <p:bldP spid="66712" grpId="0" animBg="1"/>
      <p:bldP spid="66713" grpId="0" animBg="1"/>
      <p:bldP spid="66714" grpId="0" animBg="1"/>
      <p:bldP spid="66715" grpId="0" animBg="1"/>
      <p:bldP spid="66716" grpId="0" animBg="1"/>
      <p:bldP spid="66717" grpId="0" animBg="1"/>
      <p:bldP spid="66718" grpId="0" animBg="1"/>
      <p:bldP spid="66719" grpId="0" animBg="1"/>
      <p:bldP spid="66721" grpId="0"/>
      <p:bldP spid="66722" grpId="0"/>
      <p:bldP spid="66723" grpId="0"/>
      <p:bldP spid="66724" grpId="0"/>
      <p:bldP spid="66725" grpId="0"/>
      <p:bldP spid="66726" grpId="0"/>
      <p:bldP spid="66727" grpId="0"/>
      <p:bldP spid="66728" grpId="0"/>
      <p:bldP spid="66729" grpId="0"/>
      <p:bldP spid="2" grpId="0"/>
      <p:bldP spid="3" grpId="0"/>
      <p:bldP spid="4" grpId="0"/>
      <p:bldP spid="175" grpId="0"/>
      <p:bldP spid="176" grpId="0"/>
      <p:bldP spid="5" grpId="0" animBg="1"/>
      <p:bldP spid="178" grpId="0"/>
      <p:bldP spid="179" grpId="0"/>
      <p:bldP spid="180"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dirty="0" smtClean="0">
                <a:solidFill>
                  <a:srgbClr val="CC0000"/>
                </a:solidFill>
              </a:rPr>
              <a:t>替换算法-最近最少用</a:t>
            </a:r>
            <a:r>
              <a:rPr lang="en-US" altLang="zh-CN" dirty="0" smtClean="0">
                <a:solidFill>
                  <a:srgbClr val="CC0000"/>
                </a:solidFill>
              </a:rPr>
              <a:t>(LRU)</a:t>
            </a:r>
          </a:p>
        </p:txBody>
      </p:sp>
      <p:sp>
        <p:nvSpPr>
          <p:cNvPr id="67587" name="Rectangle 3"/>
          <p:cNvSpPr>
            <a:spLocks noGrp="1" noChangeArrowheads="1"/>
          </p:cNvSpPr>
          <p:nvPr>
            <p:ph type="body" idx="4294967295"/>
          </p:nvPr>
        </p:nvSpPr>
        <p:spPr>
          <a:xfrm>
            <a:off x="89693" y="733854"/>
            <a:ext cx="8640763" cy="1846659"/>
          </a:xfrm>
        </p:spPr>
        <p:txBody>
          <a:bodyPr lIns="91440" tIns="45720" rIns="91440" bIns="45720"/>
          <a:lstStyle/>
          <a:p>
            <a:pPr eaLnBrk="1" hangingPunct="1"/>
            <a:r>
              <a:rPr lang="zh-CN" altLang="en-US" sz="2000" dirty="0" smtClean="0">
                <a:latin typeface="微软雅黑" panose="020B0503020204020204" pitchFamily="34" charset="-122"/>
                <a:ea typeface="微软雅黑" panose="020B0503020204020204" pitchFamily="34" charset="-122"/>
              </a:rPr>
              <a:t>总是把最近最少用的那一块淘汰掉。</a:t>
            </a:r>
          </a:p>
          <a:p>
            <a:pPr lvl="1" eaLnBrk="1" hangingPunct="1">
              <a:buFontTx/>
              <a:buNone/>
            </a:pPr>
            <a:r>
              <a:rPr lang="zh-CN" altLang="en-US" sz="2000" dirty="0" smtClean="0">
                <a:latin typeface="微软雅黑" panose="020B0503020204020204" pitchFamily="34" charset="-122"/>
                <a:ea typeface="微软雅黑" panose="020B0503020204020204" pitchFamily="34" charset="-122"/>
              </a:rPr>
              <a:t>例：假定主存中的5块{1,2,3,4,5}同时映射到</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同一组中，对于同一地址流</a:t>
            </a:r>
            <a:r>
              <a:rPr lang="en-US" altLang="zh-CN" sz="2000" dirty="0" smtClean="0">
                <a:latin typeface="微软雅黑" panose="020B0503020204020204" pitchFamily="34" charset="-122"/>
                <a:ea typeface="微软雅黑" panose="020B0503020204020204" pitchFamily="34" charset="-122"/>
              </a:rPr>
              <a:t>{1,2,3,4,1,2,5,1,2,3,4,5}</a:t>
            </a:r>
            <a:r>
              <a:rPr lang="zh-CN" altLang="en-US" sz="2000" dirty="0" smtClean="0">
                <a:latin typeface="微软雅黑" panose="020B0503020204020204" pitchFamily="34" charset="-122"/>
                <a:ea typeface="微软雅黑" panose="020B0503020204020204" pitchFamily="34" charset="-122"/>
              </a:rPr>
              <a:t>，考察3行/组、 4行/组、 5行/组的情况。</a:t>
            </a:r>
          </a:p>
          <a:p>
            <a:pPr eaLnBrk="1" hangingPunct="1"/>
            <a:endParaRPr lang="zh-CN" altLang="en-US" sz="2000" dirty="0" smtClean="0">
              <a:latin typeface="微软雅黑" panose="020B0503020204020204" pitchFamily="34" charset="-122"/>
              <a:ea typeface="微软雅黑" panose="020B0503020204020204" pitchFamily="34" charset="-122"/>
            </a:endParaRPr>
          </a:p>
        </p:txBody>
      </p:sp>
      <p:sp>
        <p:nvSpPr>
          <p:cNvPr id="67588" name="Text Box 4"/>
          <p:cNvSpPr txBox="1">
            <a:spLocks noChangeArrowheads="1"/>
          </p:cNvSpPr>
          <p:nvPr/>
        </p:nvSpPr>
        <p:spPr bwMode="auto">
          <a:xfrm>
            <a:off x="4471987" y="4077312"/>
            <a:ext cx="255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589" name="Rectangle 5"/>
          <p:cNvSpPr>
            <a:spLocks noChangeArrowheads="1"/>
          </p:cNvSpPr>
          <p:nvPr/>
        </p:nvSpPr>
        <p:spPr bwMode="auto">
          <a:xfrm>
            <a:off x="7837487" y="2945424"/>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590" name="Line 6"/>
          <p:cNvSpPr>
            <a:spLocks noChangeShapeType="1"/>
          </p:cNvSpPr>
          <p:nvPr/>
        </p:nvSpPr>
        <p:spPr bwMode="auto">
          <a:xfrm>
            <a:off x="7837487" y="33645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1" name="Line 7"/>
          <p:cNvSpPr>
            <a:spLocks noChangeShapeType="1"/>
          </p:cNvSpPr>
          <p:nvPr/>
        </p:nvSpPr>
        <p:spPr bwMode="auto">
          <a:xfrm>
            <a:off x="7829550" y="36947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2" name="Rectangle 8"/>
          <p:cNvSpPr>
            <a:spLocks noChangeArrowheads="1"/>
          </p:cNvSpPr>
          <p:nvPr/>
        </p:nvSpPr>
        <p:spPr bwMode="auto">
          <a:xfrm>
            <a:off x="1514475" y="2973999"/>
            <a:ext cx="376237" cy="184308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593" name="Rectangle 9"/>
          <p:cNvSpPr>
            <a:spLocks noChangeArrowheads="1"/>
          </p:cNvSpPr>
          <p:nvPr/>
        </p:nvSpPr>
        <p:spPr bwMode="auto">
          <a:xfrm>
            <a:off x="2111375" y="2962887"/>
            <a:ext cx="376237" cy="1855787"/>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594" name="Line 10"/>
          <p:cNvSpPr>
            <a:spLocks noChangeShapeType="1"/>
          </p:cNvSpPr>
          <p:nvPr/>
        </p:nvSpPr>
        <p:spPr bwMode="auto">
          <a:xfrm>
            <a:off x="1516062" y="33549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5" name="Line 11"/>
          <p:cNvSpPr>
            <a:spLocks noChangeShapeType="1"/>
          </p:cNvSpPr>
          <p:nvPr/>
        </p:nvSpPr>
        <p:spPr bwMode="auto">
          <a:xfrm>
            <a:off x="1508125" y="37232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6" name="Text Box 12"/>
          <p:cNvSpPr txBox="1">
            <a:spLocks noChangeArrowheads="1"/>
          </p:cNvSpPr>
          <p:nvPr/>
        </p:nvSpPr>
        <p:spPr bwMode="auto">
          <a:xfrm>
            <a:off x="1528762" y="2977174"/>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1</a:t>
            </a:r>
          </a:p>
        </p:txBody>
      </p:sp>
      <p:sp>
        <p:nvSpPr>
          <p:cNvPr id="67597" name="Line 13"/>
          <p:cNvSpPr>
            <a:spLocks noChangeShapeType="1"/>
          </p:cNvSpPr>
          <p:nvPr/>
        </p:nvSpPr>
        <p:spPr bwMode="auto">
          <a:xfrm>
            <a:off x="2119312" y="335976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8" name="Line 14"/>
          <p:cNvSpPr>
            <a:spLocks noChangeShapeType="1"/>
          </p:cNvSpPr>
          <p:nvPr/>
        </p:nvSpPr>
        <p:spPr bwMode="auto">
          <a:xfrm>
            <a:off x="2111375" y="371536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9" name="Text Box 15"/>
          <p:cNvSpPr txBox="1">
            <a:spLocks noChangeArrowheads="1"/>
          </p:cNvSpPr>
          <p:nvPr/>
        </p:nvSpPr>
        <p:spPr bwMode="auto">
          <a:xfrm>
            <a:off x="2132012" y="2981937"/>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2</a:t>
            </a:r>
          </a:p>
        </p:txBody>
      </p:sp>
      <p:sp>
        <p:nvSpPr>
          <p:cNvPr id="67600" name="Text Box 16"/>
          <p:cNvSpPr txBox="1">
            <a:spLocks noChangeArrowheads="1"/>
          </p:cNvSpPr>
          <p:nvPr/>
        </p:nvSpPr>
        <p:spPr bwMode="auto">
          <a:xfrm>
            <a:off x="3903662" y="4056674"/>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01" name="Text Box 17"/>
          <p:cNvSpPr txBox="1">
            <a:spLocks noChangeArrowheads="1"/>
          </p:cNvSpPr>
          <p:nvPr/>
        </p:nvSpPr>
        <p:spPr bwMode="auto">
          <a:xfrm>
            <a:off x="2195512" y="3370874"/>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02" name="Text Box 18"/>
          <p:cNvSpPr txBox="1">
            <a:spLocks noChangeArrowheads="1"/>
          </p:cNvSpPr>
          <p:nvPr/>
        </p:nvSpPr>
        <p:spPr bwMode="auto">
          <a:xfrm>
            <a:off x="2784475" y="3710599"/>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03" name="Rectangle 19"/>
          <p:cNvSpPr>
            <a:spLocks noChangeArrowheads="1"/>
          </p:cNvSpPr>
          <p:nvPr/>
        </p:nvSpPr>
        <p:spPr bwMode="auto">
          <a:xfrm>
            <a:off x="2711450" y="2959712"/>
            <a:ext cx="376237" cy="1855787"/>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04" name="Line 20"/>
          <p:cNvSpPr>
            <a:spLocks noChangeShapeType="1"/>
          </p:cNvSpPr>
          <p:nvPr/>
        </p:nvSpPr>
        <p:spPr bwMode="auto">
          <a:xfrm>
            <a:off x="2711450" y="335341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5" name="Line 21"/>
          <p:cNvSpPr>
            <a:spLocks noChangeShapeType="1"/>
          </p:cNvSpPr>
          <p:nvPr/>
        </p:nvSpPr>
        <p:spPr bwMode="auto">
          <a:xfrm>
            <a:off x="2703512" y="370901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6" name="Text Box 22"/>
          <p:cNvSpPr txBox="1">
            <a:spLocks noChangeArrowheads="1"/>
          </p:cNvSpPr>
          <p:nvPr/>
        </p:nvSpPr>
        <p:spPr bwMode="auto">
          <a:xfrm>
            <a:off x="2711450" y="2988287"/>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3</a:t>
            </a:r>
          </a:p>
        </p:txBody>
      </p:sp>
      <p:sp>
        <p:nvSpPr>
          <p:cNvPr id="67607" name="Rectangle 23"/>
          <p:cNvSpPr>
            <a:spLocks noChangeArrowheads="1"/>
          </p:cNvSpPr>
          <p:nvPr/>
        </p:nvSpPr>
        <p:spPr bwMode="auto">
          <a:xfrm>
            <a:off x="3276600" y="2966062"/>
            <a:ext cx="376237" cy="18573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08" name="Rectangle 24"/>
          <p:cNvSpPr>
            <a:spLocks noChangeArrowheads="1"/>
          </p:cNvSpPr>
          <p:nvPr/>
        </p:nvSpPr>
        <p:spPr bwMode="auto">
          <a:xfrm>
            <a:off x="3822700" y="2954949"/>
            <a:ext cx="376237" cy="18542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09" name="Line 25"/>
          <p:cNvSpPr>
            <a:spLocks noChangeShapeType="1"/>
          </p:cNvSpPr>
          <p:nvPr/>
        </p:nvSpPr>
        <p:spPr bwMode="auto">
          <a:xfrm>
            <a:off x="3278187" y="334706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0" name="Line 26"/>
          <p:cNvSpPr>
            <a:spLocks noChangeShapeType="1"/>
          </p:cNvSpPr>
          <p:nvPr/>
        </p:nvSpPr>
        <p:spPr bwMode="auto">
          <a:xfrm>
            <a:off x="3270250" y="371536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Text Box 27"/>
          <p:cNvSpPr txBox="1">
            <a:spLocks noChangeArrowheads="1"/>
          </p:cNvSpPr>
          <p:nvPr/>
        </p:nvSpPr>
        <p:spPr bwMode="auto">
          <a:xfrm>
            <a:off x="3352800" y="4048737"/>
            <a:ext cx="214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12" name="Line 28"/>
          <p:cNvSpPr>
            <a:spLocks noChangeShapeType="1"/>
          </p:cNvSpPr>
          <p:nvPr/>
        </p:nvSpPr>
        <p:spPr bwMode="auto">
          <a:xfrm>
            <a:off x="3830637" y="33518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3" name="Line 29"/>
          <p:cNvSpPr>
            <a:spLocks noChangeShapeType="1"/>
          </p:cNvSpPr>
          <p:nvPr/>
        </p:nvSpPr>
        <p:spPr bwMode="auto">
          <a:xfrm>
            <a:off x="3822700" y="37201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4" name="Text Box 30"/>
          <p:cNvSpPr txBox="1">
            <a:spLocks noChangeArrowheads="1"/>
          </p:cNvSpPr>
          <p:nvPr/>
        </p:nvSpPr>
        <p:spPr bwMode="auto">
          <a:xfrm>
            <a:off x="5021262" y="4086837"/>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15" name="Text Box 31"/>
          <p:cNvSpPr txBox="1">
            <a:spLocks noChangeArrowheads="1"/>
          </p:cNvSpPr>
          <p:nvPr/>
        </p:nvSpPr>
        <p:spPr bwMode="auto">
          <a:xfrm>
            <a:off x="3359150" y="3364524"/>
            <a:ext cx="322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16" name="Text Box 32"/>
          <p:cNvSpPr txBox="1">
            <a:spLocks noChangeArrowheads="1"/>
          </p:cNvSpPr>
          <p:nvPr/>
        </p:nvSpPr>
        <p:spPr bwMode="auto">
          <a:xfrm>
            <a:off x="5632450" y="4474187"/>
            <a:ext cx="214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17" name="Text Box 33"/>
          <p:cNvSpPr txBox="1">
            <a:spLocks noChangeArrowheads="1"/>
          </p:cNvSpPr>
          <p:nvPr/>
        </p:nvSpPr>
        <p:spPr bwMode="auto">
          <a:xfrm>
            <a:off x="3906837" y="3728062"/>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18" name="Rectangle 34"/>
          <p:cNvSpPr>
            <a:spLocks noChangeArrowheads="1"/>
          </p:cNvSpPr>
          <p:nvPr/>
        </p:nvSpPr>
        <p:spPr bwMode="auto">
          <a:xfrm>
            <a:off x="4373562" y="2958124"/>
            <a:ext cx="376238" cy="18446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19" name="Line 35"/>
          <p:cNvSpPr>
            <a:spLocks noChangeShapeType="1"/>
          </p:cNvSpPr>
          <p:nvPr/>
        </p:nvSpPr>
        <p:spPr bwMode="auto">
          <a:xfrm>
            <a:off x="4373562" y="33518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0" name="Line 36"/>
          <p:cNvSpPr>
            <a:spLocks noChangeShapeType="1"/>
          </p:cNvSpPr>
          <p:nvPr/>
        </p:nvSpPr>
        <p:spPr bwMode="auto">
          <a:xfrm>
            <a:off x="4378325" y="37074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1" name="Text Box 37"/>
          <p:cNvSpPr txBox="1">
            <a:spLocks noChangeArrowheads="1"/>
          </p:cNvSpPr>
          <p:nvPr/>
        </p:nvSpPr>
        <p:spPr bwMode="auto">
          <a:xfrm>
            <a:off x="4449762" y="2986699"/>
            <a:ext cx="309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22" name="Rectangle 38"/>
          <p:cNvSpPr>
            <a:spLocks noChangeArrowheads="1"/>
          </p:cNvSpPr>
          <p:nvPr/>
        </p:nvSpPr>
        <p:spPr bwMode="auto">
          <a:xfrm>
            <a:off x="4938712" y="2951774"/>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23" name="Rectangle 39"/>
          <p:cNvSpPr>
            <a:spLocks noChangeArrowheads="1"/>
          </p:cNvSpPr>
          <p:nvPr/>
        </p:nvSpPr>
        <p:spPr bwMode="auto">
          <a:xfrm>
            <a:off x="5510212" y="2953362"/>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24" name="Line 40"/>
          <p:cNvSpPr>
            <a:spLocks noChangeShapeType="1"/>
          </p:cNvSpPr>
          <p:nvPr/>
        </p:nvSpPr>
        <p:spPr bwMode="auto">
          <a:xfrm>
            <a:off x="4940300" y="335817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5" name="Line 41"/>
          <p:cNvSpPr>
            <a:spLocks noChangeShapeType="1"/>
          </p:cNvSpPr>
          <p:nvPr/>
        </p:nvSpPr>
        <p:spPr bwMode="auto">
          <a:xfrm>
            <a:off x="4945062" y="371377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6" name="Text Box 42"/>
          <p:cNvSpPr txBox="1">
            <a:spLocks noChangeArrowheads="1"/>
          </p:cNvSpPr>
          <p:nvPr/>
        </p:nvSpPr>
        <p:spPr bwMode="auto">
          <a:xfrm>
            <a:off x="4953000" y="2967649"/>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7627" name="Line 43"/>
          <p:cNvSpPr>
            <a:spLocks noChangeShapeType="1"/>
          </p:cNvSpPr>
          <p:nvPr/>
        </p:nvSpPr>
        <p:spPr bwMode="auto">
          <a:xfrm>
            <a:off x="5505450" y="3362937"/>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8" name="Line 44"/>
          <p:cNvSpPr>
            <a:spLocks noChangeShapeType="1"/>
          </p:cNvSpPr>
          <p:nvPr/>
        </p:nvSpPr>
        <p:spPr bwMode="auto">
          <a:xfrm>
            <a:off x="5510212" y="3718537"/>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9" name="Text Box 45"/>
          <p:cNvSpPr txBox="1">
            <a:spLocks noChangeArrowheads="1"/>
          </p:cNvSpPr>
          <p:nvPr/>
        </p:nvSpPr>
        <p:spPr bwMode="auto">
          <a:xfrm>
            <a:off x="5607050" y="3724887"/>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30" name="Text Box 46"/>
          <p:cNvSpPr txBox="1">
            <a:spLocks noChangeArrowheads="1"/>
          </p:cNvSpPr>
          <p:nvPr/>
        </p:nvSpPr>
        <p:spPr bwMode="auto">
          <a:xfrm>
            <a:off x="5029200" y="3348649"/>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31" name="Text Box 47"/>
          <p:cNvSpPr txBox="1">
            <a:spLocks noChangeArrowheads="1"/>
          </p:cNvSpPr>
          <p:nvPr/>
        </p:nvSpPr>
        <p:spPr bwMode="auto">
          <a:xfrm>
            <a:off x="5607050" y="4113824"/>
            <a:ext cx="322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32" name="Text Box 48"/>
          <p:cNvSpPr txBox="1">
            <a:spLocks noChangeArrowheads="1"/>
          </p:cNvSpPr>
          <p:nvPr/>
        </p:nvSpPr>
        <p:spPr bwMode="auto">
          <a:xfrm>
            <a:off x="6788150" y="3328012"/>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33" name="Rectangle 49"/>
          <p:cNvSpPr>
            <a:spLocks noChangeArrowheads="1"/>
          </p:cNvSpPr>
          <p:nvPr/>
        </p:nvSpPr>
        <p:spPr bwMode="auto">
          <a:xfrm>
            <a:off x="6656387" y="2935899"/>
            <a:ext cx="376238" cy="189388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34" name="Line 50"/>
          <p:cNvSpPr>
            <a:spLocks noChangeShapeType="1"/>
          </p:cNvSpPr>
          <p:nvPr/>
        </p:nvSpPr>
        <p:spPr bwMode="auto">
          <a:xfrm>
            <a:off x="6103937" y="33295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5" name="Line 51"/>
          <p:cNvSpPr>
            <a:spLocks noChangeShapeType="1"/>
          </p:cNvSpPr>
          <p:nvPr/>
        </p:nvSpPr>
        <p:spPr bwMode="auto">
          <a:xfrm>
            <a:off x="6096000" y="36851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6" name="Rectangle 52"/>
          <p:cNvSpPr>
            <a:spLocks noChangeArrowheads="1"/>
          </p:cNvSpPr>
          <p:nvPr/>
        </p:nvSpPr>
        <p:spPr bwMode="auto">
          <a:xfrm>
            <a:off x="6116637" y="2942249"/>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37" name="Rectangle 53"/>
          <p:cNvSpPr>
            <a:spLocks noChangeArrowheads="1"/>
          </p:cNvSpPr>
          <p:nvPr/>
        </p:nvSpPr>
        <p:spPr bwMode="auto">
          <a:xfrm>
            <a:off x="7240587" y="2931137"/>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38" name="Line 54"/>
          <p:cNvSpPr>
            <a:spLocks noChangeShapeType="1"/>
          </p:cNvSpPr>
          <p:nvPr/>
        </p:nvSpPr>
        <p:spPr bwMode="auto">
          <a:xfrm>
            <a:off x="6657975" y="33232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9" name="Line 55"/>
          <p:cNvSpPr>
            <a:spLocks noChangeShapeType="1"/>
          </p:cNvSpPr>
          <p:nvPr/>
        </p:nvSpPr>
        <p:spPr bwMode="auto">
          <a:xfrm>
            <a:off x="6662737" y="36788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0" name="Text Box 56"/>
          <p:cNvSpPr txBox="1">
            <a:spLocks noChangeArrowheads="1"/>
          </p:cNvSpPr>
          <p:nvPr/>
        </p:nvSpPr>
        <p:spPr bwMode="auto">
          <a:xfrm>
            <a:off x="6756400" y="2945424"/>
            <a:ext cx="361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41" name="Line 57"/>
          <p:cNvSpPr>
            <a:spLocks noChangeShapeType="1"/>
          </p:cNvSpPr>
          <p:nvPr/>
        </p:nvSpPr>
        <p:spPr bwMode="auto">
          <a:xfrm>
            <a:off x="7235825" y="334071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2" name="Line 58"/>
          <p:cNvSpPr>
            <a:spLocks noChangeShapeType="1"/>
          </p:cNvSpPr>
          <p:nvPr/>
        </p:nvSpPr>
        <p:spPr bwMode="auto">
          <a:xfrm>
            <a:off x="7240587" y="369631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3" name="Text Box 59"/>
          <p:cNvSpPr txBox="1">
            <a:spLocks noChangeArrowheads="1"/>
          </p:cNvSpPr>
          <p:nvPr/>
        </p:nvSpPr>
        <p:spPr bwMode="auto">
          <a:xfrm>
            <a:off x="7312025" y="2950187"/>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44" name="Text Box 60"/>
          <p:cNvSpPr txBox="1">
            <a:spLocks noChangeArrowheads="1"/>
          </p:cNvSpPr>
          <p:nvPr/>
        </p:nvSpPr>
        <p:spPr bwMode="auto">
          <a:xfrm>
            <a:off x="6769100" y="3689962"/>
            <a:ext cx="282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45" name="Text Box 61"/>
          <p:cNvSpPr txBox="1">
            <a:spLocks noChangeArrowheads="1"/>
          </p:cNvSpPr>
          <p:nvPr/>
        </p:nvSpPr>
        <p:spPr bwMode="auto">
          <a:xfrm>
            <a:off x="7324725" y="3339124"/>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46" name="Text Box 62"/>
          <p:cNvSpPr txBox="1">
            <a:spLocks noChangeArrowheads="1"/>
          </p:cNvSpPr>
          <p:nvPr/>
        </p:nvSpPr>
        <p:spPr bwMode="auto">
          <a:xfrm>
            <a:off x="7324725" y="3704249"/>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47" name="Text Box 63"/>
          <p:cNvSpPr txBox="1">
            <a:spLocks noChangeArrowheads="1"/>
          </p:cNvSpPr>
          <p:nvPr/>
        </p:nvSpPr>
        <p:spPr bwMode="auto">
          <a:xfrm>
            <a:off x="2792412" y="3362937"/>
            <a:ext cx="2428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48" name="Text Box 64"/>
          <p:cNvSpPr txBox="1">
            <a:spLocks noChangeArrowheads="1"/>
          </p:cNvSpPr>
          <p:nvPr/>
        </p:nvSpPr>
        <p:spPr bwMode="auto">
          <a:xfrm>
            <a:off x="3351212" y="3701074"/>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49" name="Text Box 65"/>
          <p:cNvSpPr txBox="1">
            <a:spLocks noChangeArrowheads="1"/>
          </p:cNvSpPr>
          <p:nvPr/>
        </p:nvSpPr>
        <p:spPr bwMode="auto">
          <a:xfrm>
            <a:off x="4462462" y="3367699"/>
            <a:ext cx="258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50" name="Text Box 66"/>
          <p:cNvSpPr txBox="1">
            <a:spLocks noChangeArrowheads="1"/>
          </p:cNvSpPr>
          <p:nvPr/>
        </p:nvSpPr>
        <p:spPr bwMode="auto">
          <a:xfrm>
            <a:off x="4479925" y="3716949"/>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51" name="Text Box 67"/>
          <p:cNvSpPr txBox="1">
            <a:spLocks noChangeArrowheads="1"/>
          </p:cNvSpPr>
          <p:nvPr/>
        </p:nvSpPr>
        <p:spPr bwMode="auto">
          <a:xfrm>
            <a:off x="5035550" y="3724887"/>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52" name="Text Box 68"/>
          <p:cNvSpPr txBox="1">
            <a:spLocks noChangeArrowheads="1"/>
          </p:cNvSpPr>
          <p:nvPr/>
        </p:nvSpPr>
        <p:spPr bwMode="auto">
          <a:xfrm>
            <a:off x="5522912" y="3378812"/>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7653" name="Text Box 69"/>
          <p:cNvSpPr txBox="1">
            <a:spLocks noChangeArrowheads="1"/>
          </p:cNvSpPr>
          <p:nvPr/>
        </p:nvSpPr>
        <p:spPr bwMode="auto">
          <a:xfrm>
            <a:off x="6178550" y="3321662"/>
            <a:ext cx="2682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54" name="Text Box 70"/>
          <p:cNvSpPr txBox="1">
            <a:spLocks noChangeArrowheads="1"/>
          </p:cNvSpPr>
          <p:nvPr/>
        </p:nvSpPr>
        <p:spPr bwMode="auto">
          <a:xfrm>
            <a:off x="6191250" y="3710599"/>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7655" name="Text Box 71"/>
          <p:cNvSpPr txBox="1">
            <a:spLocks noChangeArrowheads="1"/>
          </p:cNvSpPr>
          <p:nvPr/>
        </p:nvSpPr>
        <p:spPr bwMode="auto">
          <a:xfrm>
            <a:off x="6119812" y="2953362"/>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2</a:t>
            </a:r>
          </a:p>
        </p:txBody>
      </p:sp>
      <p:sp>
        <p:nvSpPr>
          <p:cNvPr id="67656" name="Text Box 72"/>
          <p:cNvSpPr txBox="1">
            <a:spLocks noChangeArrowheads="1"/>
          </p:cNvSpPr>
          <p:nvPr/>
        </p:nvSpPr>
        <p:spPr bwMode="auto">
          <a:xfrm>
            <a:off x="7927975" y="2947012"/>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7657" name="Text Box 73"/>
          <p:cNvSpPr txBox="1">
            <a:spLocks noChangeArrowheads="1"/>
          </p:cNvSpPr>
          <p:nvPr/>
        </p:nvSpPr>
        <p:spPr bwMode="auto">
          <a:xfrm>
            <a:off x="7927975" y="3335949"/>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58" name="Text Box 74"/>
          <p:cNvSpPr txBox="1">
            <a:spLocks noChangeArrowheads="1"/>
          </p:cNvSpPr>
          <p:nvPr/>
        </p:nvSpPr>
        <p:spPr bwMode="auto">
          <a:xfrm>
            <a:off x="7940675" y="3701074"/>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59" name="Line 75"/>
          <p:cNvSpPr>
            <a:spLocks noChangeShapeType="1"/>
          </p:cNvSpPr>
          <p:nvPr/>
        </p:nvSpPr>
        <p:spPr bwMode="auto">
          <a:xfrm>
            <a:off x="1508125" y="40661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0" name="Line 76"/>
          <p:cNvSpPr>
            <a:spLocks noChangeShapeType="1"/>
          </p:cNvSpPr>
          <p:nvPr/>
        </p:nvSpPr>
        <p:spPr bwMode="auto">
          <a:xfrm>
            <a:off x="2117725" y="40534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1" name="Line 77"/>
          <p:cNvSpPr>
            <a:spLocks noChangeShapeType="1"/>
          </p:cNvSpPr>
          <p:nvPr/>
        </p:nvSpPr>
        <p:spPr bwMode="auto">
          <a:xfrm>
            <a:off x="2701925" y="40407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2" name="Line 78"/>
          <p:cNvSpPr>
            <a:spLocks noChangeShapeType="1"/>
          </p:cNvSpPr>
          <p:nvPr/>
        </p:nvSpPr>
        <p:spPr bwMode="auto">
          <a:xfrm>
            <a:off x="3273425" y="40471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3" name="Line 79"/>
          <p:cNvSpPr>
            <a:spLocks noChangeShapeType="1"/>
          </p:cNvSpPr>
          <p:nvPr/>
        </p:nvSpPr>
        <p:spPr bwMode="auto">
          <a:xfrm>
            <a:off x="4379912" y="40852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4" name="Line 80"/>
          <p:cNvSpPr>
            <a:spLocks noChangeShapeType="1"/>
          </p:cNvSpPr>
          <p:nvPr/>
        </p:nvSpPr>
        <p:spPr bwMode="auto">
          <a:xfrm>
            <a:off x="6115050" y="4093187"/>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5" name="Line 81"/>
          <p:cNvSpPr>
            <a:spLocks noChangeShapeType="1"/>
          </p:cNvSpPr>
          <p:nvPr/>
        </p:nvSpPr>
        <p:spPr bwMode="auto">
          <a:xfrm>
            <a:off x="6662737" y="408366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6" name="Line 82"/>
          <p:cNvSpPr>
            <a:spLocks noChangeShapeType="1"/>
          </p:cNvSpPr>
          <p:nvPr/>
        </p:nvSpPr>
        <p:spPr bwMode="auto">
          <a:xfrm>
            <a:off x="7245350" y="40630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7" name="Line 83"/>
          <p:cNvSpPr>
            <a:spLocks noChangeShapeType="1"/>
          </p:cNvSpPr>
          <p:nvPr/>
        </p:nvSpPr>
        <p:spPr bwMode="auto">
          <a:xfrm>
            <a:off x="7829550" y="40757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8" name="Line 84"/>
          <p:cNvSpPr>
            <a:spLocks noChangeShapeType="1"/>
          </p:cNvSpPr>
          <p:nvPr/>
        </p:nvSpPr>
        <p:spPr bwMode="auto">
          <a:xfrm>
            <a:off x="5502275" y="41106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9" name="Line 85"/>
          <p:cNvSpPr>
            <a:spLocks noChangeShapeType="1"/>
          </p:cNvSpPr>
          <p:nvPr/>
        </p:nvSpPr>
        <p:spPr bwMode="auto">
          <a:xfrm>
            <a:off x="4940300" y="41042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0" name="Line 86"/>
          <p:cNvSpPr>
            <a:spLocks noChangeShapeType="1"/>
          </p:cNvSpPr>
          <p:nvPr/>
        </p:nvSpPr>
        <p:spPr bwMode="auto">
          <a:xfrm>
            <a:off x="3821112" y="406461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1" name="Text Box 87"/>
          <p:cNvSpPr txBox="1">
            <a:spLocks noChangeArrowheads="1"/>
          </p:cNvSpPr>
          <p:nvPr/>
        </p:nvSpPr>
        <p:spPr bwMode="auto">
          <a:xfrm>
            <a:off x="1436687" y="4894874"/>
            <a:ext cx="6911975"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10000"/>
              </a:spcBef>
            </a:pPr>
            <a:r>
              <a:rPr kumimoji="1" lang="zh-CN" altLang="en-US" sz="2400" dirty="0">
                <a:ea typeface="宋体" panose="02010600030101010101" pitchFamily="2" charset="-122"/>
              </a:rPr>
              <a:t>                                                </a:t>
            </a:r>
            <a:r>
              <a:rPr kumimoji="1" lang="zh-CN" altLang="en-US" sz="2400" b="1" dirty="0">
                <a:solidFill>
                  <a:srgbClr val="006600"/>
                </a:solidFill>
                <a:ea typeface="宋体" panose="02010600030101010101" pitchFamily="2" charset="-122"/>
              </a:rPr>
              <a:t>√    </a:t>
            </a:r>
            <a:r>
              <a:rPr kumimoji="1" lang="zh-CN" altLang="en-US" sz="2400" b="1" dirty="0" smtClean="0">
                <a:solidFill>
                  <a:srgbClr val="006600"/>
                </a:solidFill>
                <a:ea typeface="宋体" panose="02010600030101010101" pitchFamily="2" charset="-122"/>
              </a:rPr>
              <a:t>  √ </a:t>
            </a:r>
            <a:r>
              <a:rPr kumimoji="1" lang="zh-CN" altLang="en-US" sz="2400" b="1" dirty="0" smtClean="0">
                <a:ea typeface="宋体" panose="02010600030101010101" pitchFamily="2" charset="-122"/>
              </a:rPr>
              <a:t>      </a:t>
            </a:r>
            <a:endParaRPr kumimoji="1" lang="zh-CN" altLang="en-US" sz="2400" b="1" dirty="0">
              <a:ea typeface="宋体" panose="02010600030101010101" pitchFamily="2" charset="-122"/>
            </a:endParaRPr>
          </a:p>
          <a:p>
            <a:pPr eaLnBrk="1" hangingPunct="1">
              <a:spcBef>
                <a:spcPct val="10000"/>
              </a:spcBef>
            </a:pPr>
            <a:r>
              <a:rPr kumimoji="1" lang="zh-CN" altLang="en-US" sz="2400" b="1" dirty="0">
                <a:ea typeface="宋体" panose="02010600030101010101" pitchFamily="2" charset="-122"/>
              </a:rPr>
              <a:t>                             </a:t>
            </a:r>
            <a:r>
              <a:rPr kumimoji="1" lang="zh-CN" altLang="en-US" sz="2400" b="1" dirty="0">
                <a:solidFill>
                  <a:srgbClr val="006600"/>
                </a:solidFill>
                <a:ea typeface="宋体" panose="02010600030101010101" pitchFamily="2" charset="-122"/>
              </a:rPr>
              <a:t>√  </a:t>
            </a:r>
            <a:r>
              <a:rPr kumimoji="1" lang="zh-CN" altLang="en-US" sz="2400" b="1" dirty="0" smtClean="0">
                <a:solidFill>
                  <a:srgbClr val="006600"/>
                </a:solidFill>
                <a:ea typeface="宋体" panose="02010600030101010101" pitchFamily="2" charset="-122"/>
              </a:rPr>
              <a:t>   √           </a:t>
            </a:r>
            <a:r>
              <a:rPr kumimoji="1" lang="zh-CN" altLang="en-US" sz="2400" b="1" dirty="0">
                <a:solidFill>
                  <a:srgbClr val="006600"/>
                </a:solidFill>
                <a:ea typeface="宋体" panose="02010600030101010101" pitchFamily="2" charset="-122"/>
              </a:rPr>
              <a:t>√  </a:t>
            </a:r>
            <a:r>
              <a:rPr kumimoji="1" lang="zh-CN" altLang="en-US" sz="2400" b="1" dirty="0" smtClean="0">
                <a:solidFill>
                  <a:srgbClr val="006600"/>
                </a:solidFill>
                <a:ea typeface="宋体" panose="02010600030101010101" pitchFamily="2" charset="-122"/>
              </a:rPr>
              <a:t>    </a:t>
            </a:r>
            <a:r>
              <a:rPr kumimoji="1" lang="zh-CN" altLang="en-US" sz="2400" b="1" dirty="0">
                <a:solidFill>
                  <a:srgbClr val="006600"/>
                </a:solidFill>
                <a:ea typeface="宋体" panose="02010600030101010101" pitchFamily="2" charset="-122"/>
              </a:rPr>
              <a:t>√</a:t>
            </a:r>
          </a:p>
          <a:p>
            <a:pPr eaLnBrk="1" hangingPunct="1">
              <a:spcBef>
                <a:spcPct val="10000"/>
              </a:spcBef>
            </a:pPr>
            <a:r>
              <a:rPr kumimoji="1" lang="zh-CN" altLang="en-US" sz="2400" b="1" dirty="0">
                <a:solidFill>
                  <a:srgbClr val="006600"/>
                </a:solidFill>
                <a:ea typeface="宋体" panose="02010600030101010101" pitchFamily="2" charset="-122"/>
              </a:rPr>
              <a:t>                             √ </a:t>
            </a:r>
            <a:r>
              <a:rPr kumimoji="1" lang="zh-CN" altLang="en-US" sz="2400" b="1" dirty="0" smtClean="0">
                <a:solidFill>
                  <a:srgbClr val="006600"/>
                </a:solidFill>
                <a:ea typeface="宋体" panose="02010600030101010101" pitchFamily="2" charset="-122"/>
              </a:rPr>
              <a:t>    </a:t>
            </a:r>
            <a:r>
              <a:rPr kumimoji="1" lang="zh-CN" altLang="en-US" sz="2400" b="1" dirty="0">
                <a:solidFill>
                  <a:srgbClr val="006600"/>
                </a:solidFill>
                <a:ea typeface="宋体" panose="02010600030101010101" pitchFamily="2" charset="-122"/>
              </a:rPr>
              <a:t>√        </a:t>
            </a:r>
            <a:r>
              <a:rPr kumimoji="1" lang="zh-CN" altLang="en-US" sz="2400" b="1" dirty="0" smtClean="0">
                <a:solidFill>
                  <a:srgbClr val="006600"/>
                </a:solidFill>
                <a:ea typeface="宋体" panose="02010600030101010101" pitchFamily="2" charset="-122"/>
              </a:rPr>
              <a:t>   √      √     </a:t>
            </a:r>
            <a:r>
              <a:rPr kumimoji="1" lang="zh-CN" altLang="en-US" sz="2400" b="1" dirty="0">
                <a:solidFill>
                  <a:srgbClr val="006600"/>
                </a:solidFill>
                <a:ea typeface="宋体" panose="02010600030101010101" pitchFamily="2" charset="-122"/>
              </a:rPr>
              <a:t>√   </a:t>
            </a:r>
            <a:r>
              <a:rPr kumimoji="1" lang="zh-CN" altLang="en-US" sz="2400" b="1" dirty="0" smtClean="0">
                <a:solidFill>
                  <a:srgbClr val="006600"/>
                </a:solidFill>
                <a:ea typeface="宋体" panose="02010600030101010101" pitchFamily="2" charset="-122"/>
              </a:rPr>
              <a:t>  √     </a:t>
            </a:r>
            <a:r>
              <a:rPr kumimoji="1" lang="zh-CN" altLang="en-US" sz="2400" b="1" dirty="0">
                <a:solidFill>
                  <a:srgbClr val="006600"/>
                </a:solidFill>
                <a:ea typeface="宋体" panose="02010600030101010101" pitchFamily="2" charset="-122"/>
              </a:rPr>
              <a:t>√</a:t>
            </a:r>
          </a:p>
        </p:txBody>
      </p:sp>
      <p:sp>
        <p:nvSpPr>
          <p:cNvPr id="67672" name="Text Box 88"/>
          <p:cNvSpPr txBox="1">
            <a:spLocks noChangeArrowheads="1"/>
          </p:cNvSpPr>
          <p:nvPr/>
        </p:nvSpPr>
        <p:spPr bwMode="auto">
          <a:xfrm>
            <a:off x="3276600" y="2985112"/>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4</a:t>
            </a:r>
          </a:p>
        </p:txBody>
      </p:sp>
      <p:sp>
        <p:nvSpPr>
          <p:cNvPr id="67673" name="Text Box 89"/>
          <p:cNvSpPr txBox="1">
            <a:spLocks noChangeArrowheads="1"/>
          </p:cNvSpPr>
          <p:nvPr/>
        </p:nvSpPr>
        <p:spPr bwMode="auto">
          <a:xfrm>
            <a:off x="3905250" y="3377224"/>
            <a:ext cx="322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74" name="Text Box 90"/>
          <p:cNvSpPr txBox="1">
            <a:spLocks noChangeArrowheads="1"/>
          </p:cNvSpPr>
          <p:nvPr/>
        </p:nvSpPr>
        <p:spPr bwMode="auto">
          <a:xfrm>
            <a:off x="3873500" y="2997812"/>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75" name="Text Box 91"/>
          <p:cNvSpPr txBox="1">
            <a:spLocks noChangeArrowheads="1"/>
          </p:cNvSpPr>
          <p:nvPr/>
        </p:nvSpPr>
        <p:spPr bwMode="auto">
          <a:xfrm>
            <a:off x="6188075" y="4075724"/>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76" name="Text Box 92"/>
          <p:cNvSpPr txBox="1">
            <a:spLocks noChangeArrowheads="1"/>
          </p:cNvSpPr>
          <p:nvPr/>
        </p:nvSpPr>
        <p:spPr bwMode="auto">
          <a:xfrm>
            <a:off x="6783387" y="4067787"/>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7677" name="Text Box 93"/>
          <p:cNvSpPr txBox="1">
            <a:spLocks noChangeArrowheads="1"/>
          </p:cNvSpPr>
          <p:nvPr/>
        </p:nvSpPr>
        <p:spPr bwMode="auto">
          <a:xfrm>
            <a:off x="7342187" y="4055087"/>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78" name="Text Box 94"/>
          <p:cNvSpPr txBox="1">
            <a:spLocks noChangeArrowheads="1"/>
          </p:cNvSpPr>
          <p:nvPr/>
        </p:nvSpPr>
        <p:spPr bwMode="auto">
          <a:xfrm>
            <a:off x="7926387" y="4055087"/>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79" name="Text Box 95"/>
          <p:cNvSpPr txBox="1">
            <a:spLocks noChangeArrowheads="1"/>
          </p:cNvSpPr>
          <p:nvPr/>
        </p:nvSpPr>
        <p:spPr bwMode="auto">
          <a:xfrm>
            <a:off x="1436686" y="2447661"/>
            <a:ext cx="691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 1      2     3     4    1    2     5    1     2     3     4     5   </a:t>
            </a:r>
          </a:p>
        </p:txBody>
      </p:sp>
      <p:sp>
        <p:nvSpPr>
          <p:cNvPr id="67680" name="Line 96"/>
          <p:cNvSpPr>
            <a:spLocks noChangeShapeType="1"/>
          </p:cNvSpPr>
          <p:nvPr/>
        </p:nvSpPr>
        <p:spPr bwMode="auto">
          <a:xfrm>
            <a:off x="1508125" y="44344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1" name="Line 97"/>
          <p:cNvSpPr>
            <a:spLocks noChangeShapeType="1"/>
          </p:cNvSpPr>
          <p:nvPr/>
        </p:nvSpPr>
        <p:spPr bwMode="auto">
          <a:xfrm>
            <a:off x="2117725" y="44281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2" name="Line 98"/>
          <p:cNvSpPr>
            <a:spLocks noChangeShapeType="1"/>
          </p:cNvSpPr>
          <p:nvPr/>
        </p:nvSpPr>
        <p:spPr bwMode="auto">
          <a:xfrm>
            <a:off x="4945062" y="447577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3" name="Line 99"/>
          <p:cNvSpPr>
            <a:spLocks noChangeShapeType="1"/>
          </p:cNvSpPr>
          <p:nvPr/>
        </p:nvSpPr>
        <p:spPr bwMode="auto">
          <a:xfrm>
            <a:off x="5500687" y="44789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4" name="Line 100"/>
          <p:cNvSpPr>
            <a:spLocks noChangeShapeType="1"/>
          </p:cNvSpPr>
          <p:nvPr/>
        </p:nvSpPr>
        <p:spPr bwMode="auto">
          <a:xfrm>
            <a:off x="6113462" y="44821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5" name="Line 101"/>
          <p:cNvSpPr>
            <a:spLocks noChangeShapeType="1"/>
          </p:cNvSpPr>
          <p:nvPr/>
        </p:nvSpPr>
        <p:spPr bwMode="auto">
          <a:xfrm>
            <a:off x="6662737" y="446307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6" name="Line 102"/>
          <p:cNvSpPr>
            <a:spLocks noChangeShapeType="1"/>
          </p:cNvSpPr>
          <p:nvPr/>
        </p:nvSpPr>
        <p:spPr bwMode="auto">
          <a:xfrm>
            <a:off x="7240587" y="4442437"/>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7" name="Line 103"/>
          <p:cNvSpPr>
            <a:spLocks noChangeShapeType="1"/>
          </p:cNvSpPr>
          <p:nvPr/>
        </p:nvSpPr>
        <p:spPr bwMode="auto">
          <a:xfrm>
            <a:off x="7831137" y="4474187"/>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8" name="Line 104"/>
          <p:cNvSpPr>
            <a:spLocks noChangeShapeType="1"/>
          </p:cNvSpPr>
          <p:nvPr/>
        </p:nvSpPr>
        <p:spPr bwMode="auto">
          <a:xfrm>
            <a:off x="2701925" y="44408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9" name="Line 105"/>
          <p:cNvSpPr>
            <a:spLocks noChangeShapeType="1"/>
          </p:cNvSpPr>
          <p:nvPr/>
        </p:nvSpPr>
        <p:spPr bwMode="auto">
          <a:xfrm>
            <a:off x="3273425" y="44535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0" name="Line 106"/>
          <p:cNvSpPr>
            <a:spLocks noChangeShapeType="1"/>
          </p:cNvSpPr>
          <p:nvPr/>
        </p:nvSpPr>
        <p:spPr bwMode="auto">
          <a:xfrm>
            <a:off x="3819525" y="44662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1" name="Line 107"/>
          <p:cNvSpPr>
            <a:spLocks noChangeShapeType="1"/>
          </p:cNvSpPr>
          <p:nvPr/>
        </p:nvSpPr>
        <p:spPr bwMode="auto">
          <a:xfrm>
            <a:off x="4378325" y="44789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2" name="Text Box 108"/>
          <p:cNvSpPr txBox="1">
            <a:spLocks noChangeArrowheads="1"/>
          </p:cNvSpPr>
          <p:nvPr/>
        </p:nvSpPr>
        <p:spPr bwMode="auto">
          <a:xfrm>
            <a:off x="5038725" y="4475774"/>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93" name="Text Box 109"/>
          <p:cNvSpPr txBox="1">
            <a:spLocks noChangeArrowheads="1"/>
          </p:cNvSpPr>
          <p:nvPr/>
        </p:nvSpPr>
        <p:spPr bwMode="auto">
          <a:xfrm>
            <a:off x="5573712" y="2970824"/>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94" name="Text Box 110"/>
          <p:cNvSpPr txBox="1">
            <a:spLocks noChangeArrowheads="1"/>
          </p:cNvSpPr>
          <p:nvPr/>
        </p:nvSpPr>
        <p:spPr bwMode="auto">
          <a:xfrm>
            <a:off x="6178550" y="4477362"/>
            <a:ext cx="214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95" name="Text Box 111"/>
          <p:cNvSpPr txBox="1">
            <a:spLocks noChangeArrowheads="1"/>
          </p:cNvSpPr>
          <p:nvPr/>
        </p:nvSpPr>
        <p:spPr bwMode="auto">
          <a:xfrm>
            <a:off x="6759575" y="4469424"/>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96" name="Text Box 112"/>
          <p:cNvSpPr txBox="1">
            <a:spLocks noChangeArrowheads="1"/>
          </p:cNvSpPr>
          <p:nvPr/>
        </p:nvSpPr>
        <p:spPr bwMode="auto">
          <a:xfrm>
            <a:off x="7342187" y="4448787"/>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7697" name="Text Box 113"/>
          <p:cNvSpPr txBox="1">
            <a:spLocks noChangeArrowheads="1"/>
          </p:cNvSpPr>
          <p:nvPr/>
        </p:nvSpPr>
        <p:spPr bwMode="auto">
          <a:xfrm>
            <a:off x="7926387" y="4461487"/>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98" name="Text Box 114"/>
          <p:cNvSpPr txBox="1">
            <a:spLocks noChangeArrowheads="1"/>
          </p:cNvSpPr>
          <p:nvPr/>
        </p:nvSpPr>
        <p:spPr bwMode="auto">
          <a:xfrm>
            <a:off x="107155" y="4894874"/>
            <a:ext cx="1143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10000"/>
              </a:spcBef>
            </a:pPr>
            <a:r>
              <a:rPr kumimoji="1" lang="zh-CN" altLang="en-US" sz="2400" dirty="0">
                <a:ea typeface="黑体" panose="02010609060101010101" pitchFamily="49" charset="-122"/>
              </a:rPr>
              <a:t>3行/组</a:t>
            </a:r>
          </a:p>
          <a:p>
            <a:pPr eaLnBrk="1" hangingPunct="1">
              <a:spcBef>
                <a:spcPct val="10000"/>
              </a:spcBef>
            </a:pPr>
            <a:r>
              <a:rPr kumimoji="1" lang="en-US" altLang="zh-CN" sz="2400" dirty="0">
                <a:ea typeface="黑体" panose="02010609060101010101" pitchFamily="49" charset="-122"/>
              </a:rPr>
              <a:t>4</a:t>
            </a:r>
            <a:r>
              <a:rPr kumimoji="1" lang="zh-CN" altLang="en-US" sz="2400" dirty="0">
                <a:ea typeface="黑体" panose="02010609060101010101" pitchFamily="49" charset="-122"/>
              </a:rPr>
              <a:t>行/组</a:t>
            </a:r>
          </a:p>
          <a:p>
            <a:pPr eaLnBrk="1" hangingPunct="1">
              <a:spcBef>
                <a:spcPct val="10000"/>
              </a:spcBef>
            </a:pPr>
            <a:r>
              <a:rPr kumimoji="1" lang="zh-CN" altLang="en-US" sz="2400" dirty="0">
                <a:ea typeface="黑体" panose="02010609060101010101" pitchFamily="49" charset="-122"/>
              </a:rPr>
              <a:t>5行/组</a:t>
            </a:r>
          </a:p>
        </p:txBody>
      </p:sp>
      <p:sp>
        <p:nvSpPr>
          <p:cNvPr id="616563" name="Text Box 115"/>
          <p:cNvSpPr txBox="1">
            <a:spLocks noChangeArrowheads="1"/>
          </p:cNvSpPr>
          <p:nvPr/>
        </p:nvSpPr>
        <p:spPr bwMode="auto">
          <a:xfrm>
            <a:off x="5222875" y="730679"/>
            <a:ext cx="3440113" cy="29238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dirty="0">
                <a:solidFill>
                  <a:srgbClr val="FF0000"/>
                </a:solidFill>
                <a:latin typeface="微软雅黑" panose="020B0503020204020204" pitchFamily="34" charset="-122"/>
                <a:ea typeface="微软雅黑" panose="020B0503020204020204" pitchFamily="34" charset="-122"/>
              </a:rPr>
              <a:t>总是把最长时间不看的书还</a:t>
            </a:r>
            <a:r>
              <a:rPr kumimoji="1" lang="zh-CN" altLang="en-US" sz="1900" b="1" dirty="0" smtClean="0">
                <a:solidFill>
                  <a:srgbClr val="FF0000"/>
                </a:solidFill>
                <a:latin typeface="微软雅黑" panose="020B0503020204020204" pitchFamily="34" charset="-122"/>
                <a:ea typeface="微软雅黑" panose="020B0503020204020204" pitchFamily="34" charset="-122"/>
              </a:rPr>
              <a:t>回去</a:t>
            </a:r>
            <a:endParaRPr kumimoji="1" lang="zh-CN" altLang="en-US" sz="1900" b="1" dirty="0">
              <a:solidFill>
                <a:srgbClr val="FF0000"/>
              </a:solidFill>
              <a:latin typeface="微软雅黑" panose="020B0503020204020204" pitchFamily="34" charset="-122"/>
              <a:ea typeface="微软雅黑" panose="020B0503020204020204" pitchFamily="34" charset="-122"/>
            </a:endParaRPr>
          </a:p>
        </p:txBody>
      </p:sp>
      <p:sp>
        <p:nvSpPr>
          <p:cNvPr id="6770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84AEBC8-419B-4F12-999E-0A686DCF9DAE}" type="slidenum">
              <a:rPr lang="zh-CN" altLang="en-US" sz="1200" smtClean="0">
                <a:solidFill>
                  <a:srgbClr val="898989"/>
                </a:solidFill>
              </a:rPr>
              <a:pPr/>
              <a:t>56</a:t>
            </a:fld>
            <a:endParaRPr lang="zh-CN" altLang="en-US" sz="1200" smtClean="0">
              <a:solidFill>
                <a:srgbClr val="898989"/>
              </a:solidFill>
            </a:endParaRPr>
          </a:p>
        </p:txBody>
      </p:sp>
      <p:sp>
        <p:nvSpPr>
          <p:cNvPr id="2" name="文本框 1"/>
          <p:cNvSpPr txBox="1"/>
          <p:nvPr/>
        </p:nvSpPr>
        <p:spPr>
          <a:xfrm>
            <a:off x="293688" y="2086940"/>
            <a:ext cx="3562350" cy="400110"/>
          </a:xfrm>
          <a:prstGeom prst="rect">
            <a:avLst/>
          </a:prstGeom>
          <a:noFill/>
        </p:spPr>
        <p:txBody>
          <a:bodyPr wrap="square" rtlCol="0">
            <a:spAutoFit/>
          </a:bodyPr>
          <a:lstStyle/>
          <a:p>
            <a:r>
              <a:rPr lang="zh-CN" altLang="en-US" sz="2000" dirty="0" smtClean="0">
                <a:latin typeface="+mj-ea"/>
                <a:ea typeface="+mj-ea"/>
              </a:rPr>
              <a:t>以压栈方式来说明访问过程</a:t>
            </a:r>
          </a:p>
        </p:txBody>
      </p:sp>
      <p:sp>
        <p:nvSpPr>
          <p:cNvPr id="3" name="文本框 2"/>
          <p:cNvSpPr txBox="1"/>
          <p:nvPr/>
        </p:nvSpPr>
        <p:spPr>
          <a:xfrm>
            <a:off x="1139030" y="5317117"/>
            <a:ext cx="1231107" cy="409575"/>
          </a:xfrm>
          <a:prstGeom prst="rect">
            <a:avLst/>
          </a:prstGeom>
          <a:noFill/>
        </p:spPr>
        <p:txBody>
          <a:bodyPr wrap="square" rtlCol="0">
            <a:spAutoFit/>
          </a:bodyPr>
          <a:lstStyle/>
          <a:p>
            <a:r>
              <a:rPr lang="zh-CN" altLang="en-US" sz="2000" dirty="0" smtClean="0">
                <a:latin typeface="+mj-ea"/>
                <a:ea typeface="+mj-ea"/>
              </a:rPr>
              <a:t>命中情况</a:t>
            </a:r>
          </a:p>
        </p:txBody>
      </p:sp>
      <p:sp>
        <p:nvSpPr>
          <p:cNvPr id="119" name="文本框 118"/>
          <p:cNvSpPr txBox="1"/>
          <p:nvPr/>
        </p:nvSpPr>
        <p:spPr>
          <a:xfrm>
            <a:off x="0" y="2445775"/>
            <a:ext cx="1528762" cy="400110"/>
          </a:xfrm>
          <a:prstGeom prst="rect">
            <a:avLst/>
          </a:prstGeom>
          <a:noFill/>
        </p:spPr>
        <p:txBody>
          <a:bodyPr wrap="square" rtlCol="0">
            <a:spAutoFit/>
          </a:bodyPr>
          <a:lstStyle/>
          <a:p>
            <a:r>
              <a:rPr lang="zh-CN" altLang="en-US" sz="2000" dirty="0" smtClean="0">
                <a:latin typeface="+mj-ea"/>
                <a:ea typeface="+mj-ea"/>
              </a:rPr>
              <a:t>访问地址流</a:t>
            </a:r>
          </a:p>
        </p:txBody>
      </p:sp>
      <p:sp>
        <p:nvSpPr>
          <p:cNvPr id="4" name="矩形 3"/>
          <p:cNvSpPr/>
          <p:nvPr/>
        </p:nvSpPr>
        <p:spPr>
          <a:xfrm>
            <a:off x="815180" y="6315740"/>
            <a:ext cx="6526213" cy="418833"/>
          </a:xfrm>
          <a:prstGeom prst="rect">
            <a:avLst/>
          </a:prstGeom>
        </p:spPr>
        <p:txBody>
          <a:bodyPr wrap="square">
            <a:spAutoFit/>
          </a:bodyPr>
          <a:lstStyle/>
          <a:p>
            <a:pPr eaLnBrk="1" hangingPunct="1">
              <a:lnSpc>
                <a:spcPct val="115000"/>
              </a:lnSpc>
              <a:spcBef>
                <a:spcPct val="50000"/>
              </a:spcBef>
            </a:pPr>
            <a:r>
              <a:rPr lang="en-US" altLang="zh-CN" sz="2000" b="1" dirty="0">
                <a:solidFill>
                  <a:schemeClr val="accent2"/>
                </a:solidFill>
                <a:latin typeface="微软雅黑" panose="020B0503020204020204" pitchFamily="34" charset="-122"/>
                <a:ea typeface="微软雅黑" panose="020B0503020204020204" pitchFamily="34" charset="-122"/>
              </a:rPr>
              <a:t>LRU</a:t>
            </a:r>
            <a:r>
              <a:rPr lang="zh-CN" altLang="en-US" sz="2000" b="1" dirty="0">
                <a:solidFill>
                  <a:schemeClr val="accent2"/>
                </a:solidFill>
                <a:latin typeface="微软雅黑" panose="020B0503020204020204" pitchFamily="34" charset="-122"/>
                <a:ea typeface="微软雅黑" panose="020B0503020204020204" pitchFamily="34" charset="-122"/>
              </a:rPr>
              <a:t>是一种栈算法，它的命中率随组的增大而提高。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6563"/>
                                        </p:tgtEl>
                                        <p:attrNameLst>
                                          <p:attrName>style.visibility</p:attrName>
                                        </p:attrNameLst>
                                      </p:cBhvr>
                                      <p:to>
                                        <p:strVal val="visible"/>
                                      </p:to>
                                    </p:set>
                                    <p:animEffect transition="in" filter="blinds(horizontal)">
                                      <p:cBhvr>
                                        <p:cTn id="7" dur="500"/>
                                        <p:tgtEl>
                                          <p:spTgt spid="6165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wipe(down)">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wipe(down)">
                                      <p:cBhvr>
                                        <p:cTn id="22" dur="500"/>
                                        <p:tgtEl>
                                          <p:spTgt spid="119"/>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67679"/>
                                        </p:tgtEl>
                                        <p:attrNameLst>
                                          <p:attrName>style.visibility</p:attrName>
                                        </p:attrNameLst>
                                      </p:cBhvr>
                                      <p:to>
                                        <p:strVal val="visible"/>
                                      </p:to>
                                    </p:set>
                                    <p:animEffect transition="in" filter="wipe(down)">
                                      <p:cBhvr>
                                        <p:cTn id="26" dur="500"/>
                                        <p:tgtEl>
                                          <p:spTgt spid="6767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7592"/>
                                        </p:tgtEl>
                                        <p:attrNameLst>
                                          <p:attrName>style.visibility</p:attrName>
                                        </p:attrNameLst>
                                      </p:cBhvr>
                                      <p:to>
                                        <p:strVal val="visible"/>
                                      </p:to>
                                    </p:set>
                                    <p:animEffect transition="in" filter="wipe(down)">
                                      <p:cBhvr>
                                        <p:cTn id="31" dur="500"/>
                                        <p:tgtEl>
                                          <p:spTgt spid="6759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7594"/>
                                        </p:tgtEl>
                                        <p:attrNameLst>
                                          <p:attrName>style.visibility</p:attrName>
                                        </p:attrNameLst>
                                      </p:cBhvr>
                                      <p:to>
                                        <p:strVal val="visible"/>
                                      </p:to>
                                    </p:set>
                                    <p:animEffect transition="in" filter="wipe(down)">
                                      <p:cBhvr>
                                        <p:cTn id="34" dur="500"/>
                                        <p:tgtEl>
                                          <p:spTgt spid="6759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7595"/>
                                        </p:tgtEl>
                                        <p:attrNameLst>
                                          <p:attrName>style.visibility</p:attrName>
                                        </p:attrNameLst>
                                      </p:cBhvr>
                                      <p:to>
                                        <p:strVal val="visible"/>
                                      </p:to>
                                    </p:set>
                                    <p:animEffect transition="in" filter="wipe(down)">
                                      <p:cBhvr>
                                        <p:cTn id="37" dur="500"/>
                                        <p:tgtEl>
                                          <p:spTgt spid="6759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7596"/>
                                        </p:tgtEl>
                                        <p:attrNameLst>
                                          <p:attrName>style.visibility</p:attrName>
                                        </p:attrNameLst>
                                      </p:cBhvr>
                                      <p:to>
                                        <p:strVal val="visible"/>
                                      </p:to>
                                    </p:set>
                                    <p:animEffect transition="in" filter="wipe(down)">
                                      <p:cBhvr>
                                        <p:cTn id="40" dur="500"/>
                                        <p:tgtEl>
                                          <p:spTgt spid="6759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67659"/>
                                        </p:tgtEl>
                                        <p:attrNameLst>
                                          <p:attrName>style.visibility</p:attrName>
                                        </p:attrNameLst>
                                      </p:cBhvr>
                                      <p:to>
                                        <p:strVal val="visible"/>
                                      </p:to>
                                    </p:set>
                                    <p:animEffect transition="in" filter="wipe(down)">
                                      <p:cBhvr>
                                        <p:cTn id="43" dur="500"/>
                                        <p:tgtEl>
                                          <p:spTgt spid="6765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67680"/>
                                        </p:tgtEl>
                                        <p:attrNameLst>
                                          <p:attrName>style.visibility</p:attrName>
                                        </p:attrNameLst>
                                      </p:cBhvr>
                                      <p:to>
                                        <p:strVal val="visible"/>
                                      </p:to>
                                    </p:set>
                                    <p:animEffect transition="in" filter="wipe(down)">
                                      <p:cBhvr>
                                        <p:cTn id="46" dur="500"/>
                                        <p:tgtEl>
                                          <p:spTgt spid="6768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67593"/>
                                        </p:tgtEl>
                                        <p:attrNameLst>
                                          <p:attrName>style.visibility</p:attrName>
                                        </p:attrNameLst>
                                      </p:cBhvr>
                                      <p:to>
                                        <p:strVal val="visible"/>
                                      </p:to>
                                    </p:set>
                                    <p:animEffect transition="in" filter="wipe(down)">
                                      <p:cBhvr>
                                        <p:cTn id="51" dur="500"/>
                                        <p:tgtEl>
                                          <p:spTgt spid="6759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67597"/>
                                        </p:tgtEl>
                                        <p:attrNameLst>
                                          <p:attrName>style.visibility</p:attrName>
                                        </p:attrNameLst>
                                      </p:cBhvr>
                                      <p:to>
                                        <p:strVal val="visible"/>
                                      </p:to>
                                    </p:set>
                                    <p:animEffect transition="in" filter="wipe(down)">
                                      <p:cBhvr>
                                        <p:cTn id="54" dur="500"/>
                                        <p:tgtEl>
                                          <p:spTgt spid="67597"/>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7598"/>
                                        </p:tgtEl>
                                        <p:attrNameLst>
                                          <p:attrName>style.visibility</p:attrName>
                                        </p:attrNameLst>
                                      </p:cBhvr>
                                      <p:to>
                                        <p:strVal val="visible"/>
                                      </p:to>
                                    </p:set>
                                    <p:animEffect transition="in" filter="wipe(down)">
                                      <p:cBhvr>
                                        <p:cTn id="57" dur="500"/>
                                        <p:tgtEl>
                                          <p:spTgt spid="67598"/>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67599"/>
                                        </p:tgtEl>
                                        <p:attrNameLst>
                                          <p:attrName>style.visibility</p:attrName>
                                        </p:attrNameLst>
                                      </p:cBhvr>
                                      <p:to>
                                        <p:strVal val="visible"/>
                                      </p:to>
                                    </p:set>
                                    <p:animEffect transition="in" filter="wipe(down)">
                                      <p:cBhvr>
                                        <p:cTn id="60" dur="500"/>
                                        <p:tgtEl>
                                          <p:spTgt spid="6759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7601"/>
                                        </p:tgtEl>
                                        <p:attrNameLst>
                                          <p:attrName>style.visibility</p:attrName>
                                        </p:attrNameLst>
                                      </p:cBhvr>
                                      <p:to>
                                        <p:strVal val="visible"/>
                                      </p:to>
                                    </p:set>
                                    <p:animEffect transition="in" filter="wipe(down)">
                                      <p:cBhvr>
                                        <p:cTn id="63" dur="500"/>
                                        <p:tgtEl>
                                          <p:spTgt spid="6760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7660"/>
                                        </p:tgtEl>
                                        <p:attrNameLst>
                                          <p:attrName>style.visibility</p:attrName>
                                        </p:attrNameLst>
                                      </p:cBhvr>
                                      <p:to>
                                        <p:strVal val="visible"/>
                                      </p:to>
                                    </p:set>
                                    <p:animEffect transition="in" filter="wipe(down)">
                                      <p:cBhvr>
                                        <p:cTn id="66" dur="500"/>
                                        <p:tgtEl>
                                          <p:spTgt spid="6766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7681"/>
                                        </p:tgtEl>
                                        <p:attrNameLst>
                                          <p:attrName>style.visibility</p:attrName>
                                        </p:attrNameLst>
                                      </p:cBhvr>
                                      <p:to>
                                        <p:strVal val="visible"/>
                                      </p:to>
                                    </p:set>
                                    <p:animEffect transition="in" filter="wipe(down)">
                                      <p:cBhvr>
                                        <p:cTn id="69" dur="500"/>
                                        <p:tgtEl>
                                          <p:spTgt spid="6768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67602"/>
                                        </p:tgtEl>
                                        <p:attrNameLst>
                                          <p:attrName>style.visibility</p:attrName>
                                        </p:attrNameLst>
                                      </p:cBhvr>
                                      <p:to>
                                        <p:strVal val="visible"/>
                                      </p:to>
                                    </p:set>
                                    <p:animEffect transition="in" filter="wipe(down)">
                                      <p:cBhvr>
                                        <p:cTn id="74" dur="500"/>
                                        <p:tgtEl>
                                          <p:spTgt spid="67602"/>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67603"/>
                                        </p:tgtEl>
                                        <p:attrNameLst>
                                          <p:attrName>style.visibility</p:attrName>
                                        </p:attrNameLst>
                                      </p:cBhvr>
                                      <p:to>
                                        <p:strVal val="visible"/>
                                      </p:to>
                                    </p:set>
                                    <p:animEffect transition="in" filter="wipe(down)">
                                      <p:cBhvr>
                                        <p:cTn id="77" dur="500"/>
                                        <p:tgtEl>
                                          <p:spTgt spid="6760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67604"/>
                                        </p:tgtEl>
                                        <p:attrNameLst>
                                          <p:attrName>style.visibility</p:attrName>
                                        </p:attrNameLst>
                                      </p:cBhvr>
                                      <p:to>
                                        <p:strVal val="visible"/>
                                      </p:to>
                                    </p:set>
                                    <p:animEffect transition="in" filter="wipe(down)">
                                      <p:cBhvr>
                                        <p:cTn id="80" dur="500"/>
                                        <p:tgtEl>
                                          <p:spTgt spid="67604"/>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67605"/>
                                        </p:tgtEl>
                                        <p:attrNameLst>
                                          <p:attrName>style.visibility</p:attrName>
                                        </p:attrNameLst>
                                      </p:cBhvr>
                                      <p:to>
                                        <p:strVal val="visible"/>
                                      </p:to>
                                    </p:set>
                                    <p:animEffect transition="in" filter="wipe(down)">
                                      <p:cBhvr>
                                        <p:cTn id="83" dur="500"/>
                                        <p:tgtEl>
                                          <p:spTgt spid="67605"/>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67606"/>
                                        </p:tgtEl>
                                        <p:attrNameLst>
                                          <p:attrName>style.visibility</p:attrName>
                                        </p:attrNameLst>
                                      </p:cBhvr>
                                      <p:to>
                                        <p:strVal val="visible"/>
                                      </p:to>
                                    </p:set>
                                    <p:animEffect transition="in" filter="wipe(down)">
                                      <p:cBhvr>
                                        <p:cTn id="86" dur="500"/>
                                        <p:tgtEl>
                                          <p:spTgt spid="67606"/>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67647"/>
                                        </p:tgtEl>
                                        <p:attrNameLst>
                                          <p:attrName>style.visibility</p:attrName>
                                        </p:attrNameLst>
                                      </p:cBhvr>
                                      <p:to>
                                        <p:strVal val="visible"/>
                                      </p:to>
                                    </p:set>
                                    <p:animEffect transition="in" filter="wipe(down)">
                                      <p:cBhvr>
                                        <p:cTn id="89" dur="500"/>
                                        <p:tgtEl>
                                          <p:spTgt spid="67647"/>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67661"/>
                                        </p:tgtEl>
                                        <p:attrNameLst>
                                          <p:attrName>style.visibility</p:attrName>
                                        </p:attrNameLst>
                                      </p:cBhvr>
                                      <p:to>
                                        <p:strVal val="visible"/>
                                      </p:to>
                                    </p:set>
                                    <p:animEffect transition="in" filter="wipe(down)">
                                      <p:cBhvr>
                                        <p:cTn id="92" dur="500"/>
                                        <p:tgtEl>
                                          <p:spTgt spid="67661"/>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67688"/>
                                        </p:tgtEl>
                                        <p:attrNameLst>
                                          <p:attrName>style.visibility</p:attrName>
                                        </p:attrNameLst>
                                      </p:cBhvr>
                                      <p:to>
                                        <p:strVal val="visible"/>
                                      </p:to>
                                    </p:set>
                                    <p:animEffect transition="in" filter="wipe(down)">
                                      <p:cBhvr>
                                        <p:cTn id="95" dur="500"/>
                                        <p:tgtEl>
                                          <p:spTgt spid="6768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67607"/>
                                        </p:tgtEl>
                                        <p:attrNameLst>
                                          <p:attrName>style.visibility</p:attrName>
                                        </p:attrNameLst>
                                      </p:cBhvr>
                                      <p:to>
                                        <p:strVal val="visible"/>
                                      </p:to>
                                    </p:set>
                                    <p:animEffect transition="in" filter="wipe(down)">
                                      <p:cBhvr>
                                        <p:cTn id="100" dur="500"/>
                                        <p:tgtEl>
                                          <p:spTgt spid="67607"/>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67609"/>
                                        </p:tgtEl>
                                        <p:attrNameLst>
                                          <p:attrName>style.visibility</p:attrName>
                                        </p:attrNameLst>
                                      </p:cBhvr>
                                      <p:to>
                                        <p:strVal val="visible"/>
                                      </p:to>
                                    </p:set>
                                    <p:animEffect transition="in" filter="wipe(down)">
                                      <p:cBhvr>
                                        <p:cTn id="103" dur="500"/>
                                        <p:tgtEl>
                                          <p:spTgt spid="67609"/>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67610"/>
                                        </p:tgtEl>
                                        <p:attrNameLst>
                                          <p:attrName>style.visibility</p:attrName>
                                        </p:attrNameLst>
                                      </p:cBhvr>
                                      <p:to>
                                        <p:strVal val="visible"/>
                                      </p:to>
                                    </p:set>
                                    <p:animEffect transition="in" filter="wipe(down)">
                                      <p:cBhvr>
                                        <p:cTn id="106" dur="500"/>
                                        <p:tgtEl>
                                          <p:spTgt spid="67610"/>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67611"/>
                                        </p:tgtEl>
                                        <p:attrNameLst>
                                          <p:attrName>style.visibility</p:attrName>
                                        </p:attrNameLst>
                                      </p:cBhvr>
                                      <p:to>
                                        <p:strVal val="visible"/>
                                      </p:to>
                                    </p:set>
                                    <p:animEffect transition="in" filter="wipe(down)">
                                      <p:cBhvr>
                                        <p:cTn id="109" dur="500"/>
                                        <p:tgtEl>
                                          <p:spTgt spid="67611"/>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67615"/>
                                        </p:tgtEl>
                                        <p:attrNameLst>
                                          <p:attrName>style.visibility</p:attrName>
                                        </p:attrNameLst>
                                      </p:cBhvr>
                                      <p:to>
                                        <p:strVal val="visible"/>
                                      </p:to>
                                    </p:set>
                                    <p:animEffect transition="in" filter="wipe(down)">
                                      <p:cBhvr>
                                        <p:cTn id="112" dur="500"/>
                                        <p:tgtEl>
                                          <p:spTgt spid="67615"/>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67648"/>
                                        </p:tgtEl>
                                        <p:attrNameLst>
                                          <p:attrName>style.visibility</p:attrName>
                                        </p:attrNameLst>
                                      </p:cBhvr>
                                      <p:to>
                                        <p:strVal val="visible"/>
                                      </p:to>
                                    </p:set>
                                    <p:animEffect transition="in" filter="wipe(down)">
                                      <p:cBhvr>
                                        <p:cTn id="115" dur="500"/>
                                        <p:tgtEl>
                                          <p:spTgt spid="67648"/>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67662"/>
                                        </p:tgtEl>
                                        <p:attrNameLst>
                                          <p:attrName>style.visibility</p:attrName>
                                        </p:attrNameLst>
                                      </p:cBhvr>
                                      <p:to>
                                        <p:strVal val="visible"/>
                                      </p:to>
                                    </p:set>
                                    <p:animEffect transition="in" filter="wipe(down)">
                                      <p:cBhvr>
                                        <p:cTn id="118" dur="500"/>
                                        <p:tgtEl>
                                          <p:spTgt spid="67662"/>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67672"/>
                                        </p:tgtEl>
                                        <p:attrNameLst>
                                          <p:attrName>style.visibility</p:attrName>
                                        </p:attrNameLst>
                                      </p:cBhvr>
                                      <p:to>
                                        <p:strVal val="visible"/>
                                      </p:to>
                                    </p:set>
                                    <p:animEffect transition="in" filter="wipe(down)">
                                      <p:cBhvr>
                                        <p:cTn id="121" dur="500"/>
                                        <p:tgtEl>
                                          <p:spTgt spid="67672"/>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67689"/>
                                        </p:tgtEl>
                                        <p:attrNameLst>
                                          <p:attrName>style.visibility</p:attrName>
                                        </p:attrNameLst>
                                      </p:cBhvr>
                                      <p:to>
                                        <p:strVal val="visible"/>
                                      </p:to>
                                    </p:set>
                                    <p:animEffect transition="in" filter="wipe(down)">
                                      <p:cBhvr>
                                        <p:cTn id="124" dur="500"/>
                                        <p:tgtEl>
                                          <p:spTgt spid="67689"/>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67600"/>
                                        </p:tgtEl>
                                        <p:attrNameLst>
                                          <p:attrName>style.visibility</p:attrName>
                                        </p:attrNameLst>
                                      </p:cBhvr>
                                      <p:to>
                                        <p:strVal val="visible"/>
                                      </p:to>
                                    </p:set>
                                    <p:animEffect transition="in" filter="wipe(down)">
                                      <p:cBhvr>
                                        <p:cTn id="129" dur="500"/>
                                        <p:tgtEl>
                                          <p:spTgt spid="67600"/>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67608"/>
                                        </p:tgtEl>
                                        <p:attrNameLst>
                                          <p:attrName>style.visibility</p:attrName>
                                        </p:attrNameLst>
                                      </p:cBhvr>
                                      <p:to>
                                        <p:strVal val="visible"/>
                                      </p:to>
                                    </p:set>
                                    <p:animEffect transition="in" filter="wipe(down)">
                                      <p:cBhvr>
                                        <p:cTn id="132" dur="500"/>
                                        <p:tgtEl>
                                          <p:spTgt spid="67608"/>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67612"/>
                                        </p:tgtEl>
                                        <p:attrNameLst>
                                          <p:attrName>style.visibility</p:attrName>
                                        </p:attrNameLst>
                                      </p:cBhvr>
                                      <p:to>
                                        <p:strVal val="visible"/>
                                      </p:to>
                                    </p:set>
                                    <p:animEffect transition="in" filter="wipe(down)">
                                      <p:cBhvr>
                                        <p:cTn id="135" dur="500"/>
                                        <p:tgtEl>
                                          <p:spTgt spid="67612"/>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67613"/>
                                        </p:tgtEl>
                                        <p:attrNameLst>
                                          <p:attrName>style.visibility</p:attrName>
                                        </p:attrNameLst>
                                      </p:cBhvr>
                                      <p:to>
                                        <p:strVal val="visible"/>
                                      </p:to>
                                    </p:set>
                                    <p:animEffect transition="in" filter="wipe(down)">
                                      <p:cBhvr>
                                        <p:cTn id="138" dur="500"/>
                                        <p:tgtEl>
                                          <p:spTgt spid="67613"/>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67617"/>
                                        </p:tgtEl>
                                        <p:attrNameLst>
                                          <p:attrName>style.visibility</p:attrName>
                                        </p:attrNameLst>
                                      </p:cBhvr>
                                      <p:to>
                                        <p:strVal val="visible"/>
                                      </p:to>
                                    </p:set>
                                    <p:animEffect transition="in" filter="wipe(down)">
                                      <p:cBhvr>
                                        <p:cTn id="141" dur="500"/>
                                        <p:tgtEl>
                                          <p:spTgt spid="67617"/>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67670"/>
                                        </p:tgtEl>
                                        <p:attrNameLst>
                                          <p:attrName>style.visibility</p:attrName>
                                        </p:attrNameLst>
                                      </p:cBhvr>
                                      <p:to>
                                        <p:strVal val="visible"/>
                                      </p:to>
                                    </p:set>
                                    <p:animEffect transition="in" filter="wipe(down)">
                                      <p:cBhvr>
                                        <p:cTn id="144" dur="500"/>
                                        <p:tgtEl>
                                          <p:spTgt spid="67670"/>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67673"/>
                                        </p:tgtEl>
                                        <p:attrNameLst>
                                          <p:attrName>style.visibility</p:attrName>
                                        </p:attrNameLst>
                                      </p:cBhvr>
                                      <p:to>
                                        <p:strVal val="visible"/>
                                      </p:to>
                                    </p:set>
                                    <p:animEffect transition="in" filter="wipe(down)">
                                      <p:cBhvr>
                                        <p:cTn id="147" dur="500"/>
                                        <p:tgtEl>
                                          <p:spTgt spid="67673"/>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67674"/>
                                        </p:tgtEl>
                                        <p:attrNameLst>
                                          <p:attrName>style.visibility</p:attrName>
                                        </p:attrNameLst>
                                      </p:cBhvr>
                                      <p:to>
                                        <p:strVal val="visible"/>
                                      </p:to>
                                    </p:set>
                                    <p:animEffect transition="in" filter="wipe(down)">
                                      <p:cBhvr>
                                        <p:cTn id="150" dur="500"/>
                                        <p:tgtEl>
                                          <p:spTgt spid="67674"/>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67690"/>
                                        </p:tgtEl>
                                        <p:attrNameLst>
                                          <p:attrName>style.visibility</p:attrName>
                                        </p:attrNameLst>
                                      </p:cBhvr>
                                      <p:to>
                                        <p:strVal val="visible"/>
                                      </p:to>
                                    </p:set>
                                    <p:animEffect transition="in" filter="wipe(down)">
                                      <p:cBhvr>
                                        <p:cTn id="153" dur="500"/>
                                        <p:tgtEl>
                                          <p:spTgt spid="67690"/>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67588"/>
                                        </p:tgtEl>
                                        <p:attrNameLst>
                                          <p:attrName>style.visibility</p:attrName>
                                        </p:attrNameLst>
                                      </p:cBhvr>
                                      <p:to>
                                        <p:strVal val="visible"/>
                                      </p:to>
                                    </p:set>
                                    <p:animEffect transition="in" filter="wipe(down)">
                                      <p:cBhvr>
                                        <p:cTn id="158" dur="500"/>
                                        <p:tgtEl>
                                          <p:spTgt spid="67588"/>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67618"/>
                                        </p:tgtEl>
                                        <p:attrNameLst>
                                          <p:attrName>style.visibility</p:attrName>
                                        </p:attrNameLst>
                                      </p:cBhvr>
                                      <p:to>
                                        <p:strVal val="visible"/>
                                      </p:to>
                                    </p:set>
                                    <p:animEffect transition="in" filter="wipe(down)">
                                      <p:cBhvr>
                                        <p:cTn id="161" dur="500"/>
                                        <p:tgtEl>
                                          <p:spTgt spid="67618"/>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67619"/>
                                        </p:tgtEl>
                                        <p:attrNameLst>
                                          <p:attrName>style.visibility</p:attrName>
                                        </p:attrNameLst>
                                      </p:cBhvr>
                                      <p:to>
                                        <p:strVal val="visible"/>
                                      </p:to>
                                    </p:set>
                                    <p:animEffect transition="in" filter="wipe(down)">
                                      <p:cBhvr>
                                        <p:cTn id="164" dur="500"/>
                                        <p:tgtEl>
                                          <p:spTgt spid="67619"/>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67620"/>
                                        </p:tgtEl>
                                        <p:attrNameLst>
                                          <p:attrName>style.visibility</p:attrName>
                                        </p:attrNameLst>
                                      </p:cBhvr>
                                      <p:to>
                                        <p:strVal val="visible"/>
                                      </p:to>
                                    </p:set>
                                    <p:animEffect transition="in" filter="wipe(down)">
                                      <p:cBhvr>
                                        <p:cTn id="167" dur="500"/>
                                        <p:tgtEl>
                                          <p:spTgt spid="67620"/>
                                        </p:tgtEl>
                                      </p:cBhvr>
                                    </p:animEffect>
                                  </p:childTnLst>
                                </p:cTn>
                              </p:par>
                              <p:par>
                                <p:cTn id="168" presetID="22" presetClass="entr" presetSubtype="4" fill="hold" grpId="0" nodeType="withEffect">
                                  <p:stCondLst>
                                    <p:cond delay="0"/>
                                  </p:stCondLst>
                                  <p:childTnLst>
                                    <p:set>
                                      <p:cBhvr>
                                        <p:cTn id="169" dur="1" fill="hold">
                                          <p:stCondLst>
                                            <p:cond delay="0"/>
                                          </p:stCondLst>
                                        </p:cTn>
                                        <p:tgtEl>
                                          <p:spTgt spid="67621"/>
                                        </p:tgtEl>
                                        <p:attrNameLst>
                                          <p:attrName>style.visibility</p:attrName>
                                        </p:attrNameLst>
                                      </p:cBhvr>
                                      <p:to>
                                        <p:strVal val="visible"/>
                                      </p:to>
                                    </p:set>
                                    <p:animEffect transition="in" filter="wipe(down)">
                                      <p:cBhvr>
                                        <p:cTn id="170" dur="500"/>
                                        <p:tgtEl>
                                          <p:spTgt spid="67621"/>
                                        </p:tgtEl>
                                      </p:cBhvr>
                                    </p:animEffect>
                                  </p:childTnLst>
                                </p:cTn>
                              </p:par>
                              <p:par>
                                <p:cTn id="171" presetID="22" presetClass="entr" presetSubtype="4" fill="hold" grpId="0" nodeType="withEffect">
                                  <p:stCondLst>
                                    <p:cond delay="0"/>
                                  </p:stCondLst>
                                  <p:childTnLst>
                                    <p:set>
                                      <p:cBhvr>
                                        <p:cTn id="172" dur="1" fill="hold">
                                          <p:stCondLst>
                                            <p:cond delay="0"/>
                                          </p:stCondLst>
                                        </p:cTn>
                                        <p:tgtEl>
                                          <p:spTgt spid="67649"/>
                                        </p:tgtEl>
                                        <p:attrNameLst>
                                          <p:attrName>style.visibility</p:attrName>
                                        </p:attrNameLst>
                                      </p:cBhvr>
                                      <p:to>
                                        <p:strVal val="visible"/>
                                      </p:to>
                                    </p:set>
                                    <p:animEffect transition="in" filter="wipe(down)">
                                      <p:cBhvr>
                                        <p:cTn id="173" dur="500"/>
                                        <p:tgtEl>
                                          <p:spTgt spid="67649"/>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67650"/>
                                        </p:tgtEl>
                                        <p:attrNameLst>
                                          <p:attrName>style.visibility</p:attrName>
                                        </p:attrNameLst>
                                      </p:cBhvr>
                                      <p:to>
                                        <p:strVal val="visible"/>
                                      </p:to>
                                    </p:set>
                                    <p:animEffect transition="in" filter="wipe(down)">
                                      <p:cBhvr>
                                        <p:cTn id="176" dur="500"/>
                                        <p:tgtEl>
                                          <p:spTgt spid="67650"/>
                                        </p:tgtEl>
                                      </p:cBhvr>
                                    </p:animEffect>
                                  </p:childTnLst>
                                </p:cTn>
                              </p:par>
                              <p:par>
                                <p:cTn id="177" presetID="22" presetClass="entr" presetSubtype="4" fill="hold" grpId="0" nodeType="withEffect">
                                  <p:stCondLst>
                                    <p:cond delay="0"/>
                                  </p:stCondLst>
                                  <p:childTnLst>
                                    <p:set>
                                      <p:cBhvr>
                                        <p:cTn id="178" dur="1" fill="hold">
                                          <p:stCondLst>
                                            <p:cond delay="0"/>
                                          </p:stCondLst>
                                        </p:cTn>
                                        <p:tgtEl>
                                          <p:spTgt spid="67663"/>
                                        </p:tgtEl>
                                        <p:attrNameLst>
                                          <p:attrName>style.visibility</p:attrName>
                                        </p:attrNameLst>
                                      </p:cBhvr>
                                      <p:to>
                                        <p:strVal val="visible"/>
                                      </p:to>
                                    </p:set>
                                    <p:animEffect transition="in" filter="wipe(down)">
                                      <p:cBhvr>
                                        <p:cTn id="179" dur="500"/>
                                        <p:tgtEl>
                                          <p:spTgt spid="67663"/>
                                        </p:tgtEl>
                                      </p:cBhvr>
                                    </p:animEffect>
                                  </p:childTnLst>
                                </p:cTn>
                              </p:par>
                              <p:par>
                                <p:cTn id="180" presetID="22" presetClass="entr" presetSubtype="4" fill="hold" grpId="0" nodeType="withEffect">
                                  <p:stCondLst>
                                    <p:cond delay="0"/>
                                  </p:stCondLst>
                                  <p:childTnLst>
                                    <p:set>
                                      <p:cBhvr>
                                        <p:cTn id="181" dur="1" fill="hold">
                                          <p:stCondLst>
                                            <p:cond delay="0"/>
                                          </p:stCondLst>
                                        </p:cTn>
                                        <p:tgtEl>
                                          <p:spTgt spid="67691"/>
                                        </p:tgtEl>
                                        <p:attrNameLst>
                                          <p:attrName>style.visibility</p:attrName>
                                        </p:attrNameLst>
                                      </p:cBhvr>
                                      <p:to>
                                        <p:strVal val="visible"/>
                                      </p:to>
                                    </p:set>
                                    <p:animEffect transition="in" filter="wipe(down)">
                                      <p:cBhvr>
                                        <p:cTn id="182" dur="500"/>
                                        <p:tgtEl>
                                          <p:spTgt spid="67691"/>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4" fill="hold" grpId="0" nodeType="clickEffect">
                                  <p:stCondLst>
                                    <p:cond delay="0"/>
                                  </p:stCondLst>
                                  <p:childTnLst>
                                    <p:set>
                                      <p:cBhvr>
                                        <p:cTn id="186" dur="1" fill="hold">
                                          <p:stCondLst>
                                            <p:cond delay="0"/>
                                          </p:stCondLst>
                                        </p:cTn>
                                        <p:tgtEl>
                                          <p:spTgt spid="67614"/>
                                        </p:tgtEl>
                                        <p:attrNameLst>
                                          <p:attrName>style.visibility</p:attrName>
                                        </p:attrNameLst>
                                      </p:cBhvr>
                                      <p:to>
                                        <p:strVal val="visible"/>
                                      </p:to>
                                    </p:set>
                                    <p:animEffect transition="in" filter="wipe(down)">
                                      <p:cBhvr>
                                        <p:cTn id="187" dur="500"/>
                                        <p:tgtEl>
                                          <p:spTgt spid="67614"/>
                                        </p:tgtEl>
                                      </p:cBhvr>
                                    </p:animEffect>
                                  </p:childTnLst>
                                </p:cTn>
                              </p:par>
                              <p:par>
                                <p:cTn id="188" presetID="22" presetClass="entr" presetSubtype="4" fill="hold" grpId="0" nodeType="withEffect">
                                  <p:stCondLst>
                                    <p:cond delay="0"/>
                                  </p:stCondLst>
                                  <p:childTnLst>
                                    <p:set>
                                      <p:cBhvr>
                                        <p:cTn id="189" dur="1" fill="hold">
                                          <p:stCondLst>
                                            <p:cond delay="0"/>
                                          </p:stCondLst>
                                        </p:cTn>
                                        <p:tgtEl>
                                          <p:spTgt spid="67622"/>
                                        </p:tgtEl>
                                        <p:attrNameLst>
                                          <p:attrName>style.visibility</p:attrName>
                                        </p:attrNameLst>
                                      </p:cBhvr>
                                      <p:to>
                                        <p:strVal val="visible"/>
                                      </p:to>
                                    </p:set>
                                    <p:animEffect transition="in" filter="wipe(down)">
                                      <p:cBhvr>
                                        <p:cTn id="190" dur="500"/>
                                        <p:tgtEl>
                                          <p:spTgt spid="67622"/>
                                        </p:tgtEl>
                                      </p:cBhvr>
                                    </p:animEffect>
                                  </p:childTnLst>
                                </p:cTn>
                              </p:par>
                              <p:par>
                                <p:cTn id="191" presetID="22" presetClass="entr" presetSubtype="4" fill="hold" grpId="0" nodeType="withEffect">
                                  <p:stCondLst>
                                    <p:cond delay="0"/>
                                  </p:stCondLst>
                                  <p:childTnLst>
                                    <p:set>
                                      <p:cBhvr>
                                        <p:cTn id="192" dur="1" fill="hold">
                                          <p:stCondLst>
                                            <p:cond delay="0"/>
                                          </p:stCondLst>
                                        </p:cTn>
                                        <p:tgtEl>
                                          <p:spTgt spid="67624"/>
                                        </p:tgtEl>
                                        <p:attrNameLst>
                                          <p:attrName>style.visibility</p:attrName>
                                        </p:attrNameLst>
                                      </p:cBhvr>
                                      <p:to>
                                        <p:strVal val="visible"/>
                                      </p:to>
                                    </p:set>
                                    <p:animEffect transition="in" filter="wipe(down)">
                                      <p:cBhvr>
                                        <p:cTn id="193" dur="500"/>
                                        <p:tgtEl>
                                          <p:spTgt spid="67624"/>
                                        </p:tgtEl>
                                      </p:cBhvr>
                                    </p:animEffect>
                                  </p:childTnLst>
                                </p:cTn>
                              </p:par>
                              <p:par>
                                <p:cTn id="194" presetID="22" presetClass="entr" presetSubtype="4" fill="hold" grpId="0" nodeType="withEffect">
                                  <p:stCondLst>
                                    <p:cond delay="0"/>
                                  </p:stCondLst>
                                  <p:childTnLst>
                                    <p:set>
                                      <p:cBhvr>
                                        <p:cTn id="195" dur="1" fill="hold">
                                          <p:stCondLst>
                                            <p:cond delay="0"/>
                                          </p:stCondLst>
                                        </p:cTn>
                                        <p:tgtEl>
                                          <p:spTgt spid="67625"/>
                                        </p:tgtEl>
                                        <p:attrNameLst>
                                          <p:attrName>style.visibility</p:attrName>
                                        </p:attrNameLst>
                                      </p:cBhvr>
                                      <p:to>
                                        <p:strVal val="visible"/>
                                      </p:to>
                                    </p:set>
                                    <p:animEffect transition="in" filter="wipe(down)">
                                      <p:cBhvr>
                                        <p:cTn id="196" dur="500"/>
                                        <p:tgtEl>
                                          <p:spTgt spid="67625"/>
                                        </p:tgtEl>
                                      </p:cBhvr>
                                    </p:animEffect>
                                  </p:childTnLst>
                                </p:cTn>
                              </p:par>
                              <p:par>
                                <p:cTn id="197" presetID="22" presetClass="entr" presetSubtype="4" fill="hold" grpId="0" nodeType="withEffect">
                                  <p:stCondLst>
                                    <p:cond delay="0"/>
                                  </p:stCondLst>
                                  <p:childTnLst>
                                    <p:set>
                                      <p:cBhvr>
                                        <p:cTn id="198" dur="1" fill="hold">
                                          <p:stCondLst>
                                            <p:cond delay="0"/>
                                          </p:stCondLst>
                                        </p:cTn>
                                        <p:tgtEl>
                                          <p:spTgt spid="67626"/>
                                        </p:tgtEl>
                                        <p:attrNameLst>
                                          <p:attrName>style.visibility</p:attrName>
                                        </p:attrNameLst>
                                      </p:cBhvr>
                                      <p:to>
                                        <p:strVal val="visible"/>
                                      </p:to>
                                    </p:set>
                                    <p:animEffect transition="in" filter="wipe(down)">
                                      <p:cBhvr>
                                        <p:cTn id="199" dur="500"/>
                                        <p:tgtEl>
                                          <p:spTgt spid="67626"/>
                                        </p:tgtEl>
                                      </p:cBhvr>
                                    </p:animEffect>
                                  </p:childTnLst>
                                </p:cTn>
                              </p:par>
                              <p:par>
                                <p:cTn id="200" presetID="22" presetClass="entr" presetSubtype="4" fill="hold" grpId="0" nodeType="withEffect">
                                  <p:stCondLst>
                                    <p:cond delay="0"/>
                                  </p:stCondLst>
                                  <p:childTnLst>
                                    <p:set>
                                      <p:cBhvr>
                                        <p:cTn id="201" dur="1" fill="hold">
                                          <p:stCondLst>
                                            <p:cond delay="0"/>
                                          </p:stCondLst>
                                        </p:cTn>
                                        <p:tgtEl>
                                          <p:spTgt spid="67630"/>
                                        </p:tgtEl>
                                        <p:attrNameLst>
                                          <p:attrName>style.visibility</p:attrName>
                                        </p:attrNameLst>
                                      </p:cBhvr>
                                      <p:to>
                                        <p:strVal val="visible"/>
                                      </p:to>
                                    </p:set>
                                    <p:animEffect transition="in" filter="wipe(down)">
                                      <p:cBhvr>
                                        <p:cTn id="202" dur="500"/>
                                        <p:tgtEl>
                                          <p:spTgt spid="67630"/>
                                        </p:tgtEl>
                                      </p:cBhvr>
                                    </p:animEffect>
                                  </p:childTnLst>
                                </p:cTn>
                              </p:par>
                              <p:par>
                                <p:cTn id="203" presetID="22" presetClass="entr" presetSubtype="4" fill="hold" grpId="0" nodeType="withEffect">
                                  <p:stCondLst>
                                    <p:cond delay="0"/>
                                  </p:stCondLst>
                                  <p:childTnLst>
                                    <p:set>
                                      <p:cBhvr>
                                        <p:cTn id="204" dur="1" fill="hold">
                                          <p:stCondLst>
                                            <p:cond delay="0"/>
                                          </p:stCondLst>
                                        </p:cTn>
                                        <p:tgtEl>
                                          <p:spTgt spid="67651"/>
                                        </p:tgtEl>
                                        <p:attrNameLst>
                                          <p:attrName>style.visibility</p:attrName>
                                        </p:attrNameLst>
                                      </p:cBhvr>
                                      <p:to>
                                        <p:strVal val="visible"/>
                                      </p:to>
                                    </p:set>
                                    <p:animEffect transition="in" filter="wipe(down)">
                                      <p:cBhvr>
                                        <p:cTn id="205" dur="500"/>
                                        <p:tgtEl>
                                          <p:spTgt spid="67651"/>
                                        </p:tgtEl>
                                      </p:cBhvr>
                                    </p:animEffect>
                                  </p:childTnLst>
                                </p:cTn>
                              </p:par>
                              <p:par>
                                <p:cTn id="206" presetID="22" presetClass="entr" presetSubtype="4" fill="hold" grpId="0" nodeType="withEffect">
                                  <p:stCondLst>
                                    <p:cond delay="0"/>
                                  </p:stCondLst>
                                  <p:childTnLst>
                                    <p:set>
                                      <p:cBhvr>
                                        <p:cTn id="207" dur="1" fill="hold">
                                          <p:stCondLst>
                                            <p:cond delay="0"/>
                                          </p:stCondLst>
                                        </p:cTn>
                                        <p:tgtEl>
                                          <p:spTgt spid="67669"/>
                                        </p:tgtEl>
                                        <p:attrNameLst>
                                          <p:attrName>style.visibility</p:attrName>
                                        </p:attrNameLst>
                                      </p:cBhvr>
                                      <p:to>
                                        <p:strVal val="visible"/>
                                      </p:to>
                                    </p:set>
                                    <p:animEffect transition="in" filter="wipe(down)">
                                      <p:cBhvr>
                                        <p:cTn id="208" dur="500"/>
                                        <p:tgtEl>
                                          <p:spTgt spid="67669"/>
                                        </p:tgtEl>
                                      </p:cBhvr>
                                    </p:animEffect>
                                  </p:childTnLst>
                                </p:cTn>
                              </p:par>
                              <p:par>
                                <p:cTn id="209" presetID="22" presetClass="entr" presetSubtype="4" fill="hold" grpId="0" nodeType="withEffect">
                                  <p:stCondLst>
                                    <p:cond delay="0"/>
                                  </p:stCondLst>
                                  <p:childTnLst>
                                    <p:set>
                                      <p:cBhvr>
                                        <p:cTn id="210" dur="1" fill="hold">
                                          <p:stCondLst>
                                            <p:cond delay="0"/>
                                          </p:stCondLst>
                                        </p:cTn>
                                        <p:tgtEl>
                                          <p:spTgt spid="67682"/>
                                        </p:tgtEl>
                                        <p:attrNameLst>
                                          <p:attrName>style.visibility</p:attrName>
                                        </p:attrNameLst>
                                      </p:cBhvr>
                                      <p:to>
                                        <p:strVal val="visible"/>
                                      </p:to>
                                    </p:set>
                                    <p:animEffect transition="in" filter="wipe(down)">
                                      <p:cBhvr>
                                        <p:cTn id="211" dur="500"/>
                                        <p:tgtEl>
                                          <p:spTgt spid="67682"/>
                                        </p:tgtEl>
                                      </p:cBhvr>
                                    </p:animEffect>
                                  </p:childTnLst>
                                </p:cTn>
                              </p:par>
                              <p:par>
                                <p:cTn id="212" presetID="22" presetClass="entr" presetSubtype="4" fill="hold" grpId="0" nodeType="withEffect">
                                  <p:stCondLst>
                                    <p:cond delay="0"/>
                                  </p:stCondLst>
                                  <p:childTnLst>
                                    <p:set>
                                      <p:cBhvr>
                                        <p:cTn id="213" dur="1" fill="hold">
                                          <p:stCondLst>
                                            <p:cond delay="0"/>
                                          </p:stCondLst>
                                        </p:cTn>
                                        <p:tgtEl>
                                          <p:spTgt spid="67692"/>
                                        </p:tgtEl>
                                        <p:attrNameLst>
                                          <p:attrName>style.visibility</p:attrName>
                                        </p:attrNameLst>
                                      </p:cBhvr>
                                      <p:to>
                                        <p:strVal val="visible"/>
                                      </p:to>
                                    </p:set>
                                    <p:animEffect transition="in" filter="wipe(down)">
                                      <p:cBhvr>
                                        <p:cTn id="214" dur="500"/>
                                        <p:tgtEl>
                                          <p:spTgt spid="67692"/>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67616"/>
                                        </p:tgtEl>
                                        <p:attrNameLst>
                                          <p:attrName>style.visibility</p:attrName>
                                        </p:attrNameLst>
                                      </p:cBhvr>
                                      <p:to>
                                        <p:strVal val="visible"/>
                                      </p:to>
                                    </p:set>
                                    <p:animEffect transition="in" filter="wipe(down)">
                                      <p:cBhvr>
                                        <p:cTn id="219" dur="500"/>
                                        <p:tgtEl>
                                          <p:spTgt spid="67616"/>
                                        </p:tgtEl>
                                      </p:cBhvr>
                                    </p:animEffect>
                                  </p:childTnLst>
                                </p:cTn>
                              </p:par>
                              <p:par>
                                <p:cTn id="220" presetID="22" presetClass="entr" presetSubtype="4" fill="hold" grpId="0" nodeType="withEffect">
                                  <p:stCondLst>
                                    <p:cond delay="0"/>
                                  </p:stCondLst>
                                  <p:childTnLst>
                                    <p:set>
                                      <p:cBhvr>
                                        <p:cTn id="221" dur="1" fill="hold">
                                          <p:stCondLst>
                                            <p:cond delay="0"/>
                                          </p:stCondLst>
                                        </p:cTn>
                                        <p:tgtEl>
                                          <p:spTgt spid="67623"/>
                                        </p:tgtEl>
                                        <p:attrNameLst>
                                          <p:attrName>style.visibility</p:attrName>
                                        </p:attrNameLst>
                                      </p:cBhvr>
                                      <p:to>
                                        <p:strVal val="visible"/>
                                      </p:to>
                                    </p:set>
                                    <p:animEffect transition="in" filter="wipe(down)">
                                      <p:cBhvr>
                                        <p:cTn id="222" dur="500"/>
                                        <p:tgtEl>
                                          <p:spTgt spid="67623"/>
                                        </p:tgtEl>
                                      </p:cBhvr>
                                    </p:animEffect>
                                  </p:childTnLst>
                                </p:cTn>
                              </p:par>
                              <p:par>
                                <p:cTn id="223" presetID="22" presetClass="entr" presetSubtype="4" fill="hold" grpId="0" nodeType="withEffect">
                                  <p:stCondLst>
                                    <p:cond delay="0"/>
                                  </p:stCondLst>
                                  <p:childTnLst>
                                    <p:set>
                                      <p:cBhvr>
                                        <p:cTn id="224" dur="1" fill="hold">
                                          <p:stCondLst>
                                            <p:cond delay="0"/>
                                          </p:stCondLst>
                                        </p:cTn>
                                        <p:tgtEl>
                                          <p:spTgt spid="67627"/>
                                        </p:tgtEl>
                                        <p:attrNameLst>
                                          <p:attrName>style.visibility</p:attrName>
                                        </p:attrNameLst>
                                      </p:cBhvr>
                                      <p:to>
                                        <p:strVal val="visible"/>
                                      </p:to>
                                    </p:set>
                                    <p:animEffect transition="in" filter="wipe(down)">
                                      <p:cBhvr>
                                        <p:cTn id="225" dur="500"/>
                                        <p:tgtEl>
                                          <p:spTgt spid="67627"/>
                                        </p:tgtEl>
                                      </p:cBhvr>
                                    </p:animEffect>
                                  </p:childTnLst>
                                </p:cTn>
                              </p:par>
                              <p:par>
                                <p:cTn id="226" presetID="22" presetClass="entr" presetSubtype="4" fill="hold" grpId="0" nodeType="withEffect">
                                  <p:stCondLst>
                                    <p:cond delay="0"/>
                                  </p:stCondLst>
                                  <p:childTnLst>
                                    <p:set>
                                      <p:cBhvr>
                                        <p:cTn id="227" dur="1" fill="hold">
                                          <p:stCondLst>
                                            <p:cond delay="0"/>
                                          </p:stCondLst>
                                        </p:cTn>
                                        <p:tgtEl>
                                          <p:spTgt spid="67628"/>
                                        </p:tgtEl>
                                        <p:attrNameLst>
                                          <p:attrName>style.visibility</p:attrName>
                                        </p:attrNameLst>
                                      </p:cBhvr>
                                      <p:to>
                                        <p:strVal val="visible"/>
                                      </p:to>
                                    </p:set>
                                    <p:animEffect transition="in" filter="wipe(down)">
                                      <p:cBhvr>
                                        <p:cTn id="228" dur="500"/>
                                        <p:tgtEl>
                                          <p:spTgt spid="67628"/>
                                        </p:tgtEl>
                                      </p:cBhvr>
                                    </p:animEffect>
                                  </p:childTnLst>
                                </p:cTn>
                              </p:par>
                              <p:par>
                                <p:cTn id="229" presetID="22" presetClass="entr" presetSubtype="4" fill="hold" grpId="0" nodeType="withEffect">
                                  <p:stCondLst>
                                    <p:cond delay="0"/>
                                  </p:stCondLst>
                                  <p:childTnLst>
                                    <p:set>
                                      <p:cBhvr>
                                        <p:cTn id="230" dur="1" fill="hold">
                                          <p:stCondLst>
                                            <p:cond delay="0"/>
                                          </p:stCondLst>
                                        </p:cTn>
                                        <p:tgtEl>
                                          <p:spTgt spid="67629"/>
                                        </p:tgtEl>
                                        <p:attrNameLst>
                                          <p:attrName>style.visibility</p:attrName>
                                        </p:attrNameLst>
                                      </p:cBhvr>
                                      <p:to>
                                        <p:strVal val="visible"/>
                                      </p:to>
                                    </p:set>
                                    <p:animEffect transition="in" filter="wipe(down)">
                                      <p:cBhvr>
                                        <p:cTn id="231" dur="500"/>
                                        <p:tgtEl>
                                          <p:spTgt spid="67629"/>
                                        </p:tgtEl>
                                      </p:cBhvr>
                                    </p:animEffect>
                                  </p:childTnLst>
                                </p:cTn>
                              </p:par>
                              <p:par>
                                <p:cTn id="232" presetID="22" presetClass="entr" presetSubtype="4" fill="hold" grpId="0" nodeType="withEffect">
                                  <p:stCondLst>
                                    <p:cond delay="0"/>
                                  </p:stCondLst>
                                  <p:childTnLst>
                                    <p:set>
                                      <p:cBhvr>
                                        <p:cTn id="233" dur="1" fill="hold">
                                          <p:stCondLst>
                                            <p:cond delay="0"/>
                                          </p:stCondLst>
                                        </p:cTn>
                                        <p:tgtEl>
                                          <p:spTgt spid="67631"/>
                                        </p:tgtEl>
                                        <p:attrNameLst>
                                          <p:attrName>style.visibility</p:attrName>
                                        </p:attrNameLst>
                                      </p:cBhvr>
                                      <p:to>
                                        <p:strVal val="visible"/>
                                      </p:to>
                                    </p:set>
                                    <p:animEffect transition="in" filter="wipe(down)">
                                      <p:cBhvr>
                                        <p:cTn id="234" dur="500"/>
                                        <p:tgtEl>
                                          <p:spTgt spid="67631"/>
                                        </p:tgtEl>
                                      </p:cBhvr>
                                    </p:animEffect>
                                  </p:childTnLst>
                                </p:cTn>
                              </p:par>
                              <p:par>
                                <p:cTn id="235" presetID="22" presetClass="entr" presetSubtype="4" fill="hold" grpId="0" nodeType="withEffect">
                                  <p:stCondLst>
                                    <p:cond delay="0"/>
                                  </p:stCondLst>
                                  <p:childTnLst>
                                    <p:set>
                                      <p:cBhvr>
                                        <p:cTn id="236" dur="1" fill="hold">
                                          <p:stCondLst>
                                            <p:cond delay="0"/>
                                          </p:stCondLst>
                                        </p:cTn>
                                        <p:tgtEl>
                                          <p:spTgt spid="67652"/>
                                        </p:tgtEl>
                                        <p:attrNameLst>
                                          <p:attrName>style.visibility</p:attrName>
                                        </p:attrNameLst>
                                      </p:cBhvr>
                                      <p:to>
                                        <p:strVal val="visible"/>
                                      </p:to>
                                    </p:set>
                                    <p:animEffect transition="in" filter="wipe(down)">
                                      <p:cBhvr>
                                        <p:cTn id="237" dur="500"/>
                                        <p:tgtEl>
                                          <p:spTgt spid="67652"/>
                                        </p:tgtEl>
                                      </p:cBhvr>
                                    </p:animEffect>
                                  </p:childTnLst>
                                </p:cTn>
                              </p:par>
                              <p:par>
                                <p:cTn id="238" presetID="22" presetClass="entr" presetSubtype="4" fill="hold" grpId="0" nodeType="withEffect">
                                  <p:stCondLst>
                                    <p:cond delay="0"/>
                                  </p:stCondLst>
                                  <p:childTnLst>
                                    <p:set>
                                      <p:cBhvr>
                                        <p:cTn id="239" dur="1" fill="hold">
                                          <p:stCondLst>
                                            <p:cond delay="0"/>
                                          </p:stCondLst>
                                        </p:cTn>
                                        <p:tgtEl>
                                          <p:spTgt spid="67668"/>
                                        </p:tgtEl>
                                        <p:attrNameLst>
                                          <p:attrName>style.visibility</p:attrName>
                                        </p:attrNameLst>
                                      </p:cBhvr>
                                      <p:to>
                                        <p:strVal val="visible"/>
                                      </p:to>
                                    </p:set>
                                    <p:animEffect transition="in" filter="wipe(down)">
                                      <p:cBhvr>
                                        <p:cTn id="240" dur="500"/>
                                        <p:tgtEl>
                                          <p:spTgt spid="67668"/>
                                        </p:tgtEl>
                                      </p:cBhvr>
                                    </p:animEffect>
                                  </p:childTnLst>
                                </p:cTn>
                              </p:par>
                              <p:par>
                                <p:cTn id="241" presetID="22" presetClass="entr" presetSubtype="4" fill="hold" grpId="0" nodeType="withEffect">
                                  <p:stCondLst>
                                    <p:cond delay="0"/>
                                  </p:stCondLst>
                                  <p:childTnLst>
                                    <p:set>
                                      <p:cBhvr>
                                        <p:cTn id="242" dur="1" fill="hold">
                                          <p:stCondLst>
                                            <p:cond delay="0"/>
                                          </p:stCondLst>
                                        </p:cTn>
                                        <p:tgtEl>
                                          <p:spTgt spid="67683"/>
                                        </p:tgtEl>
                                        <p:attrNameLst>
                                          <p:attrName>style.visibility</p:attrName>
                                        </p:attrNameLst>
                                      </p:cBhvr>
                                      <p:to>
                                        <p:strVal val="visible"/>
                                      </p:to>
                                    </p:set>
                                    <p:animEffect transition="in" filter="wipe(down)">
                                      <p:cBhvr>
                                        <p:cTn id="243" dur="500"/>
                                        <p:tgtEl>
                                          <p:spTgt spid="67683"/>
                                        </p:tgtEl>
                                      </p:cBhvr>
                                    </p:animEffect>
                                  </p:childTnLst>
                                </p:cTn>
                              </p:par>
                              <p:par>
                                <p:cTn id="244" presetID="22" presetClass="entr" presetSubtype="4" fill="hold" grpId="0" nodeType="withEffect">
                                  <p:stCondLst>
                                    <p:cond delay="0"/>
                                  </p:stCondLst>
                                  <p:childTnLst>
                                    <p:set>
                                      <p:cBhvr>
                                        <p:cTn id="245" dur="1" fill="hold">
                                          <p:stCondLst>
                                            <p:cond delay="0"/>
                                          </p:stCondLst>
                                        </p:cTn>
                                        <p:tgtEl>
                                          <p:spTgt spid="67693"/>
                                        </p:tgtEl>
                                        <p:attrNameLst>
                                          <p:attrName>style.visibility</p:attrName>
                                        </p:attrNameLst>
                                      </p:cBhvr>
                                      <p:to>
                                        <p:strVal val="visible"/>
                                      </p:to>
                                    </p:set>
                                    <p:animEffect transition="in" filter="wipe(down)">
                                      <p:cBhvr>
                                        <p:cTn id="246" dur="500"/>
                                        <p:tgtEl>
                                          <p:spTgt spid="67693"/>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4" fill="hold" grpId="0" nodeType="clickEffect">
                                  <p:stCondLst>
                                    <p:cond delay="0"/>
                                  </p:stCondLst>
                                  <p:childTnLst>
                                    <p:set>
                                      <p:cBhvr>
                                        <p:cTn id="250" dur="1" fill="hold">
                                          <p:stCondLst>
                                            <p:cond delay="0"/>
                                          </p:stCondLst>
                                        </p:cTn>
                                        <p:tgtEl>
                                          <p:spTgt spid="67634"/>
                                        </p:tgtEl>
                                        <p:attrNameLst>
                                          <p:attrName>style.visibility</p:attrName>
                                        </p:attrNameLst>
                                      </p:cBhvr>
                                      <p:to>
                                        <p:strVal val="visible"/>
                                      </p:to>
                                    </p:set>
                                    <p:animEffect transition="in" filter="wipe(down)">
                                      <p:cBhvr>
                                        <p:cTn id="251" dur="500"/>
                                        <p:tgtEl>
                                          <p:spTgt spid="67634"/>
                                        </p:tgtEl>
                                      </p:cBhvr>
                                    </p:animEffect>
                                  </p:childTnLst>
                                </p:cTn>
                              </p:par>
                              <p:par>
                                <p:cTn id="252" presetID="22" presetClass="entr" presetSubtype="4" fill="hold" grpId="0" nodeType="withEffect">
                                  <p:stCondLst>
                                    <p:cond delay="0"/>
                                  </p:stCondLst>
                                  <p:childTnLst>
                                    <p:set>
                                      <p:cBhvr>
                                        <p:cTn id="253" dur="1" fill="hold">
                                          <p:stCondLst>
                                            <p:cond delay="0"/>
                                          </p:stCondLst>
                                        </p:cTn>
                                        <p:tgtEl>
                                          <p:spTgt spid="67635"/>
                                        </p:tgtEl>
                                        <p:attrNameLst>
                                          <p:attrName>style.visibility</p:attrName>
                                        </p:attrNameLst>
                                      </p:cBhvr>
                                      <p:to>
                                        <p:strVal val="visible"/>
                                      </p:to>
                                    </p:set>
                                    <p:animEffect transition="in" filter="wipe(down)">
                                      <p:cBhvr>
                                        <p:cTn id="254" dur="500"/>
                                        <p:tgtEl>
                                          <p:spTgt spid="67635"/>
                                        </p:tgtEl>
                                      </p:cBhvr>
                                    </p:animEffect>
                                  </p:childTnLst>
                                </p:cTn>
                              </p:par>
                              <p:par>
                                <p:cTn id="255" presetID="22" presetClass="entr" presetSubtype="4" fill="hold" grpId="0" nodeType="withEffect">
                                  <p:stCondLst>
                                    <p:cond delay="0"/>
                                  </p:stCondLst>
                                  <p:childTnLst>
                                    <p:set>
                                      <p:cBhvr>
                                        <p:cTn id="256" dur="1" fill="hold">
                                          <p:stCondLst>
                                            <p:cond delay="0"/>
                                          </p:stCondLst>
                                        </p:cTn>
                                        <p:tgtEl>
                                          <p:spTgt spid="67636"/>
                                        </p:tgtEl>
                                        <p:attrNameLst>
                                          <p:attrName>style.visibility</p:attrName>
                                        </p:attrNameLst>
                                      </p:cBhvr>
                                      <p:to>
                                        <p:strVal val="visible"/>
                                      </p:to>
                                    </p:set>
                                    <p:animEffect transition="in" filter="wipe(down)">
                                      <p:cBhvr>
                                        <p:cTn id="257" dur="500"/>
                                        <p:tgtEl>
                                          <p:spTgt spid="67636"/>
                                        </p:tgtEl>
                                      </p:cBhvr>
                                    </p:animEffect>
                                  </p:childTnLst>
                                </p:cTn>
                              </p:par>
                              <p:par>
                                <p:cTn id="258" presetID="22" presetClass="entr" presetSubtype="4" fill="hold" grpId="0" nodeType="withEffect">
                                  <p:stCondLst>
                                    <p:cond delay="0"/>
                                  </p:stCondLst>
                                  <p:childTnLst>
                                    <p:set>
                                      <p:cBhvr>
                                        <p:cTn id="259" dur="1" fill="hold">
                                          <p:stCondLst>
                                            <p:cond delay="0"/>
                                          </p:stCondLst>
                                        </p:cTn>
                                        <p:tgtEl>
                                          <p:spTgt spid="67653"/>
                                        </p:tgtEl>
                                        <p:attrNameLst>
                                          <p:attrName>style.visibility</p:attrName>
                                        </p:attrNameLst>
                                      </p:cBhvr>
                                      <p:to>
                                        <p:strVal val="visible"/>
                                      </p:to>
                                    </p:set>
                                    <p:animEffect transition="in" filter="wipe(down)">
                                      <p:cBhvr>
                                        <p:cTn id="260" dur="500"/>
                                        <p:tgtEl>
                                          <p:spTgt spid="67653"/>
                                        </p:tgtEl>
                                      </p:cBhvr>
                                    </p:animEffect>
                                  </p:childTnLst>
                                </p:cTn>
                              </p:par>
                              <p:par>
                                <p:cTn id="261" presetID="22" presetClass="entr" presetSubtype="4" fill="hold" grpId="0" nodeType="withEffect">
                                  <p:stCondLst>
                                    <p:cond delay="0"/>
                                  </p:stCondLst>
                                  <p:childTnLst>
                                    <p:set>
                                      <p:cBhvr>
                                        <p:cTn id="262" dur="1" fill="hold">
                                          <p:stCondLst>
                                            <p:cond delay="0"/>
                                          </p:stCondLst>
                                        </p:cTn>
                                        <p:tgtEl>
                                          <p:spTgt spid="67654"/>
                                        </p:tgtEl>
                                        <p:attrNameLst>
                                          <p:attrName>style.visibility</p:attrName>
                                        </p:attrNameLst>
                                      </p:cBhvr>
                                      <p:to>
                                        <p:strVal val="visible"/>
                                      </p:to>
                                    </p:set>
                                    <p:animEffect transition="in" filter="wipe(down)">
                                      <p:cBhvr>
                                        <p:cTn id="263" dur="500"/>
                                        <p:tgtEl>
                                          <p:spTgt spid="67654"/>
                                        </p:tgtEl>
                                      </p:cBhvr>
                                    </p:animEffect>
                                  </p:childTnLst>
                                </p:cTn>
                              </p:par>
                              <p:par>
                                <p:cTn id="264" presetID="22" presetClass="entr" presetSubtype="4" fill="hold" grpId="0" nodeType="withEffect">
                                  <p:stCondLst>
                                    <p:cond delay="0"/>
                                  </p:stCondLst>
                                  <p:childTnLst>
                                    <p:set>
                                      <p:cBhvr>
                                        <p:cTn id="265" dur="1" fill="hold">
                                          <p:stCondLst>
                                            <p:cond delay="0"/>
                                          </p:stCondLst>
                                        </p:cTn>
                                        <p:tgtEl>
                                          <p:spTgt spid="67655"/>
                                        </p:tgtEl>
                                        <p:attrNameLst>
                                          <p:attrName>style.visibility</p:attrName>
                                        </p:attrNameLst>
                                      </p:cBhvr>
                                      <p:to>
                                        <p:strVal val="visible"/>
                                      </p:to>
                                    </p:set>
                                    <p:animEffect transition="in" filter="wipe(down)">
                                      <p:cBhvr>
                                        <p:cTn id="266" dur="500"/>
                                        <p:tgtEl>
                                          <p:spTgt spid="67655"/>
                                        </p:tgtEl>
                                      </p:cBhvr>
                                    </p:animEffect>
                                  </p:childTnLst>
                                </p:cTn>
                              </p:par>
                              <p:par>
                                <p:cTn id="267" presetID="22" presetClass="entr" presetSubtype="4" fill="hold" grpId="0" nodeType="withEffect">
                                  <p:stCondLst>
                                    <p:cond delay="0"/>
                                  </p:stCondLst>
                                  <p:childTnLst>
                                    <p:set>
                                      <p:cBhvr>
                                        <p:cTn id="268" dur="1" fill="hold">
                                          <p:stCondLst>
                                            <p:cond delay="0"/>
                                          </p:stCondLst>
                                        </p:cTn>
                                        <p:tgtEl>
                                          <p:spTgt spid="67664"/>
                                        </p:tgtEl>
                                        <p:attrNameLst>
                                          <p:attrName>style.visibility</p:attrName>
                                        </p:attrNameLst>
                                      </p:cBhvr>
                                      <p:to>
                                        <p:strVal val="visible"/>
                                      </p:to>
                                    </p:set>
                                    <p:animEffect transition="in" filter="wipe(down)">
                                      <p:cBhvr>
                                        <p:cTn id="269" dur="500"/>
                                        <p:tgtEl>
                                          <p:spTgt spid="67664"/>
                                        </p:tgtEl>
                                      </p:cBhvr>
                                    </p:animEffect>
                                  </p:childTnLst>
                                </p:cTn>
                              </p:par>
                              <p:par>
                                <p:cTn id="270" presetID="22" presetClass="entr" presetSubtype="4" fill="hold" grpId="0" nodeType="withEffect">
                                  <p:stCondLst>
                                    <p:cond delay="0"/>
                                  </p:stCondLst>
                                  <p:childTnLst>
                                    <p:set>
                                      <p:cBhvr>
                                        <p:cTn id="271" dur="1" fill="hold">
                                          <p:stCondLst>
                                            <p:cond delay="0"/>
                                          </p:stCondLst>
                                        </p:cTn>
                                        <p:tgtEl>
                                          <p:spTgt spid="67675"/>
                                        </p:tgtEl>
                                        <p:attrNameLst>
                                          <p:attrName>style.visibility</p:attrName>
                                        </p:attrNameLst>
                                      </p:cBhvr>
                                      <p:to>
                                        <p:strVal val="visible"/>
                                      </p:to>
                                    </p:set>
                                    <p:animEffect transition="in" filter="wipe(down)">
                                      <p:cBhvr>
                                        <p:cTn id="272" dur="500"/>
                                        <p:tgtEl>
                                          <p:spTgt spid="67675"/>
                                        </p:tgtEl>
                                      </p:cBhvr>
                                    </p:animEffect>
                                  </p:childTnLst>
                                </p:cTn>
                              </p:par>
                              <p:par>
                                <p:cTn id="273" presetID="22" presetClass="entr" presetSubtype="4" fill="hold" grpId="0" nodeType="withEffect">
                                  <p:stCondLst>
                                    <p:cond delay="0"/>
                                  </p:stCondLst>
                                  <p:childTnLst>
                                    <p:set>
                                      <p:cBhvr>
                                        <p:cTn id="274" dur="1" fill="hold">
                                          <p:stCondLst>
                                            <p:cond delay="0"/>
                                          </p:stCondLst>
                                        </p:cTn>
                                        <p:tgtEl>
                                          <p:spTgt spid="67684"/>
                                        </p:tgtEl>
                                        <p:attrNameLst>
                                          <p:attrName>style.visibility</p:attrName>
                                        </p:attrNameLst>
                                      </p:cBhvr>
                                      <p:to>
                                        <p:strVal val="visible"/>
                                      </p:to>
                                    </p:set>
                                    <p:animEffect transition="in" filter="wipe(down)">
                                      <p:cBhvr>
                                        <p:cTn id="275" dur="500"/>
                                        <p:tgtEl>
                                          <p:spTgt spid="67684"/>
                                        </p:tgtEl>
                                      </p:cBhvr>
                                    </p:animEffect>
                                  </p:childTnLst>
                                </p:cTn>
                              </p:par>
                              <p:par>
                                <p:cTn id="276" presetID="22" presetClass="entr" presetSubtype="4" fill="hold" grpId="0" nodeType="withEffect">
                                  <p:stCondLst>
                                    <p:cond delay="0"/>
                                  </p:stCondLst>
                                  <p:childTnLst>
                                    <p:set>
                                      <p:cBhvr>
                                        <p:cTn id="277" dur="1" fill="hold">
                                          <p:stCondLst>
                                            <p:cond delay="0"/>
                                          </p:stCondLst>
                                        </p:cTn>
                                        <p:tgtEl>
                                          <p:spTgt spid="67694"/>
                                        </p:tgtEl>
                                        <p:attrNameLst>
                                          <p:attrName>style.visibility</p:attrName>
                                        </p:attrNameLst>
                                      </p:cBhvr>
                                      <p:to>
                                        <p:strVal val="visible"/>
                                      </p:to>
                                    </p:set>
                                    <p:animEffect transition="in" filter="wipe(down)">
                                      <p:cBhvr>
                                        <p:cTn id="278" dur="500"/>
                                        <p:tgtEl>
                                          <p:spTgt spid="67694"/>
                                        </p:tgtEl>
                                      </p:cBhvr>
                                    </p:animEffect>
                                  </p:childTnLst>
                                </p:cTn>
                              </p:par>
                            </p:childTnLst>
                          </p:cTn>
                        </p:par>
                      </p:childTnLst>
                    </p:cTn>
                  </p:par>
                  <p:par>
                    <p:cTn id="279" fill="hold">
                      <p:stCondLst>
                        <p:cond delay="indefinite"/>
                      </p:stCondLst>
                      <p:childTnLst>
                        <p:par>
                          <p:cTn id="280" fill="hold">
                            <p:stCondLst>
                              <p:cond delay="0"/>
                            </p:stCondLst>
                            <p:childTnLst>
                              <p:par>
                                <p:cTn id="281" presetID="22" presetClass="entr" presetSubtype="4" fill="hold" grpId="0" nodeType="clickEffect">
                                  <p:stCondLst>
                                    <p:cond delay="0"/>
                                  </p:stCondLst>
                                  <p:childTnLst>
                                    <p:set>
                                      <p:cBhvr>
                                        <p:cTn id="282" dur="1" fill="hold">
                                          <p:stCondLst>
                                            <p:cond delay="0"/>
                                          </p:stCondLst>
                                        </p:cTn>
                                        <p:tgtEl>
                                          <p:spTgt spid="67632"/>
                                        </p:tgtEl>
                                        <p:attrNameLst>
                                          <p:attrName>style.visibility</p:attrName>
                                        </p:attrNameLst>
                                      </p:cBhvr>
                                      <p:to>
                                        <p:strVal val="visible"/>
                                      </p:to>
                                    </p:set>
                                    <p:animEffect transition="in" filter="wipe(down)">
                                      <p:cBhvr>
                                        <p:cTn id="283" dur="500"/>
                                        <p:tgtEl>
                                          <p:spTgt spid="67632"/>
                                        </p:tgtEl>
                                      </p:cBhvr>
                                    </p:animEffect>
                                  </p:childTnLst>
                                </p:cTn>
                              </p:par>
                              <p:par>
                                <p:cTn id="284" presetID="22" presetClass="entr" presetSubtype="4" fill="hold" grpId="0" nodeType="withEffect">
                                  <p:stCondLst>
                                    <p:cond delay="0"/>
                                  </p:stCondLst>
                                  <p:childTnLst>
                                    <p:set>
                                      <p:cBhvr>
                                        <p:cTn id="285" dur="1" fill="hold">
                                          <p:stCondLst>
                                            <p:cond delay="0"/>
                                          </p:stCondLst>
                                        </p:cTn>
                                        <p:tgtEl>
                                          <p:spTgt spid="67633"/>
                                        </p:tgtEl>
                                        <p:attrNameLst>
                                          <p:attrName>style.visibility</p:attrName>
                                        </p:attrNameLst>
                                      </p:cBhvr>
                                      <p:to>
                                        <p:strVal val="visible"/>
                                      </p:to>
                                    </p:set>
                                    <p:animEffect transition="in" filter="wipe(down)">
                                      <p:cBhvr>
                                        <p:cTn id="286" dur="500"/>
                                        <p:tgtEl>
                                          <p:spTgt spid="67633"/>
                                        </p:tgtEl>
                                      </p:cBhvr>
                                    </p:animEffect>
                                  </p:childTnLst>
                                </p:cTn>
                              </p:par>
                              <p:par>
                                <p:cTn id="287" presetID="22" presetClass="entr" presetSubtype="4" fill="hold" grpId="0" nodeType="withEffect">
                                  <p:stCondLst>
                                    <p:cond delay="0"/>
                                  </p:stCondLst>
                                  <p:childTnLst>
                                    <p:set>
                                      <p:cBhvr>
                                        <p:cTn id="288" dur="1" fill="hold">
                                          <p:stCondLst>
                                            <p:cond delay="0"/>
                                          </p:stCondLst>
                                        </p:cTn>
                                        <p:tgtEl>
                                          <p:spTgt spid="67638"/>
                                        </p:tgtEl>
                                        <p:attrNameLst>
                                          <p:attrName>style.visibility</p:attrName>
                                        </p:attrNameLst>
                                      </p:cBhvr>
                                      <p:to>
                                        <p:strVal val="visible"/>
                                      </p:to>
                                    </p:set>
                                    <p:animEffect transition="in" filter="wipe(down)">
                                      <p:cBhvr>
                                        <p:cTn id="289" dur="500"/>
                                        <p:tgtEl>
                                          <p:spTgt spid="67638"/>
                                        </p:tgtEl>
                                      </p:cBhvr>
                                    </p:animEffect>
                                  </p:childTnLst>
                                </p:cTn>
                              </p:par>
                              <p:par>
                                <p:cTn id="290" presetID="22" presetClass="entr" presetSubtype="4" fill="hold" grpId="0" nodeType="withEffect">
                                  <p:stCondLst>
                                    <p:cond delay="0"/>
                                  </p:stCondLst>
                                  <p:childTnLst>
                                    <p:set>
                                      <p:cBhvr>
                                        <p:cTn id="291" dur="1" fill="hold">
                                          <p:stCondLst>
                                            <p:cond delay="0"/>
                                          </p:stCondLst>
                                        </p:cTn>
                                        <p:tgtEl>
                                          <p:spTgt spid="67639"/>
                                        </p:tgtEl>
                                        <p:attrNameLst>
                                          <p:attrName>style.visibility</p:attrName>
                                        </p:attrNameLst>
                                      </p:cBhvr>
                                      <p:to>
                                        <p:strVal val="visible"/>
                                      </p:to>
                                    </p:set>
                                    <p:animEffect transition="in" filter="wipe(down)">
                                      <p:cBhvr>
                                        <p:cTn id="292" dur="500"/>
                                        <p:tgtEl>
                                          <p:spTgt spid="67639"/>
                                        </p:tgtEl>
                                      </p:cBhvr>
                                    </p:animEffect>
                                  </p:childTnLst>
                                </p:cTn>
                              </p:par>
                              <p:par>
                                <p:cTn id="293" presetID="22" presetClass="entr" presetSubtype="4" fill="hold" grpId="0" nodeType="withEffect">
                                  <p:stCondLst>
                                    <p:cond delay="0"/>
                                  </p:stCondLst>
                                  <p:childTnLst>
                                    <p:set>
                                      <p:cBhvr>
                                        <p:cTn id="294" dur="1" fill="hold">
                                          <p:stCondLst>
                                            <p:cond delay="0"/>
                                          </p:stCondLst>
                                        </p:cTn>
                                        <p:tgtEl>
                                          <p:spTgt spid="67640"/>
                                        </p:tgtEl>
                                        <p:attrNameLst>
                                          <p:attrName>style.visibility</p:attrName>
                                        </p:attrNameLst>
                                      </p:cBhvr>
                                      <p:to>
                                        <p:strVal val="visible"/>
                                      </p:to>
                                    </p:set>
                                    <p:animEffect transition="in" filter="wipe(down)">
                                      <p:cBhvr>
                                        <p:cTn id="295" dur="500"/>
                                        <p:tgtEl>
                                          <p:spTgt spid="67640"/>
                                        </p:tgtEl>
                                      </p:cBhvr>
                                    </p:animEffect>
                                  </p:childTnLst>
                                </p:cTn>
                              </p:par>
                              <p:par>
                                <p:cTn id="296" presetID="22" presetClass="entr" presetSubtype="4" fill="hold" grpId="0" nodeType="withEffect">
                                  <p:stCondLst>
                                    <p:cond delay="0"/>
                                  </p:stCondLst>
                                  <p:childTnLst>
                                    <p:set>
                                      <p:cBhvr>
                                        <p:cTn id="297" dur="1" fill="hold">
                                          <p:stCondLst>
                                            <p:cond delay="0"/>
                                          </p:stCondLst>
                                        </p:cTn>
                                        <p:tgtEl>
                                          <p:spTgt spid="67644"/>
                                        </p:tgtEl>
                                        <p:attrNameLst>
                                          <p:attrName>style.visibility</p:attrName>
                                        </p:attrNameLst>
                                      </p:cBhvr>
                                      <p:to>
                                        <p:strVal val="visible"/>
                                      </p:to>
                                    </p:set>
                                    <p:animEffect transition="in" filter="wipe(down)">
                                      <p:cBhvr>
                                        <p:cTn id="298" dur="500"/>
                                        <p:tgtEl>
                                          <p:spTgt spid="67644"/>
                                        </p:tgtEl>
                                      </p:cBhvr>
                                    </p:animEffect>
                                  </p:childTnLst>
                                </p:cTn>
                              </p:par>
                              <p:par>
                                <p:cTn id="299" presetID="22" presetClass="entr" presetSubtype="4" fill="hold" grpId="0" nodeType="withEffect">
                                  <p:stCondLst>
                                    <p:cond delay="0"/>
                                  </p:stCondLst>
                                  <p:childTnLst>
                                    <p:set>
                                      <p:cBhvr>
                                        <p:cTn id="300" dur="1" fill="hold">
                                          <p:stCondLst>
                                            <p:cond delay="0"/>
                                          </p:stCondLst>
                                        </p:cTn>
                                        <p:tgtEl>
                                          <p:spTgt spid="67665"/>
                                        </p:tgtEl>
                                        <p:attrNameLst>
                                          <p:attrName>style.visibility</p:attrName>
                                        </p:attrNameLst>
                                      </p:cBhvr>
                                      <p:to>
                                        <p:strVal val="visible"/>
                                      </p:to>
                                    </p:set>
                                    <p:animEffect transition="in" filter="wipe(down)">
                                      <p:cBhvr>
                                        <p:cTn id="301" dur="500"/>
                                        <p:tgtEl>
                                          <p:spTgt spid="67665"/>
                                        </p:tgtEl>
                                      </p:cBhvr>
                                    </p:animEffect>
                                  </p:childTnLst>
                                </p:cTn>
                              </p:par>
                              <p:par>
                                <p:cTn id="302" presetID="22" presetClass="entr" presetSubtype="4" fill="hold" grpId="0" nodeType="withEffect">
                                  <p:stCondLst>
                                    <p:cond delay="0"/>
                                  </p:stCondLst>
                                  <p:childTnLst>
                                    <p:set>
                                      <p:cBhvr>
                                        <p:cTn id="303" dur="1" fill="hold">
                                          <p:stCondLst>
                                            <p:cond delay="0"/>
                                          </p:stCondLst>
                                        </p:cTn>
                                        <p:tgtEl>
                                          <p:spTgt spid="67676"/>
                                        </p:tgtEl>
                                        <p:attrNameLst>
                                          <p:attrName>style.visibility</p:attrName>
                                        </p:attrNameLst>
                                      </p:cBhvr>
                                      <p:to>
                                        <p:strVal val="visible"/>
                                      </p:to>
                                    </p:set>
                                    <p:animEffect transition="in" filter="wipe(down)">
                                      <p:cBhvr>
                                        <p:cTn id="304" dur="500"/>
                                        <p:tgtEl>
                                          <p:spTgt spid="67676"/>
                                        </p:tgtEl>
                                      </p:cBhvr>
                                    </p:animEffect>
                                  </p:childTnLst>
                                </p:cTn>
                              </p:par>
                              <p:par>
                                <p:cTn id="305" presetID="22" presetClass="entr" presetSubtype="4" fill="hold" grpId="0" nodeType="withEffect">
                                  <p:stCondLst>
                                    <p:cond delay="0"/>
                                  </p:stCondLst>
                                  <p:childTnLst>
                                    <p:set>
                                      <p:cBhvr>
                                        <p:cTn id="306" dur="1" fill="hold">
                                          <p:stCondLst>
                                            <p:cond delay="0"/>
                                          </p:stCondLst>
                                        </p:cTn>
                                        <p:tgtEl>
                                          <p:spTgt spid="67685"/>
                                        </p:tgtEl>
                                        <p:attrNameLst>
                                          <p:attrName>style.visibility</p:attrName>
                                        </p:attrNameLst>
                                      </p:cBhvr>
                                      <p:to>
                                        <p:strVal val="visible"/>
                                      </p:to>
                                    </p:set>
                                    <p:animEffect transition="in" filter="wipe(down)">
                                      <p:cBhvr>
                                        <p:cTn id="307" dur="500"/>
                                        <p:tgtEl>
                                          <p:spTgt spid="67685"/>
                                        </p:tgtEl>
                                      </p:cBhvr>
                                    </p:animEffect>
                                  </p:childTnLst>
                                </p:cTn>
                              </p:par>
                              <p:par>
                                <p:cTn id="308" presetID="22" presetClass="entr" presetSubtype="4" fill="hold" grpId="0" nodeType="withEffect">
                                  <p:stCondLst>
                                    <p:cond delay="0"/>
                                  </p:stCondLst>
                                  <p:childTnLst>
                                    <p:set>
                                      <p:cBhvr>
                                        <p:cTn id="309" dur="1" fill="hold">
                                          <p:stCondLst>
                                            <p:cond delay="0"/>
                                          </p:stCondLst>
                                        </p:cTn>
                                        <p:tgtEl>
                                          <p:spTgt spid="67695"/>
                                        </p:tgtEl>
                                        <p:attrNameLst>
                                          <p:attrName>style.visibility</p:attrName>
                                        </p:attrNameLst>
                                      </p:cBhvr>
                                      <p:to>
                                        <p:strVal val="visible"/>
                                      </p:to>
                                    </p:set>
                                    <p:animEffect transition="in" filter="wipe(down)">
                                      <p:cBhvr>
                                        <p:cTn id="310" dur="500"/>
                                        <p:tgtEl>
                                          <p:spTgt spid="67695"/>
                                        </p:tgtEl>
                                      </p:cBhvr>
                                    </p:animEffect>
                                  </p:childTnLst>
                                </p:cTn>
                              </p:par>
                            </p:childTnLst>
                          </p:cTn>
                        </p:par>
                      </p:childTnLst>
                    </p:cTn>
                  </p:par>
                  <p:par>
                    <p:cTn id="311" fill="hold">
                      <p:stCondLst>
                        <p:cond delay="indefinite"/>
                      </p:stCondLst>
                      <p:childTnLst>
                        <p:par>
                          <p:cTn id="312" fill="hold">
                            <p:stCondLst>
                              <p:cond delay="0"/>
                            </p:stCondLst>
                            <p:childTnLst>
                              <p:par>
                                <p:cTn id="313" presetID="22" presetClass="entr" presetSubtype="4" fill="hold" grpId="0" nodeType="clickEffect">
                                  <p:stCondLst>
                                    <p:cond delay="0"/>
                                  </p:stCondLst>
                                  <p:childTnLst>
                                    <p:set>
                                      <p:cBhvr>
                                        <p:cTn id="314" dur="1" fill="hold">
                                          <p:stCondLst>
                                            <p:cond delay="0"/>
                                          </p:stCondLst>
                                        </p:cTn>
                                        <p:tgtEl>
                                          <p:spTgt spid="67637"/>
                                        </p:tgtEl>
                                        <p:attrNameLst>
                                          <p:attrName>style.visibility</p:attrName>
                                        </p:attrNameLst>
                                      </p:cBhvr>
                                      <p:to>
                                        <p:strVal val="visible"/>
                                      </p:to>
                                    </p:set>
                                    <p:animEffect transition="in" filter="wipe(down)">
                                      <p:cBhvr>
                                        <p:cTn id="315" dur="500"/>
                                        <p:tgtEl>
                                          <p:spTgt spid="67637"/>
                                        </p:tgtEl>
                                      </p:cBhvr>
                                    </p:animEffect>
                                  </p:childTnLst>
                                </p:cTn>
                              </p:par>
                              <p:par>
                                <p:cTn id="316" presetID="22" presetClass="entr" presetSubtype="4" fill="hold" grpId="0" nodeType="withEffect">
                                  <p:stCondLst>
                                    <p:cond delay="0"/>
                                  </p:stCondLst>
                                  <p:childTnLst>
                                    <p:set>
                                      <p:cBhvr>
                                        <p:cTn id="317" dur="1" fill="hold">
                                          <p:stCondLst>
                                            <p:cond delay="0"/>
                                          </p:stCondLst>
                                        </p:cTn>
                                        <p:tgtEl>
                                          <p:spTgt spid="67641"/>
                                        </p:tgtEl>
                                        <p:attrNameLst>
                                          <p:attrName>style.visibility</p:attrName>
                                        </p:attrNameLst>
                                      </p:cBhvr>
                                      <p:to>
                                        <p:strVal val="visible"/>
                                      </p:to>
                                    </p:set>
                                    <p:animEffect transition="in" filter="wipe(down)">
                                      <p:cBhvr>
                                        <p:cTn id="318" dur="500"/>
                                        <p:tgtEl>
                                          <p:spTgt spid="67641"/>
                                        </p:tgtEl>
                                      </p:cBhvr>
                                    </p:animEffect>
                                  </p:childTnLst>
                                </p:cTn>
                              </p:par>
                              <p:par>
                                <p:cTn id="319" presetID="22" presetClass="entr" presetSubtype="4" fill="hold" grpId="0" nodeType="withEffect">
                                  <p:stCondLst>
                                    <p:cond delay="0"/>
                                  </p:stCondLst>
                                  <p:childTnLst>
                                    <p:set>
                                      <p:cBhvr>
                                        <p:cTn id="320" dur="1" fill="hold">
                                          <p:stCondLst>
                                            <p:cond delay="0"/>
                                          </p:stCondLst>
                                        </p:cTn>
                                        <p:tgtEl>
                                          <p:spTgt spid="67642"/>
                                        </p:tgtEl>
                                        <p:attrNameLst>
                                          <p:attrName>style.visibility</p:attrName>
                                        </p:attrNameLst>
                                      </p:cBhvr>
                                      <p:to>
                                        <p:strVal val="visible"/>
                                      </p:to>
                                    </p:set>
                                    <p:animEffect transition="in" filter="wipe(down)">
                                      <p:cBhvr>
                                        <p:cTn id="321" dur="500"/>
                                        <p:tgtEl>
                                          <p:spTgt spid="67642"/>
                                        </p:tgtEl>
                                      </p:cBhvr>
                                    </p:animEffect>
                                  </p:childTnLst>
                                </p:cTn>
                              </p:par>
                              <p:par>
                                <p:cTn id="322" presetID="22" presetClass="entr" presetSubtype="4" fill="hold" grpId="0" nodeType="withEffect">
                                  <p:stCondLst>
                                    <p:cond delay="0"/>
                                  </p:stCondLst>
                                  <p:childTnLst>
                                    <p:set>
                                      <p:cBhvr>
                                        <p:cTn id="323" dur="1" fill="hold">
                                          <p:stCondLst>
                                            <p:cond delay="0"/>
                                          </p:stCondLst>
                                        </p:cTn>
                                        <p:tgtEl>
                                          <p:spTgt spid="67643"/>
                                        </p:tgtEl>
                                        <p:attrNameLst>
                                          <p:attrName>style.visibility</p:attrName>
                                        </p:attrNameLst>
                                      </p:cBhvr>
                                      <p:to>
                                        <p:strVal val="visible"/>
                                      </p:to>
                                    </p:set>
                                    <p:animEffect transition="in" filter="wipe(down)">
                                      <p:cBhvr>
                                        <p:cTn id="324" dur="500"/>
                                        <p:tgtEl>
                                          <p:spTgt spid="67643"/>
                                        </p:tgtEl>
                                      </p:cBhvr>
                                    </p:animEffect>
                                  </p:childTnLst>
                                </p:cTn>
                              </p:par>
                              <p:par>
                                <p:cTn id="325" presetID="22" presetClass="entr" presetSubtype="4" fill="hold" grpId="0" nodeType="withEffect">
                                  <p:stCondLst>
                                    <p:cond delay="0"/>
                                  </p:stCondLst>
                                  <p:childTnLst>
                                    <p:set>
                                      <p:cBhvr>
                                        <p:cTn id="326" dur="1" fill="hold">
                                          <p:stCondLst>
                                            <p:cond delay="0"/>
                                          </p:stCondLst>
                                        </p:cTn>
                                        <p:tgtEl>
                                          <p:spTgt spid="67645"/>
                                        </p:tgtEl>
                                        <p:attrNameLst>
                                          <p:attrName>style.visibility</p:attrName>
                                        </p:attrNameLst>
                                      </p:cBhvr>
                                      <p:to>
                                        <p:strVal val="visible"/>
                                      </p:to>
                                    </p:set>
                                    <p:animEffect transition="in" filter="wipe(down)">
                                      <p:cBhvr>
                                        <p:cTn id="327" dur="500"/>
                                        <p:tgtEl>
                                          <p:spTgt spid="67645"/>
                                        </p:tgtEl>
                                      </p:cBhvr>
                                    </p:animEffect>
                                  </p:childTnLst>
                                </p:cTn>
                              </p:par>
                              <p:par>
                                <p:cTn id="328" presetID="22" presetClass="entr" presetSubtype="4" fill="hold" grpId="0" nodeType="withEffect">
                                  <p:stCondLst>
                                    <p:cond delay="0"/>
                                  </p:stCondLst>
                                  <p:childTnLst>
                                    <p:set>
                                      <p:cBhvr>
                                        <p:cTn id="329" dur="1" fill="hold">
                                          <p:stCondLst>
                                            <p:cond delay="0"/>
                                          </p:stCondLst>
                                        </p:cTn>
                                        <p:tgtEl>
                                          <p:spTgt spid="67646"/>
                                        </p:tgtEl>
                                        <p:attrNameLst>
                                          <p:attrName>style.visibility</p:attrName>
                                        </p:attrNameLst>
                                      </p:cBhvr>
                                      <p:to>
                                        <p:strVal val="visible"/>
                                      </p:to>
                                    </p:set>
                                    <p:animEffect transition="in" filter="wipe(down)">
                                      <p:cBhvr>
                                        <p:cTn id="330" dur="500"/>
                                        <p:tgtEl>
                                          <p:spTgt spid="67646"/>
                                        </p:tgtEl>
                                      </p:cBhvr>
                                    </p:animEffect>
                                  </p:childTnLst>
                                </p:cTn>
                              </p:par>
                              <p:par>
                                <p:cTn id="331" presetID="22" presetClass="entr" presetSubtype="4" fill="hold" grpId="0" nodeType="withEffect">
                                  <p:stCondLst>
                                    <p:cond delay="0"/>
                                  </p:stCondLst>
                                  <p:childTnLst>
                                    <p:set>
                                      <p:cBhvr>
                                        <p:cTn id="332" dur="1" fill="hold">
                                          <p:stCondLst>
                                            <p:cond delay="0"/>
                                          </p:stCondLst>
                                        </p:cTn>
                                        <p:tgtEl>
                                          <p:spTgt spid="67666"/>
                                        </p:tgtEl>
                                        <p:attrNameLst>
                                          <p:attrName>style.visibility</p:attrName>
                                        </p:attrNameLst>
                                      </p:cBhvr>
                                      <p:to>
                                        <p:strVal val="visible"/>
                                      </p:to>
                                    </p:set>
                                    <p:animEffect transition="in" filter="wipe(down)">
                                      <p:cBhvr>
                                        <p:cTn id="333" dur="500"/>
                                        <p:tgtEl>
                                          <p:spTgt spid="67666"/>
                                        </p:tgtEl>
                                      </p:cBhvr>
                                    </p:animEffect>
                                  </p:childTnLst>
                                </p:cTn>
                              </p:par>
                              <p:par>
                                <p:cTn id="334" presetID="22" presetClass="entr" presetSubtype="4" fill="hold" grpId="0" nodeType="withEffect">
                                  <p:stCondLst>
                                    <p:cond delay="0"/>
                                  </p:stCondLst>
                                  <p:childTnLst>
                                    <p:set>
                                      <p:cBhvr>
                                        <p:cTn id="335" dur="1" fill="hold">
                                          <p:stCondLst>
                                            <p:cond delay="0"/>
                                          </p:stCondLst>
                                        </p:cTn>
                                        <p:tgtEl>
                                          <p:spTgt spid="67677"/>
                                        </p:tgtEl>
                                        <p:attrNameLst>
                                          <p:attrName>style.visibility</p:attrName>
                                        </p:attrNameLst>
                                      </p:cBhvr>
                                      <p:to>
                                        <p:strVal val="visible"/>
                                      </p:to>
                                    </p:set>
                                    <p:animEffect transition="in" filter="wipe(down)">
                                      <p:cBhvr>
                                        <p:cTn id="336" dur="500"/>
                                        <p:tgtEl>
                                          <p:spTgt spid="67677"/>
                                        </p:tgtEl>
                                      </p:cBhvr>
                                    </p:animEffect>
                                  </p:childTnLst>
                                </p:cTn>
                              </p:par>
                              <p:par>
                                <p:cTn id="337" presetID="22" presetClass="entr" presetSubtype="4" fill="hold" grpId="0" nodeType="withEffect">
                                  <p:stCondLst>
                                    <p:cond delay="0"/>
                                  </p:stCondLst>
                                  <p:childTnLst>
                                    <p:set>
                                      <p:cBhvr>
                                        <p:cTn id="338" dur="1" fill="hold">
                                          <p:stCondLst>
                                            <p:cond delay="0"/>
                                          </p:stCondLst>
                                        </p:cTn>
                                        <p:tgtEl>
                                          <p:spTgt spid="67686"/>
                                        </p:tgtEl>
                                        <p:attrNameLst>
                                          <p:attrName>style.visibility</p:attrName>
                                        </p:attrNameLst>
                                      </p:cBhvr>
                                      <p:to>
                                        <p:strVal val="visible"/>
                                      </p:to>
                                    </p:set>
                                    <p:animEffect transition="in" filter="wipe(down)">
                                      <p:cBhvr>
                                        <p:cTn id="339" dur="500"/>
                                        <p:tgtEl>
                                          <p:spTgt spid="67686"/>
                                        </p:tgtEl>
                                      </p:cBhvr>
                                    </p:animEffect>
                                  </p:childTnLst>
                                </p:cTn>
                              </p:par>
                              <p:par>
                                <p:cTn id="340" presetID="22" presetClass="entr" presetSubtype="4" fill="hold" grpId="0" nodeType="withEffect">
                                  <p:stCondLst>
                                    <p:cond delay="0"/>
                                  </p:stCondLst>
                                  <p:childTnLst>
                                    <p:set>
                                      <p:cBhvr>
                                        <p:cTn id="341" dur="1" fill="hold">
                                          <p:stCondLst>
                                            <p:cond delay="0"/>
                                          </p:stCondLst>
                                        </p:cTn>
                                        <p:tgtEl>
                                          <p:spTgt spid="67696"/>
                                        </p:tgtEl>
                                        <p:attrNameLst>
                                          <p:attrName>style.visibility</p:attrName>
                                        </p:attrNameLst>
                                      </p:cBhvr>
                                      <p:to>
                                        <p:strVal val="visible"/>
                                      </p:to>
                                    </p:set>
                                    <p:animEffect transition="in" filter="wipe(down)">
                                      <p:cBhvr>
                                        <p:cTn id="342" dur="500"/>
                                        <p:tgtEl>
                                          <p:spTgt spid="67696"/>
                                        </p:tgtEl>
                                      </p:cBhvr>
                                    </p:animEffect>
                                  </p:childTnLst>
                                </p:cTn>
                              </p:par>
                            </p:childTnLst>
                          </p:cTn>
                        </p:par>
                      </p:childTnLst>
                    </p:cTn>
                  </p:par>
                  <p:par>
                    <p:cTn id="343" fill="hold">
                      <p:stCondLst>
                        <p:cond delay="indefinite"/>
                      </p:stCondLst>
                      <p:childTnLst>
                        <p:par>
                          <p:cTn id="344" fill="hold">
                            <p:stCondLst>
                              <p:cond delay="0"/>
                            </p:stCondLst>
                            <p:childTnLst>
                              <p:par>
                                <p:cTn id="345" presetID="22" presetClass="entr" presetSubtype="4" fill="hold" grpId="0" nodeType="clickEffect">
                                  <p:stCondLst>
                                    <p:cond delay="0"/>
                                  </p:stCondLst>
                                  <p:childTnLst>
                                    <p:set>
                                      <p:cBhvr>
                                        <p:cTn id="346" dur="1" fill="hold">
                                          <p:stCondLst>
                                            <p:cond delay="0"/>
                                          </p:stCondLst>
                                        </p:cTn>
                                        <p:tgtEl>
                                          <p:spTgt spid="67589"/>
                                        </p:tgtEl>
                                        <p:attrNameLst>
                                          <p:attrName>style.visibility</p:attrName>
                                        </p:attrNameLst>
                                      </p:cBhvr>
                                      <p:to>
                                        <p:strVal val="visible"/>
                                      </p:to>
                                    </p:set>
                                    <p:animEffect transition="in" filter="wipe(down)">
                                      <p:cBhvr>
                                        <p:cTn id="347" dur="500"/>
                                        <p:tgtEl>
                                          <p:spTgt spid="67589"/>
                                        </p:tgtEl>
                                      </p:cBhvr>
                                    </p:animEffect>
                                  </p:childTnLst>
                                </p:cTn>
                              </p:par>
                              <p:par>
                                <p:cTn id="348" presetID="22" presetClass="entr" presetSubtype="4" fill="hold" grpId="0" nodeType="withEffect">
                                  <p:stCondLst>
                                    <p:cond delay="0"/>
                                  </p:stCondLst>
                                  <p:childTnLst>
                                    <p:set>
                                      <p:cBhvr>
                                        <p:cTn id="349" dur="1" fill="hold">
                                          <p:stCondLst>
                                            <p:cond delay="0"/>
                                          </p:stCondLst>
                                        </p:cTn>
                                        <p:tgtEl>
                                          <p:spTgt spid="67590"/>
                                        </p:tgtEl>
                                        <p:attrNameLst>
                                          <p:attrName>style.visibility</p:attrName>
                                        </p:attrNameLst>
                                      </p:cBhvr>
                                      <p:to>
                                        <p:strVal val="visible"/>
                                      </p:to>
                                    </p:set>
                                    <p:animEffect transition="in" filter="wipe(down)">
                                      <p:cBhvr>
                                        <p:cTn id="350" dur="500"/>
                                        <p:tgtEl>
                                          <p:spTgt spid="67590"/>
                                        </p:tgtEl>
                                      </p:cBhvr>
                                    </p:animEffect>
                                  </p:childTnLst>
                                </p:cTn>
                              </p:par>
                              <p:par>
                                <p:cTn id="351" presetID="22" presetClass="entr" presetSubtype="4" fill="hold" grpId="0" nodeType="withEffect">
                                  <p:stCondLst>
                                    <p:cond delay="0"/>
                                  </p:stCondLst>
                                  <p:childTnLst>
                                    <p:set>
                                      <p:cBhvr>
                                        <p:cTn id="352" dur="1" fill="hold">
                                          <p:stCondLst>
                                            <p:cond delay="0"/>
                                          </p:stCondLst>
                                        </p:cTn>
                                        <p:tgtEl>
                                          <p:spTgt spid="67591"/>
                                        </p:tgtEl>
                                        <p:attrNameLst>
                                          <p:attrName>style.visibility</p:attrName>
                                        </p:attrNameLst>
                                      </p:cBhvr>
                                      <p:to>
                                        <p:strVal val="visible"/>
                                      </p:to>
                                    </p:set>
                                    <p:animEffect transition="in" filter="wipe(down)">
                                      <p:cBhvr>
                                        <p:cTn id="353" dur="500"/>
                                        <p:tgtEl>
                                          <p:spTgt spid="67591"/>
                                        </p:tgtEl>
                                      </p:cBhvr>
                                    </p:animEffect>
                                  </p:childTnLst>
                                </p:cTn>
                              </p:par>
                              <p:par>
                                <p:cTn id="354" presetID="22" presetClass="entr" presetSubtype="4" fill="hold" grpId="0" nodeType="withEffect">
                                  <p:stCondLst>
                                    <p:cond delay="0"/>
                                  </p:stCondLst>
                                  <p:childTnLst>
                                    <p:set>
                                      <p:cBhvr>
                                        <p:cTn id="355" dur="1" fill="hold">
                                          <p:stCondLst>
                                            <p:cond delay="0"/>
                                          </p:stCondLst>
                                        </p:cTn>
                                        <p:tgtEl>
                                          <p:spTgt spid="67656"/>
                                        </p:tgtEl>
                                        <p:attrNameLst>
                                          <p:attrName>style.visibility</p:attrName>
                                        </p:attrNameLst>
                                      </p:cBhvr>
                                      <p:to>
                                        <p:strVal val="visible"/>
                                      </p:to>
                                    </p:set>
                                    <p:animEffect transition="in" filter="wipe(down)">
                                      <p:cBhvr>
                                        <p:cTn id="356" dur="500"/>
                                        <p:tgtEl>
                                          <p:spTgt spid="67656"/>
                                        </p:tgtEl>
                                      </p:cBhvr>
                                    </p:animEffect>
                                  </p:childTnLst>
                                </p:cTn>
                              </p:par>
                              <p:par>
                                <p:cTn id="357" presetID="22" presetClass="entr" presetSubtype="4" fill="hold" grpId="0" nodeType="withEffect">
                                  <p:stCondLst>
                                    <p:cond delay="0"/>
                                  </p:stCondLst>
                                  <p:childTnLst>
                                    <p:set>
                                      <p:cBhvr>
                                        <p:cTn id="358" dur="1" fill="hold">
                                          <p:stCondLst>
                                            <p:cond delay="0"/>
                                          </p:stCondLst>
                                        </p:cTn>
                                        <p:tgtEl>
                                          <p:spTgt spid="67657"/>
                                        </p:tgtEl>
                                        <p:attrNameLst>
                                          <p:attrName>style.visibility</p:attrName>
                                        </p:attrNameLst>
                                      </p:cBhvr>
                                      <p:to>
                                        <p:strVal val="visible"/>
                                      </p:to>
                                    </p:set>
                                    <p:animEffect transition="in" filter="wipe(down)">
                                      <p:cBhvr>
                                        <p:cTn id="359" dur="500"/>
                                        <p:tgtEl>
                                          <p:spTgt spid="67657"/>
                                        </p:tgtEl>
                                      </p:cBhvr>
                                    </p:animEffect>
                                  </p:childTnLst>
                                </p:cTn>
                              </p:par>
                              <p:par>
                                <p:cTn id="360" presetID="22" presetClass="entr" presetSubtype="4" fill="hold" grpId="0" nodeType="withEffect">
                                  <p:stCondLst>
                                    <p:cond delay="0"/>
                                  </p:stCondLst>
                                  <p:childTnLst>
                                    <p:set>
                                      <p:cBhvr>
                                        <p:cTn id="361" dur="1" fill="hold">
                                          <p:stCondLst>
                                            <p:cond delay="0"/>
                                          </p:stCondLst>
                                        </p:cTn>
                                        <p:tgtEl>
                                          <p:spTgt spid="67658"/>
                                        </p:tgtEl>
                                        <p:attrNameLst>
                                          <p:attrName>style.visibility</p:attrName>
                                        </p:attrNameLst>
                                      </p:cBhvr>
                                      <p:to>
                                        <p:strVal val="visible"/>
                                      </p:to>
                                    </p:set>
                                    <p:animEffect transition="in" filter="wipe(down)">
                                      <p:cBhvr>
                                        <p:cTn id="362" dur="500"/>
                                        <p:tgtEl>
                                          <p:spTgt spid="67658"/>
                                        </p:tgtEl>
                                      </p:cBhvr>
                                    </p:animEffect>
                                  </p:childTnLst>
                                </p:cTn>
                              </p:par>
                              <p:par>
                                <p:cTn id="363" presetID="22" presetClass="entr" presetSubtype="4" fill="hold" grpId="0" nodeType="withEffect">
                                  <p:stCondLst>
                                    <p:cond delay="0"/>
                                  </p:stCondLst>
                                  <p:childTnLst>
                                    <p:set>
                                      <p:cBhvr>
                                        <p:cTn id="364" dur="1" fill="hold">
                                          <p:stCondLst>
                                            <p:cond delay="0"/>
                                          </p:stCondLst>
                                        </p:cTn>
                                        <p:tgtEl>
                                          <p:spTgt spid="67667"/>
                                        </p:tgtEl>
                                        <p:attrNameLst>
                                          <p:attrName>style.visibility</p:attrName>
                                        </p:attrNameLst>
                                      </p:cBhvr>
                                      <p:to>
                                        <p:strVal val="visible"/>
                                      </p:to>
                                    </p:set>
                                    <p:animEffect transition="in" filter="wipe(down)">
                                      <p:cBhvr>
                                        <p:cTn id="365" dur="500"/>
                                        <p:tgtEl>
                                          <p:spTgt spid="67667"/>
                                        </p:tgtEl>
                                      </p:cBhvr>
                                    </p:animEffect>
                                  </p:childTnLst>
                                </p:cTn>
                              </p:par>
                              <p:par>
                                <p:cTn id="366" presetID="22" presetClass="entr" presetSubtype="4" fill="hold" grpId="0" nodeType="withEffect">
                                  <p:stCondLst>
                                    <p:cond delay="0"/>
                                  </p:stCondLst>
                                  <p:childTnLst>
                                    <p:set>
                                      <p:cBhvr>
                                        <p:cTn id="367" dur="1" fill="hold">
                                          <p:stCondLst>
                                            <p:cond delay="0"/>
                                          </p:stCondLst>
                                        </p:cTn>
                                        <p:tgtEl>
                                          <p:spTgt spid="67678"/>
                                        </p:tgtEl>
                                        <p:attrNameLst>
                                          <p:attrName>style.visibility</p:attrName>
                                        </p:attrNameLst>
                                      </p:cBhvr>
                                      <p:to>
                                        <p:strVal val="visible"/>
                                      </p:to>
                                    </p:set>
                                    <p:animEffect transition="in" filter="wipe(down)">
                                      <p:cBhvr>
                                        <p:cTn id="368" dur="500"/>
                                        <p:tgtEl>
                                          <p:spTgt spid="67678"/>
                                        </p:tgtEl>
                                      </p:cBhvr>
                                    </p:animEffect>
                                  </p:childTnLst>
                                </p:cTn>
                              </p:par>
                              <p:par>
                                <p:cTn id="369" presetID="22" presetClass="entr" presetSubtype="4" fill="hold" grpId="0" nodeType="withEffect">
                                  <p:stCondLst>
                                    <p:cond delay="0"/>
                                  </p:stCondLst>
                                  <p:childTnLst>
                                    <p:set>
                                      <p:cBhvr>
                                        <p:cTn id="370" dur="1" fill="hold">
                                          <p:stCondLst>
                                            <p:cond delay="0"/>
                                          </p:stCondLst>
                                        </p:cTn>
                                        <p:tgtEl>
                                          <p:spTgt spid="67687"/>
                                        </p:tgtEl>
                                        <p:attrNameLst>
                                          <p:attrName>style.visibility</p:attrName>
                                        </p:attrNameLst>
                                      </p:cBhvr>
                                      <p:to>
                                        <p:strVal val="visible"/>
                                      </p:to>
                                    </p:set>
                                    <p:animEffect transition="in" filter="wipe(down)">
                                      <p:cBhvr>
                                        <p:cTn id="371" dur="500"/>
                                        <p:tgtEl>
                                          <p:spTgt spid="67687"/>
                                        </p:tgtEl>
                                      </p:cBhvr>
                                    </p:animEffect>
                                  </p:childTnLst>
                                </p:cTn>
                              </p:par>
                              <p:par>
                                <p:cTn id="372" presetID="22" presetClass="entr" presetSubtype="4" fill="hold" grpId="0" nodeType="withEffect">
                                  <p:stCondLst>
                                    <p:cond delay="0"/>
                                  </p:stCondLst>
                                  <p:childTnLst>
                                    <p:set>
                                      <p:cBhvr>
                                        <p:cTn id="373" dur="1" fill="hold">
                                          <p:stCondLst>
                                            <p:cond delay="0"/>
                                          </p:stCondLst>
                                        </p:cTn>
                                        <p:tgtEl>
                                          <p:spTgt spid="67697"/>
                                        </p:tgtEl>
                                        <p:attrNameLst>
                                          <p:attrName>style.visibility</p:attrName>
                                        </p:attrNameLst>
                                      </p:cBhvr>
                                      <p:to>
                                        <p:strVal val="visible"/>
                                      </p:to>
                                    </p:set>
                                    <p:animEffect transition="in" filter="wipe(down)">
                                      <p:cBhvr>
                                        <p:cTn id="374" dur="500"/>
                                        <p:tgtEl>
                                          <p:spTgt spid="67697"/>
                                        </p:tgtEl>
                                      </p:cBhvr>
                                    </p:animEffect>
                                  </p:childTnLst>
                                </p:cTn>
                              </p:par>
                            </p:childTnLst>
                          </p:cTn>
                        </p:par>
                      </p:childTnLst>
                    </p:cTn>
                  </p:par>
                  <p:par>
                    <p:cTn id="375" fill="hold">
                      <p:stCondLst>
                        <p:cond delay="indefinite"/>
                      </p:stCondLst>
                      <p:childTnLst>
                        <p:par>
                          <p:cTn id="376" fill="hold">
                            <p:stCondLst>
                              <p:cond delay="0"/>
                            </p:stCondLst>
                            <p:childTnLst>
                              <p:par>
                                <p:cTn id="377" presetID="22" presetClass="entr" presetSubtype="4" fill="hold" grpId="0" nodeType="clickEffect">
                                  <p:stCondLst>
                                    <p:cond delay="0"/>
                                  </p:stCondLst>
                                  <p:childTnLst>
                                    <p:set>
                                      <p:cBhvr>
                                        <p:cTn id="378" dur="1" fill="hold">
                                          <p:stCondLst>
                                            <p:cond delay="0"/>
                                          </p:stCondLst>
                                        </p:cTn>
                                        <p:tgtEl>
                                          <p:spTgt spid="67671"/>
                                        </p:tgtEl>
                                        <p:attrNameLst>
                                          <p:attrName>style.visibility</p:attrName>
                                        </p:attrNameLst>
                                      </p:cBhvr>
                                      <p:to>
                                        <p:strVal val="visible"/>
                                      </p:to>
                                    </p:set>
                                    <p:animEffect transition="in" filter="wipe(down)">
                                      <p:cBhvr>
                                        <p:cTn id="379" dur="500"/>
                                        <p:tgtEl>
                                          <p:spTgt spid="67671"/>
                                        </p:tgtEl>
                                      </p:cBhvr>
                                    </p:animEffect>
                                  </p:childTnLst>
                                </p:cTn>
                              </p:par>
                              <p:par>
                                <p:cTn id="380" presetID="22" presetClass="entr" presetSubtype="4" fill="hold" grpId="0" nodeType="withEffect">
                                  <p:stCondLst>
                                    <p:cond delay="0"/>
                                  </p:stCondLst>
                                  <p:childTnLst>
                                    <p:set>
                                      <p:cBhvr>
                                        <p:cTn id="381" dur="1" fill="hold">
                                          <p:stCondLst>
                                            <p:cond delay="0"/>
                                          </p:stCondLst>
                                        </p:cTn>
                                        <p:tgtEl>
                                          <p:spTgt spid="67698"/>
                                        </p:tgtEl>
                                        <p:attrNameLst>
                                          <p:attrName>style.visibility</p:attrName>
                                        </p:attrNameLst>
                                      </p:cBhvr>
                                      <p:to>
                                        <p:strVal val="visible"/>
                                      </p:to>
                                    </p:set>
                                    <p:animEffect transition="in" filter="wipe(down)">
                                      <p:cBhvr>
                                        <p:cTn id="382" dur="500"/>
                                        <p:tgtEl>
                                          <p:spTgt spid="67698"/>
                                        </p:tgtEl>
                                      </p:cBhvr>
                                    </p:animEffect>
                                  </p:childTnLst>
                                </p:cTn>
                              </p:par>
                              <p:par>
                                <p:cTn id="383" presetID="22" presetClass="entr" presetSubtype="4" fill="hold" grpId="0" nodeType="withEffect">
                                  <p:stCondLst>
                                    <p:cond delay="0"/>
                                  </p:stCondLst>
                                  <p:childTnLst>
                                    <p:set>
                                      <p:cBhvr>
                                        <p:cTn id="384" dur="1" fill="hold">
                                          <p:stCondLst>
                                            <p:cond delay="0"/>
                                          </p:stCondLst>
                                        </p:cTn>
                                        <p:tgtEl>
                                          <p:spTgt spid="3"/>
                                        </p:tgtEl>
                                        <p:attrNameLst>
                                          <p:attrName>style.visibility</p:attrName>
                                        </p:attrNameLst>
                                      </p:cBhvr>
                                      <p:to>
                                        <p:strVal val="visible"/>
                                      </p:to>
                                    </p:set>
                                    <p:animEffect transition="in" filter="wipe(down)">
                                      <p:cBhvr>
                                        <p:cTn id="385" dur="500"/>
                                        <p:tgtEl>
                                          <p:spTgt spid="3"/>
                                        </p:tgtEl>
                                      </p:cBhvr>
                                    </p:animEffect>
                                  </p:childTnLst>
                                </p:cTn>
                              </p:par>
                            </p:childTnLst>
                          </p:cTn>
                        </p:par>
                      </p:childTnLst>
                    </p:cTn>
                  </p:par>
                  <p:par>
                    <p:cTn id="386" fill="hold">
                      <p:stCondLst>
                        <p:cond delay="indefinite"/>
                      </p:stCondLst>
                      <p:childTnLst>
                        <p:par>
                          <p:cTn id="387" fill="hold">
                            <p:stCondLst>
                              <p:cond delay="0"/>
                            </p:stCondLst>
                            <p:childTnLst>
                              <p:par>
                                <p:cTn id="388" presetID="22" presetClass="entr" presetSubtype="4" fill="hold" grpId="0" nodeType="clickEffect">
                                  <p:stCondLst>
                                    <p:cond delay="0"/>
                                  </p:stCondLst>
                                  <p:childTnLst>
                                    <p:set>
                                      <p:cBhvr>
                                        <p:cTn id="389" dur="1" fill="hold">
                                          <p:stCondLst>
                                            <p:cond delay="0"/>
                                          </p:stCondLst>
                                        </p:cTn>
                                        <p:tgtEl>
                                          <p:spTgt spid="4"/>
                                        </p:tgtEl>
                                        <p:attrNameLst>
                                          <p:attrName>style.visibility</p:attrName>
                                        </p:attrNameLst>
                                      </p:cBhvr>
                                      <p:to>
                                        <p:strVal val="visible"/>
                                      </p:to>
                                    </p:set>
                                    <p:animEffect transition="in" filter="wipe(down)">
                                      <p:cBhvr>
                                        <p:cTn id="39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P spid="67589" grpId="0" animBg="1"/>
      <p:bldP spid="67590" grpId="0" animBg="1"/>
      <p:bldP spid="67591" grpId="0" animBg="1"/>
      <p:bldP spid="67592" grpId="0" animBg="1"/>
      <p:bldP spid="67593" grpId="0" animBg="1"/>
      <p:bldP spid="67594" grpId="0" animBg="1"/>
      <p:bldP spid="67595" grpId="0" animBg="1"/>
      <p:bldP spid="67596" grpId="0"/>
      <p:bldP spid="67597" grpId="0" animBg="1"/>
      <p:bldP spid="67598" grpId="0" animBg="1"/>
      <p:bldP spid="67599" grpId="0"/>
      <p:bldP spid="67600" grpId="0"/>
      <p:bldP spid="67601" grpId="0"/>
      <p:bldP spid="67602" grpId="0"/>
      <p:bldP spid="67603" grpId="0" animBg="1"/>
      <p:bldP spid="67604" grpId="0" animBg="1"/>
      <p:bldP spid="67605" grpId="0" animBg="1"/>
      <p:bldP spid="67606" grpId="0"/>
      <p:bldP spid="67607" grpId="0" animBg="1"/>
      <p:bldP spid="67608" grpId="0" animBg="1"/>
      <p:bldP spid="67609" grpId="0" animBg="1"/>
      <p:bldP spid="67610" grpId="0" animBg="1"/>
      <p:bldP spid="67611" grpId="0"/>
      <p:bldP spid="67612" grpId="0" animBg="1"/>
      <p:bldP spid="67613" grpId="0" animBg="1"/>
      <p:bldP spid="67614" grpId="0"/>
      <p:bldP spid="67615" grpId="0"/>
      <p:bldP spid="67616" grpId="0"/>
      <p:bldP spid="67617" grpId="0"/>
      <p:bldP spid="67618" grpId="0" animBg="1"/>
      <p:bldP spid="67619" grpId="0" animBg="1"/>
      <p:bldP spid="67620" grpId="0" animBg="1"/>
      <p:bldP spid="67621" grpId="0"/>
      <p:bldP spid="67622" grpId="0" animBg="1"/>
      <p:bldP spid="67623" grpId="0" animBg="1"/>
      <p:bldP spid="67624" grpId="0" animBg="1"/>
      <p:bldP spid="67625" grpId="0" animBg="1"/>
      <p:bldP spid="67626" grpId="0"/>
      <p:bldP spid="67627" grpId="0" animBg="1"/>
      <p:bldP spid="67628" grpId="0" animBg="1"/>
      <p:bldP spid="67629" grpId="0"/>
      <p:bldP spid="67630" grpId="0"/>
      <p:bldP spid="67631" grpId="0"/>
      <p:bldP spid="67632" grpId="0"/>
      <p:bldP spid="67633" grpId="0" animBg="1"/>
      <p:bldP spid="67634" grpId="0" animBg="1"/>
      <p:bldP spid="67635" grpId="0" animBg="1"/>
      <p:bldP spid="67636" grpId="0" animBg="1"/>
      <p:bldP spid="67637" grpId="0" animBg="1"/>
      <p:bldP spid="67638" grpId="0" animBg="1"/>
      <p:bldP spid="67639" grpId="0" animBg="1"/>
      <p:bldP spid="67640" grpId="0"/>
      <p:bldP spid="67641" grpId="0" animBg="1"/>
      <p:bldP spid="67642" grpId="0" animBg="1"/>
      <p:bldP spid="67643" grpId="0"/>
      <p:bldP spid="67644" grpId="0"/>
      <p:bldP spid="67645" grpId="0"/>
      <p:bldP spid="67646" grpId="0"/>
      <p:bldP spid="67647" grpId="0"/>
      <p:bldP spid="67648" grpId="0"/>
      <p:bldP spid="67649" grpId="0"/>
      <p:bldP spid="67650" grpId="0"/>
      <p:bldP spid="67651" grpId="0"/>
      <p:bldP spid="67652" grpId="0"/>
      <p:bldP spid="67653" grpId="0"/>
      <p:bldP spid="67654" grpId="0"/>
      <p:bldP spid="67655" grpId="0"/>
      <p:bldP spid="67656" grpId="0"/>
      <p:bldP spid="67657" grpId="0"/>
      <p:bldP spid="67658" grpId="0"/>
      <p:bldP spid="67659" grpId="0" animBg="1"/>
      <p:bldP spid="67660" grpId="0" animBg="1"/>
      <p:bldP spid="67661" grpId="0" animBg="1"/>
      <p:bldP spid="67662" grpId="0" animBg="1"/>
      <p:bldP spid="67663" grpId="0" animBg="1"/>
      <p:bldP spid="67664" grpId="0" animBg="1"/>
      <p:bldP spid="67665" grpId="0" animBg="1"/>
      <p:bldP spid="67666" grpId="0" animBg="1"/>
      <p:bldP spid="67667" grpId="0" animBg="1"/>
      <p:bldP spid="67668" grpId="0" animBg="1"/>
      <p:bldP spid="67669" grpId="0" animBg="1"/>
      <p:bldP spid="67670" grpId="0" animBg="1"/>
      <p:bldP spid="67671" grpId="0"/>
      <p:bldP spid="67672" grpId="0"/>
      <p:bldP spid="67673" grpId="0"/>
      <p:bldP spid="67674" grpId="0"/>
      <p:bldP spid="67675" grpId="0"/>
      <p:bldP spid="67676" grpId="0"/>
      <p:bldP spid="67677" grpId="0"/>
      <p:bldP spid="67678" grpId="0"/>
      <p:bldP spid="67679" grpId="0"/>
      <p:bldP spid="67680" grpId="0" animBg="1"/>
      <p:bldP spid="67681" grpId="0" animBg="1"/>
      <p:bldP spid="67682" grpId="0" animBg="1"/>
      <p:bldP spid="67683" grpId="0" animBg="1"/>
      <p:bldP spid="67684" grpId="0" animBg="1"/>
      <p:bldP spid="67685" grpId="0" animBg="1"/>
      <p:bldP spid="67686" grpId="0" animBg="1"/>
      <p:bldP spid="67687" grpId="0" animBg="1"/>
      <p:bldP spid="67688" grpId="0" animBg="1"/>
      <p:bldP spid="67689" grpId="0" animBg="1"/>
      <p:bldP spid="67690" grpId="0" animBg="1"/>
      <p:bldP spid="67691" grpId="0" animBg="1"/>
      <p:bldP spid="67692" grpId="0"/>
      <p:bldP spid="67693" grpId="0"/>
      <p:bldP spid="67694" grpId="0"/>
      <p:bldP spid="67695" grpId="0"/>
      <p:bldP spid="67696" grpId="0"/>
      <p:bldP spid="67697" grpId="0"/>
      <p:bldP spid="67698" grpId="0"/>
      <p:bldP spid="616563" grpId="0" animBg="1"/>
      <p:bldP spid="2" grpId="0"/>
      <p:bldP spid="3" grpId="0"/>
      <p:bldP spid="119"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dirty="0" smtClean="0">
                <a:solidFill>
                  <a:srgbClr val="CC0000"/>
                </a:solidFill>
              </a:rPr>
              <a:t>最近最少用算法的具体实现</a:t>
            </a:r>
          </a:p>
        </p:txBody>
      </p:sp>
      <p:sp>
        <p:nvSpPr>
          <p:cNvPr id="68611" name="Rectangle 3"/>
          <p:cNvSpPr>
            <a:spLocks noGrp="1" noChangeArrowheads="1"/>
          </p:cNvSpPr>
          <p:nvPr>
            <p:ph type="body" idx="4294967295"/>
          </p:nvPr>
        </p:nvSpPr>
        <p:spPr>
          <a:xfrm>
            <a:off x="236538" y="677863"/>
            <a:ext cx="8299450" cy="1154162"/>
          </a:xfrm>
        </p:spPr>
        <p:txBody>
          <a:bodyPr lIns="91440" tIns="45720" rIns="91440" bIns="45720"/>
          <a:lstStyle/>
          <a:p>
            <a:pPr eaLnBrk="1" hangingPunct="1">
              <a:lnSpc>
                <a:spcPct val="115000"/>
              </a:lnSpc>
              <a:spcBef>
                <a:spcPct val="50000"/>
              </a:spcBef>
            </a:pPr>
            <a:r>
              <a:rPr lang="en-US" altLang="zh-CN" sz="2000" dirty="0" smtClean="0">
                <a:latin typeface="微软雅黑" panose="020B0503020204020204" pitchFamily="34" charset="-122"/>
                <a:ea typeface="微软雅黑" panose="020B0503020204020204" pitchFamily="34" charset="-122"/>
              </a:rPr>
              <a:t>LRU</a:t>
            </a:r>
            <a:r>
              <a:rPr lang="zh-CN" altLang="en-US" sz="2000" dirty="0" smtClean="0">
                <a:latin typeface="微软雅黑" panose="020B0503020204020204" pitchFamily="34" charset="-122"/>
                <a:ea typeface="微软雅黑" panose="020B0503020204020204" pitchFamily="34" charset="-122"/>
              </a:rPr>
              <a:t>具体实现时，并不是通过移动块来实现的，而是通过给每个</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行设定一个计数器，根据计数值来记录这些主存块的使用情况。这个计数值称为</a:t>
            </a:r>
            <a:r>
              <a:rPr lang="en-US" altLang="zh-CN" sz="2000" dirty="0" smtClean="0">
                <a:solidFill>
                  <a:srgbClr val="FF0000"/>
                </a:solidFill>
                <a:latin typeface="微软雅黑" panose="020B0503020204020204" pitchFamily="34" charset="-122"/>
                <a:ea typeface="微软雅黑" panose="020B0503020204020204" pitchFamily="34" charset="-122"/>
              </a:rPr>
              <a:t>LRU</a:t>
            </a:r>
            <a:r>
              <a:rPr lang="zh-CN" altLang="en-US" sz="2000" dirty="0" smtClean="0">
                <a:solidFill>
                  <a:srgbClr val="FF0000"/>
                </a:solidFill>
                <a:latin typeface="微软雅黑" panose="020B0503020204020204" pitchFamily="34" charset="-122"/>
                <a:ea typeface="微软雅黑" panose="020B0503020204020204" pitchFamily="34" charset="-122"/>
              </a:rPr>
              <a:t>位</a:t>
            </a:r>
            <a:r>
              <a:rPr lang="zh-CN" altLang="en-US" sz="2000" dirty="0" smtClean="0">
                <a:latin typeface="微软雅黑" panose="020B0503020204020204" pitchFamily="34" charset="-122"/>
                <a:ea typeface="微软雅黑" panose="020B0503020204020204" pitchFamily="34" charset="-122"/>
              </a:rPr>
              <a:t>。</a:t>
            </a:r>
          </a:p>
        </p:txBody>
      </p:sp>
      <p:sp>
        <p:nvSpPr>
          <p:cNvPr id="6861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607F2C8-CF0A-477E-B464-AFB5FB6CADDE}" type="slidenum">
              <a:rPr lang="zh-CN" altLang="en-US" sz="1200" smtClean="0">
                <a:solidFill>
                  <a:srgbClr val="898989"/>
                </a:solidFill>
              </a:rPr>
              <a:pPr/>
              <a:t>57</a:t>
            </a:fld>
            <a:endParaRPr lang="zh-CN" altLang="en-US" sz="1200" smtClean="0">
              <a:solidFill>
                <a:srgbClr val="898989"/>
              </a:solidFill>
            </a:endParaRPr>
          </a:p>
        </p:txBody>
      </p:sp>
      <p:sp>
        <p:nvSpPr>
          <p:cNvPr id="5" name="Rectangle 3"/>
          <p:cNvSpPr txBox="1">
            <a:spLocks noChangeArrowheads="1"/>
          </p:cNvSpPr>
          <p:nvPr/>
        </p:nvSpPr>
        <p:spPr bwMode="auto">
          <a:xfrm>
            <a:off x="98425" y="1755608"/>
            <a:ext cx="8945563"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000" dirty="0" smtClean="0">
                <a:latin typeface="微软雅黑" panose="020B0503020204020204" pitchFamily="34" charset="-122"/>
                <a:ea typeface="微软雅黑" panose="020B0503020204020204" pitchFamily="34" charset="-122"/>
              </a:rPr>
              <a:t>计数器变化规则：</a:t>
            </a:r>
          </a:p>
          <a:p>
            <a:pPr lvl="1" eaLnBrk="1" hangingPunct="1">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每组4行时，计数器有2位。计数值越小则说明越被常用。</a:t>
            </a:r>
          </a:p>
          <a:p>
            <a:pPr lvl="1" eaLnBrk="1" hangingPunct="1">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命中时，被访问行的计数器置0，比其值小的计数器加1，其余不变。</a:t>
            </a:r>
          </a:p>
          <a:p>
            <a:pPr lvl="1" eaLnBrk="1" hangingPunct="1">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未命中且该组未满时，新行计数器置为0，其余全加1。</a:t>
            </a:r>
          </a:p>
          <a:p>
            <a:pPr lvl="1" eaLnBrk="1" hangingPunct="1">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未命中且该组已满时，计数值为3的那一行中的主存块被淘汰，新行计数器置为0，其余加1。</a:t>
            </a:r>
          </a:p>
          <a:p>
            <a:pPr lvl="1" eaLnBrk="1" hangingPunct="1"/>
            <a:endParaRPr lang="zh-CN" altLang="en-US" sz="2000" dirty="0" smtClean="0">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582613" y="4494213"/>
            <a:ext cx="7851775" cy="159861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7" name="Text Box 5"/>
          <p:cNvSpPr txBox="1">
            <a:spLocks noChangeArrowheads="1"/>
          </p:cNvSpPr>
          <p:nvPr/>
        </p:nvSpPr>
        <p:spPr bwMode="auto">
          <a:xfrm>
            <a:off x="491331" y="4029075"/>
            <a:ext cx="816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  1      2      3      4      1      2     5      1      2      3      4      5   </a:t>
            </a:r>
          </a:p>
        </p:txBody>
      </p:sp>
      <p:sp>
        <p:nvSpPr>
          <p:cNvPr id="8" name="Line 6"/>
          <p:cNvSpPr>
            <a:spLocks noChangeShapeType="1"/>
          </p:cNvSpPr>
          <p:nvPr/>
        </p:nvSpPr>
        <p:spPr bwMode="auto">
          <a:xfrm>
            <a:off x="582613" y="4976813"/>
            <a:ext cx="7850187"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p:cNvSpPr>
            <a:spLocks noChangeShapeType="1"/>
          </p:cNvSpPr>
          <p:nvPr/>
        </p:nvSpPr>
        <p:spPr bwMode="auto">
          <a:xfrm>
            <a:off x="569913" y="5319713"/>
            <a:ext cx="7891462"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a:off x="582613" y="5700713"/>
            <a:ext cx="7837487"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flipH="1">
            <a:off x="1181100" y="4492625"/>
            <a:ext cx="12700" cy="1614488"/>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a:off x="863600" y="4492625"/>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Text Box 11"/>
          <p:cNvSpPr txBox="1">
            <a:spLocks noChangeArrowheads="1"/>
          </p:cNvSpPr>
          <p:nvPr/>
        </p:nvSpPr>
        <p:spPr bwMode="auto">
          <a:xfrm>
            <a:off x="8188325" y="45878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14" name="Text Box 12"/>
          <p:cNvSpPr txBox="1">
            <a:spLocks noChangeArrowheads="1"/>
          </p:cNvSpPr>
          <p:nvPr/>
        </p:nvSpPr>
        <p:spPr bwMode="auto">
          <a:xfrm>
            <a:off x="8188325" y="49768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15" name="Text Box 13"/>
          <p:cNvSpPr txBox="1">
            <a:spLocks noChangeArrowheads="1"/>
          </p:cNvSpPr>
          <p:nvPr/>
        </p:nvSpPr>
        <p:spPr bwMode="auto">
          <a:xfrm>
            <a:off x="8201025" y="53419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16" name="Text Box 14"/>
          <p:cNvSpPr txBox="1">
            <a:spLocks noChangeArrowheads="1"/>
          </p:cNvSpPr>
          <p:nvPr/>
        </p:nvSpPr>
        <p:spPr bwMode="auto">
          <a:xfrm>
            <a:off x="8186738" y="569595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2</a:t>
            </a:r>
          </a:p>
        </p:txBody>
      </p:sp>
      <p:sp>
        <p:nvSpPr>
          <p:cNvPr id="17" name="Line 15"/>
          <p:cNvSpPr>
            <a:spLocks noChangeShapeType="1"/>
          </p:cNvSpPr>
          <p:nvPr/>
        </p:nvSpPr>
        <p:spPr bwMode="auto">
          <a:xfrm flipH="1">
            <a:off x="1841500" y="4492625"/>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6"/>
          <p:cNvSpPr>
            <a:spLocks noChangeShapeType="1"/>
          </p:cNvSpPr>
          <p:nvPr/>
        </p:nvSpPr>
        <p:spPr bwMode="auto">
          <a:xfrm>
            <a:off x="1511300" y="4505325"/>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7"/>
          <p:cNvSpPr>
            <a:spLocks noChangeShapeType="1"/>
          </p:cNvSpPr>
          <p:nvPr/>
        </p:nvSpPr>
        <p:spPr bwMode="auto">
          <a:xfrm flipH="1">
            <a:off x="2525713" y="4511675"/>
            <a:ext cx="12700" cy="1614488"/>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8"/>
          <p:cNvSpPr>
            <a:spLocks noChangeShapeType="1"/>
          </p:cNvSpPr>
          <p:nvPr/>
        </p:nvSpPr>
        <p:spPr bwMode="auto">
          <a:xfrm>
            <a:off x="2208213" y="4511675"/>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9"/>
          <p:cNvSpPr>
            <a:spLocks noChangeShapeType="1"/>
          </p:cNvSpPr>
          <p:nvPr/>
        </p:nvSpPr>
        <p:spPr bwMode="auto">
          <a:xfrm flipH="1">
            <a:off x="3186113" y="4511675"/>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0"/>
          <p:cNvSpPr>
            <a:spLocks noChangeShapeType="1"/>
          </p:cNvSpPr>
          <p:nvPr/>
        </p:nvSpPr>
        <p:spPr bwMode="auto">
          <a:xfrm>
            <a:off x="2855913" y="4524375"/>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1"/>
          <p:cNvSpPr>
            <a:spLocks noChangeShapeType="1"/>
          </p:cNvSpPr>
          <p:nvPr/>
        </p:nvSpPr>
        <p:spPr bwMode="auto">
          <a:xfrm flipH="1">
            <a:off x="3859213" y="4486275"/>
            <a:ext cx="0" cy="1614488"/>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2"/>
          <p:cNvSpPr>
            <a:spLocks noChangeShapeType="1"/>
          </p:cNvSpPr>
          <p:nvPr/>
        </p:nvSpPr>
        <p:spPr bwMode="auto">
          <a:xfrm>
            <a:off x="3529013" y="4486275"/>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3"/>
          <p:cNvSpPr>
            <a:spLocks noChangeShapeType="1"/>
          </p:cNvSpPr>
          <p:nvPr/>
        </p:nvSpPr>
        <p:spPr bwMode="auto">
          <a:xfrm flipH="1">
            <a:off x="4506913" y="4486275"/>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4"/>
          <p:cNvSpPr>
            <a:spLocks noChangeShapeType="1"/>
          </p:cNvSpPr>
          <p:nvPr/>
        </p:nvSpPr>
        <p:spPr bwMode="auto">
          <a:xfrm>
            <a:off x="4176713" y="4498975"/>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5"/>
          <p:cNvSpPr>
            <a:spLocks noChangeShapeType="1"/>
          </p:cNvSpPr>
          <p:nvPr/>
        </p:nvSpPr>
        <p:spPr bwMode="auto">
          <a:xfrm flipH="1">
            <a:off x="5138738" y="4497388"/>
            <a:ext cx="0" cy="162877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6"/>
          <p:cNvSpPr>
            <a:spLocks noChangeShapeType="1"/>
          </p:cNvSpPr>
          <p:nvPr/>
        </p:nvSpPr>
        <p:spPr bwMode="auto">
          <a:xfrm>
            <a:off x="4808538" y="4497388"/>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7"/>
          <p:cNvSpPr>
            <a:spLocks noChangeShapeType="1"/>
          </p:cNvSpPr>
          <p:nvPr/>
        </p:nvSpPr>
        <p:spPr bwMode="auto">
          <a:xfrm flipH="1">
            <a:off x="5786438" y="4497388"/>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8"/>
          <p:cNvSpPr>
            <a:spLocks noChangeShapeType="1"/>
          </p:cNvSpPr>
          <p:nvPr/>
        </p:nvSpPr>
        <p:spPr bwMode="auto">
          <a:xfrm>
            <a:off x="5456238" y="4510088"/>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9"/>
          <p:cNvSpPr>
            <a:spLocks noChangeShapeType="1"/>
          </p:cNvSpPr>
          <p:nvPr/>
        </p:nvSpPr>
        <p:spPr bwMode="auto">
          <a:xfrm>
            <a:off x="6483350" y="4491038"/>
            <a:ext cx="1588" cy="1614487"/>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0"/>
          <p:cNvSpPr>
            <a:spLocks noChangeShapeType="1"/>
          </p:cNvSpPr>
          <p:nvPr/>
        </p:nvSpPr>
        <p:spPr bwMode="auto">
          <a:xfrm>
            <a:off x="6153150" y="4516438"/>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1"/>
          <p:cNvSpPr>
            <a:spLocks noChangeShapeType="1"/>
          </p:cNvSpPr>
          <p:nvPr/>
        </p:nvSpPr>
        <p:spPr bwMode="auto">
          <a:xfrm flipH="1">
            <a:off x="7131050" y="4491038"/>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2"/>
          <p:cNvSpPr>
            <a:spLocks noChangeShapeType="1"/>
          </p:cNvSpPr>
          <p:nvPr/>
        </p:nvSpPr>
        <p:spPr bwMode="auto">
          <a:xfrm>
            <a:off x="6800850" y="4503738"/>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3"/>
          <p:cNvSpPr>
            <a:spLocks noChangeShapeType="1"/>
          </p:cNvSpPr>
          <p:nvPr/>
        </p:nvSpPr>
        <p:spPr bwMode="auto">
          <a:xfrm flipH="1">
            <a:off x="7804150" y="4491038"/>
            <a:ext cx="0" cy="1614487"/>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4"/>
          <p:cNvSpPr>
            <a:spLocks noChangeShapeType="1"/>
          </p:cNvSpPr>
          <p:nvPr/>
        </p:nvSpPr>
        <p:spPr bwMode="auto">
          <a:xfrm>
            <a:off x="7473950" y="4491038"/>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5"/>
          <p:cNvSpPr>
            <a:spLocks noChangeShapeType="1"/>
          </p:cNvSpPr>
          <p:nvPr/>
        </p:nvSpPr>
        <p:spPr bwMode="auto">
          <a:xfrm>
            <a:off x="8137525" y="4495800"/>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36"/>
          <p:cNvSpPr txBox="1">
            <a:spLocks noChangeArrowheads="1"/>
          </p:cNvSpPr>
          <p:nvPr/>
        </p:nvSpPr>
        <p:spPr bwMode="auto">
          <a:xfrm>
            <a:off x="7867650" y="45894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0</a:t>
            </a:r>
          </a:p>
        </p:txBody>
      </p:sp>
      <p:sp>
        <p:nvSpPr>
          <p:cNvPr id="39" name="Text Box 37"/>
          <p:cNvSpPr txBox="1">
            <a:spLocks noChangeArrowheads="1"/>
          </p:cNvSpPr>
          <p:nvPr/>
        </p:nvSpPr>
        <p:spPr bwMode="auto">
          <a:xfrm>
            <a:off x="7867650" y="49784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40" name="Text Box 38"/>
          <p:cNvSpPr txBox="1">
            <a:spLocks noChangeArrowheads="1"/>
          </p:cNvSpPr>
          <p:nvPr/>
        </p:nvSpPr>
        <p:spPr bwMode="auto">
          <a:xfrm>
            <a:off x="7880350" y="53435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41" name="Text Box 39"/>
          <p:cNvSpPr txBox="1">
            <a:spLocks noChangeArrowheads="1"/>
          </p:cNvSpPr>
          <p:nvPr/>
        </p:nvSpPr>
        <p:spPr bwMode="auto">
          <a:xfrm>
            <a:off x="7866063" y="569753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1</a:t>
            </a:r>
          </a:p>
        </p:txBody>
      </p:sp>
      <p:sp>
        <p:nvSpPr>
          <p:cNvPr id="42" name="Text Box 40"/>
          <p:cNvSpPr txBox="1">
            <a:spLocks noChangeArrowheads="1"/>
          </p:cNvSpPr>
          <p:nvPr/>
        </p:nvSpPr>
        <p:spPr bwMode="auto">
          <a:xfrm>
            <a:off x="7551738" y="45878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43" name="Text Box 41"/>
          <p:cNvSpPr txBox="1">
            <a:spLocks noChangeArrowheads="1"/>
          </p:cNvSpPr>
          <p:nvPr/>
        </p:nvSpPr>
        <p:spPr bwMode="auto">
          <a:xfrm>
            <a:off x="7551738" y="49768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44" name="Text Box 42"/>
          <p:cNvSpPr txBox="1">
            <a:spLocks noChangeArrowheads="1"/>
          </p:cNvSpPr>
          <p:nvPr/>
        </p:nvSpPr>
        <p:spPr bwMode="auto">
          <a:xfrm>
            <a:off x="7564438" y="53419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45" name="Text Box 43"/>
          <p:cNvSpPr txBox="1">
            <a:spLocks noChangeArrowheads="1"/>
          </p:cNvSpPr>
          <p:nvPr/>
        </p:nvSpPr>
        <p:spPr bwMode="auto">
          <a:xfrm>
            <a:off x="7550150" y="569595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46" name="Text Box 44"/>
          <p:cNvSpPr txBox="1">
            <a:spLocks noChangeArrowheads="1"/>
          </p:cNvSpPr>
          <p:nvPr/>
        </p:nvSpPr>
        <p:spPr bwMode="auto">
          <a:xfrm>
            <a:off x="7231063" y="45894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3</a:t>
            </a:r>
          </a:p>
        </p:txBody>
      </p:sp>
      <p:sp>
        <p:nvSpPr>
          <p:cNvPr id="47" name="Text Box 45"/>
          <p:cNvSpPr txBox="1">
            <a:spLocks noChangeArrowheads="1"/>
          </p:cNvSpPr>
          <p:nvPr/>
        </p:nvSpPr>
        <p:spPr bwMode="auto">
          <a:xfrm>
            <a:off x="7231063" y="49784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48" name="Text Box 46"/>
          <p:cNvSpPr txBox="1">
            <a:spLocks noChangeArrowheads="1"/>
          </p:cNvSpPr>
          <p:nvPr/>
        </p:nvSpPr>
        <p:spPr bwMode="auto">
          <a:xfrm>
            <a:off x="7243763" y="53435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49" name="Text Box 47"/>
          <p:cNvSpPr txBox="1">
            <a:spLocks noChangeArrowheads="1"/>
          </p:cNvSpPr>
          <p:nvPr/>
        </p:nvSpPr>
        <p:spPr bwMode="auto">
          <a:xfrm>
            <a:off x="7229475" y="569753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50" name="Text Box 48"/>
          <p:cNvSpPr txBox="1">
            <a:spLocks noChangeArrowheads="1"/>
          </p:cNvSpPr>
          <p:nvPr/>
        </p:nvSpPr>
        <p:spPr bwMode="auto">
          <a:xfrm>
            <a:off x="6878638" y="45878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51" name="Text Box 49"/>
          <p:cNvSpPr txBox="1">
            <a:spLocks noChangeArrowheads="1"/>
          </p:cNvSpPr>
          <p:nvPr/>
        </p:nvSpPr>
        <p:spPr bwMode="auto">
          <a:xfrm>
            <a:off x="6878638" y="49768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52" name="Text Box 50"/>
          <p:cNvSpPr txBox="1">
            <a:spLocks noChangeArrowheads="1"/>
          </p:cNvSpPr>
          <p:nvPr/>
        </p:nvSpPr>
        <p:spPr bwMode="auto">
          <a:xfrm>
            <a:off x="6891338" y="53419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53" name="Text Box 51"/>
          <p:cNvSpPr txBox="1">
            <a:spLocks noChangeArrowheads="1"/>
          </p:cNvSpPr>
          <p:nvPr/>
        </p:nvSpPr>
        <p:spPr bwMode="auto">
          <a:xfrm>
            <a:off x="6877050" y="569595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54" name="Text Box 52"/>
          <p:cNvSpPr txBox="1">
            <a:spLocks noChangeArrowheads="1"/>
          </p:cNvSpPr>
          <p:nvPr/>
        </p:nvSpPr>
        <p:spPr bwMode="auto">
          <a:xfrm>
            <a:off x="6557963" y="45894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2</a:t>
            </a:r>
          </a:p>
        </p:txBody>
      </p:sp>
      <p:sp>
        <p:nvSpPr>
          <p:cNvPr id="55" name="Text Box 53"/>
          <p:cNvSpPr txBox="1">
            <a:spLocks noChangeArrowheads="1"/>
          </p:cNvSpPr>
          <p:nvPr/>
        </p:nvSpPr>
        <p:spPr bwMode="auto">
          <a:xfrm>
            <a:off x="6557963" y="49784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56" name="Text Box 54"/>
          <p:cNvSpPr txBox="1">
            <a:spLocks noChangeArrowheads="1"/>
          </p:cNvSpPr>
          <p:nvPr/>
        </p:nvSpPr>
        <p:spPr bwMode="auto">
          <a:xfrm>
            <a:off x="6570663" y="53435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57" name="Text Box 55"/>
          <p:cNvSpPr txBox="1">
            <a:spLocks noChangeArrowheads="1"/>
          </p:cNvSpPr>
          <p:nvPr/>
        </p:nvSpPr>
        <p:spPr bwMode="auto">
          <a:xfrm>
            <a:off x="6556375" y="569753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58" name="Text Box 56"/>
          <p:cNvSpPr txBox="1">
            <a:spLocks noChangeArrowheads="1"/>
          </p:cNvSpPr>
          <p:nvPr/>
        </p:nvSpPr>
        <p:spPr bwMode="auto">
          <a:xfrm>
            <a:off x="6230938" y="4600575"/>
            <a:ext cx="187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59" name="Text Box 57"/>
          <p:cNvSpPr txBox="1">
            <a:spLocks noChangeArrowheads="1"/>
          </p:cNvSpPr>
          <p:nvPr/>
        </p:nvSpPr>
        <p:spPr bwMode="auto">
          <a:xfrm>
            <a:off x="6230938" y="49895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0" name="Text Box 58"/>
          <p:cNvSpPr txBox="1">
            <a:spLocks noChangeArrowheads="1"/>
          </p:cNvSpPr>
          <p:nvPr/>
        </p:nvSpPr>
        <p:spPr bwMode="auto">
          <a:xfrm>
            <a:off x="6243638" y="53546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1" name="Text Box 59"/>
          <p:cNvSpPr txBox="1">
            <a:spLocks noChangeArrowheads="1"/>
          </p:cNvSpPr>
          <p:nvPr/>
        </p:nvSpPr>
        <p:spPr bwMode="auto">
          <a:xfrm>
            <a:off x="6229350" y="570865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2" name="Text Box 60"/>
          <p:cNvSpPr txBox="1">
            <a:spLocks noChangeArrowheads="1"/>
          </p:cNvSpPr>
          <p:nvPr/>
        </p:nvSpPr>
        <p:spPr bwMode="auto">
          <a:xfrm>
            <a:off x="5910263" y="4602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1</a:t>
            </a:r>
          </a:p>
        </p:txBody>
      </p:sp>
      <p:sp>
        <p:nvSpPr>
          <p:cNvPr id="63" name="Text Box 61"/>
          <p:cNvSpPr txBox="1">
            <a:spLocks noChangeArrowheads="1"/>
          </p:cNvSpPr>
          <p:nvPr/>
        </p:nvSpPr>
        <p:spPr bwMode="auto">
          <a:xfrm>
            <a:off x="5910263" y="4991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4" name="Text Box 62"/>
          <p:cNvSpPr txBox="1">
            <a:spLocks noChangeArrowheads="1"/>
          </p:cNvSpPr>
          <p:nvPr/>
        </p:nvSpPr>
        <p:spPr bwMode="auto">
          <a:xfrm>
            <a:off x="5922963" y="53562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5" name="Text Box 63"/>
          <p:cNvSpPr txBox="1">
            <a:spLocks noChangeArrowheads="1"/>
          </p:cNvSpPr>
          <p:nvPr/>
        </p:nvSpPr>
        <p:spPr bwMode="auto">
          <a:xfrm>
            <a:off x="5908675" y="571023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6" name="Text Box 64"/>
          <p:cNvSpPr txBox="1">
            <a:spLocks noChangeArrowheads="1"/>
          </p:cNvSpPr>
          <p:nvPr/>
        </p:nvSpPr>
        <p:spPr bwMode="auto">
          <a:xfrm>
            <a:off x="5545138" y="45894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 name="Text Box 65"/>
          <p:cNvSpPr txBox="1">
            <a:spLocks noChangeArrowheads="1"/>
          </p:cNvSpPr>
          <p:nvPr/>
        </p:nvSpPr>
        <p:spPr bwMode="auto">
          <a:xfrm>
            <a:off x="5545138" y="49784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8" name="Text Box 66"/>
          <p:cNvSpPr txBox="1">
            <a:spLocks noChangeArrowheads="1"/>
          </p:cNvSpPr>
          <p:nvPr/>
        </p:nvSpPr>
        <p:spPr bwMode="auto">
          <a:xfrm>
            <a:off x="5557838" y="53435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9" name="Text Box 67"/>
          <p:cNvSpPr txBox="1">
            <a:spLocks noChangeArrowheads="1"/>
          </p:cNvSpPr>
          <p:nvPr/>
        </p:nvSpPr>
        <p:spPr bwMode="auto">
          <a:xfrm>
            <a:off x="5543550" y="569753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70" name="Text Box 68"/>
          <p:cNvSpPr txBox="1">
            <a:spLocks noChangeArrowheads="1"/>
          </p:cNvSpPr>
          <p:nvPr/>
        </p:nvSpPr>
        <p:spPr bwMode="auto">
          <a:xfrm>
            <a:off x="5224463" y="45910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0</a:t>
            </a:r>
          </a:p>
        </p:txBody>
      </p:sp>
      <p:sp>
        <p:nvSpPr>
          <p:cNvPr id="71" name="Text Box 69"/>
          <p:cNvSpPr txBox="1">
            <a:spLocks noChangeArrowheads="1"/>
          </p:cNvSpPr>
          <p:nvPr/>
        </p:nvSpPr>
        <p:spPr bwMode="auto">
          <a:xfrm>
            <a:off x="5224463" y="49799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72" name="Text Box 70"/>
          <p:cNvSpPr txBox="1">
            <a:spLocks noChangeArrowheads="1"/>
          </p:cNvSpPr>
          <p:nvPr/>
        </p:nvSpPr>
        <p:spPr bwMode="auto">
          <a:xfrm>
            <a:off x="5237163" y="53451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73" name="Text Box 71"/>
          <p:cNvSpPr txBox="1">
            <a:spLocks noChangeArrowheads="1"/>
          </p:cNvSpPr>
          <p:nvPr/>
        </p:nvSpPr>
        <p:spPr bwMode="auto">
          <a:xfrm>
            <a:off x="5222875" y="569912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74" name="Text Box 72"/>
          <p:cNvSpPr txBox="1">
            <a:spLocks noChangeArrowheads="1"/>
          </p:cNvSpPr>
          <p:nvPr/>
        </p:nvSpPr>
        <p:spPr bwMode="auto">
          <a:xfrm>
            <a:off x="4886325" y="46053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75" name="Text Box 73"/>
          <p:cNvSpPr txBox="1">
            <a:spLocks noChangeArrowheads="1"/>
          </p:cNvSpPr>
          <p:nvPr/>
        </p:nvSpPr>
        <p:spPr bwMode="auto">
          <a:xfrm>
            <a:off x="4886325" y="49942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76" name="Text Box 74"/>
          <p:cNvSpPr txBox="1">
            <a:spLocks noChangeArrowheads="1"/>
          </p:cNvSpPr>
          <p:nvPr/>
        </p:nvSpPr>
        <p:spPr bwMode="auto">
          <a:xfrm>
            <a:off x="4899025" y="53594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77" name="Text Box 75"/>
          <p:cNvSpPr txBox="1">
            <a:spLocks noChangeArrowheads="1"/>
          </p:cNvSpPr>
          <p:nvPr/>
        </p:nvSpPr>
        <p:spPr bwMode="auto">
          <a:xfrm>
            <a:off x="4884738" y="571341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78" name="Text Box 76"/>
          <p:cNvSpPr txBox="1">
            <a:spLocks noChangeArrowheads="1"/>
          </p:cNvSpPr>
          <p:nvPr/>
        </p:nvSpPr>
        <p:spPr bwMode="auto">
          <a:xfrm>
            <a:off x="4565650" y="46069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2</a:t>
            </a:r>
          </a:p>
        </p:txBody>
      </p:sp>
      <p:sp>
        <p:nvSpPr>
          <p:cNvPr id="79" name="Text Box 77"/>
          <p:cNvSpPr txBox="1">
            <a:spLocks noChangeArrowheads="1"/>
          </p:cNvSpPr>
          <p:nvPr/>
        </p:nvSpPr>
        <p:spPr bwMode="auto">
          <a:xfrm>
            <a:off x="4565650" y="49958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80" name="Text Box 78"/>
          <p:cNvSpPr txBox="1">
            <a:spLocks noChangeArrowheads="1"/>
          </p:cNvSpPr>
          <p:nvPr/>
        </p:nvSpPr>
        <p:spPr bwMode="auto">
          <a:xfrm>
            <a:off x="4578350" y="53609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81" name="Text Box 79"/>
          <p:cNvSpPr txBox="1">
            <a:spLocks noChangeArrowheads="1"/>
          </p:cNvSpPr>
          <p:nvPr/>
        </p:nvSpPr>
        <p:spPr bwMode="auto">
          <a:xfrm>
            <a:off x="4564063" y="571500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82" name="Text Box 80"/>
          <p:cNvSpPr txBox="1">
            <a:spLocks noChangeArrowheads="1"/>
          </p:cNvSpPr>
          <p:nvPr/>
        </p:nvSpPr>
        <p:spPr bwMode="auto">
          <a:xfrm>
            <a:off x="4265613" y="46085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83" name="Text Box 81"/>
          <p:cNvSpPr txBox="1">
            <a:spLocks noChangeArrowheads="1"/>
          </p:cNvSpPr>
          <p:nvPr/>
        </p:nvSpPr>
        <p:spPr bwMode="auto">
          <a:xfrm>
            <a:off x="4265613" y="49974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84" name="Text Box 82"/>
          <p:cNvSpPr txBox="1">
            <a:spLocks noChangeArrowheads="1"/>
          </p:cNvSpPr>
          <p:nvPr/>
        </p:nvSpPr>
        <p:spPr bwMode="auto">
          <a:xfrm>
            <a:off x="4278313" y="53625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85" name="Text Box 83"/>
          <p:cNvSpPr txBox="1">
            <a:spLocks noChangeArrowheads="1"/>
          </p:cNvSpPr>
          <p:nvPr/>
        </p:nvSpPr>
        <p:spPr bwMode="auto">
          <a:xfrm>
            <a:off x="4264025" y="571658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86" name="Text Box 84"/>
          <p:cNvSpPr txBox="1">
            <a:spLocks noChangeArrowheads="1"/>
          </p:cNvSpPr>
          <p:nvPr/>
        </p:nvSpPr>
        <p:spPr bwMode="auto">
          <a:xfrm>
            <a:off x="3944938" y="4610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1</a:t>
            </a:r>
          </a:p>
        </p:txBody>
      </p:sp>
      <p:sp>
        <p:nvSpPr>
          <p:cNvPr id="87" name="Text Box 85"/>
          <p:cNvSpPr txBox="1">
            <a:spLocks noChangeArrowheads="1"/>
          </p:cNvSpPr>
          <p:nvPr/>
        </p:nvSpPr>
        <p:spPr bwMode="auto">
          <a:xfrm>
            <a:off x="3944938" y="49990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88" name="Text Box 86"/>
          <p:cNvSpPr txBox="1">
            <a:spLocks noChangeArrowheads="1"/>
          </p:cNvSpPr>
          <p:nvPr/>
        </p:nvSpPr>
        <p:spPr bwMode="auto">
          <a:xfrm>
            <a:off x="3957638" y="5364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89" name="Text Box 87"/>
          <p:cNvSpPr txBox="1">
            <a:spLocks noChangeArrowheads="1"/>
          </p:cNvSpPr>
          <p:nvPr/>
        </p:nvSpPr>
        <p:spPr bwMode="auto">
          <a:xfrm>
            <a:off x="3943350" y="57181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90" name="Text Box 88"/>
          <p:cNvSpPr txBox="1">
            <a:spLocks noChangeArrowheads="1"/>
          </p:cNvSpPr>
          <p:nvPr/>
        </p:nvSpPr>
        <p:spPr bwMode="auto">
          <a:xfrm>
            <a:off x="3632200" y="46116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91" name="Text Box 89"/>
          <p:cNvSpPr txBox="1">
            <a:spLocks noChangeArrowheads="1"/>
          </p:cNvSpPr>
          <p:nvPr/>
        </p:nvSpPr>
        <p:spPr bwMode="auto">
          <a:xfrm>
            <a:off x="3632200" y="50006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92" name="Text Box 90"/>
          <p:cNvSpPr txBox="1">
            <a:spLocks noChangeArrowheads="1"/>
          </p:cNvSpPr>
          <p:nvPr/>
        </p:nvSpPr>
        <p:spPr bwMode="auto">
          <a:xfrm>
            <a:off x="3644900" y="53657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93" name="Text Box 91"/>
          <p:cNvSpPr txBox="1">
            <a:spLocks noChangeArrowheads="1"/>
          </p:cNvSpPr>
          <p:nvPr/>
        </p:nvSpPr>
        <p:spPr bwMode="auto">
          <a:xfrm>
            <a:off x="3630613" y="571976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94" name="Text Box 92"/>
          <p:cNvSpPr txBox="1">
            <a:spLocks noChangeArrowheads="1"/>
          </p:cNvSpPr>
          <p:nvPr/>
        </p:nvSpPr>
        <p:spPr bwMode="auto">
          <a:xfrm>
            <a:off x="3311525" y="46132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0</a:t>
            </a:r>
          </a:p>
        </p:txBody>
      </p:sp>
      <p:sp>
        <p:nvSpPr>
          <p:cNvPr id="95" name="Text Box 93"/>
          <p:cNvSpPr txBox="1">
            <a:spLocks noChangeArrowheads="1"/>
          </p:cNvSpPr>
          <p:nvPr/>
        </p:nvSpPr>
        <p:spPr bwMode="auto">
          <a:xfrm>
            <a:off x="3311525" y="50022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96" name="Text Box 94"/>
          <p:cNvSpPr txBox="1">
            <a:spLocks noChangeArrowheads="1"/>
          </p:cNvSpPr>
          <p:nvPr/>
        </p:nvSpPr>
        <p:spPr bwMode="auto">
          <a:xfrm>
            <a:off x="3324225" y="53673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97" name="Text Box 95"/>
          <p:cNvSpPr txBox="1">
            <a:spLocks noChangeArrowheads="1"/>
          </p:cNvSpPr>
          <p:nvPr/>
        </p:nvSpPr>
        <p:spPr bwMode="auto">
          <a:xfrm>
            <a:off x="3309938" y="572135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98" name="Text Box 96"/>
          <p:cNvSpPr txBox="1">
            <a:spLocks noChangeArrowheads="1"/>
          </p:cNvSpPr>
          <p:nvPr/>
        </p:nvSpPr>
        <p:spPr bwMode="auto">
          <a:xfrm>
            <a:off x="2982913" y="46005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99" name="Text Box 97"/>
          <p:cNvSpPr txBox="1">
            <a:spLocks noChangeArrowheads="1"/>
          </p:cNvSpPr>
          <p:nvPr/>
        </p:nvSpPr>
        <p:spPr bwMode="auto">
          <a:xfrm>
            <a:off x="2982913" y="49895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100" name="Text Box 98"/>
          <p:cNvSpPr txBox="1">
            <a:spLocks noChangeArrowheads="1"/>
          </p:cNvSpPr>
          <p:nvPr/>
        </p:nvSpPr>
        <p:spPr bwMode="auto">
          <a:xfrm>
            <a:off x="2981325" y="53546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101" name="Text Box 99"/>
          <p:cNvSpPr txBox="1">
            <a:spLocks noChangeArrowheads="1"/>
          </p:cNvSpPr>
          <p:nvPr/>
        </p:nvSpPr>
        <p:spPr bwMode="auto">
          <a:xfrm>
            <a:off x="2981325" y="570865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102" name="Text Box 100"/>
          <p:cNvSpPr txBox="1">
            <a:spLocks noChangeArrowheads="1"/>
          </p:cNvSpPr>
          <p:nvPr/>
        </p:nvSpPr>
        <p:spPr bwMode="auto">
          <a:xfrm>
            <a:off x="2636838" y="4602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3</a:t>
            </a:r>
          </a:p>
        </p:txBody>
      </p:sp>
      <p:sp>
        <p:nvSpPr>
          <p:cNvPr id="103" name="Text Box 101"/>
          <p:cNvSpPr txBox="1">
            <a:spLocks noChangeArrowheads="1"/>
          </p:cNvSpPr>
          <p:nvPr/>
        </p:nvSpPr>
        <p:spPr bwMode="auto">
          <a:xfrm>
            <a:off x="2636838" y="4991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2</a:t>
            </a:r>
          </a:p>
        </p:txBody>
      </p:sp>
      <p:sp>
        <p:nvSpPr>
          <p:cNvPr id="104" name="Text Box 102"/>
          <p:cNvSpPr txBox="1">
            <a:spLocks noChangeArrowheads="1"/>
          </p:cNvSpPr>
          <p:nvPr/>
        </p:nvSpPr>
        <p:spPr bwMode="auto">
          <a:xfrm>
            <a:off x="2649538" y="53562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105" name="Text Box 103"/>
          <p:cNvSpPr txBox="1">
            <a:spLocks noChangeArrowheads="1"/>
          </p:cNvSpPr>
          <p:nvPr/>
        </p:nvSpPr>
        <p:spPr bwMode="auto">
          <a:xfrm>
            <a:off x="2635250" y="571023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106" name="Text Box 104"/>
          <p:cNvSpPr txBox="1">
            <a:spLocks noChangeArrowheads="1"/>
          </p:cNvSpPr>
          <p:nvPr/>
        </p:nvSpPr>
        <p:spPr bwMode="auto">
          <a:xfrm>
            <a:off x="2330450" y="46005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107" name="Text Box 105"/>
          <p:cNvSpPr txBox="1">
            <a:spLocks noChangeArrowheads="1"/>
          </p:cNvSpPr>
          <p:nvPr/>
        </p:nvSpPr>
        <p:spPr bwMode="auto">
          <a:xfrm>
            <a:off x="2316163" y="49895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108" name="Text Box 106"/>
          <p:cNvSpPr txBox="1">
            <a:spLocks noChangeArrowheads="1"/>
          </p:cNvSpPr>
          <p:nvPr/>
        </p:nvSpPr>
        <p:spPr bwMode="auto">
          <a:xfrm>
            <a:off x="2328863" y="53546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109" name="Text Box 107"/>
          <p:cNvSpPr txBox="1">
            <a:spLocks noChangeArrowheads="1"/>
          </p:cNvSpPr>
          <p:nvPr/>
        </p:nvSpPr>
        <p:spPr bwMode="auto">
          <a:xfrm>
            <a:off x="1995488" y="4602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2</a:t>
            </a:r>
          </a:p>
        </p:txBody>
      </p:sp>
      <p:sp>
        <p:nvSpPr>
          <p:cNvPr id="110" name="Text Box 108"/>
          <p:cNvSpPr txBox="1">
            <a:spLocks noChangeArrowheads="1"/>
          </p:cNvSpPr>
          <p:nvPr/>
        </p:nvSpPr>
        <p:spPr bwMode="auto">
          <a:xfrm>
            <a:off x="1995488" y="4991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111" name="Text Box 109"/>
          <p:cNvSpPr txBox="1">
            <a:spLocks noChangeArrowheads="1"/>
          </p:cNvSpPr>
          <p:nvPr/>
        </p:nvSpPr>
        <p:spPr bwMode="auto">
          <a:xfrm>
            <a:off x="2008188" y="53562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112" name="Text Box 110"/>
          <p:cNvSpPr txBox="1">
            <a:spLocks noChangeArrowheads="1"/>
          </p:cNvSpPr>
          <p:nvPr/>
        </p:nvSpPr>
        <p:spPr bwMode="auto">
          <a:xfrm>
            <a:off x="1630363" y="46005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113" name="Text Box 111"/>
          <p:cNvSpPr txBox="1">
            <a:spLocks noChangeArrowheads="1"/>
          </p:cNvSpPr>
          <p:nvPr/>
        </p:nvSpPr>
        <p:spPr bwMode="auto">
          <a:xfrm>
            <a:off x="1630363" y="49895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114" name="Text Box 112"/>
          <p:cNvSpPr txBox="1">
            <a:spLocks noChangeArrowheads="1"/>
          </p:cNvSpPr>
          <p:nvPr/>
        </p:nvSpPr>
        <p:spPr bwMode="auto">
          <a:xfrm>
            <a:off x="1309688" y="4602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1</a:t>
            </a:r>
          </a:p>
        </p:txBody>
      </p:sp>
      <p:sp>
        <p:nvSpPr>
          <p:cNvPr id="115" name="Text Box 113"/>
          <p:cNvSpPr txBox="1">
            <a:spLocks noChangeArrowheads="1"/>
          </p:cNvSpPr>
          <p:nvPr/>
        </p:nvSpPr>
        <p:spPr bwMode="auto">
          <a:xfrm>
            <a:off x="1309688" y="4991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0</a:t>
            </a:r>
          </a:p>
        </p:txBody>
      </p:sp>
      <p:sp>
        <p:nvSpPr>
          <p:cNvPr id="116" name="Text Box 114"/>
          <p:cNvSpPr txBox="1">
            <a:spLocks noChangeArrowheads="1"/>
          </p:cNvSpPr>
          <p:nvPr/>
        </p:nvSpPr>
        <p:spPr bwMode="auto">
          <a:xfrm>
            <a:off x="982663" y="46132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117" name="Text Box 115"/>
          <p:cNvSpPr txBox="1">
            <a:spLocks noChangeArrowheads="1"/>
          </p:cNvSpPr>
          <p:nvPr/>
        </p:nvSpPr>
        <p:spPr bwMode="auto">
          <a:xfrm>
            <a:off x="661988" y="46148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118" name="Text Box 116"/>
          <p:cNvSpPr txBox="1">
            <a:spLocks noChangeArrowheads="1"/>
          </p:cNvSpPr>
          <p:nvPr/>
        </p:nvSpPr>
        <p:spPr bwMode="auto">
          <a:xfrm>
            <a:off x="402431" y="6264487"/>
            <a:ext cx="805894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dirty="0">
                <a:solidFill>
                  <a:srgbClr val="008000"/>
                </a:solidFill>
                <a:latin typeface="微软雅黑" panose="020B0503020204020204" pitchFamily="34" charset="-122"/>
                <a:ea typeface="微软雅黑" panose="020B0503020204020204" pitchFamily="34" charset="-122"/>
              </a:rPr>
              <a:t>即：计数值为</a:t>
            </a:r>
            <a:r>
              <a:rPr kumimoji="1" lang="en-US" altLang="zh-CN" sz="1900" b="1" dirty="0">
                <a:solidFill>
                  <a:srgbClr val="008000"/>
                </a:solidFill>
                <a:latin typeface="微软雅黑" panose="020B0503020204020204" pitchFamily="34" charset="-122"/>
                <a:ea typeface="微软雅黑" panose="020B0503020204020204" pitchFamily="34" charset="-122"/>
              </a:rPr>
              <a:t>0</a:t>
            </a:r>
            <a:r>
              <a:rPr kumimoji="1" lang="zh-CN" altLang="en-US" sz="1900" b="1" dirty="0">
                <a:solidFill>
                  <a:srgbClr val="008000"/>
                </a:solidFill>
                <a:latin typeface="微软雅黑" panose="020B0503020204020204" pitchFamily="34" charset="-122"/>
                <a:ea typeface="微软雅黑" panose="020B0503020204020204" pitchFamily="34" charset="-122"/>
              </a:rPr>
              <a:t>的行中的主存块最常被访问，计数值为</a:t>
            </a:r>
            <a:r>
              <a:rPr kumimoji="1" lang="en-US" altLang="zh-CN" sz="1900" b="1" dirty="0">
                <a:solidFill>
                  <a:srgbClr val="008000"/>
                </a:solidFill>
                <a:latin typeface="微软雅黑" panose="020B0503020204020204" pitchFamily="34" charset="-122"/>
                <a:ea typeface="微软雅黑" panose="020B0503020204020204" pitchFamily="34" charset="-122"/>
              </a:rPr>
              <a:t>3</a:t>
            </a:r>
            <a:r>
              <a:rPr kumimoji="1" lang="zh-CN" altLang="en-US" sz="1900" b="1" dirty="0">
                <a:solidFill>
                  <a:srgbClr val="008000"/>
                </a:solidFill>
                <a:latin typeface="微软雅黑" panose="020B0503020204020204" pitchFamily="34" charset="-122"/>
                <a:ea typeface="微软雅黑" panose="020B0503020204020204" pitchFamily="34" charset="-122"/>
              </a:rPr>
              <a:t>的行中的主存块最不经常被访问，先被淘汰！</a:t>
            </a:r>
          </a:p>
        </p:txBody>
      </p:sp>
      <p:sp>
        <p:nvSpPr>
          <p:cNvPr id="2" name="文本框 1"/>
          <p:cNvSpPr txBox="1"/>
          <p:nvPr/>
        </p:nvSpPr>
        <p:spPr>
          <a:xfrm>
            <a:off x="-50281" y="4061525"/>
            <a:ext cx="1019173" cy="369332"/>
          </a:xfrm>
          <a:prstGeom prst="rect">
            <a:avLst/>
          </a:prstGeom>
          <a:noFill/>
        </p:spPr>
        <p:txBody>
          <a:bodyPr wrap="square" rtlCol="0">
            <a:spAutoFit/>
          </a:bodyPr>
          <a:lstStyle/>
          <a:p>
            <a:r>
              <a:rPr lang="zh-CN" altLang="en-US" sz="1800" dirty="0" smtClean="0">
                <a:latin typeface="+mj-ea"/>
                <a:ea typeface="+mj-ea"/>
              </a:rPr>
              <a:t>地址流</a:t>
            </a:r>
          </a:p>
        </p:txBody>
      </p:sp>
      <p:sp>
        <p:nvSpPr>
          <p:cNvPr id="3" name="矩形 2"/>
          <p:cNvSpPr/>
          <p:nvPr/>
        </p:nvSpPr>
        <p:spPr>
          <a:xfrm>
            <a:off x="3259131" y="6031463"/>
            <a:ext cx="296876" cy="338554"/>
          </a:xfrm>
          <a:prstGeom prst="rect">
            <a:avLst/>
          </a:prstGeom>
        </p:spPr>
        <p:txBody>
          <a:bodyPr wrap="none">
            <a:spAutoFit/>
          </a:bodyPr>
          <a:lstStyle/>
          <a:p>
            <a:r>
              <a:rPr kumimoji="1" lang="zh-CN" altLang="en-US" b="1" dirty="0">
                <a:solidFill>
                  <a:srgbClr val="006600"/>
                </a:solidFill>
                <a:ea typeface="宋体" panose="02010600030101010101" pitchFamily="2" charset="-122"/>
              </a:rPr>
              <a:t>√</a:t>
            </a:r>
            <a:endParaRPr lang="zh-CN" altLang="en-US" dirty="0"/>
          </a:p>
        </p:txBody>
      </p:sp>
      <p:sp>
        <p:nvSpPr>
          <p:cNvPr id="4" name="矩形 3"/>
          <p:cNvSpPr/>
          <p:nvPr/>
        </p:nvSpPr>
        <p:spPr>
          <a:xfrm>
            <a:off x="3873789" y="6041088"/>
            <a:ext cx="296876" cy="338554"/>
          </a:xfrm>
          <a:prstGeom prst="rect">
            <a:avLst/>
          </a:prstGeom>
        </p:spPr>
        <p:txBody>
          <a:bodyPr wrap="none">
            <a:spAutoFit/>
          </a:bodyPr>
          <a:lstStyle/>
          <a:p>
            <a:r>
              <a:rPr kumimoji="1" lang="zh-CN" altLang="en-US" b="1" dirty="0">
                <a:solidFill>
                  <a:srgbClr val="006600"/>
                </a:solidFill>
                <a:ea typeface="宋体" panose="02010600030101010101" pitchFamily="2" charset="-122"/>
              </a:rPr>
              <a:t>√</a:t>
            </a:r>
            <a:endParaRPr lang="zh-CN" altLang="en-US" dirty="0"/>
          </a:p>
        </p:txBody>
      </p:sp>
      <p:sp>
        <p:nvSpPr>
          <p:cNvPr id="68608" name="矩形 68607"/>
          <p:cNvSpPr/>
          <p:nvPr/>
        </p:nvSpPr>
        <p:spPr>
          <a:xfrm>
            <a:off x="5175931" y="6042110"/>
            <a:ext cx="296876" cy="338554"/>
          </a:xfrm>
          <a:prstGeom prst="rect">
            <a:avLst/>
          </a:prstGeom>
        </p:spPr>
        <p:txBody>
          <a:bodyPr wrap="none">
            <a:spAutoFit/>
          </a:bodyPr>
          <a:lstStyle/>
          <a:p>
            <a:r>
              <a:rPr kumimoji="1" lang="zh-CN" altLang="en-US" b="1" dirty="0">
                <a:solidFill>
                  <a:srgbClr val="006600"/>
                </a:solidFill>
                <a:ea typeface="宋体" panose="02010600030101010101" pitchFamily="2" charset="-122"/>
              </a:rPr>
              <a:t>√</a:t>
            </a:r>
            <a:endParaRPr lang="zh-CN" altLang="en-US" dirty="0"/>
          </a:p>
        </p:txBody>
      </p:sp>
      <p:sp>
        <p:nvSpPr>
          <p:cNvPr id="68609" name="矩形 68608"/>
          <p:cNvSpPr/>
          <p:nvPr/>
        </p:nvSpPr>
        <p:spPr>
          <a:xfrm>
            <a:off x="5790899" y="6032197"/>
            <a:ext cx="296876" cy="338554"/>
          </a:xfrm>
          <a:prstGeom prst="rect">
            <a:avLst/>
          </a:prstGeom>
        </p:spPr>
        <p:txBody>
          <a:bodyPr wrap="none">
            <a:spAutoFit/>
          </a:bodyPr>
          <a:lstStyle/>
          <a:p>
            <a:r>
              <a:rPr kumimoji="1" lang="zh-CN" altLang="en-US" b="1" dirty="0">
                <a:solidFill>
                  <a:srgbClr val="006600"/>
                </a:solidFill>
                <a:ea typeface="宋体" panose="02010600030101010101" pitchFamily="2" charset="-122"/>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wipe(down)">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down)">
                                      <p:cBhvr>
                                        <p:cTn id="40" dur="500"/>
                                        <p:tgtEl>
                                          <p:spTgt spid="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down)">
                                      <p:cBhvr>
                                        <p:cTn id="49" dur="500"/>
                                        <p:tgtEl>
                                          <p:spTgt spid="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500"/>
                                        <p:tgtEl>
                                          <p:spTgt spid="10"/>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00"/>
                                        <p:tgtEl>
                                          <p:spTgt spid="11"/>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down)">
                                      <p:cBhvr>
                                        <p:cTn id="58" dur="500"/>
                                        <p:tgtEl>
                                          <p:spTgt spid="12"/>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down)">
                                      <p:cBhvr>
                                        <p:cTn id="61" dur="500"/>
                                        <p:tgtEl>
                                          <p:spTgt spid="17"/>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down)">
                                      <p:cBhvr>
                                        <p:cTn id="64" dur="500"/>
                                        <p:tgtEl>
                                          <p:spTgt spid="18"/>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down)">
                                      <p:cBhvr>
                                        <p:cTn id="70" dur="500"/>
                                        <p:tgtEl>
                                          <p:spTgt spid="20"/>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down)">
                                      <p:cBhvr>
                                        <p:cTn id="73" dur="500"/>
                                        <p:tgtEl>
                                          <p:spTgt spid="2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down)">
                                      <p:cBhvr>
                                        <p:cTn id="76" dur="500"/>
                                        <p:tgtEl>
                                          <p:spTgt spid="22"/>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down)">
                                      <p:cBhvr>
                                        <p:cTn id="79" dur="500"/>
                                        <p:tgtEl>
                                          <p:spTgt spid="23"/>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down)">
                                      <p:cBhvr>
                                        <p:cTn id="82" dur="500"/>
                                        <p:tgtEl>
                                          <p:spTgt spid="24"/>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down)">
                                      <p:cBhvr>
                                        <p:cTn id="85" dur="500"/>
                                        <p:tgtEl>
                                          <p:spTgt spid="25"/>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down)">
                                      <p:cBhvr>
                                        <p:cTn id="88" dur="500"/>
                                        <p:tgtEl>
                                          <p:spTgt spid="26"/>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wipe(down)">
                                      <p:cBhvr>
                                        <p:cTn id="91" dur="500"/>
                                        <p:tgtEl>
                                          <p:spTgt spid="27"/>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wipe(down)">
                                      <p:cBhvr>
                                        <p:cTn id="94" dur="500"/>
                                        <p:tgtEl>
                                          <p:spTgt spid="28"/>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down)">
                                      <p:cBhvr>
                                        <p:cTn id="97" dur="500"/>
                                        <p:tgtEl>
                                          <p:spTgt spid="2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wipe(down)">
                                      <p:cBhvr>
                                        <p:cTn id="103" dur="500"/>
                                        <p:tgtEl>
                                          <p:spTgt spid="3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wipe(down)">
                                      <p:cBhvr>
                                        <p:cTn id="106" dur="500"/>
                                        <p:tgtEl>
                                          <p:spTgt spid="32"/>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wipe(down)">
                                      <p:cBhvr>
                                        <p:cTn id="109" dur="500"/>
                                        <p:tgtEl>
                                          <p:spTgt spid="33"/>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down)">
                                      <p:cBhvr>
                                        <p:cTn id="112" dur="500"/>
                                        <p:tgtEl>
                                          <p:spTgt spid="34"/>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35"/>
                                        </p:tgtEl>
                                        <p:attrNameLst>
                                          <p:attrName>style.visibility</p:attrName>
                                        </p:attrNameLst>
                                      </p:cBhvr>
                                      <p:to>
                                        <p:strVal val="visible"/>
                                      </p:to>
                                    </p:set>
                                    <p:animEffect transition="in" filter="wipe(down)">
                                      <p:cBhvr>
                                        <p:cTn id="115" dur="500"/>
                                        <p:tgtEl>
                                          <p:spTgt spid="35"/>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wipe(down)">
                                      <p:cBhvr>
                                        <p:cTn id="118" dur="500"/>
                                        <p:tgtEl>
                                          <p:spTgt spid="36"/>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wipe(down)">
                                      <p:cBhvr>
                                        <p:cTn id="121" dur="500"/>
                                        <p:tgtEl>
                                          <p:spTgt spid="37"/>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117"/>
                                        </p:tgtEl>
                                        <p:attrNameLst>
                                          <p:attrName>style.visibility</p:attrName>
                                        </p:attrNameLst>
                                      </p:cBhvr>
                                      <p:to>
                                        <p:strVal val="visible"/>
                                      </p:to>
                                    </p:set>
                                    <p:animEffect transition="in" filter="wipe(down)">
                                      <p:cBhvr>
                                        <p:cTn id="126" dur="500"/>
                                        <p:tgtEl>
                                          <p:spTgt spid="117"/>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116"/>
                                        </p:tgtEl>
                                        <p:attrNameLst>
                                          <p:attrName>style.visibility</p:attrName>
                                        </p:attrNameLst>
                                      </p:cBhvr>
                                      <p:to>
                                        <p:strVal val="visible"/>
                                      </p:to>
                                    </p:set>
                                    <p:animEffect transition="in" filter="wipe(down)">
                                      <p:cBhvr>
                                        <p:cTn id="129" dur="500"/>
                                        <p:tgtEl>
                                          <p:spTgt spid="116"/>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114"/>
                                        </p:tgtEl>
                                        <p:attrNameLst>
                                          <p:attrName>style.visibility</p:attrName>
                                        </p:attrNameLst>
                                      </p:cBhvr>
                                      <p:to>
                                        <p:strVal val="visible"/>
                                      </p:to>
                                    </p:set>
                                    <p:animEffect transition="in" filter="wipe(down)">
                                      <p:cBhvr>
                                        <p:cTn id="134" dur="500"/>
                                        <p:tgtEl>
                                          <p:spTgt spid="114"/>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115"/>
                                        </p:tgtEl>
                                        <p:attrNameLst>
                                          <p:attrName>style.visibility</p:attrName>
                                        </p:attrNameLst>
                                      </p:cBhvr>
                                      <p:to>
                                        <p:strVal val="visible"/>
                                      </p:to>
                                    </p:set>
                                    <p:animEffect transition="in" filter="wipe(down)">
                                      <p:cBhvr>
                                        <p:cTn id="137" dur="500"/>
                                        <p:tgtEl>
                                          <p:spTgt spid="115"/>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112"/>
                                        </p:tgtEl>
                                        <p:attrNameLst>
                                          <p:attrName>style.visibility</p:attrName>
                                        </p:attrNameLst>
                                      </p:cBhvr>
                                      <p:to>
                                        <p:strVal val="visible"/>
                                      </p:to>
                                    </p:set>
                                    <p:animEffect transition="in" filter="wipe(down)">
                                      <p:cBhvr>
                                        <p:cTn id="140" dur="500"/>
                                        <p:tgtEl>
                                          <p:spTgt spid="112"/>
                                        </p:tgtEl>
                                      </p:cBhvr>
                                    </p:animEffect>
                                  </p:childTnLst>
                                </p:cTn>
                              </p:par>
                              <p:par>
                                <p:cTn id="141" presetID="22" presetClass="entr" presetSubtype="4" fill="hold" grpId="0" nodeType="withEffect">
                                  <p:stCondLst>
                                    <p:cond delay="0"/>
                                  </p:stCondLst>
                                  <p:childTnLst>
                                    <p:set>
                                      <p:cBhvr>
                                        <p:cTn id="142" dur="1" fill="hold">
                                          <p:stCondLst>
                                            <p:cond delay="0"/>
                                          </p:stCondLst>
                                        </p:cTn>
                                        <p:tgtEl>
                                          <p:spTgt spid="113"/>
                                        </p:tgtEl>
                                        <p:attrNameLst>
                                          <p:attrName>style.visibility</p:attrName>
                                        </p:attrNameLst>
                                      </p:cBhvr>
                                      <p:to>
                                        <p:strVal val="visible"/>
                                      </p:to>
                                    </p:set>
                                    <p:animEffect transition="in" filter="wipe(down)">
                                      <p:cBhvr>
                                        <p:cTn id="143" dur="500"/>
                                        <p:tgtEl>
                                          <p:spTgt spid="113"/>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109"/>
                                        </p:tgtEl>
                                        <p:attrNameLst>
                                          <p:attrName>style.visibility</p:attrName>
                                        </p:attrNameLst>
                                      </p:cBhvr>
                                      <p:to>
                                        <p:strVal val="visible"/>
                                      </p:to>
                                    </p:set>
                                    <p:animEffect transition="in" filter="wipe(down)">
                                      <p:cBhvr>
                                        <p:cTn id="148" dur="500"/>
                                        <p:tgtEl>
                                          <p:spTgt spid="109"/>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110"/>
                                        </p:tgtEl>
                                        <p:attrNameLst>
                                          <p:attrName>style.visibility</p:attrName>
                                        </p:attrNameLst>
                                      </p:cBhvr>
                                      <p:to>
                                        <p:strVal val="visible"/>
                                      </p:to>
                                    </p:set>
                                    <p:animEffect transition="in" filter="wipe(down)">
                                      <p:cBhvr>
                                        <p:cTn id="151" dur="500"/>
                                        <p:tgtEl>
                                          <p:spTgt spid="110"/>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111"/>
                                        </p:tgtEl>
                                        <p:attrNameLst>
                                          <p:attrName>style.visibility</p:attrName>
                                        </p:attrNameLst>
                                      </p:cBhvr>
                                      <p:to>
                                        <p:strVal val="visible"/>
                                      </p:to>
                                    </p:set>
                                    <p:animEffect transition="in" filter="wipe(down)">
                                      <p:cBhvr>
                                        <p:cTn id="154" dur="500"/>
                                        <p:tgtEl>
                                          <p:spTgt spid="111"/>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106"/>
                                        </p:tgtEl>
                                        <p:attrNameLst>
                                          <p:attrName>style.visibility</p:attrName>
                                        </p:attrNameLst>
                                      </p:cBhvr>
                                      <p:to>
                                        <p:strVal val="visible"/>
                                      </p:to>
                                    </p:set>
                                    <p:animEffect transition="in" filter="wipe(down)">
                                      <p:cBhvr>
                                        <p:cTn id="157" dur="500"/>
                                        <p:tgtEl>
                                          <p:spTgt spid="106"/>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107"/>
                                        </p:tgtEl>
                                        <p:attrNameLst>
                                          <p:attrName>style.visibility</p:attrName>
                                        </p:attrNameLst>
                                      </p:cBhvr>
                                      <p:to>
                                        <p:strVal val="visible"/>
                                      </p:to>
                                    </p:set>
                                    <p:animEffect transition="in" filter="wipe(down)">
                                      <p:cBhvr>
                                        <p:cTn id="160" dur="500"/>
                                        <p:tgtEl>
                                          <p:spTgt spid="107"/>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108"/>
                                        </p:tgtEl>
                                        <p:attrNameLst>
                                          <p:attrName>style.visibility</p:attrName>
                                        </p:attrNameLst>
                                      </p:cBhvr>
                                      <p:to>
                                        <p:strVal val="visible"/>
                                      </p:to>
                                    </p:set>
                                    <p:animEffect transition="in" filter="wipe(down)">
                                      <p:cBhvr>
                                        <p:cTn id="163" dur="500"/>
                                        <p:tgtEl>
                                          <p:spTgt spid="108"/>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grpId="0" nodeType="clickEffect">
                                  <p:stCondLst>
                                    <p:cond delay="0"/>
                                  </p:stCondLst>
                                  <p:childTnLst>
                                    <p:set>
                                      <p:cBhvr>
                                        <p:cTn id="167" dur="1" fill="hold">
                                          <p:stCondLst>
                                            <p:cond delay="0"/>
                                          </p:stCondLst>
                                        </p:cTn>
                                        <p:tgtEl>
                                          <p:spTgt spid="102"/>
                                        </p:tgtEl>
                                        <p:attrNameLst>
                                          <p:attrName>style.visibility</p:attrName>
                                        </p:attrNameLst>
                                      </p:cBhvr>
                                      <p:to>
                                        <p:strVal val="visible"/>
                                      </p:to>
                                    </p:set>
                                    <p:animEffect transition="in" filter="wipe(down)">
                                      <p:cBhvr>
                                        <p:cTn id="168" dur="500"/>
                                        <p:tgtEl>
                                          <p:spTgt spid="102"/>
                                        </p:tgtEl>
                                      </p:cBhvr>
                                    </p:animEffect>
                                  </p:childTnLst>
                                </p:cTn>
                              </p:par>
                              <p:par>
                                <p:cTn id="169" presetID="22" presetClass="entr" presetSubtype="4" fill="hold" grpId="0" nodeType="withEffect">
                                  <p:stCondLst>
                                    <p:cond delay="0"/>
                                  </p:stCondLst>
                                  <p:childTnLst>
                                    <p:set>
                                      <p:cBhvr>
                                        <p:cTn id="170" dur="1" fill="hold">
                                          <p:stCondLst>
                                            <p:cond delay="0"/>
                                          </p:stCondLst>
                                        </p:cTn>
                                        <p:tgtEl>
                                          <p:spTgt spid="103"/>
                                        </p:tgtEl>
                                        <p:attrNameLst>
                                          <p:attrName>style.visibility</p:attrName>
                                        </p:attrNameLst>
                                      </p:cBhvr>
                                      <p:to>
                                        <p:strVal val="visible"/>
                                      </p:to>
                                    </p:set>
                                    <p:animEffect transition="in" filter="wipe(down)">
                                      <p:cBhvr>
                                        <p:cTn id="171" dur="500"/>
                                        <p:tgtEl>
                                          <p:spTgt spid="103"/>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104"/>
                                        </p:tgtEl>
                                        <p:attrNameLst>
                                          <p:attrName>style.visibility</p:attrName>
                                        </p:attrNameLst>
                                      </p:cBhvr>
                                      <p:to>
                                        <p:strVal val="visible"/>
                                      </p:to>
                                    </p:set>
                                    <p:animEffect transition="in" filter="wipe(down)">
                                      <p:cBhvr>
                                        <p:cTn id="174" dur="500"/>
                                        <p:tgtEl>
                                          <p:spTgt spid="104"/>
                                        </p:tgtEl>
                                      </p:cBhvr>
                                    </p:animEffect>
                                  </p:childTnLst>
                                </p:cTn>
                              </p:par>
                              <p:par>
                                <p:cTn id="175" presetID="22" presetClass="entr" presetSubtype="4" fill="hold" grpId="0" nodeType="withEffect">
                                  <p:stCondLst>
                                    <p:cond delay="0"/>
                                  </p:stCondLst>
                                  <p:childTnLst>
                                    <p:set>
                                      <p:cBhvr>
                                        <p:cTn id="176" dur="1" fill="hold">
                                          <p:stCondLst>
                                            <p:cond delay="0"/>
                                          </p:stCondLst>
                                        </p:cTn>
                                        <p:tgtEl>
                                          <p:spTgt spid="105"/>
                                        </p:tgtEl>
                                        <p:attrNameLst>
                                          <p:attrName>style.visibility</p:attrName>
                                        </p:attrNameLst>
                                      </p:cBhvr>
                                      <p:to>
                                        <p:strVal val="visible"/>
                                      </p:to>
                                    </p:set>
                                    <p:animEffect transition="in" filter="wipe(down)">
                                      <p:cBhvr>
                                        <p:cTn id="177" dur="500"/>
                                        <p:tgtEl>
                                          <p:spTgt spid="105"/>
                                        </p:tgtEl>
                                      </p:cBhvr>
                                    </p:animEffect>
                                  </p:childTnLst>
                                </p:cTn>
                              </p:par>
                              <p:par>
                                <p:cTn id="178" presetID="22" presetClass="entr" presetSubtype="4" fill="hold" grpId="0" nodeType="withEffect">
                                  <p:stCondLst>
                                    <p:cond delay="0"/>
                                  </p:stCondLst>
                                  <p:childTnLst>
                                    <p:set>
                                      <p:cBhvr>
                                        <p:cTn id="179" dur="1" fill="hold">
                                          <p:stCondLst>
                                            <p:cond delay="0"/>
                                          </p:stCondLst>
                                        </p:cTn>
                                        <p:tgtEl>
                                          <p:spTgt spid="98"/>
                                        </p:tgtEl>
                                        <p:attrNameLst>
                                          <p:attrName>style.visibility</p:attrName>
                                        </p:attrNameLst>
                                      </p:cBhvr>
                                      <p:to>
                                        <p:strVal val="visible"/>
                                      </p:to>
                                    </p:set>
                                    <p:animEffect transition="in" filter="wipe(down)">
                                      <p:cBhvr>
                                        <p:cTn id="180" dur="500"/>
                                        <p:tgtEl>
                                          <p:spTgt spid="98"/>
                                        </p:tgtEl>
                                      </p:cBhvr>
                                    </p:animEffect>
                                  </p:childTnLst>
                                </p:cTn>
                              </p:par>
                              <p:par>
                                <p:cTn id="181" presetID="22" presetClass="entr" presetSubtype="4" fill="hold" grpId="0" nodeType="withEffect">
                                  <p:stCondLst>
                                    <p:cond delay="0"/>
                                  </p:stCondLst>
                                  <p:childTnLst>
                                    <p:set>
                                      <p:cBhvr>
                                        <p:cTn id="182" dur="1" fill="hold">
                                          <p:stCondLst>
                                            <p:cond delay="0"/>
                                          </p:stCondLst>
                                        </p:cTn>
                                        <p:tgtEl>
                                          <p:spTgt spid="99"/>
                                        </p:tgtEl>
                                        <p:attrNameLst>
                                          <p:attrName>style.visibility</p:attrName>
                                        </p:attrNameLst>
                                      </p:cBhvr>
                                      <p:to>
                                        <p:strVal val="visible"/>
                                      </p:to>
                                    </p:set>
                                    <p:animEffect transition="in" filter="wipe(down)">
                                      <p:cBhvr>
                                        <p:cTn id="183" dur="500"/>
                                        <p:tgtEl>
                                          <p:spTgt spid="99"/>
                                        </p:tgtEl>
                                      </p:cBhvr>
                                    </p:animEffect>
                                  </p:childTnLst>
                                </p:cTn>
                              </p:par>
                              <p:par>
                                <p:cTn id="184" presetID="22" presetClass="entr" presetSubtype="4" fill="hold" grpId="0" nodeType="withEffect">
                                  <p:stCondLst>
                                    <p:cond delay="0"/>
                                  </p:stCondLst>
                                  <p:childTnLst>
                                    <p:set>
                                      <p:cBhvr>
                                        <p:cTn id="185" dur="1" fill="hold">
                                          <p:stCondLst>
                                            <p:cond delay="0"/>
                                          </p:stCondLst>
                                        </p:cTn>
                                        <p:tgtEl>
                                          <p:spTgt spid="100"/>
                                        </p:tgtEl>
                                        <p:attrNameLst>
                                          <p:attrName>style.visibility</p:attrName>
                                        </p:attrNameLst>
                                      </p:cBhvr>
                                      <p:to>
                                        <p:strVal val="visible"/>
                                      </p:to>
                                    </p:set>
                                    <p:animEffect transition="in" filter="wipe(down)">
                                      <p:cBhvr>
                                        <p:cTn id="186" dur="500"/>
                                        <p:tgtEl>
                                          <p:spTgt spid="100"/>
                                        </p:tgtEl>
                                      </p:cBhvr>
                                    </p:animEffect>
                                  </p:childTnLst>
                                </p:cTn>
                              </p:par>
                              <p:par>
                                <p:cTn id="187" presetID="22" presetClass="entr" presetSubtype="4" fill="hold" grpId="0" nodeType="withEffect">
                                  <p:stCondLst>
                                    <p:cond delay="0"/>
                                  </p:stCondLst>
                                  <p:childTnLst>
                                    <p:set>
                                      <p:cBhvr>
                                        <p:cTn id="188" dur="1" fill="hold">
                                          <p:stCondLst>
                                            <p:cond delay="0"/>
                                          </p:stCondLst>
                                        </p:cTn>
                                        <p:tgtEl>
                                          <p:spTgt spid="101"/>
                                        </p:tgtEl>
                                        <p:attrNameLst>
                                          <p:attrName>style.visibility</p:attrName>
                                        </p:attrNameLst>
                                      </p:cBhvr>
                                      <p:to>
                                        <p:strVal val="visible"/>
                                      </p:to>
                                    </p:set>
                                    <p:animEffect transition="in" filter="wipe(down)">
                                      <p:cBhvr>
                                        <p:cTn id="189" dur="500"/>
                                        <p:tgtEl>
                                          <p:spTgt spid="101"/>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4" fill="hold" grpId="0" nodeType="clickEffect">
                                  <p:stCondLst>
                                    <p:cond delay="0"/>
                                  </p:stCondLst>
                                  <p:childTnLst>
                                    <p:set>
                                      <p:cBhvr>
                                        <p:cTn id="193" dur="1" fill="hold">
                                          <p:stCondLst>
                                            <p:cond delay="0"/>
                                          </p:stCondLst>
                                        </p:cTn>
                                        <p:tgtEl>
                                          <p:spTgt spid="94"/>
                                        </p:tgtEl>
                                        <p:attrNameLst>
                                          <p:attrName>style.visibility</p:attrName>
                                        </p:attrNameLst>
                                      </p:cBhvr>
                                      <p:to>
                                        <p:strVal val="visible"/>
                                      </p:to>
                                    </p:set>
                                    <p:animEffect transition="in" filter="wipe(down)">
                                      <p:cBhvr>
                                        <p:cTn id="194" dur="500"/>
                                        <p:tgtEl>
                                          <p:spTgt spid="94"/>
                                        </p:tgtEl>
                                      </p:cBhvr>
                                    </p:animEffect>
                                  </p:childTnLst>
                                </p:cTn>
                              </p:par>
                              <p:par>
                                <p:cTn id="195" presetID="22" presetClass="entr" presetSubtype="4" fill="hold" grpId="0" nodeType="withEffect">
                                  <p:stCondLst>
                                    <p:cond delay="0"/>
                                  </p:stCondLst>
                                  <p:childTnLst>
                                    <p:set>
                                      <p:cBhvr>
                                        <p:cTn id="196" dur="1" fill="hold">
                                          <p:stCondLst>
                                            <p:cond delay="0"/>
                                          </p:stCondLst>
                                        </p:cTn>
                                        <p:tgtEl>
                                          <p:spTgt spid="95"/>
                                        </p:tgtEl>
                                        <p:attrNameLst>
                                          <p:attrName>style.visibility</p:attrName>
                                        </p:attrNameLst>
                                      </p:cBhvr>
                                      <p:to>
                                        <p:strVal val="visible"/>
                                      </p:to>
                                    </p:set>
                                    <p:animEffect transition="in" filter="wipe(down)">
                                      <p:cBhvr>
                                        <p:cTn id="197" dur="500"/>
                                        <p:tgtEl>
                                          <p:spTgt spid="95"/>
                                        </p:tgtEl>
                                      </p:cBhvr>
                                    </p:animEffect>
                                  </p:childTnLst>
                                </p:cTn>
                              </p:par>
                              <p:par>
                                <p:cTn id="198" presetID="22" presetClass="entr" presetSubtype="4" fill="hold" grpId="0" nodeType="withEffect">
                                  <p:stCondLst>
                                    <p:cond delay="0"/>
                                  </p:stCondLst>
                                  <p:childTnLst>
                                    <p:set>
                                      <p:cBhvr>
                                        <p:cTn id="199" dur="1" fill="hold">
                                          <p:stCondLst>
                                            <p:cond delay="0"/>
                                          </p:stCondLst>
                                        </p:cTn>
                                        <p:tgtEl>
                                          <p:spTgt spid="96"/>
                                        </p:tgtEl>
                                        <p:attrNameLst>
                                          <p:attrName>style.visibility</p:attrName>
                                        </p:attrNameLst>
                                      </p:cBhvr>
                                      <p:to>
                                        <p:strVal val="visible"/>
                                      </p:to>
                                    </p:set>
                                    <p:animEffect transition="in" filter="wipe(down)">
                                      <p:cBhvr>
                                        <p:cTn id="200" dur="500"/>
                                        <p:tgtEl>
                                          <p:spTgt spid="96"/>
                                        </p:tgtEl>
                                      </p:cBhvr>
                                    </p:animEffect>
                                  </p:childTnLst>
                                </p:cTn>
                              </p:par>
                              <p:par>
                                <p:cTn id="201" presetID="22" presetClass="entr" presetSubtype="4" fill="hold" grpId="0" nodeType="withEffect">
                                  <p:stCondLst>
                                    <p:cond delay="0"/>
                                  </p:stCondLst>
                                  <p:childTnLst>
                                    <p:set>
                                      <p:cBhvr>
                                        <p:cTn id="202" dur="1" fill="hold">
                                          <p:stCondLst>
                                            <p:cond delay="0"/>
                                          </p:stCondLst>
                                        </p:cTn>
                                        <p:tgtEl>
                                          <p:spTgt spid="97"/>
                                        </p:tgtEl>
                                        <p:attrNameLst>
                                          <p:attrName>style.visibility</p:attrName>
                                        </p:attrNameLst>
                                      </p:cBhvr>
                                      <p:to>
                                        <p:strVal val="visible"/>
                                      </p:to>
                                    </p:set>
                                    <p:animEffect transition="in" filter="wipe(down)">
                                      <p:cBhvr>
                                        <p:cTn id="203" dur="500"/>
                                        <p:tgtEl>
                                          <p:spTgt spid="97"/>
                                        </p:tgtEl>
                                      </p:cBhvr>
                                    </p:animEffect>
                                  </p:childTnLst>
                                </p:cTn>
                              </p:par>
                              <p:par>
                                <p:cTn id="204" presetID="22" presetClass="entr" presetSubtype="4" fill="hold" grpId="0" nodeType="withEffect">
                                  <p:stCondLst>
                                    <p:cond delay="0"/>
                                  </p:stCondLst>
                                  <p:childTnLst>
                                    <p:set>
                                      <p:cBhvr>
                                        <p:cTn id="205" dur="1" fill="hold">
                                          <p:stCondLst>
                                            <p:cond delay="0"/>
                                          </p:stCondLst>
                                        </p:cTn>
                                        <p:tgtEl>
                                          <p:spTgt spid="90"/>
                                        </p:tgtEl>
                                        <p:attrNameLst>
                                          <p:attrName>style.visibility</p:attrName>
                                        </p:attrNameLst>
                                      </p:cBhvr>
                                      <p:to>
                                        <p:strVal val="visible"/>
                                      </p:to>
                                    </p:set>
                                    <p:animEffect transition="in" filter="wipe(down)">
                                      <p:cBhvr>
                                        <p:cTn id="206" dur="500"/>
                                        <p:tgtEl>
                                          <p:spTgt spid="90"/>
                                        </p:tgtEl>
                                      </p:cBhvr>
                                    </p:animEffect>
                                  </p:childTnLst>
                                </p:cTn>
                              </p:par>
                              <p:par>
                                <p:cTn id="207" presetID="22" presetClass="entr" presetSubtype="4" fill="hold" grpId="0" nodeType="withEffect">
                                  <p:stCondLst>
                                    <p:cond delay="0"/>
                                  </p:stCondLst>
                                  <p:childTnLst>
                                    <p:set>
                                      <p:cBhvr>
                                        <p:cTn id="208" dur="1" fill="hold">
                                          <p:stCondLst>
                                            <p:cond delay="0"/>
                                          </p:stCondLst>
                                        </p:cTn>
                                        <p:tgtEl>
                                          <p:spTgt spid="91"/>
                                        </p:tgtEl>
                                        <p:attrNameLst>
                                          <p:attrName>style.visibility</p:attrName>
                                        </p:attrNameLst>
                                      </p:cBhvr>
                                      <p:to>
                                        <p:strVal val="visible"/>
                                      </p:to>
                                    </p:set>
                                    <p:animEffect transition="in" filter="wipe(down)">
                                      <p:cBhvr>
                                        <p:cTn id="209" dur="500"/>
                                        <p:tgtEl>
                                          <p:spTgt spid="91"/>
                                        </p:tgtEl>
                                      </p:cBhvr>
                                    </p:animEffect>
                                  </p:childTnLst>
                                </p:cTn>
                              </p:par>
                              <p:par>
                                <p:cTn id="210" presetID="22" presetClass="entr" presetSubtype="4" fill="hold" grpId="0" nodeType="withEffect">
                                  <p:stCondLst>
                                    <p:cond delay="0"/>
                                  </p:stCondLst>
                                  <p:childTnLst>
                                    <p:set>
                                      <p:cBhvr>
                                        <p:cTn id="211" dur="1" fill="hold">
                                          <p:stCondLst>
                                            <p:cond delay="0"/>
                                          </p:stCondLst>
                                        </p:cTn>
                                        <p:tgtEl>
                                          <p:spTgt spid="92"/>
                                        </p:tgtEl>
                                        <p:attrNameLst>
                                          <p:attrName>style.visibility</p:attrName>
                                        </p:attrNameLst>
                                      </p:cBhvr>
                                      <p:to>
                                        <p:strVal val="visible"/>
                                      </p:to>
                                    </p:set>
                                    <p:animEffect transition="in" filter="wipe(down)">
                                      <p:cBhvr>
                                        <p:cTn id="212" dur="500"/>
                                        <p:tgtEl>
                                          <p:spTgt spid="92"/>
                                        </p:tgtEl>
                                      </p:cBhvr>
                                    </p:animEffect>
                                  </p:childTnLst>
                                </p:cTn>
                              </p:par>
                              <p:par>
                                <p:cTn id="213" presetID="22" presetClass="entr" presetSubtype="4" fill="hold" grpId="0" nodeType="withEffect">
                                  <p:stCondLst>
                                    <p:cond delay="0"/>
                                  </p:stCondLst>
                                  <p:childTnLst>
                                    <p:set>
                                      <p:cBhvr>
                                        <p:cTn id="214" dur="1" fill="hold">
                                          <p:stCondLst>
                                            <p:cond delay="0"/>
                                          </p:stCondLst>
                                        </p:cTn>
                                        <p:tgtEl>
                                          <p:spTgt spid="93"/>
                                        </p:tgtEl>
                                        <p:attrNameLst>
                                          <p:attrName>style.visibility</p:attrName>
                                        </p:attrNameLst>
                                      </p:cBhvr>
                                      <p:to>
                                        <p:strVal val="visible"/>
                                      </p:to>
                                    </p:set>
                                    <p:animEffect transition="in" filter="wipe(down)">
                                      <p:cBhvr>
                                        <p:cTn id="215" dur="500"/>
                                        <p:tgtEl>
                                          <p:spTgt spid="93"/>
                                        </p:tgtEl>
                                      </p:cBhvr>
                                    </p:animEffect>
                                  </p:childTnLst>
                                </p:cTn>
                              </p:par>
                            </p:childTnLst>
                          </p:cTn>
                        </p:par>
                        <p:par>
                          <p:cTn id="216" fill="hold">
                            <p:stCondLst>
                              <p:cond delay="500"/>
                            </p:stCondLst>
                            <p:childTnLst>
                              <p:par>
                                <p:cTn id="217" presetID="22" presetClass="entr" presetSubtype="4" fill="hold" grpId="0" nodeType="afterEffect">
                                  <p:stCondLst>
                                    <p:cond delay="0"/>
                                  </p:stCondLst>
                                  <p:childTnLst>
                                    <p:set>
                                      <p:cBhvr>
                                        <p:cTn id="218" dur="1" fill="hold">
                                          <p:stCondLst>
                                            <p:cond delay="0"/>
                                          </p:stCondLst>
                                        </p:cTn>
                                        <p:tgtEl>
                                          <p:spTgt spid="3"/>
                                        </p:tgtEl>
                                        <p:attrNameLst>
                                          <p:attrName>style.visibility</p:attrName>
                                        </p:attrNameLst>
                                      </p:cBhvr>
                                      <p:to>
                                        <p:strVal val="visible"/>
                                      </p:to>
                                    </p:set>
                                    <p:animEffect transition="in" filter="wipe(down)">
                                      <p:cBhvr>
                                        <p:cTn id="219" dur="500"/>
                                        <p:tgtEl>
                                          <p:spTgt spid="3"/>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4" fill="hold" grpId="0" nodeType="clickEffect">
                                  <p:stCondLst>
                                    <p:cond delay="0"/>
                                  </p:stCondLst>
                                  <p:childTnLst>
                                    <p:set>
                                      <p:cBhvr>
                                        <p:cTn id="223" dur="1" fill="hold">
                                          <p:stCondLst>
                                            <p:cond delay="0"/>
                                          </p:stCondLst>
                                        </p:cTn>
                                        <p:tgtEl>
                                          <p:spTgt spid="86"/>
                                        </p:tgtEl>
                                        <p:attrNameLst>
                                          <p:attrName>style.visibility</p:attrName>
                                        </p:attrNameLst>
                                      </p:cBhvr>
                                      <p:to>
                                        <p:strVal val="visible"/>
                                      </p:to>
                                    </p:set>
                                    <p:animEffect transition="in" filter="wipe(down)">
                                      <p:cBhvr>
                                        <p:cTn id="224" dur="500"/>
                                        <p:tgtEl>
                                          <p:spTgt spid="86"/>
                                        </p:tgtEl>
                                      </p:cBhvr>
                                    </p:animEffect>
                                  </p:childTnLst>
                                </p:cTn>
                              </p:par>
                              <p:par>
                                <p:cTn id="225" presetID="22" presetClass="entr" presetSubtype="4" fill="hold" grpId="0" nodeType="withEffect">
                                  <p:stCondLst>
                                    <p:cond delay="0"/>
                                  </p:stCondLst>
                                  <p:childTnLst>
                                    <p:set>
                                      <p:cBhvr>
                                        <p:cTn id="226" dur="1" fill="hold">
                                          <p:stCondLst>
                                            <p:cond delay="0"/>
                                          </p:stCondLst>
                                        </p:cTn>
                                        <p:tgtEl>
                                          <p:spTgt spid="87"/>
                                        </p:tgtEl>
                                        <p:attrNameLst>
                                          <p:attrName>style.visibility</p:attrName>
                                        </p:attrNameLst>
                                      </p:cBhvr>
                                      <p:to>
                                        <p:strVal val="visible"/>
                                      </p:to>
                                    </p:set>
                                    <p:animEffect transition="in" filter="wipe(down)">
                                      <p:cBhvr>
                                        <p:cTn id="227" dur="500"/>
                                        <p:tgtEl>
                                          <p:spTgt spid="87"/>
                                        </p:tgtEl>
                                      </p:cBhvr>
                                    </p:animEffect>
                                  </p:childTnLst>
                                </p:cTn>
                              </p:par>
                              <p:par>
                                <p:cTn id="228" presetID="22" presetClass="entr" presetSubtype="4" fill="hold" grpId="0" nodeType="withEffect">
                                  <p:stCondLst>
                                    <p:cond delay="0"/>
                                  </p:stCondLst>
                                  <p:childTnLst>
                                    <p:set>
                                      <p:cBhvr>
                                        <p:cTn id="229" dur="1" fill="hold">
                                          <p:stCondLst>
                                            <p:cond delay="0"/>
                                          </p:stCondLst>
                                        </p:cTn>
                                        <p:tgtEl>
                                          <p:spTgt spid="88"/>
                                        </p:tgtEl>
                                        <p:attrNameLst>
                                          <p:attrName>style.visibility</p:attrName>
                                        </p:attrNameLst>
                                      </p:cBhvr>
                                      <p:to>
                                        <p:strVal val="visible"/>
                                      </p:to>
                                    </p:set>
                                    <p:animEffect transition="in" filter="wipe(down)">
                                      <p:cBhvr>
                                        <p:cTn id="230" dur="500"/>
                                        <p:tgtEl>
                                          <p:spTgt spid="88"/>
                                        </p:tgtEl>
                                      </p:cBhvr>
                                    </p:animEffect>
                                  </p:childTnLst>
                                </p:cTn>
                              </p:par>
                              <p:par>
                                <p:cTn id="231" presetID="22" presetClass="entr" presetSubtype="4" fill="hold" grpId="0" nodeType="withEffect">
                                  <p:stCondLst>
                                    <p:cond delay="0"/>
                                  </p:stCondLst>
                                  <p:childTnLst>
                                    <p:set>
                                      <p:cBhvr>
                                        <p:cTn id="232" dur="1" fill="hold">
                                          <p:stCondLst>
                                            <p:cond delay="0"/>
                                          </p:stCondLst>
                                        </p:cTn>
                                        <p:tgtEl>
                                          <p:spTgt spid="89"/>
                                        </p:tgtEl>
                                        <p:attrNameLst>
                                          <p:attrName>style.visibility</p:attrName>
                                        </p:attrNameLst>
                                      </p:cBhvr>
                                      <p:to>
                                        <p:strVal val="visible"/>
                                      </p:to>
                                    </p:set>
                                    <p:animEffect transition="in" filter="wipe(down)">
                                      <p:cBhvr>
                                        <p:cTn id="233" dur="500"/>
                                        <p:tgtEl>
                                          <p:spTgt spid="89"/>
                                        </p:tgtEl>
                                      </p:cBhvr>
                                    </p:animEffect>
                                  </p:childTnLst>
                                </p:cTn>
                              </p:par>
                              <p:par>
                                <p:cTn id="234" presetID="22" presetClass="entr" presetSubtype="4" fill="hold" grpId="0" nodeType="withEffect">
                                  <p:stCondLst>
                                    <p:cond delay="0"/>
                                  </p:stCondLst>
                                  <p:childTnLst>
                                    <p:set>
                                      <p:cBhvr>
                                        <p:cTn id="235" dur="1" fill="hold">
                                          <p:stCondLst>
                                            <p:cond delay="0"/>
                                          </p:stCondLst>
                                        </p:cTn>
                                        <p:tgtEl>
                                          <p:spTgt spid="82"/>
                                        </p:tgtEl>
                                        <p:attrNameLst>
                                          <p:attrName>style.visibility</p:attrName>
                                        </p:attrNameLst>
                                      </p:cBhvr>
                                      <p:to>
                                        <p:strVal val="visible"/>
                                      </p:to>
                                    </p:set>
                                    <p:animEffect transition="in" filter="wipe(down)">
                                      <p:cBhvr>
                                        <p:cTn id="236" dur="500"/>
                                        <p:tgtEl>
                                          <p:spTgt spid="82"/>
                                        </p:tgtEl>
                                      </p:cBhvr>
                                    </p:animEffect>
                                  </p:childTnLst>
                                </p:cTn>
                              </p:par>
                              <p:par>
                                <p:cTn id="237" presetID="22" presetClass="entr" presetSubtype="4" fill="hold" grpId="0" nodeType="withEffect">
                                  <p:stCondLst>
                                    <p:cond delay="0"/>
                                  </p:stCondLst>
                                  <p:childTnLst>
                                    <p:set>
                                      <p:cBhvr>
                                        <p:cTn id="238" dur="1" fill="hold">
                                          <p:stCondLst>
                                            <p:cond delay="0"/>
                                          </p:stCondLst>
                                        </p:cTn>
                                        <p:tgtEl>
                                          <p:spTgt spid="83"/>
                                        </p:tgtEl>
                                        <p:attrNameLst>
                                          <p:attrName>style.visibility</p:attrName>
                                        </p:attrNameLst>
                                      </p:cBhvr>
                                      <p:to>
                                        <p:strVal val="visible"/>
                                      </p:to>
                                    </p:set>
                                    <p:animEffect transition="in" filter="wipe(down)">
                                      <p:cBhvr>
                                        <p:cTn id="239" dur="500"/>
                                        <p:tgtEl>
                                          <p:spTgt spid="83"/>
                                        </p:tgtEl>
                                      </p:cBhvr>
                                    </p:animEffect>
                                  </p:childTnLst>
                                </p:cTn>
                              </p:par>
                              <p:par>
                                <p:cTn id="240" presetID="22" presetClass="entr" presetSubtype="4" fill="hold" grpId="0" nodeType="withEffect">
                                  <p:stCondLst>
                                    <p:cond delay="0"/>
                                  </p:stCondLst>
                                  <p:childTnLst>
                                    <p:set>
                                      <p:cBhvr>
                                        <p:cTn id="241" dur="1" fill="hold">
                                          <p:stCondLst>
                                            <p:cond delay="0"/>
                                          </p:stCondLst>
                                        </p:cTn>
                                        <p:tgtEl>
                                          <p:spTgt spid="84"/>
                                        </p:tgtEl>
                                        <p:attrNameLst>
                                          <p:attrName>style.visibility</p:attrName>
                                        </p:attrNameLst>
                                      </p:cBhvr>
                                      <p:to>
                                        <p:strVal val="visible"/>
                                      </p:to>
                                    </p:set>
                                    <p:animEffect transition="in" filter="wipe(down)">
                                      <p:cBhvr>
                                        <p:cTn id="242" dur="500"/>
                                        <p:tgtEl>
                                          <p:spTgt spid="84"/>
                                        </p:tgtEl>
                                      </p:cBhvr>
                                    </p:animEffect>
                                  </p:childTnLst>
                                </p:cTn>
                              </p:par>
                              <p:par>
                                <p:cTn id="243" presetID="22" presetClass="entr" presetSubtype="4" fill="hold" grpId="0" nodeType="withEffect">
                                  <p:stCondLst>
                                    <p:cond delay="0"/>
                                  </p:stCondLst>
                                  <p:childTnLst>
                                    <p:set>
                                      <p:cBhvr>
                                        <p:cTn id="244" dur="1" fill="hold">
                                          <p:stCondLst>
                                            <p:cond delay="0"/>
                                          </p:stCondLst>
                                        </p:cTn>
                                        <p:tgtEl>
                                          <p:spTgt spid="85"/>
                                        </p:tgtEl>
                                        <p:attrNameLst>
                                          <p:attrName>style.visibility</p:attrName>
                                        </p:attrNameLst>
                                      </p:cBhvr>
                                      <p:to>
                                        <p:strVal val="visible"/>
                                      </p:to>
                                    </p:set>
                                    <p:animEffect transition="in" filter="wipe(down)">
                                      <p:cBhvr>
                                        <p:cTn id="245" dur="500"/>
                                        <p:tgtEl>
                                          <p:spTgt spid="85"/>
                                        </p:tgtEl>
                                      </p:cBhvr>
                                    </p:animEffect>
                                  </p:childTnLst>
                                </p:cTn>
                              </p:par>
                            </p:childTnLst>
                          </p:cTn>
                        </p:par>
                        <p:par>
                          <p:cTn id="246" fill="hold">
                            <p:stCondLst>
                              <p:cond delay="500"/>
                            </p:stCondLst>
                            <p:childTnLst>
                              <p:par>
                                <p:cTn id="247" presetID="22" presetClass="entr" presetSubtype="4" fill="hold" grpId="0" nodeType="afterEffect">
                                  <p:stCondLst>
                                    <p:cond delay="0"/>
                                  </p:stCondLst>
                                  <p:childTnLst>
                                    <p:set>
                                      <p:cBhvr>
                                        <p:cTn id="248" dur="1" fill="hold">
                                          <p:stCondLst>
                                            <p:cond delay="0"/>
                                          </p:stCondLst>
                                        </p:cTn>
                                        <p:tgtEl>
                                          <p:spTgt spid="4"/>
                                        </p:tgtEl>
                                        <p:attrNameLst>
                                          <p:attrName>style.visibility</p:attrName>
                                        </p:attrNameLst>
                                      </p:cBhvr>
                                      <p:to>
                                        <p:strVal val="visible"/>
                                      </p:to>
                                    </p:set>
                                    <p:animEffect transition="in" filter="wipe(down)">
                                      <p:cBhvr>
                                        <p:cTn id="249" dur="500"/>
                                        <p:tgtEl>
                                          <p:spTgt spid="4"/>
                                        </p:tgtEl>
                                      </p:cBhvr>
                                    </p:animEffect>
                                  </p:childTnLst>
                                </p:cTn>
                              </p:par>
                            </p:childTnLst>
                          </p:cTn>
                        </p:par>
                      </p:childTnLst>
                    </p:cTn>
                  </p:par>
                  <p:par>
                    <p:cTn id="250" fill="hold">
                      <p:stCondLst>
                        <p:cond delay="indefinite"/>
                      </p:stCondLst>
                      <p:childTnLst>
                        <p:par>
                          <p:cTn id="251" fill="hold">
                            <p:stCondLst>
                              <p:cond delay="0"/>
                            </p:stCondLst>
                            <p:childTnLst>
                              <p:par>
                                <p:cTn id="252" presetID="22" presetClass="entr" presetSubtype="4" fill="hold" grpId="0" nodeType="clickEffect">
                                  <p:stCondLst>
                                    <p:cond delay="0"/>
                                  </p:stCondLst>
                                  <p:childTnLst>
                                    <p:set>
                                      <p:cBhvr>
                                        <p:cTn id="253" dur="1" fill="hold">
                                          <p:stCondLst>
                                            <p:cond delay="0"/>
                                          </p:stCondLst>
                                        </p:cTn>
                                        <p:tgtEl>
                                          <p:spTgt spid="78"/>
                                        </p:tgtEl>
                                        <p:attrNameLst>
                                          <p:attrName>style.visibility</p:attrName>
                                        </p:attrNameLst>
                                      </p:cBhvr>
                                      <p:to>
                                        <p:strVal val="visible"/>
                                      </p:to>
                                    </p:set>
                                    <p:animEffect transition="in" filter="wipe(down)">
                                      <p:cBhvr>
                                        <p:cTn id="254" dur="500"/>
                                        <p:tgtEl>
                                          <p:spTgt spid="78"/>
                                        </p:tgtEl>
                                      </p:cBhvr>
                                    </p:animEffect>
                                  </p:childTnLst>
                                </p:cTn>
                              </p:par>
                              <p:par>
                                <p:cTn id="255" presetID="22" presetClass="entr" presetSubtype="4" fill="hold" grpId="0" nodeType="withEffect">
                                  <p:stCondLst>
                                    <p:cond delay="0"/>
                                  </p:stCondLst>
                                  <p:childTnLst>
                                    <p:set>
                                      <p:cBhvr>
                                        <p:cTn id="256" dur="1" fill="hold">
                                          <p:stCondLst>
                                            <p:cond delay="0"/>
                                          </p:stCondLst>
                                        </p:cTn>
                                        <p:tgtEl>
                                          <p:spTgt spid="79"/>
                                        </p:tgtEl>
                                        <p:attrNameLst>
                                          <p:attrName>style.visibility</p:attrName>
                                        </p:attrNameLst>
                                      </p:cBhvr>
                                      <p:to>
                                        <p:strVal val="visible"/>
                                      </p:to>
                                    </p:set>
                                    <p:animEffect transition="in" filter="wipe(down)">
                                      <p:cBhvr>
                                        <p:cTn id="257" dur="500"/>
                                        <p:tgtEl>
                                          <p:spTgt spid="79"/>
                                        </p:tgtEl>
                                      </p:cBhvr>
                                    </p:animEffect>
                                  </p:childTnLst>
                                </p:cTn>
                              </p:par>
                              <p:par>
                                <p:cTn id="258" presetID="22" presetClass="entr" presetSubtype="4" fill="hold" grpId="0" nodeType="withEffect">
                                  <p:stCondLst>
                                    <p:cond delay="0"/>
                                  </p:stCondLst>
                                  <p:childTnLst>
                                    <p:set>
                                      <p:cBhvr>
                                        <p:cTn id="259" dur="1" fill="hold">
                                          <p:stCondLst>
                                            <p:cond delay="0"/>
                                          </p:stCondLst>
                                        </p:cTn>
                                        <p:tgtEl>
                                          <p:spTgt spid="80"/>
                                        </p:tgtEl>
                                        <p:attrNameLst>
                                          <p:attrName>style.visibility</p:attrName>
                                        </p:attrNameLst>
                                      </p:cBhvr>
                                      <p:to>
                                        <p:strVal val="visible"/>
                                      </p:to>
                                    </p:set>
                                    <p:animEffect transition="in" filter="wipe(down)">
                                      <p:cBhvr>
                                        <p:cTn id="260" dur="500"/>
                                        <p:tgtEl>
                                          <p:spTgt spid="80"/>
                                        </p:tgtEl>
                                      </p:cBhvr>
                                    </p:animEffect>
                                  </p:childTnLst>
                                </p:cTn>
                              </p:par>
                              <p:par>
                                <p:cTn id="261" presetID="22" presetClass="entr" presetSubtype="4" fill="hold" grpId="0" nodeType="withEffect">
                                  <p:stCondLst>
                                    <p:cond delay="0"/>
                                  </p:stCondLst>
                                  <p:childTnLst>
                                    <p:set>
                                      <p:cBhvr>
                                        <p:cTn id="262" dur="1" fill="hold">
                                          <p:stCondLst>
                                            <p:cond delay="0"/>
                                          </p:stCondLst>
                                        </p:cTn>
                                        <p:tgtEl>
                                          <p:spTgt spid="81"/>
                                        </p:tgtEl>
                                        <p:attrNameLst>
                                          <p:attrName>style.visibility</p:attrName>
                                        </p:attrNameLst>
                                      </p:cBhvr>
                                      <p:to>
                                        <p:strVal val="visible"/>
                                      </p:to>
                                    </p:set>
                                    <p:animEffect transition="in" filter="wipe(down)">
                                      <p:cBhvr>
                                        <p:cTn id="263" dur="500"/>
                                        <p:tgtEl>
                                          <p:spTgt spid="81"/>
                                        </p:tgtEl>
                                      </p:cBhvr>
                                    </p:animEffect>
                                  </p:childTnLst>
                                </p:cTn>
                              </p:par>
                              <p:par>
                                <p:cTn id="264" presetID="22" presetClass="entr" presetSubtype="4" fill="hold" grpId="0" nodeType="withEffect">
                                  <p:stCondLst>
                                    <p:cond delay="0"/>
                                  </p:stCondLst>
                                  <p:childTnLst>
                                    <p:set>
                                      <p:cBhvr>
                                        <p:cTn id="265" dur="1" fill="hold">
                                          <p:stCondLst>
                                            <p:cond delay="0"/>
                                          </p:stCondLst>
                                        </p:cTn>
                                        <p:tgtEl>
                                          <p:spTgt spid="74"/>
                                        </p:tgtEl>
                                        <p:attrNameLst>
                                          <p:attrName>style.visibility</p:attrName>
                                        </p:attrNameLst>
                                      </p:cBhvr>
                                      <p:to>
                                        <p:strVal val="visible"/>
                                      </p:to>
                                    </p:set>
                                    <p:animEffect transition="in" filter="wipe(down)">
                                      <p:cBhvr>
                                        <p:cTn id="266" dur="500"/>
                                        <p:tgtEl>
                                          <p:spTgt spid="74"/>
                                        </p:tgtEl>
                                      </p:cBhvr>
                                    </p:animEffect>
                                  </p:childTnLst>
                                </p:cTn>
                              </p:par>
                              <p:par>
                                <p:cTn id="267" presetID="22" presetClass="entr" presetSubtype="4" fill="hold" grpId="0" nodeType="withEffect">
                                  <p:stCondLst>
                                    <p:cond delay="0"/>
                                  </p:stCondLst>
                                  <p:childTnLst>
                                    <p:set>
                                      <p:cBhvr>
                                        <p:cTn id="268" dur="1" fill="hold">
                                          <p:stCondLst>
                                            <p:cond delay="0"/>
                                          </p:stCondLst>
                                        </p:cTn>
                                        <p:tgtEl>
                                          <p:spTgt spid="75"/>
                                        </p:tgtEl>
                                        <p:attrNameLst>
                                          <p:attrName>style.visibility</p:attrName>
                                        </p:attrNameLst>
                                      </p:cBhvr>
                                      <p:to>
                                        <p:strVal val="visible"/>
                                      </p:to>
                                    </p:set>
                                    <p:animEffect transition="in" filter="wipe(down)">
                                      <p:cBhvr>
                                        <p:cTn id="269" dur="500"/>
                                        <p:tgtEl>
                                          <p:spTgt spid="75"/>
                                        </p:tgtEl>
                                      </p:cBhvr>
                                    </p:animEffect>
                                  </p:childTnLst>
                                </p:cTn>
                              </p:par>
                              <p:par>
                                <p:cTn id="270" presetID="22" presetClass="entr" presetSubtype="4" fill="hold" grpId="0" nodeType="withEffect">
                                  <p:stCondLst>
                                    <p:cond delay="0"/>
                                  </p:stCondLst>
                                  <p:childTnLst>
                                    <p:set>
                                      <p:cBhvr>
                                        <p:cTn id="271" dur="1" fill="hold">
                                          <p:stCondLst>
                                            <p:cond delay="0"/>
                                          </p:stCondLst>
                                        </p:cTn>
                                        <p:tgtEl>
                                          <p:spTgt spid="76"/>
                                        </p:tgtEl>
                                        <p:attrNameLst>
                                          <p:attrName>style.visibility</p:attrName>
                                        </p:attrNameLst>
                                      </p:cBhvr>
                                      <p:to>
                                        <p:strVal val="visible"/>
                                      </p:to>
                                    </p:set>
                                    <p:animEffect transition="in" filter="wipe(down)">
                                      <p:cBhvr>
                                        <p:cTn id="272" dur="500"/>
                                        <p:tgtEl>
                                          <p:spTgt spid="76"/>
                                        </p:tgtEl>
                                      </p:cBhvr>
                                    </p:animEffect>
                                  </p:childTnLst>
                                </p:cTn>
                              </p:par>
                              <p:par>
                                <p:cTn id="273" presetID="22" presetClass="entr" presetSubtype="4" fill="hold" grpId="0" nodeType="withEffect">
                                  <p:stCondLst>
                                    <p:cond delay="0"/>
                                  </p:stCondLst>
                                  <p:childTnLst>
                                    <p:set>
                                      <p:cBhvr>
                                        <p:cTn id="274" dur="1" fill="hold">
                                          <p:stCondLst>
                                            <p:cond delay="0"/>
                                          </p:stCondLst>
                                        </p:cTn>
                                        <p:tgtEl>
                                          <p:spTgt spid="77"/>
                                        </p:tgtEl>
                                        <p:attrNameLst>
                                          <p:attrName>style.visibility</p:attrName>
                                        </p:attrNameLst>
                                      </p:cBhvr>
                                      <p:to>
                                        <p:strVal val="visible"/>
                                      </p:to>
                                    </p:set>
                                    <p:animEffect transition="in" filter="wipe(down)">
                                      <p:cBhvr>
                                        <p:cTn id="275" dur="500"/>
                                        <p:tgtEl>
                                          <p:spTgt spid="77"/>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4" fill="hold" grpId="0" nodeType="clickEffect">
                                  <p:stCondLst>
                                    <p:cond delay="0"/>
                                  </p:stCondLst>
                                  <p:childTnLst>
                                    <p:set>
                                      <p:cBhvr>
                                        <p:cTn id="279" dur="1" fill="hold">
                                          <p:stCondLst>
                                            <p:cond delay="0"/>
                                          </p:stCondLst>
                                        </p:cTn>
                                        <p:tgtEl>
                                          <p:spTgt spid="70"/>
                                        </p:tgtEl>
                                        <p:attrNameLst>
                                          <p:attrName>style.visibility</p:attrName>
                                        </p:attrNameLst>
                                      </p:cBhvr>
                                      <p:to>
                                        <p:strVal val="visible"/>
                                      </p:to>
                                    </p:set>
                                    <p:animEffect transition="in" filter="wipe(down)">
                                      <p:cBhvr>
                                        <p:cTn id="280" dur="500"/>
                                        <p:tgtEl>
                                          <p:spTgt spid="70"/>
                                        </p:tgtEl>
                                      </p:cBhvr>
                                    </p:animEffect>
                                  </p:childTnLst>
                                </p:cTn>
                              </p:par>
                              <p:par>
                                <p:cTn id="281" presetID="22" presetClass="entr" presetSubtype="4" fill="hold" grpId="0" nodeType="withEffect">
                                  <p:stCondLst>
                                    <p:cond delay="0"/>
                                  </p:stCondLst>
                                  <p:childTnLst>
                                    <p:set>
                                      <p:cBhvr>
                                        <p:cTn id="282" dur="1" fill="hold">
                                          <p:stCondLst>
                                            <p:cond delay="0"/>
                                          </p:stCondLst>
                                        </p:cTn>
                                        <p:tgtEl>
                                          <p:spTgt spid="71"/>
                                        </p:tgtEl>
                                        <p:attrNameLst>
                                          <p:attrName>style.visibility</p:attrName>
                                        </p:attrNameLst>
                                      </p:cBhvr>
                                      <p:to>
                                        <p:strVal val="visible"/>
                                      </p:to>
                                    </p:set>
                                    <p:animEffect transition="in" filter="wipe(down)">
                                      <p:cBhvr>
                                        <p:cTn id="283" dur="500"/>
                                        <p:tgtEl>
                                          <p:spTgt spid="71"/>
                                        </p:tgtEl>
                                      </p:cBhvr>
                                    </p:animEffect>
                                  </p:childTnLst>
                                </p:cTn>
                              </p:par>
                              <p:par>
                                <p:cTn id="284" presetID="22" presetClass="entr" presetSubtype="4" fill="hold" grpId="0" nodeType="withEffect">
                                  <p:stCondLst>
                                    <p:cond delay="0"/>
                                  </p:stCondLst>
                                  <p:childTnLst>
                                    <p:set>
                                      <p:cBhvr>
                                        <p:cTn id="285" dur="1" fill="hold">
                                          <p:stCondLst>
                                            <p:cond delay="0"/>
                                          </p:stCondLst>
                                        </p:cTn>
                                        <p:tgtEl>
                                          <p:spTgt spid="72"/>
                                        </p:tgtEl>
                                        <p:attrNameLst>
                                          <p:attrName>style.visibility</p:attrName>
                                        </p:attrNameLst>
                                      </p:cBhvr>
                                      <p:to>
                                        <p:strVal val="visible"/>
                                      </p:to>
                                    </p:set>
                                    <p:animEffect transition="in" filter="wipe(down)">
                                      <p:cBhvr>
                                        <p:cTn id="286" dur="500"/>
                                        <p:tgtEl>
                                          <p:spTgt spid="72"/>
                                        </p:tgtEl>
                                      </p:cBhvr>
                                    </p:animEffect>
                                  </p:childTnLst>
                                </p:cTn>
                              </p:par>
                              <p:par>
                                <p:cTn id="287" presetID="22" presetClass="entr" presetSubtype="4" fill="hold" grpId="0" nodeType="withEffect">
                                  <p:stCondLst>
                                    <p:cond delay="0"/>
                                  </p:stCondLst>
                                  <p:childTnLst>
                                    <p:set>
                                      <p:cBhvr>
                                        <p:cTn id="288" dur="1" fill="hold">
                                          <p:stCondLst>
                                            <p:cond delay="0"/>
                                          </p:stCondLst>
                                        </p:cTn>
                                        <p:tgtEl>
                                          <p:spTgt spid="73"/>
                                        </p:tgtEl>
                                        <p:attrNameLst>
                                          <p:attrName>style.visibility</p:attrName>
                                        </p:attrNameLst>
                                      </p:cBhvr>
                                      <p:to>
                                        <p:strVal val="visible"/>
                                      </p:to>
                                    </p:set>
                                    <p:animEffect transition="in" filter="wipe(down)">
                                      <p:cBhvr>
                                        <p:cTn id="289" dur="500"/>
                                        <p:tgtEl>
                                          <p:spTgt spid="73"/>
                                        </p:tgtEl>
                                      </p:cBhvr>
                                    </p:animEffect>
                                  </p:childTnLst>
                                </p:cTn>
                              </p:par>
                              <p:par>
                                <p:cTn id="290" presetID="22" presetClass="entr" presetSubtype="4" fill="hold" grpId="0" nodeType="withEffect">
                                  <p:stCondLst>
                                    <p:cond delay="0"/>
                                  </p:stCondLst>
                                  <p:childTnLst>
                                    <p:set>
                                      <p:cBhvr>
                                        <p:cTn id="291" dur="1" fill="hold">
                                          <p:stCondLst>
                                            <p:cond delay="0"/>
                                          </p:stCondLst>
                                        </p:cTn>
                                        <p:tgtEl>
                                          <p:spTgt spid="66"/>
                                        </p:tgtEl>
                                        <p:attrNameLst>
                                          <p:attrName>style.visibility</p:attrName>
                                        </p:attrNameLst>
                                      </p:cBhvr>
                                      <p:to>
                                        <p:strVal val="visible"/>
                                      </p:to>
                                    </p:set>
                                    <p:animEffect transition="in" filter="wipe(down)">
                                      <p:cBhvr>
                                        <p:cTn id="292" dur="500"/>
                                        <p:tgtEl>
                                          <p:spTgt spid="66"/>
                                        </p:tgtEl>
                                      </p:cBhvr>
                                    </p:animEffect>
                                  </p:childTnLst>
                                </p:cTn>
                              </p:par>
                              <p:par>
                                <p:cTn id="293" presetID="22" presetClass="entr" presetSubtype="4" fill="hold" grpId="0" nodeType="withEffect">
                                  <p:stCondLst>
                                    <p:cond delay="0"/>
                                  </p:stCondLst>
                                  <p:childTnLst>
                                    <p:set>
                                      <p:cBhvr>
                                        <p:cTn id="294" dur="1" fill="hold">
                                          <p:stCondLst>
                                            <p:cond delay="0"/>
                                          </p:stCondLst>
                                        </p:cTn>
                                        <p:tgtEl>
                                          <p:spTgt spid="67"/>
                                        </p:tgtEl>
                                        <p:attrNameLst>
                                          <p:attrName>style.visibility</p:attrName>
                                        </p:attrNameLst>
                                      </p:cBhvr>
                                      <p:to>
                                        <p:strVal val="visible"/>
                                      </p:to>
                                    </p:set>
                                    <p:animEffect transition="in" filter="wipe(down)">
                                      <p:cBhvr>
                                        <p:cTn id="295" dur="500"/>
                                        <p:tgtEl>
                                          <p:spTgt spid="67"/>
                                        </p:tgtEl>
                                      </p:cBhvr>
                                    </p:animEffect>
                                  </p:childTnLst>
                                </p:cTn>
                              </p:par>
                              <p:par>
                                <p:cTn id="296" presetID="22" presetClass="entr" presetSubtype="4" fill="hold" grpId="0" nodeType="withEffect">
                                  <p:stCondLst>
                                    <p:cond delay="0"/>
                                  </p:stCondLst>
                                  <p:childTnLst>
                                    <p:set>
                                      <p:cBhvr>
                                        <p:cTn id="297" dur="1" fill="hold">
                                          <p:stCondLst>
                                            <p:cond delay="0"/>
                                          </p:stCondLst>
                                        </p:cTn>
                                        <p:tgtEl>
                                          <p:spTgt spid="68"/>
                                        </p:tgtEl>
                                        <p:attrNameLst>
                                          <p:attrName>style.visibility</p:attrName>
                                        </p:attrNameLst>
                                      </p:cBhvr>
                                      <p:to>
                                        <p:strVal val="visible"/>
                                      </p:to>
                                    </p:set>
                                    <p:animEffect transition="in" filter="wipe(down)">
                                      <p:cBhvr>
                                        <p:cTn id="298" dur="500"/>
                                        <p:tgtEl>
                                          <p:spTgt spid="68"/>
                                        </p:tgtEl>
                                      </p:cBhvr>
                                    </p:animEffect>
                                  </p:childTnLst>
                                </p:cTn>
                              </p:par>
                              <p:par>
                                <p:cTn id="299" presetID="22" presetClass="entr" presetSubtype="4" fill="hold" grpId="0" nodeType="withEffect">
                                  <p:stCondLst>
                                    <p:cond delay="0"/>
                                  </p:stCondLst>
                                  <p:childTnLst>
                                    <p:set>
                                      <p:cBhvr>
                                        <p:cTn id="300" dur="1" fill="hold">
                                          <p:stCondLst>
                                            <p:cond delay="0"/>
                                          </p:stCondLst>
                                        </p:cTn>
                                        <p:tgtEl>
                                          <p:spTgt spid="69"/>
                                        </p:tgtEl>
                                        <p:attrNameLst>
                                          <p:attrName>style.visibility</p:attrName>
                                        </p:attrNameLst>
                                      </p:cBhvr>
                                      <p:to>
                                        <p:strVal val="visible"/>
                                      </p:to>
                                    </p:set>
                                    <p:animEffect transition="in" filter="wipe(down)">
                                      <p:cBhvr>
                                        <p:cTn id="301" dur="500"/>
                                        <p:tgtEl>
                                          <p:spTgt spid="69"/>
                                        </p:tgtEl>
                                      </p:cBhvr>
                                    </p:animEffect>
                                  </p:childTnLst>
                                </p:cTn>
                              </p:par>
                            </p:childTnLst>
                          </p:cTn>
                        </p:par>
                        <p:par>
                          <p:cTn id="302" fill="hold">
                            <p:stCondLst>
                              <p:cond delay="500"/>
                            </p:stCondLst>
                            <p:childTnLst>
                              <p:par>
                                <p:cTn id="303" presetID="22" presetClass="entr" presetSubtype="4" fill="hold" grpId="0" nodeType="afterEffect">
                                  <p:stCondLst>
                                    <p:cond delay="0"/>
                                  </p:stCondLst>
                                  <p:childTnLst>
                                    <p:set>
                                      <p:cBhvr>
                                        <p:cTn id="304" dur="1" fill="hold">
                                          <p:stCondLst>
                                            <p:cond delay="0"/>
                                          </p:stCondLst>
                                        </p:cTn>
                                        <p:tgtEl>
                                          <p:spTgt spid="68608"/>
                                        </p:tgtEl>
                                        <p:attrNameLst>
                                          <p:attrName>style.visibility</p:attrName>
                                        </p:attrNameLst>
                                      </p:cBhvr>
                                      <p:to>
                                        <p:strVal val="visible"/>
                                      </p:to>
                                    </p:set>
                                    <p:animEffect transition="in" filter="wipe(down)">
                                      <p:cBhvr>
                                        <p:cTn id="305" dur="500"/>
                                        <p:tgtEl>
                                          <p:spTgt spid="68608"/>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ntr" presetSubtype="4" fill="hold" grpId="0" nodeType="clickEffect">
                                  <p:stCondLst>
                                    <p:cond delay="0"/>
                                  </p:stCondLst>
                                  <p:childTnLst>
                                    <p:set>
                                      <p:cBhvr>
                                        <p:cTn id="309" dur="1" fill="hold">
                                          <p:stCondLst>
                                            <p:cond delay="0"/>
                                          </p:stCondLst>
                                        </p:cTn>
                                        <p:tgtEl>
                                          <p:spTgt spid="62"/>
                                        </p:tgtEl>
                                        <p:attrNameLst>
                                          <p:attrName>style.visibility</p:attrName>
                                        </p:attrNameLst>
                                      </p:cBhvr>
                                      <p:to>
                                        <p:strVal val="visible"/>
                                      </p:to>
                                    </p:set>
                                    <p:animEffect transition="in" filter="wipe(down)">
                                      <p:cBhvr>
                                        <p:cTn id="310" dur="500"/>
                                        <p:tgtEl>
                                          <p:spTgt spid="62"/>
                                        </p:tgtEl>
                                      </p:cBhvr>
                                    </p:animEffect>
                                  </p:childTnLst>
                                </p:cTn>
                              </p:par>
                              <p:par>
                                <p:cTn id="311" presetID="22" presetClass="entr" presetSubtype="4" fill="hold" grpId="0" nodeType="withEffect">
                                  <p:stCondLst>
                                    <p:cond delay="0"/>
                                  </p:stCondLst>
                                  <p:childTnLst>
                                    <p:set>
                                      <p:cBhvr>
                                        <p:cTn id="312" dur="1" fill="hold">
                                          <p:stCondLst>
                                            <p:cond delay="0"/>
                                          </p:stCondLst>
                                        </p:cTn>
                                        <p:tgtEl>
                                          <p:spTgt spid="63"/>
                                        </p:tgtEl>
                                        <p:attrNameLst>
                                          <p:attrName>style.visibility</p:attrName>
                                        </p:attrNameLst>
                                      </p:cBhvr>
                                      <p:to>
                                        <p:strVal val="visible"/>
                                      </p:to>
                                    </p:set>
                                    <p:animEffect transition="in" filter="wipe(down)">
                                      <p:cBhvr>
                                        <p:cTn id="313" dur="500"/>
                                        <p:tgtEl>
                                          <p:spTgt spid="63"/>
                                        </p:tgtEl>
                                      </p:cBhvr>
                                    </p:animEffect>
                                  </p:childTnLst>
                                </p:cTn>
                              </p:par>
                              <p:par>
                                <p:cTn id="314" presetID="22" presetClass="entr" presetSubtype="4" fill="hold" grpId="0" nodeType="withEffect">
                                  <p:stCondLst>
                                    <p:cond delay="0"/>
                                  </p:stCondLst>
                                  <p:childTnLst>
                                    <p:set>
                                      <p:cBhvr>
                                        <p:cTn id="315" dur="1" fill="hold">
                                          <p:stCondLst>
                                            <p:cond delay="0"/>
                                          </p:stCondLst>
                                        </p:cTn>
                                        <p:tgtEl>
                                          <p:spTgt spid="64"/>
                                        </p:tgtEl>
                                        <p:attrNameLst>
                                          <p:attrName>style.visibility</p:attrName>
                                        </p:attrNameLst>
                                      </p:cBhvr>
                                      <p:to>
                                        <p:strVal val="visible"/>
                                      </p:to>
                                    </p:set>
                                    <p:animEffect transition="in" filter="wipe(down)">
                                      <p:cBhvr>
                                        <p:cTn id="316" dur="500"/>
                                        <p:tgtEl>
                                          <p:spTgt spid="64"/>
                                        </p:tgtEl>
                                      </p:cBhvr>
                                    </p:animEffect>
                                  </p:childTnLst>
                                </p:cTn>
                              </p:par>
                              <p:par>
                                <p:cTn id="317" presetID="22" presetClass="entr" presetSubtype="4" fill="hold" grpId="0" nodeType="withEffect">
                                  <p:stCondLst>
                                    <p:cond delay="0"/>
                                  </p:stCondLst>
                                  <p:childTnLst>
                                    <p:set>
                                      <p:cBhvr>
                                        <p:cTn id="318" dur="1" fill="hold">
                                          <p:stCondLst>
                                            <p:cond delay="0"/>
                                          </p:stCondLst>
                                        </p:cTn>
                                        <p:tgtEl>
                                          <p:spTgt spid="65"/>
                                        </p:tgtEl>
                                        <p:attrNameLst>
                                          <p:attrName>style.visibility</p:attrName>
                                        </p:attrNameLst>
                                      </p:cBhvr>
                                      <p:to>
                                        <p:strVal val="visible"/>
                                      </p:to>
                                    </p:set>
                                    <p:animEffect transition="in" filter="wipe(down)">
                                      <p:cBhvr>
                                        <p:cTn id="319" dur="500"/>
                                        <p:tgtEl>
                                          <p:spTgt spid="65"/>
                                        </p:tgtEl>
                                      </p:cBhvr>
                                    </p:animEffect>
                                  </p:childTnLst>
                                </p:cTn>
                              </p:par>
                              <p:par>
                                <p:cTn id="320" presetID="22" presetClass="entr" presetSubtype="4" fill="hold" grpId="0" nodeType="withEffect">
                                  <p:stCondLst>
                                    <p:cond delay="0"/>
                                  </p:stCondLst>
                                  <p:childTnLst>
                                    <p:set>
                                      <p:cBhvr>
                                        <p:cTn id="321" dur="1" fill="hold">
                                          <p:stCondLst>
                                            <p:cond delay="0"/>
                                          </p:stCondLst>
                                        </p:cTn>
                                        <p:tgtEl>
                                          <p:spTgt spid="59"/>
                                        </p:tgtEl>
                                        <p:attrNameLst>
                                          <p:attrName>style.visibility</p:attrName>
                                        </p:attrNameLst>
                                      </p:cBhvr>
                                      <p:to>
                                        <p:strVal val="visible"/>
                                      </p:to>
                                    </p:set>
                                    <p:animEffect transition="in" filter="wipe(down)">
                                      <p:cBhvr>
                                        <p:cTn id="322" dur="500"/>
                                        <p:tgtEl>
                                          <p:spTgt spid="59"/>
                                        </p:tgtEl>
                                      </p:cBhvr>
                                    </p:animEffect>
                                  </p:childTnLst>
                                </p:cTn>
                              </p:par>
                              <p:par>
                                <p:cTn id="323" presetID="22" presetClass="entr" presetSubtype="4" fill="hold" grpId="0" nodeType="withEffect">
                                  <p:stCondLst>
                                    <p:cond delay="0"/>
                                  </p:stCondLst>
                                  <p:childTnLst>
                                    <p:set>
                                      <p:cBhvr>
                                        <p:cTn id="324" dur="1" fill="hold">
                                          <p:stCondLst>
                                            <p:cond delay="0"/>
                                          </p:stCondLst>
                                        </p:cTn>
                                        <p:tgtEl>
                                          <p:spTgt spid="58"/>
                                        </p:tgtEl>
                                        <p:attrNameLst>
                                          <p:attrName>style.visibility</p:attrName>
                                        </p:attrNameLst>
                                      </p:cBhvr>
                                      <p:to>
                                        <p:strVal val="visible"/>
                                      </p:to>
                                    </p:set>
                                    <p:animEffect transition="in" filter="wipe(down)">
                                      <p:cBhvr>
                                        <p:cTn id="325" dur="500"/>
                                        <p:tgtEl>
                                          <p:spTgt spid="58"/>
                                        </p:tgtEl>
                                      </p:cBhvr>
                                    </p:animEffect>
                                  </p:childTnLst>
                                </p:cTn>
                              </p:par>
                              <p:par>
                                <p:cTn id="326" presetID="22" presetClass="entr" presetSubtype="4" fill="hold" grpId="0" nodeType="withEffect">
                                  <p:stCondLst>
                                    <p:cond delay="0"/>
                                  </p:stCondLst>
                                  <p:childTnLst>
                                    <p:set>
                                      <p:cBhvr>
                                        <p:cTn id="327" dur="1" fill="hold">
                                          <p:stCondLst>
                                            <p:cond delay="0"/>
                                          </p:stCondLst>
                                        </p:cTn>
                                        <p:tgtEl>
                                          <p:spTgt spid="60"/>
                                        </p:tgtEl>
                                        <p:attrNameLst>
                                          <p:attrName>style.visibility</p:attrName>
                                        </p:attrNameLst>
                                      </p:cBhvr>
                                      <p:to>
                                        <p:strVal val="visible"/>
                                      </p:to>
                                    </p:set>
                                    <p:animEffect transition="in" filter="wipe(down)">
                                      <p:cBhvr>
                                        <p:cTn id="328" dur="500"/>
                                        <p:tgtEl>
                                          <p:spTgt spid="60"/>
                                        </p:tgtEl>
                                      </p:cBhvr>
                                    </p:animEffect>
                                  </p:childTnLst>
                                </p:cTn>
                              </p:par>
                              <p:par>
                                <p:cTn id="329" presetID="22" presetClass="entr" presetSubtype="4" fill="hold" grpId="0" nodeType="withEffect">
                                  <p:stCondLst>
                                    <p:cond delay="0"/>
                                  </p:stCondLst>
                                  <p:childTnLst>
                                    <p:set>
                                      <p:cBhvr>
                                        <p:cTn id="330" dur="1" fill="hold">
                                          <p:stCondLst>
                                            <p:cond delay="0"/>
                                          </p:stCondLst>
                                        </p:cTn>
                                        <p:tgtEl>
                                          <p:spTgt spid="61"/>
                                        </p:tgtEl>
                                        <p:attrNameLst>
                                          <p:attrName>style.visibility</p:attrName>
                                        </p:attrNameLst>
                                      </p:cBhvr>
                                      <p:to>
                                        <p:strVal val="visible"/>
                                      </p:to>
                                    </p:set>
                                    <p:animEffect transition="in" filter="wipe(down)">
                                      <p:cBhvr>
                                        <p:cTn id="331" dur="500"/>
                                        <p:tgtEl>
                                          <p:spTgt spid="61"/>
                                        </p:tgtEl>
                                      </p:cBhvr>
                                    </p:animEffect>
                                  </p:childTnLst>
                                </p:cTn>
                              </p:par>
                            </p:childTnLst>
                          </p:cTn>
                        </p:par>
                        <p:par>
                          <p:cTn id="332" fill="hold">
                            <p:stCondLst>
                              <p:cond delay="500"/>
                            </p:stCondLst>
                            <p:childTnLst>
                              <p:par>
                                <p:cTn id="333" presetID="22" presetClass="entr" presetSubtype="4" fill="hold" grpId="0" nodeType="afterEffect">
                                  <p:stCondLst>
                                    <p:cond delay="0"/>
                                  </p:stCondLst>
                                  <p:childTnLst>
                                    <p:set>
                                      <p:cBhvr>
                                        <p:cTn id="334" dur="1" fill="hold">
                                          <p:stCondLst>
                                            <p:cond delay="0"/>
                                          </p:stCondLst>
                                        </p:cTn>
                                        <p:tgtEl>
                                          <p:spTgt spid="68609"/>
                                        </p:tgtEl>
                                        <p:attrNameLst>
                                          <p:attrName>style.visibility</p:attrName>
                                        </p:attrNameLst>
                                      </p:cBhvr>
                                      <p:to>
                                        <p:strVal val="visible"/>
                                      </p:to>
                                    </p:set>
                                    <p:animEffect transition="in" filter="wipe(down)">
                                      <p:cBhvr>
                                        <p:cTn id="335" dur="500"/>
                                        <p:tgtEl>
                                          <p:spTgt spid="68609"/>
                                        </p:tgtEl>
                                      </p:cBhvr>
                                    </p:animEffect>
                                  </p:childTnLst>
                                </p:cTn>
                              </p:par>
                            </p:childTnLst>
                          </p:cTn>
                        </p:par>
                      </p:childTnLst>
                    </p:cTn>
                  </p:par>
                  <p:par>
                    <p:cTn id="336" fill="hold">
                      <p:stCondLst>
                        <p:cond delay="indefinite"/>
                      </p:stCondLst>
                      <p:childTnLst>
                        <p:par>
                          <p:cTn id="337" fill="hold">
                            <p:stCondLst>
                              <p:cond delay="0"/>
                            </p:stCondLst>
                            <p:childTnLst>
                              <p:par>
                                <p:cTn id="338" presetID="22" presetClass="entr" presetSubtype="4" fill="hold" grpId="0" nodeType="clickEffect">
                                  <p:stCondLst>
                                    <p:cond delay="0"/>
                                  </p:stCondLst>
                                  <p:childTnLst>
                                    <p:set>
                                      <p:cBhvr>
                                        <p:cTn id="339" dur="1" fill="hold">
                                          <p:stCondLst>
                                            <p:cond delay="0"/>
                                          </p:stCondLst>
                                        </p:cTn>
                                        <p:tgtEl>
                                          <p:spTgt spid="54"/>
                                        </p:tgtEl>
                                        <p:attrNameLst>
                                          <p:attrName>style.visibility</p:attrName>
                                        </p:attrNameLst>
                                      </p:cBhvr>
                                      <p:to>
                                        <p:strVal val="visible"/>
                                      </p:to>
                                    </p:set>
                                    <p:animEffect transition="in" filter="wipe(down)">
                                      <p:cBhvr>
                                        <p:cTn id="340" dur="500"/>
                                        <p:tgtEl>
                                          <p:spTgt spid="54"/>
                                        </p:tgtEl>
                                      </p:cBhvr>
                                    </p:animEffect>
                                  </p:childTnLst>
                                </p:cTn>
                              </p:par>
                              <p:par>
                                <p:cTn id="341" presetID="22" presetClass="entr" presetSubtype="4" fill="hold" grpId="0" nodeType="withEffect">
                                  <p:stCondLst>
                                    <p:cond delay="0"/>
                                  </p:stCondLst>
                                  <p:childTnLst>
                                    <p:set>
                                      <p:cBhvr>
                                        <p:cTn id="342" dur="1" fill="hold">
                                          <p:stCondLst>
                                            <p:cond delay="0"/>
                                          </p:stCondLst>
                                        </p:cTn>
                                        <p:tgtEl>
                                          <p:spTgt spid="55"/>
                                        </p:tgtEl>
                                        <p:attrNameLst>
                                          <p:attrName>style.visibility</p:attrName>
                                        </p:attrNameLst>
                                      </p:cBhvr>
                                      <p:to>
                                        <p:strVal val="visible"/>
                                      </p:to>
                                    </p:set>
                                    <p:animEffect transition="in" filter="wipe(down)">
                                      <p:cBhvr>
                                        <p:cTn id="343" dur="500"/>
                                        <p:tgtEl>
                                          <p:spTgt spid="55"/>
                                        </p:tgtEl>
                                      </p:cBhvr>
                                    </p:animEffect>
                                  </p:childTnLst>
                                </p:cTn>
                              </p:par>
                              <p:par>
                                <p:cTn id="344" presetID="22" presetClass="entr" presetSubtype="4" fill="hold" grpId="0" nodeType="withEffect">
                                  <p:stCondLst>
                                    <p:cond delay="0"/>
                                  </p:stCondLst>
                                  <p:childTnLst>
                                    <p:set>
                                      <p:cBhvr>
                                        <p:cTn id="345" dur="1" fill="hold">
                                          <p:stCondLst>
                                            <p:cond delay="0"/>
                                          </p:stCondLst>
                                        </p:cTn>
                                        <p:tgtEl>
                                          <p:spTgt spid="56"/>
                                        </p:tgtEl>
                                        <p:attrNameLst>
                                          <p:attrName>style.visibility</p:attrName>
                                        </p:attrNameLst>
                                      </p:cBhvr>
                                      <p:to>
                                        <p:strVal val="visible"/>
                                      </p:to>
                                    </p:set>
                                    <p:animEffect transition="in" filter="wipe(down)">
                                      <p:cBhvr>
                                        <p:cTn id="346" dur="500"/>
                                        <p:tgtEl>
                                          <p:spTgt spid="56"/>
                                        </p:tgtEl>
                                      </p:cBhvr>
                                    </p:animEffect>
                                  </p:childTnLst>
                                </p:cTn>
                              </p:par>
                              <p:par>
                                <p:cTn id="347" presetID="22" presetClass="entr" presetSubtype="4" fill="hold" grpId="0" nodeType="withEffect">
                                  <p:stCondLst>
                                    <p:cond delay="0"/>
                                  </p:stCondLst>
                                  <p:childTnLst>
                                    <p:set>
                                      <p:cBhvr>
                                        <p:cTn id="348" dur="1" fill="hold">
                                          <p:stCondLst>
                                            <p:cond delay="0"/>
                                          </p:stCondLst>
                                        </p:cTn>
                                        <p:tgtEl>
                                          <p:spTgt spid="57"/>
                                        </p:tgtEl>
                                        <p:attrNameLst>
                                          <p:attrName>style.visibility</p:attrName>
                                        </p:attrNameLst>
                                      </p:cBhvr>
                                      <p:to>
                                        <p:strVal val="visible"/>
                                      </p:to>
                                    </p:set>
                                    <p:animEffect transition="in" filter="wipe(down)">
                                      <p:cBhvr>
                                        <p:cTn id="349" dur="500"/>
                                        <p:tgtEl>
                                          <p:spTgt spid="57"/>
                                        </p:tgtEl>
                                      </p:cBhvr>
                                    </p:animEffect>
                                  </p:childTnLst>
                                </p:cTn>
                              </p:par>
                              <p:par>
                                <p:cTn id="350" presetID="22" presetClass="entr" presetSubtype="4" fill="hold" grpId="0" nodeType="withEffect">
                                  <p:stCondLst>
                                    <p:cond delay="0"/>
                                  </p:stCondLst>
                                  <p:childTnLst>
                                    <p:set>
                                      <p:cBhvr>
                                        <p:cTn id="351" dur="1" fill="hold">
                                          <p:stCondLst>
                                            <p:cond delay="0"/>
                                          </p:stCondLst>
                                        </p:cTn>
                                        <p:tgtEl>
                                          <p:spTgt spid="50"/>
                                        </p:tgtEl>
                                        <p:attrNameLst>
                                          <p:attrName>style.visibility</p:attrName>
                                        </p:attrNameLst>
                                      </p:cBhvr>
                                      <p:to>
                                        <p:strVal val="visible"/>
                                      </p:to>
                                    </p:set>
                                    <p:animEffect transition="in" filter="wipe(down)">
                                      <p:cBhvr>
                                        <p:cTn id="352" dur="500"/>
                                        <p:tgtEl>
                                          <p:spTgt spid="50"/>
                                        </p:tgtEl>
                                      </p:cBhvr>
                                    </p:animEffect>
                                  </p:childTnLst>
                                </p:cTn>
                              </p:par>
                              <p:par>
                                <p:cTn id="353" presetID="22" presetClass="entr" presetSubtype="4" fill="hold" grpId="0" nodeType="withEffect">
                                  <p:stCondLst>
                                    <p:cond delay="0"/>
                                  </p:stCondLst>
                                  <p:childTnLst>
                                    <p:set>
                                      <p:cBhvr>
                                        <p:cTn id="354" dur="1" fill="hold">
                                          <p:stCondLst>
                                            <p:cond delay="0"/>
                                          </p:stCondLst>
                                        </p:cTn>
                                        <p:tgtEl>
                                          <p:spTgt spid="51"/>
                                        </p:tgtEl>
                                        <p:attrNameLst>
                                          <p:attrName>style.visibility</p:attrName>
                                        </p:attrNameLst>
                                      </p:cBhvr>
                                      <p:to>
                                        <p:strVal val="visible"/>
                                      </p:to>
                                    </p:set>
                                    <p:animEffect transition="in" filter="wipe(down)">
                                      <p:cBhvr>
                                        <p:cTn id="355" dur="500"/>
                                        <p:tgtEl>
                                          <p:spTgt spid="51"/>
                                        </p:tgtEl>
                                      </p:cBhvr>
                                    </p:animEffect>
                                  </p:childTnLst>
                                </p:cTn>
                              </p:par>
                              <p:par>
                                <p:cTn id="356" presetID="22" presetClass="entr" presetSubtype="4" fill="hold" grpId="0" nodeType="withEffect">
                                  <p:stCondLst>
                                    <p:cond delay="0"/>
                                  </p:stCondLst>
                                  <p:childTnLst>
                                    <p:set>
                                      <p:cBhvr>
                                        <p:cTn id="357" dur="1" fill="hold">
                                          <p:stCondLst>
                                            <p:cond delay="0"/>
                                          </p:stCondLst>
                                        </p:cTn>
                                        <p:tgtEl>
                                          <p:spTgt spid="52"/>
                                        </p:tgtEl>
                                        <p:attrNameLst>
                                          <p:attrName>style.visibility</p:attrName>
                                        </p:attrNameLst>
                                      </p:cBhvr>
                                      <p:to>
                                        <p:strVal val="visible"/>
                                      </p:to>
                                    </p:set>
                                    <p:animEffect transition="in" filter="wipe(down)">
                                      <p:cBhvr>
                                        <p:cTn id="358" dur="500"/>
                                        <p:tgtEl>
                                          <p:spTgt spid="52"/>
                                        </p:tgtEl>
                                      </p:cBhvr>
                                    </p:animEffect>
                                  </p:childTnLst>
                                </p:cTn>
                              </p:par>
                              <p:par>
                                <p:cTn id="359" presetID="22" presetClass="entr" presetSubtype="4" fill="hold" grpId="0" nodeType="withEffect">
                                  <p:stCondLst>
                                    <p:cond delay="0"/>
                                  </p:stCondLst>
                                  <p:childTnLst>
                                    <p:set>
                                      <p:cBhvr>
                                        <p:cTn id="360" dur="1" fill="hold">
                                          <p:stCondLst>
                                            <p:cond delay="0"/>
                                          </p:stCondLst>
                                        </p:cTn>
                                        <p:tgtEl>
                                          <p:spTgt spid="53"/>
                                        </p:tgtEl>
                                        <p:attrNameLst>
                                          <p:attrName>style.visibility</p:attrName>
                                        </p:attrNameLst>
                                      </p:cBhvr>
                                      <p:to>
                                        <p:strVal val="visible"/>
                                      </p:to>
                                    </p:set>
                                    <p:animEffect transition="in" filter="wipe(down)">
                                      <p:cBhvr>
                                        <p:cTn id="361" dur="500"/>
                                        <p:tgtEl>
                                          <p:spTgt spid="53"/>
                                        </p:tgtEl>
                                      </p:cBhvr>
                                    </p:animEffect>
                                  </p:childTnLst>
                                </p:cTn>
                              </p:par>
                            </p:childTnLst>
                          </p:cTn>
                        </p:par>
                      </p:childTnLst>
                    </p:cTn>
                  </p:par>
                  <p:par>
                    <p:cTn id="362" fill="hold">
                      <p:stCondLst>
                        <p:cond delay="indefinite"/>
                      </p:stCondLst>
                      <p:childTnLst>
                        <p:par>
                          <p:cTn id="363" fill="hold">
                            <p:stCondLst>
                              <p:cond delay="0"/>
                            </p:stCondLst>
                            <p:childTnLst>
                              <p:par>
                                <p:cTn id="364" presetID="22" presetClass="entr" presetSubtype="4" fill="hold" grpId="0" nodeType="clickEffect">
                                  <p:stCondLst>
                                    <p:cond delay="0"/>
                                  </p:stCondLst>
                                  <p:childTnLst>
                                    <p:set>
                                      <p:cBhvr>
                                        <p:cTn id="365" dur="1" fill="hold">
                                          <p:stCondLst>
                                            <p:cond delay="0"/>
                                          </p:stCondLst>
                                        </p:cTn>
                                        <p:tgtEl>
                                          <p:spTgt spid="46"/>
                                        </p:tgtEl>
                                        <p:attrNameLst>
                                          <p:attrName>style.visibility</p:attrName>
                                        </p:attrNameLst>
                                      </p:cBhvr>
                                      <p:to>
                                        <p:strVal val="visible"/>
                                      </p:to>
                                    </p:set>
                                    <p:animEffect transition="in" filter="wipe(down)">
                                      <p:cBhvr>
                                        <p:cTn id="366" dur="500"/>
                                        <p:tgtEl>
                                          <p:spTgt spid="46"/>
                                        </p:tgtEl>
                                      </p:cBhvr>
                                    </p:animEffect>
                                  </p:childTnLst>
                                </p:cTn>
                              </p:par>
                              <p:par>
                                <p:cTn id="367" presetID="22" presetClass="entr" presetSubtype="4" fill="hold" grpId="0" nodeType="withEffect">
                                  <p:stCondLst>
                                    <p:cond delay="0"/>
                                  </p:stCondLst>
                                  <p:childTnLst>
                                    <p:set>
                                      <p:cBhvr>
                                        <p:cTn id="368" dur="1" fill="hold">
                                          <p:stCondLst>
                                            <p:cond delay="0"/>
                                          </p:stCondLst>
                                        </p:cTn>
                                        <p:tgtEl>
                                          <p:spTgt spid="47"/>
                                        </p:tgtEl>
                                        <p:attrNameLst>
                                          <p:attrName>style.visibility</p:attrName>
                                        </p:attrNameLst>
                                      </p:cBhvr>
                                      <p:to>
                                        <p:strVal val="visible"/>
                                      </p:to>
                                    </p:set>
                                    <p:animEffect transition="in" filter="wipe(down)">
                                      <p:cBhvr>
                                        <p:cTn id="369" dur="500"/>
                                        <p:tgtEl>
                                          <p:spTgt spid="47"/>
                                        </p:tgtEl>
                                      </p:cBhvr>
                                    </p:animEffect>
                                  </p:childTnLst>
                                </p:cTn>
                              </p:par>
                              <p:par>
                                <p:cTn id="370" presetID="22" presetClass="entr" presetSubtype="4" fill="hold" grpId="0" nodeType="withEffect">
                                  <p:stCondLst>
                                    <p:cond delay="0"/>
                                  </p:stCondLst>
                                  <p:childTnLst>
                                    <p:set>
                                      <p:cBhvr>
                                        <p:cTn id="371" dur="1" fill="hold">
                                          <p:stCondLst>
                                            <p:cond delay="0"/>
                                          </p:stCondLst>
                                        </p:cTn>
                                        <p:tgtEl>
                                          <p:spTgt spid="48"/>
                                        </p:tgtEl>
                                        <p:attrNameLst>
                                          <p:attrName>style.visibility</p:attrName>
                                        </p:attrNameLst>
                                      </p:cBhvr>
                                      <p:to>
                                        <p:strVal val="visible"/>
                                      </p:to>
                                    </p:set>
                                    <p:animEffect transition="in" filter="wipe(down)">
                                      <p:cBhvr>
                                        <p:cTn id="372" dur="500"/>
                                        <p:tgtEl>
                                          <p:spTgt spid="48"/>
                                        </p:tgtEl>
                                      </p:cBhvr>
                                    </p:animEffect>
                                  </p:childTnLst>
                                </p:cTn>
                              </p:par>
                              <p:par>
                                <p:cTn id="373" presetID="22" presetClass="entr" presetSubtype="4" fill="hold" grpId="0" nodeType="withEffect">
                                  <p:stCondLst>
                                    <p:cond delay="0"/>
                                  </p:stCondLst>
                                  <p:childTnLst>
                                    <p:set>
                                      <p:cBhvr>
                                        <p:cTn id="374" dur="1" fill="hold">
                                          <p:stCondLst>
                                            <p:cond delay="0"/>
                                          </p:stCondLst>
                                        </p:cTn>
                                        <p:tgtEl>
                                          <p:spTgt spid="49"/>
                                        </p:tgtEl>
                                        <p:attrNameLst>
                                          <p:attrName>style.visibility</p:attrName>
                                        </p:attrNameLst>
                                      </p:cBhvr>
                                      <p:to>
                                        <p:strVal val="visible"/>
                                      </p:to>
                                    </p:set>
                                    <p:animEffect transition="in" filter="wipe(down)">
                                      <p:cBhvr>
                                        <p:cTn id="375" dur="500"/>
                                        <p:tgtEl>
                                          <p:spTgt spid="49"/>
                                        </p:tgtEl>
                                      </p:cBhvr>
                                    </p:animEffect>
                                  </p:childTnLst>
                                </p:cTn>
                              </p:par>
                              <p:par>
                                <p:cTn id="376" presetID="22" presetClass="entr" presetSubtype="4" fill="hold" grpId="0" nodeType="withEffect">
                                  <p:stCondLst>
                                    <p:cond delay="0"/>
                                  </p:stCondLst>
                                  <p:childTnLst>
                                    <p:set>
                                      <p:cBhvr>
                                        <p:cTn id="377" dur="1" fill="hold">
                                          <p:stCondLst>
                                            <p:cond delay="0"/>
                                          </p:stCondLst>
                                        </p:cTn>
                                        <p:tgtEl>
                                          <p:spTgt spid="42"/>
                                        </p:tgtEl>
                                        <p:attrNameLst>
                                          <p:attrName>style.visibility</p:attrName>
                                        </p:attrNameLst>
                                      </p:cBhvr>
                                      <p:to>
                                        <p:strVal val="visible"/>
                                      </p:to>
                                    </p:set>
                                    <p:animEffect transition="in" filter="wipe(down)">
                                      <p:cBhvr>
                                        <p:cTn id="378" dur="500"/>
                                        <p:tgtEl>
                                          <p:spTgt spid="42"/>
                                        </p:tgtEl>
                                      </p:cBhvr>
                                    </p:animEffect>
                                  </p:childTnLst>
                                </p:cTn>
                              </p:par>
                              <p:par>
                                <p:cTn id="379" presetID="22" presetClass="entr" presetSubtype="4" fill="hold" grpId="0" nodeType="withEffect">
                                  <p:stCondLst>
                                    <p:cond delay="0"/>
                                  </p:stCondLst>
                                  <p:childTnLst>
                                    <p:set>
                                      <p:cBhvr>
                                        <p:cTn id="380" dur="1" fill="hold">
                                          <p:stCondLst>
                                            <p:cond delay="0"/>
                                          </p:stCondLst>
                                        </p:cTn>
                                        <p:tgtEl>
                                          <p:spTgt spid="43"/>
                                        </p:tgtEl>
                                        <p:attrNameLst>
                                          <p:attrName>style.visibility</p:attrName>
                                        </p:attrNameLst>
                                      </p:cBhvr>
                                      <p:to>
                                        <p:strVal val="visible"/>
                                      </p:to>
                                    </p:set>
                                    <p:animEffect transition="in" filter="wipe(down)">
                                      <p:cBhvr>
                                        <p:cTn id="381" dur="500"/>
                                        <p:tgtEl>
                                          <p:spTgt spid="43"/>
                                        </p:tgtEl>
                                      </p:cBhvr>
                                    </p:animEffect>
                                  </p:childTnLst>
                                </p:cTn>
                              </p:par>
                              <p:par>
                                <p:cTn id="382" presetID="22" presetClass="entr" presetSubtype="4" fill="hold" grpId="0" nodeType="withEffect">
                                  <p:stCondLst>
                                    <p:cond delay="0"/>
                                  </p:stCondLst>
                                  <p:childTnLst>
                                    <p:set>
                                      <p:cBhvr>
                                        <p:cTn id="383" dur="1" fill="hold">
                                          <p:stCondLst>
                                            <p:cond delay="0"/>
                                          </p:stCondLst>
                                        </p:cTn>
                                        <p:tgtEl>
                                          <p:spTgt spid="44"/>
                                        </p:tgtEl>
                                        <p:attrNameLst>
                                          <p:attrName>style.visibility</p:attrName>
                                        </p:attrNameLst>
                                      </p:cBhvr>
                                      <p:to>
                                        <p:strVal val="visible"/>
                                      </p:to>
                                    </p:set>
                                    <p:animEffect transition="in" filter="wipe(down)">
                                      <p:cBhvr>
                                        <p:cTn id="384" dur="500"/>
                                        <p:tgtEl>
                                          <p:spTgt spid="44"/>
                                        </p:tgtEl>
                                      </p:cBhvr>
                                    </p:animEffect>
                                  </p:childTnLst>
                                </p:cTn>
                              </p:par>
                              <p:par>
                                <p:cTn id="385" presetID="22" presetClass="entr" presetSubtype="4" fill="hold" grpId="0" nodeType="withEffect">
                                  <p:stCondLst>
                                    <p:cond delay="0"/>
                                  </p:stCondLst>
                                  <p:childTnLst>
                                    <p:set>
                                      <p:cBhvr>
                                        <p:cTn id="386" dur="1" fill="hold">
                                          <p:stCondLst>
                                            <p:cond delay="0"/>
                                          </p:stCondLst>
                                        </p:cTn>
                                        <p:tgtEl>
                                          <p:spTgt spid="45"/>
                                        </p:tgtEl>
                                        <p:attrNameLst>
                                          <p:attrName>style.visibility</p:attrName>
                                        </p:attrNameLst>
                                      </p:cBhvr>
                                      <p:to>
                                        <p:strVal val="visible"/>
                                      </p:to>
                                    </p:set>
                                    <p:animEffect transition="in" filter="wipe(down)">
                                      <p:cBhvr>
                                        <p:cTn id="387" dur="500"/>
                                        <p:tgtEl>
                                          <p:spTgt spid="45"/>
                                        </p:tgtEl>
                                      </p:cBhvr>
                                    </p:animEffect>
                                  </p:childTnLst>
                                </p:cTn>
                              </p:par>
                            </p:childTnLst>
                          </p:cTn>
                        </p:par>
                      </p:childTnLst>
                    </p:cTn>
                  </p:par>
                  <p:par>
                    <p:cTn id="388" fill="hold">
                      <p:stCondLst>
                        <p:cond delay="indefinite"/>
                      </p:stCondLst>
                      <p:childTnLst>
                        <p:par>
                          <p:cTn id="389" fill="hold">
                            <p:stCondLst>
                              <p:cond delay="0"/>
                            </p:stCondLst>
                            <p:childTnLst>
                              <p:par>
                                <p:cTn id="390" presetID="22" presetClass="entr" presetSubtype="4" fill="hold" grpId="0" nodeType="clickEffect">
                                  <p:stCondLst>
                                    <p:cond delay="0"/>
                                  </p:stCondLst>
                                  <p:childTnLst>
                                    <p:set>
                                      <p:cBhvr>
                                        <p:cTn id="391" dur="1" fill="hold">
                                          <p:stCondLst>
                                            <p:cond delay="0"/>
                                          </p:stCondLst>
                                        </p:cTn>
                                        <p:tgtEl>
                                          <p:spTgt spid="38"/>
                                        </p:tgtEl>
                                        <p:attrNameLst>
                                          <p:attrName>style.visibility</p:attrName>
                                        </p:attrNameLst>
                                      </p:cBhvr>
                                      <p:to>
                                        <p:strVal val="visible"/>
                                      </p:to>
                                    </p:set>
                                    <p:animEffect transition="in" filter="wipe(down)">
                                      <p:cBhvr>
                                        <p:cTn id="392" dur="500"/>
                                        <p:tgtEl>
                                          <p:spTgt spid="38"/>
                                        </p:tgtEl>
                                      </p:cBhvr>
                                    </p:animEffect>
                                  </p:childTnLst>
                                </p:cTn>
                              </p:par>
                              <p:par>
                                <p:cTn id="393" presetID="22" presetClass="entr" presetSubtype="4" fill="hold" grpId="0" nodeType="withEffect">
                                  <p:stCondLst>
                                    <p:cond delay="0"/>
                                  </p:stCondLst>
                                  <p:childTnLst>
                                    <p:set>
                                      <p:cBhvr>
                                        <p:cTn id="394" dur="1" fill="hold">
                                          <p:stCondLst>
                                            <p:cond delay="0"/>
                                          </p:stCondLst>
                                        </p:cTn>
                                        <p:tgtEl>
                                          <p:spTgt spid="39"/>
                                        </p:tgtEl>
                                        <p:attrNameLst>
                                          <p:attrName>style.visibility</p:attrName>
                                        </p:attrNameLst>
                                      </p:cBhvr>
                                      <p:to>
                                        <p:strVal val="visible"/>
                                      </p:to>
                                    </p:set>
                                    <p:animEffect transition="in" filter="wipe(down)">
                                      <p:cBhvr>
                                        <p:cTn id="395" dur="500"/>
                                        <p:tgtEl>
                                          <p:spTgt spid="39"/>
                                        </p:tgtEl>
                                      </p:cBhvr>
                                    </p:animEffect>
                                  </p:childTnLst>
                                </p:cTn>
                              </p:par>
                              <p:par>
                                <p:cTn id="396" presetID="22" presetClass="entr" presetSubtype="4" fill="hold" grpId="0" nodeType="withEffect">
                                  <p:stCondLst>
                                    <p:cond delay="0"/>
                                  </p:stCondLst>
                                  <p:childTnLst>
                                    <p:set>
                                      <p:cBhvr>
                                        <p:cTn id="397" dur="1" fill="hold">
                                          <p:stCondLst>
                                            <p:cond delay="0"/>
                                          </p:stCondLst>
                                        </p:cTn>
                                        <p:tgtEl>
                                          <p:spTgt spid="40"/>
                                        </p:tgtEl>
                                        <p:attrNameLst>
                                          <p:attrName>style.visibility</p:attrName>
                                        </p:attrNameLst>
                                      </p:cBhvr>
                                      <p:to>
                                        <p:strVal val="visible"/>
                                      </p:to>
                                    </p:set>
                                    <p:animEffect transition="in" filter="wipe(down)">
                                      <p:cBhvr>
                                        <p:cTn id="398" dur="500"/>
                                        <p:tgtEl>
                                          <p:spTgt spid="40"/>
                                        </p:tgtEl>
                                      </p:cBhvr>
                                    </p:animEffect>
                                  </p:childTnLst>
                                </p:cTn>
                              </p:par>
                              <p:par>
                                <p:cTn id="399" presetID="22" presetClass="entr" presetSubtype="4" fill="hold" grpId="0" nodeType="withEffect">
                                  <p:stCondLst>
                                    <p:cond delay="0"/>
                                  </p:stCondLst>
                                  <p:childTnLst>
                                    <p:set>
                                      <p:cBhvr>
                                        <p:cTn id="400" dur="1" fill="hold">
                                          <p:stCondLst>
                                            <p:cond delay="0"/>
                                          </p:stCondLst>
                                        </p:cTn>
                                        <p:tgtEl>
                                          <p:spTgt spid="41"/>
                                        </p:tgtEl>
                                        <p:attrNameLst>
                                          <p:attrName>style.visibility</p:attrName>
                                        </p:attrNameLst>
                                      </p:cBhvr>
                                      <p:to>
                                        <p:strVal val="visible"/>
                                      </p:to>
                                    </p:set>
                                    <p:animEffect transition="in" filter="wipe(down)">
                                      <p:cBhvr>
                                        <p:cTn id="401" dur="500"/>
                                        <p:tgtEl>
                                          <p:spTgt spid="41"/>
                                        </p:tgtEl>
                                      </p:cBhvr>
                                    </p:animEffect>
                                  </p:childTnLst>
                                </p:cTn>
                              </p:par>
                              <p:par>
                                <p:cTn id="402" presetID="22" presetClass="entr" presetSubtype="4" fill="hold" grpId="0" nodeType="withEffect">
                                  <p:stCondLst>
                                    <p:cond delay="0"/>
                                  </p:stCondLst>
                                  <p:childTnLst>
                                    <p:set>
                                      <p:cBhvr>
                                        <p:cTn id="403" dur="1" fill="hold">
                                          <p:stCondLst>
                                            <p:cond delay="0"/>
                                          </p:stCondLst>
                                        </p:cTn>
                                        <p:tgtEl>
                                          <p:spTgt spid="13"/>
                                        </p:tgtEl>
                                        <p:attrNameLst>
                                          <p:attrName>style.visibility</p:attrName>
                                        </p:attrNameLst>
                                      </p:cBhvr>
                                      <p:to>
                                        <p:strVal val="visible"/>
                                      </p:to>
                                    </p:set>
                                    <p:animEffect transition="in" filter="wipe(down)">
                                      <p:cBhvr>
                                        <p:cTn id="404" dur="500"/>
                                        <p:tgtEl>
                                          <p:spTgt spid="13"/>
                                        </p:tgtEl>
                                      </p:cBhvr>
                                    </p:animEffect>
                                  </p:childTnLst>
                                </p:cTn>
                              </p:par>
                              <p:par>
                                <p:cTn id="405" presetID="22" presetClass="entr" presetSubtype="4" fill="hold" grpId="0" nodeType="withEffect">
                                  <p:stCondLst>
                                    <p:cond delay="0"/>
                                  </p:stCondLst>
                                  <p:childTnLst>
                                    <p:set>
                                      <p:cBhvr>
                                        <p:cTn id="406" dur="1" fill="hold">
                                          <p:stCondLst>
                                            <p:cond delay="0"/>
                                          </p:stCondLst>
                                        </p:cTn>
                                        <p:tgtEl>
                                          <p:spTgt spid="14"/>
                                        </p:tgtEl>
                                        <p:attrNameLst>
                                          <p:attrName>style.visibility</p:attrName>
                                        </p:attrNameLst>
                                      </p:cBhvr>
                                      <p:to>
                                        <p:strVal val="visible"/>
                                      </p:to>
                                    </p:set>
                                    <p:animEffect transition="in" filter="wipe(down)">
                                      <p:cBhvr>
                                        <p:cTn id="407" dur="500"/>
                                        <p:tgtEl>
                                          <p:spTgt spid="14"/>
                                        </p:tgtEl>
                                      </p:cBhvr>
                                    </p:animEffect>
                                  </p:childTnLst>
                                </p:cTn>
                              </p:par>
                              <p:par>
                                <p:cTn id="408" presetID="22" presetClass="entr" presetSubtype="4" fill="hold" grpId="0" nodeType="withEffect">
                                  <p:stCondLst>
                                    <p:cond delay="0"/>
                                  </p:stCondLst>
                                  <p:childTnLst>
                                    <p:set>
                                      <p:cBhvr>
                                        <p:cTn id="409" dur="1" fill="hold">
                                          <p:stCondLst>
                                            <p:cond delay="0"/>
                                          </p:stCondLst>
                                        </p:cTn>
                                        <p:tgtEl>
                                          <p:spTgt spid="15"/>
                                        </p:tgtEl>
                                        <p:attrNameLst>
                                          <p:attrName>style.visibility</p:attrName>
                                        </p:attrNameLst>
                                      </p:cBhvr>
                                      <p:to>
                                        <p:strVal val="visible"/>
                                      </p:to>
                                    </p:set>
                                    <p:animEffect transition="in" filter="wipe(down)">
                                      <p:cBhvr>
                                        <p:cTn id="410" dur="500"/>
                                        <p:tgtEl>
                                          <p:spTgt spid="15"/>
                                        </p:tgtEl>
                                      </p:cBhvr>
                                    </p:animEffect>
                                  </p:childTnLst>
                                </p:cTn>
                              </p:par>
                              <p:par>
                                <p:cTn id="411" presetID="22" presetClass="entr" presetSubtype="4" fill="hold" grpId="0" nodeType="withEffect">
                                  <p:stCondLst>
                                    <p:cond delay="0"/>
                                  </p:stCondLst>
                                  <p:childTnLst>
                                    <p:set>
                                      <p:cBhvr>
                                        <p:cTn id="412" dur="1" fill="hold">
                                          <p:stCondLst>
                                            <p:cond delay="0"/>
                                          </p:stCondLst>
                                        </p:cTn>
                                        <p:tgtEl>
                                          <p:spTgt spid="16"/>
                                        </p:tgtEl>
                                        <p:attrNameLst>
                                          <p:attrName>style.visibility</p:attrName>
                                        </p:attrNameLst>
                                      </p:cBhvr>
                                      <p:to>
                                        <p:strVal val="visible"/>
                                      </p:to>
                                    </p:set>
                                    <p:animEffect transition="in" filter="wipe(down)">
                                      <p:cBhvr>
                                        <p:cTn id="413" dur="500"/>
                                        <p:tgtEl>
                                          <p:spTgt spid="16"/>
                                        </p:tgtEl>
                                      </p:cBhvr>
                                    </p:animEffect>
                                  </p:childTnLst>
                                </p:cTn>
                              </p:par>
                            </p:childTnLst>
                          </p:cTn>
                        </p:par>
                      </p:childTnLst>
                    </p:cTn>
                  </p:par>
                  <p:par>
                    <p:cTn id="414" fill="hold">
                      <p:stCondLst>
                        <p:cond delay="indefinite"/>
                      </p:stCondLst>
                      <p:childTnLst>
                        <p:par>
                          <p:cTn id="415" fill="hold">
                            <p:stCondLst>
                              <p:cond delay="0"/>
                            </p:stCondLst>
                            <p:childTnLst>
                              <p:par>
                                <p:cTn id="416" presetID="22" presetClass="entr" presetSubtype="4" fill="hold" grpId="0" nodeType="clickEffect">
                                  <p:stCondLst>
                                    <p:cond delay="0"/>
                                  </p:stCondLst>
                                  <p:childTnLst>
                                    <p:set>
                                      <p:cBhvr>
                                        <p:cTn id="417" dur="1" fill="hold">
                                          <p:stCondLst>
                                            <p:cond delay="0"/>
                                          </p:stCondLst>
                                        </p:cTn>
                                        <p:tgtEl>
                                          <p:spTgt spid="118"/>
                                        </p:tgtEl>
                                        <p:attrNameLst>
                                          <p:attrName>style.visibility</p:attrName>
                                        </p:attrNameLst>
                                      </p:cBhvr>
                                      <p:to>
                                        <p:strVal val="visible"/>
                                      </p:to>
                                    </p:set>
                                    <p:animEffect transition="in" filter="wipe(down)">
                                      <p:cBhvr>
                                        <p:cTn id="418"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 grpId="0" animBg="1"/>
      <p:bldP spid="7" grpId="0"/>
      <p:bldP spid="8" grpId="0" animBg="1"/>
      <p:bldP spid="9" grpId="0" animBg="1"/>
      <p:bldP spid="10" grpId="0" animBg="1"/>
      <p:bldP spid="11" grpId="0" animBg="1"/>
      <p:bldP spid="12" grpId="0" animBg="1"/>
      <p:bldP spid="13" grpId="0"/>
      <p:bldP spid="14" grpId="0"/>
      <p:bldP spid="15" grpId="0"/>
      <p:bldP spid="16" grpId="0"/>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2" grpId="0"/>
      <p:bldP spid="3" grpId="0"/>
      <p:bldP spid="4" grpId="0"/>
      <p:bldP spid="68608" grpId="0"/>
      <p:bldP spid="6860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296863" y="150813"/>
            <a:ext cx="8640762" cy="533400"/>
          </a:xfrm>
        </p:spPr>
        <p:txBody>
          <a:bodyPr lIns="91440" tIns="45720" rIns="91440" bIns="45720" anchor="ctr"/>
          <a:lstStyle/>
          <a:p>
            <a:pPr eaLnBrk="1" hangingPunct="1"/>
            <a:r>
              <a:rPr lang="zh-CN" altLang="en-US" sz="3200" dirty="0" smtClean="0"/>
              <a:t>写策略（</a:t>
            </a:r>
            <a:r>
              <a:rPr lang="en-US" altLang="zh-CN" sz="3200" dirty="0" smtClean="0"/>
              <a:t>Cache</a:t>
            </a:r>
            <a:r>
              <a:rPr lang="zh-CN" altLang="en-US" sz="3200" dirty="0" smtClean="0"/>
              <a:t>与主存一致性问题）</a:t>
            </a:r>
          </a:p>
        </p:txBody>
      </p:sp>
      <p:sp>
        <p:nvSpPr>
          <p:cNvPr id="461827" name="Rectangle 3"/>
          <p:cNvSpPr>
            <a:spLocks noGrp="1" noChangeArrowheads="1"/>
          </p:cNvSpPr>
          <p:nvPr>
            <p:ph type="body" idx="4294967295"/>
          </p:nvPr>
        </p:nvSpPr>
        <p:spPr>
          <a:xfrm>
            <a:off x="304800" y="908050"/>
            <a:ext cx="8610600" cy="5801588"/>
          </a:xfrm>
        </p:spPr>
        <p:txBody>
          <a:bodyPr lIns="91440" tIns="45720" rIns="91440" bIns="45720"/>
          <a:lstStyle/>
          <a:p>
            <a:pPr eaLnBrk="1" hangingPunct="1">
              <a:lnSpc>
                <a:spcPct val="110000"/>
              </a:lnSpc>
            </a:pPr>
            <a:r>
              <a:rPr lang="zh-CN" altLang="en-US" sz="2000" dirty="0" smtClean="0">
                <a:latin typeface="微软雅黑" panose="020B0503020204020204" pitchFamily="34" charset="-122"/>
                <a:ea typeface="微软雅黑" panose="020B0503020204020204" pitchFamily="34" charset="-122"/>
              </a:rPr>
              <a:t>为何要保持在</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和主存中数据的一致？</a:t>
            </a:r>
          </a:p>
          <a:p>
            <a:pPr lvl="1" eaLnBrk="1" hangingPunct="1">
              <a:lnSpc>
                <a:spcPct val="110000"/>
              </a:lnSpc>
            </a:pPr>
            <a:r>
              <a:rPr lang="zh-CN" altLang="en-US" sz="2000" dirty="0" smtClean="0">
                <a:latin typeface="微软雅黑" panose="020B0503020204020204" pitchFamily="34" charset="-122"/>
                <a:ea typeface="微软雅黑" panose="020B0503020204020204" pitchFamily="34" charset="-122"/>
              </a:rPr>
              <a:t>因为</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中的内容是主存块的副本，当对</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中的内容进行更新时，就存在</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和主存如何保持一致的问题。</a:t>
            </a:r>
          </a:p>
          <a:p>
            <a:pPr lvl="1" eaLnBrk="1" hangingPunct="1">
              <a:lnSpc>
                <a:spcPct val="110000"/>
              </a:lnSpc>
            </a:pPr>
            <a:r>
              <a:rPr lang="zh-CN" altLang="en-US" sz="2000" dirty="0" smtClean="0">
                <a:latin typeface="微软雅黑" panose="020B0503020204020204" pitchFamily="34" charset="-122"/>
                <a:ea typeface="微软雅黑" panose="020B0503020204020204" pitchFamily="34" charset="-122"/>
              </a:rPr>
              <a:t>以下情况也会出现“</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一致性问题”</a:t>
            </a:r>
          </a:p>
          <a:p>
            <a:pPr lvl="2" eaLnBrk="1" hangingPunct="1">
              <a:lnSpc>
                <a:spcPct val="110000"/>
              </a:lnSpc>
            </a:pPr>
            <a:r>
              <a:rPr lang="zh-CN" altLang="en-US" sz="2000" dirty="0" smtClean="0">
                <a:latin typeface="微软雅黑" panose="020B0503020204020204" pitchFamily="34" charset="-122"/>
                <a:ea typeface="微软雅黑" panose="020B0503020204020204" pitchFamily="34" charset="-122"/>
              </a:rPr>
              <a:t>当多个设备都</a:t>
            </a:r>
            <a:r>
              <a:rPr lang="zh-CN" altLang="en-US" sz="2000" dirty="0">
                <a:latin typeface="微软雅黑" panose="020B0503020204020204" pitchFamily="34" charset="-122"/>
                <a:ea typeface="微软雅黑" panose="020B0503020204020204" pitchFamily="34" charset="-122"/>
              </a:rPr>
              <a:t>被</a:t>
            </a:r>
            <a:r>
              <a:rPr lang="zh-CN" altLang="en-US" sz="2000" dirty="0" smtClean="0">
                <a:latin typeface="微软雅黑" panose="020B0503020204020204" pitchFamily="34" charset="-122"/>
                <a:ea typeface="微软雅黑" panose="020B0503020204020204" pitchFamily="34" charset="-122"/>
              </a:rPr>
              <a:t>允许访问主存时</a:t>
            </a:r>
          </a:p>
          <a:p>
            <a:pPr lvl="2" eaLnBrk="1" hangingPunct="1">
              <a:lnSpc>
                <a:spcPct val="110000"/>
              </a:lnSpc>
              <a:buFontTx/>
              <a:buNone/>
            </a:pPr>
            <a:r>
              <a:rPr lang="zh-CN" altLang="en-US" sz="2000" dirty="0" smtClean="0">
                <a:latin typeface="微软雅黑" panose="020B0503020204020204" pitchFamily="34" charset="-122"/>
                <a:ea typeface="微软雅黑" panose="020B0503020204020204" pitchFamily="34" charset="-122"/>
              </a:rPr>
              <a:t>   </a:t>
            </a:r>
            <a:r>
              <a:rPr lang="zh-CN" altLang="en-US" sz="2000" dirty="0" smtClean="0">
                <a:solidFill>
                  <a:srgbClr val="006600"/>
                </a:solidFill>
                <a:latin typeface="微软雅黑" panose="020B0503020204020204" pitchFamily="34" charset="-122"/>
                <a:ea typeface="微软雅黑" panose="020B0503020204020204" pitchFamily="34" charset="-122"/>
              </a:rPr>
              <a:t>例如：</a:t>
            </a:r>
            <a:r>
              <a:rPr lang="en-US" altLang="zh-CN" sz="2000" dirty="0" smtClean="0">
                <a:solidFill>
                  <a:srgbClr val="006600"/>
                </a:solidFill>
                <a:latin typeface="微软雅黑" panose="020B0503020204020204" pitchFamily="34" charset="-122"/>
                <a:ea typeface="微软雅黑" panose="020B0503020204020204" pitchFamily="34" charset="-122"/>
              </a:rPr>
              <a:t>I/O</a:t>
            </a:r>
            <a:r>
              <a:rPr lang="zh-CN" altLang="en-US" sz="2000" dirty="0" smtClean="0">
                <a:solidFill>
                  <a:srgbClr val="006600"/>
                </a:solidFill>
                <a:latin typeface="微软雅黑" panose="020B0503020204020204" pitchFamily="34" charset="-122"/>
                <a:ea typeface="微软雅黑" panose="020B0503020204020204" pitchFamily="34" charset="-122"/>
              </a:rPr>
              <a:t>设备可直接读写内存时，如果</a:t>
            </a:r>
            <a:r>
              <a:rPr lang="en-US" altLang="zh-CN" sz="2000" dirty="0" smtClean="0">
                <a:solidFill>
                  <a:srgbClr val="006600"/>
                </a:solidFill>
                <a:latin typeface="微软雅黑" panose="020B0503020204020204" pitchFamily="34" charset="-122"/>
                <a:ea typeface="微软雅黑" panose="020B0503020204020204" pitchFamily="34" charset="-122"/>
              </a:rPr>
              <a:t>Cache</a:t>
            </a:r>
            <a:r>
              <a:rPr lang="zh-CN" altLang="en-US" sz="2000" dirty="0" smtClean="0">
                <a:solidFill>
                  <a:srgbClr val="006600"/>
                </a:solidFill>
                <a:latin typeface="微软雅黑" panose="020B0503020204020204" pitchFamily="34" charset="-122"/>
                <a:ea typeface="微软雅黑" panose="020B0503020204020204" pitchFamily="34" charset="-122"/>
              </a:rPr>
              <a:t>中的内容被修改，则</a:t>
            </a:r>
            <a:r>
              <a:rPr lang="en-US" altLang="zh-CN" sz="2000" dirty="0" smtClean="0">
                <a:solidFill>
                  <a:srgbClr val="006600"/>
                </a:solidFill>
                <a:latin typeface="微软雅黑" panose="020B0503020204020204" pitchFamily="34" charset="-122"/>
                <a:ea typeface="微软雅黑" panose="020B0503020204020204" pitchFamily="34" charset="-122"/>
              </a:rPr>
              <a:t>I/O</a:t>
            </a:r>
            <a:r>
              <a:rPr lang="zh-CN" altLang="en-US" sz="2000" dirty="0" smtClean="0">
                <a:solidFill>
                  <a:srgbClr val="006600"/>
                </a:solidFill>
                <a:latin typeface="微软雅黑" panose="020B0503020204020204" pitchFamily="34" charset="-122"/>
                <a:ea typeface="微软雅黑" panose="020B0503020204020204" pitchFamily="34" charset="-122"/>
              </a:rPr>
              <a:t>设备读出的对应主存单元的内容无效；若</a:t>
            </a:r>
            <a:r>
              <a:rPr lang="en-US" altLang="zh-CN" sz="2000" dirty="0" smtClean="0">
                <a:solidFill>
                  <a:srgbClr val="006600"/>
                </a:solidFill>
                <a:latin typeface="微软雅黑" panose="020B0503020204020204" pitchFamily="34" charset="-122"/>
                <a:ea typeface="微软雅黑" panose="020B0503020204020204" pitchFamily="34" charset="-122"/>
              </a:rPr>
              <a:t>I/O</a:t>
            </a:r>
            <a:r>
              <a:rPr lang="zh-CN" altLang="en-US" sz="2000" dirty="0" smtClean="0">
                <a:solidFill>
                  <a:srgbClr val="006600"/>
                </a:solidFill>
                <a:latin typeface="微软雅黑" panose="020B0503020204020204" pitchFamily="34" charset="-122"/>
                <a:ea typeface="微软雅黑" panose="020B0503020204020204" pitchFamily="34" charset="-122"/>
              </a:rPr>
              <a:t>设备修改了主存单元的内容，则</a:t>
            </a:r>
            <a:r>
              <a:rPr lang="en-US" altLang="zh-CN" sz="2000" dirty="0" smtClean="0">
                <a:solidFill>
                  <a:srgbClr val="006600"/>
                </a:solidFill>
                <a:latin typeface="微软雅黑" panose="020B0503020204020204" pitchFamily="34" charset="-122"/>
                <a:ea typeface="微软雅黑" panose="020B0503020204020204" pitchFamily="34" charset="-122"/>
              </a:rPr>
              <a:t>Cache</a:t>
            </a:r>
            <a:r>
              <a:rPr lang="zh-CN" altLang="en-US" sz="2000" dirty="0" smtClean="0">
                <a:solidFill>
                  <a:srgbClr val="006600"/>
                </a:solidFill>
                <a:latin typeface="微软雅黑" panose="020B0503020204020204" pitchFamily="34" charset="-122"/>
                <a:ea typeface="微软雅黑" panose="020B0503020204020204" pitchFamily="34" charset="-122"/>
              </a:rPr>
              <a:t>中对应的内容无效。</a:t>
            </a:r>
          </a:p>
          <a:p>
            <a:pPr lvl="2" eaLnBrk="1" hangingPunct="1">
              <a:lnSpc>
                <a:spcPct val="110000"/>
              </a:lnSpc>
            </a:pPr>
            <a:r>
              <a:rPr lang="zh-CN" altLang="en-US" sz="2000" dirty="0" smtClean="0">
                <a:latin typeface="微软雅黑" panose="020B0503020204020204" pitchFamily="34" charset="-122"/>
                <a:ea typeface="微软雅黑" panose="020B0503020204020204" pitchFamily="34" charset="-122"/>
              </a:rPr>
              <a:t>当多个</a:t>
            </a:r>
            <a:r>
              <a:rPr lang="en-US" altLang="zh-CN" sz="2000" dirty="0" smtClean="0">
                <a:latin typeface="微软雅黑" panose="020B0503020204020204" pitchFamily="34" charset="-122"/>
                <a:ea typeface="微软雅黑" panose="020B0503020204020204" pitchFamily="34" charset="-122"/>
              </a:rPr>
              <a:t>CPU</a:t>
            </a:r>
            <a:r>
              <a:rPr lang="zh-CN" altLang="en-US" sz="2000" dirty="0" smtClean="0">
                <a:latin typeface="微软雅黑" panose="020B0503020204020204" pitchFamily="34" charset="-122"/>
                <a:ea typeface="微软雅黑" panose="020B0503020204020204" pitchFamily="34" charset="-122"/>
              </a:rPr>
              <a:t>都带有各自的</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而共享主存时</a:t>
            </a:r>
          </a:p>
          <a:p>
            <a:pPr lvl="2" eaLnBrk="1" hangingPunct="1">
              <a:lnSpc>
                <a:spcPct val="110000"/>
              </a:lnSpc>
              <a:buFontTx/>
              <a:buNone/>
            </a:pPr>
            <a:r>
              <a:rPr lang="zh-CN" altLang="en-US" sz="2000" dirty="0" smtClean="0">
                <a:latin typeface="微软雅黑" panose="020B0503020204020204" pitchFamily="34" charset="-122"/>
                <a:ea typeface="微软雅黑" panose="020B0503020204020204" pitchFamily="34" charset="-122"/>
              </a:rPr>
              <a:t>   </a:t>
            </a:r>
            <a:r>
              <a:rPr lang="zh-CN" altLang="en-US" sz="2000" dirty="0" smtClean="0">
                <a:solidFill>
                  <a:srgbClr val="006600"/>
                </a:solidFill>
                <a:latin typeface="微软雅黑" panose="020B0503020204020204" pitchFamily="34" charset="-122"/>
                <a:ea typeface="微软雅黑" panose="020B0503020204020204" pitchFamily="34" charset="-122"/>
              </a:rPr>
              <a:t>某个</a:t>
            </a:r>
            <a:r>
              <a:rPr lang="en-US" altLang="zh-CN" sz="2000" dirty="0" smtClean="0">
                <a:solidFill>
                  <a:srgbClr val="006600"/>
                </a:solidFill>
                <a:latin typeface="微软雅黑" panose="020B0503020204020204" pitchFamily="34" charset="-122"/>
                <a:ea typeface="微软雅黑" panose="020B0503020204020204" pitchFamily="34" charset="-122"/>
              </a:rPr>
              <a:t>CPU</a:t>
            </a:r>
            <a:r>
              <a:rPr lang="zh-CN" altLang="en-US" sz="2000" dirty="0" smtClean="0">
                <a:solidFill>
                  <a:srgbClr val="006600"/>
                </a:solidFill>
                <a:latin typeface="微软雅黑" panose="020B0503020204020204" pitchFamily="34" charset="-122"/>
                <a:ea typeface="微软雅黑" panose="020B0503020204020204" pitchFamily="34" charset="-122"/>
              </a:rPr>
              <a:t>修改了自身</a:t>
            </a:r>
            <a:r>
              <a:rPr lang="en-US" altLang="zh-CN" sz="2000" dirty="0" smtClean="0">
                <a:solidFill>
                  <a:srgbClr val="006600"/>
                </a:solidFill>
                <a:latin typeface="微软雅黑" panose="020B0503020204020204" pitchFamily="34" charset="-122"/>
                <a:ea typeface="微软雅黑" panose="020B0503020204020204" pitchFamily="34" charset="-122"/>
              </a:rPr>
              <a:t>Cache</a:t>
            </a:r>
            <a:r>
              <a:rPr lang="zh-CN" altLang="en-US" sz="2000" dirty="0" smtClean="0">
                <a:solidFill>
                  <a:srgbClr val="006600"/>
                </a:solidFill>
                <a:latin typeface="微软雅黑" panose="020B0503020204020204" pitchFamily="34" charset="-122"/>
                <a:ea typeface="微软雅黑" panose="020B0503020204020204" pitchFamily="34" charset="-122"/>
              </a:rPr>
              <a:t>中的内容，则对应的主存单元和其他</a:t>
            </a:r>
            <a:r>
              <a:rPr lang="en-US" altLang="zh-CN" sz="2000" dirty="0" smtClean="0">
                <a:solidFill>
                  <a:srgbClr val="006600"/>
                </a:solidFill>
                <a:latin typeface="微软雅黑" panose="020B0503020204020204" pitchFamily="34" charset="-122"/>
                <a:ea typeface="微软雅黑" panose="020B0503020204020204" pitchFamily="34" charset="-122"/>
              </a:rPr>
              <a:t>CPU</a:t>
            </a:r>
            <a:r>
              <a:rPr lang="zh-CN" altLang="en-US" sz="2000" dirty="0" smtClean="0">
                <a:solidFill>
                  <a:srgbClr val="006600"/>
                </a:solidFill>
                <a:latin typeface="微软雅黑" panose="020B0503020204020204" pitchFamily="34" charset="-122"/>
                <a:ea typeface="微软雅黑" panose="020B0503020204020204" pitchFamily="34" charset="-122"/>
              </a:rPr>
              <a:t>中对应的内容都变为无效。</a:t>
            </a:r>
          </a:p>
          <a:p>
            <a:pPr eaLnBrk="1" hangingPunct="1">
              <a:lnSpc>
                <a:spcPct val="110000"/>
              </a:lnSpc>
            </a:pPr>
            <a:r>
              <a:rPr lang="zh-CN" altLang="en-US" sz="2000" dirty="0" smtClean="0">
                <a:latin typeface="微软雅黑" panose="020B0503020204020204" pitchFamily="34" charset="-122"/>
                <a:ea typeface="微软雅黑" panose="020B0503020204020204" pitchFamily="34" charset="-122"/>
              </a:rPr>
              <a:t>写操作有两种情况</a:t>
            </a:r>
          </a:p>
          <a:p>
            <a:pPr lvl="1" eaLnBrk="1" hangingPunct="1">
              <a:lnSpc>
                <a:spcPct val="110000"/>
              </a:lnSpc>
            </a:pPr>
            <a:r>
              <a:rPr lang="zh-CN" altLang="en-US" sz="2000" dirty="0" smtClean="0">
                <a:latin typeface="微软雅黑" panose="020B0503020204020204" pitchFamily="34" charset="-122"/>
                <a:ea typeface="微软雅黑" panose="020B0503020204020204" pitchFamily="34" charset="-122"/>
              </a:rPr>
              <a:t>写命中（</a:t>
            </a:r>
            <a:r>
              <a:rPr lang="en-US" altLang="zh-CN" sz="2000" dirty="0" smtClean="0">
                <a:latin typeface="微软雅黑" panose="020B0503020204020204" pitchFamily="34" charset="-122"/>
                <a:ea typeface="微软雅黑" panose="020B0503020204020204" pitchFamily="34" charset="-122"/>
              </a:rPr>
              <a:t>Write Hit</a:t>
            </a:r>
            <a:r>
              <a:rPr lang="zh-CN" altLang="en-US" sz="2000" dirty="0" smtClean="0">
                <a:latin typeface="微软雅黑" panose="020B0503020204020204" pitchFamily="34" charset="-122"/>
                <a:ea typeface="微软雅黑" panose="020B0503020204020204" pitchFamily="34" charset="-122"/>
              </a:rPr>
              <a:t>）：要写的单元已经在</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中</a:t>
            </a:r>
          </a:p>
          <a:p>
            <a:pPr lvl="1" eaLnBrk="1" hangingPunct="1">
              <a:lnSpc>
                <a:spcPct val="110000"/>
              </a:lnSpc>
            </a:pPr>
            <a:r>
              <a:rPr lang="zh-CN" altLang="en-US" sz="2000" dirty="0" smtClean="0">
                <a:latin typeface="微软雅黑" panose="020B0503020204020204" pitchFamily="34" charset="-122"/>
                <a:ea typeface="微软雅黑" panose="020B0503020204020204" pitchFamily="34" charset="-122"/>
              </a:rPr>
              <a:t>写未命中（</a:t>
            </a:r>
            <a:r>
              <a:rPr lang="en-US" altLang="zh-CN" sz="2000" dirty="0" smtClean="0">
                <a:latin typeface="微软雅黑" panose="020B0503020204020204" pitchFamily="34" charset="-122"/>
                <a:ea typeface="微软雅黑" panose="020B0503020204020204" pitchFamily="34" charset="-122"/>
              </a:rPr>
              <a:t>Write Miss</a:t>
            </a:r>
            <a:r>
              <a:rPr lang="zh-CN" altLang="en-US" sz="2000" dirty="0" smtClean="0">
                <a:latin typeface="微软雅黑" panose="020B0503020204020204" pitchFamily="34" charset="-122"/>
                <a:ea typeface="微软雅黑" panose="020B0503020204020204" pitchFamily="34" charset="-122"/>
              </a:rPr>
              <a:t>）：要写的单元不在</a:t>
            </a:r>
            <a:r>
              <a:rPr lang="en-US" altLang="zh-CN" sz="2000" dirty="0" smtClean="0">
                <a:latin typeface="微软雅黑" panose="020B0503020204020204" pitchFamily="34" charset="-122"/>
                <a:ea typeface="微软雅黑" panose="020B0503020204020204" pitchFamily="34" charset="-122"/>
              </a:rPr>
              <a:t>Cache</a:t>
            </a:r>
            <a:r>
              <a:rPr lang="zh-CN" altLang="en-US" sz="2000" dirty="0" smtClean="0">
                <a:latin typeface="微软雅黑" panose="020B0503020204020204" pitchFamily="34" charset="-122"/>
                <a:ea typeface="微软雅黑" panose="020B0503020204020204" pitchFamily="34" charset="-122"/>
              </a:rPr>
              <a:t>中</a:t>
            </a:r>
            <a:endParaRPr lang="en-US" altLang="zh-CN" sz="2000" dirty="0" smtClean="0">
              <a:latin typeface="微软雅黑" panose="020B0503020204020204" pitchFamily="34" charset="-122"/>
              <a:ea typeface="微软雅黑" panose="020B0503020204020204" pitchFamily="34" charset="-122"/>
            </a:endParaRPr>
          </a:p>
        </p:txBody>
      </p:sp>
      <p:sp>
        <p:nvSpPr>
          <p:cNvPr id="7168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1A25C4A-AFFB-4176-BFEC-FE41044E72C7}" type="slidenum">
              <a:rPr lang="zh-CN" altLang="en-US" sz="1200" smtClean="0">
                <a:solidFill>
                  <a:srgbClr val="898989"/>
                </a:solidFill>
              </a:rPr>
              <a:pPr/>
              <a:t>58</a:t>
            </a:fld>
            <a:endParaRPr lang="zh-CN" altLang="en-US" sz="1200" smtClean="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61827">
                                            <p:txEl>
                                              <p:pRg st="0" end="0"/>
                                            </p:txEl>
                                          </p:spTgt>
                                        </p:tgtEl>
                                        <p:attrNameLst>
                                          <p:attrName>style.visibility</p:attrName>
                                        </p:attrNameLst>
                                      </p:cBhvr>
                                      <p:to>
                                        <p:strVal val="visible"/>
                                      </p:to>
                                    </p:set>
                                    <p:animEffect transition="in" filter="wipe(down)">
                                      <p:cBhvr>
                                        <p:cTn id="7" dur="500"/>
                                        <p:tgtEl>
                                          <p:spTgt spid="461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1827">
                                            <p:txEl>
                                              <p:pRg st="1" end="1"/>
                                            </p:txEl>
                                          </p:spTgt>
                                        </p:tgtEl>
                                        <p:attrNameLst>
                                          <p:attrName>style.visibility</p:attrName>
                                        </p:attrNameLst>
                                      </p:cBhvr>
                                      <p:to>
                                        <p:strVal val="visible"/>
                                      </p:to>
                                    </p:set>
                                    <p:animEffect transition="in" filter="blinds(horizontal)">
                                      <p:cBhvr>
                                        <p:cTn id="12" dur="500"/>
                                        <p:tgtEl>
                                          <p:spTgt spid="461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1827">
                                            <p:txEl>
                                              <p:pRg st="2" end="2"/>
                                            </p:txEl>
                                          </p:spTgt>
                                        </p:tgtEl>
                                        <p:attrNameLst>
                                          <p:attrName>style.visibility</p:attrName>
                                        </p:attrNameLst>
                                      </p:cBhvr>
                                      <p:to>
                                        <p:strVal val="visible"/>
                                      </p:to>
                                    </p:set>
                                    <p:animEffect transition="in" filter="blinds(horizontal)">
                                      <p:cBhvr>
                                        <p:cTn id="17" dur="500"/>
                                        <p:tgtEl>
                                          <p:spTgt spid="4618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1827">
                                            <p:txEl>
                                              <p:pRg st="3" end="3"/>
                                            </p:txEl>
                                          </p:spTgt>
                                        </p:tgtEl>
                                        <p:attrNameLst>
                                          <p:attrName>style.visibility</p:attrName>
                                        </p:attrNameLst>
                                      </p:cBhvr>
                                      <p:to>
                                        <p:strVal val="visible"/>
                                      </p:to>
                                    </p:set>
                                    <p:animEffect transition="in" filter="blinds(horizontal)">
                                      <p:cBhvr>
                                        <p:cTn id="22" dur="500"/>
                                        <p:tgtEl>
                                          <p:spTgt spid="4618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1827">
                                            <p:txEl>
                                              <p:pRg st="4" end="4"/>
                                            </p:txEl>
                                          </p:spTgt>
                                        </p:tgtEl>
                                        <p:attrNameLst>
                                          <p:attrName>style.visibility</p:attrName>
                                        </p:attrNameLst>
                                      </p:cBhvr>
                                      <p:to>
                                        <p:strVal val="visible"/>
                                      </p:to>
                                    </p:set>
                                    <p:animEffect transition="in" filter="blinds(horizontal)">
                                      <p:cBhvr>
                                        <p:cTn id="27" dur="500"/>
                                        <p:tgtEl>
                                          <p:spTgt spid="4618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61827">
                                            <p:txEl>
                                              <p:pRg st="5" end="5"/>
                                            </p:txEl>
                                          </p:spTgt>
                                        </p:tgtEl>
                                        <p:attrNameLst>
                                          <p:attrName>style.visibility</p:attrName>
                                        </p:attrNameLst>
                                      </p:cBhvr>
                                      <p:to>
                                        <p:strVal val="visible"/>
                                      </p:to>
                                    </p:set>
                                    <p:animEffect transition="in" filter="blinds(horizontal)">
                                      <p:cBhvr>
                                        <p:cTn id="32" dur="500"/>
                                        <p:tgtEl>
                                          <p:spTgt spid="4618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61827">
                                            <p:txEl>
                                              <p:pRg st="6" end="6"/>
                                            </p:txEl>
                                          </p:spTgt>
                                        </p:tgtEl>
                                        <p:attrNameLst>
                                          <p:attrName>style.visibility</p:attrName>
                                        </p:attrNameLst>
                                      </p:cBhvr>
                                      <p:to>
                                        <p:strVal val="visible"/>
                                      </p:to>
                                    </p:set>
                                    <p:animEffect transition="in" filter="blinds(horizontal)">
                                      <p:cBhvr>
                                        <p:cTn id="37" dur="500"/>
                                        <p:tgtEl>
                                          <p:spTgt spid="4618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61827">
                                            <p:txEl>
                                              <p:pRg st="7" end="7"/>
                                            </p:txEl>
                                          </p:spTgt>
                                        </p:tgtEl>
                                        <p:attrNameLst>
                                          <p:attrName>style.visibility</p:attrName>
                                        </p:attrNameLst>
                                      </p:cBhvr>
                                      <p:to>
                                        <p:strVal val="visible"/>
                                      </p:to>
                                    </p:set>
                                    <p:animEffect transition="in" filter="wipe(down)">
                                      <p:cBhvr>
                                        <p:cTn id="42" dur="500"/>
                                        <p:tgtEl>
                                          <p:spTgt spid="4618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61827">
                                            <p:txEl>
                                              <p:pRg st="8" end="8"/>
                                            </p:txEl>
                                          </p:spTgt>
                                        </p:tgtEl>
                                        <p:attrNameLst>
                                          <p:attrName>style.visibility</p:attrName>
                                        </p:attrNameLst>
                                      </p:cBhvr>
                                      <p:to>
                                        <p:strVal val="visible"/>
                                      </p:to>
                                    </p:set>
                                    <p:animEffect transition="in" filter="blinds(horizontal)">
                                      <p:cBhvr>
                                        <p:cTn id="47" dur="500"/>
                                        <p:tgtEl>
                                          <p:spTgt spid="4618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61827">
                                            <p:txEl>
                                              <p:pRg st="9" end="9"/>
                                            </p:txEl>
                                          </p:spTgt>
                                        </p:tgtEl>
                                        <p:attrNameLst>
                                          <p:attrName>style.visibility</p:attrName>
                                        </p:attrNameLst>
                                      </p:cBhvr>
                                      <p:to>
                                        <p:strVal val="visible"/>
                                      </p:to>
                                    </p:set>
                                    <p:animEffect transition="in" filter="blinds(horizontal)">
                                      <p:cBhvr>
                                        <p:cTn id="52" dur="500"/>
                                        <p:tgtEl>
                                          <p:spTgt spid="4618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236538" y="134938"/>
            <a:ext cx="8807450" cy="515937"/>
          </a:xfrm>
        </p:spPr>
        <p:txBody>
          <a:bodyPr lIns="91440" tIns="45720" rIns="91440" bIns="45720" anchor="ctr"/>
          <a:lstStyle/>
          <a:p>
            <a:pPr eaLnBrk="1" hangingPunct="1"/>
            <a:r>
              <a:rPr lang="zh-CN" altLang="en-US" sz="3200" smtClean="0"/>
              <a:t>写策略（</a:t>
            </a:r>
            <a:r>
              <a:rPr lang="en-US" altLang="zh-CN" sz="3200" smtClean="0"/>
              <a:t>Cache</a:t>
            </a:r>
            <a:r>
              <a:rPr lang="zh-CN" altLang="en-US" sz="3200" smtClean="0"/>
              <a:t>一致性问题）</a:t>
            </a:r>
          </a:p>
        </p:txBody>
      </p:sp>
      <p:sp>
        <p:nvSpPr>
          <p:cNvPr id="462851" name="Rectangle 3"/>
          <p:cNvSpPr>
            <a:spLocks noGrp="1" noChangeArrowheads="1"/>
          </p:cNvSpPr>
          <p:nvPr>
            <p:ph type="body" idx="4294967295"/>
          </p:nvPr>
        </p:nvSpPr>
        <p:spPr>
          <a:xfrm>
            <a:off x="177800" y="877888"/>
            <a:ext cx="8758238" cy="5577424"/>
          </a:xfrm>
          <a:noFill/>
        </p:spPr>
        <p:txBody>
          <a:bodyPr/>
          <a:lstStyle/>
          <a:p>
            <a:pPr eaLnBrk="1" hangingPunct="1">
              <a:lnSpc>
                <a:spcPct val="110000"/>
              </a:lnSpc>
              <a:spcBef>
                <a:spcPct val="10000"/>
              </a:spcBef>
            </a:pPr>
            <a:r>
              <a:rPr lang="zh-CN" altLang="en-US" sz="1900" dirty="0" smtClean="0">
                <a:latin typeface="微软雅黑" panose="020B0503020204020204" pitchFamily="34" charset="-122"/>
                <a:ea typeface="微软雅黑" panose="020B0503020204020204" pitchFamily="34" charset="-122"/>
              </a:rPr>
              <a:t>对于写命中，有两种处理方式</a:t>
            </a:r>
            <a:endParaRPr lang="en-US" altLang="zh-CN" sz="1900" dirty="0" smtClean="0">
              <a:latin typeface="微软雅黑" panose="020B0503020204020204" pitchFamily="34" charset="-122"/>
              <a:ea typeface="微软雅黑" panose="020B0503020204020204" pitchFamily="34" charset="-122"/>
            </a:endParaRPr>
          </a:p>
          <a:p>
            <a:pPr lvl="1" eaLnBrk="1" hangingPunct="1">
              <a:lnSpc>
                <a:spcPct val="110000"/>
              </a:lnSpc>
              <a:spcBef>
                <a:spcPct val="10000"/>
              </a:spcBef>
            </a:pPr>
            <a:r>
              <a:rPr lang="en-US" altLang="zh-CN" sz="1900" dirty="0">
                <a:latin typeface="微软雅黑" panose="020B0503020204020204" pitchFamily="34" charset="-122"/>
                <a:ea typeface="微软雅黑" panose="020B0503020204020204" pitchFamily="34" charset="-122"/>
              </a:rPr>
              <a:t>Write </a:t>
            </a:r>
            <a:r>
              <a:rPr lang="en-US" altLang="zh-CN" sz="1900" dirty="0" smtClean="0">
                <a:latin typeface="微软雅黑" panose="020B0503020204020204" pitchFamily="34" charset="-122"/>
                <a:ea typeface="微软雅黑" panose="020B0503020204020204" pitchFamily="34" charset="-122"/>
              </a:rPr>
              <a:t>Through</a:t>
            </a:r>
            <a:r>
              <a:rPr lang="en-US" altLang="zh-CN" sz="1900" dirty="0" smtClean="0">
                <a:solidFill>
                  <a:srgbClr val="CC3300"/>
                </a:solidFill>
                <a:latin typeface="微软雅黑" panose="020B0503020204020204" pitchFamily="34" charset="-122"/>
                <a:ea typeface="微软雅黑" panose="020B0503020204020204" pitchFamily="34" charset="-122"/>
              </a:rPr>
              <a:t>(</a:t>
            </a:r>
            <a:r>
              <a:rPr lang="zh-CN" altLang="en-US" sz="1900" dirty="0" smtClean="0">
                <a:solidFill>
                  <a:srgbClr val="CC3300"/>
                </a:solidFill>
                <a:latin typeface="微软雅黑" panose="020B0503020204020204" pitchFamily="34" charset="-122"/>
                <a:ea typeface="微软雅黑" panose="020B0503020204020204" pitchFamily="34" charset="-122"/>
              </a:rPr>
              <a:t>全写，通过式写、写直达、直写)</a:t>
            </a:r>
            <a:endParaRPr lang="en-US" altLang="zh-CN" sz="1900" dirty="0" smtClean="0">
              <a:latin typeface="微软雅黑" panose="020B0503020204020204" pitchFamily="34" charset="-122"/>
              <a:ea typeface="微软雅黑" panose="020B0503020204020204" pitchFamily="34" charset="-122"/>
            </a:endParaRPr>
          </a:p>
          <a:p>
            <a:pPr lvl="2" eaLnBrk="1" hangingPunct="1">
              <a:lnSpc>
                <a:spcPct val="110000"/>
              </a:lnSpc>
              <a:spcBef>
                <a:spcPct val="10000"/>
              </a:spcBef>
            </a:pPr>
            <a:r>
              <a:rPr lang="zh-CN" altLang="en-US" sz="1900" dirty="0" smtClean="0">
                <a:solidFill>
                  <a:srgbClr val="006600"/>
                </a:solidFill>
                <a:latin typeface="微软雅黑" panose="020B0503020204020204" pitchFamily="34" charset="-122"/>
                <a:ea typeface="微软雅黑" panose="020B0503020204020204" pitchFamily="34" charset="-122"/>
              </a:rPr>
              <a:t>同时写</a:t>
            </a:r>
            <a:r>
              <a:rPr lang="en-US" altLang="zh-CN" sz="1900" dirty="0" smtClean="0">
                <a:solidFill>
                  <a:srgbClr val="006600"/>
                </a:solidFill>
                <a:latin typeface="微软雅黑" panose="020B0503020204020204" pitchFamily="34" charset="-122"/>
                <a:ea typeface="微软雅黑" panose="020B0503020204020204" pitchFamily="34" charset="-122"/>
              </a:rPr>
              <a:t>Cache</a:t>
            </a:r>
            <a:r>
              <a:rPr lang="zh-CN" altLang="en-US" sz="1900" dirty="0" smtClean="0">
                <a:solidFill>
                  <a:srgbClr val="006600"/>
                </a:solidFill>
                <a:latin typeface="微软雅黑" panose="020B0503020204020204" pitchFamily="34" charset="-122"/>
                <a:ea typeface="微软雅黑" panose="020B0503020204020204" pitchFamily="34" charset="-122"/>
              </a:rPr>
              <a:t>和主存单元</a:t>
            </a:r>
            <a:endParaRPr lang="en-US" altLang="zh-CN" sz="1900" dirty="0" smtClean="0">
              <a:solidFill>
                <a:srgbClr val="006600"/>
              </a:solidFill>
              <a:latin typeface="微软雅黑" panose="020B0503020204020204" pitchFamily="34" charset="-122"/>
              <a:ea typeface="微软雅黑" panose="020B0503020204020204" pitchFamily="34" charset="-122"/>
            </a:endParaRPr>
          </a:p>
          <a:p>
            <a:pPr lvl="2" eaLnBrk="1" hangingPunct="1">
              <a:lnSpc>
                <a:spcPct val="110000"/>
              </a:lnSpc>
              <a:spcBef>
                <a:spcPct val="10000"/>
              </a:spcBef>
            </a:pPr>
            <a:r>
              <a:rPr lang="zh-CN" altLang="en-US" sz="1900" dirty="0" smtClean="0">
                <a:solidFill>
                  <a:srgbClr val="006600"/>
                </a:solidFill>
                <a:latin typeface="微软雅黑" panose="020B0503020204020204" pitchFamily="34" charset="-122"/>
                <a:ea typeface="微软雅黑" panose="020B0503020204020204" pitchFamily="34" charset="-122"/>
              </a:rPr>
              <a:t>这种方法会大大增加写操作的开销</a:t>
            </a:r>
            <a:endParaRPr lang="en-US" altLang="zh-CN" sz="1900" dirty="0" smtClean="0">
              <a:solidFill>
                <a:srgbClr val="006600"/>
              </a:solidFill>
              <a:latin typeface="微软雅黑" panose="020B0503020204020204" pitchFamily="34" charset="-122"/>
              <a:ea typeface="微软雅黑" panose="020B0503020204020204" pitchFamily="34" charset="-122"/>
            </a:endParaRPr>
          </a:p>
          <a:p>
            <a:pPr lvl="2" eaLnBrk="1" hangingPunct="1">
              <a:lnSpc>
                <a:spcPct val="110000"/>
              </a:lnSpc>
              <a:spcBef>
                <a:spcPct val="10000"/>
              </a:spcBef>
            </a:pPr>
            <a:r>
              <a:rPr lang="zh-CN" altLang="en-US" sz="1900" b="1" dirty="0" smtClean="0">
                <a:solidFill>
                  <a:srgbClr val="0000FF"/>
                </a:solidFill>
                <a:latin typeface="微软雅黑" panose="020B0503020204020204" pitchFamily="34" charset="-122"/>
                <a:ea typeface="微软雅黑" panose="020B0503020204020204" pitchFamily="34" charset="-122"/>
              </a:rPr>
              <a:t>比如，若有</a:t>
            </a:r>
            <a:r>
              <a:rPr lang="en-US" altLang="zh-CN" sz="1900" b="1" dirty="0" smtClean="0">
                <a:solidFill>
                  <a:srgbClr val="0000FF"/>
                </a:solidFill>
                <a:latin typeface="微软雅黑" panose="020B0503020204020204" pitchFamily="34" charset="-122"/>
                <a:ea typeface="微软雅黑" panose="020B0503020204020204" pitchFamily="34" charset="-122"/>
              </a:rPr>
              <a:t>10%</a:t>
            </a:r>
            <a:r>
              <a:rPr lang="zh-CN" altLang="en-US" sz="1900" b="1" dirty="0" smtClean="0">
                <a:solidFill>
                  <a:srgbClr val="0000FF"/>
                </a:solidFill>
                <a:latin typeface="微软雅黑" panose="020B0503020204020204" pitchFamily="34" charset="-122"/>
                <a:ea typeface="微软雅黑" panose="020B0503020204020204" pitchFamily="34" charset="-122"/>
              </a:rPr>
              <a:t>的存储指令，使</a:t>
            </a:r>
            <a:r>
              <a:rPr lang="en-US" altLang="zh-CN" sz="1900" b="1" dirty="0" smtClean="0">
                <a:solidFill>
                  <a:srgbClr val="0000FF"/>
                </a:solidFill>
                <a:latin typeface="微软雅黑" panose="020B0503020204020204" pitchFamily="34" charset="-122"/>
                <a:ea typeface="微软雅黑" panose="020B0503020204020204" pitchFamily="34" charset="-122"/>
              </a:rPr>
              <a:t>CPI</a:t>
            </a:r>
            <a:r>
              <a:rPr lang="zh-CN" altLang="en-US" sz="1900" b="1" dirty="0" smtClean="0">
                <a:solidFill>
                  <a:srgbClr val="0000FF"/>
                </a:solidFill>
                <a:latin typeface="微软雅黑" panose="020B0503020204020204" pitchFamily="34" charset="-122"/>
                <a:ea typeface="微软雅黑" panose="020B0503020204020204" pitchFamily="34" charset="-122"/>
              </a:rPr>
              <a:t>增加到：</a:t>
            </a:r>
            <a:r>
              <a:rPr lang="en-US" altLang="zh-CN" sz="1900" b="1" dirty="0" smtClean="0">
                <a:solidFill>
                  <a:srgbClr val="0000FF"/>
                </a:solidFill>
                <a:latin typeface="微软雅黑" panose="020B0503020204020204" pitchFamily="34" charset="-122"/>
                <a:ea typeface="微软雅黑" panose="020B0503020204020204" pitchFamily="34" charset="-122"/>
              </a:rPr>
              <a:t>1.0+100x10%=11</a:t>
            </a:r>
          </a:p>
          <a:p>
            <a:pPr lvl="2" eaLnBrk="1" hangingPunct="1">
              <a:lnSpc>
                <a:spcPct val="110000"/>
              </a:lnSpc>
              <a:spcBef>
                <a:spcPct val="10000"/>
              </a:spcBef>
            </a:pPr>
            <a:r>
              <a:rPr lang="zh-CN" altLang="en-US" sz="1900" dirty="0" smtClean="0">
                <a:solidFill>
                  <a:srgbClr val="006600"/>
                </a:solidFill>
                <a:latin typeface="微软雅黑" panose="020B0503020204020204" pitchFamily="34" charset="-122"/>
                <a:ea typeface="微软雅黑" panose="020B0503020204020204" pitchFamily="34" charset="-122"/>
              </a:rPr>
              <a:t>为此，采用写缓冲法（</a:t>
            </a:r>
            <a:r>
              <a:rPr lang="en-US" altLang="zh-CN" sz="1900" dirty="0">
                <a:latin typeface="微软雅黑" panose="020B0503020204020204" pitchFamily="34" charset="-122"/>
                <a:ea typeface="微软雅黑" panose="020B0503020204020204" pitchFamily="34" charset="-122"/>
              </a:rPr>
              <a:t> </a:t>
            </a:r>
            <a:r>
              <a:rPr lang="en-US" altLang="zh-CN" sz="1900" dirty="0">
                <a:solidFill>
                  <a:schemeClr val="accent2"/>
                </a:solidFill>
                <a:latin typeface="微软雅黑" panose="020B0503020204020204" pitchFamily="34" charset="-122"/>
                <a:ea typeface="微软雅黑" panose="020B0503020204020204" pitchFamily="34" charset="-122"/>
              </a:rPr>
              <a:t>Write Buffer </a:t>
            </a:r>
            <a:r>
              <a:rPr lang="zh-CN" altLang="en-US" sz="1900" dirty="0" smtClean="0">
                <a:solidFill>
                  <a:srgbClr val="006600"/>
                </a:solidFill>
                <a:latin typeface="微软雅黑" panose="020B0503020204020204" pitchFamily="34" charset="-122"/>
                <a:ea typeface="微软雅黑" panose="020B0503020204020204" pitchFamily="34" charset="-122"/>
              </a:rPr>
              <a:t>），</a:t>
            </a:r>
            <a:r>
              <a:rPr lang="en-US" altLang="zh-CN" sz="1900" dirty="0" smtClean="0">
                <a:solidFill>
                  <a:srgbClr val="006600"/>
                </a:solidFill>
                <a:latin typeface="微软雅黑" panose="020B0503020204020204" pitchFamily="34" charset="-122"/>
                <a:ea typeface="微软雅黑" panose="020B0503020204020204" pitchFamily="34" charset="-122"/>
              </a:rPr>
              <a:t>Cache</a:t>
            </a:r>
            <a:r>
              <a:rPr lang="zh-CN" altLang="en-US" sz="1900" dirty="0" smtClean="0">
                <a:solidFill>
                  <a:srgbClr val="006600"/>
                </a:solidFill>
                <a:latin typeface="微软雅黑" panose="020B0503020204020204" pitchFamily="34" charset="-122"/>
                <a:ea typeface="微软雅黑" panose="020B0503020204020204" pitchFamily="34" charset="-122"/>
              </a:rPr>
              <a:t>与主存间加缓存</a:t>
            </a:r>
          </a:p>
          <a:p>
            <a:pPr lvl="1" eaLnBrk="1" hangingPunct="1">
              <a:lnSpc>
                <a:spcPct val="110000"/>
              </a:lnSpc>
              <a:spcBef>
                <a:spcPct val="10000"/>
              </a:spcBef>
            </a:pPr>
            <a:r>
              <a:rPr lang="en-US" altLang="zh-CN" sz="1900" dirty="0">
                <a:latin typeface="微软雅黑" panose="020B0503020204020204" pitchFamily="34" charset="-122"/>
                <a:ea typeface="微软雅黑" panose="020B0503020204020204" pitchFamily="34" charset="-122"/>
              </a:rPr>
              <a:t>Write </a:t>
            </a:r>
            <a:r>
              <a:rPr lang="en-US" altLang="zh-CN" sz="1900" dirty="0" smtClean="0">
                <a:latin typeface="微软雅黑" panose="020B0503020204020204" pitchFamily="34" charset="-122"/>
                <a:ea typeface="微软雅黑" panose="020B0503020204020204" pitchFamily="34" charset="-122"/>
              </a:rPr>
              <a:t>Back</a:t>
            </a:r>
            <a:r>
              <a:rPr lang="en-US" altLang="zh-CN" sz="1900" dirty="0" smtClean="0">
                <a:solidFill>
                  <a:srgbClr val="CC3300"/>
                </a:solidFill>
                <a:latin typeface="微软雅黑" panose="020B0503020204020204" pitchFamily="34" charset="-122"/>
                <a:ea typeface="微软雅黑" panose="020B0503020204020204" pitchFamily="34" charset="-122"/>
              </a:rPr>
              <a:t>(</a:t>
            </a:r>
            <a:r>
              <a:rPr lang="zh-CN" altLang="en-US" sz="1900" dirty="0">
                <a:solidFill>
                  <a:srgbClr val="CC3300"/>
                </a:solidFill>
                <a:latin typeface="微软雅黑" panose="020B0503020204020204" pitchFamily="34" charset="-122"/>
                <a:ea typeface="微软雅黑" panose="020B0503020204020204" pitchFamily="34" charset="-122"/>
              </a:rPr>
              <a:t>回</a:t>
            </a:r>
            <a:r>
              <a:rPr lang="zh-CN" altLang="en-US" sz="1900" dirty="0" smtClean="0">
                <a:solidFill>
                  <a:srgbClr val="CC3300"/>
                </a:solidFill>
                <a:latin typeface="微软雅黑" panose="020B0503020204020204" pitchFamily="34" charset="-122"/>
                <a:ea typeface="微软雅黑" panose="020B0503020204020204" pitchFamily="34" charset="-122"/>
              </a:rPr>
              <a:t>写、写回</a:t>
            </a:r>
            <a:r>
              <a:rPr lang="zh-CN" altLang="en-US" sz="1900" dirty="0">
                <a:solidFill>
                  <a:srgbClr val="CC3300"/>
                </a:solidFill>
                <a:latin typeface="微软雅黑" panose="020B0503020204020204" pitchFamily="34" charset="-122"/>
                <a:ea typeface="微软雅黑" panose="020B0503020204020204" pitchFamily="34" charset="-122"/>
              </a:rPr>
              <a:t>、一次性写)</a:t>
            </a:r>
            <a:endParaRPr lang="en-US" altLang="zh-CN" sz="1900" dirty="0" smtClean="0">
              <a:latin typeface="微软雅黑" panose="020B0503020204020204" pitchFamily="34" charset="-122"/>
              <a:ea typeface="微软雅黑" panose="020B0503020204020204" pitchFamily="34" charset="-122"/>
            </a:endParaRPr>
          </a:p>
          <a:p>
            <a:pPr lvl="2" eaLnBrk="1" hangingPunct="1">
              <a:lnSpc>
                <a:spcPct val="110000"/>
              </a:lnSpc>
              <a:spcBef>
                <a:spcPct val="10000"/>
              </a:spcBef>
            </a:pPr>
            <a:r>
              <a:rPr lang="zh-CN" altLang="en-US" sz="1900" dirty="0" smtClean="0">
                <a:solidFill>
                  <a:srgbClr val="006600"/>
                </a:solidFill>
                <a:latin typeface="微软雅黑" panose="020B0503020204020204" pitchFamily="34" charset="-122"/>
                <a:ea typeface="微软雅黑" panose="020B0503020204020204" pitchFamily="34" charset="-122"/>
              </a:rPr>
              <a:t>只写</a:t>
            </a:r>
            <a:r>
              <a:rPr lang="en-US" altLang="zh-CN" sz="1900" dirty="0" smtClean="0">
                <a:solidFill>
                  <a:srgbClr val="006600"/>
                </a:solidFill>
                <a:latin typeface="微软雅黑" panose="020B0503020204020204" pitchFamily="34" charset="-122"/>
                <a:ea typeface="微软雅黑" panose="020B0503020204020204" pitchFamily="34" charset="-122"/>
              </a:rPr>
              <a:t>Cache</a:t>
            </a:r>
            <a:r>
              <a:rPr lang="zh-CN" altLang="en-US" sz="1900" dirty="0" smtClean="0">
                <a:solidFill>
                  <a:srgbClr val="006600"/>
                </a:solidFill>
                <a:latin typeface="微软雅黑" panose="020B0503020204020204" pitchFamily="34" charset="-122"/>
                <a:ea typeface="微软雅黑" panose="020B0503020204020204" pitchFamily="34" charset="-122"/>
              </a:rPr>
              <a:t>不写主存。每行设一个</a:t>
            </a:r>
            <a:r>
              <a:rPr lang="zh-CN" altLang="en-US" sz="1900" dirty="0" smtClean="0">
                <a:solidFill>
                  <a:srgbClr val="FF0000"/>
                </a:solidFill>
                <a:latin typeface="微软雅黑" panose="020B0503020204020204" pitchFamily="34" charset="-122"/>
                <a:ea typeface="微软雅黑" panose="020B0503020204020204" pitchFamily="34" charset="-122"/>
              </a:rPr>
              <a:t>修改位</a:t>
            </a:r>
            <a:r>
              <a:rPr lang="en-US" altLang="zh-CN" sz="1900" dirty="0">
                <a:solidFill>
                  <a:srgbClr val="006600"/>
                </a:solidFill>
                <a:latin typeface="微软雅黑" panose="020B0503020204020204" pitchFamily="34" charset="-122"/>
                <a:ea typeface="微软雅黑" panose="020B0503020204020204" pitchFamily="34" charset="-122"/>
              </a:rPr>
              <a:t>(</a:t>
            </a:r>
            <a:r>
              <a:rPr lang="zh-CN" altLang="en-US" sz="1900" dirty="0" smtClean="0">
                <a:solidFill>
                  <a:srgbClr val="006600"/>
                </a:solidFill>
                <a:latin typeface="微软雅黑" panose="020B0503020204020204" pitchFamily="34" charset="-122"/>
                <a:ea typeface="微软雅黑" panose="020B0503020204020204" pitchFamily="34" charset="-122"/>
              </a:rPr>
              <a:t>“</a:t>
            </a:r>
            <a:r>
              <a:rPr lang="en-US" altLang="zh-CN" sz="1900" dirty="0" smtClean="0">
                <a:solidFill>
                  <a:srgbClr val="006600"/>
                </a:solidFill>
                <a:latin typeface="微软雅黑" panose="020B0503020204020204" pitchFamily="34" charset="-122"/>
                <a:ea typeface="微软雅黑" panose="020B0503020204020204" pitchFamily="34" charset="-122"/>
              </a:rPr>
              <a:t>dirty bit-</a:t>
            </a:r>
            <a:r>
              <a:rPr lang="zh-CN" altLang="en-US" sz="1900" dirty="0" smtClean="0">
                <a:solidFill>
                  <a:srgbClr val="FF0000"/>
                </a:solidFill>
                <a:latin typeface="微软雅黑" panose="020B0503020204020204" pitchFamily="34" charset="-122"/>
                <a:ea typeface="微软雅黑" panose="020B0503020204020204" pitchFamily="34" charset="-122"/>
              </a:rPr>
              <a:t>脏位</a:t>
            </a:r>
            <a:r>
              <a:rPr lang="zh-CN" altLang="en-US" sz="1900" dirty="0" smtClean="0">
                <a:solidFill>
                  <a:srgbClr val="006600"/>
                </a:solidFill>
                <a:latin typeface="微软雅黑" panose="020B0503020204020204" pitchFamily="34" charset="-122"/>
                <a:ea typeface="微软雅黑" panose="020B0503020204020204" pitchFamily="34" charset="-122"/>
              </a:rPr>
              <a:t>”</a:t>
            </a:r>
            <a:r>
              <a:rPr lang="en-US" altLang="zh-CN" sz="1900" dirty="0">
                <a:solidFill>
                  <a:srgbClr val="006600"/>
                </a:solidFill>
                <a:latin typeface="微软雅黑" panose="020B0503020204020204" pitchFamily="34" charset="-122"/>
                <a:ea typeface="微软雅黑" panose="020B0503020204020204" pitchFamily="34" charset="-122"/>
              </a:rPr>
              <a:t>)</a:t>
            </a:r>
            <a:r>
              <a:rPr lang="zh-CN" altLang="en-US" sz="1900" dirty="0" smtClean="0">
                <a:solidFill>
                  <a:srgbClr val="006600"/>
                </a:solidFill>
                <a:latin typeface="微软雅黑" panose="020B0503020204020204" pitchFamily="34" charset="-122"/>
                <a:ea typeface="微软雅黑" panose="020B0503020204020204" pitchFamily="34" charset="-122"/>
              </a:rPr>
              <a:t>，当它被替换时才写回主存</a:t>
            </a:r>
            <a:r>
              <a:rPr lang="zh-CN" altLang="en-US" sz="1900" dirty="0">
                <a:solidFill>
                  <a:srgbClr val="006600"/>
                </a:solidFill>
                <a:latin typeface="微软雅黑" panose="020B0503020204020204" pitchFamily="34" charset="-122"/>
                <a:ea typeface="微软雅黑" panose="020B0503020204020204" pitchFamily="34" charset="-122"/>
              </a:rPr>
              <a:t>。</a:t>
            </a:r>
            <a:r>
              <a:rPr lang="zh-CN" altLang="en-US" sz="1900" dirty="0" smtClean="0">
                <a:solidFill>
                  <a:srgbClr val="006600"/>
                </a:solidFill>
                <a:latin typeface="微软雅黑" panose="020B0503020204020204" pitchFamily="34" charset="-122"/>
                <a:ea typeface="微软雅黑" panose="020B0503020204020204" pitchFamily="34" charset="-122"/>
              </a:rPr>
              <a:t>可大大降低主存带宽需求，但控制可能很复杂。</a:t>
            </a:r>
          </a:p>
          <a:p>
            <a:pPr eaLnBrk="1" hangingPunct="1">
              <a:lnSpc>
                <a:spcPct val="110000"/>
              </a:lnSpc>
              <a:spcBef>
                <a:spcPct val="10000"/>
              </a:spcBef>
            </a:pPr>
            <a:r>
              <a:rPr lang="zh-CN" altLang="en-US" sz="1900" dirty="0" smtClean="0">
                <a:latin typeface="微软雅黑" panose="020B0503020204020204" pitchFamily="34" charset="-122"/>
                <a:ea typeface="微软雅黑" panose="020B0503020204020204" pitchFamily="34" charset="-122"/>
              </a:rPr>
              <a:t>对于写未命中，有两种处理方式</a:t>
            </a:r>
            <a:endParaRPr lang="en-US" altLang="zh-CN" sz="1900" dirty="0" smtClean="0">
              <a:latin typeface="微软雅黑" panose="020B0503020204020204" pitchFamily="34" charset="-122"/>
              <a:ea typeface="微软雅黑" panose="020B0503020204020204" pitchFamily="34" charset="-122"/>
            </a:endParaRPr>
          </a:p>
          <a:p>
            <a:pPr lvl="1" eaLnBrk="1" hangingPunct="1">
              <a:lnSpc>
                <a:spcPct val="110000"/>
              </a:lnSpc>
              <a:spcBef>
                <a:spcPct val="10000"/>
              </a:spcBef>
            </a:pPr>
            <a:r>
              <a:rPr lang="en-US" altLang="zh-CN" sz="1900" dirty="0" smtClean="0">
                <a:solidFill>
                  <a:srgbClr val="800000"/>
                </a:solidFill>
                <a:latin typeface="微软雅黑" panose="020B0503020204020204" pitchFamily="34" charset="-122"/>
                <a:ea typeface="微软雅黑" panose="020B0503020204020204" pitchFamily="34" charset="-122"/>
              </a:rPr>
              <a:t>Write Allocate </a:t>
            </a:r>
            <a:r>
              <a:rPr lang="en-US" altLang="zh-CN" sz="1900" dirty="0" smtClean="0">
                <a:solidFill>
                  <a:srgbClr val="CC3300"/>
                </a:solidFill>
                <a:latin typeface="微软雅黑" panose="020B0503020204020204" pitchFamily="34" charset="-122"/>
                <a:ea typeface="微软雅黑" panose="020B0503020204020204" pitchFamily="34" charset="-122"/>
              </a:rPr>
              <a:t>(</a:t>
            </a:r>
            <a:r>
              <a:rPr lang="zh-CN" altLang="en-US" sz="1900" dirty="0" smtClean="0">
                <a:solidFill>
                  <a:srgbClr val="CC3300"/>
                </a:solidFill>
                <a:latin typeface="微软雅黑" panose="020B0503020204020204" pitchFamily="34" charset="-122"/>
                <a:ea typeface="微软雅黑" panose="020B0503020204020204" pitchFamily="34" charset="-122"/>
              </a:rPr>
              <a:t>写分配)</a:t>
            </a:r>
            <a:r>
              <a:rPr lang="en-US" altLang="zh-CN" sz="1900" dirty="0" smtClean="0">
                <a:latin typeface="微软雅黑" panose="020B0503020204020204" pitchFamily="34" charset="-122"/>
                <a:ea typeface="微软雅黑" panose="020B0503020204020204" pitchFamily="34" charset="-122"/>
              </a:rPr>
              <a:t> </a:t>
            </a:r>
          </a:p>
          <a:p>
            <a:pPr lvl="2" eaLnBrk="1" hangingPunct="1">
              <a:lnSpc>
                <a:spcPct val="110000"/>
              </a:lnSpc>
              <a:spcBef>
                <a:spcPct val="10000"/>
              </a:spcBef>
            </a:pPr>
            <a:r>
              <a:rPr lang="zh-CN" altLang="en-US" sz="1900" dirty="0" smtClean="0">
                <a:solidFill>
                  <a:srgbClr val="006600"/>
                </a:solidFill>
                <a:latin typeface="微软雅黑" panose="020B0503020204020204" pitchFamily="34" charset="-122"/>
                <a:ea typeface="微软雅黑" panose="020B0503020204020204" pitchFamily="34" charset="-122"/>
              </a:rPr>
              <a:t>将主存块装入</a:t>
            </a:r>
            <a:r>
              <a:rPr lang="en-US" altLang="zh-CN" sz="1900" dirty="0" smtClean="0">
                <a:solidFill>
                  <a:srgbClr val="006600"/>
                </a:solidFill>
                <a:latin typeface="微软雅黑" panose="020B0503020204020204" pitchFamily="34" charset="-122"/>
                <a:ea typeface="微软雅黑" panose="020B0503020204020204" pitchFamily="34" charset="-122"/>
              </a:rPr>
              <a:t>Cache</a:t>
            </a:r>
            <a:r>
              <a:rPr lang="zh-CN" altLang="en-US" sz="1900" dirty="0" smtClean="0">
                <a:solidFill>
                  <a:srgbClr val="006600"/>
                </a:solidFill>
                <a:latin typeface="微软雅黑" panose="020B0503020204020204" pitchFamily="34" charset="-122"/>
                <a:ea typeface="微软雅黑" panose="020B0503020204020204" pitchFamily="34" charset="-122"/>
              </a:rPr>
              <a:t>，然后更新相应</a:t>
            </a:r>
            <a:r>
              <a:rPr lang="en-US" altLang="zh-CN" sz="1900" dirty="0" smtClean="0">
                <a:solidFill>
                  <a:srgbClr val="006600"/>
                </a:solidFill>
                <a:latin typeface="微软雅黑" panose="020B0503020204020204" pitchFamily="34" charset="-122"/>
                <a:ea typeface="微软雅黑" panose="020B0503020204020204" pitchFamily="34" charset="-122"/>
              </a:rPr>
              <a:t>Cache</a:t>
            </a:r>
            <a:r>
              <a:rPr lang="zh-CN" altLang="en-US" sz="1900" dirty="0" smtClean="0">
                <a:solidFill>
                  <a:srgbClr val="006600"/>
                </a:solidFill>
                <a:latin typeface="微软雅黑" panose="020B0503020204020204" pitchFamily="34" charset="-122"/>
                <a:ea typeface="微软雅黑" panose="020B0503020204020204" pitchFamily="34" charset="-122"/>
              </a:rPr>
              <a:t>和主存单元（主存和</a:t>
            </a:r>
            <a:r>
              <a:rPr lang="en-US" altLang="zh-CN" sz="1900" dirty="0" smtClean="0">
                <a:solidFill>
                  <a:srgbClr val="006600"/>
                </a:solidFill>
                <a:latin typeface="微软雅黑" panose="020B0503020204020204" pitchFamily="34" charset="-122"/>
                <a:ea typeface="微软雅黑" panose="020B0503020204020204" pitchFamily="34" charset="-122"/>
              </a:rPr>
              <a:t>Cache</a:t>
            </a:r>
            <a:r>
              <a:rPr lang="zh-CN" altLang="en-US" sz="1900" dirty="0" smtClean="0">
                <a:solidFill>
                  <a:srgbClr val="006600"/>
                </a:solidFill>
                <a:latin typeface="微软雅黑" panose="020B0503020204020204" pitchFamily="34" charset="-122"/>
                <a:ea typeface="微软雅黑" panose="020B0503020204020204" pitchFamily="34" charset="-122"/>
              </a:rPr>
              <a:t>都写）</a:t>
            </a:r>
          </a:p>
          <a:p>
            <a:pPr lvl="1" eaLnBrk="1" hangingPunct="1">
              <a:lnSpc>
                <a:spcPct val="110000"/>
              </a:lnSpc>
              <a:spcBef>
                <a:spcPct val="10000"/>
              </a:spcBef>
            </a:pPr>
            <a:r>
              <a:rPr lang="en-US" altLang="zh-CN" sz="1900" dirty="0" smtClean="0">
                <a:solidFill>
                  <a:srgbClr val="800000"/>
                </a:solidFill>
                <a:latin typeface="微软雅黑" panose="020B0503020204020204" pitchFamily="34" charset="-122"/>
                <a:ea typeface="微软雅黑" panose="020B0503020204020204" pitchFamily="34" charset="-122"/>
              </a:rPr>
              <a:t>Not Write Allocate </a:t>
            </a:r>
            <a:r>
              <a:rPr lang="en-US" altLang="zh-CN" sz="1900" dirty="0" smtClean="0">
                <a:solidFill>
                  <a:srgbClr val="CC3300"/>
                </a:solidFill>
                <a:latin typeface="微软雅黑" panose="020B0503020204020204" pitchFamily="34" charset="-122"/>
                <a:ea typeface="微软雅黑" panose="020B0503020204020204" pitchFamily="34" charset="-122"/>
              </a:rPr>
              <a:t>(</a:t>
            </a:r>
            <a:r>
              <a:rPr lang="zh-CN" altLang="en-US" sz="1900" dirty="0" smtClean="0">
                <a:solidFill>
                  <a:srgbClr val="CC3300"/>
                </a:solidFill>
                <a:latin typeface="微软雅黑" panose="020B0503020204020204" pitchFamily="34" charset="-122"/>
                <a:ea typeface="微软雅黑" panose="020B0503020204020204" pitchFamily="34" charset="-122"/>
              </a:rPr>
              <a:t>非写分配)</a:t>
            </a:r>
            <a:r>
              <a:rPr lang="en-US" altLang="zh-CN" sz="1900" dirty="0" smtClean="0">
                <a:latin typeface="微软雅黑" panose="020B0503020204020204" pitchFamily="34" charset="-122"/>
                <a:ea typeface="微软雅黑" panose="020B0503020204020204" pitchFamily="34" charset="-122"/>
              </a:rPr>
              <a:t> </a:t>
            </a:r>
          </a:p>
          <a:p>
            <a:pPr lvl="2" eaLnBrk="1" hangingPunct="1">
              <a:lnSpc>
                <a:spcPct val="110000"/>
              </a:lnSpc>
              <a:spcBef>
                <a:spcPct val="10000"/>
              </a:spcBef>
            </a:pPr>
            <a:r>
              <a:rPr lang="zh-CN" altLang="en-US" sz="1900" dirty="0" smtClean="0">
                <a:solidFill>
                  <a:srgbClr val="006600"/>
                </a:solidFill>
                <a:latin typeface="微软雅黑" panose="020B0503020204020204" pitchFamily="34" charset="-122"/>
                <a:ea typeface="微软雅黑" panose="020B0503020204020204" pitchFamily="34" charset="-122"/>
              </a:rPr>
              <a:t>直接写主存单元，不把主存块装入到</a:t>
            </a:r>
            <a:r>
              <a:rPr lang="en-US" altLang="zh-CN" sz="1900" dirty="0" smtClean="0">
                <a:solidFill>
                  <a:srgbClr val="006600"/>
                </a:solidFill>
                <a:latin typeface="微软雅黑" panose="020B0503020204020204" pitchFamily="34" charset="-122"/>
                <a:ea typeface="微软雅黑" panose="020B0503020204020204" pitchFamily="34" charset="-122"/>
              </a:rPr>
              <a:t>Cache</a:t>
            </a:r>
          </a:p>
          <a:p>
            <a:pPr eaLnBrk="1" hangingPunct="1">
              <a:lnSpc>
                <a:spcPct val="110000"/>
              </a:lnSpc>
              <a:spcBef>
                <a:spcPct val="10000"/>
              </a:spcBef>
            </a:pPr>
            <a:r>
              <a:rPr lang="zh-CN" altLang="en-US" sz="1900" dirty="0">
                <a:latin typeface="微软雅黑" panose="020B0503020204020204" pitchFamily="34" charset="-122"/>
                <a:ea typeface="微软雅黑" panose="020B0503020204020204" pitchFamily="34" charset="-122"/>
              </a:rPr>
              <a:t>处理</a:t>
            </a:r>
            <a:r>
              <a:rPr lang="en-US" altLang="zh-CN" sz="1900" dirty="0">
                <a:latin typeface="微软雅黑" panose="020B0503020204020204" pitchFamily="34" charset="-122"/>
                <a:ea typeface="微软雅黑" panose="020B0503020204020204" pitchFamily="34" charset="-122"/>
              </a:rPr>
              <a:t>Cache</a:t>
            </a:r>
            <a:r>
              <a:rPr lang="zh-CN" altLang="en-US" sz="1900" dirty="0">
                <a:latin typeface="微软雅黑" panose="020B0503020204020204" pitchFamily="34" charset="-122"/>
                <a:ea typeface="微软雅黑" panose="020B0503020204020204" pitchFamily="34" charset="-122"/>
              </a:rPr>
              <a:t>读比</a:t>
            </a:r>
            <a:r>
              <a:rPr lang="en-US" altLang="zh-CN" sz="1900" dirty="0">
                <a:latin typeface="微软雅黑" panose="020B0503020204020204" pitchFamily="34" charset="-122"/>
                <a:ea typeface="微软雅黑" panose="020B0503020204020204" pitchFamily="34" charset="-122"/>
              </a:rPr>
              <a:t>Cache</a:t>
            </a:r>
            <a:r>
              <a:rPr lang="zh-CN" altLang="en-US" sz="1900" dirty="0">
                <a:latin typeface="微软雅黑" panose="020B0503020204020204" pitchFamily="34" charset="-122"/>
                <a:ea typeface="微软雅黑" panose="020B0503020204020204" pitchFamily="34" charset="-122"/>
              </a:rPr>
              <a:t>写容易，故</a:t>
            </a:r>
            <a:r>
              <a:rPr lang="zh-CN" altLang="en-US" sz="1900" dirty="0">
                <a:solidFill>
                  <a:srgbClr val="FF0000"/>
                </a:solidFill>
                <a:latin typeface="微软雅黑" panose="020B0503020204020204" pitchFamily="34" charset="-122"/>
                <a:ea typeface="微软雅黑" panose="020B0503020204020204" pitchFamily="34" charset="-122"/>
              </a:rPr>
              <a:t>指令</a:t>
            </a:r>
            <a:r>
              <a:rPr lang="en-US" altLang="zh-CN" sz="1900" dirty="0">
                <a:solidFill>
                  <a:srgbClr val="FF0000"/>
                </a:solidFill>
                <a:latin typeface="微软雅黑" panose="020B0503020204020204" pitchFamily="34" charset="-122"/>
                <a:ea typeface="微软雅黑" panose="020B0503020204020204" pitchFamily="34" charset="-122"/>
              </a:rPr>
              <a:t>Cache</a:t>
            </a:r>
            <a:r>
              <a:rPr lang="zh-CN" altLang="en-US" sz="1900" dirty="0">
                <a:latin typeface="微软雅黑" panose="020B0503020204020204" pitchFamily="34" charset="-122"/>
                <a:ea typeface="微软雅黑" panose="020B0503020204020204" pitchFamily="34" charset="-122"/>
              </a:rPr>
              <a:t>比</a:t>
            </a:r>
            <a:r>
              <a:rPr lang="zh-CN" altLang="en-US" sz="1900" dirty="0">
                <a:solidFill>
                  <a:srgbClr val="FF0000"/>
                </a:solidFill>
                <a:latin typeface="微软雅黑" panose="020B0503020204020204" pitchFamily="34" charset="-122"/>
                <a:ea typeface="微软雅黑" panose="020B0503020204020204" pitchFamily="34" charset="-122"/>
              </a:rPr>
              <a:t>数据</a:t>
            </a:r>
            <a:r>
              <a:rPr lang="en-US" altLang="zh-CN" sz="1900" dirty="0">
                <a:solidFill>
                  <a:srgbClr val="FF0000"/>
                </a:solidFill>
                <a:latin typeface="微软雅黑" panose="020B0503020204020204" pitchFamily="34" charset="-122"/>
                <a:ea typeface="微软雅黑" panose="020B0503020204020204" pitchFamily="34" charset="-122"/>
              </a:rPr>
              <a:t>Cache</a:t>
            </a:r>
            <a:r>
              <a:rPr lang="zh-CN" altLang="en-US" sz="1900" dirty="0">
                <a:latin typeface="微软雅黑" panose="020B0503020204020204" pitchFamily="34" charset="-122"/>
                <a:ea typeface="微软雅黑" panose="020B0503020204020204" pitchFamily="34" charset="-122"/>
              </a:rPr>
              <a:t>容易</a:t>
            </a:r>
            <a:r>
              <a:rPr lang="zh-CN" altLang="en-US" sz="1900" dirty="0" smtClean="0">
                <a:latin typeface="微软雅黑" panose="020B0503020204020204" pitchFamily="34" charset="-122"/>
                <a:ea typeface="微软雅黑" panose="020B0503020204020204" pitchFamily="34" charset="-122"/>
              </a:rPr>
              <a:t>设计</a:t>
            </a:r>
            <a:endParaRPr lang="en-US" altLang="zh-CN" sz="1900" dirty="0" smtClean="0">
              <a:solidFill>
                <a:srgbClr val="006600"/>
              </a:solidFill>
              <a:latin typeface="微软雅黑" panose="020B0503020204020204" pitchFamily="34" charset="-122"/>
              <a:ea typeface="微软雅黑" panose="020B0503020204020204" pitchFamily="34" charset="-122"/>
            </a:endParaRPr>
          </a:p>
        </p:txBody>
      </p:sp>
      <p:sp>
        <p:nvSpPr>
          <p:cNvPr id="7271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E4F9A4A2-EAC4-40FA-827E-7EBADC631C43}" type="slidenum">
              <a:rPr lang="zh-CN" altLang="en-US" sz="1200" smtClean="0">
                <a:solidFill>
                  <a:srgbClr val="898989"/>
                </a:solidFill>
              </a:rPr>
              <a:pPr/>
              <a:t>59</a:t>
            </a:fld>
            <a:endParaRPr lang="zh-CN" altLang="en-US" sz="1200" smtClean="0">
              <a:solidFill>
                <a:srgbClr val="898989"/>
              </a:solidFill>
            </a:endParaRPr>
          </a:p>
        </p:txBody>
      </p:sp>
      <p:grpSp>
        <p:nvGrpSpPr>
          <p:cNvPr id="6" name="组合 5"/>
          <p:cNvGrpSpPr/>
          <p:nvPr/>
        </p:nvGrpSpPr>
        <p:grpSpPr>
          <a:xfrm>
            <a:off x="6987940" y="877889"/>
            <a:ext cx="1785085" cy="1364798"/>
            <a:chOff x="6457950" y="965767"/>
            <a:chExt cx="2266950" cy="1377383"/>
          </a:xfrm>
        </p:grpSpPr>
        <p:sp>
          <p:nvSpPr>
            <p:cNvPr id="2" name="文本框 1"/>
            <p:cNvSpPr txBox="1"/>
            <p:nvPr/>
          </p:nvSpPr>
          <p:spPr>
            <a:xfrm>
              <a:off x="6848476" y="965767"/>
              <a:ext cx="1876424" cy="1015663"/>
            </a:xfrm>
            <a:prstGeom prst="rect">
              <a:avLst/>
            </a:prstGeom>
            <a:noFill/>
            <a:ln w="19050">
              <a:solidFill>
                <a:schemeClr val="accent2"/>
              </a:solidFill>
            </a:ln>
          </p:spPr>
          <p:txBody>
            <a:bodyPr wrap="square" rtlCol="0">
              <a:spAutoFit/>
            </a:bodyPr>
            <a:lstStyle/>
            <a:p>
              <a:r>
                <a:rPr lang="zh-CN" altLang="en-US" sz="2000" dirty="0" smtClean="0">
                  <a:latin typeface="+mj-ea"/>
                  <a:ea typeface="+mj-ea"/>
                </a:rPr>
                <a:t>假设为单周期</a:t>
              </a:r>
              <a:r>
                <a:rPr lang="en-US" altLang="zh-CN" sz="2000" dirty="0" smtClean="0">
                  <a:latin typeface="+mj-ea"/>
                  <a:ea typeface="+mj-ea"/>
                </a:rPr>
                <a:t>CPU</a:t>
              </a:r>
              <a:r>
                <a:rPr lang="zh-CN" altLang="en-US" sz="2000" dirty="0" smtClean="0">
                  <a:latin typeface="+mj-ea"/>
                  <a:ea typeface="+mj-ea"/>
                </a:rPr>
                <a:t>，</a:t>
              </a:r>
              <a:r>
                <a:rPr lang="en-US" altLang="zh-CN" sz="2000" dirty="0" smtClean="0">
                  <a:latin typeface="+mj-ea"/>
                  <a:ea typeface="+mj-ea"/>
                </a:rPr>
                <a:t>1</a:t>
              </a:r>
              <a:r>
                <a:rPr lang="zh-CN" altLang="en-US" sz="2000" dirty="0" smtClean="0">
                  <a:latin typeface="+mj-ea"/>
                  <a:ea typeface="+mj-ea"/>
                </a:rPr>
                <a:t>次访存需</a:t>
              </a:r>
              <a:r>
                <a:rPr lang="en-US" altLang="zh-CN" sz="2000" dirty="0" smtClean="0">
                  <a:latin typeface="+mj-ea"/>
                  <a:ea typeface="+mj-ea"/>
                </a:rPr>
                <a:t>100T</a:t>
              </a:r>
              <a:endParaRPr lang="zh-CN" altLang="en-US" sz="2000" dirty="0" smtClean="0">
                <a:latin typeface="+mj-ea"/>
                <a:ea typeface="+mj-ea"/>
              </a:endParaRPr>
            </a:p>
          </p:txBody>
        </p:sp>
        <p:cxnSp>
          <p:nvCxnSpPr>
            <p:cNvPr id="4" name="直接箭头连接符 3"/>
            <p:cNvCxnSpPr/>
            <p:nvPr/>
          </p:nvCxnSpPr>
          <p:spPr bwMode="auto">
            <a:xfrm flipH="1">
              <a:off x="6457950" y="1981430"/>
              <a:ext cx="390526" cy="361720"/>
            </a:xfrm>
            <a:prstGeom prst="straightConnector1">
              <a:avLst/>
            </a:prstGeom>
            <a:noFill/>
            <a:ln w="50800" cap="flat" cmpd="sng" algn="ctr">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2851">
                                            <p:txEl>
                                              <p:pRg st="0" end="0"/>
                                            </p:txEl>
                                          </p:spTgt>
                                        </p:tgtEl>
                                        <p:attrNameLst>
                                          <p:attrName>style.visibility</p:attrName>
                                        </p:attrNameLst>
                                      </p:cBhvr>
                                      <p:to>
                                        <p:strVal val="visible"/>
                                      </p:to>
                                    </p:set>
                                    <p:animEffect transition="in" filter="wipe(down)">
                                      <p:cBhvr>
                                        <p:cTn id="7" dur="500"/>
                                        <p:tgtEl>
                                          <p:spTgt spid="462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2851">
                                            <p:txEl>
                                              <p:pRg st="1" end="1"/>
                                            </p:txEl>
                                          </p:spTgt>
                                        </p:tgtEl>
                                        <p:attrNameLst>
                                          <p:attrName>style.visibility</p:attrName>
                                        </p:attrNameLst>
                                      </p:cBhvr>
                                      <p:to>
                                        <p:strVal val="visible"/>
                                      </p:to>
                                    </p:set>
                                    <p:animEffect transition="in" filter="wipe(down)">
                                      <p:cBhvr>
                                        <p:cTn id="12" dur="500"/>
                                        <p:tgtEl>
                                          <p:spTgt spid="462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2851">
                                            <p:txEl>
                                              <p:pRg st="2" end="2"/>
                                            </p:txEl>
                                          </p:spTgt>
                                        </p:tgtEl>
                                        <p:attrNameLst>
                                          <p:attrName>style.visibility</p:attrName>
                                        </p:attrNameLst>
                                      </p:cBhvr>
                                      <p:to>
                                        <p:strVal val="visible"/>
                                      </p:to>
                                    </p:set>
                                    <p:animEffect transition="in" filter="blinds(horizontal)">
                                      <p:cBhvr>
                                        <p:cTn id="17" dur="500"/>
                                        <p:tgtEl>
                                          <p:spTgt spid="4628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2851">
                                            <p:txEl>
                                              <p:pRg st="3" end="3"/>
                                            </p:txEl>
                                          </p:spTgt>
                                        </p:tgtEl>
                                        <p:attrNameLst>
                                          <p:attrName>style.visibility</p:attrName>
                                        </p:attrNameLst>
                                      </p:cBhvr>
                                      <p:to>
                                        <p:strVal val="visible"/>
                                      </p:to>
                                    </p:set>
                                    <p:animEffect transition="in" filter="blinds(horizontal)">
                                      <p:cBhvr>
                                        <p:cTn id="22" dur="500"/>
                                        <p:tgtEl>
                                          <p:spTgt spid="4628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2851">
                                            <p:txEl>
                                              <p:pRg st="4" end="4"/>
                                            </p:txEl>
                                          </p:spTgt>
                                        </p:tgtEl>
                                        <p:attrNameLst>
                                          <p:attrName>style.visibility</p:attrName>
                                        </p:attrNameLst>
                                      </p:cBhvr>
                                      <p:to>
                                        <p:strVal val="visible"/>
                                      </p:to>
                                    </p:set>
                                    <p:animEffect transition="in" filter="blinds(horizontal)">
                                      <p:cBhvr>
                                        <p:cTn id="27" dur="500"/>
                                        <p:tgtEl>
                                          <p:spTgt spid="462851">
                                            <p:txEl>
                                              <p:pRg st="4" end="4"/>
                                            </p:txEl>
                                          </p:spTgt>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62851">
                                            <p:txEl>
                                              <p:pRg st="5" end="5"/>
                                            </p:txEl>
                                          </p:spTgt>
                                        </p:tgtEl>
                                        <p:attrNameLst>
                                          <p:attrName>style.visibility</p:attrName>
                                        </p:attrNameLst>
                                      </p:cBhvr>
                                      <p:to>
                                        <p:strVal val="visible"/>
                                      </p:to>
                                    </p:set>
                                    <p:animEffect transition="in" filter="blinds(horizontal)">
                                      <p:cBhvr>
                                        <p:cTn id="36" dur="500"/>
                                        <p:tgtEl>
                                          <p:spTgt spid="462851">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62851">
                                            <p:txEl>
                                              <p:pRg st="6" end="6"/>
                                            </p:txEl>
                                          </p:spTgt>
                                        </p:tgtEl>
                                        <p:attrNameLst>
                                          <p:attrName>style.visibility</p:attrName>
                                        </p:attrNameLst>
                                      </p:cBhvr>
                                      <p:to>
                                        <p:strVal val="visible"/>
                                      </p:to>
                                    </p:set>
                                    <p:animEffect transition="in" filter="wipe(down)">
                                      <p:cBhvr>
                                        <p:cTn id="41" dur="500"/>
                                        <p:tgtEl>
                                          <p:spTgt spid="462851">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62851">
                                            <p:txEl>
                                              <p:pRg st="7" end="7"/>
                                            </p:txEl>
                                          </p:spTgt>
                                        </p:tgtEl>
                                        <p:attrNameLst>
                                          <p:attrName>style.visibility</p:attrName>
                                        </p:attrNameLst>
                                      </p:cBhvr>
                                      <p:to>
                                        <p:strVal val="visible"/>
                                      </p:to>
                                    </p:set>
                                    <p:animEffect transition="in" filter="blinds(horizontal)">
                                      <p:cBhvr>
                                        <p:cTn id="46" dur="500"/>
                                        <p:tgtEl>
                                          <p:spTgt spid="462851">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62851">
                                            <p:txEl>
                                              <p:pRg st="8" end="8"/>
                                            </p:txEl>
                                          </p:spTgt>
                                        </p:tgtEl>
                                        <p:attrNameLst>
                                          <p:attrName>style.visibility</p:attrName>
                                        </p:attrNameLst>
                                      </p:cBhvr>
                                      <p:to>
                                        <p:strVal val="visible"/>
                                      </p:to>
                                    </p:set>
                                    <p:animEffect transition="in" filter="wipe(down)">
                                      <p:cBhvr>
                                        <p:cTn id="51" dur="500"/>
                                        <p:tgtEl>
                                          <p:spTgt spid="462851">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62851">
                                            <p:txEl>
                                              <p:pRg st="9" end="9"/>
                                            </p:txEl>
                                          </p:spTgt>
                                        </p:tgtEl>
                                        <p:attrNameLst>
                                          <p:attrName>style.visibility</p:attrName>
                                        </p:attrNameLst>
                                      </p:cBhvr>
                                      <p:to>
                                        <p:strVal val="visible"/>
                                      </p:to>
                                    </p:set>
                                    <p:animEffect transition="in" filter="wipe(down)">
                                      <p:cBhvr>
                                        <p:cTn id="56" dur="500"/>
                                        <p:tgtEl>
                                          <p:spTgt spid="462851">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462851">
                                            <p:txEl>
                                              <p:pRg st="10" end="10"/>
                                            </p:txEl>
                                          </p:spTgt>
                                        </p:tgtEl>
                                        <p:attrNameLst>
                                          <p:attrName>style.visibility</p:attrName>
                                        </p:attrNameLst>
                                      </p:cBhvr>
                                      <p:to>
                                        <p:strVal val="visible"/>
                                      </p:to>
                                    </p:set>
                                    <p:animEffect transition="in" filter="blinds(horizontal)">
                                      <p:cBhvr>
                                        <p:cTn id="61" dur="500"/>
                                        <p:tgtEl>
                                          <p:spTgt spid="462851">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462851">
                                            <p:txEl>
                                              <p:pRg st="11" end="11"/>
                                            </p:txEl>
                                          </p:spTgt>
                                        </p:tgtEl>
                                        <p:attrNameLst>
                                          <p:attrName>style.visibility</p:attrName>
                                        </p:attrNameLst>
                                      </p:cBhvr>
                                      <p:to>
                                        <p:strVal val="visible"/>
                                      </p:to>
                                    </p:set>
                                    <p:animEffect transition="in" filter="wipe(down)">
                                      <p:cBhvr>
                                        <p:cTn id="66" dur="500"/>
                                        <p:tgtEl>
                                          <p:spTgt spid="462851">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462851">
                                            <p:txEl>
                                              <p:pRg st="12" end="12"/>
                                            </p:txEl>
                                          </p:spTgt>
                                        </p:tgtEl>
                                        <p:attrNameLst>
                                          <p:attrName>style.visibility</p:attrName>
                                        </p:attrNameLst>
                                      </p:cBhvr>
                                      <p:to>
                                        <p:strVal val="visible"/>
                                      </p:to>
                                    </p:set>
                                    <p:animEffect transition="in" filter="blinds(horizontal)">
                                      <p:cBhvr>
                                        <p:cTn id="71" dur="500"/>
                                        <p:tgtEl>
                                          <p:spTgt spid="462851">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462851">
                                            <p:txEl>
                                              <p:pRg st="13" end="13"/>
                                            </p:txEl>
                                          </p:spTgt>
                                        </p:tgtEl>
                                        <p:attrNameLst>
                                          <p:attrName>style.visibility</p:attrName>
                                        </p:attrNameLst>
                                      </p:cBhvr>
                                      <p:to>
                                        <p:strVal val="visible"/>
                                      </p:to>
                                    </p:set>
                                    <p:animEffect transition="in" filter="blinds(horizontal)">
                                      <p:cBhvr>
                                        <p:cTn id="76" dur="500"/>
                                        <p:tgtEl>
                                          <p:spTgt spid="46285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smtClean="0"/>
              <a:t>内存与外存的关系及比较</a:t>
            </a:r>
          </a:p>
        </p:txBody>
      </p:sp>
      <p:sp>
        <p:nvSpPr>
          <p:cNvPr id="558083" name="Rectangle 3"/>
          <p:cNvSpPr>
            <a:spLocks noGrp="1" noChangeArrowheads="1"/>
          </p:cNvSpPr>
          <p:nvPr>
            <p:ph type="body" idx="4294967295"/>
          </p:nvPr>
        </p:nvSpPr>
        <p:spPr>
          <a:xfrm>
            <a:off x="4749800" y="3568700"/>
            <a:ext cx="4265613" cy="2959100"/>
          </a:xfrm>
          <a:noFill/>
          <a:ln w="12700">
            <a:solidFill>
              <a:srgbClr val="0033CC"/>
            </a:solidFill>
            <a:miter lim="800000"/>
            <a:headEnd/>
            <a:tailEnd/>
          </a:ln>
        </p:spPr>
        <p:txBody>
          <a:bodyPr lIns="91440" tIns="45720" rIns="91440" bIns="45720"/>
          <a:lstStyle/>
          <a:p>
            <a:pPr marL="268288" indent="-268288" defTabSz="717550" eaLnBrk="1" hangingPunct="1">
              <a:buFont typeface="Wingdings" panose="05000000000000000000" pitchFamily="2" charset="2"/>
              <a:buChar char="ü"/>
            </a:pPr>
            <a:r>
              <a:rPr lang="zh-CN" altLang="en-US" sz="2000" dirty="0" smtClean="0">
                <a:solidFill>
                  <a:srgbClr val="0033CC"/>
                </a:solidFill>
                <a:latin typeface="微软雅黑" panose="020B0503020204020204" pitchFamily="34" charset="-122"/>
                <a:ea typeface="微软雅黑" panose="020B0503020204020204" pitchFamily="34" charset="-122"/>
              </a:rPr>
              <a:t>内存储器（简称内存或主存）</a:t>
            </a:r>
          </a:p>
          <a:p>
            <a:pPr marL="582613" lvl="1" indent="-223838" defTabSz="717550" eaLnBrk="1" hangingPunct="1">
              <a:lnSpc>
                <a:spcPct val="105000"/>
              </a:lnSpc>
              <a:spcBef>
                <a:spcPct val="25000"/>
              </a:spcBef>
            </a:pPr>
            <a:r>
              <a:rPr lang="zh-CN" altLang="en-US" sz="2000" dirty="0" smtClean="0">
                <a:solidFill>
                  <a:srgbClr val="006600"/>
                </a:solidFill>
                <a:latin typeface="微软雅黑" panose="020B0503020204020204" pitchFamily="34" charset="-122"/>
                <a:ea typeface="微软雅黑" panose="020B0503020204020204" pitchFamily="34" charset="-122"/>
              </a:rPr>
              <a:t>存取速度快</a:t>
            </a:r>
          </a:p>
          <a:p>
            <a:pPr marL="582613" lvl="1" indent="-223838" defTabSz="717550" eaLnBrk="1" hangingPunct="1">
              <a:lnSpc>
                <a:spcPct val="105000"/>
              </a:lnSpc>
              <a:spcBef>
                <a:spcPct val="25000"/>
              </a:spcBef>
            </a:pPr>
            <a:r>
              <a:rPr lang="zh-CN" altLang="en-US" sz="2000" dirty="0" smtClean="0">
                <a:solidFill>
                  <a:srgbClr val="006600"/>
                </a:solidFill>
                <a:latin typeface="微软雅黑" panose="020B0503020204020204" pitchFamily="34" charset="-122"/>
                <a:ea typeface="微软雅黑" panose="020B0503020204020204" pitchFamily="34" charset="-122"/>
              </a:rPr>
              <a:t>成本高、容量相对较小</a:t>
            </a:r>
          </a:p>
          <a:p>
            <a:pPr marL="582613" lvl="1" indent="-223838" defTabSz="717550" eaLnBrk="1" hangingPunct="1">
              <a:lnSpc>
                <a:spcPct val="105000"/>
              </a:lnSpc>
              <a:spcBef>
                <a:spcPct val="25000"/>
              </a:spcBef>
            </a:pPr>
            <a:r>
              <a:rPr lang="zh-CN" altLang="en-US" sz="2000" dirty="0" smtClean="0">
                <a:solidFill>
                  <a:srgbClr val="006600"/>
                </a:solidFill>
                <a:latin typeface="微软雅黑" panose="020B0503020204020204" pitchFamily="34" charset="-122"/>
                <a:ea typeface="微软雅黑" panose="020B0503020204020204" pitchFamily="34" charset="-122"/>
              </a:rPr>
              <a:t>直接与</a:t>
            </a:r>
            <a:r>
              <a:rPr lang="en-US" altLang="zh-CN" sz="2000" dirty="0" smtClean="0">
                <a:solidFill>
                  <a:srgbClr val="006600"/>
                </a:solidFill>
                <a:latin typeface="微软雅黑" panose="020B0503020204020204" pitchFamily="34" charset="-122"/>
                <a:ea typeface="微软雅黑" panose="020B0503020204020204" pitchFamily="34" charset="-122"/>
              </a:rPr>
              <a:t>CPU</a:t>
            </a:r>
            <a:r>
              <a:rPr lang="zh-CN" altLang="en-US" sz="2000" dirty="0" smtClean="0">
                <a:solidFill>
                  <a:srgbClr val="006600"/>
                </a:solidFill>
                <a:latin typeface="微软雅黑" panose="020B0503020204020204" pitchFamily="34" charset="-122"/>
                <a:ea typeface="微软雅黑" panose="020B0503020204020204" pitchFamily="34" charset="-122"/>
              </a:rPr>
              <a:t>连接，</a:t>
            </a:r>
            <a:r>
              <a:rPr lang="en-US" altLang="zh-CN" sz="2000" dirty="0" smtClean="0">
                <a:solidFill>
                  <a:srgbClr val="006600"/>
                </a:solidFill>
                <a:latin typeface="微软雅黑" panose="020B0503020204020204" pitchFamily="34" charset="-122"/>
                <a:ea typeface="微软雅黑" panose="020B0503020204020204" pitchFamily="34" charset="-122"/>
              </a:rPr>
              <a:t>CPU</a:t>
            </a:r>
            <a:r>
              <a:rPr lang="zh-CN" altLang="en-US" sz="2000" dirty="0" smtClean="0">
                <a:solidFill>
                  <a:srgbClr val="006600"/>
                </a:solidFill>
                <a:latin typeface="微软雅黑" panose="020B0503020204020204" pitchFamily="34" charset="-122"/>
                <a:ea typeface="微软雅黑" panose="020B0503020204020204" pitchFamily="34" charset="-122"/>
              </a:rPr>
              <a:t>对内存可直接进行读、写操作</a:t>
            </a:r>
            <a:endParaRPr lang="en-US" altLang="zh-CN" sz="2000" dirty="0" smtClean="0">
              <a:solidFill>
                <a:srgbClr val="006600"/>
              </a:solidFill>
              <a:latin typeface="微软雅黑" panose="020B0503020204020204" pitchFamily="34" charset="-122"/>
              <a:ea typeface="微软雅黑" panose="020B0503020204020204" pitchFamily="34" charset="-122"/>
            </a:endParaRPr>
          </a:p>
          <a:p>
            <a:pPr marL="582613" lvl="1" indent="-223838" defTabSz="717550" eaLnBrk="1" hangingPunct="1">
              <a:lnSpc>
                <a:spcPct val="105000"/>
              </a:lnSpc>
              <a:spcBef>
                <a:spcPct val="25000"/>
              </a:spcBef>
            </a:pPr>
            <a:r>
              <a:rPr lang="zh-CN" altLang="en-US" sz="2000" dirty="0" smtClean="0">
                <a:solidFill>
                  <a:srgbClr val="006600"/>
                </a:solidFill>
                <a:latin typeface="微软雅黑" panose="020B0503020204020204" pitchFamily="34" charset="-122"/>
                <a:ea typeface="微软雅黑" panose="020B0503020204020204" pitchFamily="34" charset="-122"/>
              </a:rPr>
              <a:t>属于</a:t>
            </a:r>
            <a:r>
              <a:rPr lang="zh-CN" altLang="en-US" sz="2000" dirty="0" smtClean="0">
                <a:solidFill>
                  <a:schemeClr val="accent1"/>
                </a:solidFill>
                <a:latin typeface="微软雅黑" panose="020B0503020204020204" pitchFamily="34" charset="-122"/>
                <a:ea typeface="微软雅黑" panose="020B0503020204020204" pitchFamily="34" charset="-122"/>
              </a:rPr>
              <a:t>易失性</a:t>
            </a:r>
            <a:r>
              <a:rPr lang="zh-CN" altLang="en-US" sz="2000" dirty="0" smtClean="0">
                <a:solidFill>
                  <a:srgbClr val="006600"/>
                </a:solidFill>
                <a:latin typeface="微软雅黑" panose="020B0503020204020204" pitchFamily="34" charset="-122"/>
                <a:ea typeface="微软雅黑" panose="020B0503020204020204" pitchFamily="34" charset="-122"/>
              </a:rPr>
              <a:t>存储器(</a:t>
            </a:r>
            <a:r>
              <a:rPr lang="en-US" altLang="zh-CN" sz="2000" dirty="0" smtClean="0">
                <a:solidFill>
                  <a:srgbClr val="006600"/>
                </a:solidFill>
                <a:latin typeface="微软雅黑" panose="020B0503020204020204" pitchFamily="34" charset="-122"/>
                <a:ea typeface="微软雅黑" panose="020B0503020204020204" pitchFamily="34" charset="-122"/>
              </a:rPr>
              <a:t>volatile</a:t>
            </a:r>
            <a:r>
              <a:rPr lang="zh-CN" altLang="en-US" sz="2000" dirty="0" smtClean="0">
                <a:solidFill>
                  <a:srgbClr val="006600"/>
                </a:solidFill>
                <a:latin typeface="微软雅黑" panose="020B0503020204020204" pitchFamily="34" charset="-122"/>
                <a:ea typeface="微软雅黑" panose="020B0503020204020204" pitchFamily="34" charset="-122"/>
              </a:rPr>
              <a:t>)，用于临时存放正在运行的程序和数据</a:t>
            </a:r>
          </a:p>
        </p:txBody>
      </p:sp>
      <p:grpSp>
        <p:nvGrpSpPr>
          <p:cNvPr id="10244" name="Group 4"/>
          <p:cNvGrpSpPr>
            <a:grpSpLocks/>
          </p:cNvGrpSpPr>
          <p:nvPr/>
        </p:nvGrpSpPr>
        <p:grpSpPr bwMode="auto">
          <a:xfrm>
            <a:off x="3544887" y="868363"/>
            <a:ext cx="1731417" cy="2509837"/>
            <a:chOff x="2419" y="1680"/>
            <a:chExt cx="1014" cy="1360"/>
          </a:xfrm>
        </p:grpSpPr>
        <p:sp>
          <p:nvSpPr>
            <p:cNvPr id="10279" name="Rectangle 5"/>
            <p:cNvSpPr>
              <a:spLocks noChangeArrowheads="1"/>
            </p:cNvSpPr>
            <p:nvPr/>
          </p:nvSpPr>
          <p:spPr bwMode="auto">
            <a:xfrm>
              <a:off x="2419" y="1680"/>
              <a:ext cx="1014" cy="1360"/>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80" name="Text Box 6"/>
            <p:cNvSpPr txBox="1">
              <a:spLocks noChangeArrowheads="1"/>
            </p:cNvSpPr>
            <p:nvPr/>
          </p:nvSpPr>
          <p:spPr bwMode="auto">
            <a:xfrm>
              <a:off x="2918" y="2015"/>
              <a:ext cx="39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dirty="0">
                  <a:solidFill>
                    <a:srgbClr val="0000FF"/>
                  </a:solidFill>
                  <a:latin typeface="Times New Roman" panose="02020603050405020304" pitchFamily="18" charset="0"/>
                  <a:ea typeface="微软雅黑" panose="020B0503020204020204" pitchFamily="34" charset="-122"/>
                </a:rPr>
                <a:t>内存储器</a:t>
              </a:r>
            </a:p>
          </p:txBody>
        </p:sp>
      </p:grpSp>
      <p:grpSp>
        <p:nvGrpSpPr>
          <p:cNvPr id="10245" name="Group 7"/>
          <p:cNvGrpSpPr>
            <a:grpSpLocks/>
          </p:cNvGrpSpPr>
          <p:nvPr/>
        </p:nvGrpSpPr>
        <p:grpSpPr bwMode="auto">
          <a:xfrm>
            <a:off x="234950" y="1666875"/>
            <a:ext cx="1287463" cy="866775"/>
            <a:chOff x="480" y="2112"/>
            <a:chExt cx="754" cy="470"/>
          </a:xfrm>
        </p:grpSpPr>
        <p:sp>
          <p:nvSpPr>
            <p:cNvPr id="10277" name="AutoShape 8"/>
            <p:cNvSpPr>
              <a:spLocks noChangeArrowheads="1"/>
            </p:cNvSpPr>
            <p:nvPr/>
          </p:nvSpPr>
          <p:spPr bwMode="auto">
            <a:xfrm>
              <a:off x="512" y="2112"/>
              <a:ext cx="693" cy="470"/>
            </a:xfrm>
            <a:prstGeom prst="can">
              <a:avLst>
                <a:gd name="adj" fmla="val 25000"/>
              </a:avLst>
            </a:prstGeom>
            <a:solidFill>
              <a:srgbClr val="FFFFFF"/>
            </a:solidFill>
            <a:ln w="28575">
              <a:solidFill>
                <a:srgbClr val="000000"/>
              </a:solidFill>
              <a:round/>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78" name="Text Box 9"/>
            <p:cNvSpPr txBox="1">
              <a:spLocks noChangeArrowheads="1"/>
            </p:cNvSpPr>
            <p:nvPr/>
          </p:nvSpPr>
          <p:spPr bwMode="auto">
            <a:xfrm>
              <a:off x="480" y="2243"/>
              <a:ext cx="75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solidFill>
                    <a:srgbClr val="0000FF"/>
                  </a:solidFill>
                  <a:latin typeface="Times New Roman" panose="02020603050405020304" pitchFamily="18" charset="0"/>
                  <a:ea typeface="黑体" panose="02010609060101010101" pitchFamily="49" charset="-122"/>
                </a:rPr>
                <a:t>外存储器</a:t>
              </a:r>
            </a:p>
          </p:txBody>
        </p:sp>
      </p:grpSp>
      <p:sp>
        <p:nvSpPr>
          <p:cNvPr id="10246" name="Rectangle 10"/>
          <p:cNvSpPr>
            <a:spLocks noChangeArrowheads="1"/>
          </p:cNvSpPr>
          <p:nvPr/>
        </p:nvSpPr>
        <p:spPr bwMode="auto">
          <a:xfrm>
            <a:off x="7354888" y="868363"/>
            <a:ext cx="1352550" cy="2509837"/>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47" name="Text Box 11"/>
          <p:cNvSpPr txBox="1">
            <a:spLocks noChangeArrowheads="1"/>
          </p:cNvSpPr>
          <p:nvPr/>
        </p:nvSpPr>
        <p:spPr bwMode="auto">
          <a:xfrm>
            <a:off x="7356475" y="963613"/>
            <a:ext cx="128746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2000" b="1">
                <a:solidFill>
                  <a:srgbClr val="0033CC"/>
                </a:solidFill>
                <a:latin typeface="Times New Roman" panose="02020603050405020304" pitchFamily="18" charset="0"/>
                <a:ea typeface="宋体" panose="02010600030101010101" pitchFamily="2" charset="-122"/>
              </a:rPr>
              <a:t>CPU</a:t>
            </a:r>
          </a:p>
        </p:txBody>
      </p:sp>
      <p:grpSp>
        <p:nvGrpSpPr>
          <p:cNvPr id="4" name="Group 12"/>
          <p:cNvGrpSpPr>
            <a:grpSpLocks/>
          </p:cNvGrpSpPr>
          <p:nvPr/>
        </p:nvGrpSpPr>
        <p:grpSpPr bwMode="auto">
          <a:xfrm>
            <a:off x="1465263" y="982663"/>
            <a:ext cx="3340100" cy="2476500"/>
            <a:chOff x="1201" y="1742"/>
            <a:chExt cx="2016" cy="1341"/>
          </a:xfrm>
        </p:grpSpPr>
        <p:grpSp>
          <p:nvGrpSpPr>
            <p:cNvPr id="10260" name="Group 13"/>
            <p:cNvGrpSpPr>
              <a:grpSpLocks/>
            </p:cNvGrpSpPr>
            <p:nvPr/>
          </p:nvGrpSpPr>
          <p:grpSpPr bwMode="auto">
            <a:xfrm>
              <a:off x="2474" y="1742"/>
              <a:ext cx="743" cy="1341"/>
              <a:chOff x="2474" y="1742"/>
              <a:chExt cx="743" cy="1341"/>
            </a:xfrm>
          </p:grpSpPr>
          <p:sp>
            <p:nvSpPr>
              <p:cNvPr id="10263" name="Text Box 14"/>
              <p:cNvSpPr txBox="1">
                <a:spLocks noChangeArrowheads="1"/>
              </p:cNvSpPr>
              <p:nvPr/>
            </p:nvSpPr>
            <p:spPr bwMode="auto">
              <a:xfrm>
                <a:off x="2474" y="1782"/>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指令1</a:t>
                </a:r>
              </a:p>
            </p:txBody>
          </p:sp>
          <p:sp>
            <p:nvSpPr>
              <p:cNvPr id="10264" name="Text Box 15"/>
              <p:cNvSpPr txBox="1">
                <a:spLocks noChangeArrowheads="1"/>
              </p:cNvSpPr>
              <p:nvPr/>
            </p:nvSpPr>
            <p:spPr bwMode="auto">
              <a:xfrm>
                <a:off x="2474" y="1911"/>
                <a:ext cx="55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指令2</a:t>
                </a:r>
              </a:p>
            </p:txBody>
          </p:sp>
          <p:sp>
            <p:nvSpPr>
              <p:cNvPr id="10265" name="Text Box 16"/>
              <p:cNvSpPr txBox="1">
                <a:spLocks noChangeArrowheads="1"/>
              </p:cNvSpPr>
              <p:nvPr/>
            </p:nvSpPr>
            <p:spPr bwMode="auto">
              <a:xfrm>
                <a:off x="2474" y="2117"/>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k</a:t>
                </a:r>
              </a:p>
              <a:p>
                <a:pPr algn="just"/>
                <a:endParaRPr lang="en-US" altLang="zh-CN" sz="1200" b="1">
                  <a:latin typeface="Times New Roman" panose="02020603050405020304" pitchFamily="18" charset="0"/>
                  <a:ea typeface="宋体" panose="02010600030101010101" pitchFamily="2" charset="-122"/>
                </a:endParaRPr>
              </a:p>
            </p:txBody>
          </p:sp>
          <p:sp>
            <p:nvSpPr>
              <p:cNvPr id="10266" name="Text Box 17"/>
              <p:cNvSpPr txBox="1">
                <a:spLocks noChangeArrowheads="1"/>
              </p:cNvSpPr>
              <p:nvPr/>
            </p:nvSpPr>
            <p:spPr bwMode="auto">
              <a:xfrm>
                <a:off x="2474" y="2298"/>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n</a:t>
                </a:r>
              </a:p>
              <a:p>
                <a:pPr algn="just"/>
                <a:endParaRPr lang="en-US" altLang="zh-CN" sz="1200" b="1">
                  <a:latin typeface="Times New Roman" panose="02020603050405020304" pitchFamily="18" charset="0"/>
                  <a:ea typeface="宋体" panose="02010600030101010101" pitchFamily="2" charset="-122"/>
                </a:endParaRPr>
              </a:p>
            </p:txBody>
          </p:sp>
          <p:sp>
            <p:nvSpPr>
              <p:cNvPr id="10267" name="Line 18"/>
              <p:cNvSpPr>
                <a:spLocks noChangeShapeType="1"/>
              </p:cNvSpPr>
              <p:nvPr/>
            </p:nvSpPr>
            <p:spPr bwMode="auto">
              <a:xfrm>
                <a:off x="2660" y="2075"/>
                <a:ext cx="136"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Line 19"/>
              <p:cNvSpPr>
                <a:spLocks noChangeShapeType="1"/>
              </p:cNvSpPr>
              <p:nvPr/>
            </p:nvSpPr>
            <p:spPr bwMode="auto">
              <a:xfrm>
                <a:off x="2654" y="2266"/>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9" name="Rectangle 20"/>
              <p:cNvSpPr>
                <a:spLocks noChangeArrowheads="1"/>
              </p:cNvSpPr>
              <p:nvPr/>
            </p:nvSpPr>
            <p:spPr bwMode="auto">
              <a:xfrm>
                <a:off x="2524" y="1742"/>
                <a:ext cx="470" cy="69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70" name="Text Box 21"/>
              <p:cNvSpPr txBox="1">
                <a:spLocks noChangeArrowheads="1"/>
              </p:cNvSpPr>
              <p:nvPr/>
            </p:nvSpPr>
            <p:spPr bwMode="auto">
              <a:xfrm>
                <a:off x="2809" y="1742"/>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微软雅黑" panose="020B0503020204020204" pitchFamily="34" charset="-122"/>
                  </a:rPr>
                  <a:t>程序</a:t>
                </a:r>
              </a:p>
            </p:txBody>
          </p:sp>
          <p:sp>
            <p:nvSpPr>
              <p:cNvPr id="10271" name="Text Box 22"/>
              <p:cNvSpPr txBox="1">
                <a:spLocks noChangeArrowheads="1"/>
              </p:cNvSpPr>
              <p:nvPr/>
            </p:nvSpPr>
            <p:spPr bwMode="auto">
              <a:xfrm>
                <a:off x="2474" y="2504"/>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数据1</a:t>
                </a:r>
              </a:p>
            </p:txBody>
          </p:sp>
          <p:sp>
            <p:nvSpPr>
              <p:cNvPr id="10272" name="Text Box 23"/>
              <p:cNvSpPr txBox="1">
                <a:spLocks noChangeArrowheads="1"/>
              </p:cNvSpPr>
              <p:nvPr/>
            </p:nvSpPr>
            <p:spPr bwMode="auto">
              <a:xfrm>
                <a:off x="2474" y="2648"/>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数据2</a:t>
                </a:r>
              </a:p>
            </p:txBody>
          </p:sp>
          <p:sp>
            <p:nvSpPr>
              <p:cNvPr id="10273" name="Text Box 24"/>
              <p:cNvSpPr txBox="1">
                <a:spLocks noChangeArrowheads="1"/>
              </p:cNvSpPr>
              <p:nvPr/>
            </p:nvSpPr>
            <p:spPr bwMode="auto">
              <a:xfrm>
                <a:off x="2478" y="2792"/>
                <a:ext cx="6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a:t>
                </a:r>
                <a:r>
                  <a:rPr lang="en-US" altLang="zh-CN" sz="1200" b="1">
                    <a:latin typeface="Times New Roman" panose="02020603050405020304" pitchFamily="18" charset="0"/>
                    <a:ea typeface="宋体" panose="02010600030101010101" pitchFamily="2" charset="-122"/>
                  </a:rPr>
                  <a:t>m</a:t>
                </a:r>
              </a:p>
            </p:txBody>
          </p:sp>
          <p:sp>
            <p:nvSpPr>
              <p:cNvPr id="10274" name="Line 25"/>
              <p:cNvSpPr>
                <a:spLocks noChangeShapeType="1"/>
              </p:cNvSpPr>
              <p:nvPr/>
            </p:nvSpPr>
            <p:spPr bwMode="auto">
              <a:xfrm>
                <a:off x="2636" y="2799"/>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5" name="Rectangle 26"/>
              <p:cNvSpPr>
                <a:spLocks noChangeArrowheads="1"/>
              </p:cNvSpPr>
              <p:nvPr/>
            </p:nvSpPr>
            <p:spPr bwMode="auto">
              <a:xfrm>
                <a:off x="2524" y="2514"/>
                <a:ext cx="470" cy="44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76" name="Text Box 27"/>
              <p:cNvSpPr txBox="1">
                <a:spLocks noChangeArrowheads="1"/>
              </p:cNvSpPr>
              <p:nvPr/>
            </p:nvSpPr>
            <p:spPr bwMode="auto">
              <a:xfrm>
                <a:off x="2809" y="2488"/>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黑体" panose="02010609060101010101" pitchFamily="49" charset="-122"/>
                  </a:rPr>
                  <a:t>数据</a:t>
                </a:r>
              </a:p>
            </p:txBody>
          </p:sp>
        </p:grpSp>
        <p:sp>
          <p:nvSpPr>
            <p:cNvPr id="10261" name="Line 28"/>
            <p:cNvSpPr>
              <a:spLocks noChangeShapeType="1"/>
            </p:cNvSpPr>
            <p:nvPr/>
          </p:nvSpPr>
          <p:spPr bwMode="auto">
            <a:xfrm>
              <a:off x="1205" y="2273"/>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262" name="Text Box 29"/>
            <p:cNvSpPr txBox="1">
              <a:spLocks noChangeArrowheads="1"/>
            </p:cNvSpPr>
            <p:nvPr/>
          </p:nvSpPr>
          <p:spPr bwMode="auto">
            <a:xfrm>
              <a:off x="1201" y="1823"/>
              <a:ext cx="122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①程序和数据从外存成批传送到内存</a:t>
              </a:r>
            </a:p>
          </p:txBody>
        </p:sp>
      </p:grpSp>
      <p:sp>
        <p:nvSpPr>
          <p:cNvPr id="10249" name="Line 31"/>
          <p:cNvSpPr>
            <a:spLocks noChangeShapeType="1"/>
          </p:cNvSpPr>
          <p:nvPr/>
        </p:nvSpPr>
        <p:spPr bwMode="auto">
          <a:xfrm>
            <a:off x="5284788" y="1912938"/>
            <a:ext cx="2046287"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58112" name="Text Box 32"/>
          <p:cNvSpPr txBox="1">
            <a:spLocks noChangeArrowheads="1"/>
          </p:cNvSpPr>
          <p:nvPr/>
        </p:nvSpPr>
        <p:spPr bwMode="auto">
          <a:xfrm>
            <a:off x="5324475" y="942975"/>
            <a:ext cx="20764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②</a:t>
            </a:r>
            <a:r>
              <a:rPr lang="en-US" altLang="zh-CN" sz="1800" b="1">
                <a:solidFill>
                  <a:srgbClr val="CC0000"/>
                </a:solidFill>
                <a:latin typeface="微软雅黑" panose="020B0503020204020204" pitchFamily="34" charset="-122"/>
                <a:ea typeface="微软雅黑" panose="020B0503020204020204" pitchFamily="34" charset="-122"/>
              </a:rPr>
              <a:t>CPU</a:t>
            </a:r>
            <a:r>
              <a:rPr lang="zh-CN" altLang="en-US" sz="1800" b="1">
                <a:solidFill>
                  <a:srgbClr val="CC0000"/>
                </a:solidFill>
                <a:latin typeface="微软雅黑" panose="020B0503020204020204" pitchFamily="34" charset="-122"/>
                <a:ea typeface="微软雅黑" panose="020B0503020204020204" pitchFamily="34" charset="-122"/>
              </a:rPr>
              <a:t>从内存中逐条读取指令及相关数据</a:t>
            </a:r>
          </a:p>
        </p:txBody>
      </p:sp>
      <p:grpSp>
        <p:nvGrpSpPr>
          <p:cNvPr id="6" name="Group 33"/>
          <p:cNvGrpSpPr>
            <a:grpSpLocks/>
          </p:cNvGrpSpPr>
          <p:nvPr/>
        </p:nvGrpSpPr>
        <p:grpSpPr bwMode="auto">
          <a:xfrm>
            <a:off x="5284788" y="2244725"/>
            <a:ext cx="2065337" cy="1036638"/>
            <a:chOff x="3439" y="2425"/>
            <a:chExt cx="1211" cy="562"/>
          </a:xfrm>
        </p:grpSpPr>
        <p:sp>
          <p:nvSpPr>
            <p:cNvPr id="10258" name="Line 34"/>
            <p:cNvSpPr>
              <a:spLocks noChangeShapeType="1"/>
            </p:cNvSpPr>
            <p:nvPr/>
          </p:nvSpPr>
          <p:spPr bwMode="auto">
            <a:xfrm flipH="1">
              <a:off x="3439" y="2425"/>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259" name="Text Box 35"/>
            <p:cNvSpPr txBox="1">
              <a:spLocks noChangeArrowheads="1"/>
            </p:cNvSpPr>
            <p:nvPr/>
          </p:nvSpPr>
          <p:spPr bwMode="auto">
            <a:xfrm>
              <a:off x="3457" y="2448"/>
              <a:ext cx="1193"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④将指令处理结果送回内存保存</a:t>
              </a:r>
            </a:p>
          </p:txBody>
        </p:sp>
      </p:grpSp>
      <p:grpSp>
        <p:nvGrpSpPr>
          <p:cNvPr id="7" name="Group 36"/>
          <p:cNvGrpSpPr>
            <a:grpSpLocks/>
          </p:cNvGrpSpPr>
          <p:nvPr/>
        </p:nvGrpSpPr>
        <p:grpSpPr bwMode="auto">
          <a:xfrm>
            <a:off x="1465263" y="2286000"/>
            <a:ext cx="2103437" cy="981075"/>
            <a:chOff x="1201" y="2447"/>
            <a:chExt cx="1232" cy="533"/>
          </a:xfrm>
        </p:grpSpPr>
        <p:sp>
          <p:nvSpPr>
            <p:cNvPr id="10256" name="Line 37"/>
            <p:cNvSpPr>
              <a:spLocks noChangeShapeType="1"/>
            </p:cNvSpPr>
            <p:nvPr/>
          </p:nvSpPr>
          <p:spPr bwMode="auto">
            <a:xfrm flipH="1">
              <a:off x="1205" y="2451"/>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257" name="Text Box 38"/>
            <p:cNvSpPr txBox="1">
              <a:spLocks noChangeArrowheads="1"/>
            </p:cNvSpPr>
            <p:nvPr/>
          </p:nvSpPr>
          <p:spPr bwMode="auto">
            <a:xfrm>
              <a:off x="1201" y="2447"/>
              <a:ext cx="1232"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⑤将处理结果成批传送到外存以长久保存</a:t>
              </a:r>
            </a:p>
          </p:txBody>
        </p:sp>
      </p:grpSp>
      <p:sp>
        <p:nvSpPr>
          <p:cNvPr id="558119" name="Text Box 39"/>
          <p:cNvSpPr txBox="1">
            <a:spLocks noChangeArrowheads="1"/>
          </p:cNvSpPr>
          <p:nvPr/>
        </p:nvSpPr>
        <p:spPr bwMode="auto">
          <a:xfrm>
            <a:off x="7446963" y="1476375"/>
            <a:ext cx="130968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③逐条执行指令，按指令要求完成对数据的运算和处理</a:t>
            </a:r>
          </a:p>
        </p:txBody>
      </p:sp>
      <p:sp>
        <p:nvSpPr>
          <p:cNvPr id="558120" name="Rectangle 40"/>
          <p:cNvSpPr>
            <a:spLocks noChangeArrowheads="1"/>
          </p:cNvSpPr>
          <p:nvPr/>
        </p:nvSpPr>
        <p:spPr bwMode="auto">
          <a:xfrm>
            <a:off x="303213" y="3567113"/>
            <a:ext cx="4267200" cy="29559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950" tIns="44480" rIns="88950" bIns="44480"/>
          <a:lstStyle>
            <a:lvl1pPr marL="90488" indent="-90488" defTabSz="717550">
              <a:defRPr sz="1600">
                <a:solidFill>
                  <a:schemeClr val="tx1"/>
                </a:solidFill>
                <a:latin typeface="Arial" panose="020B0604020202020204" pitchFamily="34" charset="0"/>
              </a:defRPr>
            </a:lvl1pPr>
            <a:lvl2pPr marL="355600" indent="-841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2"/>
              </a:buClr>
              <a:buFont typeface="Wingdings" panose="05000000000000000000" pitchFamily="2" charset="2"/>
              <a:buChar char="ü"/>
            </a:pPr>
            <a:r>
              <a:rPr kumimoji="1" lang="zh-CN" altLang="en-US" b="1">
                <a:solidFill>
                  <a:schemeClr val="hlink"/>
                </a:solidFill>
                <a:ea typeface="宋体" panose="02010600030101010101" pitchFamily="2" charset="-122"/>
              </a:rPr>
              <a:t> </a:t>
            </a:r>
            <a:r>
              <a:rPr lang="zh-CN" altLang="en-US" sz="2000" b="1">
                <a:solidFill>
                  <a:srgbClr val="0033CC"/>
                </a:solidFill>
                <a:latin typeface="微软雅黑" panose="020B0503020204020204" pitchFamily="34" charset="-122"/>
                <a:ea typeface="微软雅黑" panose="020B0503020204020204" pitchFamily="34" charset="-122"/>
              </a:rPr>
              <a:t>外存储器（简称</a:t>
            </a:r>
            <a:r>
              <a:rPr lang="zh-CN" altLang="pt-BR" sz="2000" b="1">
                <a:solidFill>
                  <a:srgbClr val="0033CC"/>
                </a:solidFill>
                <a:latin typeface="微软雅黑" panose="020B0503020204020204" pitchFamily="34" charset="-122"/>
                <a:ea typeface="微软雅黑" panose="020B0503020204020204" pitchFamily="34" charset="-122"/>
              </a:rPr>
              <a:t>外存</a:t>
            </a:r>
            <a:r>
              <a:rPr lang="zh-CN" altLang="en-US" sz="2000" b="1">
                <a:solidFill>
                  <a:srgbClr val="0033CC"/>
                </a:solidFill>
                <a:latin typeface="微软雅黑" panose="020B0503020204020204" pitchFamily="34" charset="-122"/>
                <a:ea typeface="微软雅黑" panose="020B0503020204020204" pitchFamily="34" charset="-122"/>
              </a:rPr>
              <a:t>或辅存）</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存取速度慢</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成本低、容量很大</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不与</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直接连接，先传送到内存，然后才能被</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使用。</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属于</a:t>
            </a:r>
            <a:r>
              <a:rPr kumimoji="1" lang="zh-CN" altLang="en-US" sz="2000" b="1">
                <a:solidFill>
                  <a:schemeClr val="accent1"/>
                </a:solidFill>
                <a:latin typeface="微软雅黑" panose="020B0503020204020204" pitchFamily="34" charset="-122"/>
                <a:ea typeface="微软雅黑" panose="020B0503020204020204" pitchFamily="34" charset="-122"/>
              </a:rPr>
              <a:t>非易失性</a:t>
            </a:r>
            <a:r>
              <a:rPr kumimoji="1" lang="zh-CN" altLang="en-US" sz="2000" b="1">
                <a:solidFill>
                  <a:srgbClr val="006600"/>
                </a:solidFill>
                <a:latin typeface="微软雅黑" panose="020B0503020204020204" pitchFamily="34" charset="-122"/>
                <a:ea typeface="微软雅黑" panose="020B0503020204020204" pitchFamily="34" charset="-122"/>
              </a:rPr>
              <a:t>存储器，用于长久存放系统中几乎所有的信息</a:t>
            </a:r>
          </a:p>
        </p:txBody>
      </p:sp>
      <p:sp>
        <p:nvSpPr>
          <p:cNvPr id="1025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FCF19BDA-7893-4026-9D4F-E51467AFCB72}" type="slidenum">
              <a:rPr lang="zh-CN" altLang="en-US" sz="1200" smtClean="0">
                <a:solidFill>
                  <a:srgbClr val="898989"/>
                </a:solidFill>
              </a:rPr>
              <a:pPr/>
              <a:t>6</a:t>
            </a:fld>
            <a:endParaRPr lang="zh-CN" altLang="en-US" sz="1200" smtClean="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112"/>
                                        </p:tgtEl>
                                        <p:attrNameLst>
                                          <p:attrName>style.visibility</p:attrName>
                                        </p:attrNameLst>
                                      </p:cBhvr>
                                      <p:to>
                                        <p:strVal val="visible"/>
                                      </p:to>
                                    </p:set>
                                    <p:animEffect transition="in" filter="blinds(horizontal)">
                                      <p:cBhvr>
                                        <p:cTn id="12" dur="500"/>
                                        <p:tgtEl>
                                          <p:spTgt spid="5581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8119"/>
                                        </p:tgtEl>
                                        <p:attrNameLst>
                                          <p:attrName>style.visibility</p:attrName>
                                        </p:attrNameLst>
                                      </p:cBhvr>
                                      <p:to>
                                        <p:strVal val="visible"/>
                                      </p:to>
                                    </p:set>
                                    <p:animEffect transition="in" filter="blinds(horizontal)">
                                      <p:cBhvr>
                                        <p:cTn id="17" dur="500"/>
                                        <p:tgtEl>
                                          <p:spTgt spid="5581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8120">
                                            <p:bg/>
                                          </p:spTgt>
                                        </p:tgtEl>
                                        <p:attrNameLst>
                                          <p:attrName>style.visibility</p:attrName>
                                        </p:attrNameLst>
                                      </p:cBhvr>
                                      <p:to>
                                        <p:strVal val="visible"/>
                                      </p:to>
                                    </p:set>
                                    <p:animEffect transition="in" filter="blinds(horizontal)">
                                      <p:cBhvr>
                                        <p:cTn id="32" dur="500"/>
                                        <p:tgtEl>
                                          <p:spTgt spid="558120">
                                            <p:bg/>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58120">
                                            <p:txEl>
                                              <p:pRg st="0" end="0"/>
                                            </p:txEl>
                                          </p:spTgt>
                                        </p:tgtEl>
                                        <p:attrNameLst>
                                          <p:attrName>style.visibility</p:attrName>
                                        </p:attrNameLst>
                                      </p:cBhvr>
                                      <p:to>
                                        <p:strVal val="visible"/>
                                      </p:to>
                                    </p:set>
                                    <p:animEffect transition="in" filter="blinds(horizontal)">
                                      <p:cBhvr>
                                        <p:cTn id="35" dur="500"/>
                                        <p:tgtEl>
                                          <p:spTgt spid="558120">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58120">
                                            <p:txEl>
                                              <p:pRg st="1" end="1"/>
                                            </p:txEl>
                                          </p:spTgt>
                                        </p:tgtEl>
                                        <p:attrNameLst>
                                          <p:attrName>style.visibility</p:attrName>
                                        </p:attrNameLst>
                                      </p:cBhvr>
                                      <p:to>
                                        <p:strVal val="visible"/>
                                      </p:to>
                                    </p:set>
                                    <p:animEffect transition="in" filter="blinds(horizontal)">
                                      <p:cBhvr>
                                        <p:cTn id="40" dur="500"/>
                                        <p:tgtEl>
                                          <p:spTgt spid="558120">
                                            <p:txEl>
                                              <p:pRg st="1" end="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58120">
                                            <p:txEl>
                                              <p:pRg st="2" end="2"/>
                                            </p:txEl>
                                          </p:spTgt>
                                        </p:tgtEl>
                                        <p:attrNameLst>
                                          <p:attrName>style.visibility</p:attrName>
                                        </p:attrNameLst>
                                      </p:cBhvr>
                                      <p:to>
                                        <p:strVal val="visible"/>
                                      </p:to>
                                    </p:set>
                                    <p:animEffect transition="in" filter="blinds(horizontal)">
                                      <p:cBhvr>
                                        <p:cTn id="45" dur="500"/>
                                        <p:tgtEl>
                                          <p:spTgt spid="558120">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58120">
                                            <p:txEl>
                                              <p:pRg st="3" end="3"/>
                                            </p:txEl>
                                          </p:spTgt>
                                        </p:tgtEl>
                                        <p:attrNameLst>
                                          <p:attrName>style.visibility</p:attrName>
                                        </p:attrNameLst>
                                      </p:cBhvr>
                                      <p:to>
                                        <p:strVal val="visible"/>
                                      </p:to>
                                    </p:set>
                                    <p:animEffect transition="in" filter="blinds(horizontal)">
                                      <p:cBhvr>
                                        <p:cTn id="50" dur="500"/>
                                        <p:tgtEl>
                                          <p:spTgt spid="558120">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58120">
                                            <p:txEl>
                                              <p:pRg st="4" end="4"/>
                                            </p:txEl>
                                          </p:spTgt>
                                        </p:tgtEl>
                                        <p:attrNameLst>
                                          <p:attrName>style.visibility</p:attrName>
                                        </p:attrNameLst>
                                      </p:cBhvr>
                                      <p:to>
                                        <p:strVal val="visible"/>
                                      </p:to>
                                    </p:set>
                                    <p:animEffect transition="in" filter="blinds(horizontal)">
                                      <p:cBhvr>
                                        <p:cTn id="55" dur="500"/>
                                        <p:tgtEl>
                                          <p:spTgt spid="558120">
                                            <p:txEl>
                                              <p:pRg st="4" end="4"/>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1" nodeType="clickEffect">
                                  <p:stCondLst>
                                    <p:cond delay="0"/>
                                  </p:stCondLst>
                                  <p:childTnLst>
                                    <p:set>
                                      <p:cBhvr>
                                        <p:cTn id="59" dur="1" fill="hold">
                                          <p:stCondLst>
                                            <p:cond delay="0"/>
                                          </p:stCondLst>
                                        </p:cTn>
                                        <p:tgtEl>
                                          <p:spTgt spid="558083">
                                            <p:bg/>
                                          </p:spTgt>
                                        </p:tgtEl>
                                        <p:attrNameLst>
                                          <p:attrName>style.visibility</p:attrName>
                                        </p:attrNameLst>
                                      </p:cBhvr>
                                      <p:to>
                                        <p:strVal val="visible"/>
                                      </p:to>
                                    </p:set>
                                    <p:animEffect transition="in" filter="blinds(horizontal)">
                                      <p:cBhvr>
                                        <p:cTn id="60" dur="500"/>
                                        <p:tgtEl>
                                          <p:spTgt spid="558083">
                                            <p:bg/>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58083">
                                            <p:txEl>
                                              <p:pRg st="0" end="0"/>
                                            </p:txEl>
                                          </p:spTgt>
                                        </p:tgtEl>
                                        <p:attrNameLst>
                                          <p:attrName>style.visibility</p:attrName>
                                        </p:attrNameLst>
                                      </p:cBhvr>
                                      <p:to>
                                        <p:strVal val="visible"/>
                                      </p:to>
                                    </p:set>
                                    <p:animEffect transition="in" filter="blinds(horizontal)">
                                      <p:cBhvr>
                                        <p:cTn id="63" dur="500"/>
                                        <p:tgtEl>
                                          <p:spTgt spid="558083">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558083">
                                            <p:txEl>
                                              <p:pRg st="1" end="1"/>
                                            </p:txEl>
                                          </p:spTgt>
                                        </p:tgtEl>
                                        <p:attrNameLst>
                                          <p:attrName>style.visibility</p:attrName>
                                        </p:attrNameLst>
                                      </p:cBhvr>
                                      <p:to>
                                        <p:strVal val="visible"/>
                                      </p:to>
                                    </p:set>
                                    <p:animEffect transition="in" filter="blinds(horizontal)">
                                      <p:cBhvr>
                                        <p:cTn id="68" dur="500"/>
                                        <p:tgtEl>
                                          <p:spTgt spid="558083">
                                            <p:txEl>
                                              <p:pRg st="1" end="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58083">
                                            <p:txEl>
                                              <p:pRg st="2" end="2"/>
                                            </p:txEl>
                                          </p:spTgt>
                                        </p:tgtEl>
                                        <p:attrNameLst>
                                          <p:attrName>style.visibility</p:attrName>
                                        </p:attrNameLst>
                                      </p:cBhvr>
                                      <p:to>
                                        <p:strVal val="visible"/>
                                      </p:to>
                                    </p:set>
                                    <p:animEffect transition="in" filter="blinds(horizontal)">
                                      <p:cBhvr>
                                        <p:cTn id="73" dur="500"/>
                                        <p:tgtEl>
                                          <p:spTgt spid="558083">
                                            <p:txEl>
                                              <p:pRg st="2" end="2"/>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58083">
                                            <p:txEl>
                                              <p:pRg st="3" end="3"/>
                                            </p:txEl>
                                          </p:spTgt>
                                        </p:tgtEl>
                                        <p:attrNameLst>
                                          <p:attrName>style.visibility</p:attrName>
                                        </p:attrNameLst>
                                      </p:cBhvr>
                                      <p:to>
                                        <p:strVal val="visible"/>
                                      </p:to>
                                    </p:set>
                                    <p:animEffect transition="in" filter="blinds(horizontal)">
                                      <p:cBhvr>
                                        <p:cTn id="78" dur="500"/>
                                        <p:tgtEl>
                                          <p:spTgt spid="558083">
                                            <p:txEl>
                                              <p:pRg st="3" end="3"/>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558083">
                                            <p:txEl>
                                              <p:pRg st="4" end="4"/>
                                            </p:txEl>
                                          </p:spTgt>
                                        </p:tgtEl>
                                        <p:attrNameLst>
                                          <p:attrName>style.visibility</p:attrName>
                                        </p:attrNameLst>
                                      </p:cBhvr>
                                      <p:to>
                                        <p:strVal val="visible"/>
                                      </p:to>
                                    </p:set>
                                    <p:animEffect transition="in" filter="blinds(horizontal)">
                                      <p:cBhvr>
                                        <p:cTn id="83" dur="500"/>
                                        <p:tgtEl>
                                          <p:spTgt spid="558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uiExpand="1" build="p" bldLvl="2" autoUpdateAnimBg="0"/>
      <p:bldP spid="558083" grpId="1" build="p" animBg="1"/>
      <p:bldP spid="558112" grpId="0"/>
      <p:bldP spid="558119" grpId="0"/>
      <p:bldP spid="558120" grpId="0" uiExpand="1" build="p" bldLvl="2"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5695708-78D6-49FC-AD1D-A92B2AA36AF2}" type="slidenum">
              <a:rPr lang="zh-CN" altLang="en-US" smtClean="0"/>
              <a:pPr>
                <a:defRPr/>
              </a:pPr>
              <a:t>60</a:t>
            </a:fld>
            <a:endParaRPr lang="zh-CN" altLang="en-US"/>
          </a:p>
        </p:txBody>
      </p:sp>
      <p:sp>
        <p:nvSpPr>
          <p:cNvPr id="3" name="文本框 2"/>
          <p:cNvSpPr txBox="1"/>
          <p:nvPr/>
        </p:nvSpPr>
        <p:spPr>
          <a:xfrm>
            <a:off x="419100" y="180975"/>
            <a:ext cx="2952750" cy="461665"/>
          </a:xfrm>
          <a:prstGeom prst="rect">
            <a:avLst/>
          </a:prstGeom>
          <a:noFill/>
        </p:spPr>
        <p:txBody>
          <a:bodyPr wrap="square" rtlCol="0">
            <a:spAutoFit/>
          </a:bodyPr>
          <a:lstStyle/>
          <a:p>
            <a:r>
              <a:rPr lang="zh-CN" altLang="en-US" sz="2400" dirty="0">
                <a:latin typeface="+mj-ea"/>
                <a:ea typeface="+mj-ea"/>
              </a:rPr>
              <a:t>作业</a:t>
            </a:r>
            <a:endParaRPr lang="zh-CN" altLang="en-US" sz="2400" dirty="0" smtClean="0">
              <a:latin typeface="+mj-ea"/>
              <a:ea typeface="+mj-ea"/>
            </a:endParaRPr>
          </a:p>
        </p:txBody>
      </p:sp>
      <p:sp>
        <p:nvSpPr>
          <p:cNvPr id="4" name="文本框 3"/>
          <p:cNvSpPr txBox="1"/>
          <p:nvPr/>
        </p:nvSpPr>
        <p:spPr>
          <a:xfrm>
            <a:off x="609599" y="1038225"/>
            <a:ext cx="5191126" cy="461665"/>
          </a:xfrm>
          <a:prstGeom prst="rect">
            <a:avLst/>
          </a:prstGeom>
          <a:noFill/>
        </p:spPr>
        <p:txBody>
          <a:bodyPr wrap="square" rtlCol="0">
            <a:spAutoFit/>
          </a:bodyPr>
          <a:lstStyle/>
          <a:p>
            <a:r>
              <a:rPr lang="en-US" altLang="zh-CN" sz="2400" dirty="0" smtClean="0">
                <a:latin typeface="+mj-ea"/>
                <a:ea typeface="+mj-ea"/>
              </a:rPr>
              <a:t>3</a:t>
            </a:r>
            <a:r>
              <a:rPr lang="zh-CN" altLang="en-US" sz="2400" dirty="0" smtClean="0">
                <a:latin typeface="+mj-ea"/>
                <a:ea typeface="+mj-ea"/>
              </a:rPr>
              <a:t>、</a:t>
            </a:r>
            <a:r>
              <a:rPr lang="en-US" altLang="zh-CN" sz="2400" dirty="0" smtClean="0">
                <a:latin typeface="+mj-ea"/>
                <a:ea typeface="+mj-ea"/>
              </a:rPr>
              <a:t>4</a:t>
            </a:r>
            <a:r>
              <a:rPr lang="zh-CN" altLang="en-US" sz="2400" dirty="0" smtClean="0">
                <a:latin typeface="+mj-ea"/>
                <a:ea typeface="+mj-ea"/>
              </a:rPr>
              <a:t>、</a:t>
            </a:r>
            <a:r>
              <a:rPr lang="en-US" altLang="zh-CN" sz="2400" dirty="0" smtClean="0">
                <a:latin typeface="+mj-ea"/>
                <a:ea typeface="+mj-ea"/>
              </a:rPr>
              <a:t>5</a:t>
            </a:r>
            <a:r>
              <a:rPr lang="zh-CN" altLang="en-US" sz="2400" dirty="0" smtClean="0">
                <a:latin typeface="+mj-ea"/>
                <a:ea typeface="+mj-ea"/>
              </a:rPr>
              <a:t>、</a:t>
            </a:r>
            <a:r>
              <a:rPr lang="en-US" altLang="zh-CN" sz="2400" dirty="0" smtClean="0">
                <a:latin typeface="+mj-ea"/>
                <a:ea typeface="+mj-ea"/>
              </a:rPr>
              <a:t>6</a:t>
            </a:r>
            <a:r>
              <a:rPr lang="zh-CN" altLang="en-US" sz="2400" dirty="0" smtClean="0">
                <a:latin typeface="+mj-ea"/>
                <a:ea typeface="+mj-ea"/>
              </a:rPr>
              <a:t>、</a:t>
            </a:r>
            <a:r>
              <a:rPr lang="en-US" altLang="zh-CN" sz="2400" dirty="0" smtClean="0">
                <a:latin typeface="+mj-ea"/>
                <a:ea typeface="+mj-ea"/>
              </a:rPr>
              <a:t>10</a:t>
            </a:r>
            <a:r>
              <a:rPr lang="zh-CN" altLang="en-US" sz="2400" dirty="0" smtClean="0">
                <a:latin typeface="+mj-ea"/>
                <a:ea typeface="+mj-ea"/>
              </a:rPr>
              <a:t>、</a:t>
            </a:r>
            <a:r>
              <a:rPr lang="en-US" altLang="zh-CN" sz="2400" dirty="0" smtClean="0">
                <a:latin typeface="+mj-ea"/>
                <a:ea typeface="+mj-ea"/>
              </a:rPr>
              <a:t>17</a:t>
            </a:r>
            <a:r>
              <a:rPr lang="zh-CN" altLang="en-US" sz="2400" dirty="0" smtClean="0">
                <a:latin typeface="+mj-ea"/>
                <a:ea typeface="+mj-ea"/>
              </a:rPr>
              <a:t>（</a:t>
            </a:r>
            <a:r>
              <a:rPr lang="en-US" altLang="zh-CN" sz="2400" dirty="0" smtClean="0">
                <a:latin typeface="+mj-ea"/>
                <a:ea typeface="+mj-ea"/>
              </a:rPr>
              <a:t>1</a:t>
            </a:r>
            <a:r>
              <a:rPr lang="zh-CN" altLang="en-US" sz="2400" dirty="0" smtClean="0">
                <a:latin typeface="+mj-ea"/>
                <a:ea typeface="+mj-ea"/>
              </a:rPr>
              <a:t>）（</a:t>
            </a:r>
            <a:r>
              <a:rPr lang="en-US" altLang="zh-CN" sz="2400" dirty="0" smtClean="0">
                <a:latin typeface="+mj-ea"/>
                <a:ea typeface="+mj-ea"/>
              </a:rPr>
              <a:t>2</a:t>
            </a:r>
            <a:r>
              <a:rPr lang="zh-CN" altLang="en-US" sz="2400" dirty="0" smtClean="0">
                <a:latin typeface="+mj-ea"/>
                <a:ea typeface="+mj-ea"/>
              </a:rPr>
              <a:t>）</a:t>
            </a:r>
          </a:p>
        </p:txBody>
      </p:sp>
    </p:spTree>
    <p:extLst>
      <p:ext uri="{BB962C8B-B14F-4D97-AF65-F5344CB8AC3E}">
        <p14:creationId xmlns:p14="http://schemas.microsoft.com/office/powerpoint/2010/main" val="3161050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6"/>
          <p:cNvSpPr>
            <a:spLocks noChangeArrowheads="1"/>
          </p:cNvSpPr>
          <p:nvPr/>
        </p:nvSpPr>
        <p:spPr bwMode="auto">
          <a:xfrm>
            <a:off x="2681288" y="2493963"/>
            <a:ext cx="6300787" cy="3409950"/>
          </a:xfrm>
          <a:prstGeom prst="rect">
            <a:avLst/>
          </a:prstGeom>
          <a:solidFill>
            <a:schemeClr val="accent1">
              <a:alpha val="20000"/>
            </a:schemeClr>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267" name="Rectangle 97"/>
          <p:cNvSpPr>
            <a:spLocks noChangeArrowheads="1"/>
          </p:cNvSpPr>
          <p:nvPr/>
        </p:nvSpPr>
        <p:spPr bwMode="auto">
          <a:xfrm>
            <a:off x="160338" y="2438400"/>
            <a:ext cx="1755775" cy="3419475"/>
          </a:xfrm>
          <a:prstGeom prst="rect">
            <a:avLst/>
          </a:prstGeom>
          <a:solidFill>
            <a:srgbClr val="99CC00">
              <a:alpha val="20000"/>
            </a:srgbClr>
          </a:solidFill>
          <a:ln w="9525">
            <a:solidFill>
              <a:schemeClr val="tx1"/>
            </a:solidFill>
            <a:prstDash val="dash"/>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268" name="Text Box 98"/>
          <p:cNvSpPr txBox="1">
            <a:spLocks noChangeArrowheads="1"/>
          </p:cNvSpPr>
          <p:nvPr/>
        </p:nvSpPr>
        <p:spPr bwMode="auto">
          <a:xfrm>
            <a:off x="2771775" y="3530600"/>
            <a:ext cx="371475" cy="1287463"/>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dirty="0">
                <a:ea typeface="黑体" panose="02010609060101010101" pitchFamily="49" charset="-122"/>
              </a:rPr>
              <a:t>地址寄存器</a:t>
            </a:r>
          </a:p>
        </p:txBody>
      </p:sp>
      <p:sp>
        <p:nvSpPr>
          <p:cNvPr id="11269" name="Text Box 99"/>
          <p:cNvSpPr txBox="1">
            <a:spLocks noChangeArrowheads="1"/>
          </p:cNvSpPr>
          <p:nvPr/>
        </p:nvSpPr>
        <p:spPr bwMode="auto">
          <a:xfrm>
            <a:off x="3338513" y="3532188"/>
            <a:ext cx="360362" cy="1319212"/>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solidFill>
                  <a:srgbClr val="000000"/>
                </a:solidFill>
                <a:latin typeface="黑体" panose="02010609060101010101" pitchFamily="49" charset="-122"/>
                <a:ea typeface="黑体" panose="02010609060101010101" pitchFamily="49" charset="-122"/>
              </a:rPr>
              <a:t>地址译码器</a:t>
            </a:r>
            <a:endParaRPr kumimoji="1" lang="zh-CN" altLang="en-US" sz="1800">
              <a:latin typeface="黑体" panose="02010609060101010101" pitchFamily="49" charset="-122"/>
              <a:ea typeface="黑体" panose="02010609060101010101" pitchFamily="49" charset="-122"/>
            </a:endParaRPr>
          </a:p>
        </p:txBody>
      </p:sp>
      <p:sp>
        <p:nvSpPr>
          <p:cNvPr id="11270" name="Line 100"/>
          <p:cNvSpPr>
            <a:spLocks noChangeShapeType="1"/>
          </p:cNvSpPr>
          <p:nvPr/>
        </p:nvSpPr>
        <p:spPr bwMode="auto">
          <a:xfrm flipV="1">
            <a:off x="3705225" y="3394075"/>
            <a:ext cx="449263" cy="1984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1" name="Line 101"/>
          <p:cNvSpPr>
            <a:spLocks noChangeShapeType="1"/>
          </p:cNvSpPr>
          <p:nvPr/>
        </p:nvSpPr>
        <p:spPr bwMode="auto">
          <a:xfrm flipV="1">
            <a:off x="3702050" y="3492500"/>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2" name="Line 102"/>
          <p:cNvSpPr>
            <a:spLocks noChangeShapeType="1"/>
          </p:cNvSpPr>
          <p:nvPr/>
        </p:nvSpPr>
        <p:spPr bwMode="auto">
          <a:xfrm flipV="1">
            <a:off x="3705225" y="3592513"/>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3" name="Line 103"/>
          <p:cNvSpPr>
            <a:spLocks noChangeShapeType="1"/>
          </p:cNvSpPr>
          <p:nvPr/>
        </p:nvSpPr>
        <p:spPr bwMode="auto">
          <a:xfrm flipV="1">
            <a:off x="3705225" y="3690938"/>
            <a:ext cx="449263" cy="198437"/>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4" name="Line 104"/>
          <p:cNvSpPr>
            <a:spLocks noChangeShapeType="1"/>
          </p:cNvSpPr>
          <p:nvPr/>
        </p:nvSpPr>
        <p:spPr bwMode="auto">
          <a:xfrm>
            <a:off x="3705225" y="4651375"/>
            <a:ext cx="449263" cy="968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5" name="Line 105"/>
          <p:cNvSpPr>
            <a:spLocks noChangeShapeType="1"/>
          </p:cNvSpPr>
          <p:nvPr/>
        </p:nvSpPr>
        <p:spPr bwMode="auto">
          <a:xfrm>
            <a:off x="3705225" y="4716463"/>
            <a:ext cx="449263" cy="100012"/>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nvGrpSpPr>
          <p:cNvPr id="2" name="Group 106"/>
          <p:cNvGrpSpPr>
            <a:grpSpLocks/>
          </p:cNvGrpSpPr>
          <p:nvPr/>
        </p:nvGrpSpPr>
        <p:grpSpPr bwMode="auto">
          <a:xfrm>
            <a:off x="3781425" y="4908550"/>
            <a:ext cx="1555750" cy="587375"/>
            <a:chOff x="2249" y="1828"/>
            <a:chExt cx="980" cy="370"/>
          </a:xfrm>
        </p:grpSpPr>
        <p:sp>
          <p:nvSpPr>
            <p:cNvPr id="11363" name="Text Box 107"/>
            <p:cNvSpPr txBox="1">
              <a:spLocks noChangeArrowheads="1"/>
            </p:cNvSpPr>
            <p:nvPr/>
          </p:nvSpPr>
          <p:spPr bwMode="auto">
            <a:xfrm>
              <a:off x="2249" y="1937"/>
              <a:ext cx="980" cy="261"/>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dirty="0">
                  <a:ea typeface="黑体" panose="02010609060101010101" pitchFamily="49" charset="-122"/>
                </a:rPr>
                <a:t>读写控制电路</a:t>
              </a:r>
            </a:p>
          </p:txBody>
        </p:sp>
        <p:sp>
          <p:nvSpPr>
            <p:cNvPr id="11364" name="Line 108"/>
            <p:cNvSpPr>
              <a:spLocks noChangeShapeType="1"/>
            </p:cNvSpPr>
            <p:nvPr/>
          </p:nvSpPr>
          <p:spPr bwMode="auto">
            <a:xfrm flipV="1">
              <a:off x="2872" y="1828"/>
              <a:ext cx="0" cy="120"/>
            </a:xfrm>
            <a:prstGeom prst="line">
              <a:avLst/>
            </a:prstGeom>
            <a:noFill/>
            <a:ln w="12700"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sp>
        <p:nvSpPr>
          <p:cNvPr id="11277" name="Line 109"/>
          <p:cNvSpPr>
            <a:spLocks noChangeShapeType="1"/>
          </p:cNvSpPr>
          <p:nvPr/>
        </p:nvSpPr>
        <p:spPr bwMode="auto">
          <a:xfrm flipV="1">
            <a:off x="1827213" y="5268913"/>
            <a:ext cx="1884362" cy="4762"/>
          </a:xfrm>
          <a:prstGeom prst="line">
            <a:avLst/>
          </a:prstGeom>
          <a:noFill/>
          <a:ln w="28575" cap="sq">
            <a:solidFill>
              <a:schemeClr val="tx1"/>
            </a:solidFill>
            <a:round/>
            <a:headEnd type="none" w="sm" len="sm"/>
            <a:tailEnd type="triangle" w="med" len="med"/>
          </a:ln>
          <a:effectLst>
            <a:outerShdw dist="3592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8" name="Text Box 110"/>
          <p:cNvSpPr txBox="1">
            <a:spLocks noChangeArrowheads="1"/>
          </p:cNvSpPr>
          <p:nvPr/>
        </p:nvSpPr>
        <p:spPr bwMode="auto">
          <a:xfrm>
            <a:off x="1711325" y="4811713"/>
            <a:ext cx="12398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latin typeface="黑体" panose="02010609060101010101" pitchFamily="49" charset="-122"/>
                <a:ea typeface="黑体" panose="02010609060101010101" pitchFamily="49" charset="-122"/>
              </a:rPr>
              <a:t>控制线</a:t>
            </a:r>
            <a:endParaRPr kumimoji="1" lang="zh-CN" altLang="en-US" sz="1800">
              <a:ea typeface="黑体" panose="02010609060101010101" pitchFamily="49" charset="-122"/>
            </a:endParaRPr>
          </a:p>
        </p:txBody>
      </p:sp>
      <p:sp>
        <p:nvSpPr>
          <p:cNvPr id="11279" name="Text Box 111"/>
          <p:cNvSpPr txBox="1">
            <a:spLocks noChangeArrowheads="1"/>
          </p:cNvSpPr>
          <p:nvPr/>
        </p:nvSpPr>
        <p:spPr bwMode="auto">
          <a:xfrm>
            <a:off x="206375" y="4930775"/>
            <a:ext cx="18462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5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写控制信号</a:t>
            </a:r>
          </a:p>
        </p:txBody>
      </p:sp>
      <p:grpSp>
        <p:nvGrpSpPr>
          <p:cNvPr id="3" name="Group 112"/>
          <p:cNvGrpSpPr>
            <a:grpSpLocks/>
          </p:cNvGrpSpPr>
          <p:nvPr/>
        </p:nvGrpSpPr>
        <p:grpSpPr bwMode="auto">
          <a:xfrm>
            <a:off x="4110038" y="3340100"/>
            <a:ext cx="1609725" cy="1558925"/>
            <a:chOff x="2589" y="854"/>
            <a:chExt cx="1014" cy="982"/>
          </a:xfrm>
        </p:grpSpPr>
        <p:sp>
          <p:nvSpPr>
            <p:cNvPr id="11334" name="Text Box 113"/>
            <p:cNvSpPr txBox="1">
              <a:spLocks noChangeArrowheads="1"/>
            </p:cNvSpPr>
            <p:nvPr/>
          </p:nvSpPr>
          <p:spPr bwMode="auto">
            <a:xfrm>
              <a:off x="3177" y="992"/>
              <a:ext cx="426"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记忆单元</a:t>
              </a:r>
            </a:p>
          </p:txBody>
        </p:sp>
        <p:sp>
          <p:nvSpPr>
            <p:cNvPr id="11335" name="Rectangle 114"/>
            <p:cNvSpPr>
              <a:spLocks noChangeArrowheads="1"/>
            </p:cNvSpPr>
            <p:nvPr/>
          </p:nvSpPr>
          <p:spPr bwMode="auto">
            <a:xfrm>
              <a:off x="2589" y="857"/>
              <a:ext cx="622" cy="979"/>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336" name="Line 115"/>
            <p:cNvSpPr>
              <a:spLocks noChangeShapeType="1"/>
            </p:cNvSpPr>
            <p:nvPr/>
          </p:nvSpPr>
          <p:spPr bwMode="auto">
            <a:xfrm>
              <a:off x="2589" y="1776"/>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37" name="Line 116"/>
            <p:cNvSpPr>
              <a:spLocks noChangeShapeType="1"/>
            </p:cNvSpPr>
            <p:nvPr/>
          </p:nvSpPr>
          <p:spPr bwMode="auto">
            <a:xfrm>
              <a:off x="2589" y="1713"/>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561269" name="Text Box 117"/>
            <p:cNvSpPr txBox="1">
              <a:spLocks noChangeArrowheads="1"/>
            </p:cNvSpPr>
            <p:nvPr/>
          </p:nvSpPr>
          <p:spPr bwMode="auto">
            <a:xfrm>
              <a:off x="2613" y="1140"/>
              <a:ext cx="498" cy="692"/>
            </a:xfrm>
            <a:prstGeom prst="rect">
              <a:avLst/>
            </a:prstGeom>
            <a:noFill/>
            <a:ln w="9525" cap="sq">
              <a:noFill/>
              <a:miter lim="800000"/>
              <a:headEnd type="none" w="sm" len="sm"/>
              <a:tailEnd type="none" w="sm" len="sm"/>
            </a:ln>
            <a:effectLst/>
          </p:spPr>
          <p:txBody>
            <a:bodyPr vert="eaVert" lIns="116623" tIns="58311" rIns="116623" bIns="58311"/>
            <a:lstStyle/>
            <a:p>
              <a:pPr algn="ctr" eaLnBrk="1" hangingPunct="1">
                <a:lnSpc>
                  <a:spcPct val="120000"/>
                </a:lnSpc>
                <a:defRPr/>
              </a:pPr>
              <a:r>
                <a:rPr kumimoji="1" lang="zh-CN" altLang="en-US" sz="900" dirty="0">
                  <a:solidFill>
                    <a:srgbClr val="808080"/>
                  </a:solidFill>
                  <a:effectLst>
                    <a:outerShdw blurRad="38100" dist="38100" dir="2700000" algn="tl">
                      <a:srgbClr val="C0C0C0"/>
                    </a:outerShdw>
                  </a:effectLst>
                  <a:latin typeface="黑体" pitchFamily="49" charset="-122"/>
                  <a:ea typeface="黑体" pitchFamily="49" charset="-122"/>
                  <a:sym typeface="Marlett" pitchFamily="2" charset="2"/>
                </a:rPr>
                <a:t></a:t>
              </a:r>
              <a:endParaRPr kumimoji="1" lang="zh-CN" altLang="en-US" sz="2300" dirty="0">
                <a:ea typeface="宋体" pitchFamily="2" charset="-122"/>
              </a:endParaRPr>
            </a:p>
          </p:txBody>
        </p:sp>
        <p:grpSp>
          <p:nvGrpSpPr>
            <p:cNvPr id="11339" name="Group 118"/>
            <p:cNvGrpSpPr>
              <a:grpSpLocks/>
            </p:cNvGrpSpPr>
            <p:nvPr/>
          </p:nvGrpSpPr>
          <p:grpSpPr bwMode="auto">
            <a:xfrm>
              <a:off x="2589" y="854"/>
              <a:ext cx="622" cy="443"/>
              <a:chOff x="5628" y="10821"/>
              <a:chExt cx="936" cy="609"/>
            </a:xfrm>
          </p:grpSpPr>
          <p:sp>
            <p:nvSpPr>
              <p:cNvPr id="11349" name="Line 119"/>
              <p:cNvSpPr>
                <a:spLocks noChangeShapeType="1"/>
              </p:cNvSpPr>
              <p:nvPr/>
            </p:nvSpPr>
            <p:spPr bwMode="auto">
              <a:xfrm>
                <a:off x="5628" y="1091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0" name="Line 120"/>
              <p:cNvSpPr>
                <a:spLocks noChangeShapeType="1"/>
              </p:cNvSpPr>
              <p:nvPr/>
            </p:nvSpPr>
            <p:spPr bwMode="auto">
              <a:xfrm>
                <a:off x="5628" y="11001"/>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1" name="Line 121"/>
              <p:cNvSpPr>
                <a:spLocks noChangeShapeType="1"/>
              </p:cNvSpPr>
              <p:nvPr/>
            </p:nvSpPr>
            <p:spPr bwMode="auto">
              <a:xfrm>
                <a:off x="5628" y="11086"/>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2" name="Line 122"/>
              <p:cNvSpPr>
                <a:spLocks noChangeShapeType="1"/>
              </p:cNvSpPr>
              <p:nvPr/>
            </p:nvSpPr>
            <p:spPr bwMode="auto">
              <a:xfrm>
                <a:off x="5628" y="11258"/>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3" name="Line 123"/>
              <p:cNvSpPr>
                <a:spLocks noChangeShapeType="1"/>
              </p:cNvSpPr>
              <p:nvPr/>
            </p:nvSpPr>
            <p:spPr bwMode="auto">
              <a:xfrm>
                <a:off x="5628" y="11172"/>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4" name="Line 124"/>
              <p:cNvSpPr>
                <a:spLocks noChangeShapeType="1"/>
              </p:cNvSpPr>
              <p:nvPr/>
            </p:nvSpPr>
            <p:spPr bwMode="auto">
              <a:xfrm>
                <a:off x="5628" y="11430"/>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5" name="Line 125"/>
              <p:cNvSpPr>
                <a:spLocks noChangeShapeType="1"/>
              </p:cNvSpPr>
              <p:nvPr/>
            </p:nvSpPr>
            <p:spPr bwMode="auto">
              <a:xfrm>
                <a:off x="5628" y="1134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6" name="Line 126"/>
              <p:cNvSpPr>
                <a:spLocks noChangeShapeType="1"/>
              </p:cNvSpPr>
              <p:nvPr/>
            </p:nvSpPr>
            <p:spPr bwMode="auto">
              <a:xfrm>
                <a:off x="6102"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7" name="Line 127"/>
              <p:cNvSpPr>
                <a:spLocks noChangeShapeType="1"/>
              </p:cNvSpPr>
              <p:nvPr/>
            </p:nvSpPr>
            <p:spPr bwMode="auto">
              <a:xfrm>
                <a:off x="6210"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8" name="Line 128"/>
              <p:cNvSpPr>
                <a:spLocks noChangeShapeType="1"/>
              </p:cNvSpPr>
              <p:nvPr/>
            </p:nvSpPr>
            <p:spPr bwMode="auto">
              <a:xfrm>
                <a:off x="6336"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9" name="Line 129"/>
              <p:cNvSpPr>
                <a:spLocks noChangeShapeType="1"/>
              </p:cNvSpPr>
              <p:nvPr/>
            </p:nvSpPr>
            <p:spPr bwMode="auto">
              <a:xfrm>
                <a:off x="644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0" name="Line 130"/>
              <p:cNvSpPr>
                <a:spLocks noChangeShapeType="1"/>
              </p:cNvSpPr>
              <p:nvPr/>
            </p:nvSpPr>
            <p:spPr bwMode="auto">
              <a:xfrm>
                <a:off x="575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1" name="Line 131"/>
              <p:cNvSpPr>
                <a:spLocks noChangeShapeType="1"/>
              </p:cNvSpPr>
              <p:nvPr/>
            </p:nvSpPr>
            <p:spPr bwMode="auto">
              <a:xfrm>
                <a:off x="5882" y="10839"/>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2" name="Line 132"/>
              <p:cNvSpPr>
                <a:spLocks noChangeShapeType="1"/>
              </p:cNvSpPr>
              <p:nvPr/>
            </p:nvSpPr>
            <p:spPr bwMode="auto">
              <a:xfrm>
                <a:off x="5994" y="10821"/>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40" name="Group 133"/>
            <p:cNvGrpSpPr>
              <a:grpSpLocks/>
            </p:cNvGrpSpPr>
            <p:nvPr/>
          </p:nvGrpSpPr>
          <p:grpSpPr bwMode="auto">
            <a:xfrm>
              <a:off x="2666" y="1720"/>
              <a:ext cx="458" cy="103"/>
              <a:chOff x="7470" y="11487"/>
              <a:chExt cx="690" cy="609"/>
            </a:xfrm>
          </p:grpSpPr>
          <p:sp>
            <p:nvSpPr>
              <p:cNvPr id="11342" name="Line 134"/>
              <p:cNvSpPr>
                <a:spLocks noChangeShapeType="1"/>
              </p:cNvSpPr>
              <p:nvPr/>
            </p:nvSpPr>
            <p:spPr bwMode="auto">
              <a:xfrm>
                <a:off x="7818"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3" name="Line 135"/>
              <p:cNvSpPr>
                <a:spLocks noChangeShapeType="1"/>
              </p:cNvSpPr>
              <p:nvPr/>
            </p:nvSpPr>
            <p:spPr bwMode="auto">
              <a:xfrm>
                <a:off x="7926"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4" name="Line 136"/>
              <p:cNvSpPr>
                <a:spLocks noChangeShapeType="1"/>
              </p:cNvSpPr>
              <p:nvPr/>
            </p:nvSpPr>
            <p:spPr bwMode="auto">
              <a:xfrm>
                <a:off x="8052"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5" name="Line 137"/>
              <p:cNvSpPr>
                <a:spLocks noChangeShapeType="1"/>
              </p:cNvSpPr>
              <p:nvPr/>
            </p:nvSpPr>
            <p:spPr bwMode="auto">
              <a:xfrm>
                <a:off x="816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6" name="Line 138"/>
              <p:cNvSpPr>
                <a:spLocks noChangeShapeType="1"/>
              </p:cNvSpPr>
              <p:nvPr/>
            </p:nvSpPr>
            <p:spPr bwMode="auto">
              <a:xfrm>
                <a:off x="747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7" name="Line 139"/>
              <p:cNvSpPr>
                <a:spLocks noChangeShapeType="1"/>
              </p:cNvSpPr>
              <p:nvPr/>
            </p:nvSpPr>
            <p:spPr bwMode="auto">
              <a:xfrm>
                <a:off x="7598" y="11505"/>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8" name="Line 140"/>
              <p:cNvSpPr>
                <a:spLocks noChangeShapeType="1"/>
              </p:cNvSpPr>
              <p:nvPr/>
            </p:nvSpPr>
            <p:spPr bwMode="auto">
              <a:xfrm>
                <a:off x="7710" y="1148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41" name="Line 141"/>
            <p:cNvSpPr>
              <a:spLocks noChangeShapeType="1"/>
            </p:cNvSpPr>
            <p:nvPr/>
          </p:nvSpPr>
          <p:spPr bwMode="auto">
            <a:xfrm>
              <a:off x="3171" y="948"/>
              <a:ext cx="147" cy="10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sp>
        <p:nvSpPr>
          <p:cNvPr id="11281" name="Text Box 142"/>
          <p:cNvSpPr txBox="1">
            <a:spLocks noChangeArrowheads="1"/>
          </p:cNvSpPr>
          <p:nvPr/>
        </p:nvSpPr>
        <p:spPr bwMode="auto">
          <a:xfrm>
            <a:off x="1689100" y="2643188"/>
            <a:ext cx="12176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dirty="0">
                <a:ea typeface="黑体" panose="02010609060101010101" pitchFamily="49" charset="-122"/>
              </a:rPr>
              <a:t>数据线</a:t>
            </a:r>
          </a:p>
        </p:txBody>
      </p:sp>
      <p:sp>
        <p:nvSpPr>
          <p:cNvPr id="11282" name="Freeform 143"/>
          <p:cNvSpPr>
            <a:spLocks/>
          </p:cNvSpPr>
          <p:nvPr/>
        </p:nvSpPr>
        <p:spPr bwMode="auto">
          <a:xfrm>
            <a:off x="1871663" y="3087688"/>
            <a:ext cx="2654300" cy="250825"/>
          </a:xfrm>
          <a:custGeom>
            <a:avLst/>
            <a:gdLst>
              <a:gd name="T0" fmla="*/ 2147483646 w 2688"/>
              <a:gd name="T1" fmla="*/ 2147483646 h 144"/>
              <a:gd name="T2" fmla="*/ 2147483646 w 2688"/>
              <a:gd name="T3" fmla="*/ 0 h 144"/>
              <a:gd name="T4" fmla="*/ 0 w 2688"/>
              <a:gd name="T5" fmla="*/ 0 h 144"/>
              <a:gd name="T6" fmla="*/ 0 60000 65536"/>
              <a:gd name="T7" fmla="*/ 0 60000 65536"/>
              <a:gd name="T8" fmla="*/ 0 60000 65536"/>
            </a:gdLst>
            <a:ahLst/>
            <a:cxnLst>
              <a:cxn ang="T6">
                <a:pos x="T0" y="T1"/>
              </a:cxn>
              <a:cxn ang="T7">
                <a:pos x="T2" y="T3"/>
              </a:cxn>
              <a:cxn ang="T8">
                <a:pos x="T4" y="T5"/>
              </a:cxn>
            </a:cxnLst>
            <a:rect l="0" t="0" r="r" b="b"/>
            <a:pathLst>
              <a:path w="2688" h="144">
                <a:moveTo>
                  <a:pt x="2688" y="144"/>
                </a:moveTo>
                <a:lnTo>
                  <a:pt x="2688" y="0"/>
                </a:lnTo>
                <a:lnTo>
                  <a:pt x="0" y="0"/>
                </a:lnTo>
              </a:path>
            </a:pathLst>
          </a:custGeom>
          <a:noFill/>
          <a:ln w="28575" cmpd="sng">
            <a:solidFill>
              <a:schemeClr val="tx1"/>
            </a:solidFill>
            <a:round/>
            <a:headEnd type="triangle" w="med" len="med"/>
            <a:tailEnd type="triangle" w="med" len="med"/>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3" name="Text Box 144"/>
          <p:cNvSpPr txBox="1">
            <a:spLocks noChangeArrowheads="1"/>
          </p:cNvSpPr>
          <p:nvPr/>
        </p:nvSpPr>
        <p:spPr bwMode="auto">
          <a:xfrm>
            <a:off x="393700" y="2484438"/>
            <a:ext cx="15208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写的数据</a:t>
            </a:r>
          </a:p>
        </p:txBody>
      </p:sp>
      <p:sp>
        <p:nvSpPr>
          <p:cNvPr id="11284" name="Text Box 145"/>
          <p:cNvSpPr txBox="1">
            <a:spLocks noChangeArrowheads="1"/>
          </p:cNvSpPr>
          <p:nvPr/>
        </p:nvSpPr>
        <p:spPr bwMode="auto">
          <a:xfrm>
            <a:off x="1827213" y="3036888"/>
            <a:ext cx="9636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宋体" panose="02010600030101010101" pitchFamily="2" charset="-122"/>
              </a:rPr>
              <a:t>(64</a:t>
            </a:r>
            <a:r>
              <a:rPr kumimoji="1" lang="zh-CN" altLang="en-US" sz="1800" b="1">
                <a:ea typeface="宋体" panose="02010600030101010101" pitchFamily="2" charset="-122"/>
              </a:rPr>
              <a:t>位</a:t>
            </a:r>
            <a:r>
              <a:rPr kumimoji="1" lang="en-US" altLang="zh-CN" sz="1800" b="1">
                <a:ea typeface="宋体" panose="02010600030101010101" pitchFamily="2" charset="-122"/>
              </a:rPr>
              <a:t>)</a:t>
            </a:r>
          </a:p>
        </p:txBody>
      </p:sp>
      <p:sp>
        <p:nvSpPr>
          <p:cNvPr id="11285" name="Text Box 146"/>
          <p:cNvSpPr txBox="1">
            <a:spLocks noChangeArrowheads="1"/>
          </p:cNvSpPr>
          <p:nvPr/>
        </p:nvSpPr>
        <p:spPr bwMode="auto">
          <a:xfrm>
            <a:off x="611188" y="3613150"/>
            <a:ext cx="13668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pPr>
            <a:r>
              <a:rPr kumimoji="1" lang="zh-CN" altLang="en-US" sz="1800">
                <a:ea typeface="黑体" panose="02010609060101010101" pitchFamily="49" charset="-122"/>
              </a:rPr>
              <a:t>主存地址</a:t>
            </a:r>
          </a:p>
        </p:txBody>
      </p:sp>
      <p:sp>
        <p:nvSpPr>
          <p:cNvPr id="11286" name="Text Box 147"/>
          <p:cNvSpPr txBox="1">
            <a:spLocks noChangeArrowheads="1"/>
          </p:cNvSpPr>
          <p:nvPr/>
        </p:nvSpPr>
        <p:spPr bwMode="auto">
          <a:xfrm>
            <a:off x="1827213" y="3792538"/>
            <a:ext cx="944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地址线</a:t>
            </a:r>
          </a:p>
        </p:txBody>
      </p:sp>
      <p:sp>
        <p:nvSpPr>
          <p:cNvPr id="11287" name="Text Box 148"/>
          <p:cNvSpPr txBox="1">
            <a:spLocks noChangeArrowheads="1"/>
          </p:cNvSpPr>
          <p:nvPr/>
        </p:nvSpPr>
        <p:spPr bwMode="auto">
          <a:xfrm>
            <a:off x="1781175" y="4162425"/>
            <a:ext cx="9636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宋体" panose="02010600030101010101" pitchFamily="2" charset="-122"/>
              </a:rPr>
              <a:t>(36</a:t>
            </a:r>
            <a:r>
              <a:rPr kumimoji="1" lang="zh-CN" altLang="en-US" sz="1800" b="1">
                <a:ea typeface="宋体" panose="02010600030101010101" pitchFamily="2" charset="-122"/>
              </a:rPr>
              <a:t>位</a:t>
            </a:r>
            <a:r>
              <a:rPr kumimoji="1" lang="en-US" altLang="zh-CN" sz="1800" b="1">
                <a:ea typeface="宋体" panose="02010600030101010101" pitchFamily="2" charset="-122"/>
              </a:rPr>
              <a:t>)</a:t>
            </a:r>
          </a:p>
        </p:txBody>
      </p:sp>
      <p:grpSp>
        <p:nvGrpSpPr>
          <p:cNvPr id="6" name="Group 149"/>
          <p:cNvGrpSpPr>
            <a:grpSpLocks/>
          </p:cNvGrpSpPr>
          <p:nvPr/>
        </p:nvGrpSpPr>
        <p:grpSpPr bwMode="auto">
          <a:xfrm>
            <a:off x="5630863" y="2908300"/>
            <a:ext cx="3216275" cy="2936875"/>
            <a:chOff x="3603" y="582"/>
            <a:chExt cx="2026" cy="1850"/>
          </a:xfrm>
        </p:grpSpPr>
        <p:grpSp>
          <p:nvGrpSpPr>
            <p:cNvPr id="11302" name="Group 150"/>
            <p:cNvGrpSpPr>
              <a:grpSpLocks/>
            </p:cNvGrpSpPr>
            <p:nvPr/>
          </p:nvGrpSpPr>
          <p:grpSpPr bwMode="auto">
            <a:xfrm>
              <a:off x="3603" y="731"/>
              <a:ext cx="1836" cy="1601"/>
              <a:chOff x="2666" y="1073"/>
              <a:chExt cx="1439" cy="1256"/>
            </a:xfrm>
          </p:grpSpPr>
          <p:grpSp>
            <p:nvGrpSpPr>
              <p:cNvPr id="11304" name="Group 151"/>
              <p:cNvGrpSpPr>
                <a:grpSpLocks/>
              </p:cNvGrpSpPr>
              <p:nvPr/>
            </p:nvGrpSpPr>
            <p:grpSpPr bwMode="auto">
              <a:xfrm>
                <a:off x="3273" y="1076"/>
                <a:ext cx="595" cy="1192"/>
                <a:chOff x="4598" y="40"/>
                <a:chExt cx="829" cy="1508"/>
              </a:xfrm>
            </p:grpSpPr>
            <p:sp>
              <p:nvSpPr>
                <p:cNvPr id="11321" name="Rectangle 152"/>
                <p:cNvSpPr>
                  <a:spLocks noChangeArrowheads="1"/>
                </p:cNvSpPr>
                <p:nvPr/>
              </p:nvSpPr>
              <p:spPr bwMode="auto">
                <a:xfrm>
                  <a:off x="4600" y="40"/>
                  <a:ext cx="827" cy="1508"/>
                </a:xfrm>
                <a:prstGeom prst="rect">
                  <a:avLst/>
                </a:prstGeom>
                <a:noFill/>
                <a:ln w="12700"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322" name="Line 153"/>
                <p:cNvSpPr>
                  <a:spLocks noChangeShapeType="1"/>
                </p:cNvSpPr>
                <p:nvPr/>
              </p:nvSpPr>
              <p:spPr bwMode="auto">
                <a:xfrm>
                  <a:off x="4600" y="79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3" name="Line 154"/>
                <p:cNvSpPr>
                  <a:spLocks noChangeShapeType="1"/>
                </p:cNvSpPr>
                <p:nvPr/>
              </p:nvSpPr>
              <p:spPr bwMode="auto">
                <a:xfrm>
                  <a:off x="4608" y="40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4" name="Line 155"/>
                <p:cNvSpPr>
                  <a:spLocks noChangeShapeType="1"/>
                </p:cNvSpPr>
                <p:nvPr/>
              </p:nvSpPr>
              <p:spPr bwMode="auto">
                <a:xfrm>
                  <a:off x="4599" y="60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5" name="Line 156"/>
                <p:cNvSpPr>
                  <a:spLocks noChangeShapeType="1"/>
                </p:cNvSpPr>
                <p:nvPr/>
              </p:nvSpPr>
              <p:spPr bwMode="auto">
                <a:xfrm>
                  <a:off x="4599" y="22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6" name="Line 157"/>
                <p:cNvSpPr>
                  <a:spLocks noChangeShapeType="1"/>
                </p:cNvSpPr>
                <p:nvPr/>
              </p:nvSpPr>
              <p:spPr bwMode="auto">
                <a:xfrm>
                  <a:off x="4607" y="69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7" name="Line 158"/>
                <p:cNvSpPr>
                  <a:spLocks noChangeShapeType="1"/>
                </p:cNvSpPr>
                <p:nvPr/>
              </p:nvSpPr>
              <p:spPr bwMode="auto">
                <a:xfrm>
                  <a:off x="4599" y="311"/>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8" name="Line 159"/>
                <p:cNvSpPr>
                  <a:spLocks noChangeShapeType="1"/>
                </p:cNvSpPr>
                <p:nvPr/>
              </p:nvSpPr>
              <p:spPr bwMode="auto">
                <a:xfrm>
                  <a:off x="4606" y="50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9" name="Line 160"/>
                <p:cNvSpPr>
                  <a:spLocks noChangeShapeType="1"/>
                </p:cNvSpPr>
                <p:nvPr/>
              </p:nvSpPr>
              <p:spPr bwMode="auto">
                <a:xfrm>
                  <a:off x="4606" y="12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0" name="Line 161"/>
                <p:cNvSpPr>
                  <a:spLocks noChangeShapeType="1"/>
                </p:cNvSpPr>
                <p:nvPr/>
              </p:nvSpPr>
              <p:spPr bwMode="auto">
                <a:xfrm>
                  <a:off x="4608" y="1433"/>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1" name="Line 162"/>
                <p:cNvSpPr>
                  <a:spLocks noChangeShapeType="1"/>
                </p:cNvSpPr>
                <p:nvPr/>
              </p:nvSpPr>
              <p:spPr bwMode="auto">
                <a:xfrm>
                  <a:off x="4600" y="88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2" name="Line 163"/>
                <p:cNvSpPr>
                  <a:spLocks noChangeShapeType="1"/>
                </p:cNvSpPr>
                <p:nvPr/>
              </p:nvSpPr>
              <p:spPr bwMode="auto">
                <a:xfrm>
                  <a:off x="4607" y="1335"/>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3" name="Line 164"/>
                <p:cNvSpPr>
                  <a:spLocks noChangeShapeType="1"/>
                </p:cNvSpPr>
                <p:nvPr/>
              </p:nvSpPr>
              <p:spPr bwMode="auto">
                <a:xfrm>
                  <a:off x="4598" y="98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05" name="Text Box 165"/>
              <p:cNvSpPr txBox="1">
                <a:spLocks noChangeArrowheads="1"/>
              </p:cNvSpPr>
              <p:nvPr/>
            </p:nvSpPr>
            <p:spPr bwMode="auto">
              <a:xfrm>
                <a:off x="3452" y="1902"/>
                <a:ext cx="19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en-US" altLang="zh-CN" sz="1300" b="1">
                    <a:solidFill>
                      <a:srgbClr val="000000"/>
                    </a:solidFill>
                    <a:ea typeface="宋体" panose="02010600030101010101" pitchFamily="2" charset="-122"/>
                  </a:rPr>
                  <a:t>·····		</a:t>
                </a:r>
                <a:endParaRPr kumimoji="1" lang="en-US" altLang="zh-CN" sz="2600">
                  <a:ea typeface="宋体" panose="02010600030101010101" pitchFamily="2" charset="-122"/>
                </a:endParaRPr>
              </a:p>
            </p:txBody>
          </p:sp>
          <p:sp>
            <p:nvSpPr>
              <p:cNvPr id="11306" name="Text Box 166"/>
              <p:cNvSpPr txBox="1">
                <a:spLocks noChangeArrowheads="1"/>
              </p:cNvSpPr>
              <p:nvPr/>
            </p:nvSpPr>
            <p:spPr bwMode="auto">
              <a:xfrm>
                <a:off x="3198" y="1143"/>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01101001</a:t>
                </a:r>
                <a:endParaRPr kumimoji="1" lang="en-US" altLang="zh-CN" sz="2600">
                  <a:ea typeface="宋体" panose="02010600030101010101" pitchFamily="2" charset="-122"/>
                </a:endParaRPr>
              </a:p>
            </p:txBody>
          </p:sp>
          <p:sp>
            <p:nvSpPr>
              <p:cNvPr id="11307" name="Text Box 167"/>
              <p:cNvSpPr txBox="1">
                <a:spLocks noChangeArrowheads="1"/>
              </p:cNvSpPr>
              <p:nvPr/>
            </p:nvSpPr>
            <p:spPr bwMode="auto">
              <a:xfrm>
                <a:off x="3187" y="1361"/>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10101010</a:t>
                </a:r>
                <a:endParaRPr kumimoji="1" lang="en-US" altLang="zh-CN" sz="2600">
                  <a:ea typeface="宋体" panose="02010600030101010101" pitchFamily="2" charset="-122"/>
                </a:endParaRPr>
              </a:p>
            </p:txBody>
          </p:sp>
          <p:sp>
            <p:nvSpPr>
              <p:cNvPr id="11308" name="Text Box 168"/>
              <p:cNvSpPr txBox="1">
                <a:spLocks noChangeArrowheads="1"/>
              </p:cNvSpPr>
              <p:nvPr/>
            </p:nvSpPr>
            <p:spPr bwMode="auto">
              <a:xfrm>
                <a:off x="3898" y="1502"/>
                <a:ext cx="207"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solidFill>
                      <a:srgbClr val="000000"/>
                    </a:solidFill>
                    <a:ea typeface="黑体" panose="02010609060101010101" pitchFamily="49" charset="-122"/>
                  </a:rPr>
                  <a:t>存储内容</a:t>
                </a:r>
                <a:endParaRPr kumimoji="1" lang="zh-CN" altLang="en-US" sz="1800">
                  <a:ea typeface="黑体" panose="02010609060101010101" pitchFamily="49" charset="-122"/>
                </a:endParaRPr>
              </a:p>
            </p:txBody>
          </p:sp>
          <p:sp>
            <p:nvSpPr>
              <p:cNvPr id="11309" name="Line 169"/>
              <p:cNvSpPr>
                <a:spLocks noChangeShapeType="1"/>
              </p:cNvSpPr>
              <p:nvPr/>
            </p:nvSpPr>
            <p:spPr bwMode="auto">
              <a:xfrm flipH="1" flipV="1">
                <a:off x="3784" y="1411"/>
                <a:ext cx="148" cy="142"/>
              </a:xfrm>
              <a:prstGeom prst="line">
                <a:avLst/>
              </a:prstGeom>
              <a:noFill/>
              <a:ln w="12700">
                <a:solidFill>
                  <a:srgbClr val="0033CC"/>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310" name="Group 170"/>
              <p:cNvGrpSpPr>
                <a:grpSpLocks/>
              </p:cNvGrpSpPr>
              <p:nvPr/>
            </p:nvGrpSpPr>
            <p:grpSpPr bwMode="auto">
              <a:xfrm>
                <a:off x="2666" y="1073"/>
                <a:ext cx="839" cy="1256"/>
                <a:chOff x="2666" y="1073"/>
                <a:chExt cx="839" cy="1256"/>
              </a:xfrm>
            </p:grpSpPr>
            <p:sp>
              <p:nvSpPr>
                <p:cNvPr id="11311" name="Text Box 171"/>
                <p:cNvSpPr txBox="1">
                  <a:spLocks noChangeArrowheads="1"/>
                </p:cNvSpPr>
                <p:nvPr/>
              </p:nvSpPr>
              <p:spPr bwMode="auto">
                <a:xfrm>
                  <a:off x="2881" y="114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00001</a:t>
                  </a:r>
                  <a:endParaRPr kumimoji="1" lang="en-US" altLang="zh-CN" sz="2600">
                    <a:ea typeface="宋体" panose="02010600030101010101" pitchFamily="2" charset="-122"/>
                  </a:endParaRPr>
                </a:p>
              </p:txBody>
            </p:sp>
            <p:sp>
              <p:nvSpPr>
                <p:cNvPr id="11312" name="Text Box 172"/>
                <p:cNvSpPr txBox="1">
                  <a:spLocks noChangeArrowheads="1"/>
                </p:cNvSpPr>
                <p:nvPr/>
              </p:nvSpPr>
              <p:spPr bwMode="auto">
                <a:xfrm>
                  <a:off x="2881" y="107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00000</a:t>
                  </a:r>
                  <a:endParaRPr kumimoji="1" lang="en-US" altLang="zh-CN" sz="2600">
                    <a:ea typeface="宋体" panose="02010600030101010101" pitchFamily="2" charset="-122"/>
                  </a:endParaRPr>
                </a:p>
              </p:txBody>
            </p:sp>
            <p:sp>
              <p:nvSpPr>
                <p:cNvPr id="11313" name="Text Box 173"/>
                <p:cNvSpPr txBox="1">
                  <a:spLocks noChangeArrowheads="1"/>
                </p:cNvSpPr>
                <p:nvPr/>
              </p:nvSpPr>
              <p:spPr bwMode="auto">
                <a:xfrm>
                  <a:off x="2881" y="1221"/>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00010</a:t>
                  </a:r>
                  <a:endParaRPr kumimoji="1" lang="en-US" altLang="zh-CN" sz="2600">
                    <a:ea typeface="宋体" panose="02010600030101010101" pitchFamily="2" charset="-122"/>
                  </a:endParaRPr>
                </a:p>
              </p:txBody>
            </p:sp>
            <p:sp>
              <p:nvSpPr>
                <p:cNvPr id="11314" name="Text Box 174"/>
                <p:cNvSpPr txBox="1">
                  <a:spLocks noChangeArrowheads="1"/>
                </p:cNvSpPr>
                <p:nvPr/>
              </p:nvSpPr>
              <p:spPr bwMode="auto">
                <a:xfrm>
                  <a:off x="2881" y="1293"/>
                  <a:ext cx="6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00011</a:t>
                  </a:r>
                  <a:endParaRPr kumimoji="1" lang="en-US" altLang="zh-CN" sz="2600">
                    <a:ea typeface="宋体" panose="02010600030101010101" pitchFamily="2" charset="-122"/>
                  </a:endParaRPr>
                </a:p>
              </p:txBody>
            </p:sp>
            <p:sp>
              <p:nvSpPr>
                <p:cNvPr id="11315" name="Text Box 175"/>
                <p:cNvSpPr txBox="1">
                  <a:spLocks noChangeArrowheads="1"/>
                </p:cNvSpPr>
                <p:nvPr/>
              </p:nvSpPr>
              <p:spPr bwMode="auto">
                <a:xfrm>
                  <a:off x="2882" y="1365"/>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00100</a:t>
                  </a:r>
                  <a:endParaRPr kumimoji="1" lang="en-US" altLang="zh-CN" sz="2600">
                    <a:ea typeface="宋体" panose="02010600030101010101" pitchFamily="2" charset="-122"/>
                  </a:endParaRPr>
                </a:p>
              </p:txBody>
            </p:sp>
            <p:sp>
              <p:nvSpPr>
                <p:cNvPr id="11316" name="Text Box 176"/>
                <p:cNvSpPr txBox="1">
                  <a:spLocks noChangeArrowheads="1"/>
                </p:cNvSpPr>
                <p:nvPr/>
              </p:nvSpPr>
              <p:spPr bwMode="auto">
                <a:xfrm>
                  <a:off x="2882" y="2097"/>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11110</a:t>
                  </a:r>
                  <a:endParaRPr kumimoji="1" lang="en-US" altLang="zh-CN" sz="2600">
                    <a:ea typeface="宋体" panose="02010600030101010101" pitchFamily="2" charset="-122"/>
                  </a:endParaRPr>
                </a:p>
              </p:txBody>
            </p:sp>
            <p:sp>
              <p:nvSpPr>
                <p:cNvPr id="11317" name="Text Box 177"/>
                <p:cNvSpPr txBox="1">
                  <a:spLocks noChangeArrowheads="1"/>
                </p:cNvSpPr>
                <p:nvPr/>
              </p:nvSpPr>
              <p:spPr bwMode="auto">
                <a:xfrm>
                  <a:off x="2882" y="2184"/>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11111</a:t>
                  </a:r>
                  <a:endParaRPr kumimoji="1" lang="en-US" altLang="zh-CN" sz="2600">
                    <a:ea typeface="宋体" panose="02010600030101010101" pitchFamily="2" charset="-122"/>
                  </a:endParaRPr>
                </a:p>
              </p:txBody>
            </p:sp>
            <p:sp>
              <p:nvSpPr>
                <p:cNvPr id="11318" name="Text Box 178"/>
                <p:cNvSpPr txBox="1">
                  <a:spLocks noChangeArrowheads="1"/>
                </p:cNvSpPr>
                <p:nvPr/>
              </p:nvSpPr>
              <p:spPr bwMode="auto">
                <a:xfrm>
                  <a:off x="3131" y="1520"/>
                  <a:ext cx="159"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a:t>
                  </a:r>
                  <a:endParaRPr kumimoji="1" lang="en-US" altLang="zh-CN" sz="2600">
                    <a:ea typeface="宋体" panose="02010600030101010101" pitchFamily="2" charset="-122"/>
                  </a:endParaRPr>
                </a:p>
              </p:txBody>
            </p:sp>
            <p:sp>
              <p:nvSpPr>
                <p:cNvPr id="11319" name="Text Box 179"/>
                <p:cNvSpPr txBox="1">
                  <a:spLocks noChangeArrowheads="1"/>
                </p:cNvSpPr>
                <p:nvPr/>
              </p:nvSpPr>
              <p:spPr bwMode="auto">
                <a:xfrm>
                  <a:off x="2666" y="1521"/>
                  <a:ext cx="3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ea typeface="黑体" panose="02010609060101010101" pitchFamily="49" charset="-122"/>
                    </a:rPr>
                    <a:t>存储</a:t>
                  </a:r>
                </a:p>
                <a:p>
                  <a:pPr algn="just" eaLnBrk="1" hangingPunct="1">
                    <a:lnSpc>
                      <a:spcPct val="80000"/>
                    </a:lnSpc>
                  </a:pPr>
                  <a:r>
                    <a:rPr kumimoji="1" lang="zh-CN" altLang="en-US" sz="1800">
                      <a:ea typeface="黑体" panose="02010609060101010101" pitchFamily="49" charset="-122"/>
                    </a:rPr>
                    <a:t>单元</a:t>
                  </a:r>
                </a:p>
                <a:p>
                  <a:pPr algn="just" eaLnBrk="1" hangingPunct="1">
                    <a:lnSpc>
                      <a:spcPct val="80000"/>
                    </a:lnSpc>
                  </a:pPr>
                  <a:r>
                    <a:rPr kumimoji="1" lang="zh-CN" altLang="en-US" sz="1800">
                      <a:ea typeface="黑体" panose="02010609060101010101" pitchFamily="49" charset="-122"/>
                    </a:rPr>
                    <a:t>地址</a:t>
                  </a:r>
                </a:p>
              </p:txBody>
            </p:sp>
            <p:sp>
              <p:nvSpPr>
                <p:cNvPr id="11320" name="AutoShape 180"/>
                <p:cNvSpPr>
                  <a:spLocks/>
                </p:cNvSpPr>
                <p:nvPr/>
              </p:nvSpPr>
              <p:spPr bwMode="auto">
                <a:xfrm>
                  <a:off x="2958" y="1119"/>
                  <a:ext cx="56" cy="1113"/>
                </a:xfrm>
                <a:prstGeom prst="leftBrace">
                  <a:avLst>
                    <a:gd name="adj1" fmla="val 165625"/>
                    <a:gd name="adj2" fmla="val 50000"/>
                  </a:avLst>
                </a:prstGeom>
                <a:noFill/>
                <a:ln w="1905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116623" tIns="58311" rIns="116623" bIns="583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230000"/>
                    </a:lnSpc>
                  </a:pPr>
                  <a:endParaRPr kumimoji="1" lang="zh-CN" altLang="en-US" sz="2600">
                    <a:ea typeface="宋体" panose="02010600030101010101" pitchFamily="2" charset="-122"/>
                  </a:endParaRPr>
                </a:p>
              </p:txBody>
            </p:sp>
          </p:grpSp>
        </p:grpSp>
        <p:sp>
          <p:nvSpPr>
            <p:cNvPr id="11303" name="Oval 181"/>
            <p:cNvSpPr>
              <a:spLocks noChangeArrowheads="1"/>
            </p:cNvSpPr>
            <p:nvPr/>
          </p:nvSpPr>
          <p:spPr bwMode="auto">
            <a:xfrm>
              <a:off x="3603" y="582"/>
              <a:ext cx="2026" cy="1850"/>
            </a:xfrm>
            <a:prstGeom prst="ellipse">
              <a:avLst/>
            </a:prstGeom>
            <a:noFill/>
            <a:ln w="19050">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1289" name="Text Box 182"/>
          <p:cNvSpPr txBox="1">
            <a:spLocks noChangeArrowheads="1"/>
          </p:cNvSpPr>
          <p:nvPr/>
        </p:nvSpPr>
        <p:spPr bwMode="auto">
          <a:xfrm>
            <a:off x="611188" y="2892425"/>
            <a:ext cx="1223962" cy="3857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MDR</a:t>
            </a:r>
          </a:p>
        </p:txBody>
      </p:sp>
      <p:sp>
        <p:nvSpPr>
          <p:cNvPr id="11290" name="Text Box 183"/>
          <p:cNvSpPr txBox="1">
            <a:spLocks noChangeArrowheads="1"/>
          </p:cNvSpPr>
          <p:nvPr/>
        </p:nvSpPr>
        <p:spPr bwMode="auto">
          <a:xfrm>
            <a:off x="603250" y="3992563"/>
            <a:ext cx="1223963" cy="3857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MAR</a:t>
            </a:r>
          </a:p>
        </p:txBody>
      </p:sp>
      <p:sp>
        <p:nvSpPr>
          <p:cNvPr id="11291" name="Line 184"/>
          <p:cNvSpPr>
            <a:spLocks noChangeShapeType="1"/>
          </p:cNvSpPr>
          <p:nvPr/>
        </p:nvSpPr>
        <p:spPr bwMode="auto">
          <a:xfrm>
            <a:off x="3130550" y="4198938"/>
            <a:ext cx="225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2" name="Text Box 185"/>
          <p:cNvSpPr txBox="1">
            <a:spLocks noChangeArrowheads="1"/>
          </p:cNvSpPr>
          <p:nvPr/>
        </p:nvSpPr>
        <p:spPr bwMode="auto">
          <a:xfrm>
            <a:off x="250825" y="4648200"/>
            <a:ext cx="94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CPU</a:t>
            </a:r>
          </a:p>
        </p:txBody>
      </p:sp>
      <p:sp>
        <p:nvSpPr>
          <p:cNvPr id="11293" name="Text Box 186"/>
          <p:cNvSpPr txBox="1">
            <a:spLocks noChangeArrowheads="1"/>
          </p:cNvSpPr>
          <p:nvPr/>
        </p:nvSpPr>
        <p:spPr bwMode="auto">
          <a:xfrm>
            <a:off x="5157788" y="2578100"/>
            <a:ext cx="809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MM</a:t>
            </a:r>
          </a:p>
        </p:txBody>
      </p:sp>
      <p:sp>
        <p:nvSpPr>
          <p:cNvPr id="11294" name="Line 187"/>
          <p:cNvSpPr>
            <a:spLocks noChangeShapeType="1"/>
          </p:cNvSpPr>
          <p:nvPr/>
        </p:nvSpPr>
        <p:spPr bwMode="auto">
          <a:xfrm>
            <a:off x="1827213" y="4194175"/>
            <a:ext cx="944562" cy="47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5" name="Rectangle 192"/>
          <p:cNvSpPr>
            <a:spLocks noGrp="1" noChangeArrowheads="1"/>
          </p:cNvSpPr>
          <p:nvPr>
            <p:ph type="title" idx="4294967295"/>
          </p:nvPr>
        </p:nvSpPr>
        <p:spPr>
          <a:xfrm>
            <a:off x="504825" y="-17463"/>
            <a:ext cx="8639175" cy="569913"/>
          </a:xfrm>
          <a:noFill/>
        </p:spPr>
        <p:txBody>
          <a:bodyPr lIns="91440" tIns="45720" rIns="91440" bIns="45720" anchor="ctr"/>
          <a:lstStyle/>
          <a:p>
            <a:pPr defTabSz="717550" eaLnBrk="1" hangingPunct="1"/>
            <a:r>
              <a:rPr lang="zh-CN" altLang="en-US" smtClean="0"/>
              <a:t>主存的结构</a:t>
            </a:r>
          </a:p>
        </p:txBody>
      </p:sp>
      <p:sp>
        <p:nvSpPr>
          <p:cNvPr id="561345" name="Text Box 193"/>
          <p:cNvSpPr txBox="1">
            <a:spLocks noChangeArrowheads="1"/>
          </p:cNvSpPr>
          <p:nvPr/>
        </p:nvSpPr>
        <p:spPr bwMode="auto">
          <a:xfrm>
            <a:off x="476250" y="728663"/>
            <a:ext cx="78755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latin typeface="微软雅黑" panose="020B0503020204020204" pitchFamily="34" charset="-122"/>
                <a:ea typeface="微软雅黑" panose="020B0503020204020204" pitchFamily="34" charset="-122"/>
              </a:rPr>
              <a:t>问题：主存中存放的是什么信息？</a:t>
            </a:r>
            <a:r>
              <a:rPr kumimoji="1" lang="en-US" altLang="zh-CN" sz="2100" b="1">
                <a:latin typeface="微软雅黑" panose="020B0503020204020204" pitchFamily="34" charset="-122"/>
                <a:ea typeface="微软雅黑" panose="020B0503020204020204" pitchFamily="34" charset="-122"/>
              </a:rPr>
              <a:t>CPU</a:t>
            </a:r>
            <a:r>
              <a:rPr kumimoji="1" lang="zh-CN" altLang="en-US" sz="2100" b="1">
                <a:latin typeface="微软雅黑" panose="020B0503020204020204" pitchFamily="34" charset="-122"/>
                <a:ea typeface="微软雅黑" panose="020B0503020204020204" pitchFamily="34" charset="-122"/>
              </a:rPr>
              <a:t>何时会访问主存？</a:t>
            </a:r>
          </a:p>
        </p:txBody>
      </p:sp>
      <p:sp>
        <p:nvSpPr>
          <p:cNvPr id="561346" name="Text Box 194"/>
          <p:cNvSpPr txBox="1">
            <a:spLocks noChangeArrowheads="1"/>
          </p:cNvSpPr>
          <p:nvPr/>
        </p:nvSpPr>
        <p:spPr bwMode="auto">
          <a:xfrm>
            <a:off x="476250" y="1042988"/>
            <a:ext cx="8099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指令及其数据！</a:t>
            </a:r>
            <a:r>
              <a:rPr kumimoji="1" lang="en-US" altLang="zh-CN" sz="2100" b="1">
                <a:solidFill>
                  <a:srgbClr val="0000FF"/>
                </a:solidFill>
                <a:latin typeface="微软雅黑" panose="020B0503020204020204" pitchFamily="34" charset="-122"/>
                <a:ea typeface="微软雅黑" panose="020B0503020204020204" pitchFamily="34" charset="-122"/>
              </a:rPr>
              <a:t>CPU</a:t>
            </a:r>
            <a:r>
              <a:rPr kumimoji="1" lang="zh-CN" altLang="en-US" sz="2100" b="1">
                <a:solidFill>
                  <a:srgbClr val="0000FF"/>
                </a:solidFill>
                <a:latin typeface="微软雅黑" panose="020B0503020204020204" pitchFamily="34" charset="-122"/>
                <a:ea typeface="微软雅黑" panose="020B0503020204020204" pitchFamily="34" charset="-122"/>
              </a:rPr>
              <a:t>执行指令时需要取指令、取数据、存数据！</a:t>
            </a:r>
          </a:p>
        </p:txBody>
      </p:sp>
      <p:sp>
        <p:nvSpPr>
          <p:cNvPr id="4" name="Text Box 194"/>
          <p:cNvSpPr txBox="1">
            <a:spLocks noChangeArrowheads="1"/>
          </p:cNvSpPr>
          <p:nvPr/>
        </p:nvSpPr>
        <p:spPr bwMode="auto">
          <a:xfrm>
            <a:off x="476250" y="1393825"/>
            <a:ext cx="83264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ea typeface="微软雅黑" panose="020B0503020204020204" pitchFamily="34" charset="-122"/>
              </a:rPr>
              <a:t>问题：地址译码器的输入是什么？输出是什么？可寻址范围多少？</a:t>
            </a:r>
            <a:endParaRPr kumimoji="1" lang="en-US" altLang="zh-CN" sz="2100" b="1">
              <a:ea typeface="微软雅黑" panose="020B0503020204020204" pitchFamily="34" charset="-122"/>
            </a:endParaRPr>
          </a:p>
        </p:txBody>
      </p:sp>
      <p:sp>
        <p:nvSpPr>
          <p:cNvPr id="5" name="Text Box 194"/>
          <p:cNvSpPr txBox="1">
            <a:spLocks noChangeArrowheads="1"/>
          </p:cNvSpPr>
          <p:nvPr/>
        </p:nvSpPr>
        <p:spPr bwMode="auto">
          <a:xfrm>
            <a:off x="431800" y="1708150"/>
            <a:ext cx="8326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输入是地址，输出是地址驱动信号（只有一根地址驱动线被选中）。</a:t>
            </a:r>
          </a:p>
          <a:p>
            <a:pPr eaLnBrk="1" hangingPunct="1"/>
            <a:r>
              <a:rPr kumimoji="1" lang="zh-CN" altLang="en-US" sz="2100" b="1">
                <a:solidFill>
                  <a:srgbClr val="0000FF"/>
                </a:solidFill>
                <a:latin typeface="微软雅黑" panose="020B0503020204020204" pitchFamily="34" charset="-122"/>
                <a:ea typeface="微软雅黑" panose="020B0503020204020204" pitchFamily="34" charset="-122"/>
              </a:rPr>
              <a:t>可寻址范围为</a:t>
            </a:r>
            <a:r>
              <a:rPr kumimoji="1" lang="en-US" altLang="zh-CN" sz="2100" b="1">
                <a:solidFill>
                  <a:srgbClr val="0000FF"/>
                </a:solidFill>
                <a:latin typeface="微软雅黑" panose="020B0503020204020204" pitchFamily="34" charset="-122"/>
                <a:ea typeface="微软雅黑" panose="020B0503020204020204" pitchFamily="34" charset="-122"/>
              </a:rPr>
              <a:t>0</a:t>
            </a:r>
            <a:r>
              <a:rPr kumimoji="1" lang="en-US" altLang="zh-CN" sz="21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100" b="1">
                <a:solidFill>
                  <a:srgbClr val="0000FF"/>
                </a:solidFill>
                <a:latin typeface="微软雅黑" panose="020B0503020204020204" pitchFamily="34" charset="-122"/>
                <a:ea typeface="微软雅黑" panose="020B0503020204020204" pitchFamily="34" charset="-122"/>
              </a:rPr>
              <a:t>2</a:t>
            </a:r>
            <a:r>
              <a:rPr kumimoji="1" lang="en-US" altLang="zh-CN" sz="2100" b="1" baseline="30000">
                <a:solidFill>
                  <a:srgbClr val="0000FF"/>
                </a:solidFill>
                <a:latin typeface="微软雅黑" panose="020B0503020204020204" pitchFamily="34" charset="-122"/>
                <a:ea typeface="微软雅黑" panose="020B0503020204020204" pitchFamily="34" charset="-122"/>
              </a:rPr>
              <a:t>36</a:t>
            </a:r>
            <a:r>
              <a:rPr kumimoji="1" lang="en-US" altLang="zh-CN" sz="2100" b="1">
                <a:solidFill>
                  <a:srgbClr val="0000FF"/>
                </a:solidFill>
                <a:latin typeface="微软雅黑" panose="020B0503020204020204" pitchFamily="34" charset="-122"/>
                <a:ea typeface="微软雅黑" panose="020B0503020204020204" pitchFamily="34" charset="-122"/>
              </a:rPr>
              <a:t>-1</a:t>
            </a:r>
            <a:r>
              <a:rPr kumimoji="1" lang="zh-CN" altLang="en-US" sz="2100" b="1">
                <a:solidFill>
                  <a:srgbClr val="0000FF"/>
                </a:solidFill>
                <a:latin typeface="微软雅黑" panose="020B0503020204020204" pitchFamily="34" charset="-122"/>
                <a:ea typeface="微软雅黑" panose="020B0503020204020204" pitchFamily="34" charset="-122"/>
              </a:rPr>
              <a:t>，即主存地址空间为</a:t>
            </a:r>
            <a:r>
              <a:rPr kumimoji="1" lang="en-US" altLang="zh-CN" sz="2100" b="1">
                <a:solidFill>
                  <a:srgbClr val="0000FF"/>
                </a:solidFill>
                <a:latin typeface="微软雅黑" panose="020B0503020204020204" pitchFamily="34" charset="-122"/>
                <a:ea typeface="微软雅黑" panose="020B0503020204020204" pitchFamily="34" charset="-122"/>
              </a:rPr>
              <a:t>64GB</a:t>
            </a:r>
            <a:r>
              <a:rPr kumimoji="1" lang="zh-CN" altLang="en-US" sz="2100" b="1">
                <a:solidFill>
                  <a:srgbClr val="0000FF"/>
                </a:solidFill>
                <a:latin typeface="微软雅黑" panose="020B0503020204020204" pitchFamily="34" charset="-122"/>
                <a:ea typeface="微软雅黑" panose="020B0503020204020204" pitchFamily="34" charset="-122"/>
              </a:rPr>
              <a:t>（按字节编址时）。</a:t>
            </a:r>
          </a:p>
        </p:txBody>
      </p:sp>
      <p:sp>
        <p:nvSpPr>
          <p:cNvPr id="7" name="Text Box 194"/>
          <p:cNvSpPr txBox="1">
            <a:spLocks noChangeArrowheads="1"/>
          </p:cNvSpPr>
          <p:nvPr/>
        </p:nvSpPr>
        <p:spPr bwMode="auto">
          <a:xfrm>
            <a:off x="0" y="5994400"/>
            <a:ext cx="9143999" cy="69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100" b="1" dirty="0">
                <a:solidFill>
                  <a:srgbClr val="FF0000"/>
                </a:solidFill>
                <a:latin typeface="微软雅黑" panose="020B0503020204020204" pitchFamily="34" charset="-122"/>
                <a:ea typeface="微软雅黑" panose="020B0503020204020204" pitchFamily="34" charset="-122"/>
              </a:rPr>
              <a:t>主存地址空间大小不等于主存容量（实际安装的主存大小）！</a:t>
            </a:r>
          </a:p>
          <a:p>
            <a:pPr eaLnBrk="1" hangingPunct="1">
              <a:lnSpc>
                <a:spcPct val="115000"/>
              </a:lnSpc>
            </a:pPr>
            <a:r>
              <a:rPr kumimoji="1" lang="zh-CN" altLang="en-US" sz="2100" b="1" dirty="0">
                <a:solidFill>
                  <a:srgbClr val="FF0000"/>
                </a:solidFill>
                <a:latin typeface="微软雅黑" panose="020B0503020204020204" pitchFamily="34" charset="-122"/>
                <a:ea typeface="微软雅黑" panose="020B0503020204020204" pitchFamily="34" charset="-122"/>
              </a:rPr>
              <a:t>若是字节编址，则每次最多可读</a:t>
            </a:r>
            <a:r>
              <a:rPr kumimoji="1" lang="en-US" altLang="zh-CN" sz="2100" b="1" dirty="0">
                <a:solidFill>
                  <a:srgbClr val="FF0000"/>
                </a:solidFill>
                <a:latin typeface="微软雅黑" panose="020B0503020204020204" pitchFamily="34" charset="-122"/>
                <a:ea typeface="微软雅黑" panose="020B0503020204020204" pitchFamily="34" charset="-122"/>
              </a:rPr>
              <a:t>/</a:t>
            </a:r>
            <a:r>
              <a:rPr kumimoji="1" lang="zh-CN" altLang="en-US" sz="2100" b="1" dirty="0">
                <a:solidFill>
                  <a:srgbClr val="FF0000"/>
                </a:solidFill>
                <a:latin typeface="微软雅黑" panose="020B0503020204020204" pitchFamily="34" charset="-122"/>
                <a:ea typeface="微软雅黑" panose="020B0503020204020204" pitchFamily="34" charset="-122"/>
              </a:rPr>
              <a:t>写</a:t>
            </a:r>
            <a:r>
              <a:rPr kumimoji="1" lang="en-US" altLang="zh-CN" sz="2100" b="1" dirty="0">
                <a:solidFill>
                  <a:srgbClr val="FF0000"/>
                </a:solidFill>
                <a:latin typeface="微软雅黑" panose="020B0503020204020204" pitchFamily="34" charset="-122"/>
                <a:ea typeface="微软雅黑" panose="020B0503020204020204" pitchFamily="34" charset="-122"/>
              </a:rPr>
              <a:t>8</a:t>
            </a:r>
            <a:r>
              <a:rPr kumimoji="1" lang="zh-CN" altLang="en-US" sz="2100" b="1" dirty="0">
                <a:solidFill>
                  <a:srgbClr val="FF0000"/>
                </a:solidFill>
                <a:latin typeface="微软雅黑" panose="020B0503020204020204" pitchFamily="34" charset="-122"/>
                <a:ea typeface="微软雅黑" panose="020B0503020204020204" pitchFamily="34" charset="-122"/>
              </a:rPr>
              <a:t>个</a:t>
            </a:r>
            <a:r>
              <a:rPr kumimoji="1" lang="zh-CN" altLang="en-US" sz="2100" b="1" dirty="0" smtClean="0">
                <a:solidFill>
                  <a:srgbClr val="FF0000"/>
                </a:solidFill>
                <a:latin typeface="微软雅黑" panose="020B0503020204020204" pitchFamily="34" charset="-122"/>
                <a:ea typeface="微软雅黑" panose="020B0503020204020204" pitchFamily="34" charset="-122"/>
              </a:rPr>
              <a:t>单元</a:t>
            </a:r>
            <a:r>
              <a:rPr kumimoji="1" lang="en-US" altLang="zh-CN" sz="2100" b="1" dirty="0" smtClean="0">
                <a:solidFill>
                  <a:srgbClr val="FF0000"/>
                </a:solidFill>
                <a:latin typeface="微软雅黑" panose="020B0503020204020204" pitchFamily="34" charset="-122"/>
                <a:ea typeface="微软雅黑" panose="020B0503020204020204" pitchFamily="34" charset="-122"/>
              </a:rPr>
              <a:t>(64</a:t>
            </a:r>
            <a:r>
              <a:rPr kumimoji="1" lang="zh-CN" altLang="en-US" sz="2100" b="1" dirty="0" smtClean="0">
                <a:solidFill>
                  <a:srgbClr val="FF0000"/>
                </a:solidFill>
                <a:latin typeface="微软雅黑" panose="020B0503020204020204" pitchFamily="34" charset="-122"/>
                <a:ea typeface="微软雅黑" panose="020B0503020204020204" pitchFamily="34" charset="-122"/>
              </a:rPr>
              <a:t>位</a:t>
            </a:r>
            <a:r>
              <a:rPr kumimoji="1" lang="en-US" altLang="zh-CN" sz="2100" b="1" dirty="0" smtClean="0">
                <a:solidFill>
                  <a:srgbClr val="FF0000"/>
                </a:solidFill>
                <a:latin typeface="微软雅黑" panose="020B0503020204020204" pitchFamily="34" charset="-122"/>
                <a:ea typeface="微软雅黑" panose="020B0503020204020204" pitchFamily="34" charset="-122"/>
              </a:rPr>
              <a:t>)</a:t>
            </a:r>
            <a:r>
              <a:rPr kumimoji="1" lang="zh-CN" altLang="en-US" sz="2100" b="1" dirty="0" smtClean="0">
                <a:solidFill>
                  <a:srgbClr val="FF0000"/>
                </a:solidFill>
                <a:latin typeface="微软雅黑" panose="020B0503020204020204" pitchFamily="34" charset="-122"/>
                <a:ea typeface="微软雅黑" panose="020B0503020204020204" pitchFamily="34" charset="-122"/>
              </a:rPr>
              <a:t>，</a:t>
            </a:r>
            <a:r>
              <a:rPr kumimoji="1" lang="zh-CN" altLang="en-US" sz="2100" b="1" dirty="0">
                <a:solidFill>
                  <a:srgbClr val="FF0000"/>
                </a:solidFill>
                <a:latin typeface="微软雅黑" panose="020B0503020204020204" pitchFamily="34" charset="-122"/>
                <a:ea typeface="微软雅黑" panose="020B0503020204020204" pitchFamily="34" charset="-122"/>
              </a:rPr>
              <a:t>给出的是首</a:t>
            </a:r>
            <a:r>
              <a:rPr kumimoji="1" lang="en-US" altLang="zh-CN" sz="2100" b="1" dirty="0">
                <a:solidFill>
                  <a:srgbClr val="FF0000"/>
                </a:solidFill>
                <a:latin typeface="微软雅黑" panose="020B0503020204020204" pitchFamily="34" charset="-122"/>
                <a:ea typeface="微软雅黑" panose="020B0503020204020204" pitchFamily="34" charset="-122"/>
              </a:rPr>
              <a:t>(</a:t>
            </a:r>
            <a:r>
              <a:rPr kumimoji="1" lang="zh-CN" altLang="en-US" sz="2100" b="1" dirty="0">
                <a:solidFill>
                  <a:srgbClr val="FF0000"/>
                </a:solidFill>
                <a:latin typeface="微软雅黑" panose="020B0503020204020204" pitchFamily="34" charset="-122"/>
                <a:ea typeface="微软雅黑" panose="020B0503020204020204" pitchFamily="34" charset="-122"/>
              </a:rPr>
              <a:t>最小</a:t>
            </a:r>
            <a:r>
              <a:rPr kumimoji="1" lang="en-US" altLang="zh-CN" sz="2100" b="1" dirty="0">
                <a:solidFill>
                  <a:srgbClr val="FF0000"/>
                </a:solidFill>
                <a:latin typeface="微软雅黑" panose="020B0503020204020204" pitchFamily="34" charset="-122"/>
                <a:ea typeface="微软雅黑" panose="020B0503020204020204" pitchFamily="34" charset="-122"/>
              </a:rPr>
              <a:t>)</a:t>
            </a:r>
            <a:r>
              <a:rPr kumimoji="1" lang="zh-CN" altLang="en-US" sz="2100" b="1" dirty="0">
                <a:solidFill>
                  <a:srgbClr val="FF0000"/>
                </a:solidFill>
                <a:latin typeface="微软雅黑" panose="020B0503020204020204" pitchFamily="34" charset="-122"/>
                <a:ea typeface="微软雅黑" panose="020B0503020204020204" pitchFamily="34" charset="-122"/>
              </a:rPr>
              <a:t>地址</a:t>
            </a:r>
            <a:r>
              <a:rPr kumimoji="1" lang="en-US" altLang="zh-CN" sz="2100" b="1" dirty="0">
                <a:solidFill>
                  <a:srgbClr val="FF0000"/>
                </a:solidFill>
                <a:latin typeface="微软雅黑" panose="020B0503020204020204" pitchFamily="34" charset="-122"/>
                <a:ea typeface="微软雅黑" panose="020B0503020204020204" pitchFamily="34" charset="-122"/>
              </a:rPr>
              <a:t>.</a:t>
            </a:r>
          </a:p>
        </p:txBody>
      </p:sp>
      <p:sp>
        <p:nvSpPr>
          <p:cNvPr id="11301" name="灯片编号占位符 7"/>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615CE12-B1F4-48DE-85A5-DEF365086D6E}" type="slidenum">
              <a:rPr lang="zh-CN" altLang="en-US" sz="1200" smtClean="0">
                <a:solidFill>
                  <a:srgbClr val="898989"/>
                </a:solidFill>
              </a:rPr>
              <a:pPr/>
              <a:t>7</a:t>
            </a:fld>
            <a:endParaRPr lang="zh-CN" altLang="en-US" sz="1200" smtClean="0">
              <a:solidFill>
                <a:srgbClr val="898989"/>
              </a:solidFill>
            </a:endParaRPr>
          </a:p>
        </p:txBody>
      </p:sp>
      <p:sp>
        <p:nvSpPr>
          <p:cNvPr id="8" name="矩形 7"/>
          <p:cNvSpPr/>
          <p:nvPr/>
        </p:nvSpPr>
        <p:spPr>
          <a:xfrm rot="5400000">
            <a:off x="3662812" y="4121446"/>
            <a:ext cx="530915" cy="258532"/>
          </a:xfrm>
          <a:prstGeom prst="rect">
            <a:avLst/>
          </a:prstGeom>
        </p:spPr>
        <p:txBody>
          <a:bodyPr wrap="none">
            <a:spAutoFit/>
          </a:bodyPr>
          <a:lstStyle/>
          <a:p>
            <a:pPr algn="ctr" eaLnBrk="1" hangingPunct="1">
              <a:lnSpc>
                <a:spcPct val="120000"/>
              </a:lnSpc>
              <a:defRPr/>
            </a:pPr>
            <a:r>
              <a:rPr kumimoji="1" lang="zh-CN" altLang="en-US" sz="900" dirty="0">
                <a:solidFill>
                  <a:srgbClr val="808080"/>
                </a:solidFill>
                <a:effectLst>
                  <a:outerShdw blurRad="38100" dist="38100" dir="2700000" algn="tl">
                    <a:srgbClr val="C0C0C0"/>
                  </a:outerShdw>
                </a:effectLst>
                <a:latin typeface="黑体" pitchFamily="49" charset="-122"/>
                <a:ea typeface="黑体" pitchFamily="49" charset="-122"/>
                <a:sym typeface="Marlett" pitchFamily="2" charset="2"/>
              </a:rPr>
              <a:t></a:t>
            </a:r>
            <a:endParaRPr kumimoji="1" lang="zh-CN" altLang="en-US" sz="900"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94"/>
                                        </p:tgtEl>
                                        <p:attrNameLst>
                                          <p:attrName>style.visibility</p:attrName>
                                        </p:attrNameLst>
                                      </p:cBhvr>
                                      <p:to>
                                        <p:strVal val="visible"/>
                                      </p:to>
                                    </p:set>
                                    <p:animEffect transition="in" filter="wipe(down)">
                                      <p:cBhvr>
                                        <p:cTn id="7" dur="500"/>
                                        <p:tgtEl>
                                          <p:spTgt spid="1129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286"/>
                                        </p:tgtEl>
                                        <p:attrNameLst>
                                          <p:attrName>style.visibility</p:attrName>
                                        </p:attrNameLst>
                                      </p:cBhvr>
                                      <p:to>
                                        <p:strVal val="visible"/>
                                      </p:to>
                                    </p:set>
                                    <p:animEffect transition="in" filter="wipe(down)">
                                      <p:cBhvr>
                                        <p:cTn id="10" dur="500"/>
                                        <p:tgtEl>
                                          <p:spTgt spid="1128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287"/>
                                        </p:tgtEl>
                                        <p:attrNameLst>
                                          <p:attrName>style.visibility</p:attrName>
                                        </p:attrNameLst>
                                      </p:cBhvr>
                                      <p:to>
                                        <p:strVal val="visible"/>
                                      </p:to>
                                    </p:set>
                                    <p:animEffect transition="in" filter="wipe(down)">
                                      <p:cBhvr>
                                        <p:cTn id="13" dur="500"/>
                                        <p:tgtEl>
                                          <p:spTgt spid="1128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268"/>
                                        </p:tgtEl>
                                        <p:attrNameLst>
                                          <p:attrName>style.visibility</p:attrName>
                                        </p:attrNameLst>
                                      </p:cBhvr>
                                      <p:to>
                                        <p:strVal val="visible"/>
                                      </p:to>
                                    </p:set>
                                    <p:animEffect transition="in" filter="wipe(left)">
                                      <p:cBhvr>
                                        <p:cTn id="18" dur="500"/>
                                        <p:tgtEl>
                                          <p:spTgt spid="1126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291"/>
                                        </p:tgtEl>
                                        <p:attrNameLst>
                                          <p:attrName>style.visibility</p:attrName>
                                        </p:attrNameLst>
                                      </p:cBhvr>
                                      <p:to>
                                        <p:strVal val="visible"/>
                                      </p:to>
                                    </p:set>
                                    <p:animEffect transition="in" filter="wipe(left)">
                                      <p:cBhvr>
                                        <p:cTn id="21" dur="500"/>
                                        <p:tgtEl>
                                          <p:spTgt spid="1129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1269"/>
                                        </p:tgtEl>
                                        <p:attrNameLst>
                                          <p:attrName>style.visibility</p:attrName>
                                        </p:attrNameLst>
                                      </p:cBhvr>
                                      <p:to>
                                        <p:strVal val="visible"/>
                                      </p:to>
                                    </p:set>
                                    <p:animEffect transition="in" filter="wipe(left)">
                                      <p:cBhvr>
                                        <p:cTn id="24" dur="500"/>
                                        <p:tgtEl>
                                          <p:spTgt spid="1126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270"/>
                                        </p:tgtEl>
                                        <p:attrNameLst>
                                          <p:attrName>style.visibility</p:attrName>
                                        </p:attrNameLst>
                                      </p:cBhvr>
                                      <p:to>
                                        <p:strVal val="visible"/>
                                      </p:to>
                                    </p:set>
                                    <p:animEffect transition="in" filter="wipe(left)">
                                      <p:cBhvr>
                                        <p:cTn id="29" dur="500"/>
                                        <p:tgtEl>
                                          <p:spTgt spid="1127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1271"/>
                                        </p:tgtEl>
                                        <p:attrNameLst>
                                          <p:attrName>style.visibility</p:attrName>
                                        </p:attrNameLst>
                                      </p:cBhvr>
                                      <p:to>
                                        <p:strVal val="visible"/>
                                      </p:to>
                                    </p:set>
                                    <p:animEffect transition="in" filter="wipe(left)">
                                      <p:cBhvr>
                                        <p:cTn id="32" dur="500"/>
                                        <p:tgtEl>
                                          <p:spTgt spid="1127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1273"/>
                                        </p:tgtEl>
                                        <p:attrNameLst>
                                          <p:attrName>style.visibility</p:attrName>
                                        </p:attrNameLst>
                                      </p:cBhvr>
                                      <p:to>
                                        <p:strVal val="visible"/>
                                      </p:to>
                                    </p:set>
                                    <p:animEffect transition="in" filter="wipe(left)">
                                      <p:cBhvr>
                                        <p:cTn id="35" dur="500"/>
                                        <p:tgtEl>
                                          <p:spTgt spid="1127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272"/>
                                        </p:tgtEl>
                                        <p:attrNameLst>
                                          <p:attrName>style.visibility</p:attrName>
                                        </p:attrNameLst>
                                      </p:cBhvr>
                                      <p:to>
                                        <p:strVal val="visible"/>
                                      </p:to>
                                    </p:set>
                                    <p:animEffect transition="in" filter="wipe(left)">
                                      <p:cBhvr>
                                        <p:cTn id="38" dur="500"/>
                                        <p:tgtEl>
                                          <p:spTgt spid="1127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1275"/>
                                        </p:tgtEl>
                                        <p:attrNameLst>
                                          <p:attrName>style.visibility</p:attrName>
                                        </p:attrNameLst>
                                      </p:cBhvr>
                                      <p:to>
                                        <p:strVal val="visible"/>
                                      </p:to>
                                    </p:set>
                                    <p:animEffect transition="in" filter="wipe(left)">
                                      <p:cBhvr>
                                        <p:cTn id="41" dur="500"/>
                                        <p:tgtEl>
                                          <p:spTgt spid="1127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1274"/>
                                        </p:tgtEl>
                                        <p:attrNameLst>
                                          <p:attrName>style.visibility</p:attrName>
                                        </p:attrNameLst>
                                      </p:cBhvr>
                                      <p:to>
                                        <p:strVal val="visible"/>
                                      </p:to>
                                    </p:set>
                                    <p:animEffect transition="in" filter="wipe(left)">
                                      <p:cBhvr>
                                        <p:cTn id="44" dur="500"/>
                                        <p:tgtEl>
                                          <p:spTgt spid="11274"/>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281"/>
                                        </p:tgtEl>
                                        <p:attrNameLst>
                                          <p:attrName>style.visibility</p:attrName>
                                        </p:attrNameLst>
                                      </p:cBhvr>
                                      <p:to>
                                        <p:strVal val="visible"/>
                                      </p:to>
                                    </p:set>
                                    <p:animEffect transition="in" filter="wipe(left)">
                                      <p:cBhvr>
                                        <p:cTn id="52" dur="500"/>
                                        <p:tgtEl>
                                          <p:spTgt spid="1128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1282"/>
                                        </p:tgtEl>
                                        <p:attrNameLst>
                                          <p:attrName>style.visibility</p:attrName>
                                        </p:attrNameLst>
                                      </p:cBhvr>
                                      <p:to>
                                        <p:strVal val="visible"/>
                                      </p:to>
                                    </p:set>
                                    <p:animEffect transition="in" filter="wipe(left)">
                                      <p:cBhvr>
                                        <p:cTn id="55" dur="500"/>
                                        <p:tgtEl>
                                          <p:spTgt spid="11282"/>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1284"/>
                                        </p:tgtEl>
                                        <p:attrNameLst>
                                          <p:attrName>style.visibility</p:attrName>
                                        </p:attrNameLst>
                                      </p:cBhvr>
                                      <p:to>
                                        <p:strVal val="visible"/>
                                      </p:to>
                                    </p:set>
                                    <p:animEffect transition="in" filter="wipe(left)">
                                      <p:cBhvr>
                                        <p:cTn id="58" dur="500"/>
                                        <p:tgtEl>
                                          <p:spTgt spid="1128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1278"/>
                                        </p:tgtEl>
                                        <p:attrNameLst>
                                          <p:attrName>style.visibility</p:attrName>
                                        </p:attrNameLst>
                                      </p:cBhvr>
                                      <p:to>
                                        <p:strVal val="visible"/>
                                      </p:to>
                                    </p:set>
                                    <p:animEffect transition="in" filter="wipe(left)">
                                      <p:cBhvr>
                                        <p:cTn id="63" dur="500"/>
                                        <p:tgtEl>
                                          <p:spTgt spid="1127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1277"/>
                                        </p:tgtEl>
                                        <p:attrNameLst>
                                          <p:attrName>style.visibility</p:attrName>
                                        </p:attrNameLst>
                                      </p:cBhvr>
                                      <p:to>
                                        <p:strVal val="visible"/>
                                      </p:to>
                                    </p:set>
                                    <p:animEffect transition="in" filter="wipe(left)">
                                      <p:cBhvr>
                                        <p:cTn id="66" dur="500"/>
                                        <p:tgtEl>
                                          <p:spTgt spid="11277"/>
                                        </p:tgtEl>
                                      </p:cBhvr>
                                    </p:animEffect>
                                  </p:childTnLst>
                                </p:cTn>
                              </p:par>
                              <p:par>
                                <p:cTn id="67" presetID="22" presetClass="entr" presetSubtype="8" fill="hold" nodeType="with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wipe(left)">
                                      <p:cBhvr>
                                        <p:cTn id="69" dur="500"/>
                                        <p:tgtEl>
                                          <p:spTgt spid="2"/>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561345"/>
                                        </p:tgtEl>
                                        <p:attrNameLst>
                                          <p:attrName>style.visibility</p:attrName>
                                        </p:attrNameLst>
                                      </p:cBhvr>
                                      <p:to>
                                        <p:strVal val="visible"/>
                                      </p:to>
                                    </p:set>
                                    <p:animEffect transition="in" filter="blinds(horizontal)">
                                      <p:cBhvr>
                                        <p:cTn id="74" dur="500"/>
                                        <p:tgtEl>
                                          <p:spTgt spid="561345"/>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561346"/>
                                        </p:tgtEl>
                                        <p:attrNameLst>
                                          <p:attrName>style.visibility</p:attrName>
                                        </p:attrNameLst>
                                      </p:cBhvr>
                                      <p:to>
                                        <p:strVal val="visible"/>
                                      </p:to>
                                    </p:set>
                                    <p:animEffect transition="in" filter="blinds(horizontal)">
                                      <p:cBhvr>
                                        <p:cTn id="79" dur="500"/>
                                        <p:tgtEl>
                                          <p:spTgt spid="561346"/>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blinds(horizontal)">
                                      <p:cBhvr>
                                        <p:cTn id="84" dur="500"/>
                                        <p:tgtEl>
                                          <p:spTgt spid="4"/>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blinds(horizontal)">
                                      <p:cBhvr>
                                        <p:cTn id="89" dur="500"/>
                                        <p:tgtEl>
                                          <p:spTgt spid="5"/>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7">
                                            <p:txEl>
                                              <p:pRg st="0" end="0"/>
                                            </p:txEl>
                                          </p:spTgt>
                                        </p:tgtEl>
                                        <p:attrNameLst>
                                          <p:attrName>style.visibility</p:attrName>
                                        </p:attrNameLst>
                                      </p:cBhvr>
                                      <p:to>
                                        <p:strVal val="visible"/>
                                      </p:to>
                                    </p:set>
                                    <p:animEffect transition="in" filter="blinds(horizontal)">
                                      <p:cBhvr>
                                        <p:cTn id="94" dur="500"/>
                                        <p:tgtEl>
                                          <p:spTgt spid="7">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7">
                                            <p:txEl>
                                              <p:pRg st="1" end="1"/>
                                            </p:txEl>
                                          </p:spTgt>
                                        </p:tgtEl>
                                        <p:attrNameLst>
                                          <p:attrName>style.visibility</p:attrName>
                                        </p:attrNameLst>
                                      </p:cBhvr>
                                      <p:to>
                                        <p:strVal val="visible"/>
                                      </p:to>
                                    </p:set>
                                    <p:animEffect transition="in" filter="blinds(horizontal)">
                                      <p:cBhvr>
                                        <p:cTn id="99"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0" grpId="0" animBg="1"/>
      <p:bldP spid="11271" grpId="0" animBg="1"/>
      <p:bldP spid="11272" grpId="0" animBg="1"/>
      <p:bldP spid="11273" grpId="0" animBg="1"/>
      <p:bldP spid="11274" grpId="0" animBg="1"/>
      <p:bldP spid="11275" grpId="0" animBg="1"/>
      <p:bldP spid="11277" grpId="0" animBg="1"/>
      <p:bldP spid="11278" grpId="0"/>
      <p:bldP spid="11281" grpId="0"/>
      <p:bldP spid="11282" grpId="0" animBg="1"/>
      <p:bldP spid="11284" grpId="0"/>
      <p:bldP spid="11286" grpId="0"/>
      <p:bldP spid="11287" grpId="0"/>
      <p:bldP spid="11291" grpId="0" animBg="1"/>
      <p:bldP spid="11294" grpId="0" animBg="1"/>
      <p:bldP spid="561345" grpId="0"/>
      <p:bldP spid="561346" grpId="0"/>
      <p:bldP spid="4" grpId="0"/>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body" idx="4294967295"/>
          </p:nvPr>
        </p:nvSpPr>
        <p:spPr>
          <a:xfrm>
            <a:off x="250825" y="819150"/>
            <a:ext cx="8551863" cy="5356851"/>
          </a:xfrm>
        </p:spPr>
        <p:txBody>
          <a:bodyPr lIns="91440" tIns="45720" rIns="91440" bIns="45720"/>
          <a:lstStyle/>
          <a:p>
            <a:pPr marL="268288" indent="-268288" algn="just" defTabSz="717550" eaLnBrk="1" hangingPunct="1">
              <a:lnSpc>
                <a:spcPct val="125000"/>
              </a:lnSpc>
              <a:spcBef>
                <a:spcPct val="30000"/>
              </a:spcBef>
            </a:pPr>
            <a:r>
              <a:rPr lang="zh-CN" altLang="pt-BR" sz="2200" dirty="0" smtClean="0">
                <a:latin typeface="微软雅黑" panose="020B0503020204020204" pitchFamily="34" charset="-122"/>
                <a:ea typeface="微软雅黑" panose="020B0503020204020204" pitchFamily="34" charset="-122"/>
              </a:rPr>
              <a:t>性能指标：</a:t>
            </a:r>
          </a:p>
          <a:p>
            <a:pPr marL="358775" lvl="1" indent="0" algn="just" defTabSz="717550" eaLnBrk="1" hangingPunct="1">
              <a:lnSpc>
                <a:spcPct val="125000"/>
              </a:lnSpc>
              <a:spcBef>
                <a:spcPct val="30000"/>
              </a:spcBef>
              <a:buNone/>
            </a:pPr>
            <a:r>
              <a:rPr lang="zh-CN" altLang="pt-BR" sz="2200" dirty="0" smtClean="0">
                <a:latin typeface="微软雅黑" panose="020B0503020204020204" pitchFamily="34" charset="-122"/>
                <a:ea typeface="微软雅黑" panose="020B0503020204020204" pitchFamily="34" charset="-122"/>
                <a:cs typeface="Arial" panose="020B0604020202020204" pitchFamily="34" charset="0"/>
              </a:rPr>
              <a:t>按字节</a:t>
            </a:r>
            <a:r>
              <a:rPr lang="zh-CN" altLang="pt-BR" sz="2200" dirty="0" smtClean="0">
                <a:solidFill>
                  <a:srgbClr val="D10F0F"/>
                </a:solidFill>
                <a:latin typeface="微软雅黑" panose="020B0503020204020204" pitchFamily="34" charset="-122"/>
                <a:ea typeface="微软雅黑" panose="020B0503020204020204" pitchFamily="34" charset="-122"/>
                <a:cs typeface="Arial" panose="020B0604020202020204" pitchFamily="34" charset="0"/>
              </a:rPr>
              <a:t>连续编址</a:t>
            </a:r>
            <a:r>
              <a:rPr lang="zh-CN" altLang="pt-BR" sz="2200" dirty="0" smtClean="0">
                <a:latin typeface="微软雅黑" panose="020B0503020204020204" pitchFamily="34" charset="-122"/>
                <a:ea typeface="微软雅黑" panose="020B0503020204020204" pitchFamily="34" charset="-122"/>
                <a:cs typeface="Arial" panose="020B0604020202020204" pitchFamily="34" charset="0"/>
              </a:rPr>
              <a:t>，每个存储单元为</a:t>
            </a:r>
            <a:r>
              <a:rPr lang="pt-BR" altLang="zh-CN" sz="2200" dirty="0" smtClean="0">
                <a:latin typeface="微软雅黑" panose="020B0503020204020204" pitchFamily="34" charset="-122"/>
                <a:ea typeface="微软雅黑" panose="020B0503020204020204" pitchFamily="34" charset="-122"/>
                <a:cs typeface="Arial" panose="020B0604020202020204" pitchFamily="34" charset="0"/>
              </a:rPr>
              <a:t>1</a:t>
            </a:r>
            <a:r>
              <a:rPr lang="zh-CN" altLang="pt-BR" sz="2200" dirty="0" smtClean="0">
                <a:latin typeface="微软雅黑" panose="020B0503020204020204" pitchFamily="34" charset="-122"/>
                <a:ea typeface="微软雅黑" panose="020B0503020204020204" pitchFamily="34" charset="-122"/>
                <a:cs typeface="Arial" panose="020B0604020202020204" pitchFamily="34" charset="0"/>
              </a:rPr>
              <a:t>个字节（</a:t>
            </a:r>
            <a:r>
              <a:rPr lang="pt-BR" altLang="zh-CN" sz="2200" dirty="0" smtClean="0">
                <a:latin typeface="微软雅黑" panose="020B0503020204020204" pitchFamily="34" charset="-122"/>
                <a:ea typeface="微软雅黑" panose="020B0503020204020204" pitchFamily="34" charset="-122"/>
                <a:cs typeface="Arial" panose="020B0604020202020204" pitchFamily="34" charset="0"/>
              </a:rPr>
              <a:t>8</a:t>
            </a:r>
            <a:r>
              <a:rPr lang="zh-CN" altLang="pt-BR" sz="2200" dirty="0" smtClean="0">
                <a:latin typeface="微软雅黑" panose="020B0503020204020204" pitchFamily="34" charset="-122"/>
                <a:ea typeface="微软雅黑" panose="020B0503020204020204" pitchFamily="34" charset="-122"/>
                <a:cs typeface="Arial" panose="020B0604020202020204" pitchFamily="34" charset="0"/>
              </a:rPr>
              <a:t>个二进位）</a:t>
            </a:r>
            <a:endParaRPr lang="pt-BR" altLang="zh-CN" sz="2200" dirty="0" smtClean="0">
              <a:latin typeface="微软雅黑" panose="020B0503020204020204" pitchFamily="34" charset="-122"/>
              <a:ea typeface="微软雅黑" panose="020B0503020204020204" pitchFamily="34" charset="-122"/>
              <a:cs typeface="Arial" panose="020B0604020202020204" pitchFamily="34" charset="0"/>
            </a:endParaRPr>
          </a:p>
          <a:p>
            <a:pPr marL="582613" lvl="1" indent="-223838" algn="just" defTabSz="717550" eaLnBrk="1" hangingPunct="1">
              <a:lnSpc>
                <a:spcPct val="125000"/>
              </a:lnSpc>
              <a:spcBef>
                <a:spcPct val="30000"/>
              </a:spcBef>
            </a:pPr>
            <a:r>
              <a:rPr lang="zh-CN" altLang="en-US" sz="2200" dirty="0" smtClean="0">
                <a:solidFill>
                  <a:srgbClr val="D10F0F"/>
                </a:solidFill>
                <a:latin typeface="微软雅黑" panose="020B0503020204020204" pitchFamily="34" charset="-122"/>
                <a:ea typeface="微软雅黑" panose="020B0503020204020204" pitchFamily="34" charset="-122"/>
                <a:cs typeface="Arial" panose="020B0604020202020204" pitchFamily="34" charset="0"/>
              </a:rPr>
              <a:t>存储容量</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：所包含的存储单元的总数（单位：</a:t>
            </a:r>
            <a:r>
              <a:rPr lang="en-US" altLang="zh-CN" sz="2200" dirty="0" smtClean="0">
                <a:latin typeface="微软雅黑" panose="020B0503020204020204" pitchFamily="34" charset="-122"/>
                <a:ea typeface="微软雅黑" panose="020B0503020204020204" pitchFamily="34" charset="-122"/>
                <a:cs typeface="Arial" panose="020B0604020202020204" pitchFamily="34" charset="0"/>
              </a:rPr>
              <a:t>MB</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或</a:t>
            </a:r>
            <a:r>
              <a:rPr lang="en-US" altLang="zh-CN" sz="2200" dirty="0" smtClean="0">
                <a:latin typeface="微软雅黑" panose="020B0503020204020204" pitchFamily="34" charset="-122"/>
                <a:ea typeface="微软雅黑" panose="020B0503020204020204" pitchFamily="34" charset="-122"/>
                <a:cs typeface="Arial" panose="020B0604020202020204" pitchFamily="34" charset="0"/>
              </a:rPr>
              <a:t>GB</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a:t>
            </a:r>
            <a:endParaRPr lang="zh-CN" altLang="en-US" sz="22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marL="582613" lvl="1" indent="-223838" algn="just" defTabSz="717550" eaLnBrk="1" hangingPunct="1">
              <a:lnSpc>
                <a:spcPct val="125000"/>
              </a:lnSpc>
              <a:spcBef>
                <a:spcPct val="30000"/>
              </a:spcBef>
            </a:pPr>
            <a:r>
              <a:rPr lang="zh-CN" altLang="en-US" sz="2200" dirty="0" smtClean="0">
                <a:solidFill>
                  <a:srgbClr val="D10F0F"/>
                </a:solidFill>
                <a:latin typeface="微软雅黑" panose="020B0503020204020204" pitchFamily="34" charset="-122"/>
                <a:ea typeface="微软雅黑" panose="020B0503020204020204" pitchFamily="34" charset="-122"/>
                <a:cs typeface="Arial" panose="020B0604020202020204" pitchFamily="34" charset="0"/>
              </a:rPr>
              <a:t>存取时间</a:t>
            </a:r>
            <a:r>
              <a:rPr lang="en-US" altLang="zh-CN" sz="2200" dirty="0" smtClean="0">
                <a:solidFill>
                  <a:srgbClr val="D10F0F"/>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sz="2200" baseline="-30000" dirty="0" smtClean="0">
                <a:solidFill>
                  <a:srgbClr val="D10F0F"/>
                </a:solidFill>
                <a:latin typeface="微软雅黑" panose="020B0503020204020204" pitchFamily="34" charset="-122"/>
                <a:ea typeface="微软雅黑" panose="020B0503020204020204" pitchFamily="34" charset="-122"/>
                <a:cs typeface="Arial" panose="020B0604020202020204" pitchFamily="34" charset="0"/>
              </a:rPr>
              <a:t>A</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：从</a:t>
            </a:r>
            <a:r>
              <a:rPr lang="en-US" altLang="zh-CN" sz="2200" dirty="0" smtClean="0">
                <a:latin typeface="微软雅黑" panose="020B0503020204020204" pitchFamily="34" charset="-122"/>
                <a:ea typeface="微软雅黑" panose="020B0503020204020204" pitchFamily="34" charset="-122"/>
                <a:cs typeface="Arial" panose="020B0604020202020204" pitchFamily="34" charset="0"/>
              </a:rPr>
              <a:t>CPU</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送出内存单元的地址码开始，到主存读出数据并送到</a:t>
            </a:r>
            <a:r>
              <a:rPr lang="en-US" altLang="zh-CN" sz="2200" dirty="0" smtClean="0">
                <a:latin typeface="微软雅黑" panose="020B0503020204020204" pitchFamily="34" charset="-122"/>
                <a:ea typeface="微软雅黑" panose="020B0503020204020204" pitchFamily="34" charset="-122"/>
                <a:cs typeface="Arial" panose="020B0604020202020204" pitchFamily="34" charset="0"/>
              </a:rPr>
              <a:t>CPU</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（或者是把</a:t>
            </a:r>
            <a:r>
              <a:rPr lang="en-US" altLang="zh-CN" sz="2200" dirty="0" smtClean="0">
                <a:latin typeface="微软雅黑" panose="020B0503020204020204" pitchFamily="34" charset="-122"/>
                <a:ea typeface="微软雅黑" panose="020B0503020204020204" pitchFamily="34" charset="-122"/>
                <a:cs typeface="Arial" panose="020B0604020202020204" pitchFamily="34" charset="0"/>
              </a:rPr>
              <a:t>CPU</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数据写入主存）所需要的时间（单位：</a:t>
            </a:r>
            <a:r>
              <a:rPr lang="en-US" altLang="zh-CN" sz="2200" dirty="0" smtClean="0">
                <a:latin typeface="微软雅黑" panose="020B0503020204020204" pitchFamily="34" charset="-122"/>
                <a:ea typeface="微软雅黑" panose="020B0503020204020204" pitchFamily="34" charset="-122"/>
                <a:cs typeface="Arial" panose="020B0604020202020204" pitchFamily="34" charset="0"/>
              </a:rPr>
              <a:t>ns</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sz="2200" dirty="0" smtClean="0">
                <a:latin typeface="微软雅黑" panose="020B0503020204020204" pitchFamily="34" charset="-122"/>
                <a:ea typeface="微软雅黑" panose="020B0503020204020204" pitchFamily="34" charset="-122"/>
                <a:cs typeface="Arial" panose="020B0604020202020204" pitchFamily="34" charset="0"/>
              </a:rPr>
              <a:t>1 ns = 10</a:t>
            </a:r>
            <a:r>
              <a:rPr lang="en-US" altLang="zh-CN" sz="2200" baseline="30000" dirty="0" smtClean="0">
                <a:latin typeface="微软雅黑" panose="020B0503020204020204" pitchFamily="34" charset="-122"/>
                <a:ea typeface="微软雅黑" panose="020B0503020204020204" pitchFamily="34" charset="-122"/>
                <a:cs typeface="Arial" panose="020B0604020202020204" pitchFamily="34" charset="0"/>
              </a:rPr>
              <a:t>-9 </a:t>
            </a:r>
            <a:r>
              <a:rPr lang="en-US" altLang="zh-CN" sz="2200" dirty="0" smtClean="0">
                <a:latin typeface="微软雅黑" panose="020B0503020204020204" pitchFamily="34" charset="-122"/>
                <a:ea typeface="微软雅黑" panose="020B0503020204020204" pitchFamily="34" charset="-122"/>
                <a:cs typeface="Arial" panose="020B0604020202020204" pitchFamily="34" charset="0"/>
              </a:rPr>
              <a:t>s</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），分</a:t>
            </a:r>
            <a:r>
              <a:rPr lang="zh-CN" altLang="en-US" sz="2200" dirty="0" smtClean="0">
                <a:solidFill>
                  <a:srgbClr val="FF3300"/>
                </a:solidFill>
                <a:latin typeface="微软雅黑" panose="020B0503020204020204" pitchFamily="34" charset="-122"/>
                <a:ea typeface="微软雅黑" panose="020B0503020204020204" pitchFamily="34" charset="-122"/>
                <a:cs typeface="Arial" panose="020B0604020202020204" pitchFamily="34" charset="0"/>
              </a:rPr>
              <a:t>读取时间</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和</a:t>
            </a:r>
            <a:r>
              <a:rPr lang="zh-CN" altLang="en-US" sz="2200" dirty="0" smtClean="0">
                <a:solidFill>
                  <a:srgbClr val="FF3300"/>
                </a:solidFill>
                <a:latin typeface="微软雅黑" panose="020B0503020204020204" pitchFamily="34" charset="-122"/>
                <a:ea typeface="微软雅黑" panose="020B0503020204020204" pitchFamily="34" charset="-122"/>
                <a:cs typeface="Arial" panose="020B0604020202020204" pitchFamily="34" charset="0"/>
              </a:rPr>
              <a:t>写入时间</a:t>
            </a:r>
          </a:p>
          <a:p>
            <a:pPr marL="582613" lvl="1" indent="-223838" algn="just" defTabSz="717550" eaLnBrk="1" hangingPunct="1">
              <a:lnSpc>
                <a:spcPct val="125000"/>
              </a:lnSpc>
              <a:spcBef>
                <a:spcPct val="30000"/>
              </a:spcBef>
            </a:pPr>
            <a:r>
              <a:rPr lang="zh-CN" altLang="en-US" sz="2200" dirty="0" smtClean="0">
                <a:solidFill>
                  <a:srgbClr val="D10F0F"/>
                </a:solidFill>
                <a:latin typeface="微软雅黑" panose="020B0503020204020204" pitchFamily="34" charset="-122"/>
                <a:ea typeface="微软雅黑" panose="020B0503020204020204" pitchFamily="34" charset="-122"/>
                <a:cs typeface="Arial" panose="020B0604020202020204" pitchFamily="34" charset="0"/>
              </a:rPr>
              <a:t>存储周期</a:t>
            </a:r>
            <a:r>
              <a:rPr lang="en-US" altLang="zh-CN" sz="2200" dirty="0" smtClean="0">
                <a:solidFill>
                  <a:srgbClr val="D10F0F"/>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sz="2200" baseline="-30000" dirty="0" smtClean="0">
                <a:solidFill>
                  <a:srgbClr val="D10F0F"/>
                </a:solidFill>
                <a:latin typeface="微软雅黑" panose="020B0503020204020204" pitchFamily="34" charset="-122"/>
                <a:ea typeface="微软雅黑" panose="020B0503020204020204" pitchFamily="34" charset="-122"/>
                <a:cs typeface="Arial" panose="020B0604020202020204" pitchFamily="34" charset="0"/>
              </a:rPr>
              <a:t>MC</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：连读两次访问存储器所需的最小时间间隔，它等于存取时间加上下一次存取开始前所要求的附加时间。</a:t>
            </a:r>
            <a:endParaRPr lang="en-US" altLang="zh-CN" sz="2200" dirty="0" smtClean="0">
              <a:latin typeface="微软雅黑" panose="020B0503020204020204" pitchFamily="34" charset="-122"/>
              <a:ea typeface="微软雅黑" panose="020B0503020204020204" pitchFamily="34" charset="-122"/>
              <a:cs typeface="Arial" panose="020B0604020202020204" pitchFamily="34" charset="0"/>
            </a:endParaRPr>
          </a:p>
          <a:p>
            <a:pPr marL="582613" lvl="1" indent="-223838" algn="just" defTabSz="717550" eaLnBrk="1" hangingPunct="1">
              <a:lnSpc>
                <a:spcPct val="125000"/>
              </a:lnSpc>
              <a:spcBef>
                <a:spcPct val="30000"/>
              </a:spcBef>
            </a:pPr>
            <a:r>
              <a:rPr lang="en-US" altLang="zh-CN" sz="2200" dirty="0" smtClean="0">
                <a:latin typeface="微软雅黑" panose="020B0503020204020204" pitchFamily="34" charset="-122"/>
                <a:ea typeface="微软雅黑" panose="020B0503020204020204" pitchFamily="34" charset="-122"/>
                <a:cs typeface="Arial" panose="020B0604020202020204" pitchFamily="34" charset="0"/>
              </a:rPr>
              <a:t>T</a:t>
            </a:r>
            <a:r>
              <a:rPr lang="en-US" altLang="zh-CN" sz="2200" baseline="-30000" dirty="0" smtClean="0">
                <a:latin typeface="微软雅黑" panose="020B0503020204020204" pitchFamily="34" charset="-122"/>
                <a:ea typeface="微软雅黑" panose="020B0503020204020204" pitchFamily="34" charset="-122"/>
                <a:cs typeface="Arial" panose="020B0604020202020204" pitchFamily="34" charset="0"/>
              </a:rPr>
              <a:t>MC</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比</a:t>
            </a:r>
            <a:r>
              <a:rPr lang="en-US" altLang="zh-CN" sz="2200" dirty="0" smtClean="0">
                <a:latin typeface="微软雅黑" panose="020B0503020204020204" pitchFamily="34" charset="-122"/>
                <a:ea typeface="微软雅黑" panose="020B0503020204020204" pitchFamily="34" charset="-122"/>
                <a:cs typeface="Arial" panose="020B0604020202020204" pitchFamily="34" charset="0"/>
              </a:rPr>
              <a:t>T</a:t>
            </a:r>
            <a:r>
              <a:rPr lang="en-US" altLang="zh-CN" sz="2200" baseline="-30000" dirty="0" smtClean="0">
                <a:latin typeface="微软雅黑" panose="020B0503020204020204" pitchFamily="34" charset="-122"/>
                <a:ea typeface="微软雅黑" panose="020B0503020204020204" pitchFamily="34" charset="-122"/>
                <a:cs typeface="Arial" panose="020B0604020202020204" pitchFamily="34" charset="0"/>
              </a:rPr>
              <a:t>A</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大</a:t>
            </a:r>
            <a:r>
              <a:rPr lang="zh-CN" altLang="en-US" sz="22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 因为存储器</a:t>
            </a:r>
            <a:r>
              <a:rPr lang="zh-CN" altLang="en-US" sz="22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的</a:t>
            </a:r>
            <a:r>
              <a:rPr lang="zh-CN" altLang="en-US" sz="22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读出放大器、驱动电路等都有一段稳定恢复时间，所以读出后不能立即进行下一次访问。 ）</a:t>
            </a:r>
            <a:endParaRPr lang="en-US" altLang="zh-CN" sz="22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endParaRPr>
          </a:p>
          <a:p>
            <a:pPr marL="582613" lvl="1" indent="-223838" algn="just" defTabSz="717550" eaLnBrk="1" hangingPunct="1">
              <a:lnSpc>
                <a:spcPct val="125000"/>
              </a:lnSpc>
              <a:spcBef>
                <a:spcPct val="30000"/>
              </a:spcBef>
              <a:buFontTx/>
              <a:buNone/>
            </a:pPr>
            <a:r>
              <a:rPr lang="zh-CN" altLang="en-US" sz="22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（就像一趟火车运行时间和发车周期是两个不同概念一样。）</a:t>
            </a:r>
            <a:endParaRPr lang="zh-CN" altLang="pt-BR" sz="22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291" name="Rectangle 97"/>
          <p:cNvSpPr>
            <a:spLocks noGrp="1" noChangeArrowheads="1"/>
          </p:cNvSpPr>
          <p:nvPr>
            <p:ph type="title" idx="4294967295"/>
          </p:nvPr>
        </p:nvSpPr>
        <p:spPr>
          <a:xfrm>
            <a:off x="296863" y="68263"/>
            <a:ext cx="8639175" cy="569912"/>
          </a:xfrm>
          <a:noFill/>
        </p:spPr>
        <p:txBody>
          <a:bodyPr lIns="91440" tIns="45720" rIns="91440" bIns="45720" anchor="ctr"/>
          <a:lstStyle/>
          <a:p>
            <a:pPr defTabSz="717550" eaLnBrk="1" hangingPunct="1"/>
            <a:r>
              <a:rPr lang="zh-CN" altLang="en-US" smtClean="0"/>
              <a:t>主存的主要性能指标</a:t>
            </a:r>
          </a:p>
        </p:txBody>
      </p:sp>
      <p:sp>
        <p:nvSpPr>
          <p:cNvPr id="1229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C2AA2D3-8CE4-48A5-84AC-745C354807B0}" type="slidenum">
              <a:rPr lang="zh-CN" altLang="en-US" sz="1200" smtClean="0">
                <a:solidFill>
                  <a:srgbClr val="898989"/>
                </a:solidFill>
              </a:rPr>
              <a:pPr/>
              <a:t>8</a:t>
            </a:fld>
            <a:endParaRPr lang="zh-CN" altLang="en-US" sz="1200" smtClean="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48546">
                                            <p:txEl>
                                              <p:pRg st="0" end="0"/>
                                            </p:txEl>
                                          </p:spTgt>
                                        </p:tgtEl>
                                        <p:attrNameLst>
                                          <p:attrName>style.visibility</p:attrName>
                                        </p:attrNameLst>
                                      </p:cBhvr>
                                      <p:to>
                                        <p:strVal val="visible"/>
                                      </p:to>
                                    </p:set>
                                    <p:animEffect transition="in" filter="wipe(down)">
                                      <p:cBhvr>
                                        <p:cTn id="7" dur="500"/>
                                        <p:tgtEl>
                                          <p:spTgt spid="7485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8546">
                                            <p:txEl>
                                              <p:pRg st="1" end="1"/>
                                            </p:txEl>
                                          </p:spTgt>
                                        </p:tgtEl>
                                        <p:attrNameLst>
                                          <p:attrName>style.visibility</p:attrName>
                                        </p:attrNameLst>
                                      </p:cBhvr>
                                      <p:to>
                                        <p:strVal val="visible"/>
                                      </p:to>
                                    </p:set>
                                    <p:animEffect transition="in" filter="blinds(horizontal)">
                                      <p:cBhvr>
                                        <p:cTn id="12" dur="500"/>
                                        <p:tgtEl>
                                          <p:spTgt spid="7485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8546">
                                            <p:txEl>
                                              <p:pRg st="2" end="2"/>
                                            </p:txEl>
                                          </p:spTgt>
                                        </p:tgtEl>
                                        <p:attrNameLst>
                                          <p:attrName>style.visibility</p:attrName>
                                        </p:attrNameLst>
                                      </p:cBhvr>
                                      <p:to>
                                        <p:strVal val="visible"/>
                                      </p:to>
                                    </p:set>
                                    <p:animEffect transition="in" filter="blinds(horizontal)">
                                      <p:cBhvr>
                                        <p:cTn id="17" dur="500"/>
                                        <p:tgtEl>
                                          <p:spTgt spid="7485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8546">
                                            <p:txEl>
                                              <p:pRg st="3" end="3"/>
                                            </p:txEl>
                                          </p:spTgt>
                                        </p:tgtEl>
                                        <p:attrNameLst>
                                          <p:attrName>style.visibility</p:attrName>
                                        </p:attrNameLst>
                                      </p:cBhvr>
                                      <p:to>
                                        <p:strVal val="visible"/>
                                      </p:to>
                                    </p:set>
                                    <p:animEffect transition="in" filter="blinds(horizontal)">
                                      <p:cBhvr>
                                        <p:cTn id="22" dur="500"/>
                                        <p:tgtEl>
                                          <p:spTgt spid="7485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8546">
                                            <p:txEl>
                                              <p:pRg st="4" end="4"/>
                                            </p:txEl>
                                          </p:spTgt>
                                        </p:tgtEl>
                                        <p:attrNameLst>
                                          <p:attrName>style.visibility</p:attrName>
                                        </p:attrNameLst>
                                      </p:cBhvr>
                                      <p:to>
                                        <p:strVal val="visible"/>
                                      </p:to>
                                    </p:set>
                                    <p:animEffect transition="in" filter="blinds(horizontal)">
                                      <p:cBhvr>
                                        <p:cTn id="27" dur="500"/>
                                        <p:tgtEl>
                                          <p:spTgt spid="7485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8546">
                                            <p:txEl>
                                              <p:pRg st="5" end="5"/>
                                            </p:txEl>
                                          </p:spTgt>
                                        </p:tgtEl>
                                        <p:attrNameLst>
                                          <p:attrName>style.visibility</p:attrName>
                                        </p:attrNameLst>
                                      </p:cBhvr>
                                      <p:to>
                                        <p:strVal val="visible"/>
                                      </p:to>
                                    </p:set>
                                    <p:animEffect transition="in" filter="blinds(horizontal)">
                                      <p:cBhvr>
                                        <p:cTn id="32" dur="500"/>
                                        <p:tgtEl>
                                          <p:spTgt spid="74854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8546">
                                            <p:txEl>
                                              <p:pRg st="6" end="6"/>
                                            </p:txEl>
                                          </p:spTgt>
                                        </p:tgtEl>
                                        <p:attrNameLst>
                                          <p:attrName>style.visibility</p:attrName>
                                        </p:attrNameLst>
                                      </p:cBhvr>
                                      <p:to>
                                        <p:strVal val="visible"/>
                                      </p:to>
                                    </p:set>
                                    <p:animEffect transition="in" filter="blinds(horizontal)">
                                      <p:cBhvr>
                                        <p:cTn id="37" dur="500"/>
                                        <p:tgtEl>
                                          <p:spTgt spid="7485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lIns="91440" tIns="45720" rIns="91440" bIns="45720" anchor="ctr"/>
          <a:lstStyle/>
          <a:p>
            <a:pPr eaLnBrk="1" hangingPunct="1"/>
            <a:r>
              <a:rPr lang="zh-CN" altLang="en-US" dirty="0" smtClean="0"/>
              <a:t>时间、存储容量（或带宽）的单位</a:t>
            </a:r>
          </a:p>
        </p:txBody>
      </p:sp>
      <p:sp>
        <p:nvSpPr>
          <p:cNvPr id="13315" name="AutoShape 504"/>
          <p:cNvSpPr>
            <a:spLocks noChangeAspect="1" noChangeArrowheads="1" noTextEdit="1"/>
          </p:cNvSpPr>
          <p:nvPr/>
        </p:nvSpPr>
        <p:spPr bwMode="auto">
          <a:xfrm>
            <a:off x="862013" y="971550"/>
            <a:ext cx="7504112"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6" name="Rectangle 506"/>
          <p:cNvSpPr>
            <a:spLocks noChangeArrowheads="1"/>
          </p:cNvSpPr>
          <p:nvPr/>
        </p:nvSpPr>
        <p:spPr bwMode="auto">
          <a:xfrm>
            <a:off x="860425" y="969963"/>
            <a:ext cx="7504113" cy="5626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3317" name="Group 555"/>
          <p:cNvGrpSpPr>
            <a:grpSpLocks/>
          </p:cNvGrpSpPr>
          <p:nvPr/>
        </p:nvGrpSpPr>
        <p:grpSpPr bwMode="auto">
          <a:xfrm>
            <a:off x="854075" y="4651375"/>
            <a:ext cx="4724400" cy="1946275"/>
            <a:chOff x="538" y="2930"/>
            <a:chExt cx="2976" cy="1226"/>
          </a:xfrm>
        </p:grpSpPr>
        <p:sp>
          <p:nvSpPr>
            <p:cNvPr id="13727" name="Rectangle 507"/>
            <p:cNvSpPr>
              <a:spLocks noChangeArrowheads="1"/>
            </p:cNvSpPr>
            <p:nvPr/>
          </p:nvSpPr>
          <p:spPr bwMode="auto">
            <a:xfrm>
              <a:off x="538" y="2930"/>
              <a:ext cx="2976"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8" name="Rectangle 508"/>
            <p:cNvSpPr>
              <a:spLocks noChangeArrowheads="1"/>
            </p:cNvSpPr>
            <p:nvPr/>
          </p:nvSpPr>
          <p:spPr bwMode="auto">
            <a:xfrm>
              <a:off x="538" y="2947"/>
              <a:ext cx="2976" cy="1"/>
            </a:xfrm>
            <a:prstGeom prst="rect">
              <a:avLst/>
            </a:prstGeom>
            <a:solidFill>
              <a:srgbClr val="00000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9" name="Rectangle 509"/>
            <p:cNvSpPr>
              <a:spLocks noChangeArrowheads="1"/>
            </p:cNvSpPr>
            <p:nvPr/>
          </p:nvSpPr>
          <p:spPr bwMode="auto">
            <a:xfrm>
              <a:off x="538" y="2948"/>
              <a:ext cx="2976" cy="2"/>
            </a:xfrm>
            <a:prstGeom prst="rect">
              <a:avLst/>
            </a:prstGeom>
            <a:solidFill>
              <a:srgbClr val="00000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0" name="Rectangle 510"/>
            <p:cNvSpPr>
              <a:spLocks noChangeArrowheads="1"/>
            </p:cNvSpPr>
            <p:nvPr/>
          </p:nvSpPr>
          <p:spPr bwMode="auto">
            <a:xfrm>
              <a:off x="538" y="2950"/>
              <a:ext cx="2976" cy="31"/>
            </a:xfrm>
            <a:prstGeom prst="rect">
              <a:avLst/>
            </a:prstGeom>
            <a:solidFill>
              <a:srgbClr val="00000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1" name="Rectangle 511"/>
            <p:cNvSpPr>
              <a:spLocks noChangeArrowheads="1"/>
            </p:cNvSpPr>
            <p:nvPr/>
          </p:nvSpPr>
          <p:spPr bwMode="auto">
            <a:xfrm>
              <a:off x="538" y="2981"/>
              <a:ext cx="2976" cy="27"/>
            </a:xfrm>
            <a:prstGeom prst="rect">
              <a:avLst/>
            </a:prstGeom>
            <a:solidFill>
              <a:srgbClr val="0000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2" name="Rectangle 512"/>
            <p:cNvSpPr>
              <a:spLocks noChangeArrowheads="1"/>
            </p:cNvSpPr>
            <p:nvPr/>
          </p:nvSpPr>
          <p:spPr bwMode="auto">
            <a:xfrm>
              <a:off x="538" y="3008"/>
              <a:ext cx="2976" cy="3"/>
            </a:xfrm>
            <a:prstGeom prst="rect">
              <a:avLst/>
            </a:prstGeom>
            <a:solidFill>
              <a:srgbClr val="000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3" name="Rectangle 513"/>
            <p:cNvSpPr>
              <a:spLocks noChangeArrowheads="1"/>
            </p:cNvSpPr>
            <p:nvPr/>
          </p:nvSpPr>
          <p:spPr bwMode="auto">
            <a:xfrm>
              <a:off x="538" y="3011"/>
              <a:ext cx="2976" cy="18"/>
            </a:xfrm>
            <a:prstGeom prst="rect">
              <a:avLst/>
            </a:prstGeom>
            <a:solidFill>
              <a:srgbClr val="0000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4" name="Rectangle 514"/>
            <p:cNvSpPr>
              <a:spLocks noChangeArrowheads="1"/>
            </p:cNvSpPr>
            <p:nvPr/>
          </p:nvSpPr>
          <p:spPr bwMode="auto">
            <a:xfrm>
              <a:off x="538" y="3029"/>
              <a:ext cx="2976" cy="24"/>
            </a:xfrm>
            <a:prstGeom prst="rect">
              <a:avLst/>
            </a:prstGeom>
            <a:solidFill>
              <a:srgbClr val="0000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5" name="Rectangle 515"/>
            <p:cNvSpPr>
              <a:spLocks noChangeArrowheads="1"/>
            </p:cNvSpPr>
            <p:nvPr/>
          </p:nvSpPr>
          <p:spPr bwMode="auto">
            <a:xfrm>
              <a:off x="538" y="3053"/>
              <a:ext cx="2976" cy="20"/>
            </a:xfrm>
            <a:prstGeom prst="rect">
              <a:avLst/>
            </a:prstGeom>
            <a:solidFill>
              <a:srgbClr val="0000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6" name="Rectangle 516"/>
            <p:cNvSpPr>
              <a:spLocks noChangeArrowheads="1"/>
            </p:cNvSpPr>
            <p:nvPr/>
          </p:nvSpPr>
          <p:spPr bwMode="auto">
            <a:xfrm>
              <a:off x="538" y="3073"/>
              <a:ext cx="2976" cy="30"/>
            </a:xfrm>
            <a:prstGeom prst="rect">
              <a:avLst/>
            </a:prstGeom>
            <a:solidFill>
              <a:srgbClr val="00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7" name="Rectangle 517"/>
            <p:cNvSpPr>
              <a:spLocks noChangeArrowheads="1"/>
            </p:cNvSpPr>
            <p:nvPr/>
          </p:nvSpPr>
          <p:spPr bwMode="auto">
            <a:xfrm>
              <a:off x="538" y="3103"/>
              <a:ext cx="2976" cy="15"/>
            </a:xfrm>
            <a:prstGeom prst="rect">
              <a:avLst/>
            </a:prstGeom>
            <a:solidFill>
              <a:srgbClr val="00001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8" name="Rectangle 518"/>
            <p:cNvSpPr>
              <a:spLocks noChangeArrowheads="1"/>
            </p:cNvSpPr>
            <p:nvPr/>
          </p:nvSpPr>
          <p:spPr bwMode="auto">
            <a:xfrm>
              <a:off x="538" y="3118"/>
              <a:ext cx="2976" cy="11"/>
            </a:xfrm>
            <a:prstGeom prst="rect">
              <a:avLst/>
            </a:prstGeom>
            <a:solidFill>
              <a:srgbClr val="0000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9" name="Rectangle 519"/>
            <p:cNvSpPr>
              <a:spLocks noChangeArrowheads="1"/>
            </p:cNvSpPr>
            <p:nvPr/>
          </p:nvSpPr>
          <p:spPr bwMode="auto">
            <a:xfrm>
              <a:off x="538" y="3129"/>
              <a:ext cx="2976" cy="27"/>
            </a:xfrm>
            <a:prstGeom prst="rect">
              <a:avLst/>
            </a:prstGeom>
            <a:solidFill>
              <a:srgbClr val="0000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0" name="Rectangle 520"/>
            <p:cNvSpPr>
              <a:spLocks noChangeArrowheads="1"/>
            </p:cNvSpPr>
            <p:nvPr/>
          </p:nvSpPr>
          <p:spPr bwMode="auto">
            <a:xfrm>
              <a:off x="538" y="3156"/>
              <a:ext cx="2976" cy="10"/>
            </a:xfrm>
            <a:prstGeom prst="rect">
              <a:avLst/>
            </a:prstGeom>
            <a:solidFill>
              <a:srgbClr val="00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1" name="Rectangle 521"/>
            <p:cNvSpPr>
              <a:spLocks noChangeArrowheads="1"/>
            </p:cNvSpPr>
            <p:nvPr/>
          </p:nvSpPr>
          <p:spPr bwMode="auto">
            <a:xfrm>
              <a:off x="538" y="3166"/>
              <a:ext cx="2976" cy="26"/>
            </a:xfrm>
            <a:prstGeom prst="rect">
              <a:avLst/>
            </a:prstGeom>
            <a:solidFill>
              <a:srgbClr val="0000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2" name="Rectangle 522"/>
            <p:cNvSpPr>
              <a:spLocks noChangeArrowheads="1"/>
            </p:cNvSpPr>
            <p:nvPr/>
          </p:nvSpPr>
          <p:spPr bwMode="auto">
            <a:xfrm>
              <a:off x="538" y="3192"/>
              <a:ext cx="2976" cy="11"/>
            </a:xfrm>
            <a:prstGeom prst="rect">
              <a:avLst/>
            </a:prstGeom>
            <a:solidFill>
              <a:srgbClr val="00002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3" name="Rectangle 523"/>
            <p:cNvSpPr>
              <a:spLocks noChangeArrowheads="1"/>
            </p:cNvSpPr>
            <p:nvPr/>
          </p:nvSpPr>
          <p:spPr bwMode="auto">
            <a:xfrm>
              <a:off x="538" y="3203"/>
              <a:ext cx="2976" cy="18"/>
            </a:xfrm>
            <a:prstGeom prst="rect">
              <a:avLst/>
            </a:prstGeom>
            <a:solidFill>
              <a:srgbClr val="0000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4" name="Rectangle 524"/>
            <p:cNvSpPr>
              <a:spLocks noChangeArrowheads="1"/>
            </p:cNvSpPr>
            <p:nvPr/>
          </p:nvSpPr>
          <p:spPr bwMode="auto">
            <a:xfrm>
              <a:off x="538" y="3221"/>
              <a:ext cx="2976" cy="18"/>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5" name="Rectangle 525"/>
            <p:cNvSpPr>
              <a:spLocks noChangeArrowheads="1"/>
            </p:cNvSpPr>
            <p:nvPr/>
          </p:nvSpPr>
          <p:spPr bwMode="auto">
            <a:xfrm>
              <a:off x="538" y="3239"/>
              <a:ext cx="2976" cy="14"/>
            </a:xfrm>
            <a:prstGeom prst="rect">
              <a:avLst/>
            </a:prstGeom>
            <a:solidFill>
              <a:srgbClr val="0000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6" name="Rectangle 526"/>
            <p:cNvSpPr>
              <a:spLocks noChangeArrowheads="1"/>
            </p:cNvSpPr>
            <p:nvPr/>
          </p:nvSpPr>
          <p:spPr bwMode="auto">
            <a:xfrm>
              <a:off x="538" y="3253"/>
              <a:ext cx="2976" cy="23"/>
            </a:xfrm>
            <a:prstGeom prst="rect">
              <a:avLst/>
            </a:prstGeom>
            <a:solidFill>
              <a:srgbClr val="0000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7" name="Rectangle 527"/>
            <p:cNvSpPr>
              <a:spLocks noChangeArrowheads="1"/>
            </p:cNvSpPr>
            <p:nvPr/>
          </p:nvSpPr>
          <p:spPr bwMode="auto">
            <a:xfrm>
              <a:off x="538" y="3276"/>
              <a:ext cx="2976" cy="20"/>
            </a:xfrm>
            <a:prstGeom prst="rect">
              <a:avLst/>
            </a:prstGeom>
            <a:solidFill>
              <a:srgbClr val="00002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8" name="Rectangle 528"/>
            <p:cNvSpPr>
              <a:spLocks noChangeArrowheads="1"/>
            </p:cNvSpPr>
            <p:nvPr/>
          </p:nvSpPr>
          <p:spPr bwMode="auto">
            <a:xfrm>
              <a:off x="538" y="3296"/>
              <a:ext cx="2976" cy="20"/>
            </a:xfrm>
            <a:prstGeom prst="rect">
              <a:avLst/>
            </a:prstGeom>
            <a:solidFill>
              <a:srgbClr val="0000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9" name="Rectangle 529"/>
            <p:cNvSpPr>
              <a:spLocks noChangeArrowheads="1"/>
            </p:cNvSpPr>
            <p:nvPr/>
          </p:nvSpPr>
          <p:spPr bwMode="auto">
            <a:xfrm>
              <a:off x="538" y="3316"/>
              <a:ext cx="2976" cy="15"/>
            </a:xfrm>
            <a:prstGeom prst="rect">
              <a:avLst/>
            </a:prstGeom>
            <a:solidFill>
              <a:srgbClr val="00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0" name="Rectangle 530"/>
            <p:cNvSpPr>
              <a:spLocks noChangeArrowheads="1"/>
            </p:cNvSpPr>
            <p:nvPr/>
          </p:nvSpPr>
          <p:spPr bwMode="auto">
            <a:xfrm>
              <a:off x="538" y="3331"/>
              <a:ext cx="2976" cy="18"/>
            </a:xfrm>
            <a:prstGeom prst="rect">
              <a:avLst/>
            </a:prstGeom>
            <a:solidFill>
              <a:srgbClr val="0000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1" name="Rectangle 531"/>
            <p:cNvSpPr>
              <a:spLocks noChangeArrowheads="1"/>
            </p:cNvSpPr>
            <p:nvPr/>
          </p:nvSpPr>
          <p:spPr bwMode="auto">
            <a:xfrm>
              <a:off x="538" y="3349"/>
              <a:ext cx="2976" cy="19"/>
            </a:xfrm>
            <a:prstGeom prst="rect">
              <a:avLst/>
            </a:prstGeom>
            <a:solidFill>
              <a:srgbClr val="0000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2" name="Rectangle 532"/>
            <p:cNvSpPr>
              <a:spLocks noChangeArrowheads="1"/>
            </p:cNvSpPr>
            <p:nvPr/>
          </p:nvSpPr>
          <p:spPr bwMode="auto">
            <a:xfrm>
              <a:off x="538" y="3368"/>
              <a:ext cx="2976" cy="18"/>
            </a:xfrm>
            <a:prstGeom prst="rect">
              <a:avLst/>
            </a:prstGeom>
            <a:solidFill>
              <a:srgbClr val="00003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3" name="Rectangle 533"/>
            <p:cNvSpPr>
              <a:spLocks noChangeArrowheads="1"/>
            </p:cNvSpPr>
            <p:nvPr/>
          </p:nvSpPr>
          <p:spPr bwMode="auto">
            <a:xfrm>
              <a:off x="538" y="3386"/>
              <a:ext cx="2976" cy="20"/>
            </a:xfrm>
            <a:prstGeom prst="rect">
              <a:avLst/>
            </a:prstGeom>
            <a:solidFill>
              <a:srgbClr val="0000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4" name="Rectangle 534"/>
            <p:cNvSpPr>
              <a:spLocks noChangeArrowheads="1"/>
            </p:cNvSpPr>
            <p:nvPr/>
          </p:nvSpPr>
          <p:spPr bwMode="auto">
            <a:xfrm>
              <a:off x="538" y="3406"/>
              <a:ext cx="2976" cy="20"/>
            </a:xfrm>
            <a:prstGeom prst="rect">
              <a:avLst/>
            </a:prstGeom>
            <a:solidFill>
              <a:srgbClr val="0000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5" name="Rectangle 535"/>
            <p:cNvSpPr>
              <a:spLocks noChangeArrowheads="1"/>
            </p:cNvSpPr>
            <p:nvPr/>
          </p:nvSpPr>
          <p:spPr bwMode="auto">
            <a:xfrm>
              <a:off x="538" y="3426"/>
              <a:ext cx="2976" cy="13"/>
            </a:xfrm>
            <a:prstGeom prst="rect">
              <a:avLst/>
            </a:prstGeom>
            <a:solidFill>
              <a:srgbClr val="0000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6" name="Rectangle 536"/>
            <p:cNvSpPr>
              <a:spLocks noChangeArrowheads="1"/>
            </p:cNvSpPr>
            <p:nvPr/>
          </p:nvSpPr>
          <p:spPr bwMode="auto">
            <a:xfrm>
              <a:off x="538" y="3439"/>
              <a:ext cx="2976" cy="25"/>
            </a:xfrm>
            <a:prstGeom prst="rect">
              <a:avLst/>
            </a:prstGeom>
            <a:solidFill>
              <a:srgbClr val="0000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7" name="Rectangle 537"/>
            <p:cNvSpPr>
              <a:spLocks noChangeArrowheads="1"/>
            </p:cNvSpPr>
            <p:nvPr/>
          </p:nvSpPr>
          <p:spPr bwMode="auto">
            <a:xfrm>
              <a:off x="538" y="3464"/>
              <a:ext cx="2976" cy="14"/>
            </a:xfrm>
            <a:prstGeom prst="rect">
              <a:avLst/>
            </a:prstGeom>
            <a:solidFill>
              <a:srgbClr val="000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8" name="Rectangle 538"/>
            <p:cNvSpPr>
              <a:spLocks noChangeArrowheads="1"/>
            </p:cNvSpPr>
            <p:nvPr/>
          </p:nvSpPr>
          <p:spPr bwMode="auto">
            <a:xfrm>
              <a:off x="538" y="3478"/>
              <a:ext cx="2976" cy="24"/>
            </a:xfrm>
            <a:prstGeom prst="rect">
              <a:avLst/>
            </a:prstGeom>
            <a:solidFill>
              <a:srgbClr val="0000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9" name="Rectangle 539"/>
            <p:cNvSpPr>
              <a:spLocks noChangeArrowheads="1"/>
            </p:cNvSpPr>
            <p:nvPr/>
          </p:nvSpPr>
          <p:spPr bwMode="auto">
            <a:xfrm>
              <a:off x="538" y="3502"/>
              <a:ext cx="2976" cy="20"/>
            </a:xfrm>
            <a:prstGeom prst="rect">
              <a:avLst/>
            </a:prstGeom>
            <a:solidFill>
              <a:srgbClr val="0000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0" name="Rectangle 540"/>
            <p:cNvSpPr>
              <a:spLocks noChangeArrowheads="1"/>
            </p:cNvSpPr>
            <p:nvPr/>
          </p:nvSpPr>
          <p:spPr bwMode="auto">
            <a:xfrm>
              <a:off x="538" y="3522"/>
              <a:ext cx="2976" cy="23"/>
            </a:xfrm>
            <a:prstGeom prst="rect">
              <a:avLst/>
            </a:prstGeom>
            <a:solidFill>
              <a:srgbClr val="0000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1" name="Rectangle 541"/>
            <p:cNvSpPr>
              <a:spLocks noChangeArrowheads="1"/>
            </p:cNvSpPr>
            <p:nvPr/>
          </p:nvSpPr>
          <p:spPr bwMode="auto">
            <a:xfrm>
              <a:off x="538" y="3545"/>
              <a:ext cx="2976" cy="18"/>
            </a:xfrm>
            <a:prstGeom prst="rect">
              <a:avLst/>
            </a:prstGeom>
            <a:solidFill>
              <a:srgbClr val="0000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2" name="Rectangle 542"/>
            <p:cNvSpPr>
              <a:spLocks noChangeArrowheads="1"/>
            </p:cNvSpPr>
            <p:nvPr/>
          </p:nvSpPr>
          <p:spPr bwMode="auto">
            <a:xfrm>
              <a:off x="538" y="3563"/>
              <a:ext cx="2976" cy="25"/>
            </a:xfrm>
            <a:prstGeom prst="rect">
              <a:avLst/>
            </a:prstGeom>
            <a:solidFill>
              <a:srgbClr val="000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3" name="Rectangle 543"/>
            <p:cNvSpPr>
              <a:spLocks noChangeArrowheads="1"/>
            </p:cNvSpPr>
            <p:nvPr/>
          </p:nvSpPr>
          <p:spPr bwMode="auto">
            <a:xfrm>
              <a:off x="538" y="3588"/>
              <a:ext cx="2976" cy="24"/>
            </a:xfrm>
            <a:prstGeom prst="rect">
              <a:avLst/>
            </a:prstGeom>
            <a:solidFill>
              <a:srgbClr val="00004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4" name="Rectangle 544"/>
            <p:cNvSpPr>
              <a:spLocks noChangeArrowheads="1"/>
            </p:cNvSpPr>
            <p:nvPr/>
          </p:nvSpPr>
          <p:spPr bwMode="auto">
            <a:xfrm>
              <a:off x="538" y="3612"/>
              <a:ext cx="2976" cy="23"/>
            </a:xfrm>
            <a:prstGeom prst="rect">
              <a:avLst/>
            </a:prstGeom>
            <a:solidFill>
              <a:srgbClr val="0000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5" name="Rectangle 545"/>
            <p:cNvSpPr>
              <a:spLocks noChangeArrowheads="1"/>
            </p:cNvSpPr>
            <p:nvPr/>
          </p:nvSpPr>
          <p:spPr bwMode="auto">
            <a:xfrm>
              <a:off x="538" y="3635"/>
              <a:ext cx="2976" cy="29"/>
            </a:xfrm>
            <a:prstGeom prst="rect">
              <a:avLst/>
            </a:prstGeom>
            <a:solidFill>
              <a:srgbClr val="0000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6" name="Rectangle 546"/>
            <p:cNvSpPr>
              <a:spLocks noChangeArrowheads="1"/>
            </p:cNvSpPr>
            <p:nvPr/>
          </p:nvSpPr>
          <p:spPr bwMode="auto">
            <a:xfrm>
              <a:off x="538" y="3664"/>
              <a:ext cx="2976" cy="23"/>
            </a:xfrm>
            <a:prstGeom prst="rect">
              <a:avLst/>
            </a:prstGeom>
            <a:solidFill>
              <a:srgbClr val="0000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7" name="Rectangle 547"/>
            <p:cNvSpPr>
              <a:spLocks noChangeArrowheads="1"/>
            </p:cNvSpPr>
            <p:nvPr/>
          </p:nvSpPr>
          <p:spPr bwMode="auto">
            <a:xfrm>
              <a:off x="538" y="3687"/>
              <a:ext cx="2976" cy="35"/>
            </a:xfrm>
            <a:prstGeom prst="rect">
              <a:avLst/>
            </a:prstGeom>
            <a:solidFill>
              <a:srgbClr val="0000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8" name="Rectangle 548"/>
            <p:cNvSpPr>
              <a:spLocks noChangeArrowheads="1"/>
            </p:cNvSpPr>
            <p:nvPr/>
          </p:nvSpPr>
          <p:spPr bwMode="auto">
            <a:xfrm>
              <a:off x="538" y="3722"/>
              <a:ext cx="2976" cy="32"/>
            </a:xfrm>
            <a:prstGeom prst="rect">
              <a:avLst/>
            </a:prstGeom>
            <a:solidFill>
              <a:srgbClr val="0000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9" name="Rectangle 549"/>
            <p:cNvSpPr>
              <a:spLocks noChangeArrowheads="1"/>
            </p:cNvSpPr>
            <p:nvPr/>
          </p:nvSpPr>
          <p:spPr bwMode="auto">
            <a:xfrm>
              <a:off x="538" y="3754"/>
              <a:ext cx="2976" cy="34"/>
            </a:xfrm>
            <a:prstGeom prst="rect">
              <a:avLst/>
            </a:prstGeom>
            <a:solidFill>
              <a:srgbClr val="00005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0" name="Rectangle 550"/>
            <p:cNvSpPr>
              <a:spLocks noChangeArrowheads="1"/>
            </p:cNvSpPr>
            <p:nvPr/>
          </p:nvSpPr>
          <p:spPr bwMode="auto">
            <a:xfrm>
              <a:off x="538" y="3788"/>
              <a:ext cx="2976" cy="47"/>
            </a:xfrm>
            <a:prstGeom prst="rect">
              <a:avLst/>
            </a:prstGeom>
            <a:solidFill>
              <a:srgbClr val="0000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1" name="Rectangle 551"/>
            <p:cNvSpPr>
              <a:spLocks noChangeArrowheads="1"/>
            </p:cNvSpPr>
            <p:nvPr/>
          </p:nvSpPr>
          <p:spPr bwMode="auto">
            <a:xfrm>
              <a:off x="538" y="3835"/>
              <a:ext cx="2976" cy="49"/>
            </a:xfrm>
            <a:prstGeom prst="rect">
              <a:avLst/>
            </a:prstGeom>
            <a:solidFill>
              <a:srgbClr val="0000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2" name="Rectangle 552"/>
            <p:cNvSpPr>
              <a:spLocks noChangeArrowheads="1"/>
            </p:cNvSpPr>
            <p:nvPr/>
          </p:nvSpPr>
          <p:spPr bwMode="auto">
            <a:xfrm>
              <a:off x="538" y="3884"/>
              <a:ext cx="2976" cy="67"/>
            </a:xfrm>
            <a:prstGeom prst="rect">
              <a:avLst/>
            </a:prstGeom>
            <a:solidFill>
              <a:srgbClr val="0000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3" name="Rectangle 553"/>
            <p:cNvSpPr>
              <a:spLocks noChangeArrowheads="1"/>
            </p:cNvSpPr>
            <p:nvPr/>
          </p:nvSpPr>
          <p:spPr bwMode="auto">
            <a:xfrm>
              <a:off x="538" y="3951"/>
              <a:ext cx="2976" cy="75"/>
            </a:xfrm>
            <a:prstGeom prst="rect">
              <a:avLst/>
            </a:prstGeom>
            <a:solidFill>
              <a:srgbClr val="0000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4" name="Rectangle 554"/>
            <p:cNvSpPr>
              <a:spLocks noChangeArrowheads="1"/>
            </p:cNvSpPr>
            <p:nvPr/>
          </p:nvSpPr>
          <p:spPr bwMode="auto">
            <a:xfrm>
              <a:off x="538" y="4026"/>
              <a:ext cx="2976" cy="130"/>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grpSp>
        <p:nvGrpSpPr>
          <p:cNvPr id="13318" name="Group 574"/>
          <p:cNvGrpSpPr>
            <a:grpSpLocks/>
          </p:cNvGrpSpPr>
          <p:nvPr/>
        </p:nvGrpSpPr>
        <p:grpSpPr bwMode="auto">
          <a:xfrm>
            <a:off x="862013" y="2439988"/>
            <a:ext cx="7507287" cy="1265237"/>
            <a:chOff x="543" y="1537"/>
            <a:chExt cx="4729" cy="797"/>
          </a:xfrm>
        </p:grpSpPr>
        <p:sp>
          <p:nvSpPr>
            <p:cNvPr id="13709" name="Rectangle 556"/>
            <p:cNvSpPr>
              <a:spLocks noChangeArrowheads="1"/>
            </p:cNvSpPr>
            <p:nvPr/>
          </p:nvSpPr>
          <p:spPr bwMode="auto">
            <a:xfrm>
              <a:off x="543" y="1537"/>
              <a:ext cx="471" cy="797"/>
            </a:xfrm>
            <a:prstGeom prst="rect">
              <a:avLst/>
            </a:prstGeom>
            <a:solidFill>
              <a:srgbClr val="0000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0" name="Rectangle 557"/>
            <p:cNvSpPr>
              <a:spLocks noChangeArrowheads="1"/>
            </p:cNvSpPr>
            <p:nvPr/>
          </p:nvSpPr>
          <p:spPr bwMode="auto">
            <a:xfrm>
              <a:off x="1014" y="1537"/>
              <a:ext cx="387" cy="797"/>
            </a:xfrm>
            <a:prstGeom prst="rect">
              <a:avLst/>
            </a:prstGeom>
            <a:solidFill>
              <a:srgbClr val="0000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1" name="Rectangle 558"/>
            <p:cNvSpPr>
              <a:spLocks noChangeArrowheads="1"/>
            </p:cNvSpPr>
            <p:nvPr/>
          </p:nvSpPr>
          <p:spPr bwMode="auto">
            <a:xfrm>
              <a:off x="1401" y="1537"/>
              <a:ext cx="276" cy="797"/>
            </a:xfrm>
            <a:prstGeom prst="rect">
              <a:avLst/>
            </a:prstGeom>
            <a:solidFill>
              <a:srgbClr val="0000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2" name="Rectangle 559"/>
            <p:cNvSpPr>
              <a:spLocks noChangeArrowheads="1"/>
            </p:cNvSpPr>
            <p:nvPr/>
          </p:nvSpPr>
          <p:spPr bwMode="auto">
            <a:xfrm>
              <a:off x="1677" y="1537"/>
              <a:ext cx="222" cy="797"/>
            </a:xfrm>
            <a:prstGeom prst="rect">
              <a:avLst/>
            </a:prstGeom>
            <a:solidFill>
              <a:srgbClr val="0000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3" name="Rectangle 560"/>
            <p:cNvSpPr>
              <a:spLocks noChangeArrowheads="1"/>
            </p:cNvSpPr>
            <p:nvPr/>
          </p:nvSpPr>
          <p:spPr bwMode="auto">
            <a:xfrm>
              <a:off x="1899" y="1537"/>
              <a:ext cx="185" cy="797"/>
            </a:xfrm>
            <a:prstGeom prst="rect">
              <a:avLst/>
            </a:prstGeom>
            <a:solidFill>
              <a:srgbClr val="000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4" name="Rectangle 561"/>
            <p:cNvSpPr>
              <a:spLocks noChangeArrowheads="1"/>
            </p:cNvSpPr>
            <p:nvPr/>
          </p:nvSpPr>
          <p:spPr bwMode="auto">
            <a:xfrm>
              <a:off x="2084" y="1537"/>
              <a:ext cx="166" cy="797"/>
            </a:xfrm>
            <a:prstGeom prst="rect">
              <a:avLst/>
            </a:prstGeom>
            <a:solidFill>
              <a:srgbClr val="0000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5" name="Rectangle 562"/>
            <p:cNvSpPr>
              <a:spLocks noChangeArrowheads="1"/>
            </p:cNvSpPr>
            <p:nvPr/>
          </p:nvSpPr>
          <p:spPr bwMode="auto">
            <a:xfrm>
              <a:off x="2250" y="1537"/>
              <a:ext cx="202" cy="797"/>
            </a:xfrm>
            <a:prstGeom prst="rect">
              <a:avLst/>
            </a:prstGeom>
            <a:solidFill>
              <a:srgbClr val="000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6" name="Rectangle 563"/>
            <p:cNvSpPr>
              <a:spLocks noChangeArrowheads="1"/>
            </p:cNvSpPr>
            <p:nvPr/>
          </p:nvSpPr>
          <p:spPr bwMode="auto">
            <a:xfrm>
              <a:off x="2452" y="1537"/>
              <a:ext cx="148" cy="797"/>
            </a:xfrm>
            <a:prstGeom prst="rect">
              <a:avLst/>
            </a:prstGeom>
            <a:solidFill>
              <a:srgbClr val="0000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7" name="Rectangle 564"/>
            <p:cNvSpPr>
              <a:spLocks noChangeArrowheads="1"/>
            </p:cNvSpPr>
            <p:nvPr/>
          </p:nvSpPr>
          <p:spPr bwMode="auto">
            <a:xfrm>
              <a:off x="2600" y="1537"/>
              <a:ext cx="186" cy="797"/>
            </a:xfrm>
            <a:prstGeom prst="rect">
              <a:avLst/>
            </a:prstGeom>
            <a:solidFill>
              <a:srgbClr val="0000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8" name="Rectangle 565"/>
            <p:cNvSpPr>
              <a:spLocks noChangeArrowheads="1"/>
            </p:cNvSpPr>
            <p:nvPr/>
          </p:nvSpPr>
          <p:spPr bwMode="auto">
            <a:xfrm>
              <a:off x="2786" y="1537"/>
              <a:ext cx="166" cy="797"/>
            </a:xfrm>
            <a:prstGeom prst="rect">
              <a:avLst/>
            </a:prstGeom>
            <a:solidFill>
              <a:srgbClr val="0000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9" name="Rectangle 566"/>
            <p:cNvSpPr>
              <a:spLocks noChangeArrowheads="1"/>
            </p:cNvSpPr>
            <p:nvPr/>
          </p:nvSpPr>
          <p:spPr bwMode="auto">
            <a:xfrm>
              <a:off x="2952" y="1537"/>
              <a:ext cx="183" cy="797"/>
            </a:xfrm>
            <a:prstGeom prst="rect">
              <a:avLst/>
            </a:prstGeom>
            <a:solidFill>
              <a:srgbClr val="0000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0" name="Rectangle 567"/>
            <p:cNvSpPr>
              <a:spLocks noChangeArrowheads="1"/>
            </p:cNvSpPr>
            <p:nvPr/>
          </p:nvSpPr>
          <p:spPr bwMode="auto">
            <a:xfrm>
              <a:off x="3135" y="1537"/>
              <a:ext cx="186" cy="797"/>
            </a:xfrm>
            <a:prstGeom prst="rect">
              <a:avLst/>
            </a:prstGeom>
            <a:solidFill>
              <a:srgbClr val="0000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1" name="Rectangle 568"/>
            <p:cNvSpPr>
              <a:spLocks noChangeArrowheads="1"/>
            </p:cNvSpPr>
            <p:nvPr/>
          </p:nvSpPr>
          <p:spPr bwMode="auto">
            <a:xfrm>
              <a:off x="3321" y="1537"/>
              <a:ext cx="184" cy="797"/>
            </a:xfrm>
            <a:prstGeom prst="rect">
              <a:avLst/>
            </a:prstGeom>
            <a:solidFill>
              <a:srgbClr val="0000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2" name="Rectangle 569"/>
            <p:cNvSpPr>
              <a:spLocks noChangeArrowheads="1"/>
            </p:cNvSpPr>
            <p:nvPr/>
          </p:nvSpPr>
          <p:spPr bwMode="auto">
            <a:xfrm>
              <a:off x="3505" y="1537"/>
              <a:ext cx="222" cy="797"/>
            </a:xfrm>
            <a:prstGeom prst="rect">
              <a:avLst/>
            </a:prstGeom>
            <a:solidFill>
              <a:srgbClr val="0000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3" name="Rectangle 570"/>
            <p:cNvSpPr>
              <a:spLocks noChangeArrowheads="1"/>
            </p:cNvSpPr>
            <p:nvPr/>
          </p:nvSpPr>
          <p:spPr bwMode="auto">
            <a:xfrm>
              <a:off x="3727" y="1537"/>
              <a:ext cx="276" cy="797"/>
            </a:xfrm>
            <a:prstGeom prst="rect">
              <a:avLst/>
            </a:prstGeom>
            <a:solidFill>
              <a:srgbClr val="000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4" name="Rectangle 571"/>
            <p:cNvSpPr>
              <a:spLocks noChangeArrowheads="1"/>
            </p:cNvSpPr>
            <p:nvPr/>
          </p:nvSpPr>
          <p:spPr bwMode="auto">
            <a:xfrm>
              <a:off x="4003" y="1537"/>
              <a:ext cx="389" cy="797"/>
            </a:xfrm>
            <a:prstGeom prst="rect">
              <a:avLst/>
            </a:prstGeom>
            <a:solidFill>
              <a:srgbClr val="000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5" name="Rectangle 572"/>
            <p:cNvSpPr>
              <a:spLocks noChangeArrowheads="1"/>
            </p:cNvSpPr>
            <p:nvPr/>
          </p:nvSpPr>
          <p:spPr bwMode="auto">
            <a:xfrm>
              <a:off x="4392" y="1537"/>
              <a:ext cx="534" cy="797"/>
            </a:xfrm>
            <a:prstGeom prst="rect">
              <a:avLst/>
            </a:prstGeom>
            <a:solidFill>
              <a:srgbClr val="0000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6" name="Rectangle 573"/>
            <p:cNvSpPr>
              <a:spLocks noChangeArrowheads="1"/>
            </p:cNvSpPr>
            <p:nvPr/>
          </p:nvSpPr>
          <p:spPr bwMode="auto">
            <a:xfrm>
              <a:off x="4926" y="1537"/>
              <a:ext cx="346" cy="797"/>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grpSp>
        <p:nvGrpSpPr>
          <p:cNvPr id="13319" name="Group 593"/>
          <p:cNvGrpSpPr>
            <a:grpSpLocks/>
          </p:cNvGrpSpPr>
          <p:nvPr/>
        </p:nvGrpSpPr>
        <p:grpSpPr bwMode="auto">
          <a:xfrm>
            <a:off x="862013" y="954088"/>
            <a:ext cx="3760787" cy="374650"/>
            <a:chOff x="543" y="601"/>
            <a:chExt cx="2369" cy="236"/>
          </a:xfrm>
        </p:grpSpPr>
        <p:sp>
          <p:nvSpPr>
            <p:cNvPr id="13691" name="Rectangle 575"/>
            <p:cNvSpPr>
              <a:spLocks noChangeArrowheads="1"/>
            </p:cNvSpPr>
            <p:nvPr/>
          </p:nvSpPr>
          <p:spPr bwMode="auto">
            <a:xfrm>
              <a:off x="543" y="601"/>
              <a:ext cx="234" cy="236"/>
            </a:xfrm>
            <a:prstGeom prst="rect">
              <a:avLst/>
            </a:prstGeom>
            <a:solidFill>
              <a:srgbClr val="0000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2" name="Rectangle 576"/>
            <p:cNvSpPr>
              <a:spLocks noChangeArrowheads="1"/>
            </p:cNvSpPr>
            <p:nvPr/>
          </p:nvSpPr>
          <p:spPr bwMode="auto">
            <a:xfrm>
              <a:off x="777" y="601"/>
              <a:ext cx="195" cy="236"/>
            </a:xfrm>
            <a:prstGeom prst="rect">
              <a:avLst/>
            </a:prstGeom>
            <a:solidFill>
              <a:srgbClr val="0000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3" name="Rectangle 577"/>
            <p:cNvSpPr>
              <a:spLocks noChangeArrowheads="1"/>
            </p:cNvSpPr>
            <p:nvPr/>
          </p:nvSpPr>
          <p:spPr bwMode="auto">
            <a:xfrm>
              <a:off x="972" y="601"/>
              <a:ext cx="139" cy="236"/>
            </a:xfrm>
            <a:prstGeom prst="rect">
              <a:avLst/>
            </a:prstGeom>
            <a:solidFill>
              <a:srgbClr val="0000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4" name="Rectangle 578"/>
            <p:cNvSpPr>
              <a:spLocks noChangeArrowheads="1"/>
            </p:cNvSpPr>
            <p:nvPr/>
          </p:nvSpPr>
          <p:spPr bwMode="auto">
            <a:xfrm>
              <a:off x="1111" y="601"/>
              <a:ext cx="110" cy="236"/>
            </a:xfrm>
            <a:prstGeom prst="rect">
              <a:avLst/>
            </a:prstGeom>
            <a:solidFill>
              <a:srgbClr val="0000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5" name="Rectangle 579"/>
            <p:cNvSpPr>
              <a:spLocks noChangeArrowheads="1"/>
            </p:cNvSpPr>
            <p:nvPr/>
          </p:nvSpPr>
          <p:spPr bwMode="auto">
            <a:xfrm>
              <a:off x="1221" y="601"/>
              <a:ext cx="94" cy="236"/>
            </a:xfrm>
            <a:prstGeom prst="rect">
              <a:avLst/>
            </a:prstGeom>
            <a:solidFill>
              <a:srgbClr val="000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6" name="Rectangle 580"/>
            <p:cNvSpPr>
              <a:spLocks noChangeArrowheads="1"/>
            </p:cNvSpPr>
            <p:nvPr/>
          </p:nvSpPr>
          <p:spPr bwMode="auto">
            <a:xfrm>
              <a:off x="1315" y="601"/>
              <a:ext cx="83" cy="236"/>
            </a:xfrm>
            <a:prstGeom prst="rect">
              <a:avLst/>
            </a:prstGeom>
            <a:solidFill>
              <a:srgbClr val="0000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7" name="Rectangle 581"/>
            <p:cNvSpPr>
              <a:spLocks noChangeArrowheads="1"/>
            </p:cNvSpPr>
            <p:nvPr/>
          </p:nvSpPr>
          <p:spPr bwMode="auto">
            <a:xfrm>
              <a:off x="1398" y="601"/>
              <a:ext cx="100" cy="236"/>
            </a:xfrm>
            <a:prstGeom prst="rect">
              <a:avLst/>
            </a:prstGeom>
            <a:solidFill>
              <a:srgbClr val="000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8" name="Rectangle 582"/>
            <p:cNvSpPr>
              <a:spLocks noChangeArrowheads="1"/>
            </p:cNvSpPr>
            <p:nvPr/>
          </p:nvSpPr>
          <p:spPr bwMode="auto">
            <a:xfrm>
              <a:off x="1498" y="601"/>
              <a:ext cx="74" cy="236"/>
            </a:xfrm>
            <a:prstGeom prst="rect">
              <a:avLst/>
            </a:prstGeom>
            <a:solidFill>
              <a:srgbClr val="0000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9" name="Rectangle 583"/>
            <p:cNvSpPr>
              <a:spLocks noChangeArrowheads="1"/>
            </p:cNvSpPr>
            <p:nvPr/>
          </p:nvSpPr>
          <p:spPr bwMode="auto">
            <a:xfrm>
              <a:off x="1572" y="601"/>
              <a:ext cx="92" cy="236"/>
            </a:xfrm>
            <a:prstGeom prst="rect">
              <a:avLst/>
            </a:prstGeom>
            <a:solidFill>
              <a:srgbClr val="0000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0" name="Rectangle 584"/>
            <p:cNvSpPr>
              <a:spLocks noChangeArrowheads="1"/>
            </p:cNvSpPr>
            <p:nvPr/>
          </p:nvSpPr>
          <p:spPr bwMode="auto">
            <a:xfrm>
              <a:off x="1664" y="601"/>
              <a:ext cx="83" cy="236"/>
            </a:xfrm>
            <a:prstGeom prst="rect">
              <a:avLst/>
            </a:prstGeom>
            <a:solidFill>
              <a:srgbClr val="0000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1" name="Rectangle 585"/>
            <p:cNvSpPr>
              <a:spLocks noChangeArrowheads="1"/>
            </p:cNvSpPr>
            <p:nvPr/>
          </p:nvSpPr>
          <p:spPr bwMode="auto">
            <a:xfrm>
              <a:off x="1747" y="601"/>
              <a:ext cx="94" cy="236"/>
            </a:xfrm>
            <a:prstGeom prst="rect">
              <a:avLst/>
            </a:prstGeom>
            <a:solidFill>
              <a:srgbClr val="0000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2" name="Rectangle 586"/>
            <p:cNvSpPr>
              <a:spLocks noChangeArrowheads="1"/>
            </p:cNvSpPr>
            <p:nvPr/>
          </p:nvSpPr>
          <p:spPr bwMode="auto">
            <a:xfrm>
              <a:off x="1841" y="601"/>
              <a:ext cx="92" cy="236"/>
            </a:xfrm>
            <a:prstGeom prst="rect">
              <a:avLst/>
            </a:prstGeom>
            <a:solidFill>
              <a:srgbClr val="0000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3" name="Rectangle 587"/>
            <p:cNvSpPr>
              <a:spLocks noChangeArrowheads="1"/>
            </p:cNvSpPr>
            <p:nvPr/>
          </p:nvSpPr>
          <p:spPr bwMode="auto">
            <a:xfrm>
              <a:off x="1933" y="601"/>
              <a:ext cx="92" cy="236"/>
            </a:xfrm>
            <a:prstGeom prst="rect">
              <a:avLst/>
            </a:prstGeom>
            <a:solidFill>
              <a:srgbClr val="0000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4" name="Rectangle 588"/>
            <p:cNvSpPr>
              <a:spLocks noChangeArrowheads="1"/>
            </p:cNvSpPr>
            <p:nvPr/>
          </p:nvSpPr>
          <p:spPr bwMode="auto">
            <a:xfrm>
              <a:off x="2025" y="601"/>
              <a:ext cx="112" cy="236"/>
            </a:xfrm>
            <a:prstGeom prst="rect">
              <a:avLst/>
            </a:prstGeom>
            <a:solidFill>
              <a:srgbClr val="0000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5" name="Rectangle 589"/>
            <p:cNvSpPr>
              <a:spLocks noChangeArrowheads="1"/>
            </p:cNvSpPr>
            <p:nvPr/>
          </p:nvSpPr>
          <p:spPr bwMode="auto">
            <a:xfrm>
              <a:off x="2137" y="601"/>
              <a:ext cx="139" cy="236"/>
            </a:xfrm>
            <a:prstGeom prst="rect">
              <a:avLst/>
            </a:prstGeom>
            <a:solidFill>
              <a:srgbClr val="000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6" name="Rectangle 590"/>
            <p:cNvSpPr>
              <a:spLocks noChangeArrowheads="1"/>
            </p:cNvSpPr>
            <p:nvPr/>
          </p:nvSpPr>
          <p:spPr bwMode="auto">
            <a:xfrm>
              <a:off x="2276" y="601"/>
              <a:ext cx="192" cy="236"/>
            </a:xfrm>
            <a:prstGeom prst="rect">
              <a:avLst/>
            </a:prstGeom>
            <a:solidFill>
              <a:srgbClr val="000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7" name="Rectangle 591"/>
            <p:cNvSpPr>
              <a:spLocks noChangeArrowheads="1"/>
            </p:cNvSpPr>
            <p:nvPr/>
          </p:nvSpPr>
          <p:spPr bwMode="auto">
            <a:xfrm>
              <a:off x="2468" y="601"/>
              <a:ext cx="269" cy="236"/>
            </a:xfrm>
            <a:prstGeom prst="rect">
              <a:avLst/>
            </a:prstGeom>
            <a:solidFill>
              <a:srgbClr val="0000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8" name="Rectangle 592"/>
            <p:cNvSpPr>
              <a:spLocks noChangeArrowheads="1"/>
            </p:cNvSpPr>
            <p:nvPr/>
          </p:nvSpPr>
          <p:spPr bwMode="auto">
            <a:xfrm>
              <a:off x="2737" y="601"/>
              <a:ext cx="175" cy="236"/>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pic>
        <p:nvPicPr>
          <p:cNvPr id="13320" name="Picture 5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3" y="971550"/>
            <a:ext cx="377825"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Rectangle 596"/>
          <p:cNvSpPr>
            <a:spLocks noChangeArrowheads="1"/>
          </p:cNvSpPr>
          <p:nvPr/>
        </p:nvSpPr>
        <p:spPr bwMode="auto">
          <a:xfrm>
            <a:off x="860425" y="1282700"/>
            <a:ext cx="346075" cy="2687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3322" name="Group 600"/>
          <p:cNvGrpSpPr>
            <a:grpSpLocks/>
          </p:cNvGrpSpPr>
          <p:nvPr/>
        </p:nvGrpSpPr>
        <p:grpSpPr bwMode="auto">
          <a:xfrm>
            <a:off x="860425" y="1655763"/>
            <a:ext cx="190500" cy="4940300"/>
            <a:chOff x="542" y="1043"/>
            <a:chExt cx="120" cy="3112"/>
          </a:xfrm>
        </p:grpSpPr>
        <p:sp>
          <p:nvSpPr>
            <p:cNvPr id="13688" name="Rectangle 597"/>
            <p:cNvSpPr>
              <a:spLocks noChangeArrowheads="1"/>
            </p:cNvSpPr>
            <p:nvPr/>
          </p:nvSpPr>
          <p:spPr bwMode="auto">
            <a:xfrm>
              <a:off x="543" y="1043"/>
              <a:ext cx="119" cy="3111"/>
            </a:xfrm>
            <a:prstGeom prst="rect">
              <a:avLst/>
            </a:prstGeom>
            <a:solidFill>
              <a:srgbClr val="A4AA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pic>
          <p:nvPicPr>
            <p:cNvPr id="13689" name="Picture 5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 y="1044"/>
              <a:ext cx="118" cy="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90" name="Rectangle 599"/>
            <p:cNvSpPr>
              <a:spLocks noChangeArrowheads="1"/>
            </p:cNvSpPr>
            <p:nvPr/>
          </p:nvSpPr>
          <p:spPr bwMode="auto">
            <a:xfrm>
              <a:off x="543" y="1043"/>
              <a:ext cx="119" cy="3111"/>
            </a:xfrm>
            <a:prstGeom prst="rect">
              <a:avLst/>
            </a:prstGeom>
            <a:solidFill>
              <a:srgbClr val="A4AA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3323" name="Rectangle 601"/>
          <p:cNvSpPr>
            <a:spLocks noChangeArrowheads="1"/>
          </p:cNvSpPr>
          <p:nvPr/>
        </p:nvSpPr>
        <p:spPr bwMode="auto">
          <a:xfrm>
            <a:off x="860425" y="5532438"/>
            <a:ext cx="312738" cy="125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324" name="Rectangle 602"/>
          <p:cNvSpPr>
            <a:spLocks noChangeArrowheads="1"/>
          </p:cNvSpPr>
          <p:nvPr/>
        </p:nvSpPr>
        <p:spPr bwMode="auto">
          <a:xfrm>
            <a:off x="860425" y="5845175"/>
            <a:ext cx="312738" cy="1254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325" name="Rectangle 603"/>
          <p:cNvSpPr>
            <a:spLocks noChangeArrowheads="1"/>
          </p:cNvSpPr>
          <p:nvPr/>
        </p:nvSpPr>
        <p:spPr bwMode="auto">
          <a:xfrm>
            <a:off x="860425" y="6157913"/>
            <a:ext cx="312738" cy="125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326" name="Oval 604"/>
          <p:cNvSpPr>
            <a:spLocks noChangeArrowheads="1"/>
          </p:cNvSpPr>
          <p:nvPr/>
        </p:nvSpPr>
        <p:spPr bwMode="auto">
          <a:xfrm>
            <a:off x="860425" y="4470400"/>
            <a:ext cx="374650" cy="750888"/>
          </a:xfrm>
          <a:prstGeom prst="ellipse">
            <a:avLst/>
          </a:prstGeom>
          <a:solidFill>
            <a:srgbClr val="FFFFFF"/>
          </a:solidFill>
          <a:ln w="0">
            <a:solidFill>
              <a:srgbClr val="000000"/>
            </a:solidFill>
            <a:round/>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3327" name="Group 675"/>
          <p:cNvGrpSpPr>
            <a:grpSpLocks/>
          </p:cNvGrpSpPr>
          <p:nvPr/>
        </p:nvGrpSpPr>
        <p:grpSpPr bwMode="auto">
          <a:xfrm>
            <a:off x="1233488" y="971550"/>
            <a:ext cx="252412" cy="5626100"/>
            <a:chOff x="777" y="612"/>
            <a:chExt cx="159" cy="3544"/>
          </a:xfrm>
        </p:grpSpPr>
        <p:sp>
          <p:nvSpPr>
            <p:cNvPr id="13618" name="Rectangle 605"/>
            <p:cNvSpPr>
              <a:spLocks noChangeArrowheads="1"/>
            </p:cNvSpPr>
            <p:nvPr/>
          </p:nvSpPr>
          <p:spPr bwMode="auto">
            <a:xfrm>
              <a:off x="777" y="612"/>
              <a:ext cx="2" cy="3544"/>
            </a:xfrm>
            <a:prstGeom prst="rect">
              <a:avLst/>
            </a:prstGeom>
            <a:solidFill>
              <a:srgbClr val="0000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9" name="Rectangle 606"/>
            <p:cNvSpPr>
              <a:spLocks noChangeArrowheads="1"/>
            </p:cNvSpPr>
            <p:nvPr/>
          </p:nvSpPr>
          <p:spPr bwMode="auto">
            <a:xfrm>
              <a:off x="779" y="612"/>
              <a:ext cx="2" cy="3544"/>
            </a:xfrm>
            <a:prstGeom prst="rect">
              <a:avLst/>
            </a:prstGeom>
            <a:solidFill>
              <a:srgbClr val="0000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0" name="Rectangle 607"/>
            <p:cNvSpPr>
              <a:spLocks noChangeArrowheads="1"/>
            </p:cNvSpPr>
            <p:nvPr/>
          </p:nvSpPr>
          <p:spPr bwMode="auto">
            <a:xfrm>
              <a:off x="781" y="612"/>
              <a:ext cx="2" cy="3544"/>
            </a:xfrm>
            <a:prstGeom prst="rect">
              <a:avLst/>
            </a:prstGeom>
            <a:solidFill>
              <a:srgbClr val="00000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1" name="Rectangle 608"/>
            <p:cNvSpPr>
              <a:spLocks noChangeArrowheads="1"/>
            </p:cNvSpPr>
            <p:nvPr/>
          </p:nvSpPr>
          <p:spPr bwMode="auto">
            <a:xfrm>
              <a:off x="783" y="612"/>
              <a:ext cx="2" cy="3544"/>
            </a:xfrm>
            <a:prstGeom prst="rect">
              <a:avLst/>
            </a:prstGeom>
            <a:solidFill>
              <a:srgbClr val="0000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2" name="Rectangle 609"/>
            <p:cNvSpPr>
              <a:spLocks noChangeArrowheads="1"/>
            </p:cNvSpPr>
            <p:nvPr/>
          </p:nvSpPr>
          <p:spPr bwMode="auto">
            <a:xfrm>
              <a:off x="785" y="612"/>
              <a:ext cx="1" cy="3544"/>
            </a:xfrm>
            <a:prstGeom prst="rect">
              <a:avLst/>
            </a:prstGeom>
            <a:solidFill>
              <a:srgbClr val="0000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3" name="Rectangle 610"/>
            <p:cNvSpPr>
              <a:spLocks noChangeArrowheads="1"/>
            </p:cNvSpPr>
            <p:nvPr/>
          </p:nvSpPr>
          <p:spPr bwMode="auto">
            <a:xfrm>
              <a:off x="786" y="612"/>
              <a:ext cx="2" cy="3544"/>
            </a:xfrm>
            <a:prstGeom prst="rect">
              <a:avLst/>
            </a:prstGeom>
            <a:solidFill>
              <a:srgbClr val="0000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4" name="Rectangle 611"/>
            <p:cNvSpPr>
              <a:spLocks noChangeArrowheads="1"/>
            </p:cNvSpPr>
            <p:nvPr/>
          </p:nvSpPr>
          <p:spPr bwMode="auto">
            <a:xfrm>
              <a:off x="788" y="612"/>
              <a:ext cx="2" cy="3544"/>
            </a:xfrm>
            <a:prstGeom prst="rect">
              <a:avLst/>
            </a:prstGeom>
            <a:solidFill>
              <a:srgbClr val="000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5" name="Rectangle 612"/>
            <p:cNvSpPr>
              <a:spLocks noChangeArrowheads="1"/>
            </p:cNvSpPr>
            <p:nvPr/>
          </p:nvSpPr>
          <p:spPr bwMode="auto">
            <a:xfrm>
              <a:off x="790" y="612"/>
              <a:ext cx="2" cy="3544"/>
            </a:xfrm>
            <a:prstGeom prst="rect">
              <a:avLst/>
            </a:prstGeom>
            <a:solidFill>
              <a:srgbClr val="0000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6" name="Rectangle 613"/>
            <p:cNvSpPr>
              <a:spLocks noChangeArrowheads="1"/>
            </p:cNvSpPr>
            <p:nvPr/>
          </p:nvSpPr>
          <p:spPr bwMode="auto">
            <a:xfrm>
              <a:off x="792" y="612"/>
              <a:ext cx="2" cy="3544"/>
            </a:xfrm>
            <a:prstGeom prst="rect">
              <a:avLst/>
            </a:prstGeom>
            <a:solidFill>
              <a:srgbClr val="0000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7" name="Rectangle 614"/>
            <p:cNvSpPr>
              <a:spLocks noChangeArrowheads="1"/>
            </p:cNvSpPr>
            <p:nvPr/>
          </p:nvSpPr>
          <p:spPr bwMode="auto">
            <a:xfrm>
              <a:off x="794" y="612"/>
              <a:ext cx="1" cy="3544"/>
            </a:xfrm>
            <a:prstGeom prst="rect">
              <a:avLst/>
            </a:prstGeom>
            <a:solidFill>
              <a:srgbClr val="0000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8" name="Rectangle 615"/>
            <p:cNvSpPr>
              <a:spLocks noChangeArrowheads="1"/>
            </p:cNvSpPr>
            <p:nvPr/>
          </p:nvSpPr>
          <p:spPr bwMode="auto">
            <a:xfrm>
              <a:off x="795" y="612"/>
              <a:ext cx="2" cy="3544"/>
            </a:xfrm>
            <a:prstGeom prst="rect">
              <a:avLst/>
            </a:prstGeom>
            <a:solidFill>
              <a:srgbClr val="0000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9" name="Rectangle 616"/>
            <p:cNvSpPr>
              <a:spLocks noChangeArrowheads="1"/>
            </p:cNvSpPr>
            <p:nvPr/>
          </p:nvSpPr>
          <p:spPr bwMode="auto">
            <a:xfrm>
              <a:off x="797" y="612"/>
              <a:ext cx="2" cy="3544"/>
            </a:xfrm>
            <a:prstGeom prst="rect">
              <a:avLst/>
            </a:prstGeom>
            <a:solidFill>
              <a:srgbClr val="00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0" name="Rectangle 617"/>
            <p:cNvSpPr>
              <a:spLocks noChangeArrowheads="1"/>
            </p:cNvSpPr>
            <p:nvPr/>
          </p:nvSpPr>
          <p:spPr bwMode="auto">
            <a:xfrm>
              <a:off x="799" y="612"/>
              <a:ext cx="2" cy="3544"/>
            </a:xfrm>
            <a:prstGeom prst="rect">
              <a:avLst/>
            </a:prstGeom>
            <a:solidFill>
              <a:srgbClr val="0000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1" name="Rectangle 618"/>
            <p:cNvSpPr>
              <a:spLocks noChangeArrowheads="1"/>
            </p:cNvSpPr>
            <p:nvPr/>
          </p:nvSpPr>
          <p:spPr bwMode="auto">
            <a:xfrm>
              <a:off x="801" y="612"/>
              <a:ext cx="2" cy="3544"/>
            </a:xfrm>
            <a:prstGeom prst="rect">
              <a:avLst/>
            </a:prstGeom>
            <a:solidFill>
              <a:srgbClr val="0000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2" name="Rectangle 619"/>
            <p:cNvSpPr>
              <a:spLocks noChangeArrowheads="1"/>
            </p:cNvSpPr>
            <p:nvPr/>
          </p:nvSpPr>
          <p:spPr bwMode="auto">
            <a:xfrm>
              <a:off x="803" y="612"/>
              <a:ext cx="1" cy="3544"/>
            </a:xfrm>
            <a:prstGeom prst="rect">
              <a:avLst/>
            </a:prstGeom>
            <a:solidFill>
              <a:srgbClr val="0000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3" name="Rectangle 620"/>
            <p:cNvSpPr>
              <a:spLocks noChangeArrowheads="1"/>
            </p:cNvSpPr>
            <p:nvPr/>
          </p:nvSpPr>
          <p:spPr bwMode="auto">
            <a:xfrm>
              <a:off x="804" y="612"/>
              <a:ext cx="2" cy="3544"/>
            </a:xfrm>
            <a:prstGeom prst="rect">
              <a:avLst/>
            </a:prstGeom>
            <a:solidFill>
              <a:srgbClr val="0000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4" name="Rectangle 621"/>
            <p:cNvSpPr>
              <a:spLocks noChangeArrowheads="1"/>
            </p:cNvSpPr>
            <p:nvPr/>
          </p:nvSpPr>
          <p:spPr bwMode="auto">
            <a:xfrm>
              <a:off x="806" y="612"/>
              <a:ext cx="2" cy="3544"/>
            </a:xfrm>
            <a:prstGeom prst="rect">
              <a:avLst/>
            </a:prstGeom>
            <a:solidFill>
              <a:srgbClr val="00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5" name="Rectangle 622"/>
            <p:cNvSpPr>
              <a:spLocks noChangeArrowheads="1"/>
            </p:cNvSpPr>
            <p:nvPr/>
          </p:nvSpPr>
          <p:spPr bwMode="auto">
            <a:xfrm>
              <a:off x="808" y="612"/>
              <a:ext cx="2" cy="3544"/>
            </a:xfrm>
            <a:prstGeom prst="rect">
              <a:avLst/>
            </a:prstGeom>
            <a:solidFill>
              <a:srgbClr val="0000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6" name="Rectangle 623"/>
            <p:cNvSpPr>
              <a:spLocks noChangeArrowheads="1"/>
            </p:cNvSpPr>
            <p:nvPr/>
          </p:nvSpPr>
          <p:spPr bwMode="auto">
            <a:xfrm>
              <a:off x="810" y="612"/>
              <a:ext cx="2" cy="3544"/>
            </a:xfrm>
            <a:prstGeom prst="rect">
              <a:avLst/>
            </a:prstGeom>
            <a:solidFill>
              <a:srgbClr val="0000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7" name="Rectangle 624"/>
            <p:cNvSpPr>
              <a:spLocks noChangeArrowheads="1"/>
            </p:cNvSpPr>
            <p:nvPr/>
          </p:nvSpPr>
          <p:spPr bwMode="auto">
            <a:xfrm>
              <a:off x="812" y="612"/>
              <a:ext cx="1" cy="3544"/>
            </a:xfrm>
            <a:prstGeom prst="rect">
              <a:avLst/>
            </a:prstGeom>
            <a:solidFill>
              <a:srgbClr val="00002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8" name="Rectangle 625"/>
            <p:cNvSpPr>
              <a:spLocks noChangeArrowheads="1"/>
            </p:cNvSpPr>
            <p:nvPr/>
          </p:nvSpPr>
          <p:spPr bwMode="auto">
            <a:xfrm>
              <a:off x="813" y="612"/>
              <a:ext cx="2" cy="3544"/>
            </a:xfrm>
            <a:prstGeom prst="rect">
              <a:avLst/>
            </a:prstGeom>
            <a:solidFill>
              <a:srgbClr val="0000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9" name="Rectangle 626"/>
            <p:cNvSpPr>
              <a:spLocks noChangeArrowheads="1"/>
            </p:cNvSpPr>
            <p:nvPr/>
          </p:nvSpPr>
          <p:spPr bwMode="auto">
            <a:xfrm>
              <a:off x="815" y="612"/>
              <a:ext cx="2" cy="3544"/>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0" name="Rectangle 627"/>
            <p:cNvSpPr>
              <a:spLocks noChangeArrowheads="1"/>
            </p:cNvSpPr>
            <p:nvPr/>
          </p:nvSpPr>
          <p:spPr bwMode="auto">
            <a:xfrm>
              <a:off x="817" y="612"/>
              <a:ext cx="2" cy="3544"/>
            </a:xfrm>
            <a:prstGeom prst="rect">
              <a:avLst/>
            </a:prstGeom>
            <a:solidFill>
              <a:srgbClr val="0000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1" name="Rectangle 628"/>
            <p:cNvSpPr>
              <a:spLocks noChangeArrowheads="1"/>
            </p:cNvSpPr>
            <p:nvPr/>
          </p:nvSpPr>
          <p:spPr bwMode="auto">
            <a:xfrm>
              <a:off x="819" y="612"/>
              <a:ext cx="2" cy="3544"/>
            </a:xfrm>
            <a:prstGeom prst="rect">
              <a:avLst/>
            </a:prstGeom>
            <a:solidFill>
              <a:srgbClr val="0000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2" name="Rectangle 629"/>
            <p:cNvSpPr>
              <a:spLocks noChangeArrowheads="1"/>
            </p:cNvSpPr>
            <p:nvPr/>
          </p:nvSpPr>
          <p:spPr bwMode="auto">
            <a:xfrm>
              <a:off x="821" y="612"/>
              <a:ext cx="3" cy="3544"/>
            </a:xfrm>
            <a:prstGeom prst="rect">
              <a:avLst/>
            </a:prstGeom>
            <a:solidFill>
              <a:srgbClr val="0000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3" name="Rectangle 630"/>
            <p:cNvSpPr>
              <a:spLocks noChangeArrowheads="1"/>
            </p:cNvSpPr>
            <p:nvPr/>
          </p:nvSpPr>
          <p:spPr bwMode="auto">
            <a:xfrm>
              <a:off x="824" y="612"/>
              <a:ext cx="2" cy="3544"/>
            </a:xfrm>
            <a:prstGeom prst="rect">
              <a:avLst/>
            </a:prstGeom>
            <a:solidFill>
              <a:srgbClr val="000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4" name="Rectangle 631"/>
            <p:cNvSpPr>
              <a:spLocks noChangeArrowheads="1"/>
            </p:cNvSpPr>
            <p:nvPr/>
          </p:nvSpPr>
          <p:spPr bwMode="auto">
            <a:xfrm>
              <a:off x="826" y="612"/>
              <a:ext cx="2" cy="3544"/>
            </a:xfrm>
            <a:prstGeom prst="rect">
              <a:avLst/>
            </a:prstGeom>
            <a:solidFill>
              <a:srgbClr val="0000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5" name="Rectangle 632"/>
            <p:cNvSpPr>
              <a:spLocks noChangeArrowheads="1"/>
            </p:cNvSpPr>
            <p:nvPr/>
          </p:nvSpPr>
          <p:spPr bwMode="auto">
            <a:xfrm>
              <a:off x="828" y="612"/>
              <a:ext cx="2" cy="3544"/>
            </a:xfrm>
            <a:prstGeom prst="rect">
              <a:avLst/>
            </a:prstGeom>
            <a:solidFill>
              <a:srgbClr val="00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6" name="Rectangle 633"/>
            <p:cNvSpPr>
              <a:spLocks noChangeArrowheads="1"/>
            </p:cNvSpPr>
            <p:nvPr/>
          </p:nvSpPr>
          <p:spPr bwMode="auto">
            <a:xfrm>
              <a:off x="830" y="612"/>
              <a:ext cx="1" cy="3544"/>
            </a:xfrm>
            <a:prstGeom prst="rect">
              <a:avLst/>
            </a:prstGeom>
            <a:solidFill>
              <a:srgbClr val="0000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7" name="Rectangle 634"/>
            <p:cNvSpPr>
              <a:spLocks noChangeArrowheads="1"/>
            </p:cNvSpPr>
            <p:nvPr/>
          </p:nvSpPr>
          <p:spPr bwMode="auto">
            <a:xfrm>
              <a:off x="831" y="612"/>
              <a:ext cx="2" cy="3544"/>
            </a:xfrm>
            <a:prstGeom prst="rect">
              <a:avLst/>
            </a:prstGeom>
            <a:solidFill>
              <a:srgbClr val="0000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8" name="Rectangle 635"/>
            <p:cNvSpPr>
              <a:spLocks noChangeArrowheads="1"/>
            </p:cNvSpPr>
            <p:nvPr/>
          </p:nvSpPr>
          <p:spPr bwMode="auto">
            <a:xfrm>
              <a:off x="833" y="612"/>
              <a:ext cx="2" cy="3544"/>
            </a:xfrm>
            <a:prstGeom prst="rect">
              <a:avLst/>
            </a:prstGeom>
            <a:solidFill>
              <a:srgbClr val="0000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9" name="Rectangle 636"/>
            <p:cNvSpPr>
              <a:spLocks noChangeArrowheads="1"/>
            </p:cNvSpPr>
            <p:nvPr/>
          </p:nvSpPr>
          <p:spPr bwMode="auto">
            <a:xfrm>
              <a:off x="835" y="612"/>
              <a:ext cx="2" cy="3544"/>
            </a:xfrm>
            <a:prstGeom prst="rect">
              <a:avLst/>
            </a:prstGeom>
            <a:solidFill>
              <a:srgbClr val="0000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0" name="Rectangle 637"/>
            <p:cNvSpPr>
              <a:spLocks noChangeArrowheads="1"/>
            </p:cNvSpPr>
            <p:nvPr/>
          </p:nvSpPr>
          <p:spPr bwMode="auto">
            <a:xfrm>
              <a:off x="837" y="612"/>
              <a:ext cx="2" cy="3544"/>
            </a:xfrm>
            <a:prstGeom prst="rect">
              <a:avLst/>
            </a:prstGeom>
            <a:solidFill>
              <a:srgbClr val="0000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1" name="Rectangle 638"/>
            <p:cNvSpPr>
              <a:spLocks noChangeArrowheads="1"/>
            </p:cNvSpPr>
            <p:nvPr/>
          </p:nvSpPr>
          <p:spPr bwMode="auto">
            <a:xfrm>
              <a:off x="839" y="612"/>
              <a:ext cx="1" cy="3544"/>
            </a:xfrm>
            <a:prstGeom prst="rect">
              <a:avLst/>
            </a:prstGeom>
            <a:solidFill>
              <a:srgbClr val="0000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2" name="Rectangle 639"/>
            <p:cNvSpPr>
              <a:spLocks noChangeArrowheads="1"/>
            </p:cNvSpPr>
            <p:nvPr/>
          </p:nvSpPr>
          <p:spPr bwMode="auto">
            <a:xfrm>
              <a:off x="840" y="612"/>
              <a:ext cx="2" cy="3544"/>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3" name="Rectangle 640"/>
            <p:cNvSpPr>
              <a:spLocks noChangeArrowheads="1"/>
            </p:cNvSpPr>
            <p:nvPr/>
          </p:nvSpPr>
          <p:spPr bwMode="auto">
            <a:xfrm>
              <a:off x="842" y="612"/>
              <a:ext cx="2" cy="3544"/>
            </a:xfrm>
            <a:prstGeom prst="rect">
              <a:avLst/>
            </a:prstGeom>
            <a:solidFill>
              <a:srgbClr val="000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4" name="Rectangle 641"/>
            <p:cNvSpPr>
              <a:spLocks noChangeArrowheads="1"/>
            </p:cNvSpPr>
            <p:nvPr/>
          </p:nvSpPr>
          <p:spPr bwMode="auto">
            <a:xfrm>
              <a:off x="844" y="612"/>
              <a:ext cx="2" cy="3544"/>
            </a:xfrm>
            <a:prstGeom prst="rect">
              <a:avLst/>
            </a:prstGeom>
            <a:solidFill>
              <a:srgbClr val="0000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5" name="Rectangle 642"/>
            <p:cNvSpPr>
              <a:spLocks noChangeArrowheads="1"/>
            </p:cNvSpPr>
            <p:nvPr/>
          </p:nvSpPr>
          <p:spPr bwMode="auto">
            <a:xfrm>
              <a:off x="846" y="612"/>
              <a:ext cx="2" cy="3544"/>
            </a:xfrm>
            <a:prstGeom prst="rect">
              <a:avLst/>
            </a:prstGeom>
            <a:solidFill>
              <a:srgbClr val="000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6" name="Rectangle 643"/>
            <p:cNvSpPr>
              <a:spLocks noChangeArrowheads="1"/>
            </p:cNvSpPr>
            <p:nvPr/>
          </p:nvSpPr>
          <p:spPr bwMode="auto">
            <a:xfrm>
              <a:off x="848" y="612"/>
              <a:ext cx="1" cy="3544"/>
            </a:xfrm>
            <a:prstGeom prst="rect">
              <a:avLst/>
            </a:prstGeom>
            <a:solidFill>
              <a:srgbClr val="0000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7" name="Rectangle 644"/>
            <p:cNvSpPr>
              <a:spLocks noChangeArrowheads="1"/>
            </p:cNvSpPr>
            <p:nvPr/>
          </p:nvSpPr>
          <p:spPr bwMode="auto">
            <a:xfrm>
              <a:off x="849" y="612"/>
              <a:ext cx="2" cy="3544"/>
            </a:xfrm>
            <a:prstGeom prst="rect">
              <a:avLst/>
            </a:prstGeom>
            <a:solidFill>
              <a:srgbClr val="0000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8" name="Rectangle 645"/>
            <p:cNvSpPr>
              <a:spLocks noChangeArrowheads="1"/>
            </p:cNvSpPr>
            <p:nvPr/>
          </p:nvSpPr>
          <p:spPr bwMode="auto">
            <a:xfrm>
              <a:off x="851" y="612"/>
              <a:ext cx="2" cy="3544"/>
            </a:xfrm>
            <a:prstGeom prst="rect">
              <a:avLst/>
            </a:prstGeom>
            <a:solidFill>
              <a:srgbClr val="0000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9" name="Rectangle 646"/>
            <p:cNvSpPr>
              <a:spLocks noChangeArrowheads="1"/>
            </p:cNvSpPr>
            <p:nvPr/>
          </p:nvSpPr>
          <p:spPr bwMode="auto">
            <a:xfrm>
              <a:off x="853" y="612"/>
              <a:ext cx="2" cy="3544"/>
            </a:xfrm>
            <a:prstGeom prst="rect">
              <a:avLst/>
            </a:prstGeom>
            <a:solidFill>
              <a:srgbClr val="0000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0" name="Rectangle 647"/>
            <p:cNvSpPr>
              <a:spLocks noChangeArrowheads="1"/>
            </p:cNvSpPr>
            <p:nvPr/>
          </p:nvSpPr>
          <p:spPr bwMode="auto">
            <a:xfrm>
              <a:off x="855" y="612"/>
              <a:ext cx="2" cy="3544"/>
            </a:xfrm>
            <a:prstGeom prst="rect">
              <a:avLst/>
            </a:prstGeom>
            <a:solidFill>
              <a:srgbClr val="0000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1" name="Rectangle 648"/>
            <p:cNvSpPr>
              <a:spLocks noChangeArrowheads="1"/>
            </p:cNvSpPr>
            <p:nvPr/>
          </p:nvSpPr>
          <p:spPr bwMode="auto">
            <a:xfrm>
              <a:off x="857" y="612"/>
              <a:ext cx="1" cy="3544"/>
            </a:xfrm>
            <a:prstGeom prst="rect">
              <a:avLst/>
            </a:prstGeom>
            <a:solidFill>
              <a:srgbClr val="0000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2" name="Rectangle 649"/>
            <p:cNvSpPr>
              <a:spLocks noChangeArrowheads="1"/>
            </p:cNvSpPr>
            <p:nvPr/>
          </p:nvSpPr>
          <p:spPr bwMode="auto">
            <a:xfrm>
              <a:off x="858" y="612"/>
              <a:ext cx="2" cy="3544"/>
            </a:xfrm>
            <a:prstGeom prst="rect">
              <a:avLst/>
            </a:prstGeom>
            <a:solidFill>
              <a:srgbClr val="000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3" name="Rectangle 650"/>
            <p:cNvSpPr>
              <a:spLocks noChangeArrowheads="1"/>
            </p:cNvSpPr>
            <p:nvPr/>
          </p:nvSpPr>
          <p:spPr bwMode="auto">
            <a:xfrm>
              <a:off x="860" y="612"/>
              <a:ext cx="2" cy="3544"/>
            </a:xfrm>
            <a:prstGeom prst="rect">
              <a:avLst/>
            </a:prstGeom>
            <a:solidFill>
              <a:srgbClr val="000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4" name="Rectangle 651"/>
            <p:cNvSpPr>
              <a:spLocks noChangeArrowheads="1"/>
            </p:cNvSpPr>
            <p:nvPr/>
          </p:nvSpPr>
          <p:spPr bwMode="auto">
            <a:xfrm>
              <a:off x="862" y="612"/>
              <a:ext cx="2" cy="3544"/>
            </a:xfrm>
            <a:prstGeom prst="rect">
              <a:avLst/>
            </a:prstGeom>
            <a:solidFill>
              <a:srgbClr val="00004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5" name="Rectangle 652"/>
            <p:cNvSpPr>
              <a:spLocks noChangeArrowheads="1"/>
            </p:cNvSpPr>
            <p:nvPr/>
          </p:nvSpPr>
          <p:spPr bwMode="auto">
            <a:xfrm>
              <a:off x="864" y="612"/>
              <a:ext cx="2" cy="3544"/>
            </a:xfrm>
            <a:prstGeom prst="rect">
              <a:avLst/>
            </a:prstGeom>
            <a:solidFill>
              <a:srgbClr val="000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6" name="Rectangle 653"/>
            <p:cNvSpPr>
              <a:spLocks noChangeArrowheads="1"/>
            </p:cNvSpPr>
            <p:nvPr/>
          </p:nvSpPr>
          <p:spPr bwMode="auto">
            <a:xfrm>
              <a:off x="866" y="612"/>
              <a:ext cx="2" cy="3544"/>
            </a:xfrm>
            <a:prstGeom prst="rect">
              <a:avLst/>
            </a:prstGeom>
            <a:solidFill>
              <a:srgbClr val="0000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7" name="Rectangle 654"/>
            <p:cNvSpPr>
              <a:spLocks noChangeArrowheads="1"/>
            </p:cNvSpPr>
            <p:nvPr/>
          </p:nvSpPr>
          <p:spPr bwMode="auto">
            <a:xfrm>
              <a:off x="868" y="612"/>
              <a:ext cx="1" cy="3544"/>
            </a:xfrm>
            <a:prstGeom prst="rect">
              <a:avLst/>
            </a:prstGeom>
            <a:solidFill>
              <a:srgbClr val="0000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8" name="Rectangle 655"/>
            <p:cNvSpPr>
              <a:spLocks noChangeArrowheads="1"/>
            </p:cNvSpPr>
            <p:nvPr/>
          </p:nvSpPr>
          <p:spPr bwMode="auto">
            <a:xfrm>
              <a:off x="869" y="612"/>
              <a:ext cx="2" cy="3544"/>
            </a:xfrm>
            <a:prstGeom prst="rect">
              <a:avLst/>
            </a:prstGeom>
            <a:solidFill>
              <a:srgbClr val="0000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9" name="Rectangle 656"/>
            <p:cNvSpPr>
              <a:spLocks noChangeArrowheads="1"/>
            </p:cNvSpPr>
            <p:nvPr/>
          </p:nvSpPr>
          <p:spPr bwMode="auto">
            <a:xfrm>
              <a:off x="871" y="612"/>
              <a:ext cx="2" cy="3544"/>
            </a:xfrm>
            <a:prstGeom prst="rect">
              <a:avLst/>
            </a:prstGeom>
            <a:solidFill>
              <a:srgbClr val="0000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0" name="Rectangle 657"/>
            <p:cNvSpPr>
              <a:spLocks noChangeArrowheads="1"/>
            </p:cNvSpPr>
            <p:nvPr/>
          </p:nvSpPr>
          <p:spPr bwMode="auto">
            <a:xfrm>
              <a:off x="873" y="612"/>
              <a:ext cx="2" cy="3544"/>
            </a:xfrm>
            <a:prstGeom prst="rect">
              <a:avLst/>
            </a:prstGeom>
            <a:solidFill>
              <a:srgbClr val="0000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1" name="Rectangle 658"/>
            <p:cNvSpPr>
              <a:spLocks noChangeArrowheads="1"/>
            </p:cNvSpPr>
            <p:nvPr/>
          </p:nvSpPr>
          <p:spPr bwMode="auto">
            <a:xfrm>
              <a:off x="875" y="612"/>
              <a:ext cx="2" cy="3544"/>
            </a:xfrm>
            <a:prstGeom prst="rect">
              <a:avLst/>
            </a:prstGeom>
            <a:solidFill>
              <a:srgbClr val="0000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2" name="Rectangle 659"/>
            <p:cNvSpPr>
              <a:spLocks noChangeArrowheads="1"/>
            </p:cNvSpPr>
            <p:nvPr/>
          </p:nvSpPr>
          <p:spPr bwMode="auto">
            <a:xfrm>
              <a:off x="877" y="612"/>
              <a:ext cx="1" cy="3544"/>
            </a:xfrm>
            <a:prstGeom prst="rect">
              <a:avLst/>
            </a:prstGeom>
            <a:solidFill>
              <a:srgbClr val="0000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3" name="Rectangle 660"/>
            <p:cNvSpPr>
              <a:spLocks noChangeArrowheads="1"/>
            </p:cNvSpPr>
            <p:nvPr/>
          </p:nvSpPr>
          <p:spPr bwMode="auto">
            <a:xfrm>
              <a:off x="878" y="612"/>
              <a:ext cx="2" cy="3544"/>
            </a:xfrm>
            <a:prstGeom prst="rect">
              <a:avLst/>
            </a:prstGeom>
            <a:solidFill>
              <a:srgbClr val="0000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4" name="Rectangle 661"/>
            <p:cNvSpPr>
              <a:spLocks noChangeArrowheads="1"/>
            </p:cNvSpPr>
            <p:nvPr/>
          </p:nvSpPr>
          <p:spPr bwMode="auto">
            <a:xfrm>
              <a:off x="880" y="612"/>
              <a:ext cx="4" cy="3544"/>
            </a:xfrm>
            <a:prstGeom prst="rect">
              <a:avLst/>
            </a:prstGeom>
            <a:solidFill>
              <a:srgbClr val="0000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5" name="Rectangle 662"/>
            <p:cNvSpPr>
              <a:spLocks noChangeArrowheads="1"/>
            </p:cNvSpPr>
            <p:nvPr/>
          </p:nvSpPr>
          <p:spPr bwMode="auto">
            <a:xfrm>
              <a:off x="884" y="612"/>
              <a:ext cx="2" cy="3544"/>
            </a:xfrm>
            <a:prstGeom prst="rect">
              <a:avLst/>
            </a:prstGeom>
            <a:solidFill>
              <a:srgbClr val="0000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6" name="Rectangle 663"/>
            <p:cNvSpPr>
              <a:spLocks noChangeArrowheads="1"/>
            </p:cNvSpPr>
            <p:nvPr/>
          </p:nvSpPr>
          <p:spPr bwMode="auto">
            <a:xfrm>
              <a:off x="886" y="612"/>
              <a:ext cx="1" cy="3544"/>
            </a:xfrm>
            <a:prstGeom prst="rect">
              <a:avLst/>
            </a:prstGeom>
            <a:solidFill>
              <a:srgbClr val="00005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7" name="Rectangle 664"/>
            <p:cNvSpPr>
              <a:spLocks noChangeArrowheads="1"/>
            </p:cNvSpPr>
            <p:nvPr/>
          </p:nvSpPr>
          <p:spPr bwMode="auto">
            <a:xfrm>
              <a:off x="887" y="612"/>
              <a:ext cx="2" cy="3544"/>
            </a:xfrm>
            <a:prstGeom prst="rect">
              <a:avLst/>
            </a:prstGeom>
            <a:solidFill>
              <a:srgbClr val="0000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8" name="Rectangle 665"/>
            <p:cNvSpPr>
              <a:spLocks noChangeArrowheads="1"/>
            </p:cNvSpPr>
            <p:nvPr/>
          </p:nvSpPr>
          <p:spPr bwMode="auto">
            <a:xfrm>
              <a:off x="889" y="612"/>
              <a:ext cx="4" cy="3544"/>
            </a:xfrm>
            <a:prstGeom prst="rect">
              <a:avLst/>
            </a:prstGeom>
            <a:solidFill>
              <a:srgbClr val="0000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9" name="Rectangle 666"/>
            <p:cNvSpPr>
              <a:spLocks noChangeArrowheads="1"/>
            </p:cNvSpPr>
            <p:nvPr/>
          </p:nvSpPr>
          <p:spPr bwMode="auto">
            <a:xfrm>
              <a:off x="893" y="612"/>
              <a:ext cx="2" cy="3544"/>
            </a:xfrm>
            <a:prstGeom prst="rect">
              <a:avLst/>
            </a:prstGeom>
            <a:solidFill>
              <a:srgbClr val="0000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0" name="Rectangle 667"/>
            <p:cNvSpPr>
              <a:spLocks noChangeArrowheads="1"/>
            </p:cNvSpPr>
            <p:nvPr/>
          </p:nvSpPr>
          <p:spPr bwMode="auto">
            <a:xfrm>
              <a:off x="895" y="612"/>
              <a:ext cx="3" cy="3544"/>
            </a:xfrm>
            <a:prstGeom prst="rect">
              <a:avLst/>
            </a:prstGeom>
            <a:solidFill>
              <a:srgbClr val="0000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1" name="Rectangle 668"/>
            <p:cNvSpPr>
              <a:spLocks noChangeArrowheads="1"/>
            </p:cNvSpPr>
            <p:nvPr/>
          </p:nvSpPr>
          <p:spPr bwMode="auto">
            <a:xfrm>
              <a:off x="898" y="612"/>
              <a:ext cx="2" cy="3544"/>
            </a:xfrm>
            <a:prstGeom prst="rect">
              <a:avLst/>
            </a:prstGeom>
            <a:solidFill>
              <a:srgbClr val="000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2" name="Rectangle 669"/>
            <p:cNvSpPr>
              <a:spLocks noChangeArrowheads="1"/>
            </p:cNvSpPr>
            <p:nvPr/>
          </p:nvSpPr>
          <p:spPr bwMode="auto">
            <a:xfrm>
              <a:off x="900" y="612"/>
              <a:ext cx="5" cy="3544"/>
            </a:xfrm>
            <a:prstGeom prst="rect">
              <a:avLst/>
            </a:prstGeom>
            <a:solidFill>
              <a:srgbClr val="0000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3" name="Rectangle 670"/>
            <p:cNvSpPr>
              <a:spLocks noChangeArrowheads="1"/>
            </p:cNvSpPr>
            <p:nvPr/>
          </p:nvSpPr>
          <p:spPr bwMode="auto">
            <a:xfrm>
              <a:off x="905" y="612"/>
              <a:ext cx="6" cy="3544"/>
            </a:xfrm>
            <a:prstGeom prst="rect">
              <a:avLst/>
            </a:prstGeom>
            <a:solidFill>
              <a:srgbClr val="000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4" name="Rectangle 671"/>
            <p:cNvSpPr>
              <a:spLocks noChangeArrowheads="1"/>
            </p:cNvSpPr>
            <p:nvPr/>
          </p:nvSpPr>
          <p:spPr bwMode="auto">
            <a:xfrm>
              <a:off x="911" y="612"/>
              <a:ext cx="3" cy="3544"/>
            </a:xfrm>
            <a:prstGeom prst="rect">
              <a:avLst/>
            </a:prstGeom>
            <a:solidFill>
              <a:srgbClr val="0000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5" name="Rectangle 672"/>
            <p:cNvSpPr>
              <a:spLocks noChangeArrowheads="1"/>
            </p:cNvSpPr>
            <p:nvPr/>
          </p:nvSpPr>
          <p:spPr bwMode="auto">
            <a:xfrm>
              <a:off x="914" y="612"/>
              <a:ext cx="6" cy="3544"/>
            </a:xfrm>
            <a:prstGeom prst="rect">
              <a:avLst/>
            </a:prstGeom>
            <a:solidFill>
              <a:srgbClr val="0000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6" name="Rectangle 673"/>
            <p:cNvSpPr>
              <a:spLocks noChangeArrowheads="1"/>
            </p:cNvSpPr>
            <p:nvPr/>
          </p:nvSpPr>
          <p:spPr bwMode="auto">
            <a:xfrm>
              <a:off x="920" y="612"/>
              <a:ext cx="7" cy="3544"/>
            </a:xfrm>
            <a:prstGeom prst="rect">
              <a:avLst/>
            </a:prstGeom>
            <a:solidFill>
              <a:srgbClr val="0000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7" name="Rectangle 674"/>
            <p:cNvSpPr>
              <a:spLocks noChangeArrowheads="1"/>
            </p:cNvSpPr>
            <p:nvPr/>
          </p:nvSpPr>
          <p:spPr bwMode="auto">
            <a:xfrm>
              <a:off x="927" y="612"/>
              <a:ext cx="9" cy="354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3328" name="Rectangle 676"/>
          <p:cNvSpPr>
            <a:spLocks noChangeArrowheads="1"/>
          </p:cNvSpPr>
          <p:nvPr/>
        </p:nvSpPr>
        <p:spPr bwMode="auto">
          <a:xfrm>
            <a:off x="936625" y="10287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H</a:t>
            </a:r>
            <a:endParaRPr kumimoji="1" lang="en-US" altLang="zh-CN" sz="1800" b="1" i="1">
              <a:solidFill>
                <a:srgbClr val="666699"/>
              </a:solidFill>
              <a:ea typeface="华文新魏" panose="02010800040101010101" pitchFamily="2" charset="-122"/>
            </a:endParaRPr>
          </a:p>
        </p:txBody>
      </p:sp>
      <p:sp>
        <p:nvSpPr>
          <p:cNvPr id="13329" name="Rectangle 677"/>
          <p:cNvSpPr>
            <a:spLocks noChangeArrowheads="1"/>
          </p:cNvSpPr>
          <p:nvPr/>
        </p:nvSpPr>
        <p:spPr bwMode="auto">
          <a:xfrm>
            <a:off x="936625" y="1325563"/>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P</a:t>
            </a:r>
            <a:endParaRPr kumimoji="1" lang="en-US" altLang="zh-CN" sz="1800" b="1" i="1">
              <a:solidFill>
                <a:srgbClr val="666699"/>
              </a:solidFill>
              <a:ea typeface="华文新魏" panose="02010800040101010101" pitchFamily="2" charset="-122"/>
            </a:endParaRPr>
          </a:p>
        </p:txBody>
      </p:sp>
      <p:sp>
        <p:nvSpPr>
          <p:cNvPr id="13330" name="Rectangle 678"/>
          <p:cNvSpPr>
            <a:spLocks noChangeArrowheads="1"/>
          </p:cNvSpPr>
          <p:nvPr/>
        </p:nvSpPr>
        <p:spPr bwMode="auto">
          <a:xfrm>
            <a:off x="936625" y="16256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C</a:t>
            </a:r>
            <a:endParaRPr kumimoji="1" lang="en-US" altLang="zh-CN" sz="1800" b="1" i="1">
              <a:solidFill>
                <a:srgbClr val="666699"/>
              </a:solidFill>
              <a:ea typeface="华文新魏" panose="02010800040101010101" pitchFamily="2" charset="-122"/>
            </a:endParaRPr>
          </a:p>
        </p:txBody>
      </p:sp>
      <p:sp>
        <p:nvSpPr>
          <p:cNvPr id="13331" name="Rectangle 679"/>
          <p:cNvSpPr>
            <a:spLocks noChangeArrowheads="1"/>
          </p:cNvSpPr>
          <p:nvPr/>
        </p:nvSpPr>
        <p:spPr bwMode="auto">
          <a:xfrm>
            <a:off x="936625" y="1927225"/>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A</a:t>
            </a:r>
            <a:endParaRPr kumimoji="1" lang="en-US" altLang="zh-CN" sz="1800" b="1" i="1">
              <a:solidFill>
                <a:srgbClr val="666699"/>
              </a:solidFill>
              <a:ea typeface="华文新魏" panose="02010800040101010101" pitchFamily="2" charset="-122"/>
            </a:endParaRPr>
          </a:p>
        </p:txBody>
      </p:sp>
      <p:sp>
        <p:nvSpPr>
          <p:cNvPr id="13332" name="Rectangle 680"/>
          <p:cNvSpPr>
            <a:spLocks noChangeArrowheads="1"/>
          </p:cNvSpPr>
          <p:nvPr/>
        </p:nvSpPr>
        <p:spPr bwMode="auto">
          <a:xfrm>
            <a:off x="936625" y="2525713"/>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2</a:t>
            </a:r>
            <a:endParaRPr kumimoji="1" lang="en-US" altLang="zh-CN" sz="1800" b="1" i="1">
              <a:solidFill>
                <a:srgbClr val="666699"/>
              </a:solidFill>
              <a:ea typeface="华文新魏" panose="02010800040101010101" pitchFamily="2" charset="-122"/>
            </a:endParaRPr>
          </a:p>
        </p:txBody>
      </p:sp>
      <p:sp>
        <p:nvSpPr>
          <p:cNvPr id="13333" name="Rectangle 681"/>
          <p:cNvSpPr>
            <a:spLocks noChangeArrowheads="1"/>
          </p:cNvSpPr>
          <p:nvPr/>
        </p:nvSpPr>
        <p:spPr bwMode="auto">
          <a:xfrm>
            <a:off x="936625" y="2825750"/>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0</a:t>
            </a:r>
            <a:endParaRPr kumimoji="1" lang="en-US" altLang="zh-CN" sz="1800" b="1" i="1">
              <a:solidFill>
                <a:srgbClr val="666699"/>
              </a:solidFill>
              <a:ea typeface="华文新魏" panose="02010800040101010101" pitchFamily="2" charset="-122"/>
            </a:endParaRPr>
          </a:p>
        </p:txBody>
      </p:sp>
      <p:sp>
        <p:nvSpPr>
          <p:cNvPr id="13334" name="Rectangle 682"/>
          <p:cNvSpPr>
            <a:spLocks noChangeArrowheads="1"/>
          </p:cNvSpPr>
          <p:nvPr/>
        </p:nvSpPr>
        <p:spPr bwMode="auto">
          <a:xfrm>
            <a:off x="936625" y="3122613"/>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0</a:t>
            </a:r>
            <a:endParaRPr kumimoji="1" lang="en-US" altLang="zh-CN" sz="1800" b="1" i="1">
              <a:solidFill>
                <a:srgbClr val="666699"/>
              </a:solidFill>
              <a:ea typeface="华文新魏" panose="02010800040101010101" pitchFamily="2" charset="-122"/>
            </a:endParaRPr>
          </a:p>
        </p:txBody>
      </p:sp>
      <p:sp>
        <p:nvSpPr>
          <p:cNvPr id="13335" name="Rectangle 683"/>
          <p:cNvSpPr>
            <a:spLocks noChangeArrowheads="1"/>
          </p:cNvSpPr>
          <p:nvPr/>
        </p:nvSpPr>
        <p:spPr bwMode="auto">
          <a:xfrm>
            <a:off x="936625" y="3424238"/>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1</a:t>
            </a:r>
            <a:endParaRPr kumimoji="1" lang="en-US" altLang="zh-CN" sz="1800" b="1" i="1">
              <a:solidFill>
                <a:srgbClr val="666699"/>
              </a:solidFill>
              <a:ea typeface="华文新魏" panose="02010800040101010101" pitchFamily="2" charset="-122"/>
            </a:endParaRPr>
          </a:p>
        </p:txBody>
      </p:sp>
      <p:grpSp>
        <p:nvGrpSpPr>
          <p:cNvPr id="13336" name="Group 794"/>
          <p:cNvGrpSpPr>
            <a:grpSpLocks/>
          </p:cNvGrpSpPr>
          <p:nvPr/>
        </p:nvGrpSpPr>
        <p:grpSpPr bwMode="auto">
          <a:xfrm>
            <a:off x="1485900" y="2155825"/>
            <a:ext cx="6877050" cy="103188"/>
            <a:chOff x="936" y="1358"/>
            <a:chExt cx="4332" cy="65"/>
          </a:xfrm>
        </p:grpSpPr>
        <p:sp>
          <p:nvSpPr>
            <p:cNvPr id="13508" name="Rectangle 684"/>
            <p:cNvSpPr>
              <a:spLocks noChangeArrowheads="1"/>
            </p:cNvSpPr>
            <p:nvPr/>
          </p:nvSpPr>
          <p:spPr bwMode="auto">
            <a:xfrm>
              <a:off x="936" y="1358"/>
              <a:ext cx="4" cy="65"/>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9" name="Rectangle 685"/>
            <p:cNvSpPr>
              <a:spLocks noChangeArrowheads="1"/>
            </p:cNvSpPr>
            <p:nvPr/>
          </p:nvSpPr>
          <p:spPr bwMode="auto">
            <a:xfrm>
              <a:off x="940" y="1358"/>
              <a:ext cx="1" cy="65"/>
            </a:xfrm>
            <a:prstGeom prst="rect">
              <a:avLst/>
            </a:prstGeom>
            <a:solidFill>
              <a:srgbClr val="02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0" name="Rectangle 686"/>
            <p:cNvSpPr>
              <a:spLocks noChangeArrowheads="1"/>
            </p:cNvSpPr>
            <p:nvPr/>
          </p:nvSpPr>
          <p:spPr bwMode="auto">
            <a:xfrm>
              <a:off x="941" y="1358"/>
              <a:ext cx="4" cy="65"/>
            </a:xfrm>
            <a:prstGeom prst="rect">
              <a:avLst/>
            </a:prstGeom>
            <a:solidFill>
              <a:srgbClr val="04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1" name="Rectangle 687"/>
            <p:cNvSpPr>
              <a:spLocks noChangeArrowheads="1"/>
            </p:cNvSpPr>
            <p:nvPr/>
          </p:nvSpPr>
          <p:spPr bwMode="auto">
            <a:xfrm>
              <a:off x="945" y="1358"/>
              <a:ext cx="4" cy="65"/>
            </a:xfrm>
            <a:prstGeom prst="rect">
              <a:avLst/>
            </a:prstGeom>
            <a:solidFill>
              <a:srgbClr val="0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2" name="Rectangle 688"/>
            <p:cNvSpPr>
              <a:spLocks noChangeArrowheads="1"/>
            </p:cNvSpPr>
            <p:nvPr/>
          </p:nvSpPr>
          <p:spPr bwMode="auto">
            <a:xfrm>
              <a:off x="949" y="1358"/>
              <a:ext cx="3" cy="65"/>
            </a:xfrm>
            <a:prstGeom prst="rect">
              <a:avLst/>
            </a:prstGeom>
            <a:solidFill>
              <a:srgbClr val="08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3" name="Rectangle 689"/>
            <p:cNvSpPr>
              <a:spLocks noChangeArrowheads="1"/>
            </p:cNvSpPr>
            <p:nvPr/>
          </p:nvSpPr>
          <p:spPr bwMode="auto">
            <a:xfrm>
              <a:off x="952" y="1358"/>
              <a:ext cx="25" cy="65"/>
            </a:xfrm>
            <a:prstGeom prst="rect">
              <a:avLst/>
            </a:prstGeom>
            <a:solidFill>
              <a:srgbClr val="0B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4" name="Rectangle 690"/>
            <p:cNvSpPr>
              <a:spLocks noChangeArrowheads="1"/>
            </p:cNvSpPr>
            <p:nvPr/>
          </p:nvSpPr>
          <p:spPr bwMode="auto">
            <a:xfrm>
              <a:off x="977" y="1358"/>
              <a:ext cx="8" cy="65"/>
            </a:xfrm>
            <a:prstGeom prst="rect">
              <a:avLst/>
            </a:prstGeom>
            <a:solidFill>
              <a:srgbClr val="0D6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5" name="Rectangle 691"/>
            <p:cNvSpPr>
              <a:spLocks noChangeArrowheads="1"/>
            </p:cNvSpPr>
            <p:nvPr/>
          </p:nvSpPr>
          <p:spPr bwMode="auto">
            <a:xfrm>
              <a:off x="985" y="1358"/>
              <a:ext cx="29" cy="65"/>
            </a:xfrm>
            <a:prstGeom prst="rect">
              <a:avLst/>
            </a:prstGeom>
            <a:solidFill>
              <a:srgbClr val="0F6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6" name="Rectangle 692"/>
            <p:cNvSpPr>
              <a:spLocks noChangeArrowheads="1"/>
            </p:cNvSpPr>
            <p:nvPr/>
          </p:nvSpPr>
          <p:spPr bwMode="auto">
            <a:xfrm>
              <a:off x="1014" y="1358"/>
              <a:ext cx="10" cy="65"/>
            </a:xfrm>
            <a:prstGeom prst="rect">
              <a:avLst/>
            </a:prstGeom>
            <a:solidFill>
              <a:srgbClr val="116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7" name="Rectangle 693"/>
            <p:cNvSpPr>
              <a:spLocks noChangeArrowheads="1"/>
            </p:cNvSpPr>
            <p:nvPr/>
          </p:nvSpPr>
          <p:spPr bwMode="auto">
            <a:xfrm>
              <a:off x="1024" y="1358"/>
              <a:ext cx="11" cy="65"/>
            </a:xfrm>
            <a:prstGeom prst="rect">
              <a:avLst/>
            </a:prstGeom>
            <a:solidFill>
              <a:srgbClr val="136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8" name="Rectangle 694"/>
            <p:cNvSpPr>
              <a:spLocks noChangeArrowheads="1"/>
            </p:cNvSpPr>
            <p:nvPr/>
          </p:nvSpPr>
          <p:spPr bwMode="auto">
            <a:xfrm>
              <a:off x="1035" y="1358"/>
              <a:ext cx="33" cy="65"/>
            </a:xfrm>
            <a:prstGeom prst="rect">
              <a:avLst/>
            </a:prstGeom>
            <a:solidFill>
              <a:srgbClr val="156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9" name="Rectangle 695"/>
            <p:cNvSpPr>
              <a:spLocks noChangeArrowheads="1"/>
            </p:cNvSpPr>
            <p:nvPr/>
          </p:nvSpPr>
          <p:spPr bwMode="auto">
            <a:xfrm>
              <a:off x="1068" y="1358"/>
              <a:ext cx="18" cy="65"/>
            </a:xfrm>
            <a:prstGeom prst="rect">
              <a:avLst/>
            </a:prstGeom>
            <a:solidFill>
              <a:srgbClr val="176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0" name="Rectangle 696"/>
            <p:cNvSpPr>
              <a:spLocks noChangeArrowheads="1"/>
            </p:cNvSpPr>
            <p:nvPr/>
          </p:nvSpPr>
          <p:spPr bwMode="auto">
            <a:xfrm>
              <a:off x="1086" y="1358"/>
              <a:ext cx="41" cy="65"/>
            </a:xfrm>
            <a:prstGeom prst="rect">
              <a:avLst/>
            </a:prstGeom>
            <a:solidFill>
              <a:srgbClr val="196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1" name="Rectangle 697"/>
            <p:cNvSpPr>
              <a:spLocks noChangeArrowheads="1"/>
            </p:cNvSpPr>
            <p:nvPr/>
          </p:nvSpPr>
          <p:spPr bwMode="auto">
            <a:xfrm>
              <a:off x="1127" y="1358"/>
              <a:ext cx="16" cy="65"/>
            </a:xfrm>
            <a:prstGeom prst="rect">
              <a:avLst/>
            </a:prstGeom>
            <a:solidFill>
              <a:srgbClr val="1B6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2" name="Rectangle 698"/>
            <p:cNvSpPr>
              <a:spLocks noChangeArrowheads="1"/>
            </p:cNvSpPr>
            <p:nvPr/>
          </p:nvSpPr>
          <p:spPr bwMode="auto">
            <a:xfrm>
              <a:off x="1143" y="1358"/>
              <a:ext cx="22" cy="65"/>
            </a:xfrm>
            <a:prstGeom prst="rect">
              <a:avLst/>
            </a:prstGeom>
            <a:solidFill>
              <a:srgbClr val="1D6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3" name="Rectangle 699"/>
            <p:cNvSpPr>
              <a:spLocks noChangeArrowheads="1"/>
            </p:cNvSpPr>
            <p:nvPr/>
          </p:nvSpPr>
          <p:spPr bwMode="auto">
            <a:xfrm>
              <a:off x="1165" y="1358"/>
              <a:ext cx="47" cy="65"/>
            </a:xfrm>
            <a:prstGeom prst="rect">
              <a:avLst/>
            </a:prstGeom>
            <a:solidFill>
              <a:srgbClr val="1F6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4" name="Rectangle 700"/>
            <p:cNvSpPr>
              <a:spLocks noChangeArrowheads="1"/>
            </p:cNvSpPr>
            <p:nvPr/>
          </p:nvSpPr>
          <p:spPr bwMode="auto">
            <a:xfrm>
              <a:off x="1212" y="1358"/>
              <a:ext cx="21" cy="65"/>
            </a:xfrm>
            <a:prstGeom prst="rect">
              <a:avLst/>
            </a:prstGeom>
            <a:solidFill>
              <a:srgbClr val="216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5" name="Rectangle 701"/>
            <p:cNvSpPr>
              <a:spLocks noChangeArrowheads="1"/>
            </p:cNvSpPr>
            <p:nvPr/>
          </p:nvSpPr>
          <p:spPr bwMode="auto">
            <a:xfrm>
              <a:off x="1233" y="1358"/>
              <a:ext cx="33" cy="65"/>
            </a:xfrm>
            <a:prstGeom prst="rect">
              <a:avLst/>
            </a:prstGeom>
            <a:solidFill>
              <a:srgbClr val="236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6" name="Rectangle 702"/>
            <p:cNvSpPr>
              <a:spLocks noChangeArrowheads="1"/>
            </p:cNvSpPr>
            <p:nvPr/>
          </p:nvSpPr>
          <p:spPr bwMode="auto">
            <a:xfrm>
              <a:off x="1266" y="1358"/>
              <a:ext cx="22" cy="65"/>
            </a:xfrm>
            <a:prstGeom prst="rect">
              <a:avLst/>
            </a:prstGeom>
            <a:solidFill>
              <a:srgbClr val="256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7" name="Rectangle 703"/>
            <p:cNvSpPr>
              <a:spLocks noChangeArrowheads="1"/>
            </p:cNvSpPr>
            <p:nvPr/>
          </p:nvSpPr>
          <p:spPr bwMode="auto">
            <a:xfrm>
              <a:off x="1288" y="1358"/>
              <a:ext cx="30" cy="65"/>
            </a:xfrm>
            <a:prstGeom prst="rect">
              <a:avLst/>
            </a:prstGeom>
            <a:solidFill>
              <a:srgbClr val="276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8" name="Rectangle 704"/>
            <p:cNvSpPr>
              <a:spLocks noChangeArrowheads="1"/>
            </p:cNvSpPr>
            <p:nvPr/>
          </p:nvSpPr>
          <p:spPr bwMode="auto">
            <a:xfrm>
              <a:off x="1318" y="1358"/>
              <a:ext cx="33" cy="65"/>
            </a:xfrm>
            <a:prstGeom prst="rect">
              <a:avLst/>
            </a:prstGeom>
            <a:solidFill>
              <a:srgbClr val="296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9" name="Rectangle 705"/>
            <p:cNvSpPr>
              <a:spLocks noChangeArrowheads="1"/>
            </p:cNvSpPr>
            <p:nvPr/>
          </p:nvSpPr>
          <p:spPr bwMode="auto">
            <a:xfrm>
              <a:off x="1351" y="1358"/>
              <a:ext cx="34" cy="65"/>
            </a:xfrm>
            <a:prstGeom prst="rect">
              <a:avLst/>
            </a:prstGeom>
            <a:solidFill>
              <a:srgbClr val="2B6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0" name="Rectangle 706"/>
            <p:cNvSpPr>
              <a:spLocks noChangeArrowheads="1"/>
            </p:cNvSpPr>
            <p:nvPr/>
          </p:nvSpPr>
          <p:spPr bwMode="auto">
            <a:xfrm>
              <a:off x="1385" y="1358"/>
              <a:ext cx="34" cy="65"/>
            </a:xfrm>
            <a:prstGeom prst="rect">
              <a:avLst/>
            </a:prstGeom>
            <a:solidFill>
              <a:srgbClr val="2D7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1" name="Rectangle 707"/>
            <p:cNvSpPr>
              <a:spLocks noChangeArrowheads="1"/>
            </p:cNvSpPr>
            <p:nvPr/>
          </p:nvSpPr>
          <p:spPr bwMode="auto">
            <a:xfrm>
              <a:off x="1419" y="1358"/>
              <a:ext cx="29" cy="65"/>
            </a:xfrm>
            <a:prstGeom prst="rect">
              <a:avLst/>
            </a:prstGeom>
            <a:solidFill>
              <a:srgbClr val="2F7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2" name="Rectangle 708"/>
            <p:cNvSpPr>
              <a:spLocks noChangeArrowheads="1"/>
            </p:cNvSpPr>
            <p:nvPr/>
          </p:nvSpPr>
          <p:spPr bwMode="auto">
            <a:xfrm>
              <a:off x="1448" y="1358"/>
              <a:ext cx="40" cy="65"/>
            </a:xfrm>
            <a:prstGeom prst="rect">
              <a:avLst/>
            </a:prstGeom>
            <a:solidFill>
              <a:srgbClr val="317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3" name="Rectangle 709"/>
            <p:cNvSpPr>
              <a:spLocks noChangeArrowheads="1"/>
            </p:cNvSpPr>
            <p:nvPr/>
          </p:nvSpPr>
          <p:spPr bwMode="auto">
            <a:xfrm>
              <a:off x="1488" y="1358"/>
              <a:ext cx="20" cy="65"/>
            </a:xfrm>
            <a:prstGeom prst="rect">
              <a:avLst/>
            </a:prstGeom>
            <a:solidFill>
              <a:srgbClr val="337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4" name="Rectangle 710"/>
            <p:cNvSpPr>
              <a:spLocks noChangeArrowheads="1"/>
            </p:cNvSpPr>
            <p:nvPr/>
          </p:nvSpPr>
          <p:spPr bwMode="auto">
            <a:xfrm>
              <a:off x="1508" y="1358"/>
              <a:ext cx="43" cy="65"/>
            </a:xfrm>
            <a:prstGeom prst="rect">
              <a:avLst/>
            </a:prstGeom>
            <a:solidFill>
              <a:srgbClr val="357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5" name="Rectangle 711"/>
            <p:cNvSpPr>
              <a:spLocks noChangeArrowheads="1"/>
            </p:cNvSpPr>
            <p:nvPr/>
          </p:nvSpPr>
          <p:spPr bwMode="auto">
            <a:xfrm>
              <a:off x="1551" y="1358"/>
              <a:ext cx="32" cy="65"/>
            </a:xfrm>
            <a:prstGeom prst="rect">
              <a:avLst/>
            </a:prstGeom>
            <a:solidFill>
              <a:srgbClr val="377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6" name="Rectangle 712"/>
            <p:cNvSpPr>
              <a:spLocks noChangeArrowheads="1"/>
            </p:cNvSpPr>
            <p:nvPr/>
          </p:nvSpPr>
          <p:spPr bwMode="auto">
            <a:xfrm>
              <a:off x="1583" y="1358"/>
              <a:ext cx="22" cy="65"/>
            </a:xfrm>
            <a:prstGeom prst="rect">
              <a:avLst/>
            </a:prstGeom>
            <a:solidFill>
              <a:srgbClr val="397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7" name="Rectangle 713"/>
            <p:cNvSpPr>
              <a:spLocks noChangeArrowheads="1"/>
            </p:cNvSpPr>
            <p:nvPr/>
          </p:nvSpPr>
          <p:spPr bwMode="auto">
            <a:xfrm>
              <a:off x="1605" y="1358"/>
              <a:ext cx="34" cy="65"/>
            </a:xfrm>
            <a:prstGeom prst="rect">
              <a:avLst/>
            </a:prstGeom>
            <a:solidFill>
              <a:srgbClr val="3B7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8" name="Rectangle 714"/>
            <p:cNvSpPr>
              <a:spLocks noChangeArrowheads="1"/>
            </p:cNvSpPr>
            <p:nvPr/>
          </p:nvSpPr>
          <p:spPr bwMode="auto">
            <a:xfrm>
              <a:off x="1639" y="1358"/>
              <a:ext cx="34" cy="65"/>
            </a:xfrm>
            <a:prstGeom prst="rect">
              <a:avLst/>
            </a:prstGeom>
            <a:solidFill>
              <a:srgbClr val="3D7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9" name="Rectangle 715"/>
            <p:cNvSpPr>
              <a:spLocks noChangeArrowheads="1"/>
            </p:cNvSpPr>
            <p:nvPr/>
          </p:nvSpPr>
          <p:spPr bwMode="auto">
            <a:xfrm>
              <a:off x="1673" y="1358"/>
              <a:ext cx="35" cy="65"/>
            </a:xfrm>
            <a:prstGeom prst="rect">
              <a:avLst/>
            </a:prstGeom>
            <a:solidFill>
              <a:srgbClr val="3F7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0" name="Rectangle 716"/>
            <p:cNvSpPr>
              <a:spLocks noChangeArrowheads="1"/>
            </p:cNvSpPr>
            <p:nvPr/>
          </p:nvSpPr>
          <p:spPr bwMode="auto">
            <a:xfrm>
              <a:off x="1708" y="1358"/>
              <a:ext cx="32" cy="65"/>
            </a:xfrm>
            <a:prstGeom prst="rect">
              <a:avLst/>
            </a:prstGeom>
            <a:solidFill>
              <a:srgbClr val="417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1" name="Rectangle 717"/>
            <p:cNvSpPr>
              <a:spLocks noChangeArrowheads="1"/>
            </p:cNvSpPr>
            <p:nvPr/>
          </p:nvSpPr>
          <p:spPr bwMode="auto">
            <a:xfrm>
              <a:off x="1740" y="1358"/>
              <a:ext cx="34" cy="65"/>
            </a:xfrm>
            <a:prstGeom prst="rect">
              <a:avLst/>
            </a:prstGeom>
            <a:solidFill>
              <a:srgbClr val="437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2" name="Rectangle 718"/>
            <p:cNvSpPr>
              <a:spLocks noChangeArrowheads="1"/>
            </p:cNvSpPr>
            <p:nvPr/>
          </p:nvSpPr>
          <p:spPr bwMode="auto">
            <a:xfrm>
              <a:off x="1774" y="1358"/>
              <a:ext cx="35" cy="65"/>
            </a:xfrm>
            <a:prstGeom prst="rect">
              <a:avLst/>
            </a:prstGeom>
            <a:solidFill>
              <a:srgbClr val="457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3" name="Rectangle 719"/>
            <p:cNvSpPr>
              <a:spLocks noChangeArrowheads="1"/>
            </p:cNvSpPr>
            <p:nvPr/>
          </p:nvSpPr>
          <p:spPr bwMode="auto">
            <a:xfrm>
              <a:off x="1809" y="1358"/>
              <a:ext cx="34" cy="65"/>
            </a:xfrm>
            <a:prstGeom prst="rect">
              <a:avLst/>
            </a:prstGeom>
            <a:solidFill>
              <a:srgbClr val="478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4" name="Rectangle 720"/>
            <p:cNvSpPr>
              <a:spLocks noChangeArrowheads="1"/>
            </p:cNvSpPr>
            <p:nvPr/>
          </p:nvSpPr>
          <p:spPr bwMode="auto">
            <a:xfrm>
              <a:off x="1843" y="1358"/>
              <a:ext cx="29" cy="65"/>
            </a:xfrm>
            <a:prstGeom prst="rect">
              <a:avLst/>
            </a:prstGeom>
            <a:solidFill>
              <a:srgbClr val="498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5" name="Rectangle 721"/>
            <p:cNvSpPr>
              <a:spLocks noChangeArrowheads="1"/>
            </p:cNvSpPr>
            <p:nvPr/>
          </p:nvSpPr>
          <p:spPr bwMode="auto">
            <a:xfrm>
              <a:off x="1872" y="1358"/>
              <a:ext cx="21" cy="65"/>
            </a:xfrm>
            <a:prstGeom prst="rect">
              <a:avLst/>
            </a:prstGeom>
            <a:solidFill>
              <a:srgbClr val="4B8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6" name="Rectangle 722"/>
            <p:cNvSpPr>
              <a:spLocks noChangeArrowheads="1"/>
            </p:cNvSpPr>
            <p:nvPr/>
          </p:nvSpPr>
          <p:spPr bwMode="auto">
            <a:xfrm>
              <a:off x="1893" y="1358"/>
              <a:ext cx="35" cy="65"/>
            </a:xfrm>
            <a:prstGeom prst="rect">
              <a:avLst/>
            </a:prstGeom>
            <a:solidFill>
              <a:srgbClr val="4D8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7" name="Rectangle 723"/>
            <p:cNvSpPr>
              <a:spLocks noChangeArrowheads="1"/>
            </p:cNvSpPr>
            <p:nvPr/>
          </p:nvSpPr>
          <p:spPr bwMode="auto">
            <a:xfrm>
              <a:off x="1928" y="1358"/>
              <a:ext cx="32" cy="65"/>
            </a:xfrm>
            <a:prstGeom prst="rect">
              <a:avLst/>
            </a:prstGeom>
            <a:solidFill>
              <a:srgbClr val="4F8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8" name="Rectangle 724"/>
            <p:cNvSpPr>
              <a:spLocks noChangeArrowheads="1"/>
            </p:cNvSpPr>
            <p:nvPr/>
          </p:nvSpPr>
          <p:spPr bwMode="auto">
            <a:xfrm>
              <a:off x="1960" y="1358"/>
              <a:ext cx="34" cy="65"/>
            </a:xfrm>
            <a:prstGeom prst="rect">
              <a:avLst/>
            </a:prstGeom>
            <a:solidFill>
              <a:srgbClr val="518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9" name="Rectangle 725"/>
            <p:cNvSpPr>
              <a:spLocks noChangeArrowheads="1"/>
            </p:cNvSpPr>
            <p:nvPr/>
          </p:nvSpPr>
          <p:spPr bwMode="auto">
            <a:xfrm>
              <a:off x="1994" y="1358"/>
              <a:ext cx="35" cy="65"/>
            </a:xfrm>
            <a:prstGeom prst="rect">
              <a:avLst/>
            </a:prstGeom>
            <a:solidFill>
              <a:srgbClr val="538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0" name="Rectangle 726"/>
            <p:cNvSpPr>
              <a:spLocks noChangeArrowheads="1"/>
            </p:cNvSpPr>
            <p:nvPr/>
          </p:nvSpPr>
          <p:spPr bwMode="auto">
            <a:xfrm>
              <a:off x="2029" y="1358"/>
              <a:ext cx="34" cy="65"/>
            </a:xfrm>
            <a:prstGeom prst="rect">
              <a:avLst/>
            </a:prstGeom>
            <a:solidFill>
              <a:srgbClr val="558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1" name="Rectangle 727"/>
            <p:cNvSpPr>
              <a:spLocks noChangeArrowheads="1"/>
            </p:cNvSpPr>
            <p:nvPr/>
          </p:nvSpPr>
          <p:spPr bwMode="auto">
            <a:xfrm>
              <a:off x="2063" y="1358"/>
              <a:ext cx="32" cy="65"/>
            </a:xfrm>
            <a:prstGeom prst="rect">
              <a:avLst/>
            </a:prstGeom>
            <a:solidFill>
              <a:srgbClr val="578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2" name="Rectangle 728"/>
            <p:cNvSpPr>
              <a:spLocks noChangeArrowheads="1"/>
            </p:cNvSpPr>
            <p:nvPr/>
          </p:nvSpPr>
          <p:spPr bwMode="auto">
            <a:xfrm>
              <a:off x="2095" y="1358"/>
              <a:ext cx="22" cy="65"/>
            </a:xfrm>
            <a:prstGeom prst="rect">
              <a:avLst/>
            </a:prstGeom>
            <a:solidFill>
              <a:srgbClr val="598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3" name="Rectangle 729"/>
            <p:cNvSpPr>
              <a:spLocks noChangeArrowheads="1"/>
            </p:cNvSpPr>
            <p:nvPr/>
          </p:nvSpPr>
          <p:spPr bwMode="auto">
            <a:xfrm>
              <a:off x="2117" y="1358"/>
              <a:ext cx="34" cy="65"/>
            </a:xfrm>
            <a:prstGeom prst="rect">
              <a:avLst/>
            </a:prstGeom>
            <a:solidFill>
              <a:srgbClr val="5B8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4" name="Rectangle 730"/>
            <p:cNvSpPr>
              <a:spLocks noChangeArrowheads="1"/>
            </p:cNvSpPr>
            <p:nvPr/>
          </p:nvSpPr>
          <p:spPr bwMode="auto">
            <a:xfrm>
              <a:off x="2151" y="1358"/>
              <a:ext cx="29" cy="65"/>
            </a:xfrm>
            <a:prstGeom prst="rect">
              <a:avLst/>
            </a:prstGeom>
            <a:solidFill>
              <a:srgbClr val="5D9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5" name="Rectangle 731"/>
            <p:cNvSpPr>
              <a:spLocks noChangeArrowheads="1"/>
            </p:cNvSpPr>
            <p:nvPr/>
          </p:nvSpPr>
          <p:spPr bwMode="auto">
            <a:xfrm>
              <a:off x="2180" y="1358"/>
              <a:ext cx="34" cy="65"/>
            </a:xfrm>
            <a:prstGeom prst="rect">
              <a:avLst/>
            </a:prstGeom>
            <a:solidFill>
              <a:srgbClr val="5F9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6" name="Rectangle 732"/>
            <p:cNvSpPr>
              <a:spLocks noChangeArrowheads="1"/>
            </p:cNvSpPr>
            <p:nvPr/>
          </p:nvSpPr>
          <p:spPr bwMode="auto">
            <a:xfrm>
              <a:off x="2214" y="1358"/>
              <a:ext cx="34" cy="65"/>
            </a:xfrm>
            <a:prstGeom prst="rect">
              <a:avLst/>
            </a:prstGeom>
            <a:solidFill>
              <a:srgbClr val="619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7" name="Rectangle 733"/>
            <p:cNvSpPr>
              <a:spLocks noChangeArrowheads="1"/>
            </p:cNvSpPr>
            <p:nvPr/>
          </p:nvSpPr>
          <p:spPr bwMode="auto">
            <a:xfrm>
              <a:off x="2248" y="1358"/>
              <a:ext cx="35" cy="65"/>
            </a:xfrm>
            <a:prstGeom prst="rect">
              <a:avLst/>
            </a:prstGeom>
            <a:solidFill>
              <a:srgbClr val="639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8" name="Rectangle 734"/>
            <p:cNvSpPr>
              <a:spLocks noChangeArrowheads="1"/>
            </p:cNvSpPr>
            <p:nvPr/>
          </p:nvSpPr>
          <p:spPr bwMode="auto">
            <a:xfrm>
              <a:off x="2283" y="1358"/>
              <a:ext cx="32" cy="65"/>
            </a:xfrm>
            <a:prstGeom prst="rect">
              <a:avLst/>
            </a:prstGeom>
            <a:solidFill>
              <a:srgbClr val="659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9" name="Rectangle 735"/>
            <p:cNvSpPr>
              <a:spLocks noChangeArrowheads="1"/>
            </p:cNvSpPr>
            <p:nvPr/>
          </p:nvSpPr>
          <p:spPr bwMode="auto">
            <a:xfrm>
              <a:off x="2315" y="1358"/>
              <a:ext cx="34" cy="65"/>
            </a:xfrm>
            <a:prstGeom prst="rect">
              <a:avLst/>
            </a:prstGeom>
            <a:solidFill>
              <a:srgbClr val="67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0" name="Rectangle 736"/>
            <p:cNvSpPr>
              <a:spLocks noChangeArrowheads="1"/>
            </p:cNvSpPr>
            <p:nvPr/>
          </p:nvSpPr>
          <p:spPr bwMode="auto">
            <a:xfrm>
              <a:off x="2349" y="1358"/>
              <a:ext cx="22" cy="65"/>
            </a:xfrm>
            <a:prstGeom prst="rect">
              <a:avLst/>
            </a:prstGeom>
            <a:solidFill>
              <a:srgbClr val="699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1" name="Rectangle 737"/>
            <p:cNvSpPr>
              <a:spLocks noChangeArrowheads="1"/>
            </p:cNvSpPr>
            <p:nvPr/>
          </p:nvSpPr>
          <p:spPr bwMode="auto">
            <a:xfrm>
              <a:off x="2371" y="1358"/>
              <a:ext cx="29" cy="65"/>
            </a:xfrm>
            <a:prstGeom prst="rect">
              <a:avLst/>
            </a:prstGeom>
            <a:solidFill>
              <a:srgbClr val="6B9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2" name="Rectangle 738"/>
            <p:cNvSpPr>
              <a:spLocks noChangeArrowheads="1"/>
            </p:cNvSpPr>
            <p:nvPr/>
          </p:nvSpPr>
          <p:spPr bwMode="auto">
            <a:xfrm>
              <a:off x="2400" y="1358"/>
              <a:ext cx="22" cy="65"/>
            </a:xfrm>
            <a:prstGeom prst="rect">
              <a:avLst/>
            </a:prstGeom>
            <a:solidFill>
              <a:srgbClr val="6C9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3" name="Rectangle 739"/>
            <p:cNvSpPr>
              <a:spLocks noChangeArrowheads="1"/>
            </p:cNvSpPr>
            <p:nvPr/>
          </p:nvSpPr>
          <p:spPr bwMode="auto">
            <a:xfrm>
              <a:off x="2422" y="1358"/>
              <a:ext cx="30" cy="65"/>
            </a:xfrm>
            <a:prstGeom prst="rect">
              <a:avLst/>
            </a:prstGeom>
            <a:solidFill>
              <a:srgbClr val="6E9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4" name="Rectangle 740"/>
            <p:cNvSpPr>
              <a:spLocks noChangeArrowheads="1"/>
            </p:cNvSpPr>
            <p:nvPr/>
          </p:nvSpPr>
          <p:spPr bwMode="auto">
            <a:xfrm>
              <a:off x="2452" y="1358"/>
              <a:ext cx="33" cy="65"/>
            </a:xfrm>
            <a:prstGeom prst="rect">
              <a:avLst/>
            </a:prstGeom>
            <a:solidFill>
              <a:srgbClr val="70A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5" name="Rectangle 741"/>
            <p:cNvSpPr>
              <a:spLocks noChangeArrowheads="1"/>
            </p:cNvSpPr>
            <p:nvPr/>
          </p:nvSpPr>
          <p:spPr bwMode="auto">
            <a:xfrm>
              <a:off x="2485" y="1358"/>
              <a:ext cx="34" cy="65"/>
            </a:xfrm>
            <a:prstGeom prst="rect">
              <a:avLst/>
            </a:prstGeom>
            <a:solidFill>
              <a:srgbClr val="72A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6" name="Rectangle 742"/>
            <p:cNvSpPr>
              <a:spLocks noChangeArrowheads="1"/>
            </p:cNvSpPr>
            <p:nvPr/>
          </p:nvSpPr>
          <p:spPr bwMode="auto">
            <a:xfrm>
              <a:off x="2519" y="1358"/>
              <a:ext cx="34" cy="65"/>
            </a:xfrm>
            <a:prstGeom prst="rect">
              <a:avLst/>
            </a:prstGeom>
            <a:solidFill>
              <a:srgbClr val="74A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7" name="Rectangle 743"/>
            <p:cNvSpPr>
              <a:spLocks noChangeArrowheads="1"/>
            </p:cNvSpPr>
            <p:nvPr/>
          </p:nvSpPr>
          <p:spPr bwMode="auto">
            <a:xfrm>
              <a:off x="2553" y="1358"/>
              <a:ext cx="34" cy="65"/>
            </a:xfrm>
            <a:prstGeom prst="rect">
              <a:avLst/>
            </a:prstGeom>
            <a:solidFill>
              <a:srgbClr val="76A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8" name="Rectangle 744"/>
            <p:cNvSpPr>
              <a:spLocks noChangeArrowheads="1"/>
            </p:cNvSpPr>
            <p:nvPr/>
          </p:nvSpPr>
          <p:spPr bwMode="auto">
            <a:xfrm>
              <a:off x="2587" y="1358"/>
              <a:ext cx="33" cy="65"/>
            </a:xfrm>
            <a:prstGeom prst="rect">
              <a:avLst/>
            </a:prstGeom>
            <a:solidFill>
              <a:srgbClr val="78A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9" name="Rectangle 745"/>
            <p:cNvSpPr>
              <a:spLocks noChangeArrowheads="1"/>
            </p:cNvSpPr>
            <p:nvPr/>
          </p:nvSpPr>
          <p:spPr bwMode="auto">
            <a:xfrm>
              <a:off x="2620" y="1358"/>
              <a:ext cx="34" cy="65"/>
            </a:xfrm>
            <a:prstGeom prst="rect">
              <a:avLst/>
            </a:prstGeom>
            <a:solidFill>
              <a:srgbClr val="7AA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0" name="Rectangle 746"/>
            <p:cNvSpPr>
              <a:spLocks noChangeArrowheads="1"/>
            </p:cNvSpPr>
            <p:nvPr/>
          </p:nvSpPr>
          <p:spPr bwMode="auto">
            <a:xfrm>
              <a:off x="2654" y="1358"/>
              <a:ext cx="34" cy="65"/>
            </a:xfrm>
            <a:prstGeom prst="rect">
              <a:avLst/>
            </a:prstGeom>
            <a:solidFill>
              <a:srgbClr val="7CA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1" name="Rectangle 747"/>
            <p:cNvSpPr>
              <a:spLocks noChangeArrowheads="1"/>
            </p:cNvSpPr>
            <p:nvPr/>
          </p:nvSpPr>
          <p:spPr bwMode="auto">
            <a:xfrm>
              <a:off x="2688" y="1358"/>
              <a:ext cx="35" cy="65"/>
            </a:xfrm>
            <a:prstGeom prst="rect">
              <a:avLst/>
            </a:prstGeom>
            <a:solidFill>
              <a:srgbClr val="7EA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2" name="Rectangle 748"/>
            <p:cNvSpPr>
              <a:spLocks noChangeArrowheads="1"/>
            </p:cNvSpPr>
            <p:nvPr/>
          </p:nvSpPr>
          <p:spPr bwMode="auto">
            <a:xfrm>
              <a:off x="2723" y="1358"/>
              <a:ext cx="32" cy="65"/>
            </a:xfrm>
            <a:prstGeom prst="rect">
              <a:avLst/>
            </a:prstGeom>
            <a:solidFill>
              <a:srgbClr val="80B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3" name="Rectangle 749"/>
            <p:cNvSpPr>
              <a:spLocks noChangeArrowheads="1"/>
            </p:cNvSpPr>
            <p:nvPr/>
          </p:nvSpPr>
          <p:spPr bwMode="auto">
            <a:xfrm>
              <a:off x="2755" y="1358"/>
              <a:ext cx="34" cy="65"/>
            </a:xfrm>
            <a:prstGeom prst="rect">
              <a:avLst/>
            </a:prstGeom>
            <a:solidFill>
              <a:srgbClr val="82B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4" name="Rectangle 750"/>
            <p:cNvSpPr>
              <a:spLocks noChangeArrowheads="1"/>
            </p:cNvSpPr>
            <p:nvPr/>
          </p:nvSpPr>
          <p:spPr bwMode="auto">
            <a:xfrm>
              <a:off x="2789" y="1358"/>
              <a:ext cx="35" cy="65"/>
            </a:xfrm>
            <a:prstGeom prst="rect">
              <a:avLst/>
            </a:prstGeom>
            <a:solidFill>
              <a:srgbClr val="84B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5" name="Rectangle 751"/>
            <p:cNvSpPr>
              <a:spLocks noChangeArrowheads="1"/>
            </p:cNvSpPr>
            <p:nvPr/>
          </p:nvSpPr>
          <p:spPr bwMode="auto">
            <a:xfrm>
              <a:off x="2824" y="1358"/>
              <a:ext cx="34" cy="65"/>
            </a:xfrm>
            <a:prstGeom prst="rect">
              <a:avLst/>
            </a:prstGeom>
            <a:solidFill>
              <a:srgbClr val="86B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6" name="Rectangle 752"/>
            <p:cNvSpPr>
              <a:spLocks noChangeArrowheads="1"/>
            </p:cNvSpPr>
            <p:nvPr/>
          </p:nvSpPr>
          <p:spPr bwMode="auto">
            <a:xfrm>
              <a:off x="2858" y="1358"/>
              <a:ext cx="34" cy="65"/>
            </a:xfrm>
            <a:prstGeom prst="rect">
              <a:avLst/>
            </a:prstGeom>
            <a:solidFill>
              <a:srgbClr val="88B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7" name="Rectangle 753"/>
            <p:cNvSpPr>
              <a:spLocks noChangeArrowheads="1"/>
            </p:cNvSpPr>
            <p:nvPr/>
          </p:nvSpPr>
          <p:spPr bwMode="auto">
            <a:xfrm>
              <a:off x="2892" y="1358"/>
              <a:ext cx="33" cy="65"/>
            </a:xfrm>
            <a:prstGeom prst="rect">
              <a:avLst/>
            </a:prstGeom>
            <a:solidFill>
              <a:srgbClr val="8AB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8" name="Rectangle 754"/>
            <p:cNvSpPr>
              <a:spLocks noChangeArrowheads="1"/>
            </p:cNvSpPr>
            <p:nvPr/>
          </p:nvSpPr>
          <p:spPr bwMode="auto">
            <a:xfrm>
              <a:off x="2925" y="1358"/>
              <a:ext cx="34" cy="65"/>
            </a:xfrm>
            <a:prstGeom prst="rect">
              <a:avLst/>
            </a:prstGeom>
            <a:solidFill>
              <a:srgbClr val="8CB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9" name="Rectangle 755"/>
            <p:cNvSpPr>
              <a:spLocks noChangeArrowheads="1"/>
            </p:cNvSpPr>
            <p:nvPr/>
          </p:nvSpPr>
          <p:spPr bwMode="auto">
            <a:xfrm>
              <a:off x="2959" y="1358"/>
              <a:ext cx="34" cy="65"/>
            </a:xfrm>
            <a:prstGeom prst="rect">
              <a:avLst/>
            </a:prstGeom>
            <a:solidFill>
              <a:srgbClr val="8EB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0" name="Rectangle 756"/>
            <p:cNvSpPr>
              <a:spLocks noChangeArrowheads="1"/>
            </p:cNvSpPr>
            <p:nvPr/>
          </p:nvSpPr>
          <p:spPr bwMode="auto">
            <a:xfrm>
              <a:off x="2993" y="1358"/>
              <a:ext cx="34" cy="65"/>
            </a:xfrm>
            <a:prstGeom prst="rect">
              <a:avLst/>
            </a:prstGeom>
            <a:solidFill>
              <a:srgbClr val="8FC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1" name="Rectangle 757"/>
            <p:cNvSpPr>
              <a:spLocks noChangeArrowheads="1"/>
            </p:cNvSpPr>
            <p:nvPr/>
          </p:nvSpPr>
          <p:spPr bwMode="auto">
            <a:xfrm>
              <a:off x="3027" y="1358"/>
              <a:ext cx="33" cy="65"/>
            </a:xfrm>
            <a:prstGeom prst="rect">
              <a:avLst/>
            </a:prstGeom>
            <a:solidFill>
              <a:srgbClr val="91C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2" name="Rectangle 758"/>
            <p:cNvSpPr>
              <a:spLocks noChangeArrowheads="1"/>
            </p:cNvSpPr>
            <p:nvPr/>
          </p:nvSpPr>
          <p:spPr bwMode="auto">
            <a:xfrm>
              <a:off x="3060" y="1358"/>
              <a:ext cx="34" cy="65"/>
            </a:xfrm>
            <a:prstGeom prst="rect">
              <a:avLst/>
            </a:prstGeom>
            <a:solidFill>
              <a:srgbClr val="93C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3" name="Rectangle 759"/>
            <p:cNvSpPr>
              <a:spLocks noChangeArrowheads="1"/>
            </p:cNvSpPr>
            <p:nvPr/>
          </p:nvSpPr>
          <p:spPr bwMode="auto">
            <a:xfrm>
              <a:off x="3094" y="1358"/>
              <a:ext cx="34" cy="65"/>
            </a:xfrm>
            <a:prstGeom prst="rect">
              <a:avLst/>
            </a:prstGeom>
            <a:solidFill>
              <a:srgbClr val="95C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4" name="Rectangle 760"/>
            <p:cNvSpPr>
              <a:spLocks noChangeArrowheads="1"/>
            </p:cNvSpPr>
            <p:nvPr/>
          </p:nvSpPr>
          <p:spPr bwMode="auto">
            <a:xfrm>
              <a:off x="3128" y="1358"/>
              <a:ext cx="34" cy="65"/>
            </a:xfrm>
            <a:prstGeom prst="rect">
              <a:avLst/>
            </a:prstGeom>
            <a:solidFill>
              <a:srgbClr val="97C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5" name="Rectangle 761"/>
            <p:cNvSpPr>
              <a:spLocks noChangeArrowheads="1"/>
            </p:cNvSpPr>
            <p:nvPr/>
          </p:nvSpPr>
          <p:spPr bwMode="auto">
            <a:xfrm>
              <a:off x="3162" y="1358"/>
              <a:ext cx="35" cy="65"/>
            </a:xfrm>
            <a:prstGeom prst="rect">
              <a:avLst/>
            </a:prstGeom>
            <a:solidFill>
              <a:srgbClr val="98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6" name="Rectangle 762"/>
            <p:cNvSpPr>
              <a:spLocks noChangeArrowheads="1"/>
            </p:cNvSpPr>
            <p:nvPr/>
          </p:nvSpPr>
          <p:spPr bwMode="auto">
            <a:xfrm>
              <a:off x="3197" y="1358"/>
              <a:ext cx="32" cy="65"/>
            </a:xfrm>
            <a:prstGeom prst="rect">
              <a:avLst/>
            </a:prstGeom>
            <a:solidFill>
              <a:srgbClr val="9AC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7" name="Rectangle 763"/>
            <p:cNvSpPr>
              <a:spLocks noChangeArrowheads="1"/>
            </p:cNvSpPr>
            <p:nvPr/>
          </p:nvSpPr>
          <p:spPr bwMode="auto">
            <a:xfrm>
              <a:off x="3229" y="1358"/>
              <a:ext cx="34" cy="65"/>
            </a:xfrm>
            <a:prstGeom prst="rect">
              <a:avLst/>
            </a:prstGeom>
            <a:solidFill>
              <a:srgbClr val="9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8" name="Rectangle 764"/>
            <p:cNvSpPr>
              <a:spLocks noChangeArrowheads="1"/>
            </p:cNvSpPr>
            <p:nvPr/>
          </p:nvSpPr>
          <p:spPr bwMode="auto">
            <a:xfrm>
              <a:off x="3263" y="1358"/>
              <a:ext cx="35" cy="65"/>
            </a:xfrm>
            <a:prstGeom prst="rect">
              <a:avLst/>
            </a:prstGeom>
            <a:solidFill>
              <a:srgbClr val="9DC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9" name="Rectangle 765"/>
            <p:cNvSpPr>
              <a:spLocks noChangeArrowheads="1"/>
            </p:cNvSpPr>
            <p:nvPr/>
          </p:nvSpPr>
          <p:spPr bwMode="auto">
            <a:xfrm>
              <a:off x="3298" y="1358"/>
              <a:ext cx="34" cy="65"/>
            </a:xfrm>
            <a:prstGeom prst="rect">
              <a:avLst/>
            </a:prstGeom>
            <a:solidFill>
              <a:srgbClr val="9FC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0" name="Rectangle 766"/>
            <p:cNvSpPr>
              <a:spLocks noChangeArrowheads="1"/>
            </p:cNvSpPr>
            <p:nvPr/>
          </p:nvSpPr>
          <p:spPr bwMode="auto">
            <a:xfrm>
              <a:off x="3332" y="1358"/>
              <a:ext cx="32" cy="65"/>
            </a:xfrm>
            <a:prstGeom prst="rect">
              <a:avLst/>
            </a:prstGeom>
            <a:solidFill>
              <a:srgbClr val="A1D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1" name="Rectangle 767"/>
            <p:cNvSpPr>
              <a:spLocks noChangeArrowheads="1"/>
            </p:cNvSpPr>
            <p:nvPr/>
          </p:nvSpPr>
          <p:spPr bwMode="auto">
            <a:xfrm>
              <a:off x="3364" y="1358"/>
              <a:ext cx="35" cy="65"/>
            </a:xfrm>
            <a:prstGeom prst="rect">
              <a:avLst/>
            </a:prstGeom>
            <a:solidFill>
              <a:srgbClr val="A2D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2" name="Rectangle 768"/>
            <p:cNvSpPr>
              <a:spLocks noChangeArrowheads="1"/>
            </p:cNvSpPr>
            <p:nvPr/>
          </p:nvSpPr>
          <p:spPr bwMode="auto">
            <a:xfrm>
              <a:off x="3399" y="1358"/>
              <a:ext cx="34" cy="65"/>
            </a:xfrm>
            <a:prstGeom prst="rect">
              <a:avLst/>
            </a:prstGeom>
            <a:solidFill>
              <a:srgbClr val="A4D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3" name="Rectangle 769"/>
            <p:cNvSpPr>
              <a:spLocks noChangeArrowheads="1"/>
            </p:cNvSpPr>
            <p:nvPr/>
          </p:nvSpPr>
          <p:spPr bwMode="auto">
            <a:xfrm>
              <a:off x="3433" y="1358"/>
              <a:ext cx="34" cy="65"/>
            </a:xfrm>
            <a:prstGeom prst="rect">
              <a:avLst/>
            </a:prstGeom>
            <a:solidFill>
              <a:srgbClr val="A5D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4" name="Rectangle 770"/>
            <p:cNvSpPr>
              <a:spLocks noChangeArrowheads="1"/>
            </p:cNvSpPr>
            <p:nvPr/>
          </p:nvSpPr>
          <p:spPr bwMode="auto">
            <a:xfrm>
              <a:off x="3467" y="1358"/>
              <a:ext cx="33" cy="65"/>
            </a:xfrm>
            <a:prstGeom prst="rect">
              <a:avLst/>
            </a:prstGeom>
            <a:solidFill>
              <a:srgbClr val="A7D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5" name="Rectangle 771"/>
            <p:cNvSpPr>
              <a:spLocks noChangeArrowheads="1"/>
            </p:cNvSpPr>
            <p:nvPr/>
          </p:nvSpPr>
          <p:spPr bwMode="auto">
            <a:xfrm>
              <a:off x="3500" y="1358"/>
              <a:ext cx="34" cy="65"/>
            </a:xfrm>
            <a:prstGeom prst="rect">
              <a:avLst/>
            </a:prstGeom>
            <a:solidFill>
              <a:srgbClr val="A8D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6" name="Rectangle 772"/>
            <p:cNvSpPr>
              <a:spLocks noChangeArrowheads="1"/>
            </p:cNvSpPr>
            <p:nvPr/>
          </p:nvSpPr>
          <p:spPr bwMode="auto">
            <a:xfrm>
              <a:off x="3534" y="1358"/>
              <a:ext cx="34" cy="65"/>
            </a:xfrm>
            <a:prstGeom prst="rect">
              <a:avLst/>
            </a:prstGeom>
            <a:solidFill>
              <a:srgbClr val="AAD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7" name="Rectangle 773"/>
            <p:cNvSpPr>
              <a:spLocks noChangeArrowheads="1"/>
            </p:cNvSpPr>
            <p:nvPr/>
          </p:nvSpPr>
          <p:spPr bwMode="auto">
            <a:xfrm>
              <a:off x="3568" y="1358"/>
              <a:ext cx="51" cy="65"/>
            </a:xfrm>
            <a:prstGeom prst="rect">
              <a:avLst/>
            </a:prstGeom>
            <a:solidFill>
              <a:srgbClr val="AB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8" name="Rectangle 774"/>
            <p:cNvSpPr>
              <a:spLocks noChangeArrowheads="1"/>
            </p:cNvSpPr>
            <p:nvPr/>
          </p:nvSpPr>
          <p:spPr bwMode="auto">
            <a:xfrm>
              <a:off x="3619" y="1358"/>
              <a:ext cx="50" cy="65"/>
            </a:xfrm>
            <a:prstGeom prst="rect">
              <a:avLst/>
            </a:prstGeom>
            <a:solidFill>
              <a:srgbClr val="ADD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9" name="Rectangle 775"/>
            <p:cNvSpPr>
              <a:spLocks noChangeArrowheads="1"/>
            </p:cNvSpPr>
            <p:nvPr/>
          </p:nvSpPr>
          <p:spPr bwMode="auto">
            <a:xfrm>
              <a:off x="3669" y="1358"/>
              <a:ext cx="52" cy="65"/>
            </a:xfrm>
            <a:prstGeom prst="rect">
              <a:avLst/>
            </a:prstGeom>
            <a:solidFill>
              <a:srgbClr val="AFE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0" name="Rectangle 776"/>
            <p:cNvSpPr>
              <a:spLocks noChangeArrowheads="1"/>
            </p:cNvSpPr>
            <p:nvPr/>
          </p:nvSpPr>
          <p:spPr bwMode="auto">
            <a:xfrm>
              <a:off x="3721" y="1358"/>
              <a:ext cx="51" cy="65"/>
            </a:xfrm>
            <a:prstGeom prst="rect">
              <a:avLst/>
            </a:prstGeom>
            <a:solidFill>
              <a:srgbClr val="B1E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1" name="Rectangle 777"/>
            <p:cNvSpPr>
              <a:spLocks noChangeArrowheads="1"/>
            </p:cNvSpPr>
            <p:nvPr/>
          </p:nvSpPr>
          <p:spPr bwMode="auto">
            <a:xfrm>
              <a:off x="3772" y="1358"/>
              <a:ext cx="67" cy="65"/>
            </a:xfrm>
            <a:prstGeom prst="rect">
              <a:avLst/>
            </a:prstGeom>
            <a:solidFill>
              <a:srgbClr val="B3E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2" name="Rectangle 778"/>
            <p:cNvSpPr>
              <a:spLocks noChangeArrowheads="1"/>
            </p:cNvSpPr>
            <p:nvPr/>
          </p:nvSpPr>
          <p:spPr bwMode="auto">
            <a:xfrm>
              <a:off x="3839" y="1358"/>
              <a:ext cx="50" cy="65"/>
            </a:xfrm>
            <a:prstGeom prst="rect">
              <a:avLst/>
            </a:prstGeom>
            <a:solidFill>
              <a:srgbClr val="B5E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3" name="Rectangle 779"/>
            <p:cNvSpPr>
              <a:spLocks noChangeArrowheads="1"/>
            </p:cNvSpPr>
            <p:nvPr/>
          </p:nvSpPr>
          <p:spPr bwMode="auto">
            <a:xfrm>
              <a:off x="3889" y="1358"/>
              <a:ext cx="52" cy="65"/>
            </a:xfrm>
            <a:prstGeom prst="rect">
              <a:avLst/>
            </a:prstGeom>
            <a:solidFill>
              <a:srgbClr val="B6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4" name="Rectangle 780"/>
            <p:cNvSpPr>
              <a:spLocks noChangeArrowheads="1"/>
            </p:cNvSpPr>
            <p:nvPr/>
          </p:nvSpPr>
          <p:spPr bwMode="auto">
            <a:xfrm>
              <a:off x="3941" y="1358"/>
              <a:ext cx="33" cy="65"/>
            </a:xfrm>
            <a:prstGeom prst="rect">
              <a:avLst/>
            </a:prstGeom>
            <a:solidFill>
              <a:srgbClr val="B8E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5" name="Rectangle 781"/>
            <p:cNvSpPr>
              <a:spLocks noChangeArrowheads="1"/>
            </p:cNvSpPr>
            <p:nvPr/>
          </p:nvSpPr>
          <p:spPr bwMode="auto">
            <a:xfrm>
              <a:off x="3974" y="1358"/>
              <a:ext cx="68" cy="65"/>
            </a:xfrm>
            <a:prstGeom prst="rect">
              <a:avLst/>
            </a:prstGeom>
            <a:solidFill>
              <a:srgbClr val="B9E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6" name="Rectangle 782"/>
            <p:cNvSpPr>
              <a:spLocks noChangeArrowheads="1"/>
            </p:cNvSpPr>
            <p:nvPr/>
          </p:nvSpPr>
          <p:spPr bwMode="auto">
            <a:xfrm>
              <a:off x="4042" y="1358"/>
              <a:ext cx="67" cy="65"/>
            </a:xfrm>
            <a:prstGeom prst="rect">
              <a:avLst/>
            </a:prstGeom>
            <a:solidFill>
              <a:srgbClr val="BBE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7" name="Rectangle 783"/>
            <p:cNvSpPr>
              <a:spLocks noChangeArrowheads="1"/>
            </p:cNvSpPr>
            <p:nvPr/>
          </p:nvSpPr>
          <p:spPr bwMode="auto">
            <a:xfrm>
              <a:off x="4109" y="1358"/>
              <a:ext cx="52" cy="65"/>
            </a:xfrm>
            <a:prstGeom prst="rect">
              <a:avLst/>
            </a:prstGeom>
            <a:solidFill>
              <a:srgbClr val="BDE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8" name="Rectangle 784"/>
            <p:cNvSpPr>
              <a:spLocks noChangeArrowheads="1"/>
            </p:cNvSpPr>
            <p:nvPr/>
          </p:nvSpPr>
          <p:spPr bwMode="auto">
            <a:xfrm>
              <a:off x="4161" y="1358"/>
              <a:ext cx="83" cy="65"/>
            </a:xfrm>
            <a:prstGeom prst="rect">
              <a:avLst/>
            </a:prstGeom>
            <a:solidFill>
              <a:srgbClr val="BEF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9" name="Rectangle 785"/>
            <p:cNvSpPr>
              <a:spLocks noChangeArrowheads="1"/>
            </p:cNvSpPr>
            <p:nvPr/>
          </p:nvSpPr>
          <p:spPr bwMode="auto">
            <a:xfrm>
              <a:off x="4244" y="1358"/>
              <a:ext cx="85" cy="65"/>
            </a:xfrm>
            <a:prstGeom prst="rect">
              <a:avLst/>
            </a:prstGeom>
            <a:solidFill>
              <a:srgbClr val="C0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0" name="Rectangle 786"/>
            <p:cNvSpPr>
              <a:spLocks noChangeArrowheads="1"/>
            </p:cNvSpPr>
            <p:nvPr/>
          </p:nvSpPr>
          <p:spPr bwMode="auto">
            <a:xfrm>
              <a:off x="4329" y="1358"/>
              <a:ext cx="103" cy="65"/>
            </a:xfrm>
            <a:prstGeom prst="rect">
              <a:avLst/>
            </a:prstGeom>
            <a:solidFill>
              <a:srgbClr val="C2F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1" name="Rectangle 787"/>
            <p:cNvSpPr>
              <a:spLocks noChangeArrowheads="1"/>
            </p:cNvSpPr>
            <p:nvPr/>
          </p:nvSpPr>
          <p:spPr bwMode="auto">
            <a:xfrm>
              <a:off x="4432" y="1358"/>
              <a:ext cx="66" cy="65"/>
            </a:xfrm>
            <a:prstGeom prst="rect">
              <a:avLst/>
            </a:prstGeom>
            <a:solidFill>
              <a:srgbClr val="C3F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2" name="Rectangle 788"/>
            <p:cNvSpPr>
              <a:spLocks noChangeArrowheads="1"/>
            </p:cNvSpPr>
            <p:nvPr/>
          </p:nvSpPr>
          <p:spPr bwMode="auto">
            <a:xfrm>
              <a:off x="4498" y="1358"/>
              <a:ext cx="103" cy="65"/>
            </a:xfrm>
            <a:prstGeom prst="rect">
              <a:avLst/>
            </a:prstGeom>
            <a:solidFill>
              <a:srgbClr val="C5F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3" name="Rectangle 789"/>
            <p:cNvSpPr>
              <a:spLocks noChangeArrowheads="1"/>
            </p:cNvSpPr>
            <p:nvPr/>
          </p:nvSpPr>
          <p:spPr bwMode="auto">
            <a:xfrm>
              <a:off x="4601" y="1358"/>
              <a:ext cx="117" cy="65"/>
            </a:xfrm>
            <a:prstGeom prst="rect">
              <a:avLst/>
            </a:prstGeom>
            <a:solidFill>
              <a:srgbClr val="C6F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4" name="Rectangle 790"/>
            <p:cNvSpPr>
              <a:spLocks noChangeArrowheads="1"/>
            </p:cNvSpPr>
            <p:nvPr/>
          </p:nvSpPr>
          <p:spPr bwMode="auto">
            <a:xfrm>
              <a:off x="4718" y="1358"/>
              <a:ext cx="103" cy="65"/>
            </a:xfrm>
            <a:prstGeom prst="rect">
              <a:avLst/>
            </a:prstGeom>
            <a:solidFill>
              <a:srgbClr val="C8F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5" name="Rectangle 791"/>
            <p:cNvSpPr>
              <a:spLocks noChangeArrowheads="1"/>
            </p:cNvSpPr>
            <p:nvPr/>
          </p:nvSpPr>
          <p:spPr bwMode="auto">
            <a:xfrm>
              <a:off x="4821" y="1358"/>
              <a:ext cx="202" cy="65"/>
            </a:xfrm>
            <a:prstGeom prst="rect">
              <a:avLst/>
            </a:prstGeom>
            <a:solidFill>
              <a:srgbClr val="C9F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6" name="Rectangle 792"/>
            <p:cNvSpPr>
              <a:spLocks noChangeArrowheads="1"/>
            </p:cNvSpPr>
            <p:nvPr/>
          </p:nvSpPr>
          <p:spPr bwMode="auto">
            <a:xfrm>
              <a:off x="5023" y="1358"/>
              <a:ext cx="153" cy="65"/>
            </a:xfrm>
            <a:prstGeom prst="rect">
              <a:avLst/>
            </a:prstGeom>
            <a:solidFill>
              <a:srgbClr val="CBF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7" name="Rectangle 793"/>
            <p:cNvSpPr>
              <a:spLocks noChangeArrowheads="1"/>
            </p:cNvSpPr>
            <p:nvPr/>
          </p:nvSpPr>
          <p:spPr bwMode="auto">
            <a:xfrm>
              <a:off x="5176" y="1358"/>
              <a:ext cx="92" cy="6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grpSp>
        <p:nvGrpSpPr>
          <p:cNvPr id="13337" name="Group 888"/>
          <p:cNvGrpSpPr>
            <a:grpSpLocks/>
          </p:cNvGrpSpPr>
          <p:nvPr/>
        </p:nvGrpSpPr>
        <p:grpSpPr bwMode="auto">
          <a:xfrm>
            <a:off x="8088313" y="971550"/>
            <a:ext cx="274637" cy="5626100"/>
            <a:chOff x="5095" y="612"/>
            <a:chExt cx="173" cy="3544"/>
          </a:xfrm>
        </p:grpSpPr>
        <p:sp>
          <p:nvSpPr>
            <p:cNvPr id="13415" name="Rectangle 795"/>
            <p:cNvSpPr>
              <a:spLocks noChangeArrowheads="1"/>
            </p:cNvSpPr>
            <p:nvPr/>
          </p:nvSpPr>
          <p:spPr bwMode="auto">
            <a:xfrm>
              <a:off x="5095" y="612"/>
              <a:ext cx="2" cy="3544"/>
            </a:xfrm>
            <a:prstGeom prst="rect">
              <a:avLst/>
            </a:prstGeom>
            <a:solidFill>
              <a:srgbClr val="0001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6" name="Rectangle 796"/>
            <p:cNvSpPr>
              <a:spLocks noChangeArrowheads="1"/>
            </p:cNvSpPr>
            <p:nvPr/>
          </p:nvSpPr>
          <p:spPr bwMode="auto">
            <a:xfrm>
              <a:off x="5097" y="612"/>
              <a:ext cx="2" cy="3544"/>
            </a:xfrm>
            <a:prstGeom prst="rect">
              <a:avLst/>
            </a:prstGeom>
            <a:solidFill>
              <a:srgbClr val="0009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7" name="Rectangle 797"/>
            <p:cNvSpPr>
              <a:spLocks noChangeArrowheads="1"/>
            </p:cNvSpPr>
            <p:nvPr/>
          </p:nvSpPr>
          <p:spPr bwMode="auto">
            <a:xfrm>
              <a:off x="5099" y="612"/>
              <a:ext cx="2" cy="3544"/>
            </a:xfrm>
            <a:prstGeom prst="rect">
              <a:avLst/>
            </a:prstGeom>
            <a:solidFill>
              <a:srgbClr val="050D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8" name="Rectangle 798"/>
            <p:cNvSpPr>
              <a:spLocks noChangeArrowheads="1"/>
            </p:cNvSpPr>
            <p:nvPr/>
          </p:nvSpPr>
          <p:spPr bwMode="auto">
            <a:xfrm>
              <a:off x="5101" y="612"/>
              <a:ext cx="1" cy="3544"/>
            </a:xfrm>
            <a:prstGeom prst="rect">
              <a:avLst/>
            </a:prstGeom>
            <a:solidFill>
              <a:srgbClr val="0B10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9" name="Rectangle 799"/>
            <p:cNvSpPr>
              <a:spLocks noChangeArrowheads="1"/>
            </p:cNvSpPr>
            <p:nvPr/>
          </p:nvSpPr>
          <p:spPr bwMode="auto">
            <a:xfrm>
              <a:off x="5102" y="612"/>
              <a:ext cx="2" cy="3544"/>
            </a:xfrm>
            <a:prstGeom prst="rect">
              <a:avLst/>
            </a:prstGeom>
            <a:solidFill>
              <a:srgbClr val="0B14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0" name="Rectangle 800"/>
            <p:cNvSpPr>
              <a:spLocks noChangeArrowheads="1"/>
            </p:cNvSpPr>
            <p:nvPr/>
          </p:nvSpPr>
          <p:spPr bwMode="auto">
            <a:xfrm>
              <a:off x="5104" y="612"/>
              <a:ext cx="2" cy="3544"/>
            </a:xfrm>
            <a:prstGeom prst="rect">
              <a:avLst/>
            </a:prstGeom>
            <a:solidFill>
              <a:srgbClr val="0B17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1" name="Rectangle 801"/>
            <p:cNvSpPr>
              <a:spLocks noChangeArrowheads="1"/>
            </p:cNvSpPr>
            <p:nvPr/>
          </p:nvSpPr>
          <p:spPr bwMode="auto">
            <a:xfrm>
              <a:off x="5106" y="612"/>
              <a:ext cx="2" cy="3544"/>
            </a:xfrm>
            <a:prstGeom prst="rect">
              <a:avLst/>
            </a:prstGeom>
            <a:solidFill>
              <a:srgbClr val="0B1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2" name="Rectangle 802"/>
            <p:cNvSpPr>
              <a:spLocks noChangeArrowheads="1"/>
            </p:cNvSpPr>
            <p:nvPr/>
          </p:nvSpPr>
          <p:spPr bwMode="auto">
            <a:xfrm>
              <a:off x="5108" y="612"/>
              <a:ext cx="2" cy="3544"/>
            </a:xfrm>
            <a:prstGeom prst="rect">
              <a:avLst/>
            </a:prstGeom>
            <a:solidFill>
              <a:srgbClr val="0E1D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3" name="Rectangle 803"/>
            <p:cNvSpPr>
              <a:spLocks noChangeArrowheads="1"/>
            </p:cNvSpPr>
            <p:nvPr/>
          </p:nvSpPr>
          <p:spPr bwMode="auto">
            <a:xfrm>
              <a:off x="5110" y="612"/>
              <a:ext cx="1" cy="3544"/>
            </a:xfrm>
            <a:prstGeom prst="rect">
              <a:avLst/>
            </a:prstGeom>
            <a:solidFill>
              <a:srgbClr val="1020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4" name="Rectangle 804"/>
            <p:cNvSpPr>
              <a:spLocks noChangeArrowheads="1"/>
            </p:cNvSpPr>
            <p:nvPr/>
          </p:nvSpPr>
          <p:spPr bwMode="auto">
            <a:xfrm>
              <a:off x="5111" y="612"/>
              <a:ext cx="2" cy="3544"/>
            </a:xfrm>
            <a:prstGeom prst="rect">
              <a:avLst/>
            </a:prstGeom>
            <a:solidFill>
              <a:srgbClr val="122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5" name="Rectangle 805"/>
            <p:cNvSpPr>
              <a:spLocks noChangeArrowheads="1"/>
            </p:cNvSpPr>
            <p:nvPr/>
          </p:nvSpPr>
          <p:spPr bwMode="auto">
            <a:xfrm>
              <a:off x="5113" y="612"/>
              <a:ext cx="2" cy="3544"/>
            </a:xfrm>
            <a:prstGeom prst="rect">
              <a:avLst/>
            </a:prstGeom>
            <a:solidFill>
              <a:srgbClr val="1224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6" name="Rectangle 806"/>
            <p:cNvSpPr>
              <a:spLocks noChangeArrowheads="1"/>
            </p:cNvSpPr>
            <p:nvPr/>
          </p:nvSpPr>
          <p:spPr bwMode="auto">
            <a:xfrm>
              <a:off x="5115" y="612"/>
              <a:ext cx="2" cy="3544"/>
            </a:xfrm>
            <a:prstGeom prst="rect">
              <a:avLst/>
            </a:prstGeom>
            <a:solidFill>
              <a:srgbClr val="1327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7" name="Rectangle 807"/>
            <p:cNvSpPr>
              <a:spLocks noChangeArrowheads="1"/>
            </p:cNvSpPr>
            <p:nvPr/>
          </p:nvSpPr>
          <p:spPr bwMode="auto">
            <a:xfrm>
              <a:off x="5117" y="612"/>
              <a:ext cx="2" cy="3544"/>
            </a:xfrm>
            <a:prstGeom prst="rect">
              <a:avLst/>
            </a:prstGeom>
            <a:solidFill>
              <a:srgbClr val="152A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8" name="Rectangle 808"/>
            <p:cNvSpPr>
              <a:spLocks noChangeArrowheads="1"/>
            </p:cNvSpPr>
            <p:nvPr/>
          </p:nvSpPr>
          <p:spPr bwMode="auto">
            <a:xfrm>
              <a:off x="5119" y="612"/>
              <a:ext cx="1" cy="3544"/>
            </a:xfrm>
            <a:prstGeom prst="rect">
              <a:avLst/>
            </a:prstGeom>
            <a:solidFill>
              <a:srgbClr val="172D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9" name="Rectangle 809"/>
            <p:cNvSpPr>
              <a:spLocks noChangeArrowheads="1"/>
            </p:cNvSpPr>
            <p:nvPr/>
          </p:nvSpPr>
          <p:spPr bwMode="auto">
            <a:xfrm>
              <a:off x="5120" y="612"/>
              <a:ext cx="2" cy="3544"/>
            </a:xfrm>
            <a:prstGeom prst="rect">
              <a:avLst/>
            </a:prstGeom>
            <a:solidFill>
              <a:srgbClr val="1830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0" name="Rectangle 810"/>
            <p:cNvSpPr>
              <a:spLocks noChangeArrowheads="1"/>
            </p:cNvSpPr>
            <p:nvPr/>
          </p:nvSpPr>
          <p:spPr bwMode="auto">
            <a:xfrm>
              <a:off x="5122" y="612"/>
              <a:ext cx="2" cy="3544"/>
            </a:xfrm>
            <a:prstGeom prst="rect">
              <a:avLst/>
            </a:prstGeom>
            <a:solidFill>
              <a:srgbClr val="1933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1" name="Rectangle 811"/>
            <p:cNvSpPr>
              <a:spLocks noChangeArrowheads="1"/>
            </p:cNvSpPr>
            <p:nvPr/>
          </p:nvSpPr>
          <p:spPr bwMode="auto">
            <a:xfrm>
              <a:off x="5124" y="612"/>
              <a:ext cx="2" cy="3544"/>
            </a:xfrm>
            <a:prstGeom prst="rect">
              <a:avLst/>
            </a:prstGeom>
            <a:solidFill>
              <a:srgbClr val="1B36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2" name="Rectangle 812"/>
            <p:cNvSpPr>
              <a:spLocks noChangeArrowheads="1"/>
            </p:cNvSpPr>
            <p:nvPr/>
          </p:nvSpPr>
          <p:spPr bwMode="auto">
            <a:xfrm>
              <a:off x="5126" y="612"/>
              <a:ext cx="2" cy="3544"/>
            </a:xfrm>
            <a:prstGeom prst="rect">
              <a:avLst/>
            </a:prstGeom>
            <a:solidFill>
              <a:srgbClr val="1D39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3" name="Rectangle 813"/>
            <p:cNvSpPr>
              <a:spLocks noChangeArrowheads="1"/>
            </p:cNvSpPr>
            <p:nvPr/>
          </p:nvSpPr>
          <p:spPr bwMode="auto">
            <a:xfrm>
              <a:off x="5128" y="612"/>
              <a:ext cx="1" cy="3544"/>
            </a:xfrm>
            <a:prstGeom prst="rect">
              <a:avLst/>
            </a:prstGeom>
            <a:solidFill>
              <a:srgbClr val="1E3B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4" name="Rectangle 814"/>
            <p:cNvSpPr>
              <a:spLocks noChangeArrowheads="1"/>
            </p:cNvSpPr>
            <p:nvPr/>
          </p:nvSpPr>
          <p:spPr bwMode="auto">
            <a:xfrm>
              <a:off x="5129" y="612"/>
              <a:ext cx="2" cy="3544"/>
            </a:xfrm>
            <a:prstGeom prst="rect">
              <a:avLst/>
            </a:prstGeom>
            <a:solidFill>
              <a:srgbClr val="1F3EA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5" name="Rectangle 815"/>
            <p:cNvSpPr>
              <a:spLocks noChangeArrowheads="1"/>
            </p:cNvSpPr>
            <p:nvPr/>
          </p:nvSpPr>
          <p:spPr bwMode="auto">
            <a:xfrm>
              <a:off x="5131" y="612"/>
              <a:ext cx="2" cy="3544"/>
            </a:xfrm>
            <a:prstGeom prst="rect">
              <a:avLst/>
            </a:prstGeom>
            <a:solidFill>
              <a:srgbClr val="204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6" name="Rectangle 816"/>
            <p:cNvSpPr>
              <a:spLocks noChangeArrowheads="1"/>
            </p:cNvSpPr>
            <p:nvPr/>
          </p:nvSpPr>
          <p:spPr bwMode="auto">
            <a:xfrm>
              <a:off x="5133" y="612"/>
              <a:ext cx="2" cy="3544"/>
            </a:xfrm>
            <a:prstGeom prst="rect">
              <a:avLst/>
            </a:prstGeom>
            <a:solidFill>
              <a:srgbClr val="2243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7" name="Rectangle 817"/>
            <p:cNvSpPr>
              <a:spLocks noChangeArrowheads="1"/>
            </p:cNvSpPr>
            <p:nvPr/>
          </p:nvSpPr>
          <p:spPr bwMode="auto">
            <a:xfrm>
              <a:off x="5135" y="612"/>
              <a:ext cx="2" cy="3544"/>
            </a:xfrm>
            <a:prstGeom prst="rect">
              <a:avLst/>
            </a:prstGeom>
            <a:solidFill>
              <a:srgbClr val="2346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8" name="Rectangle 818"/>
            <p:cNvSpPr>
              <a:spLocks noChangeArrowheads="1"/>
            </p:cNvSpPr>
            <p:nvPr/>
          </p:nvSpPr>
          <p:spPr bwMode="auto">
            <a:xfrm>
              <a:off x="5137" y="612"/>
              <a:ext cx="1" cy="3544"/>
            </a:xfrm>
            <a:prstGeom prst="rect">
              <a:avLst/>
            </a:prstGeom>
            <a:solidFill>
              <a:srgbClr val="2448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9" name="Rectangle 819"/>
            <p:cNvSpPr>
              <a:spLocks noChangeArrowheads="1"/>
            </p:cNvSpPr>
            <p:nvPr/>
          </p:nvSpPr>
          <p:spPr bwMode="auto">
            <a:xfrm>
              <a:off x="5138" y="612"/>
              <a:ext cx="2" cy="3544"/>
            </a:xfrm>
            <a:prstGeom prst="rect">
              <a:avLst/>
            </a:prstGeom>
            <a:solidFill>
              <a:srgbClr val="254A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0" name="Rectangle 820"/>
            <p:cNvSpPr>
              <a:spLocks noChangeArrowheads="1"/>
            </p:cNvSpPr>
            <p:nvPr/>
          </p:nvSpPr>
          <p:spPr bwMode="auto">
            <a:xfrm>
              <a:off x="5140" y="612"/>
              <a:ext cx="2" cy="3544"/>
            </a:xfrm>
            <a:prstGeom prst="rect">
              <a:avLst/>
            </a:prstGeom>
            <a:solidFill>
              <a:srgbClr val="274D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1" name="Rectangle 821"/>
            <p:cNvSpPr>
              <a:spLocks noChangeArrowheads="1"/>
            </p:cNvSpPr>
            <p:nvPr/>
          </p:nvSpPr>
          <p:spPr bwMode="auto">
            <a:xfrm>
              <a:off x="5142" y="612"/>
              <a:ext cx="2" cy="3544"/>
            </a:xfrm>
            <a:prstGeom prst="rect">
              <a:avLst/>
            </a:prstGeom>
            <a:solidFill>
              <a:srgbClr val="284F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2" name="Rectangle 822"/>
            <p:cNvSpPr>
              <a:spLocks noChangeArrowheads="1"/>
            </p:cNvSpPr>
            <p:nvPr/>
          </p:nvSpPr>
          <p:spPr bwMode="auto">
            <a:xfrm>
              <a:off x="5144" y="612"/>
              <a:ext cx="2" cy="3544"/>
            </a:xfrm>
            <a:prstGeom prst="rect">
              <a:avLst/>
            </a:prstGeom>
            <a:solidFill>
              <a:srgbClr val="2951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3" name="Rectangle 823"/>
            <p:cNvSpPr>
              <a:spLocks noChangeArrowheads="1"/>
            </p:cNvSpPr>
            <p:nvPr/>
          </p:nvSpPr>
          <p:spPr bwMode="auto">
            <a:xfrm>
              <a:off x="5146" y="612"/>
              <a:ext cx="1" cy="3544"/>
            </a:xfrm>
            <a:prstGeom prst="rect">
              <a:avLst/>
            </a:prstGeom>
            <a:solidFill>
              <a:srgbClr val="2A5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4" name="Rectangle 824"/>
            <p:cNvSpPr>
              <a:spLocks noChangeArrowheads="1"/>
            </p:cNvSpPr>
            <p:nvPr/>
          </p:nvSpPr>
          <p:spPr bwMode="auto">
            <a:xfrm>
              <a:off x="5147" y="612"/>
              <a:ext cx="2" cy="3544"/>
            </a:xfrm>
            <a:prstGeom prst="rect">
              <a:avLst/>
            </a:prstGeom>
            <a:solidFill>
              <a:srgbClr val="2B55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5" name="Rectangle 825"/>
            <p:cNvSpPr>
              <a:spLocks noChangeArrowheads="1"/>
            </p:cNvSpPr>
            <p:nvPr/>
          </p:nvSpPr>
          <p:spPr bwMode="auto">
            <a:xfrm>
              <a:off x="5149" y="612"/>
              <a:ext cx="2" cy="3544"/>
            </a:xfrm>
            <a:prstGeom prst="rect">
              <a:avLst/>
            </a:prstGeom>
            <a:solidFill>
              <a:srgbClr val="2C5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6" name="Rectangle 826"/>
            <p:cNvSpPr>
              <a:spLocks noChangeArrowheads="1"/>
            </p:cNvSpPr>
            <p:nvPr/>
          </p:nvSpPr>
          <p:spPr bwMode="auto">
            <a:xfrm>
              <a:off x="5151" y="612"/>
              <a:ext cx="2" cy="3544"/>
            </a:xfrm>
            <a:prstGeom prst="rect">
              <a:avLst/>
            </a:prstGeom>
            <a:solidFill>
              <a:srgbClr val="2D59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7" name="Rectangle 827"/>
            <p:cNvSpPr>
              <a:spLocks noChangeArrowheads="1"/>
            </p:cNvSpPr>
            <p:nvPr/>
          </p:nvSpPr>
          <p:spPr bwMode="auto">
            <a:xfrm>
              <a:off x="5153" y="612"/>
              <a:ext cx="2" cy="3544"/>
            </a:xfrm>
            <a:prstGeom prst="rect">
              <a:avLst/>
            </a:prstGeom>
            <a:solidFill>
              <a:srgbClr val="2D5A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8" name="Rectangle 828"/>
            <p:cNvSpPr>
              <a:spLocks noChangeArrowheads="1"/>
            </p:cNvSpPr>
            <p:nvPr/>
          </p:nvSpPr>
          <p:spPr bwMode="auto">
            <a:xfrm>
              <a:off x="5155" y="612"/>
              <a:ext cx="1" cy="3544"/>
            </a:xfrm>
            <a:prstGeom prst="rect">
              <a:avLst/>
            </a:prstGeom>
            <a:solidFill>
              <a:srgbClr val="2D5B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9" name="Rectangle 829"/>
            <p:cNvSpPr>
              <a:spLocks noChangeArrowheads="1"/>
            </p:cNvSpPr>
            <p:nvPr/>
          </p:nvSpPr>
          <p:spPr bwMode="auto">
            <a:xfrm>
              <a:off x="5156" y="612"/>
              <a:ext cx="2" cy="3544"/>
            </a:xfrm>
            <a:prstGeom prst="rect">
              <a:avLst/>
            </a:prstGeom>
            <a:solidFill>
              <a:srgbClr val="2E5D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0" name="Rectangle 830"/>
            <p:cNvSpPr>
              <a:spLocks noChangeArrowheads="1"/>
            </p:cNvSpPr>
            <p:nvPr/>
          </p:nvSpPr>
          <p:spPr bwMode="auto">
            <a:xfrm>
              <a:off x="5158" y="612"/>
              <a:ext cx="2" cy="3544"/>
            </a:xfrm>
            <a:prstGeom prst="rect">
              <a:avLst/>
            </a:prstGeom>
            <a:solidFill>
              <a:srgbClr val="2E5E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1" name="Rectangle 831"/>
            <p:cNvSpPr>
              <a:spLocks noChangeArrowheads="1"/>
            </p:cNvSpPr>
            <p:nvPr/>
          </p:nvSpPr>
          <p:spPr bwMode="auto">
            <a:xfrm>
              <a:off x="5160" y="612"/>
              <a:ext cx="2" cy="3544"/>
            </a:xfrm>
            <a:prstGeom prst="rect">
              <a:avLst/>
            </a:prstGeom>
            <a:solidFill>
              <a:srgbClr val="2F5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2" name="Rectangle 832"/>
            <p:cNvSpPr>
              <a:spLocks noChangeArrowheads="1"/>
            </p:cNvSpPr>
            <p:nvPr/>
          </p:nvSpPr>
          <p:spPr bwMode="auto">
            <a:xfrm>
              <a:off x="5162" y="612"/>
              <a:ext cx="2" cy="3544"/>
            </a:xfrm>
            <a:prstGeom prst="rect">
              <a:avLst/>
            </a:prstGeom>
            <a:solidFill>
              <a:srgbClr val="306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3" name="Rectangle 833"/>
            <p:cNvSpPr>
              <a:spLocks noChangeArrowheads="1"/>
            </p:cNvSpPr>
            <p:nvPr/>
          </p:nvSpPr>
          <p:spPr bwMode="auto">
            <a:xfrm>
              <a:off x="5164" y="612"/>
              <a:ext cx="1" cy="3544"/>
            </a:xfrm>
            <a:prstGeom prst="rect">
              <a:avLst/>
            </a:prstGeom>
            <a:solidFill>
              <a:srgbClr val="3061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4" name="Rectangle 834"/>
            <p:cNvSpPr>
              <a:spLocks noChangeArrowheads="1"/>
            </p:cNvSpPr>
            <p:nvPr/>
          </p:nvSpPr>
          <p:spPr bwMode="auto">
            <a:xfrm>
              <a:off x="5165" y="612"/>
              <a:ext cx="2" cy="3544"/>
            </a:xfrm>
            <a:prstGeom prst="rect">
              <a:avLst/>
            </a:prstGeom>
            <a:solidFill>
              <a:srgbClr val="3162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5" name="Rectangle 835"/>
            <p:cNvSpPr>
              <a:spLocks noChangeArrowheads="1"/>
            </p:cNvSpPr>
            <p:nvPr/>
          </p:nvSpPr>
          <p:spPr bwMode="auto">
            <a:xfrm>
              <a:off x="5167" y="612"/>
              <a:ext cx="2" cy="3544"/>
            </a:xfrm>
            <a:prstGeom prst="rect">
              <a:avLst/>
            </a:prstGeom>
            <a:solidFill>
              <a:srgbClr val="3263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6" name="Rectangle 836"/>
            <p:cNvSpPr>
              <a:spLocks noChangeArrowheads="1"/>
            </p:cNvSpPr>
            <p:nvPr/>
          </p:nvSpPr>
          <p:spPr bwMode="auto">
            <a:xfrm>
              <a:off x="5169" y="612"/>
              <a:ext cx="2" cy="3544"/>
            </a:xfrm>
            <a:prstGeom prst="rect">
              <a:avLst/>
            </a:prstGeom>
            <a:solidFill>
              <a:srgbClr val="3263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7" name="Rectangle 837"/>
            <p:cNvSpPr>
              <a:spLocks noChangeArrowheads="1"/>
            </p:cNvSpPr>
            <p:nvPr/>
          </p:nvSpPr>
          <p:spPr bwMode="auto">
            <a:xfrm>
              <a:off x="5171" y="612"/>
              <a:ext cx="2" cy="3544"/>
            </a:xfrm>
            <a:prstGeom prst="rect">
              <a:avLst/>
            </a:prstGeom>
            <a:solidFill>
              <a:srgbClr val="3264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8" name="Rectangle 838"/>
            <p:cNvSpPr>
              <a:spLocks noChangeArrowheads="1"/>
            </p:cNvSpPr>
            <p:nvPr/>
          </p:nvSpPr>
          <p:spPr bwMode="auto">
            <a:xfrm>
              <a:off x="5173" y="612"/>
              <a:ext cx="3" cy="3544"/>
            </a:xfrm>
            <a:prstGeom prst="rect">
              <a:avLst/>
            </a:prstGeom>
            <a:solidFill>
              <a:srgbClr val="3265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9" name="Rectangle 839"/>
            <p:cNvSpPr>
              <a:spLocks noChangeArrowheads="1"/>
            </p:cNvSpPr>
            <p:nvPr/>
          </p:nvSpPr>
          <p:spPr bwMode="auto">
            <a:xfrm>
              <a:off x="5176" y="612"/>
              <a:ext cx="2" cy="3544"/>
            </a:xfrm>
            <a:prstGeom prst="rect">
              <a:avLst/>
            </a:prstGeom>
            <a:solidFill>
              <a:srgbClr val="3265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0" name="Rectangle 840"/>
            <p:cNvSpPr>
              <a:spLocks noChangeArrowheads="1"/>
            </p:cNvSpPr>
            <p:nvPr/>
          </p:nvSpPr>
          <p:spPr bwMode="auto">
            <a:xfrm>
              <a:off x="5178" y="612"/>
              <a:ext cx="4" cy="3544"/>
            </a:xfrm>
            <a:prstGeom prst="rect">
              <a:avLst/>
            </a:prstGeom>
            <a:solidFill>
              <a:srgbClr val="3266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1" name="Rectangle 841"/>
            <p:cNvSpPr>
              <a:spLocks noChangeArrowheads="1"/>
            </p:cNvSpPr>
            <p:nvPr/>
          </p:nvSpPr>
          <p:spPr bwMode="auto">
            <a:xfrm>
              <a:off x="5182" y="612"/>
              <a:ext cx="1" cy="3544"/>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2" name="Rectangle 842"/>
            <p:cNvSpPr>
              <a:spLocks noChangeArrowheads="1"/>
            </p:cNvSpPr>
            <p:nvPr/>
          </p:nvSpPr>
          <p:spPr bwMode="auto">
            <a:xfrm>
              <a:off x="5183" y="612"/>
              <a:ext cx="4" cy="3544"/>
            </a:xfrm>
            <a:prstGeom prst="rect">
              <a:avLst/>
            </a:prstGeom>
            <a:solidFill>
              <a:srgbClr val="3266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3" name="Rectangle 843"/>
            <p:cNvSpPr>
              <a:spLocks noChangeArrowheads="1"/>
            </p:cNvSpPr>
            <p:nvPr/>
          </p:nvSpPr>
          <p:spPr bwMode="auto">
            <a:xfrm>
              <a:off x="5187" y="612"/>
              <a:ext cx="2" cy="3544"/>
            </a:xfrm>
            <a:prstGeom prst="rect">
              <a:avLst/>
            </a:prstGeom>
            <a:solidFill>
              <a:srgbClr val="3265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4" name="Rectangle 844"/>
            <p:cNvSpPr>
              <a:spLocks noChangeArrowheads="1"/>
            </p:cNvSpPr>
            <p:nvPr/>
          </p:nvSpPr>
          <p:spPr bwMode="auto">
            <a:xfrm>
              <a:off x="5189" y="612"/>
              <a:ext cx="2" cy="3544"/>
            </a:xfrm>
            <a:prstGeom prst="rect">
              <a:avLst/>
            </a:prstGeom>
            <a:solidFill>
              <a:srgbClr val="3265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5" name="Rectangle 845"/>
            <p:cNvSpPr>
              <a:spLocks noChangeArrowheads="1"/>
            </p:cNvSpPr>
            <p:nvPr/>
          </p:nvSpPr>
          <p:spPr bwMode="auto">
            <a:xfrm>
              <a:off x="5191" y="612"/>
              <a:ext cx="1" cy="3544"/>
            </a:xfrm>
            <a:prstGeom prst="rect">
              <a:avLst/>
            </a:prstGeom>
            <a:solidFill>
              <a:srgbClr val="3265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6" name="Rectangle 846"/>
            <p:cNvSpPr>
              <a:spLocks noChangeArrowheads="1"/>
            </p:cNvSpPr>
            <p:nvPr/>
          </p:nvSpPr>
          <p:spPr bwMode="auto">
            <a:xfrm>
              <a:off x="5192" y="612"/>
              <a:ext cx="2" cy="3544"/>
            </a:xfrm>
            <a:prstGeom prst="rect">
              <a:avLst/>
            </a:prstGeom>
            <a:solidFill>
              <a:srgbClr val="3264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7" name="Rectangle 847"/>
            <p:cNvSpPr>
              <a:spLocks noChangeArrowheads="1"/>
            </p:cNvSpPr>
            <p:nvPr/>
          </p:nvSpPr>
          <p:spPr bwMode="auto">
            <a:xfrm>
              <a:off x="5194" y="612"/>
              <a:ext cx="2" cy="3544"/>
            </a:xfrm>
            <a:prstGeom prst="rect">
              <a:avLst/>
            </a:prstGeom>
            <a:solidFill>
              <a:srgbClr val="3263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8" name="Rectangle 848"/>
            <p:cNvSpPr>
              <a:spLocks noChangeArrowheads="1"/>
            </p:cNvSpPr>
            <p:nvPr/>
          </p:nvSpPr>
          <p:spPr bwMode="auto">
            <a:xfrm>
              <a:off x="5196" y="612"/>
              <a:ext cx="2" cy="3544"/>
            </a:xfrm>
            <a:prstGeom prst="rect">
              <a:avLst/>
            </a:prstGeom>
            <a:solidFill>
              <a:srgbClr val="3263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9" name="Rectangle 849"/>
            <p:cNvSpPr>
              <a:spLocks noChangeArrowheads="1"/>
            </p:cNvSpPr>
            <p:nvPr/>
          </p:nvSpPr>
          <p:spPr bwMode="auto">
            <a:xfrm>
              <a:off x="5198" y="612"/>
              <a:ext cx="2" cy="3544"/>
            </a:xfrm>
            <a:prstGeom prst="rect">
              <a:avLst/>
            </a:prstGeom>
            <a:solidFill>
              <a:srgbClr val="3162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0" name="Rectangle 850"/>
            <p:cNvSpPr>
              <a:spLocks noChangeArrowheads="1"/>
            </p:cNvSpPr>
            <p:nvPr/>
          </p:nvSpPr>
          <p:spPr bwMode="auto">
            <a:xfrm>
              <a:off x="5200" y="612"/>
              <a:ext cx="1" cy="3544"/>
            </a:xfrm>
            <a:prstGeom prst="rect">
              <a:avLst/>
            </a:prstGeom>
            <a:solidFill>
              <a:srgbClr val="3061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1" name="Rectangle 851"/>
            <p:cNvSpPr>
              <a:spLocks noChangeArrowheads="1"/>
            </p:cNvSpPr>
            <p:nvPr/>
          </p:nvSpPr>
          <p:spPr bwMode="auto">
            <a:xfrm>
              <a:off x="5201" y="612"/>
              <a:ext cx="2" cy="3544"/>
            </a:xfrm>
            <a:prstGeom prst="rect">
              <a:avLst/>
            </a:prstGeom>
            <a:solidFill>
              <a:srgbClr val="306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2" name="Rectangle 852"/>
            <p:cNvSpPr>
              <a:spLocks noChangeArrowheads="1"/>
            </p:cNvSpPr>
            <p:nvPr/>
          </p:nvSpPr>
          <p:spPr bwMode="auto">
            <a:xfrm>
              <a:off x="5203" y="612"/>
              <a:ext cx="2" cy="3544"/>
            </a:xfrm>
            <a:prstGeom prst="rect">
              <a:avLst/>
            </a:prstGeom>
            <a:solidFill>
              <a:srgbClr val="2F5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3" name="Rectangle 853"/>
            <p:cNvSpPr>
              <a:spLocks noChangeArrowheads="1"/>
            </p:cNvSpPr>
            <p:nvPr/>
          </p:nvSpPr>
          <p:spPr bwMode="auto">
            <a:xfrm>
              <a:off x="5205" y="612"/>
              <a:ext cx="2" cy="3544"/>
            </a:xfrm>
            <a:prstGeom prst="rect">
              <a:avLst/>
            </a:prstGeom>
            <a:solidFill>
              <a:srgbClr val="2E5D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4" name="Rectangle 854"/>
            <p:cNvSpPr>
              <a:spLocks noChangeArrowheads="1"/>
            </p:cNvSpPr>
            <p:nvPr/>
          </p:nvSpPr>
          <p:spPr bwMode="auto">
            <a:xfrm>
              <a:off x="5207" y="612"/>
              <a:ext cx="2" cy="3544"/>
            </a:xfrm>
            <a:prstGeom prst="rect">
              <a:avLst/>
            </a:prstGeom>
            <a:solidFill>
              <a:srgbClr val="2E5C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5" name="Rectangle 855"/>
            <p:cNvSpPr>
              <a:spLocks noChangeArrowheads="1"/>
            </p:cNvSpPr>
            <p:nvPr/>
          </p:nvSpPr>
          <p:spPr bwMode="auto">
            <a:xfrm>
              <a:off x="5209" y="612"/>
              <a:ext cx="1" cy="3544"/>
            </a:xfrm>
            <a:prstGeom prst="rect">
              <a:avLst/>
            </a:prstGeom>
            <a:solidFill>
              <a:srgbClr val="2D5B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6" name="Rectangle 856"/>
            <p:cNvSpPr>
              <a:spLocks noChangeArrowheads="1"/>
            </p:cNvSpPr>
            <p:nvPr/>
          </p:nvSpPr>
          <p:spPr bwMode="auto">
            <a:xfrm>
              <a:off x="5210" y="612"/>
              <a:ext cx="2" cy="3544"/>
            </a:xfrm>
            <a:prstGeom prst="rect">
              <a:avLst/>
            </a:prstGeom>
            <a:solidFill>
              <a:srgbClr val="2D59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7" name="Rectangle 857"/>
            <p:cNvSpPr>
              <a:spLocks noChangeArrowheads="1"/>
            </p:cNvSpPr>
            <p:nvPr/>
          </p:nvSpPr>
          <p:spPr bwMode="auto">
            <a:xfrm>
              <a:off x="5212" y="612"/>
              <a:ext cx="2" cy="3544"/>
            </a:xfrm>
            <a:prstGeom prst="rect">
              <a:avLst/>
            </a:prstGeom>
            <a:solidFill>
              <a:srgbClr val="2D58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8" name="Rectangle 858"/>
            <p:cNvSpPr>
              <a:spLocks noChangeArrowheads="1"/>
            </p:cNvSpPr>
            <p:nvPr/>
          </p:nvSpPr>
          <p:spPr bwMode="auto">
            <a:xfrm>
              <a:off x="5214" y="612"/>
              <a:ext cx="2" cy="3544"/>
            </a:xfrm>
            <a:prstGeom prst="rect">
              <a:avLst/>
            </a:prstGeom>
            <a:solidFill>
              <a:srgbClr val="2C57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9" name="Rectangle 859"/>
            <p:cNvSpPr>
              <a:spLocks noChangeArrowheads="1"/>
            </p:cNvSpPr>
            <p:nvPr/>
          </p:nvSpPr>
          <p:spPr bwMode="auto">
            <a:xfrm>
              <a:off x="5216" y="612"/>
              <a:ext cx="2" cy="3544"/>
            </a:xfrm>
            <a:prstGeom prst="rect">
              <a:avLst/>
            </a:prstGeom>
            <a:solidFill>
              <a:srgbClr val="2A55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0" name="Rectangle 860"/>
            <p:cNvSpPr>
              <a:spLocks noChangeArrowheads="1"/>
            </p:cNvSpPr>
            <p:nvPr/>
          </p:nvSpPr>
          <p:spPr bwMode="auto">
            <a:xfrm>
              <a:off x="5218" y="612"/>
              <a:ext cx="2" cy="3544"/>
            </a:xfrm>
            <a:prstGeom prst="rect">
              <a:avLst/>
            </a:prstGeom>
            <a:solidFill>
              <a:srgbClr val="2A53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1" name="Rectangle 861"/>
            <p:cNvSpPr>
              <a:spLocks noChangeArrowheads="1"/>
            </p:cNvSpPr>
            <p:nvPr/>
          </p:nvSpPr>
          <p:spPr bwMode="auto">
            <a:xfrm>
              <a:off x="5220" y="612"/>
              <a:ext cx="1" cy="3544"/>
            </a:xfrm>
            <a:prstGeom prst="rect">
              <a:avLst/>
            </a:prstGeom>
            <a:solidFill>
              <a:srgbClr val="2951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2" name="Rectangle 862"/>
            <p:cNvSpPr>
              <a:spLocks noChangeArrowheads="1"/>
            </p:cNvSpPr>
            <p:nvPr/>
          </p:nvSpPr>
          <p:spPr bwMode="auto">
            <a:xfrm>
              <a:off x="5221" y="612"/>
              <a:ext cx="2" cy="3544"/>
            </a:xfrm>
            <a:prstGeom prst="rect">
              <a:avLst/>
            </a:prstGeom>
            <a:solidFill>
              <a:srgbClr val="274F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3" name="Rectangle 863"/>
            <p:cNvSpPr>
              <a:spLocks noChangeArrowheads="1"/>
            </p:cNvSpPr>
            <p:nvPr/>
          </p:nvSpPr>
          <p:spPr bwMode="auto">
            <a:xfrm>
              <a:off x="5223" y="612"/>
              <a:ext cx="2" cy="3544"/>
            </a:xfrm>
            <a:prstGeom prst="rect">
              <a:avLst/>
            </a:prstGeom>
            <a:solidFill>
              <a:srgbClr val="264C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4" name="Rectangle 864"/>
            <p:cNvSpPr>
              <a:spLocks noChangeArrowheads="1"/>
            </p:cNvSpPr>
            <p:nvPr/>
          </p:nvSpPr>
          <p:spPr bwMode="auto">
            <a:xfrm>
              <a:off x="5225" y="612"/>
              <a:ext cx="2" cy="3544"/>
            </a:xfrm>
            <a:prstGeom prst="rect">
              <a:avLst/>
            </a:prstGeom>
            <a:solidFill>
              <a:srgbClr val="254A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5" name="Rectangle 865"/>
            <p:cNvSpPr>
              <a:spLocks noChangeArrowheads="1"/>
            </p:cNvSpPr>
            <p:nvPr/>
          </p:nvSpPr>
          <p:spPr bwMode="auto">
            <a:xfrm>
              <a:off x="5227" y="612"/>
              <a:ext cx="2" cy="3544"/>
            </a:xfrm>
            <a:prstGeom prst="rect">
              <a:avLst/>
            </a:prstGeom>
            <a:solidFill>
              <a:srgbClr val="234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6" name="Rectangle 866"/>
            <p:cNvSpPr>
              <a:spLocks noChangeArrowheads="1"/>
            </p:cNvSpPr>
            <p:nvPr/>
          </p:nvSpPr>
          <p:spPr bwMode="auto">
            <a:xfrm>
              <a:off x="5229" y="612"/>
              <a:ext cx="1" cy="3544"/>
            </a:xfrm>
            <a:prstGeom prst="rect">
              <a:avLst/>
            </a:prstGeom>
            <a:solidFill>
              <a:srgbClr val="2345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7" name="Rectangle 867"/>
            <p:cNvSpPr>
              <a:spLocks noChangeArrowheads="1"/>
            </p:cNvSpPr>
            <p:nvPr/>
          </p:nvSpPr>
          <p:spPr bwMode="auto">
            <a:xfrm>
              <a:off x="5230" y="612"/>
              <a:ext cx="2" cy="3544"/>
            </a:xfrm>
            <a:prstGeom prst="rect">
              <a:avLst/>
            </a:prstGeom>
            <a:solidFill>
              <a:srgbClr val="2243A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8" name="Rectangle 868"/>
            <p:cNvSpPr>
              <a:spLocks noChangeArrowheads="1"/>
            </p:cNvSpPr>
            <p:nvPr/>
          </p:nvSpPr>
          <p:spPr bwMode="auto">
            <a:xfrm>
              <a:off x="5232" y="612"/>
              <a:ext cx="2" cy="3544"/>
            </a:xfrm>
            <a:prstGeom prst="rect">
              <a:avLst/>
            </a:prstGeom>
            <a:solidFill>
              <a:srgbClr val="2040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9" name="Rectangle 869"/>
            <p:cNvSpPr>
              <a:spLocks noChangeArrowheads="1"/>
            </p:cNvSpPr>
            <p:nvPr/>
          </p:nvSpPr>
          <p:spPr bwMode="auto">
            <a:xfrm>
              <a:off x="5234" y="612"/>
              <a:ext cx="2" cy="3544"/>
            </a:xfrm>
            <a:prstGeom prst="rect">
              <a:avLst/>
            </a:prstGeom>
            <a:solidFill>
              <a:srgbClr val="1F3D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0" name="Rectangle 870"/>
            <p:cNvSpPr>
              <a:spLocks noChangeArrowheads="1"/>
            </p:cNvSpPr>
            <p:nvPr/>
          </p:nvSpPr>
          <p:spPr bwMode="auto">
            <a:xfrm>
              <a:off x="5236" y="612"/>
              <a:ext cx="2" cy="3544"/>
            </a:xfrm>
            <a:prstGeom prst="rect">
              <a:avLst/>
            </a:prstGeom>
            <a:solidFill>
              <a:srgbClr val="1E3B9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1" name="Rectangle 871"/>
            <p:cNvSpPr>
              <a:spLocks noChangeArrowheads="1"/>
            </p:cNvSpPr>
            <p:nvPr/>
          </p:nvSpPr>
          <p:spPr bwMode="auto">
            <a:xfrm>
              <a:off x="5238" y="612"/>
              <a:ext cx="1" cy="3544"/>
            </a:xfrm>
            <a:prstGeom prst="rect">
              <a:avLst/>
            </a:prstGeom>
            <a:solidFill>
              <a:srgbClr val="1C38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2" name="Rectangle 872"/>
            <p:cNvSpPr>
              <a:spLocks noChangeArrowheads="1"/>
            </p:cNvSpPr>
            <p:nvPr/>
          </p:nvSpPr>
          <p:spPr bwMode="auto">
            <a:xfrm>
              <a:off x="5239" y="612"/>
              <a:ext cx="2" cy="3544"/>
            </a:xfrm>
            <a:prstGeom prst="rect">
              <a:avLst/>
            </a:prstGeom>
            <a:solidFill>
              <a:srgbClr val="1B35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3" name="Rectangle 873"/>
            <p:cNvSpPr>
              <a:spLocks noChangeArrowheads="1"/>
            </p:cNvSpPr>
            <p:nvPr/>
          </p:nvSpPr>
          <p:spPr bwMode="auto">
            <a:xfrm>
              <a:off x="5241" y="612"/>
              <a:ext cx="2" cy="3544"/>
            </a:xfrm>
            <a:prstGeom prst="rect">
              <a:avLst/>
            </a:prstGeom>
            <a:solidFill>
              <a:srgbClr val="1932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4" name="Rectangle 874"/>
            <p:cNvSpPr>
              <a:spLocks noChangeArrowheads="1"/>
            </p:cNvSpPr>
            <p:nvPr/>
          </p:nvSpPr>
          <p:spPr bwMode="auto">
            <a:xfrm>
              <a:off x="5243" y="612"/>
              <a:ext cx="2" cy="3544"/>
            </a:xfrm>
            <a:prstGeom prst="rect">
              <a:avLst/>
            </a:prstGeom>
            <a:solidFill>
              <a:srgbClr val="172F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5" name="Rectangle 875"/>
            <p:cNvSpPr>
              <a:spLocks noChangeArrowheads="1"/>
            </p:cNvSpPr>
            <p:nvPr/>
          </p:nvSpPr>
          <p:spPr bwMode="auto">
            <a:xfrm>
              <a:off x="5245" y="612"/>
              <a:ext cx="2" cy="3544"/>
            </a:xfrm>
            <a:prstGeom prst="rect">
              <a:avLst/>
            </a:prstGeom>
            <a:solidFill>
              <a:srgbClr val="162C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6" name="Rectangle 876"/>
            <p:cNvSpPr>
              <a:spLocks noChangeArrowheads="1"/>
            </p:cNvSpPr>
            <p:nvPr/>
          </p:nvSpPr>
          <p:spPr bwMode="auto">
            <a:xfrm>
              <a:off x="5247" y="612"/>
              <a:ext cx="1" cy="3544"/>
            </a:xfrm>
            <a:prstGeom prst="rect">
              <a:avLst/>
            </a:prstGeom>
            <a:solidFill>
              <a:srgbClr val="152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7" name="Rectangle 877"/>
            <p:cNvSpPr>
              <a:spLocks noChangeArrowheads="1"/>
            </p:cNvSpPr>
            <p:nvPr/>
          </p:nvSpPr>
          <p:spPr bwMode="auto">
            <a:xfrm>
              <a:off x="5248" y="612"/>
              <a:ext cx="2" cy="3544"/>
            </a:xfrm>
            <a:prstGeom prst="rect">
              <a:avLst/>
            </a:prstGeom>
            <a:solidFill>
              <a:srgbClr val="1326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8" name="Rectangle 878"/>
            <p:cNvSpPr>
              <a:spLocks noChangeArrowheads="1"/>
            </p:cNvSpPr>
            <p:nvPr/>
          </p:nvSpPr>
          <p:spPr bwMode="auto">
            <a:xfrm>
              <a:off x="5250" y="612"/>
              <a:ext cx="2" cy="3544"/>
            </a:xfrm>
            <a:prstGeom prst="rect">
              <a:avLst/>
            </a:prstGeom>
            <a:solidFill>
              <a:srgbClr val="1224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9" name="Rectangle 879"/>
            <p:cNvSpPr>
              <a:spLocks noChangeArrowheads="1"/>
            </p:cNvSpPr>
            <p:nvPr/>
          </p:nvSpPr>
          <p:spPr bwMode="auto">
            <a:xfrm>
              <a:off x="5252" y="612"/>
              <a:ext cx="2" cy="3544"/>
            </a:xfrm>
            <a:prstGeom prst="rect">
              <a:avLst/>
            </a:prstGeom>
            <a:solidFill>
              <a:srgbClr val="1222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0" name="Rectangle 880"/>
            <p:cNvSpPr>
              <a:spLocks noChangeArrowheads="1"/>
            </p:cNvSpPr>
            <p:nvPr/>
          </p:nvSpPr>
          <p:spPr bwMode="auto">
            <a:xfrm>
              <a:off x="5254" y="612"/>
              <a:ext cx="2" cy="3544"/>
            </a:xfrm>
            <a:prstGeom prst="rect">
              <a:avLst/>
            </a:prstGeom>
            <a:solidFill>
              <a:srgbClr val="101F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1" name="Rectangle 881"/>
            <p:cNvSpPr>
              <a:spLocks noChangeArrowheads="1"/>
            </p:cNvSpPr>
            <p:nvPr/>
          </p:nvSpPr>
          <p:spPr bwMode="auto">
            <a:xfrm>
              <a:off x="5256" y="612"/>
              <a:ext cx="1" cy="3544"/>
            </a:xfrm>
            <a:prstGeom prst="rect">
              <a:avLst/>
            </a:prstGeom>
            <a:solidFill>
              <a:srgbClr val="0D1C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2" name="Rectangle 882"/>
            <p:cNvSpPr>
              <a:spLocks noChangeArrowheads="1"/>
            </p:cNvSpPr>
            <p:nvPr/>
          </p:nvSpPr>
          <p:spPr bwMode="auto">
            <a:xfrm>
              <a:off x="5257" y="612"/>
              <a:ext cx="2" cy="3544"/>
            </a:xfrm>
            <a:prstGeom prst="rect">
              <a:avLst/>
            </a:prstGeom>
            <a:solidFill>
              <a:srgbClr val="0B19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3" name="Rectangle 883"/>
            <p:cNvSpPr>
              <a:spLocks noChangeArrowheads="1"/>
            </p:cNvSpPr>
            <p:nvPr/>
          </p:nvSpPr>
          <p:spPr bwMode="auto">
            <a:xfrm>
              <a:off x="5259" y="612"/>
              <a:ext cx="2" cy="3544"/>
            </a:xfrm>
            <a:prstGeom prst="rect">
              <a:avLst/>
            </a:prstGeom>
            <a:solidFill>
              <a:srgbClr val="0B16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4" name="Rectangle 884"/>
            <p:cNvSpPr>
              <a:spLocks noChangeArrowheads="1"/>
            </p:cNvSpPr>
            <p:nvPr/>
          </p:nvSpPr>
          <p:spPr bwMode="auto">
            <a:xfrm>
              <a:off x="5261" y="612"/>
              <a:ext cx="2" cy="3544"/>
            </a:xfrm>
            <a:prstGeom prst="rect">
              <a:avLst/>
            </a:prstGeom>
            <a:solidFill>
              <a:srgbClr val="0B13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5" name="Rectangle 885"/>
            <p:cNvSpPr>
              <a:spLocks noChangeArrowheads="1"/>
            </p:cNvSpPr>
            <p:nvPr/>
          </p:nvSpPr>
          <p:spPr bwMode="auto">
            <a:xfrm>
              <a:off x="5263" y="612"/>
              <a:ext cx="2" cy="3544"/>
            </a:xfrm>
            <a:prstGeom prst="rect">
              <a:avLst/>
            </a:prstGeom>
            <a:solidFill>
              <a:srgbClr val="0A0F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6" name="Rectangle 886"/>
            <p:cNvSpPr>
              <a:spLocks noChangeArrowheads="1"/>
            </p:cNvSpPr>
            <p:nvPr/>
          </p:nvSpPr>
          <p:spPr bwMode="auto">
            <a:xfrm>
              <a:off x="5265" y="612"/>
              <a:ext cx="1" cy="3544"/>
            </a:xfrm>
            <a:prstGeom prst="rect">
              <a:avLst/>
            </a:prstGeom>
            <a:solidFill>
              <a:srgbClr val="030C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7" name="Rectangle 887"/>
            <p:cNvSpPr>
              <a:spLocks noChangeArrowheads="1"/>
            </p:cNvSpPr>
            <p:nvPr/>
          </p:nvSpPr>
          <p:spPr bwMode="auto">
            <a:xfrm>
              <a:off x="5266" y="612"/>
              <a:ext cx="2" cy="3544"/>
            </a:xfrm>
            <a:prstGeom prst="rect">
              <a:avLst/>
            </a:prstGeom>
            <a:solidFill>
              <a:srgbClr val="000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3338" name="Rectangle 889"/>
          <p:cNvSpPr>
            <a:spLocks noChangeArrowheads="1"/>
          </p:cNvSpPr>
          <p:nvPr/>
        </p:nvSpPr>
        <p:spPr bwMode="auto">
          <a:xfrm>
            <a:off x="1652588" y="1489075"/>
            <a:ext cx="6337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00"/>
                </a:solidFill>
                <a:ea typeface="华文新魏" panose="02010800040101010101" pitchFamily="2" charset="-122"/>
              </a:rPr>
              <a:t>Appendix1: Notations and Conventions for Numbers</a:t>
            </a:r>
            <a:endParaRPr kumimoji="1" lang="en-US" altLang="zh-CN" sz="1800" b="1" i="1">
              <a:solidFill>
                <a:srgbClr val="666699"/>
              </a:solidFill>
              <a:ea typeface="华文新魏" panose="02010800040101010101" pitchFamily="2" charset="-122"/>
            </a:endParaRPr>
          </a:p>
        </p:txBody>
      </p:sp>
      <p:sp>
        <p:nvSpPr>
          <p:cNvPr id="13339" name="Rectangle 890"/>
          <p:cNvSpPr>
            <a:spLocks noChangeArrowheads="1"/>
          </p:cNvSpPr>
          <p:nvPr/>
        </p:nvSpPr>
        <p:spPr bwMode="auto">
          <a:xfrm>
            <a:off x="746125" y="863600"/>
            <a:ext cx="7572375" cy="5624513"/>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3340" name="Group 950"/>
          <p:cNvGrpSpPr>
            <a:grpSpLocks/>
          </p:cNvGrpSpPr>
          <p:nvPr/>
        </p:nvGrpSpPr>
        <p:grpSpPr bwMode="auto">
          <a:xfrm>
            <a:off x="1331913" y="1449388"/>
            <a:ext cx="7316787" cy="5014912"/>
            <a:chOff x="660" y="926"/>
            <a:chExt cx="4609" cy="3159"/>
          </a:xfrm>
        </p:grpSpPr>
        <p:sp>
          <p:nvSpPr>
            <p:cNvPr id="13356" name="Rectangle 891"/>
            <p:cNvSpPr>
              <a:spLocks noChangeArrowheads="1"/>
            </p:cNvSpPr>
            <p:nvPr/>
          </p:nvSpPr>
          <p:spPr bwMode="auto">
            <a:xfrm>
              <a:off x="2575" y="3878"/>
              <a:ext cx="73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Quintillion</a:t>
              </a:r>
              <a:endParaRPr kumimoji="1" lang="en-US" altLang="zh-CN" sz="1800" b="1" i="1">
                <a:solidFill>
                  <a:srgbClr val="666699"/>
                </a:solidFill>
                <a:ea typeface="华文新魏" panose="02010800040101010101" pitchFamily="2" charset="-122"/>
              </a:endParaRPr>
            </a:p>
          </p:txBody>
        </p:sp>
        <p:sp>
          <p:nvSpPr>
            <p:cNvPr id="13357" name="Rectangle 892"/>
            <p:cNvSpPr>
              <a:spLocks noChangeArrowheads="1"/>
            </p:cNvSpPr>
            <p:nvPr/>
          </p:nvSpPr>
          <p:spPr bwMode="auto">
            <a:xfrm>
              <a:off x="1504" y="3873"/>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E</a:t>
              </a:r>
              <a:endParaRPr kumimoji="1" lang="en-US" altLang="zh-CN" sz="1800" b="1" i="1">
                <a:solidFill>
                  <a:srgbClr val="666699"/>
                </a:solidFill>
                <a:ea typeface="华文新魏" panose="02010800040101010101" pitchFamily="2" charset="-122"/>
              </a:endParaRPr>
            </a:p>
          </p:txBody>
        </p:sp>
        <p:sp>
          <p:nvSpPr>
            <p:cNvPr id="13358" name="Rectangle 893"/>
            <p:cNvSpPr>
              <a:spLocks noChangeArrowheads="1"/>
            </p:cNvSpPr>
            <p:nvPr/>
          </p:nvSpPr>
          <p:spPr bwMode="auto">
            <a:xfrm>
              <a:off x="709" y="3873"/>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exa</a:t>
              </a:r>
              <a:endParaRPr kumimoji="1" lang="en-US" altLang="zh-CN" sz="1800" b="1" i="1">
                <a:solidFill>
                  <a:srgbClr val="666699"/>
                </a:solidFill>
                <a:ea typeface="华文新魏" panose="02010800040101010101" pitchFamily="2" charset="-122"/>
              </a:endParaRPr>
            </a:p>
          </p:txBody>
        </p:sp>
        <p:sp>
          <p:nvSpPr>
            <p:cNvPr id="13359" name="Rectangle 894"/>
            <p:cNvSpPr>
              <a:spLocks noChangeArrowheads="1"/>
            </p:cNvSpPr>
            <p:nvPr/>
          </p:nvSpPr>
          <p:spPr bwMode="auto">
            <a:xfrm>
              <a:off x="2575" y="3635"/>
              <a:ext cx="80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Quadrillion</a:t>
              </a:r>
              <a:endParaRPr kumimoji="1" lang="en-US" altLang="zh-CN" sz="1800" b="1" i="1">
                <a:solidFill>
                  <a:srgbClr val="666699"/>
                </a:solidFill>
                <a:ea typeface="华文新魏" panose="02010800040101010101" pitchFamily="2" charset="-122"/>
              </a:endParaRPr>
            </a:p>
          </p:txBody>
        </p:sp>
        <p:sp>
          <p:nvSpPr>
            <p:cNvPr id="13360" name="Rectangle 895"/>
            <p:cNvSpPr>
              <a:spLocks noChangeArrowheads="1"/>
            </p:cNvSpPr>
            <p:nvPr/>
          </p:nvSpPr>
          <p:spPr bwMode="auto">
            <a:xfrm>
              <a:off x="1504" y="3630"/>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P</a:t>
              </a:r>
              <a:endParaRPr kumimoji="1" lang="en-US" altLang="zh-CN" sz="1800" b="1" i="1">
                <a:solidFill>
                  <a:srgbClr val="666699"/>
                </a:solidFill>
                <a:ea typeface="华文新魏" panose="02010800040101010101" pitchFamily="2" charset="-122"/>
              </a:endParaRPr>
            </a:p>
          </p:txBody>
        </p:sp>
        <p:sp>
          <p:nvSpPr>
            <p:cNvPr id="13361" name="Rectangle 896"/>
            <p:cNvSpPr>
              <a:spLocks noChangeArrowheads="1"/>
            </p:cNvSpPr>
            <p:nvPr/>
          </p:nvSpPr>
          <p:spPr bwMode="auto">
            <a:xfrm>
              <a:off x="709" y="3630"/>
              <a:ext cx="3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peta</a:t>
              </a:r>
              <a:endParaRPr kumimoji="1" lang="en-US" altLang="zh-CN" sz="1800" b="1" i="1">
                <a:solidFill>
                  <a:srgbClr val="666699"/>
                </a:solidFill>
                <a:ea typeface="华文新魏" panose="02010800040101010101" pitchFamily="2" charset="-122"/>
              </a:endParaRPr>
            </a:p>
          </p:txBody>
        </p:sp>
        <p:sp>
          <p:nvSpPr>
            <p:cNvPr id="13362" name="Rectangle 897"/>
            <p:cNvSpPr>
              <a:spLocks noChangeArrowheads="1"/>
            </p:cNvSpPr>
            <p:nvPr/>
          </p:nvSpPr>
          <p:spPr bwMode="auto">
            <a:xfrm>
              <a:off x="2575" y="3392"/>
              <a:ext cx="4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Trillion</a:t>
              </a:r>
              <a:endParaRPr kumimoji="1" lang="en-US" altLang="zh-CN" sz="1800" b="1" i="1">
                <a:solidFill>
                  <a:srgbClr val="666699"/>
                </a:solidFill>
                <a:ea typeface="华文新魏" panose="02010800040101010101" pitchFamily="2" charset="-122"/>
              </a:endParaRPr>
            </a:p>
          </p:txBody>
        </p:sp>
        <p:sp>
          <p:nvSpPr>
            <p:cNvPr id="13363" name="Rectangle 898"/>
            <p:cNvSpPr>
              <a:spLocks noChangeArrowheads="1"/>
            </p:cNvSpPr>
            <p:nvPr/>
          </p:nvSpPr>
          <p:spPr bwMode="auto">
            <a:xfrm>
              <a:off x="1504" y="3385"/>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T</a:t>
              </a:r>
              <a:endParaRPr kumimoji="1" lang="en-US" altLang="zh-CN" sz="1800" b="1" i="1">
                <a:solidFill>
                  <a:srgbClr val="666699"/>
                </a:solidFill>
                <a:ea typeface="华文新魏" panose="02010800040101010101" pitchFamily="2" charset="-122"/>
              </a:endParaRPr>
            </a:p>
          </p:txBody>
        </p:sp>
        <p:sp>
          <p:nvSpPr>
            <p:cNvPr id="13364" name="Rectangle 899"/>
            <p:cNvSpPr>
              <a:spLocks noChangeArrowheads="1"/>
            </p:cNvSpPr>
            <p:nvPr/>
          </p:nvSpPr>
          <p:spPr bwMode="auto">
            <a:xfrm>
              <a:off x="709" y="3385"/>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tera</a:t>
              </a:r>
              <a:endParaRPr kumimoji="1" lang="en-US" altLang="zh-CN" sz="1800" b="1" i="1">
                <a:solidFill>
                  <a:srgbClr val="666699"/>
                </a:solidFill>
                <a:ea typeface="华文新魏" panose="02010800040101010101" pitchFamily="2" charset="-122"/>
              </a:endParaRPr>
            </a:p>
          </p:txBody>
        </p:sp>
        <p:sp>
          <p:nvSpPr>
            <p:cNvPr id="13365" name="Rectangle 900"/>
            <p:cNvSpPr>
              <a:spLocks noChangeArrowheads="1"/>
            </p:cNvSpPr>
            <p:nvPr/>
          </p:nvSpPr>
          <p:spPr bwMode="auto">
            <a:xfrm>
              <a:off x="2575" y="3148"/>
              <a:ext cx="44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Billion</a:t>
              </a:r>
              <a:endParaRPr kumimoji="1" lang="en-US" altLang="zh-CN" sz="1800" b="1" i="1">
                <a:solidFill>
                  <a:srgbClr val="666699"/>
                </a:solidFill>
                <a:ea typeface="华文新魏" panose="02010800040101010101" pitchFamily="2" charset="-122"/>
              </a:endParaRPr>
            </a:p>
          </p:txBody>
        </p:sp>
        <p:sp>
          <p:nvSpPr>
            <p:cNvPr id="13366" name="Rectangle 901"/>
            <p:cNvSpPr>
              <a:spLocks noChangeArrowheads="1"/>
            </p:cNvSpPr>
            <p:nvPr/>
          </p:nvSpPr>
          <p:spPr bwMode="auto">
            <a:xfrm>
              <a:off x="1504" y="3141"/>
              <a:ext cx="1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G</a:t>
              </a:r>
              <a:endParaRPr kumimoji="1" lang="en-US" altLang="zh-CN" sz="1800" b="1" i="1">
                <a:solidFill>
                  <a:srgbClr val="666699"/>
                </a:solidFill>
                <a:ea typeface="华文新魏" panose="02010800040101010101" pitchFamily="2" charset="-122"/>
              </a:endParaRPr>
            </a:p>
          </p:txBody>
        </p:sp>
        <p:sp>
          <p:nvSpPr>
            <p:cNvPr id="13367" name="Rectangle 902"/>
            <p:cNvSpPr>
              <a:spLocks noChangeArrowheads="1"/>
            </p:cNvSpPr>
            <p:nvPr/>
          </p:nvSpPr>
          <p:spPr bwMode="auto">
            <a:xfrm>
              <a:off x="709" y="3141"/>
              <a:ext cx="3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err="1">
                  <a:solidFill>
                    <a:srgbClr val="FFFFFF"/>
                  </a:solidFill>
                  <a:ea typeface="华文新魏" panose="02010800040101010101" pitchFamily="2" charset="-122"/>
                </a:rPr>
                <a:t>giga</a:t>
              </a:r>
              <a:endParaRPr kumimoji="1" lang="en-US" altLang="zh-CN" sz="1800" b="1" i="1" dirty="0">
                <a:solidFill>
                  <a:srgbClr val="666699"/>
                </a:solidFill>
                <a:ea typeface="华文新魏" panose="02010800040101010101" pitchFamily="2" charset="-122"/>
              </a:endParaRPr>
            </a:p>
          </p:txBody>
        </p:sp>
        <p:sp>
          <p:nvSpPr>
            <p:cNvPr id="13368" name="Rectangle 903"/>
            <p:cNvSpPr>
              <a:spLocks noChangeArrowheads="1"/>
            </p:cNvSpPr>
            <p:nvPr/>
          </p:nvSpPr>
          <p:spPr bwMode="auto">
            <a:xfrm>
              <a:off x="2575" y="2905"/>
              <a:ext cx="4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Million</a:t>
              </a:r>
              <a:endParaRPr kumimoji="1" lang="en-US" altLang="zh-CN" sz="1800" b="1" i="1">
                <a:solidFill>
                  <a:srgbClr val="666699"/>
                </a:solidFill>
                <a:ea typeface="华文新魏" panose="02010800040101010101" pitchFamily="2" charset="-122"/>
              </a:endParaRPr>
            </a:p>
          </p:txBody>
        </p:sp>
        <p:sp>
          <p:nvSpPr>
            <p:cNvPr id="13369" name="Rectangle 904"/>
            <p:cNvSpPr>
              <a:spLocks noChangeArrowheads="1"/>
            </p:cNvSpPr>
            <p:nvPr/>
          </p:nvSpPr>
          <p:spPr bwMode="auto">
            <a:xfrm>
              <a:off x="1504" y="2898"/>
              <a:ext cx="1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a:t>
              </a:r>
              <a:endParaRPr kumimoji="1" lang="en-US" altLang="zh-CN" sz="1800" b="1" i="1">
                <a:solidFill>
                  <a:srgbClr val="666699"/>
                </a:solidFill>
                <a:ea typeface="华文新魏" panose="02010800040101010101" pitchFamily="2" charset="-122"/>
              </a:endParaRPr>
            </a:p>
          </p:txBody>
        </p:sp>
        <p:sp>
          <p:nvSpPr>
            <p:cNvPr id="13370" name="Rectangle 905"/>
            <p:cNvSpPr>
              <a:spLocks noChangeArrowheads="1"/>
            </p:cNvSpPr>
            <p:nvPr/>
          </p:nvSpPr>
          <p:spPr bwMode="auto">
            <a:xfrm>
              <a:off x="709" y="2898"/>
              <a:ext cx="4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mega</a:t>
              </a:r>
              <a:endParaRPr kumimoji="1" lang="en-US" altLang="zh-CN" sz="1800" b="1" i="1">
                <a:solidFill>
                  <a:srgbClr val="666699"/>
                </a:solidFill>
                <a:ea typeface="华文新魏" panose="02010800040101010101" pitchFamily="2" charset="-122"/>
              </a:endParaRPr>
            </a:p>
          </p:txBody>
        </p:sp>
        <p:sp>
          <p:nvSpPr>
            <p:cNvPr id="13371" name="Rectangle 906"/>
            <p:cNvSpPr>
              <a:spLocks noChangeArrowheads="1"/>
            </p:cNvSpPr>
            <p:nvPr/>
          </p:nvSpPr>
          <p:spPr bwMode="auto">
            <a:xfrm>
              <a:off x="2575" y="2662"/>
              <a:ext cx="74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Thousand</a:t>
              </a:r>
              <a:endParaRPr kumimoji="1" lang="en-US" altLang="zh-CN" sz="1800" b="1" i="1">
                <a:solidFill>
                  <a:srgbClr val="666699"/>
                </a:solidFill>
                <a:ea typeface="华文新魏" panose="02010800040101010101" pitchFamily="2" charset="-122"/>
              </a:endParaRPr>
            </a:p>
          </p:txBody>
        </p:sp>
        <p:sp>
          <p:nvSpPr>
            <p:cNvPr id="13372" name="Rectangle 907"/>
            <p:cNvSpPr>
              <a:spLocks noChangeArrowheads="1"/>
            </p:cNvSpPr>
            <p:nvPr/>
          </p:nvSpPr>
          <p:spPr bwMode="auto">
            <a:xfrm>
              <a:off x="1504" y="2655"/>
              <a:ext cx="5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K (or k)</a:t>
              </a:r>
              <a:endParaRPr kumimoji="1" lang="en-US" altLang="zh-CN" sz="1800" b="1" i="1">
                <a:solidFill>
                  <a:srgbClr val="666699"/>
                </a:solidFill>
                <a:ea typeface="华文新魏" panose="02010800040101010101" pitchFamily="2" charset="-122"/>
              </a:endParaRPr>
            </a:p>
          </p:txBody>
        </p:sp>
        <p:sp>
          <p:nvSpPr>
            <p:cNvPr id="13373" name="Rectangle 908"/>
            <p:cNvSpPr>
              <a:spLocks noChangeArrowheads="1"/>
            </p:cNvSpPr>
            <p:nvPr/>
          </p:nvSpPr>
          <p:spPr bwMode="auto">
            <a:xfrm>
              <a:off x="709" y="2655"/>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kilo</a:t>
              </a:r>
              <a:endParaRPr kumimoji="1" lang="en-US" altLang="zh-CN" sz="1800" b="1" i="1">
                <a:solidFill>
                  <a:srgbClr val="666699"/>
                </a:solidFill>
                <a:ea typeface="华文新魏" panose="02010800040101010101" pitchFamily="2" charset="-122"/>
              </a:endParaRPr>
            </a:p>
          </p:txBody>
        </p:sp>
        <p:sp>
          <p:nvSpPr>
            <p:cNvPr id="13374" name="Rectangle 909"/>
            <p:cNvSpPr>
              <a:spLocks noChangeArrowheads="1"/>
            </p:cNvSpPr>
            <p:nvPr/>
          </p:nvSpPr>
          <p:spPr bwMode="auto">
            <a:xfrm>
              <a:off x="2575" y="2416"/>
              <a:ext cx="120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quintillionth</a:t>
              </a:r>
              <a:endParaRPr kumimoji="1" lang="en-US" altLang="zh-CN" sz="1800" b="1" i="1">
                <a:solidFill>
                  <a:srgbClr val="666699"/>
                </a:solidFill>
                <a:ea typeface="华文新魏" panose="02010800040101010101" pitchFamily="2" charset="-122"/>
              </a:endParaRPr>
            </a:p>
          </p:txBody>
        </p:sp>
        <p:sp>
          <p:nvSpPr>
            <p:cNvPr id="13375" name="Rectangle 910"/>
            <p:cNvSpPr>
              <a:spLocks noChangeArrowheads="1"/>
            </p:cNvSpPr>
            <p:nvPr/>
          </p:nvSpPr>
          <p:spPr bwMode="auto">
            <a:xfrm>
              <a:off x="1504" y="2411"/>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a</a:t>
              </a:r>
              <a:endParaRPr kumimoji="1" lang="en-US" altLang="zh-CN" sz="1800" b="1" i="1">
                <a:solidFill>
                  <a:srgbClr val="666699"/>
                </a:solidFill>
                <a:ea typeface="华文新魏" panose="02010800040101010101" pitchFamily="2" charset="-122"/>
              </a:endParaRPr>
            </a:p>
          </p:txBody>
        </p:sp>
        <p:sp>
          <p:nvSpPr>
            <p:cNvPr id="13376" name="Rectangle 911"/>
            <p:cNvSpPr>
              <a:spLocks noChangeArrowheads="1"/>
            </p:cNvSpPr>
            <p:nvPr/>
          </p:nvSpPr>
          <p:spPr bwMode="auto">
            <a:xfrm>
              <a:off x="709" y="2411"/>
              <a:ext cx="2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atta</a:t>
              </a:r>
              <a:endParaRPr kumimoji="1" lang="en-US" altLang="zh-CN" sz="1800" b="1" i="1">
                <a:solidFill>
                  <a:srgbClr val="666699"/>
                </a:solidFill>
                <a:ea typeface="华文新魏" panose="02010800040101010101" pitchFamily="2" charset="-122"/>
              </a:endParaRPr>
            </a:p>
          </p:txBody>
        </p:sp>
        <p:sp>
          <p:nvSpPr>
            <p:cNvPr id="13377" name="Rectangle 912"/>
            <p:cNvSpPr>
              <a:spLocks noChangeArrowheads="1"/>
            </p:cNvSpPr>
            <p:nvPr/>
          </p:nvSpPr>
          <p:spPr bwMode="auto">
            <a:xfrm>
              <a:off x="2575" y="2173"/>
              <a:ext cx="126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quadrillionth</a:t>
              </a:r>
              <a:endParaRPr kumimoji="1" lang="en-US" altLang="zh-CN" sz="1800" b="1" i="1">
                <a:solidFill>
                  <a:srgbClr val="666699"/>
                </a:solidFill>
                <a:ea typeface="华文新魏" panose="02010800040101010101" pitchFamily="2" charset="-122"/>
              </a:endParaRPr>
            </a:p>
          </p:txBody>
        </p:sp>
        <p:sp>
          <p:nvSpPr>
            <p:cNvPr id="13378" name="Rectangle 913"/>
            <p:cNvSpPr>
              <a:spLocks noChangeArrowheads="1"/>
            </p:cNvSpPr>
            <p:nvPr/>
          </p:nvSpPr>
          <p:spPr bwMode="auto">
            <a:xfrm>
              <a:off x="1504" y="2168"/>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f</a:t>
              </a:r>
              <a:endParaRPr kumimoji="1" lang="en-US" altLang="zh-CN" sz="1800" b="1" i="1">
                <a:solidFill>
                  <a:srgbClr val="666699"/>
                </a:solidFill>
                <a:ea typeface="华文新魏" panose="02010800040101010101" pitchFamily="2" charset="-122"/>
              </a:endParaRPr>
            </a:p>
          </p:txBody>
        </p:sp>
        <p:sp>
          <p:nvSpPr>
            <p:cNvPr id="13379" name="Rectangle 914"/>
            <p:cNvSpPr>
              <a:spLocks noChangeArrowheads="1"/>
            </p:cNvSpPr>
            <p:nvPr/>
          </p:nvSpPr>
          <p:spPr bwMode="auto">
            <a:xfrm>
              <a:off x="709" y="2168"/>
              <a:ext cx="4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err="1" smtClean="0">
                  <a:solidFill>
                    <a:srgbClr val="FFFFFF"/>
                  </a:solidFill>
                  <a:ea typeface="华文新魏" panose="02010800040101010101" pitchFamily="2" charset="-122"/>
                </a:rPr>
                <a:t>femto</a:t>
              </a:r>
              <a:endParaRPr kumimoji="1" lang="en-US" altLang="zh-CN" sz="1800" b="1" i="1" dirty="0">
                <a:solidFill>
                  <a:srgbClr val="666699"/>
                </a:solidFill>
                <a:ea typeface="华文新魏" panose="02010800040101010101" pitchFamily="2" charset="-122"/>
              </a:endParaRPr>
            </a:p>
          </p:txBody>
        </p:sp>
        <p:sp>
          <p:nvSpPr>
            <p:cNvPr id="13380" name="Rectangle 915"/>
            <p:cNvSpPr>
              <a:spLocks noChangeArrowheads="1"/>
            </p:cNvSpPr>
            <p:nvPr/>
          </p:nvSpPr>
          <p:spPr bwMode="auto">
            <a:xfrm>
              <a:off x="2575" y="1930"/>
              <a:ext cx="94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trillionth</a:t>
              </a:r>
              <a:endParaRPr kumimoji="1" lang="en-US" altLang="zh-CN" sz="1800" b="1" i="1">
                <a:solidFill>
                  <a:srgbClr val="666699"/>
                </a:solidFill>
                <a:ea typeface="华文新魏" panose="02010800040101010101" pitchFamily="2" charset="-122"/>
              </a:endParaRPr>
            </a:p>
          </p:txBody>
        </p:sp>
        <p:sp>
          <p:nvSpPr>
            <p:cNvPr id="13381" name="Rectangle 916"/>
            <p:cNvSpPr>
              <a:spLocks noChangeArrowheads="1"/>
            </p:cNvSpPr>
            <p:nvPr/>
          </p:nvSpPr>
          <p:spPr bwMode="auto">
            <a:xfrm>
              <a:off x="1504" y="1924"/>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p</a:t>
              </a:r>
              <a:endParaRPr kumimoji="1" lang="en-US" altLang="zh-CN" sz="1800" b="1" i="1">
                <a:solidFill>
                  <a:srgbClr val="666699"/>
                </a:solidFill>
                <a:ea typeface="华文新魏" panose="02010800040101010101" pitchFamily="2" charset="-122"/>
              </a:endParaRPr>
            </a:p>
          </p:txBody>
        </p:sp>
        <p:sp>
          <p:nvSpPr>
            <p:cNvPr id="13382" name="Rectangle 917"/>
            <p:cNvSpPr>
              <a:spLocks noChangeArrowheads="1"/>
            </p:cNvSpPr>
            <p:nvPr/>
          </p:nvSpPr>
          <p:spPr bwMode="auto">
            <a:xfrm>
              <a:off x="709" y="1924"/>
              <a:ext cx="3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err="1" smtClean="0">
                  <a:solidFill>
                    <a:srgbClr val="FFFFFF"/>
                  </a:solidFill>
                  <a:ea typeface="华文新魏" panose="02010800040101010101" pitchFamily="2" charset="-122"/>
                </a:rPr>
                <a:t>pico</a:t>
              </a:r>
              <a:endParaRPr kumimoji="1" lang="en-US" altLang="zh-CN" sz="1800" b="1" i="1" dirty="0">
                <a:solidFill>
                  <a:srgbClr val="666699"/>
                </a:solidFill>
                <a:ea typeface="华文新魏" panose="02010800040101010101" pitchFamily="2" charset="-122"/>
              </a:endParaRPr>
            </a:p>
          </p:txBody>
        </p:sp>
        <p:sp>
          <p:nvSpPr>
            <p:cNvPr id="13383" name="Rectangle 918"/>
            <p:cNvSpPr>
              <a:spLocks noChangeArrowheads="1"/>
            </p:cNvSpPr>
            <p:nvPr/>
          </p:nvSpPr>
          <p:spPr bwMode="auto">
            <a:xfrm>
              <a:off x="2575" y="1686"/>
              <a:ext cx="93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billionth</a:t>
              </a:r>
              <a:endParaRPr kumimoji="1" lang="en-US" altLang="zh-CN" sz="1800" b="1" i="1">
                <a:solidFill>
                  <a:srgbClr val="666699"/>
                </a:solidFill>
                <a:ea typeface="华文新魏" panose="02010800040101010101" pitchFamily="2" charset="-122"/>
              </a:endParaRPr>
            </a:p>
          </p:txBody>
        </p:sp>
        <p:sp>
          <p:nvSpPr>
            <p:cNvPr id="13384" name="Rectangle 919"/>
            <p:cNvSpPr>
              <a:spLocks noChangeArrowheads="1"/>
            </p:cNvSpPr>
            <p:nvPr/>
          </p:nvSpPr>
          <p:spPr bwMode="auto">
            <a:xfrm>
              <a:off x="1504" y="1679"/>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n</a:t>
              </a:r>
              <a:endParaRPr kumimoji="1" lang="en-US" altLang="zh-CN" sz="1800" b="1" i="1">
                <a:solidFill>
                  <a:srgbClr val="666699"/>
                </a:solidFill>
                <a:ea typeface="华文新魏" panose="02010800040101010101" pitchFamily="2" charset="-122"/>
              </a:endParaRPr>
            </a:p>
          </p:txBody>
        </p:sp>
        <p:sp>
          <p:nvSpPr>
            <p:cNvPr id="13385" name="Rectangle 920"/>
            <p:cNvSpPr>
              <a:spLocks noChangeArrowheads="1"/>
            </p:cNvSpPr>
            <p:nvPr/>
          </p:nvSpPr>
          <p:spPr bwMode="auto">
            <a:xfrm>
              <a:off x="709" y="1679"/>
              <a:ext cx="64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err="1" smtClean="0">
                  <a:solidFill>
                    <a:srgbClr val="FFFFFF"/>
                  </a:solidFill>
                  <a:ea typeface="华文新魏" panose="02010800040101010101" pitchFamily="2" charset="-122"/>
                </a:rPr>
                <a:t>nano</a:t>
              </a:r>
              <a:endParaRPr kumimoji="1" lang="en-US" altLang="zh-CN" sz="1800" b="1" i="1" dirty="0">
                <a:solidFill>
                  <a:srgbClr val="666699"/>
                </a:solidFill>
                <a:ea typeface="华文新魏" panose="02010800040101010101" pitchFamily="2" charset="-122"/>
              </a:endParaRPr>
            </a:p>
          </p:txBody>
        </p:sp>
        <p:sp>
          <p:nvSpPr>
            <p:cNvPr id="13386" name="Rectangle 921"/>
            <p:cNvSpPr>
              <a:spLocks noChangeArrowheads="1"/>
            </p:cNvSpPr>
            <p:nvPr/>
          </p:nvSpPr>
          <p:spPr bwMode="auto">
            <a:xfrm>
              <a:off x="2575" y="1443"/>
              <a:ext cx="97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dirty="0">
                  <a:solidFill>
                    <a:srgbClr val="FFFFFF"/>
                  </a:solidFill>
                  <a:ea typeface="华文新魏" panose="02010800040101010101" pitchFamily="2" charset="-122"/>
                </a:rPr>
                <a:t>One millionth</a:t>
              </a:r>
              <a:endParaRPr kumimoji="1" lang="en-US" altLang="zh-CN" sz="1800" b="1" i="1" dirty="0">
                <a:solidFill>
                  <a:srgbClr val="666699"/>
                </a:solidFill>
                <a:ea typeface="华文新魏" panose="02010800040101010101" pitchFamily="2" charset="-122"/>
              </a:endParaRPr>
            </a:p>
          </p:txBody>
        </p:sp>
        <p:sp>
          <p:nvSpPr>
            <p:cNvPr id="13387" name="Rectangle 922"/>
            <p:cNvSpPr>
              <a:spLocks noChangeArrowheads="1"/>
            </p:cNvSpPr>
            <p:nvPr/>
          </p:nvSpPr>
          <p:spPr bwMode="auto">
            <a:xfrm>
              <a:off x="1504" y="1436"/>
              <a:ext cx="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µ</a:t>
              </a:r>
              <a:endParaRPr kumimoji="1" lang="en-US" altLang="zh-CN" sz="1800" b="1" i="1">
                <a:solidFill>
                  <a:srgbClr val="666699"/>
                </a:solidFill>
                <a:ea typeface="华文新魏" panose="02010800040101010101" pitchFamily="2" charset="-122"/>
              </a:endParaRPr>
            </a:p>
          </p:txBody>
        </p:sp>
        <p:sp>
          <p:nvSpPr>
            <p:cNvPr id="13388" name="Rectangle 923"/>
            <p:cNvSpPr>
              <a:spLocks noChangeArrowheads="1"/>
            </p:cNvSpPr>
            <p:nvPr/>
          </p:nvSpPr>
          <p:spPr bwMode="auto">
            <a:xfrm>
              <a:off x="709" y="1436"/>
              <a:ext cx="75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smtClean="0">
                  <a:solidFill>
                    <a:srgbClr val="FFFFFF"/>
                  </a:solidFill>
                  <a:ea typeface="华文新魏" panose="02010800040101010101" pitchFamily="2" charset="-122"/>
                </a:rPr>
                <a:t>micro </a:t>
              </a:r>
              <a:endParaRPr kumimoji="1" lang="en-US" altLang="zh-CN" sz="1800" b="1" i="1" dirty="0">
                <a:solidFill>
                  <a:srgbClr val="666699"/>
                </a:solidFill>
                <a:ea typeface="华文新魏" panose="02010800040101010101" pitchFamily="2" charset="-122"/>
              </a:endParaRPr>
            </a:p>
          </p:txBody>
        </p:sp>
        <p:sp>
          <p:nvSpPr>
            <p:cNvPr id="13389" name="Rectangle 924"/>
            <p:cNvSpPr>
              <a:spLocks noChangeArrowheads="1"/>
            </p:cNvSpPr>
            <p:nvPr/>
          </p:nvSpPr>
          <p:spPr bwMode="auto">
            <a:xfrm>
              <a:off x="2575" y="1200"/>
              <a:ext cx="11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dirty="0">
                  <a:solidFill>
                    <a:srgbClr val="FFFFFF"/>
                  </a:solidFill>
                  <a:ea typeface="华文新魏" panose="02010800040101010101" pitchFamily="2" charset="-122"/>
                </a:rPr>
                <a:t>One thousandth</a:t>
              </a:r>
              <a:endParaRPr kumimoji="1" lang="en-US" altLang="zh-CN" sz="1800" b="1" i="1" dirty="0">
                <a:solidFill>
                  <a:srgbClr val="666699"/>
                </a:solidFill>
                <a:ea typeface="华文新魏" panose="02010800040101010101" pitchFamily="2" charset="-122"/>
              </a:endParaRPr>
            </a:p>
          </p:txBody>
        </p:sp>
        <p:sp>
          <p:nvSpPr>
            <p:cNvPr id="13390" name="Rectangle 925"/>
            <p:cNvSpPr>
              <a:spLocks noChangeArrowheads="1"/>
            </p:cNvSpPr>
            <p:nvPr/>
          </p:nvSpPr>
          <p:spPr bwMode="auto">
            <a:xfrm>
              <a:off x="1504" y="1193"/>
              <a:ext cx="1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a:t>
              </a:r>
              <a:endParaRPr kumimoji="1" lang="en-US" altLang="zh-CN" sz="1800" b="1" i="1">
                <a:solidFill>
                  <a:srgbClr val="666699"/>
                </a:solidFill>
                <a:ea typeface="华文新魏" panose="02010800040101010101" pitchFamily="2" charset="-122"/>
              </a:endParaRPr>
            </a:p>
          </p:txBody>
        </p:sp>
        <p:sp>
          <p:nvSpPr>
            <p:cNvPr id="13391" name="Rectangle 926"/>
            <p:cNvSpPr>
              <a:spLocks noChangeArrowheads="1"/>
            </p:cNvSpPr>
            <p:nvPr/>
          </p:nvSpPr>
          <p:spPr bwMode="auto">
            <a:xfrm>
              <a:off x="709" y="1193"/>
              <a:ext cx="63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smtClean="0">
                  <a:solidFill>
                    <a:srgbClr val="FFFFFF"/>
                  </a:solidFill>
                  <a:ea typeface="华文新魏" panose="02010800040101010101" pitchFamily="2" charset="-122"/>
                </a:rPr>
                <a:t>mill  </a:t>
              </a:r>
              <a:endParaRPr kumimoji="1" lang="en-US" altLang="zh-CN" sz="1800" b="1" i="1" dirty="0">
                <a:solidFill>
                  <a:srgbClr val="666699"/>
                </a:solidFill>
                <a:ea typeface="华文新魏" panose="02010800040101010101" pitchFamily="2" charset="-122"/>
              </a:endParaRPr>
            </a:p>
          </p:txBody>
        </p:sp>
        <p:sp>
          <p:nvSpPr>
            <p:cNvPr id="13392" name="Rectangle 927"/>
            <p:cNvSpPr>
              <a:spLocks noChangeArrowheads="1"/>
            </p:cNvSpPr>
            <p:nvPr/>
          </p:nvSpPr>
          <p:spPr bwMode="auto">
            <a:xfrm>
              <a:off x="3927" y="958"/>
              <a:ext cx="111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Numeric Value</a:t>
              </a:r>
              <a:endParaRPr kumimoji="1" lang="en-US" altLang="zh-CN" sz="1800" b="1" i="1">
                <a:solidFill>
                  <a:srgbClr val="666699"/>
                </a:solidFill>
                <a:ea typeface="华文新魏" panose="02010800040101010101" pitchFamily="2" charset="-122"/>
              </a:endParaRPr>
            </a:p>
          </p:txBody>
        </p:sp>
        <p:sp>
          <p:nvSpPr>
            <p:cNvPr id="13393" name="Rectangle 928"/>
            <p:cNvSpPr>
              <a:spLocks noChangeArrowheads="1"/>
            </p:cNvSpPr>
            <p:nvPr/>
          </p:nvSpPr>
          <p:spPr bwMode="auto">
            <a:xfrm>
              <a:off x="2575" y="958"/>
              <a:ext cx="6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Meaning</a:t>
              </a:r>
              <a:endParaRPr kumimoji="1" lang="en-US" altLang="zh-CN" sz="1800" b="1" i="1">
                <a:solidFill>
                  <a:srgbClr val="666699"/>
                </a:solidFill>
                <a:ea typeface="华文新魏" panose="02010800040101010101" pitchFamily="2" charset="-122"/>
              </a:endParaRPr>
            </a:p>
          </p:txBody>
        </p:sp>
        <p:sp>
          <p:nvSpPr>
            <p:cNvPr id="13394" name="Rectangle 929"/>
            <p:cNvSpPr>
              <a:spLocks noChangeArrowheads="1"/>
            </p:cNvSpPr>
            <p:nvPr/>
          </p:nvSpPr>
          <p:spPr bwMode="auto">
            <a:xfrm>
              <a:off x="1504" y="958"/>
              <a:ext cx="9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FFFFFF"/>
                  </a:solidFill>
                  <a:ea typeface="华文新魏" panose="02010800040101010101" pitchFamily="2" charset="-122"/>
                </a:rPr>
                <a:t>Abbreviation</a:t>
              </a:r>
              <a:endParaRPr kumimoji="1" lang="en-US" altLang="zh-CN" sz="1800" b="1" i="1" dirty="0">
                <a:solidFill>
                  <a:srgbClr val="666699"/>
                </a:solidFill>
                <a:ea typeface="华文新魏" panose="02010800040101010101" pitchFamily="2" charset="-122"/>
              </a:endParaRPr>
            </a:p>
          </p:txBody>
        </p:sp>
        <p:sp>
          <p:nvSpPr>
            <p:cNvPr id="13395" name="Rectangle 930"/>
            <p:cNvSpPr>
              <a:spLocks noChangeArrowheads="1"/>
            </p:cNvSpPr>
            <p:nvPr/>
          </p:nvSpPr>
          <p:spPr bwMode="auto">
            <a:xfrm>
              <a:off x="709" y="958"/>
              <a:ext cx="4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FFFFFF"/>
                  </a:solidFill>
                  <a:ea typeface="华文新魏" panose="02010800040101010101" pitchFamily="2" charset="-122"/>
                </a:rPr>
                <a:t>Prefix</a:t>
              </a:r>
              <a:endParaRPr kumimoji="1" lang="en-US" altLang="zh-CN" sz="1800" b="1" i="1" dirty="0">
                <a:solidFill>
                  <a:srgbClr val="666699"/>
                </a:solidFill>
                <a:ea typeface="华文新魏" panose="02010800040101010101" pitchFamily="2" charset="-122"/>
              </a:endParaRPr>
            </a:p>
          </p:txBody>
        </p:sp>
        <p:sp>
          <p:nvSpPr>
            <p:cNvPr id="13396" name="Line 931"/>
            <p:cNvSpPr>
              <a:spLocks noChangeShapeType="1"/>
            </p:cNvSpPr>
            <p:nvPr/>
          </p:nvSpPr>
          <p:spPr bwMode="auto">
            <a:xfrm>
              <a:off x="660" y="926"/>
              <a:ext cx="4609" cy="0"/>
            </a:xfrm>
            <a:prstGeom prst="line">
              <a:avLst/>
            </a:prstGeom>
            <a:noFill/>
            <a:ln w="23813" cap="sq">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7" name="Line 932"/>
            <p:cNvSpPr>
              <a:spLocks noChangeShapeType="1"/>
            </p:cNvSpPr>
            <p:nvPr/>
          </p:nvSpPr>
          <p:spPr bwMode="auto">
            <a:xfrm>
              <a:off x="660" y="1162"/>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8" name="Line 933"/>
            <p:cNvSpPr>
              <a:spLocks noChangeShapeType="1"/>
            </p:cNvSpPr>
            <p:nvPr/>
          </p:nvSpPr>
          <p:spPr bwMode="auto">
            <a:xfrm>
              <a:off x="660" y="1405"/>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9" name="Line 934"/>
            <p:cNvSpPr>
              <a:spLocks noChangeShapeType="1"/>
            </p:cNvSpPr>
            <p:nvPr/>
          </p:nvSpPr>
          <p:spPr bwMode="auto">
            <a:xfrm>
              <a:off x="660" y="1649"/>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0" name="Line 935"/>
            <p:cNvSpPr>
              <a:spLocks noChangeShapeType="1"/>
            </p:cNvSpPr>
            <p:nvPr/>
          </p:nvSpPr>
          <p:spPr bwMode="auto">
            <a:xfrm>
              <a:off x="660" y="1892"/>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1" name="Line 936"/>
            <p:cNvSpPr>
              <a:spLocks noChangeShapeType="1"/>
            </p:cNvSpPr>
            <p:nvPr/>
          </p:nvSpPr>
          <p:spPr bwMode="auto">
            <a:xfrm>
              <a:off x="660" y="2136"/>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2" name="Line 937"/>
            <p:cNvSpPr>
              <a:spLocks noChangeShapeType="1"/>
            </p:cNvSpPr>
            <p:nvPr/>
          </p:nvSpPr>
          <p:spPr bwMode="auto">
            <a:xfrm>
              <a:off x="660" y="2380"/>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3" name="Line 938"/>
            <p:cNvSpPr>
              <a:spLocks noChangeShapeType="1"/>
            </p:cNvSpPr>
            <p:nvPr/>
          </p:nvSpPr>
          <p:spPr bwMode="auto">
            <a:xfrm>
              <a:off x="660" y="2623"/>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4" name="Line 939"/>
            <p:cNvSpPr>
              <a:spLocks noChangeShapeType="1"/>
            </p:cNvSpPr>
            <p:nvPr/>
          </p:nvSpPr>
          <p:spPr bwMode="auto">
            <a:xfrm>
              <a:off x="660" y="2867"/>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5" name="Line 940"/>
            <p:cNvSpPr>
              <a:spLocks noChangeShapeType="1"/>
            </p:cNvSpPr>
            <p:nvPr/>
          </p:nvSpPr>
          <p:spPr bwMode="auto">
            <a:xfrm>
              <a:off x="660" y="3111"/>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6" name="Line 941"/>
            <p:cNvSpPr>
              <a:spLocks noChangeShapeType="1"/>
            </p:cNvSpPr>
            <p:nvPr/>
          </p:nvSpPr>
          <p:spPr bwMode="auto">
            <a:xfrm>
              <a:off x="660" y="3354"/>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7" name="Line 942"/>
            <p:cNvSpPr>
              <a:spLocks noChangeShapeType="1"/>
            </p:cNvSpPr>
            <p:nvPr/>
          </p:nvSpPr>
          <p:spPr bwMode="auto">
            <a:xfrm>
              <a:off x="660" y="3598"/>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8" name="Line 943"/>
            <p:cNvSpPr>
              <a:spLocks noChangeShapeType="1"/>
            </p:cNvSpPr>
            <p:nvPr/>
          </p:nvSpPr>
          <p:spPr bwMode="auto">
            <a:xfrm>
              <a:off x="660" y="3841"/>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9" name="Line 944"/>
            <p:cNvSpPr>
              <a:spLocks noChangeShapeType="1"/>
            </p:cNvSpPr>
            <p:nvPr/>
          </p:nvSpPr>
          <p:spPr bwMode="auto">
            <a:xfrm>
              <a:off x="660" y="4085"/>
              <a:ext cx="4609" cy="0"/>
            </a:xfrm>
            <a:prstGeom prst="line">
              <a:avLst/>
            </a:prstGeom>
            <a:noFill/>
            <a:ln w="23813" cap="sq">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0" name="Line 945"/>
            <p:cNvSpPr>
              <a:spLocks noChangeShapeType="1"/>
            </p:cNvSpPr>
            <p:nvPr/>
          </p:nvSpPr>
          <p:spPr bwMode="auto">
            <a:xfrm>
              <a:off x="660" y="926"/>
              <a:ext cx="0" cy="3159"/>
            </a:xfrm>
            <a:prstGeom prst="line">
              <a:avLst/>
            </a:prstGeom>
            <a:noFill/>
            <a:ln w="23813" cap="sq">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1" name="Line 946"/>
            <p:cNvSpPr>
              <a:spLocks noChangeShapeType="1"/>
            </p:cNvSpPr>
            <p:nvPr/>
          </p:nvSpPr>
          <p:spPr bwMode="auto">
            <a:xfrm>
              <a:off x="1455" y="926"/>
              <a:ext cx="0" cy="3159"/>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2" name="Line 947"/>
            <p:cNvSpPr>
              <a:spLocks noChangeShapeType="1"/>
            </p:cNvSpPr>
            <p:nvPr/>
          </p:nvSpPr>
          <p:spPr bwMode="auto">
            <a:xfrm>
              <a:off x="2527" y="926"/>
              <a:ext cx="0" cy="3159"/>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3" name="Line 948"/>
            <p:cNvSpPr>
              <a:spLocks noChangeShapeType="1"/>
            </p:cNvSpPr>
            <p:nvPr/>
          </p:nvSpPr>
          <p:spPr bwMode="auto">
            <a:xfrm>
              <a:off x="3879" y="926"/>
              <a:ext cx="0" cy="3159"/>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4" name="Line 949"/>
            <p:cNvSpPr>
              <a:spLocks noChangeShapeType="1"/>
            </p:cNvSpPr>
            <p:nvPr/>
          </p:nvSpPr>
          <p:spPr bwMode="auto">
            <a:xfrm>
              <a:off x="5269" y="926"/>
              <a:ext cx="0" cy="3159"/>
            </a:xfrm>
            <a:prstGeom prst="line">
              <a:avLst/>
            </a:prstGeom>
            <a:noFill/>
            <a:ln w="23813" cap="sq">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 name="Rectangle 926"/>
            <p:cNvSpPr>
              <a:spLocks noChangeArrowheads="1"/>
            </p:cNvSpPr>
            <p:nvPr/>
          </p:nvSpPr>
          <p:spPr bwMode="auto">
            <a:xfrm>
              <a:off x="2110" y="1193"/>
              <a:ext cx="36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smtClean="0">
                  <a:solidFill>
                    <a:srgbClr val="FFFFFF"/>
                  </a:solidFill>
                  <a:ea typeface="华文新魏" panose="02010800040101010101" pitchFamily="2" charset="-122"/>
                </a:rPr>
                <a:t>毫秒</a:t>
              </a:r>
              <a:endParaRPr kumimoji="1" lang="en-US" altLang="zh-CN" sz="1800" b="1" i="1" dirty="0">
                <a:solidFill>
                  <a:srgbClr val="666699"/>
                </a:solidFill>
                <a:ea typeface="华文新魏" panose="02010800040101010101" pitchFamily="2" charset="-122"/>
              </a:endParaRPr>
            </a:p>
          </p:txBody>
        </p:sp>
        <p:sp>
          <p:nvSpPr>
            <p:cNvPr id="466" name="Rectangle 923"/>
            <p:cNvSpPr>
              <a:spLocks noChangeArrowheads="1"/>
            </p:cNvSpPr>
            <p:nvPr/>
          </p:nvSpPr>
          <p:spPr bwMode="auto">
            <a:xfrm>
              <a:off x="2110" y="1418"/>
              <a:ext cx="35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smtClean="0">
                  <a:solidFill>
                    <a:srgbClr val="FFFFFF"/>
                  </a:solidFill>
                  <a:ea typeface="华文新魏" panose="02010800040101010101" pitchFamily="2" charset="-122"/>
                </a:rPr>
                <a:t>微秒</a:t>
              </a:r>
              <a:endParaRPr kumimoji="1" lang="en-US" altLang="zh-CN" sz="1800" b="1" i="1" dirty="0">
                <a:solidFill>
                  <a:srgbClr val="666699"/>
                </a:solidFill>
                <a:ea typeface="华文新魏" panose="02010800040101010101" pitchFamily="2" charset="-122"/>
              </a:endParaRPr>
            </a:p>
          </p:txBody>
        </p:sp>
        <p:sp>
          <p:nvSpPr>
            <p:cNvPr id="467" name="Rectangle 923"/>
            <p:cNvSpPr>
              <a:spLocks noChangeArrowheads="1"/>
            </p:cNvSpPr>
            <p:nvPr/>
          </p:nvSpPr>
          <p:spPr bwMode="auto">
            <a:xfrm>
              <a:off x="2128" y="1660"/>
              <a:ext cx="45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smtClean="0">
                  <a:solidFill>
                    <a:srgbClr val="FFFFFF"/>
                  </a:solidFill>
                  <a:ea typeface="华文新魏" panose="02010800040101010101" pitchFamily="2" charset="-122"/>
                </a:rPr>
                <a:t>纳秒</a:t>
              </a:r>
              <a:endParaRPr kumimoji="1" lang="en-US" altLang="zh-CN" sz="1800" b="1" i="1" dirty="0">
                <a:solidFill>
                  <a:srgbClr val="666699"/>
                </a:solidFill>
                <a:ea typeface="华文新魏" panose="02010800040101010101" pitchFamily="2" charset="-122"/>
              </a:endParaRPr>
            </a:p>
          </p:txBody>
        </p:sp>
        <p:sp>
          <p:nvSpPr>
            <p:cNvPr id="468" name="Rectangle 923"/>
            <p:cNvSpPr>
              <a:spLocks noChangeArrowheads="1"/>
            </p:cNvSpPr>
            <p:nvPr/>
          </p:nvSpPr>
          <p:spPr bwMode="auto">
            <a:xfrm>
              <a:off x="2122" y="1897"/>
              <a:ext cx="45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smtClean="0">
                  <a:solidFill>
                    <a:srgbClr val="FFFFFF"/>
                  </a:solidFill>
                  <a:ea typeface="华文新魏" panose="02010800040101010101" pitchFamily="2" charset="-122"/>
                </a:rPr>
                <a:t>皮秒</a:t>
              </a:r>
              <a:endParaRPr kumimoji="1" lang="en-US" altLang="zh-CN" sz="1800" b="1" i="1" dirty="0">
                <a:solidFill>
                  <a:srgbClr val="666699"/>
                </a:solidFill>
                <a:ea typeface="华文新魏" panose="02010800040101010101" pitchFamily="2" charset="-122"/>
              </a:endParaRPr>
            </a:p>
          </p:txBody>
        </p:sp>
        <p:sp>
          <p:nvSpPr>
            <p:cNvPr id="469" name="Rectangle 923"/>
            <p:cNvSpPr>
              <a:spLocks noChangeArrowheads="1"/>
            </p:cNvSpPr>
            <p:nvPr/>
          </p:nvSpPr>
          <p:spPr bwMode="auto">
            <a:xfrm>
              <a:off x="1872" y="2151"/>
              <a:ext cx="69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smtClean="0">
                  <a:solidFill>
                    <a:srgbClr val="FFFFFF"/>
                  </a:solidFill>
                  <a:ea typeface="华文新魏" panose="02010800040101010101" pitchFamily="2" charset="-122"/>
                </a:rPr>
                <a:t>毫微微秒</a:t>
              </a:r>
              <a:endParaRPr kumimoji="1" lang="en-US" altLang="zh-CN" sz="1800" b="1" i="1" dirty="0">
                <a:solidFill>
                  <a:srgbClr val="666699"/>
                </a:solidFill>
                <a:ea typeface="华文新魏" panose="02010800040101010101" pitchFamily="2" charset="-122"/>
              </a:endParaRPr>
            </a:p>
          </p:txBody>
        </p:sp>
      </p:grpSp>
      <p:sp>
        <p:nvSpPr>
          <p:cNvPr id="13341" name="Rectangle 951"/>
          <p:cNvSpPr>
            <a:spLocks noChangeArrowheads="1"/>
          </p:cNvSpPr>
          <p:nvPr/>
        </p:nvSpPr>
        <p:spPr bwMode="auto">
          <a:xfrm>
            <a:off x="1436688" y="1038225"/>
            <a:ext cx="5881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600">
                <a:solidFill>
                  <a:srgbClr val="FFCC66"/>
                </a:solidFill>
                <a:ea typeface="华文新魏" panose="02010800040101010101" pitchFamily="2" charset="-122"/>
              </a:rPr>
              <a:t>Notations and Conventions for Numbers</a:t>
            </a:r>
            <a:endParaRPr kumimoji="1" lang="en-US" altLang="zh-CN" sz="1800" b="1" i="1">
              <a:solidFill>
                <a:srgbClr val="666699"/>
              </a:solidFill>
              <a:ea typeface="华文新魏" panose="02010800040101010101" pitchFamily="2" charset="-122"/>
            </a:endParaRPr>
          </a:p>
        </p:txBody>
      </p:sp>
      <p:sp>
        <p:nvSpPr>
          <p:cNvPr id="13342" name="Rectangle 1002"/>
          <p:cNvSpPr>
            <a:spLocks noChangeArrowheads="1"/>
          </p:cNvSpPr>
          <p:nvPr/>
        </p:nvSpPr>
        <p:spPr bwMode="auto">
          <a:xfrm>
            <a:off x="6480175" y="1912938"/>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-3</a:t>
            </a:r>
          </a:p>
        </p:txBody>
      </p:sp>
      <p:sp>
        <p:nvSpPr>
          <p:cNvPr id="378886" name="Line 6"/>
          <p:cNvSpPr>
            <a:spLocks noChangeShapeType="1"/>
          </p:cNvSpPr>
          <p:nvPr/>
        </p:nvSpPr>
        <p:spPr bwMode="auto">
          <a:xfrm>
            <a:off x="468313" y="4149725"/>
            <a:ext cx="8382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344" name="Rectangle 1002"/>
          <p:cNvSpPr>
            <a:spLocks noChangeArrowheads="1"/>
          </p:cNvSpPr>
          <p:nvPr/>
        </p:nvSpPr>
        <p:spPr bwMode="auto">
          <a:xfrm>
            <a:off x="6470650" y="2266950"/>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-6</a:t>
            </a:r>
          </a:p>
        </p:txBody>
      </p:sp>
      <p:sp>
        <p:nvSpPr>
          <p:cNvPr id="13345" name="Rectangle 1002"/>
          <p:cNvSpPr>
            <a:spLocks noChangeArrowheads="1"/>
          </p:cNvSpPr>
          <p:nvPr/>
        </p:nvSpPr>
        <p:spPr bwMode="auto">
          <a:xfrm>
            <a:off x="6486525" y="2659063"/>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-9</a:t>
            </a:r>
          </a:p>
        </p:txBody>
      </p:sp>
      <p:sp>
        <p:nvSpPr>
          <p:cNvPr id="13346" name="Rectangle 1002"/>
          <p:cNvSpPr>
            <a:spLocks noChangeArrowheads="1"/>
          </p:cNvSpPr>
          <p:nvPr/>
        </p:nvSpPr>
        <p:spPr bwMode="auto">
          <a:xfrm>
            <a:off x="6477000" y="3013075"/>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-12</a:t>
            </a:r>
          </a:p>
        </p:txBody>
      </p:sp>
      <p:sp>
        <p:nvSpPr>
          <p:cNvPr id="13347" name="Rectangle 1002"/>
          <p:cNvSpPr>
            <a:spLocks noChangeArrowheads="1"/>
          </p:cNvSpPr>
          <p:nvPr/>
        </p:nvSpPr>
        <p:spPr bwMode="auto">
          <a:xfrm>
            <a:off x="6500813" y="3427413"/>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-15</a:t>
            </a:r>
          </a:p>
        </p:txBody>
      </p:sp>
      <p:sp>
        <p:nvSpPr>
          <p:cNvPr id="13348" name="Rectangle 1002"/>
          <p:cNvSpPr>
            <a:spLocks noChangeArrowheads="1"/>
          </p:cNvSpPr>
          <p:nvPr/>
        </p:nvSpPr>
        <p:spPr bwMode="auto">
          <a:xfrm>
            <a:off x="6491288" y="3781425"/>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-18</a:t>
            </a:r>
          </a:p>
        </p:txBody>
      </p:sp>
      <p:sp>
        <p:nvSpPr>
          <p:cNvPr id="13349" name="Rectangle 1002"/>
          <p:cNvSpPr>
            <a:spLocks noChangeArrowheads="1"/>
          </p:cNvSpPr>
          <p:nvPr/>
        </p:nvSpPr>
        <p:spPr bwMode="auto">
          <a:xfrm>
            <a:off x="6515100" y="4240213"/>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3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10</a:t>
            </a:r>
          </a:p>
        </p:txBody>
      </p:sp>
      <p:sp>
        <p:nvSpPr>
          <p:cNvPr id="13350" name="Rectangle 1002"/>
          <p:cNvSpPr>
            <a:spLocks noChangeArrowheads="1"/>
          </p:cNvSpPr>
          <p:nvPr/>
        </p:nvSpPr>
        <p:spPr bwMode="auto">
          <a:xfrm>
            <a:off x="6519863" y="4578350"/>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6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20</a:t>
            </a:r>
          </a:p>
        </p:txBody>
      </p:sp>
      <p:sp>
        <p:nvSpPr>
          <p:cNvPr id="13351" name="Rectangle 1002"/>
          <p:cNvSpPr>
            <a:spLocks noChangeArrowheads="1"/>
          </p:cNvSpPr>
          <p:nvPr/>
        </p:nvSpPr>
        <p:spPr bwMode="auto">
          <a:xfrm>
            <a:off x="6507163" y="4959350"/>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9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30</a:t>
            </a:r>
          </a:p>
        </p:txBody>
      </p:sp>
      <p:sp>
        <p:nvSpPr>
          <p:cNvPr id="13352" name="Rectangle 1002"/>
          <p:cNvSpPr>
            <a:spLocks noChangeArrowheads="1"/>
          </p:cNvSpPr>
          <p:nvPr/>
        </p:nvSpPr>
        <p:spPr bwMode="auto">
          <a:xfrm>
            <a:off x="6511925" y="5354638"/>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12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40</a:t>
            </a:r>
          </a:p>
        </p:txBody>
      </p:sp>
      <p:sp>
        <p:nvSpPr>
          <p:cNvPr id="13353" name="Rectangle 1002"/>
          <p:cNvSpPr>
            <a:spLocks noChangeArrowheads="1"/>
          </p:cNvSpPr>
          <p:nvPr/>
        </p:nvSpPr>
        <p:spPr bwMode="auto">
          <a:xfrm>
            <a:off x="6534150" y="5738813"/>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15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50</a:t>
            </a:r>
          </a:p>
        </p:txBody>
      </p:sp>
      <p:sp>
        <p:nvSpPr>
          <p:cNvPr id="13354" name="Rectangle 1002"/>
          <p:cNvSpPr>
            <a:spLocks noChangeArrowheads="1"/>
          </p:cNvSpPr>
          <p:nvPr/>
        </p:nvSpPr>
        <p:spPr bwMode="auto">
          <a:xfrm>
            <a:off x="6524625" y="6119813"/>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18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60</a:t>
            </a:r>
          </a:p>
        </p:txBody>
      </p:sp>
      <p:sp>
        <p:nvSpPr>
          <p:cNvPr id="1335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8C23531-1C29-4182-B374-2E0BAF069812}" type="slidenum">
              <a:rPr lang="zh-CN" altLang="en-US" sz="1200" smtClean="0">
                <a:solidFill>
                  <a:srgbClr val="898989"/>
                </a:solidFill>
              </a:rPr>
              <a:pPr/>
              <a:t>9</a:t>
            </a:fld>
            <a:endParaRPr lang="zh-CN" altLang="en-US" sz="1200" smtClean="0">
              <a:solidFill>
                <a:srgbClr val="898989"/>
              </a:solidFill>
            </a:endParaRPr>
          </a:p>
        </p:txBody>
      </p:sp>
      <p:sp>
        <p:nvSpPr>
          <p:cNvPr id="2" name="矩形 1"/>
          <p:cNvSpPr/>
          <p:nvPr/>
        </p:nvSpPr>
        <p:spPr>
          <a:xfrm>
            <a:off x="106070" y="2902470"/>
            <a:ext cx="697627" cy="400110"/>
          </a:xfrm>
          <a:prstGeom prst="rect">
            <a:avLst/>
          </a:prstGeom>
        </p:spPr>
        <p:txBody>
          <a:bodyPr wrap="none">
            <a:spAutoFit/>
          </a:bodyPr>
          <a:lstStyle/>
          <a:p>
            <a:r>
              <a:rPr lang="zh-CN" altLang="en-US" sz="2000" dirty="0">
                <a:solidFill>
                  <a:srgbClr val="FF0000"/>
                </a:solidFill>
              </a:rPr>
              <a:t>时间</a:t>
            </a:r>
          </a:p>
        </p:txBody>
      </p:sp>
      <p:sp>
        <p:nvSpPr>
          <p:cNvPr id="3" name="矩形 2"/>
          <p:cNvSpPr/>
          <p:nvPr/>
        </p:nvSpPr>
        <p:spPr>
          <a:xfrm>
            <a:off x="108090" y="4789908"/>
            <a:ext cx="745986" cy="707886"/>
          </a:xfrm>
          <a:prstGeom prst="rect">
            <a:avLst/>
          </a:prstGeom>
        </p:spPr>
        <p:txBody>
          <a:bodyPr wrap="square">
            <a:spAutoFit/>
          </a:bodyPr>
          <a:lstStyle/>
          <a:p>
            <a:r>
              <a:rPr lang="zh-CN" altLang="en-US" sz="2000" dirty="0" smtClean="0">
                <a:solidFill>
                  <a:srgbClr val="FF0000"/>
                </a:solidFill>
              </a:rPr>
              <a:t>容量</a:t>
            </a:r>
            <a:r>
              <a:rPr lang="zh-CN" altLang="en-US" sz="2000" dirty="0">
                <a:solidFill>
                  <a:srgbClr val="FF0000"/>
                </a:solidFill>
              </a:rPr>
              <a:t>带宽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886"/>
                                        </p:tgtEl>
                                        <p:attrNameLst>
                                          <p:attrName>style.visibility</p:attrName>
                                        </p:attrNameLst>
                                      </p:cBhvr>
                                      <p:to>
                                        <p:strVal val="visible"/>
                                      </p:to>
                                    </p:set>
                                    <p:animEffect transition="in" filter="blinds(horizontal)">
                                      <p:cBhvr>
                                        <p:cTn id="7" dur="500"/>
                                        <p:tgtEl>
                                          <p:spTgt spid="37888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6" grpId="0" animBg="1"/>
      <p:bldP spid="2" grpId="0"/>
      <p:bldP spid="3" grpId="0"/>
    </p:bld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0" i="0" u="none" strike="noStrike" cap="none" normalizeH="0" baseline="0" smtClean="0">
            <a:ln>
              <a:noFill/>
            </a:ln>
            <a:solidFill>
              <a:schemeClr val="tx1"/>
            </a:solidFill>
            <a:effectLst/>
            <a:latin typeface="Arial" panose="020B0604020202020204" pitchFamily="34" charset="0"/>
          </a:defRPr>
        </a:defPPr>
      </a:lstStyle>
    </a:lnDef>
    <a:txDef>
      <a:spPr>
        <a:noFill/>
      </a:spPr>
      <a:bodyPr wrap="square" rtlCol="0">
        <a:spAutoFit/>
      </a:bodyPr>
      <a:lstStyle>
        <a:defPPr>
          <a:defRPr sz="2000" dirty="0" smtClean="0">
            <a:latin typeface="+mj-ea"/>
            <a:ea typeface="+mj-ea"/>
          </a:defRPr>
        </a:defPPr>
      </a:lstStyle>
    </a:tx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2184133588</TotalTime>
  <Pages>40</Pages>
  <Words>8218</Words>
  <Application>Microsoft Office PowerPoint</Application>
  <PresentationFormat>全屏显示(4:3)</PresentationFormat>
  <Paragraphs>1301</Paragraphs>
  <Slides>60</Slides>
  <Notes>14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60</vt:i4>
      </vt:variant>
    </vt:vector>
  </HeadingPairs>
  <TitlesOfParts>
    <vt:vector size="78" baseType="lpstr">
      <vt:lpstr>MS Gothic</vt:lpstr>
      <vt:lpstr>方正舒体</vt:lpstr>
      <vt:lpstr>黑体</vt:lpstr>
      <vt:lpstr>华文新魏</vt:lpstr>
      <vt:lpstr>隶书</vt:lpstr>
      <vt:lpstr>宋体</vt:lpstr>
      <vt:lpstr>微软雅黑</vt:lpstr>
      <vt:lpstr>Arial</vt:lpstr>
      <vt:lpstr>Arial Black</vt:lpstr>
      <vt:lpstr>Comic Sans MS</vt:lpstr>
      <vt:lpstr>Helvetica</vt:lpstr>
      <vt:lpstr>Marlett</vt:lpstr>
      <vt:lpstr>Times New Roman</vt:lpstr>
      <vt:lpstr>Wingdings</vt:lpstr>
      <vt:lpstr>lecture1</vt:lpstr>
      <vt:lpstr>VISIO</vt:lpstr>
      <vt:lpstr>公式</vt:lpstr>
      <vt:lpstr>BMP 图像</vt:lpstr>
      <vt:lpstr>第7章 存储器层次结构</vt:lpstr>
      <vt:lpstr>一、存储器概述和存储器芯片</vt:lpstr>
      <vt:lpstr>存储器分类</vt:lpstr>
      <vt:lpstr>存储器分类（续）</vt:lpstr>
      <vt:lpstr>存储器分类（续）</vt:lpstr>
      <vt:lpstr>内存与外存的关系及比较</vt:lpstr>
      <vt:lpstr>主存的结构</vt:lpstr>
      <vt:lpstr>主存的主要性能指标</vt:lpstr>
      <vt:lpstr>时间、存储容量（或带宽）的单位</vt:lpstr>
      <vt:lpstr>内存储器的分类及应用</vt:lpstr>
      <vt:lpstr>六管静态MOS管电路</vt:lpstr>
      <vt:lpstr>       动态单管记忆单元电路</vt:lpstr>
      <vt:lpstr>半导体RAM的组织</vt:lpstr>
      <vt:lpstr>字片式存储体阵列组织（不作要求）</vt:lpstr>
      <vt:lpstr>位片式存储体阵列组织（不作要求）</vt:lpstr>
      <vt:lpstr>举例：典型的16M位DRAM（4Mx4）</vt:lpstr>
      <vt:lpstr>举例：典型的16M位DRAM（4Mx4）</vt:lpstr>
      <vt:lpstr>DRAM芯片的刷新</vt:lpstr>
      <vt:lpstr>PowerPoint 演示文稿</vt:lpstr>
      <vt:lpstr>CPU与存储器之间的通信方式</vt:lpstr>
      <vt:lpstr>SDRAM芯片技术</vt:lpstr>
      <vt:lpstr>只读存储器</vt:lpstr>
      <vt:lpstr>常见的只读存储器</vt:lpstr>
      <vt:lpstr>闪存（Flash Memory）</vt:lpstr>
      <vt:lpstr>PowerPoint 演示文稿</vt:lpstr>
      <vt:lpstr>二、存储器容量的扩展及其与CPU的连接</vt:lpstr>
      <vt:lpstr>PowerPoint 演示文稿</vt:lpstr>
      <vt:lpstr>PowerPoint 演示文稿</vt:lpstr>
      <vt:lpstr>PowerPoint 演示文稿</vt:lpstr>
      <vt:lpstr>PowerPoint 演示文稿</vt:lpstr>
      <vt:lpstr>PowerPoint 演示文稿</vt:lpstr>
      <vt:lpstr>主存与CPU的连接 </vt:lpstr>
      <vt:lpstr>PC机主存储器的物理结构</vt:lpstr>
      <vt:lpstr>三、高速缓冲存储器(cache) </vt:lpstr>
      <vt:lpstr>存储器的层次结构</vt:lpstr>
      <vt:lpstr>加快访存速度措施：引入Cache</vt:lpstr>
      <vt:lpstr>Cache(高速缓存)是什么样的？</vt:lpstr>
      <vt:lpstr>Cache 的操作过程</vt:lpstr>
      <vt:lpstr>Cache（高速缓存）的实现</vt:lpstr>
      <vt:lpstr>Cache映射(Cache Mapping)</vt:lpstr>
      <vt:lpstr>最简单的Cache----直接映射 Cache</vt:lpstr>
      <vt:lpstr>PowerPoint 演示文稿</vt:lpstr>
      <vt:lpstr>Cache中设置有效位（Valid Bit）</vt:lpstr>
      <vt:lpstr>直接映射Cache的访存过程</vt:lpstr>
      <vt:lpstr>如何计算Cache的容量？</vt:lpstr>
      <vt:lpstr>PowerPoint 演示文稿</vt:lpstr>
      <vt:lpstr>       全相联映射Cache组织示意图</vt:lpstr>
      <vt:lpstr>全相联映射举例</vt:lpstr>
      <vt:lpstr>组相联映射（Set Associative）</vt:lpstr>
      <vt:lpstr>PowerPoint 演示文稿</vt:lpstr>
      <vt:lpstr>例：一个2路组相联映射Cache</vt:lpstr>
      <vt:lpstr>PowerPoint 演示文稿</vt:lpstr>
      <vt:lpstr>何时需要替换算法？</vt:lpstr>
      <vt:lpstr>PowerPoint 演示文稿</vt:lpstr>
      <vt:lpstr>替换算法-先进先出（FIFO）</vt:lpstr>
      <vt:lpstr>替换算法-最近最少用(LRU)</vt:lpstr>
      <vt:lpstr>最近最少用算法的具体实现</vt:lpstr>
      <vt:lpstr>写策略（Cache与主存一致性问题）</vt:lpstr>
      <vt:lpstr>写策略（Cache一致性问题）</vt:lpstr>
      <vt:lpstr>PowerPoint 演示文稿</vt:lpstr>
    </vt:vector>
  </TitlesOfParts>
  <Company>Wayne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keywords/>
  <dc:description/>
  <cp:lastModifiedBy>Liao jianming</cp:lastModifiedBy>
  <cp:revision>2065</cp:revision>
  <cp:lastPrinted>1998-02-02T13:15:44Z</cp:lastPrinted>
  <dcterms:created xsi:type="dcterms:W3CDTF">1996-09-09T11:33:30Z</dcterms:created>
  <dcterms:modified xsi:type="dcterms:W3CDTF">2020-11-15T13:40:46Z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