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7" r:id="rId2"/>
    <p:sldId id="416" r:id="rId3"/>
    <p:sldId id="487" r:id="rId4"/>
    <p:sldId id="491" r:id="rId5"/>
    <p:sldId id="486" r:id="rId6"/>
    <p:sldId id="479" r:id="rId7"/>
    <p:sldId id="480" r:id="rId8"/>
    <p:sldId id="419" r:id="rId9"/>
    <p:sldId id="481" r:id="rId10"/>
    <p:sldId id="49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25500"/>
    <a:srgbClr val="FFCC66"/>
    <a:srgbClr val="FFCC00"/>
    <a:srgbClr val="CCECFF"/>
    <a:srgbClr val="EAEAEA"/>
    <a:srgbClr val="E7F6EF"/>
    <a:srgbClr val="FDA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526" autoAdjust="0"/>
  </p:normalViewPr>
  <p:slideViewPr>
    <p:cSldViewPr snapToGrid="0">
      <p:cViewPr varScale="1">
        <p:scale>
          <a:sx n="100" d="100"/>
          <a:sy n="100" d="100"/>
        </p:scale>
        <p:origin x="9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5F075-FB7C-4F0C-986D-2E5FED95F80A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7387F4-A7C8-4ED2-A85C-75CE6157C076}">
      <dgm:prSet custT="1"/>
      <dgm:spPr/>
      <dgm:t>
        <a:bodyPr/>
        <a:lstStyle/>
        <a:p>
          <a:pPr algn="ctr" rtl="0"/>
          <a:r>
            <a:rPr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DBMS</a:t>
          </a:r>
          <a:r>
            <a:rPr lang="zh-CN" altLang="en-US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研制</a:t>
          </a:r>
          <a:endParaRPr lang="en-US" altLang="zh-CN" sz="2400" b="1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algn="l" rtl="0"/>
          <a:r>
            <a:rPr lang="zh-CN" altLang="en-US" sz="1400" b="1" i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系统</a:t>
          </a:r>
          <a:r>
            <a:rPr lang="zh-CN" altLang="en-US" sz="1400" b="1" i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管理技术</a:t>
          </a:r>
          <a:endParaRPr lang="zh-CN" altLang="en-US" sz="1400" b="1" i="1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7C9D7FF0-43E9-404C-AE00-2921F85CB3A6}" type="parTrans" cxnId="{CE57AB78-B66A-40D6-8A11-91FF96E57005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77D809EF-A9B8-4C16-99DA-F267AF6C8A6F}" type="sibTrans" cxnId="{CE57AB78-B66A-40D6-8A11-91FF96E57005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A99AF9DD-5BF3-40BC-B67D-A48DDA9B46B5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sz="2000" b="1" dirty="0" smtClean="0">
              <a:latin typeface="华文仿宋" pitchFamily="2" charset="-122"/>
              <a:ea typeface="华文仿宋" pitchFamily="2" charset="-122"/>
            </a:rPr>
            <a:t>研制 </a:t>
          </a:r>
          <a:r>
            <a:rPr lang="en-US" sz="2000" b="1" dirty="0" smtClean="0">
              <a:latin typeface="华文仿宋" pitchFamily="2" charset="-122"/>
              <a:ea typeface="华文仿宋" pitchFamily="2" charset="-122"/>
            </a:rPr>
            <a:t>DBMS </a:t>
          </a:r>
          <a:r>
            <a:rPr lang="zh-CN" sz="2000" b="1" dirty="0" smtClean="0">
              <a:latin typeface="华文仿宋" pitchFamily="2" charset="-122"/>
              <a:ea typeface="华文仿宋" pitchFamily="2" charset="-122"/>
            </a:rPr>
            <a:t>及</a:t>
          </a: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其相关</a:t>
          </a:r>
          <a:r>
            <a:rPr lang="zh-CN" sz="2000" b="1" dirty="0" smtClean="0">
              <a:latin typeface="华文仿宋" pitchFamily="2" charset="-122"/>
              <a:ea typeface="华文仿宋" pitchFamily="2" charset="-122"/>
            </a:rPr>
            <a:t>工具软件和中间件</a:t>
          </a: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，以提高系统的性能和用户的生产率</a:t>
          </a:r>
          <a:endParaRPr lang="zh-CN" sz="2000" b="1" dirty="0">
            <a:latin typeface="华文仿宋" pitchFamily="2" charset="-122"/>
            <a:ea typeface="华文仿宋" pitchFamily="2" charset="-122"/>
          </a:endParaRPr>
        </a:p>
      </dgm:t>
    </dgm:pt>
    <dgm:pt modelId="{E6BB387B-B53F-4A64-AB86-4EAB7897F6E2}" type="parTrans" cxnId="{58F2544D-D480-4AF2-A180-343F624E331D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642F13E2-D878-4D81-AA5B-E113B880A12B}" type="sibTrans" cxnId="{58F2544D-D480-4AF2-A180-343F624E331D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5D164906-6152-40FB-94DF-2949EC3F1CB7}">
      <dgm:prSet custT="1"/>
      <dgm:spPr/>
      <dgm:t>
        <a:bodyPr/>
        <a:lstStyle/>
        <a:p>
          <a:pPr algn="ctr" rtl="0"/>
          <a:r>
            <a:rPr lang="zh-CN" altLang="en-US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数据库设计</a:t>
          </a:r>
          <a:endParaRPr lang="en-US" altLang="zh-CN" sz="2400" b="1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algn="l" rtl="0"/>
          <a:r>
            <a:rPr lang="zh-CN" altLang="en-US" sz="1400" b="1" i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应用</a:t>
          </a:r>
          <a:r>
            <a:rPr lang="zh-CN" altLang="en-US" sz="1400" b="1" i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开发技术</a:t>
          </a:r>
          <a:endParaRPr lang="zh-CN" altLang="en-US" sz="1400" b="1" i="1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1BBBB884-DEF5-433E-814D-81A7875F341D}" type="parTrans" cxnId="{521084BC-F6D9-40B0-B2F2-F0C593933F3B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20557CA4-DEDF-498F-A038-B4BB8D68F1D5}" type="sibTrans" cxnId="{521084BC-F6D9-40B0-B2F2-F0C593933F3B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BF2AFF52-B735-489D-9294-EF60CCA60FA1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altLang="en-US" sz="2000" b="1" smtClean="0">
              <a:latin typeface="华文仿宋" pitchFamily="2" charset="-122"/>
              <a:ea typeface="华文仿宋" pitchFamily="2" charset="-122"/>
            </a:rPr>
            <a:t>研究数据库的设计方法、工具和理论</a:t>
          </a:r>
          <a:endParaRPr lang="zh-CN" altLang="en-US" sz="2000" b="1" dirty="0">
            <a:latin typeface="华文仿宋" pitchFamily="2" charset="-122"/>
            <a:ea typeface="华文仿宋" pitchFamily="2" charset="-122"/>
          </a:endParaRPr>
        </a:p>
      </dgm:t>
    </dgm:pt>
    <dgm:pt modelId="{86C260F9-FDAE-46DB-B65C-83CDF34B751C}" type="parTrans" cxnId="{12BA62F1-127E-4D1D-9771-E298D9210019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EB0E2060-7BE1-47BF-BD71-663814EC2F9B}" type="sibTrans" cxnId="{12BA62F1-127E-4D1D-9771-E298D9210019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D5F7A9BC-81DC-4146-BBAA-6B7E61DD1E93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研究数据模型</a:t>
          </a:r>
          <a:endParaRPr lang="zh-CN" altLang="en-US" sz="2000" b="1" dirty="0">
            <a:latin typeface="华文仿宋" pitchFamily="2" charset="-122"/>
            <a:ea typeface="华文仿宋" pitchFamily="2" charset="-122"/>
          </a:endParaRPr>
        </a:p>
      </dgm:t>
    </dgm:pt>
    <dgm:pt modelId="{B5773969-3058-46C1-8613-2CF861E079F9}" type="parTrans" cxnId="{3870964F-3BD6-4B93-BCC2-61EA2AF46ADB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3450F0E8-1252-4384-8F66-5C5DCECB7D1E}" type="sibTrans" cxnId="{3870964F-3BD6-4B93-BCC2-61EA2AF46ADB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8EAC6CE8-F77B-42F1-A773-6AE7E3188217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研究数据库设计规范和标准</a:t>
          </a:r>
          <a:endParaRPr lang="zh-CN" altLang="en-US" sz="2000" b="1" dirty="0">
            <a:latin typeface="华文仿宋" pitchFamily="2" charset="-122"/>
            <a:ea typeface="华文仿宋" pitchFamily="2" charset="-122"/>
          </a:endParaRPr>
        </a:p>
      </dgm:t>
    </dgm:pt>
    <dgm:pt modelId="{64475C17-044D-4CA1-9AFD-060E7EBD889C}" type="parTrans" cxnId="{0D564B36-F9BA-4A18-B84D-A6697229640E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56E103A5-D7E0-4B96-ACE6-ABCCF0AAC0C9}" type="sibTrans" cxnId="{0D564B36-F9BA-4A18-B84D-A6697229640E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483B7D77-255D-40A9-B52B-55609EA385BD}">
      <dgm:prSet custT="1"/>
      <dgm:spPr/>
      <dgm:t>
        <a:bodyPr/>
        <a:lstStyle/>
        <a:p>
          <a:pPr algn="ctr" rtl="0"/>
          <a:r>
            <a:rPr lang="zh-CN" altLang="en-US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数据库理论</a:t>
          </a:r>
          <a:endParaRPr lang="en-US" altLang="zh-CN" sz="2400" b="1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algn="l" rtl="0"/>
          <a:r>
            <a:rPr lang="zh-CN" altLang="en-US" sz="1400" b="1" i="1" u="none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基础</a:t>
          </a:r>
          <a:r>
            <a:rPr lang="zh-CN" altLang="en-US" sz="1400" b="1" i="1" u="none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原理理论</a:t>
          </a:r>
          <a:endParaRPr lang="zh-CN" altLang="en-US" sz="1400" b="1" i="1" u="none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31DDE2C5-21D3-4DC9-90C9-A0025FEFCEB5}" type="parTrans" cxnId="{2290C9C9-7763-43F8-9E7F-808B174F02F1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A4B20FEE-45AB-4BA3-86C6-1045C97E078E}" type="sibTrans" cxnId="{2290C9C9-7763-43F8-9E7F-808B174F02F1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D97B0937-DCB7-4E1C-95BB-F089EDBCFD1B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研究关系规范化理论、关系数据理论等</a:t>
          </a:r>
          <a:endParaRPr lang="zh-CN" altLang="en-US" sz="2000" b="1" dirty="0">
            <a:latin typeface="华文仿宋" pitchFamily="2" charset="-122"/>
            <a:ea typeface="华文仿宋" pitchFamily="2" charset="-122"/>
          </a:endParaRPr>
        </a:p>
      </dgm:t>
    </dgm:pt>
    <dgm:pt modelId="{B87AA9E5-CFC0-4144-BEFB-AD306090DA76}" type="parTrans" cxnId="{550CD587-EA6F-4477-96C2-AE1ACCA1715D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F62CF220-2911-4043-8068-ADA31EE4F69D}" type="sibTrans" cxnId="{550CD587-EA6F-4477-96C2-AE1ACCA1715D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5FDF6523-7D10-48B2-A3E3-18915B3559B2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altLang="en-US" sz="2000" b="1" dirty="0" smtClean="0">
              <a:latin typeface="华文仿宋" pitchFamily="2" charset="-122"/>
              <a:ea typeface="华文仿宋" pitchFamily="2" charset="-122"/>
            </a:rPr>
            <a:t>与人工智能、并行计算等结合形成新方向。 </a:t>
          </a:r>
          <a:endParaRPr lang="zh-CN" altLang="en-US" sz="2000" b="1" dirty="0">
            <a:latin typeface="华文仿宋" pitchFamily="2" charset="-122"/>
            <a:ea typeface="华文仿宋" pitchFamily="2" charset="-122"/>
          </a:endParaRPr>
        </a:p>
      </dgm:t>
    </dgm:pt>
    <dgm:pt modelId="{582A2A65-45F9-48C3-9235-849990D115C3}" type="parTrans" cxnId="{7E8E8BDF-BBD1-4F11-8D75-0AC4C1492E2E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66774B07-85C5-4496-8953-C8D1EE11C705}" type="sibTrans" cxnId="{7E8E8BDF-BBD1-4F11-8D75-0AC4C1492E2E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gm:t>
    </dgm:pt>
    <dgm:pt modelId="{236D6AF9-9A66-428D-9831-24D26D5316E1}" type="pres">
      <dgm:prSet presAssocID="{90A5F075-FB7C-4F0C-986D-2E5FED95F8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E47D88-8ECC-4AB2-B95F-1FEAEB1A4A65}" type="pres">
      <dgm:prSet presAssocID="{CE7387F4-A7C8-4ED2-A85C-75CE6157C076}" presName="linNode" presStyleCnt="0"/>
      <dgm:spPr/>
      <dgm:t>
        <a:bodyPr/>
        <a:lstStyle/>
        <a:p>
          <a:endParaRPr lang="zh-CN" altLang="en-US"/>
        </a:p>
      </dgm:t>
    </dgm:pt>
    <dgm:pt modelId="{8CEEA18A-8313-415A-9EB3-1460F31293EF}" type="pres">
      <dgm:prSet presAssocID="{CE7387F4-A7C8-4ED2-A85C-75CE6157C076}" presName="parentText" presStyleLbl="node1" presStyleIdx="0" presStyleCnt="3" custScaleX="83761" custScaleY="5535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D07C-BBB7-4482-B671-CAA314121F5F}" type="pres">
      <dgm:prSet presAssocID="{CE7387F4-A7C8-4ED2-A85C-75CE6157C076}" presName="descendantText" presStyleLbl="alignAccFollowNode1" presStyleIdx="0" presStyleCnt="3" custScaleX="103115" custScaleY="69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B343A-0AC3-479A-BB5B-020F3C13FEE5}" type="pres">
      <dgm:prSet presAssocID="{77D809EF-A9B8-4C16-99DA-F267AF6C8A6F}" presName="sp" presStyleCnt="0"/>
      <dgm:spPr/>
      <dgm:t>
        <a:bodyPr/>
        <a:lstStyle/>
        <a:p>
          <a:endParaRPr lang="zh-CN" altLang="en-US"/>
        </a:p>
      </dgm:t>
    </dgm:pt>
    <dgm:pt modelId="{20B4684C-12CA-4EC3-B5A5-73AB17E2720C}" type="pres">
      <dgm:prSet presAssocID="{5D164906-6152-40FB-94DF-2949EC3F1CB7}" presName="linNode" presStyleCnt="0"/>
      <dgm:spPr/>
      <dgm:t>
        <a:bodyPr/>
        <a:lstStyle/>
        <a:p>
          <a:endParaRPr lang="zh-CN" altLang="en-US"/>
        </a:p>
      </dgm:t>
    </dgm:pt>
    <dgm:pt modelId="{48746502-AAF0-4143-9CFA-EFDD09F468A8}" type="pres">
      <dgm:prSet presAssocID="{5D164906-6152-40FB-94DF-2949EC3F1CB7}" presName="parentText" presStyleLbl="node1" presStyleIdx="1" presStyleCnt="3" custScaleX="83761" custScaleY="583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32E89-1885-4899-B257-84D146FDC17B}" type="pres">
      <dgm:prSet presAssocID="{5D164906-6152-40FB-94DF-2949EC3F1CB7}" presName="descendantText" presStyleLbl="alignAccFollowNode1" presStyleIdx="1" presStyleCnt="3" custScaleX="102682" custScaleY="79736" custLinFactNeighborX="3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1E6D5-FB6E-434B-B1FB-F66E636F3EF8}" type="pres">
      <dgm:prSet presAssocID="{20557CA4-DEDF-498F-A038-B4BB8D68F1D5}" presName="sp" presStyleCnt="0"/>
      <dgm:spPr/>
      <dgm:t>
        <a:bodyPr/>
        <a:lstStyle/>
        <a:p>
          <a:endParaRPr lang="zh-CN" altLang="en-US"/>
        </a:p>
      </dgm:t>
    </dgm:pt>
    <dgm:pt modelId="{EB08152A-C293-4377-B48C-F57DC5C61F24}" type="pres">
      <dgm:prSet presAssocID="{483B7D77-255D-40A9-B52B-55609EA385BD}" presName="linNode" presStyleCnt="0"/>
      <dgm:spPr/>
      <dgm:t>
        <a:bodyPr/>
        <a:lstStyle/>
        <a:p>
          <a:endParaRPr lang="zh-CN" altLang="en-US"/>
        </a:p>
      </dgm:t>
    </dgm:pt>
    <dgm:pt modelId="{14760922-42B5-44C7-BA43-101252B5CACC}" type="pres">
      <dgm:prSet presAssocID="{483B7D77-255D-40A9-B52B-55609EA385BD}" presName="parentText" presStyleLbl="node1" presStyleIdx="2" presStyleCnt="3" custScaleX="83761" custScaleY="7925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11140-C250-4B6B-B586-AAF7E26BC72D}" type="pres">
      <dgm:prSet presAssocID="{483B7D77-255D-40A9-B52B-55609EA385BD}" presName="descendantText" presStyleLbl="alignAccFollowNode1" presStyleIdx="2" presStyleCnt="3" custScaleX="1031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BA62F1-127E-4D1D-9771-E298D9210019}" srcId="{5D164906-6152-40FB-94DF-2949EC3F1CB7}" destId="{BF2AFF52-B735-489D-9294-EF60CCA60FA1}" srcOrd="0" destOrd="0" parTransId="{86C260F9-FDAE-46DB-B65C-83CDF34B751C}" sibTransId="{EB0E2060-7BE1-47BF-BD71-663814EC2F9B}"/>
    <dgm:cxn modelId="{22037643-FF68-4390-8BEB-27D25045850D}" type="presOf" srcId="{D97B0937-DCB7-4E1C-95BB-F089EDBCFD1B}" destId="{56F11140-C250-4B6B-B586-AAF7E26BC72D}" srcOrd="0" destOrd="0" presId="urn:microsoft.com/office/officeart/2005/8/layout/vList5"/>
    <dgm:cxn modelId="{58F2544D-D480-4AF2-A180-343F624E331D}" srcId="{CE7387F4-A7C8-4ED2-A85C-75CE6157C076}" destId="{A99AF9DD-5BF3-40BC-B67D-A48DDA9B46B5}" srcOrd="0" destOrd="0" parTransId="{E6BB387B-B53F-4A64-AB86-4EAB7897F6E2}" sibTransId="{642F13E2-D878-4D81-AA5B-E113B880A12B}"/>
    <dgm:cxn modelId="{24B61A2E-1762-42BE-8D93-E89074C39168}" type="presOf" srcId="{8EAC6CE8-F77B-42F1-A773-6AE7E3188217}" destId="{55832E89-1885-4899-B257-84D146FDC17B}" srcOrd="0" destOrd="2" presId="urn:microsoft.com/office/officeart/2005/8/layout/vList5"/>
    <dgm:cxn modelId="{06F083DF-F427-45CE-BD88-CF4D4385B49F}" type="presOf" srcId="{CE7387F4-A7C8-4ED2-A85C-75CE6157C076}" destId="{8CEEA18A-8313-415A-9EB3-1460F31293EF}" srcOrd="0" destOrd="0" presId="urn:microsoft.com/office/officeart/2005/8/layout/vList5"/>
    <dgm:cxn modelId="{82A690CE-EAF3-4471-955B-0310CCF556D3}" type="presOf" srcId="{5FDF6523-7D10-48B2-A3E3-18915B3559B2}" destId="{56F11140-C250-4B6B-B586-AAF7E26BC72D}" srcOrd="0" destOrd="1" presId="urn:microsoft.com/office/officeart/2005/8/layout/vList5"/>
    <dgm:cxn modelId="{0D564B36-F9BA-4A18-B84D-A6697229640E}" srcId="{5D164906-6152-40FB-94DF-2949EC3F1CB7}" destId="{8EAC6CE8-F77B-42F1-A773-6AE7E3188217}" srcOrd="2" destOrd="0" parTransId="{64475C17-044D-4CA1-9AFD-060E7EBD889C}" sibTransId="{56E103A5-D7E0-4B96-ACE6-ABCCF0AAC0C9}"/>
    <dgm:cxn modelId="{907E1740-C3EB-492F-9EEC-DE5587E47876}" type="presOf" srcId="{90A5F075-FB7C-4F0C-986D-2E5FED95F80A}" destId="{236D6AF9-9A66-428D-9831-24D26D5316E1}" srcOrd="0" destOrd="0" presId="urn:microsoft.com/office/officeart/2005/8/layout/vList5"/>
    <dgm:cxn modelId="{2290C9C9-7763-43F8-9E7F-808B174F02F1}" srcId="{90A5F075-FB7C-4F0C-986D-2E5FED95F80A}" destId="{483B7D77-255D-40A9-B52B-55609EA385BD}" srcOrd="2" destOrd="0" parTransId="{31DDE2C5-21D3-4DC9-90C9-A0025FEFCEB5}" sibTransId="{A4B20FEE-45AB-4BA3-86C6-1045C97E078E}"/>
    <dgm:cxn modelId="{2EE59240-FE25-44AC-845B-D4F6082AE75D}" type="presOf" srcId="{D5F7A9BC-81DC-4146-BBAA-6B7E61DD1E93}" destId="{55832E89-1885-4899-B257-84D146FDC17B}" srcOrd="0" destOrd="1" presId="urn:microsoft.com/office/officeart/2005/8/layout/vList5"/>
    <dgm:cxn modelId="{521084BC-F6D9-40B0-B2F2-F0C593933F3B}" srcId="{90A5F075-FB7C-4F0C-986D-2E5FED95F80A}" destId="{5D164906-6152-40FB-94DF-2949EC3F1CB7}" srcOrd="1" destOrd="0" parTransId="{1BBBB884-DEF5-433E-814D-81A7875F341D}" sibTransId="{20557CA4-DEDF-498F-A038-B4BB8D68F1D5}"/>
    <dgm:cxn modelId="{7E8E8BDF-BBD1-4F11-8D75-0AC4C1492E2E}" srcId="{483B7D77-255D-40A9-B52B-55609EA385BD}" destId="{5FDF6523-7D10-48B2-A3E3-18915B3559B2}" srcOrd="1" destOrd="0" parTransId="{582A2A65-45F9-48C3-9235-849990D115C3}" sibTransId="{66774B07-85C5-4496-8953-C8D1EE11C705}"/>
    <dgm:cxn modelId="{550CD587-EA6F-4477-96C2-AE1ACCA1715D}" srcId="{483B7D77-255D-40A9-B52B-55609EA385BD}" destId="{D97B0937-DCB7-4E1C-95BB-F089EDBCFD1B}" srcOrd="0" destOrd="0" parTransId="{B87AA9E5-CFC0-4144-BEFB-AD306090DA76}" sibTransId="{F62CF220-2911-4043-8068-ADA31EE4F69D}"/>
    <dgm:cxn modelId="{CE57AB78-B66A-40D6-8A11-91FF96E57005}" srcId="{90A5F075-FB7C-4F0C-986D-2E5FED95F80A}" destId="{CE7387F4-A7C8-4ED2-A85C-75CE6157C076}" srcOrd="0" destOrd="0" parTransId="{7C9D7FF0-43E9-404C-AE00-2921F85CB3A6}" sibTransId="{77D809EF-A9B8-4C16-99DA-F267AF6C8A6F}"/>
    <dgm:cxn modelId="{37C3302E-51AE-4E79-9B5F-287678EE8DBB}" type="presOf" srcId="{483B7D77-255D-40A9-B52B-55609EA385BD}" destId="{14760922-42B5-44C7-BA43-101252B5CACC}" srcOrd="0" destOrd="0" presId="urn:microsoft.com/office/officeart/2005/8/layout/vList5"/>
    <dgm:cxn modelId="{1034651A-88EE-46DA-9A75-0AED0BFC99DE}" type="presOf" srcId="{A99AF9DD-5BF3-40BC-B67D-A48DDA9B46B5}" destId="{A341D07C-BBB7-4482-B671-CAA314121F5F}" srcOrd="0" destOrd="0" presId="urn:microsoft.com/office/officeart/2005/8/layout/vList5"/>
    <dgm:cxn modelId="{3870964F-3BD6-4B93-BCC2-61EA2AF46ADB}" srcId="{5D164906-6152-40FB-94DF-2949EC3F1CB7}" destId="{D5F7A9BC-81DC-4146-BBAA-6B7E61DD1E93}" srcOrd="1" destOrd="0" parTransId="{B5773969-3058-46C1-8613-2CF861E079F9}" sibTransId="{3450F0E8-1252-4384-8F66-5C5DCECB7D1E}"/>
    <dgm:cxn modelId="{F32CBBF5-876D-41A0-B6CC-D6B4250B3E95}" type="presOf" srcId="{BF2AFF52-B735-489D-9294-EF60CCA60FA1}" destId="{55832E89-1885-4899-B257-84D146FDC17B}" srcOrd="0" destOrd="0" presId="urn:microsoft.com/office/officeart/2005/8/layout/vList5"/>
    <dgm:cxn modelId="{B4DAA4FA-5246-4B66-86F8-FEFE0848AA68}" type="presOf" srcId="{5D164906-6152-40FB-94DF-2949EC3F1CB7}" destId="{48746502-AAF0-4143-9CFA-EFDD09F468A8}" srcOrd="0" destOrd="0" presId="urn:microsoft.com/office/officeart/2005/8/layout/vList5"/>
    <dgm:cxn modelId="{51B1E5C4-8748-424A-9CF5-054A1486B215}" type="presParOf" srcId="{236D6AF9-9A66-428D-9831-24D26D5316E1}" destId="{B4E47D88-8ECC-4AB2-B95F-1FEAEB1A4A65}" srcOrd="0" destOrd="0" presId="urn:microsoft.com/office/officeart/2005/8/layout/vList5"/>
    <dgm:cxn modelId="{492B7EE4-11E6-4DE3-940F-856323374CA4}" type="presParOf" srcId="{B4E47D88-8ECC-4AB2-B95F-1FEAEB1A4A65}" destId="{8CEEA18A-8313-415A-9EB3-1460F31293EF}" srcOrd="0" destOrd="0" presId="urn:microsoft.com/office/officeart/2005/8/layout/vList5"/>
    <dgm:cxn modelId="{509EEFE6-FA6B-4995-8922-FCBEDD09D34D}" type="presParOf" srcId="{B4E47D88-8ECC-4AB2-B95F-1FEAEB1A4A65}" destId="{A341D07C-BBB7-4482-B671-CAA314121F5F}" srcOrd="1" destOrd="0" presId="urn:microsoft.com/office/officeart/2005/8/layout/vList5"/>
    <dgm:cxn modelId="{1F3B0040-8ADB-4A19-A80C-33A99BF7CD5F}" type="presParOf" srcId="{236D6AF9-9A66-428D-9831-24D26D5316E1}" destId="{1DFB343A-0AC3-479A-BB5B-020F3C13FEE5}" srcOrd="1" destOrd="0" presId="urn:microsoft.com/office/officeart/2005/8/layout/vList5"/>
    <dgm:cxn modelId="{C5ED7261-2E5D-479A-B956-C5A4F38ABE27}" type="presParOf" srcId="{236D6AF9-9A66-428D-9831-24D26D5316E1}" destId="{20B4684C-12CA-4EC3-B5A5-73AB17E2720C}" srcOrd="2" destOrd="0" presId="urn:microsoft.com/office/officeart/2005/8/layout/vList5"/>
    <dgm:cxn modelId="{7393338E-85D2-4E9C-99E2-15CA361B5806}" type="presParOf" srcId="{20B4684C-12CA-4EC3-B5A5-73AB17E2720C}" destId="{48746502-AAF0-4143-9CFA-EFDD09F468A8}" srcOrd="0" destOrd="0" presId="urn:microsoft.com/office/officeart/2005/8/layout/vList5"/>
    <dgm:cxn modelId="{24ED5E28-8B0D-4594-A929-9D3CC282DBDB}" type="presParOf" srcId="{20B4684C-12CA-4EC3-B5A5-73AB17E2720C}" destId="{55832E89-1885-4899-B257-84D146FDC17B}" srcOrd="1" destOrd="0" presId="urn:microsoft.com/office/officeart/2005/8/layout/vList5"/>
    <dgm:cxn modelId="{407C5295-3139-4D9B-BAB0-513CEF59DFA1}" type="presParOf" srcId="{236D6AF9-9A66-428D-9831-24D26D5316E1}" destId="{80E1E6D5-FB6E-434B-B1FB-F66E636F3EF8}" srcOrd="3" destOrd="0" presId="urn:microsoft.com/office/officeart/2005/8/layout/vList5"/>
    <dgm:cxn modelId="{C3058B2D-967B-4CCE-80E7-7C286F20AD06}" type="presParOf" srcId="{236D6AF9-9A66-428D-9831-24D26D5316E1}" destId="{EB08152A-C293-4377-B48C-F57DC5C61F24}" srcOrd="4" destOrd="0" presId="urn:microsoft.com/office/officeart/2005/8/layout/vList5"/>
    <dgm:cxn modelId="{F96E347E-55ED-4E93-80C4-818805988711}" type="presParOf" srcId="{EB08152A-C293-4377-B48C-F57DC5C61F24}" destId="{14760922-42B5-44C7-BA43-101252B5CACC}" srcOrd="0" destOrd="0" presId="urn:microsoft.com/office/officeart/2005/8/layout/vList5"/>
    <dgm:cxn modelId="{F033731C-F662-4DF3-9D6E-8F393059A55D}" type="presParOf" srcId="{EB08152A-C293-4377-B48C-F57DC5C61F24}" destId="{56F11140-C250-4B6B-B586-AAF7E26BC7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1D07C-BBB7-4482-B671-CAA314121F5F}">
      <dsp:nvSpPr>
        <dsp:cNvPr id="0" name=""/>
        <dsp:cNvSpPr/>
      </dsp:nvSpPr>
      <dsp:spPr>
        <a:xfrm rot="5400000">
          <a:off x="4783906" y="-2110911"/>
          <a:ext cx="1269172" cy="54948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2000" b="1" kern="1200" dirty="0" smtClean="0">
              <a:latin typeface="华文仿宋" pitchFamily="2" charset="-122"/>
              <a:ea typeface="华文仿宋" pitchFamily="2" charset="-122"/>
            </a:rPr>
            <a:t>研制 </a:t>
          </a:r>
          <a:r>
            <a:rPr lang="en-US" sz="2000" b="1" kern="1200" dirty="0" smtClean="0">
              <a:latin typeface="华文仿宋" pitchFamily="2" charset="-122"/>
              <a:ea typeface="华文仿宋" pitchFamily="2" charset="-122"/>
            </a:rPr>
            <a:t>DBMS </a:t>
          </a:r>
          <a:r>
            <a:rPr lang="zh-CN" sz="2000" b="1" kern="1200" dirty="0" smtClean="0">
              <a:latin typeface="华文仿宋" pitchFamily="2" charset="-122"/>
              <a:ea typeface="华文仿宋" pitchFamily="2" charset="-122"/>
            </a:rPr>
            <a:t>及</a:t>
          </a: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其相关</a:t>
          </a:r>
          <a:r>
            <a:rPr lang="zh-CN" sz="2000" b="1" kern="1200" dirty="0" smtClean="0">
              <a:latin typeface="华文仿宋" pitchFamily="2" charset="-122"/>
              <a:ea typeface="华文仿宋" pitchFamily="2" charset="-122"/>
            </a:rPr>
            <a:t>工具软件和中间件</a:t>
          </a: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，以提高系统的性能和用户的生产率</a:t>
          </a:r>
          <a:endParaRPr lang="zh-CN" sz="2000" b="1" kern="1200" dirty="0">
            <a:latin typeface="华文仿宋" pitchFamily="2" charset="-122"/>
            <a:ea typeface="华文仿宋" pitchFamily="2" charset="-122"/>
          </a:endParaRPr>
        </a:p>
      </dsp:txBody>
      <dsp:txXfrm rot="-5400000">
        <a:off x="2671086" y="63865"/>
        <a:ext cx="5432857" cy="1145260"/>
      </dsp:txXfrm>
    </dsp:sp>
    <dsp:sp modelId="{8CEEA18A-8313-415A-9EB3-1460F31293EF}">
      <dsp:nvSpPr>
        <dsp:cNvPr id="0" name=""/>
        <dsp:cNvSpPr/>
      </dsp:nvSpPr>
      <dsp:spPr>
        <a:xfrm>
          <a:off x="160382" y="7816"/>
          <a:ext cx="2510703" cy="1257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DBMS</a:t>
          </a:r>
          <a:r>
            <a:rPr lang="zh-CN" altLang="en-US" sz="2400" b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研制</a:t>
          </a:r>
          <a:endParaRPr lang="en-US" altLang="zh-CN" sz="2400" b="1" kern="1200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i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系统</a:t>
          </a:r>
          <a:r>
            <a:rPr lang="zh-CN" altLang="en-US" sz="1400" b="1" i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管理技术</a:t>
          </a:r>
          <a:endParaRPr lang="zh-CN" altLang="en-US" sz="1400" b="1" i="1" kern="1200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sp:txBody>
      <dsp:txXfrm>
        <a:off x="221761" y="69195"/>
        <a:ext cx="2387945" cy="1134599"/>
      </dsp:txXfrm>
    </dsp:sp>
    <dsp:sp modelId="{55832E89-1885-4899-B257-84D146FDC17B}">
      <dsp:nvSpPr>
        <dsp:cNvPr id="0" name=""/>
        <dsp:cNvSpPr/>
      </dsp:nvSpPr>
      <dsp:spPr>
        <a:xfrm rot="5400000">
          <a:off x="4694415" y="-626813"/>
          <a:ext cx="1448821" cy="54717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smtClean="0">
              <a:latin typeface="华文仿宋" pitchFamily="2" charset="-122"/>
              <a:ea typeface="华文仿宋" pitchFamily="2" charset="-122"/>
            </a:rPr>
            <a:t>研究数据库的设计方法、工具和理论</a:t>
          </a:r>
          <a:endParaRPr lang="zh-CN" altLang="en-US" sz="2000" b="1" kern="1200" dirty="0">
            <a:latin typeface="华文仿宋" pitchFamily="2" charset="-122"/>
            <a:ea typeface="华文仿宋" pitchFamily="2" charset="-122"/>
          </a:endParaRPr>
        </a:p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研究数据模型</a:t>
          </a:r>
          <a:endParaRPr lang="zh-CN" altLang="en-US" sz="2000" b="1" kern="1200" dirty="0">
            <a:latin typeface="华文仿宋" pitchFamily="2" charset="-122"/>
            <a:ea typeface="华文仿宋" pitchFamily="2" charset="-122"/>
          </a:endParaRPr>
        </a:p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研究数据库设计规范和标准</a:t>
          </a:r>
          <a:endParaRPr lang="zh-CN" altLang="en-US" sz="2000" b="1" kern="1200" dirty="0">
            <a:latin typeface="华文仿宋" pitchFamily="2" charset="-122"/>
            <a:ea typeface="华文仿宋" pitchFamily="2" charset="-122"/>
          </a:endParaRPr>
        </a:p>
      </dsp:txBody>
      <dsp:txXfrm rot="-5400000">
        <a:off x="2682956" y="1455372"/>
        <a:ext cx="5401013" cy="1307369"/>
      </dsp:txXfrm>
    </dsp:sp>
    <dsp:sp modelId="{48746502-AAF0-4143-9CFA-EFDD09F468A8}">
      <dsp:nvSpPr>
        <dsp:cNvPr id="0" name=""/>
        <dsp:cNvSpPr/>
      </dsp:nvSpPr>
      <dsp:spPr>
        <a:xfrm>
          <a:off x="160382" y="1445865"/>
          <a:ext cx="2510703" cy="13263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数据库设计</a:t>
          </a:r>
          <a:endParaRPr lang="en-US" altLang="zh-CN" sz="2400" b="1" kern="1200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i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应用</a:t>
          </a:r>
          <a:r>
            <a:rPr lang="zh-CN" altLang="en-US" sz="1400" b="1" i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开发技术</a:t>
          </a:r>
          <a:endParaRPr lang="zh-CN" altLang="en-US" sz="1400" b="1" i="1" kern="1200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sp:txBody>
      <dsp:txXfrm>
        <a:off x="225131" y="1510614"/>
        <a:ext cx="2381205" cy="1196883"/>
      </dsp:txXfrm>
    </dsp:sp>
    <dsp:sp modelId="{56F11140-C250-4B6B-B586-AAF7E26BC72D}">
      <dsp:nvSpPr>
        <dsp:cNvPr id="0" name=""/>
        <dsp:cNvSpPr/>
      </dsp:nvSpPr>
      <dsp:spPr>
        <a:xfrm rot="5400000">
          <a:off x="4509981" y="1108136"/>
          <a:ext cx="1817023" cy="54948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研究关系规范化理论、关系数据理论等</a:t>
          </a:r>
          <a:endParaRPr lang="zh-CN" altLang="en-US" sz="2000" b="1" kern="1200" dirty="0">
            <a:latin typeface="华文仿宋" pitchFamily="2" charset="-122"/>
            <a:ea typeface="华文仿宋" pitchFamily="2" charset="-122"/>
          </a:endParaRPr>
        </a:p>
        <a:p>
          <a:pPr marL="228600" lvl="1" indent="-228600" algn="l" defTabSz="889000" rtl="0">
            <a:lnSpc>
              <a:spcPct val="11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2000" b="1" kern="1200" dirty="0" smtClean="0">
              <a:latin typeface="华文仿宋" pitchFamily="2" charset="-122"/>
              <a:ea typeface="华文仿宋" pitchFamily="2" charset="-122"/>
            </a:rPr>
            <a:t>与人工智能、并行计算等结合形成新方向。 </a:t>
          </a:r>
          <a:endParaRPr lang="zh-CN" altLang="en-US" sz="2000" b="1" kern="1200" dirty="0">
            <a:latin typeface="华文仿宋" pitchFamily="2" charset="-122"/>
            <a:ea typeface="华文仿宋" pitchFamily="2" charset="-122"/>
          </a:endParaRPr>
        </a:p>
      </dsp:txBody>
      <dsp:txXfrm rot="-5400000">
        <a:off x="2671086" y="3035731"/>
        <a:ext cx="5406113" cy="1639623"/>
      </dsp:txXfrm>
    </dsp:sp>
    <dsp:sp modelId="{14760922-42B5-44C7-BA43-101252B5CACC}">
      <dsp:nvSpPr>
        <dsp:cNvPr id="0" name=""/>
        <dsp:cNvSpPr/>
      </dsp:nvSpPr>
      <dsp:spPr>
        <a:xfrm>
          <a:off x="160382" y="2955491"/>
          <a:ext cx="2510703" cy="1800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数据库理论</a:t>
          </a:r>
          <a:endParaRPr lang="en-US" altLang="zh-CN" sz="2400" b="1" kern="1200" dirty="0" smtClean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i="1" u="none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基础</a:t>
          </a:r>
          <a:r>
            <a:rPr lang="zh-CN" altLang="en-US" sz="1400" b="1" i="1" u="none" kern="1200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原理理论</a:t>
          </a:r>
          <a:endParaRPr lang="zh-CN" altLang="en-US" sz="1400" b="1" i="1" u="none" kern="1200" dirty="0">
            <a:solidFill>
              <a:schemeClr val="tx1"/>
            </a:solidFill>
            <a:latin typeface="华文仿宋" pitchFamily="2" charset="-122"/>
            <a:ea typeface="华文仿宋" pitchFamily="2" charset="-122"/>
          </a:endParaRPr>
        </a:p>
      </dsp:txBody>
      <dsp:txXfrm>
        <a:off x="248256" y="3043365"/>
        <a:ext cx="2334955" cy="1624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52378A-8868-4FE0-B707-30FCE84A8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40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CF9EB3-E189-4D97-9A70-2A7FE4D36694}" type="datetimeFigureOut">
              <a:rPr lang="zh-CN" altLang="en-US"/>
              <a:pPr>
                <a:defRPr/>
              </a:pPr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AC91A95-0DDB-4322-8FD3-BD41AB02AD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dridesig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395913" y="6370638"/>
            <a:ext cx="3154362" cy="30638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itchFamily="2" charset="-122"/>
              </a:rPr>
              <a:t>DATABASE@UESTC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69888" y="6330950"/>
            <a:ext cx="18272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学以致用</a:t>
            </a: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            </a:t>
            </a:r>
          </a:p>
          <a:p>
            <a:pPr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	</a:t>
            </a:r>
            <a:r>
              <a:rPr lang="zh-CN" altLang="en-US" sz="12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用以促学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13" y="0"/>
            <a:ext cx="7735887" cy="849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9265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l"/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27BED-51E8-4504-ABD8-69A1609AC3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06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3227BED-51E8-4504-ABD8-69A1609AC3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8277225" y="0"/>
            <a:ext cx="866775" cy="908050"/>
            <a:chOff x="5214" y="0"/>
            <a:chExt cx="546" cy="572"/>
          </a:xfrm>
        </p:grpSpPr>
        <p:grpSp>
          <p:nvGrpSpPr>
            <p:cNvPr id="5148" name="Group 10"/>
            <p:cNvGrpSpPr>
              <a:grpSpLocks/>
            </p:cNvGrpSpPr>
            <p:nvPr/>
          </p:nvGrpSpPr>
          <p:grpSpPr bwMode="auto">
            <a:xfrm>
              <a:off x="5214" y="0"/>
              <a:ext cx="546" cy="572"/>
              <a:chOff x="3742" y="0"/>
              <a:chExt cx="546" cy="572"/>
            </a:xfrm>
          </p:grpSpPr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3742" y="0"/>
                <a:ext cx="544" cy="572"/>
              </a:xfrm>
              <a:prstGeom prst="rect">
                <a:avLst/>
              </a:prstGeom>
              <a:gradFill rotWithShape="1">
                <a:gsLst>
                  <a:gs pos="0">
                    <a:srgbClr val="D25500">
                      <a:alpha val="80000"/>
                    </a:srgbClr>
                  </a:gs>
                  <a:gs pos="100000">
                    <a:srgbClr val="612700">
                      <a:alpha val="0"/>
                    </a:srgb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151" name="Group 12"/>
              <p:cNvGrpSpPr>
                <a:grpSpLocks/>
              </p:cNvGrpSpPr>
              <p:nvPr/>
            </p:nvGrpSpPr>
            <p:grpSpPr bwMode="auto">
              <a:xfrm>
                <a:off x="3744" y="0"/>
                <a:ext cx="544" cy="572"/>
                <a:chOff x="3744" y="0"/>
                <a:chExt cx="544" cy="572"/>
              </a:xfrm>
            </p:grpSpPr>
            <p:sp>
              <p:nvSpPr>
                <p:cNvPr id="1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544" cy="572"/>
                </a:xfrm>
                <a:prstGeom prst="rect">
                  <a:avLst/>
                </a:prstGeom>
                <a:solidFill>
                  <a:srgbClr val="FDAA03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27" cy="572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>
                        <a:alpha val="17999"/>
                      </a:schemeClr>
                    </a:gs>
                    <a:gs pos="100000">
                      <a:srgbClr val="FDAA03">
                        <a:alpha val="14999"/>
                      </a:srgb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pic>
          <p:nvPicPr>
            <p:cNvPr id="5149" name="Picture 15"/>
            <p:cNvPicPr>
              <a:picLocks noChangeAspect="1" noChangeArrowheads="1"/>
            </p:cNvPicPr>
            <p:nvPr/>
          </p:nvPicPr>
          <p:blipFill>
            <a:blip r:embed="rId4">
              <a:lum contrast="12000"/>
            </a:blip>
            <a:srcRect/>
            <a:stretch>
              <a:fillRect/>
            </a:stretch>
          </p:blipFill>
          <p:spPr bwMode="auto">
            <a:xfrm>
              <a:off x="5413" y="188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7419975" y="0"/>
            <a:ext cx="866775" cy="908050"/>
            <a:chOff x="4674" y="0"/>
            <a:chExt cx="546" cy="572"/>
          </a:xfrm>
        </p:grpSpPr>
        <p:grpSp>
          <p:nvGrpSpPr>
            <p:cNvPr id="5142" name="Group 17"/>
            <p:cNvGrpSpPr>
              <a:grpSpLocks/>
            </p:cNvGrpSpPr>
            <p:nvPr/>
          </p:nvGrpSpPr>
          <p:grpSpPr bwMode="auto">
            <a:xfrm>
              <a:off x="4674" y="0"/>
              <a:ext cx="546" cy="572"/>
              <a:chOff x="3742" y="0"/>
              <a:chExt cx="546" cy="572"/>
            </a:xfrm>
          </p:grpSpPr>
          <p:sp>
            <p:nvSpPr>
              <p:cNvPr id="4" name="Rectangle 18"/>
              <p:cNvSpPr>
                <a:spLocks noChangeArrowheads="1"/>
              </p:cNvSpPr>
              <p:nvPr/>
            </p:nvSpPr>
            <p:spPr bwMode="auto">
              <a:xfrm>
                <a:off x="3742" y="0"/>
                <a:ext cx="544" cy="572"/>
              </a:xfrm>
              <a:prstGeom prst="rect">
                <a:avLst/>
              </a:prstGeom>
              <a:gradFill rotWithShape="1">
                <a:gsLst>
                  <a:gs pos="0">
                    <a:srgbClr val="D25500">
                      <a:alpha val="80000"/>
                    </a:srgbClr>
                  </a:gs>
                  <a:gs pos="100000">
                    <a:srgbClr val="612700">
                      <a:alpha val="0"/>
                    </a:srgb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145" name="Group 19"/>
              <p:cNvGrpSpPr>
                <a:grpSpLocks/>
              </p:cNvGrpSpPr>
              <p:nvPr/>
            </p:nvGrpSpPr>
            <p:grpSpPr bwMode="auto">
              <a:xfrm>
                <a:off x="3744" y="0"/>
                <a:ext cx="544" cy="572"/>
                <a:chOff x="3744" y="0"/>
                <a:chExt cx="544" cy="572"/>
              </a:xfrm>
            </p:grpSpPr>
            <p:sp>
              <p:nvSpPr>
                <p:cNvPr id="6" name="Rectangle 20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544" cy="572"/>
                </a:xfrm>
                <a:prstGeom prst="rect">
                  <a:avLst/>
                </a:prstGeom>
                <a:solidFill>
                  <a:srgbClr val="FDAA03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27" cy="572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>
                        <a:alpha val="17999"/>
                      </a:schemeClr>
                    </a:gs>
                    <a:gs pos="100000">
                      <a:srgbClr val="FDAA03">
                        <a:alpha val="14999"/>
                      </a:srgb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pic>
          <p:nvPicPr>
            <p:cNvPr id="5143" name="Picture 22"/>
            <p:cNvPicPr>
              <a:picLocks noChangeAspect="1" noChangeArrowheads="1"/>
            </p:cNvPicPr>
            <p:nvPr/>
          </p:nvPicPr>
          <p:blipFill>
            <a:blip r:embed="rId5">
              <a:lum contrast="6000"/>
            </a:blip>
            <a:srcRect/>
            <a:stretch>
              <a:fillRect/>
            </a:stretch>
          </p:blipFill>
          <p:spPr bwMode="auto">
            <a:xfrm>
              <a:off x="4866" y="189"/>
              <a:ext cx="15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30238" y="11144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zh-CN" sz="1400" b="1">
              <a:solidFill>
                <a:srgbClr val="4D4D4D"/>
              </a:solidFill>
              <a:ea typeface="宋体" pitchFamily="2" charset="-122"/>
            </a:endParaRPr>
          </a:p>
        </p:txBody>
      </p: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0" y="6216650"/>
            <a:ext cx="9144000" cy="641350"/>
            <a:chOff x="0" y="3916"/>
            <a:chExt cx="5760" cy="404"/>
          </a:xfrm>
        </p:grpSpPr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 rot="5400000">
              <a:off x="2795" y="1121"/>
              <a:ext cx="169" cy="57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 rot="5400000">
              <a:off x="2698" y="1258"/>
              <a:ext cx="364" cy="576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130" name="Group 35"/>
          <p:cNvGrpSpPr>
            <a:grpSpLocks/>
          </p:cNvGrpSpPr>
          <p:nvPr/>
        </p:nvGrpSpPr>
        <p:grpSpPr bwMode="auto">
          <a:xfrm>
            <a:off x="6562725" y="0"/>
            <a:ext cx="866775" cy="844550"/>
            <a:chOff x="4134" y="0"/>
            <a:chExt cx="546" cy="532"/>
          </a:xfrm>
        </p:grpSpPr>
        <p:grpSp>
          <p:nvGrpSpPr>
            <p:cNvPr id="5134" name="Group 36"/>
            <p:cNvGrpSpPr>
              <a:grpSpLocks/>
            </p:cNvGrpSpPr>
            <p:nvPr/>
          </p:nvGrpSpPr>
          <p:grpSpPr bwMode="auto">
            <a:xfrm>
              <a:off x="4134" y="0"/>
              <a:ext cx="546" cy="532"/>
              <a:chOff x="3742" y="0"/>
              <a:chExt cx="546" cy="572"/>
            </a:xfrm>
          </p:grpSpPr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3742" y="0"/>
                <a:ext cx="544" cy="572"/>
              </a:xfrm>
              <a:prstGeom prst="rect">
                <a:avLst/>
              </a:prstGeom>
              <a:gradFill rotWithShape="1">
                <a:gsLst>
                  <a:gs pos="0">
                    <a:srgbClr val="D25500">
                      <a:alpha val="80000"/>
                    </a:srgbClr>
                  </a:gs>
                  <a:gs pos="100000">
                    <a:srgbClr val="612700">
                      <a:alpha val="0"/>
                    </a:srgb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137" name="Group 38"/>
              <p:cNvGrpSpPr>
                <a:grpSpLocks/>
              </p:cNvGrpSpPr>
              <p:nvPr/>
            </p:nvGrpSpPr>
            <p:grpSpPr bwMode="auto">
              <a:xfrm>
                <a:off x="3744" y="0"/>
                <a:ext cx="544" cy="572"/>
                <a:chOff x="3744" y="0"/>
                <a:chExt cx="544" cy="572"/>
              </a:xfrm>
            </p:grpSpPr>
            <p:sp>
              <p:nvSpPr>
                <p:cNvPr id="1063" name="Rectangle 39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544" cy="572"/>
                </a:xfrm>
                <a:prstGeom prst="rect">
                  <a:avLst/>
                </a:prstGeom>
                <a:solidFill>
                  <a:srgbClr val="FDAA03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64" name="Rectangle 40"/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27" cy="572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>
                        <a:alpha val="17999"/>
                      </a:schemeClr>
                    </a:gs>
                    <a:gs pos="100000">
                      <a:srgbClr val="FDAA03">
                        <a:alpha val="14999"/>
                      </a:srgbClr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pic>
          <p:nvPicPr>
            <p:cNvPr id="5135" name="Picture 41"/>
            <p:cNvPicPr>
              <a:picLocks noChangeAspect="1" noChangeArrowheads="1"/>
            </p:cNvPicPr>
            <p:nvPr/>
          </p:nvPicPr>
          <p:blipFill>
            <a:blip r:embed="rId6">
              <a:lum contrast="12000"/>
            </a:blip>
            <a:srcRect/>
            <a:stretch>
              <a:fillRect/>
            </a:stretch>
          </p:blipFill>
          <p:spPr bwMode="auto">
            <a:xfrm>
              <a:off x="4318" y="178"/>
              <a:ext cx="16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836613"/>
            <a:ext cx="9144000" cy="635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99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892175"/>
            <a:ext cx="9144000" cy="561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133" name="Picture 19" descr="Uestc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286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 b="1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s.google.cn/imgres?imgurl=http://photo.hexun.com/p/2006/0111/8725/b_E6DC108F5B0D11E6.jpg&amp;imgrefurl=http://www.saicn.com/bbs/redirect-3836.html&amp;usg=__7KbsklRbhWfq8CM84bJjz_saX1Y=&amp;h=419&amp;w=500&amp;sz=49&amp;hl=zh-CN&amp;start=4&amp;tbnid=N4fm2Mtzdw9sIM:&amp;tbnh=109&amp;tbnw=130&amp;prev=/images?q=%E6%80%9D%E8%80%83&amp;gbv=2&amp;hl=zh-CN&amp;newwindow=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41388" y="1110300"/>
            <a:ext cx="7199300" cy="19344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zh-CN" sz="44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44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数据库原理及应用</a:t>
            </a:r>
            <a:r>
              <a:rPr lang="en-US" altLang="zh-CN" sz="44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》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</a:rPr>
              <a:t>课程介绍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0"/>
            <a:ext cx="279876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1575" y="0"/>
            <a:ext cx="287337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628149" y="3286648"/>
            <a:ext cx="8197155" cy="2352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kern="0" dirty="0" smtClean="0"/>
              <a:t>计算机科学与工程学院（网络空间安全学院）</a:t>
            </a: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0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kern="0" dirty="0" smtClean="0"/>
              <a:t>                      主讲教师  魏祖宽</a:t>
            </a:r>
            <a:endParaRPr lang="en-US" altLang="zh-CN" kern="0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0" dirty="0" smtClean="0"/>
              <a:t>                                        anlexwee@UESTC.edu.cn</a:t>
            </a:r>
            <a:endParaRPr lang="zh-CN" altLang="en-US" sz="1600" kern="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7" y="4223715"/>
            <a:ext cx="1060133" cy="1415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课程介绍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2828693" y="120007"/>
            <a:ext cx="1949047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问题思考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37686"/>
            <a:ext cx="8229600" cy="11976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大量数据在存储、访问、共享和管理过程中需要考虑哪些问题？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57200" y="3318886"/>
            <a:ext cx="8229600" cy="119769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kern="0" dirty="0" smtClean="0"/>
              <a:t>数据库中会存储哪些业务数据？请</a:t>
            </a:r>
            <a:r>
              <a:rPr lang="zh-CN" altLang="en-US" kern="0" dirty="0"/>
              <a:t>思考</a:t>
            </a:r>
            <a:r>
              <a:rPr lang="zh-CN" altLang="en-US" kern="0" dirty="0" smtClean="0"/>
              <a:t>一个实例进行说明。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284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课程内容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365414" y="1078924"/>
            <a:ext cx="8568630" cy="12763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kern="0" dirty="0" smtClean="0"/>
              <a:t>本课程涵盖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数据库基本理论</a:t>
            </a:r>
            <a:r>
              <a:rPr lang="zh-CN" altLang="en-US" sz="2400" kern="0" dirty="0" smtClean="0"/>
              <a:t>、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数据库系统管理</a:t>
            </a:r>
            <a:r>
              <a:rPr lang="zh-CN" altLang="en-US" sz="2400" kern="0" dirty="0" smtClean="0"/>
              <a:t>和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应用数据库设计与开发</a:t>
            </a:r>
            <a:r>
              <a:rPr lang="zh-CN" altLang="en-US" sz="2400" kern="0" dirty="0" smtClean="0"/>
              <a:t>等，属于计算机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专业核心</a:t>
            </a:r>
            <a:r>
              <a:rPr lang="zh-CN" altLang="en-US" sz="2400" kern="0" dirty="0" smtClean="0"/>
              <a:t>课程之一。</a:t>
            </a:r>
            <a:endParaRPr lang="en-US" altLang="zh-CN" sz="2400" kern="0" dirty="0" smtClean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365415" y="2604655"/>
            <a:ext cx="4374226" cy="31226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000" kern="0" dirty="0" smtClean="0"/>
              <a:t>教材：</a:t>
            </a:r>
            <a:endParaRPr lang="en-US" altLang="zh-CN" sz="2000" kern="0" dirty="0" smtClean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   《</a:t>
            </a:r>
            <a:r>
              <a:rPr lang="zh-CN" altLang="zh-CN" sz="2000" kern="0" dirty="0" smtClean="0">
                <a:solidFill>
                  <a:srgbClr val="FF0000"/>
                </a:solidFill>
              </a:rPr>
              <a:t>数据库系统及应用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(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第三版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)》</a:t>
            </a:r>
            <a:r>
              <a:rPr lang="zh-CN" altLang="en-US" sz="2000" kern="0" dirty="0" smtClean="0"/>
              <a:t>，</a:t>
            </a:r>
            <a:endParaRPr lang="en-US" altLang="zh-CN" sz="2000" kern="0" dirty="0" smtClean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1600" kern="0" dirty="0" smtClean="0"/>
              <a:t>       魏</a:t>
            </a:r>
            <a:r>
              <a:rPr lang="zh-CN" altLang="en-US" sz="1600" kern="0" dirty="0"/>
              <a:t>组宽等编著</a:t>
            </a:r>
            <a:r>
              <a:rPr lang="zh-CN" altLang="en-US" sz="1600" kern="0" dirty="0" smtClean="0"/>
              <a:t>，</a:t>
            </a:r>
            <a:r>
              <a:rPr lang="en-US" altLang="zh-CN" sz="1600" kern="0" dirty="0" smtClean="0"/>
              <a:t>2020</a:t>
            </a:r>
            <a:r>
              <a:rPr lang="zh-CN" altLang="en-US" sz="1600" kern="0" dirty="0" smtClean="0"/>
              <a:t>年，电子工业出版社</a:t>
            </a:r>
            <a:endParaRPr lang="en-US" altLang="zh-CN" sz="1600" kern="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kern="0" dirty="0" smtClean="0"/>
              <a:t>参考教材</a:t>
            </a:r>
            <a:r>
              <a:rPr lang="en-US" altLang="zh-CN" sz="2400" kern="0" dirty="0" smtClean="0"/>
              <a:t/>
            </a:r>
            <a:br>
              <a:rPr lang="en-US" altLang="zh-CN" sz="2400" kern="0" dirty="0" smtClean="0"/>
            </a:br>
            <a:r>
              <a:rPr lang="en-US" altLang="zh-CN" sz="1600" kern="0" dirty="0"/>
              <a:t>1</a:t>
            </a:r>
            <a:r>
              <a:rPr lang="zh-CN" altLang="en-US" sz="1600" kern="0" dirty="0"/>
              <a:t>、</a:t>
            </a:r>
            <a:r>
              <a:rPr lang="en-US" altLang="zh-CN" sz="1600" kern="0" dirty="0" err="1"/>
              <a:t>Silberschatz</a:t>
            </a:r>
            <a:r>
              <a:rPr lang="en-US" altLang="zh-CN" sz="1600" kern="0" dirty="0"/>
              <a:t> </a:t>
            </a:r>
            <a:r>
              <a:rPr lang="en-US" altLang="zh-CN" sz="1600" kern="0" dirty="0" smtClean="0"/>
              <a:t>(</a:t>
            </a:r>
            <a:r>
              <a:rPr lang="zh-CN" altLang="en-US" sz="1600" kern="0" dirty="0" smtClean="0"/>
              <a:t>希尔伯沙茨</a:t>
            </a:r>
            <a:r>
              <a:rPr lang="en-US" altLang="zh-CN" sz="1600" kern="0" dirty="0" smtClean="0"/>
              <a:t>)</a:t>
            </a:r>
            <a:r>
              <a:rPr lang="zh-CN" altLang="en-US" sz="1600" kern="0" dirty="0" smtClean="0"/>
              <a:t>等，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《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数据库系统概念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(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第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6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版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)》</a:t>
            </a:r>
            <a:r>
              <a:rPr lang="zh-CN" altLang="en-US" sz="1600" kern="0" dirty="0" smtClean="0"/>
              <a:t>，</a:t>
            </a:r>
            <a:r>
              <a:rPr lang="en-US" altLang="zh-CN" sz="1600" kern="0" dirty="0" smtClean="0"/>
              <a:t>2014</a:t>
            </a:r>
            <a:r>
              <a:rPr lang="zh-CN" altLang="en-US" sz="1600" kern="0" dirty="0" smtClean="0"/>
              <a:t>年，机械工业出版社</a:t>
            </a:r>
            <a:r>
              <a:rPr lang="en-US" altLang="zh-CN" sz="1600" kern="0" dirty="0" smtClean="0"/>
              <a:t/>
            </a:r>
            <a:br>
              <a:rPr lang="en-US" altLang="zh-CN" sz="1600" kern="0" dirty="0" smtClean="0"/>
            </a:br>
            <a:r>
              <a:rPr lang="en-US" altLang="zh-CN" sz="1600" kern="0" dirty="0" smtClean="0"/>
              <a:t>2</a:t>
            </a:r>
            <a:r>
              <a:rPr lang="zh-CN" altLang="en-US" sz="1600" kern="0" dirty="0" smtClean="0"/>
              <a:t>、王珊，萨师煊，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《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数据库系统概论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(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第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5</a:t>
            </a:r>
            <a:r>
              <a:rPr lang="zh-CN" altLang="en-US" sz="1600" kern="0" dirty="0" smtClean="0">
                <a:solidFill>
                  <a:srgbClr val="0070C0"/>
                </a:solidFill>
              </a:rPr>
              <a:t>版</a:t>
            </a:r>
            <a:r>
              <a:rPr lang="en-US" altLang="zh-CN" sz="1600" kern="0" dirty="0" smtClean="0">
                <a:solidFill>
                  <a:srgbClr val="0070C0"/>
                </a:solidFill>
              </a:rPr>
              <a:t>)》</a:t>
            </a:r>
            <a:r>
              <a:rPr lang="zh-CN" altLang="en-US" sz="1600" kern="0" dirty="0" smtClean="0"/>
              <a:t>，</a:t>
            </a:r>
            <a:r>
              <a:rPr lang="en-US" altLang="zh-CN" sz="1600" kern="0" dirty="0" smtClean="0"/>
              <a:t>2014</a:t>
            </a:r>
            <a:r>
              <a:rPr lang="zh-CN" altLang="en-US" sz="1600" kern="0" dirty="0" smtClean="0"/>
              <a:t>年，高等教育出版社</a:t>
            </a:r>
            <a:endParaRPr lang="zh-CN" altLang="en-US" sz="160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36" y="2703715"/>
            <a:ext cx="4170209" cy="2866505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课程要求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46" y="34603"/>
            <a:ext cx="846073" cy="821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3" y="34603"/>
            <a:ext cx="792088" cy="821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55" y="20748"/>
            <a:ext cx="879535" cy="835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4300" y="1074420"/>
            <a:ext cx="8945880" cy="4876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kern="0" dirty="0" smtClean="0"/>
              <a:t>学时：</a:t>
            </a:r>
            <a:r>
              <a:rPr lang="en-US" altLang="zh-CN" sz="2400" kern="0" dirty="0" smtClean="0"/>
              <a:t>40</a:t>
            </a:r>
            <a:r>
              <a:rPr lang="zh-CN" altLang="en-US" sz="2400" kern="0" dirty="0" smtClean="0"/>
              <a:t>学时</a:t>
            </a:r>
            <a:r>
              <a:rPr lang="en-US" altLang="zh-CN" sz="2400" kern="0" dirty="0" smtClean="0"/>
              <a:t>.</a:t>
            </a:r>
            <a:r>
              <a:rPr lang="zh-CN" altLang="en-US" sz="2400" kern="0" dirty="0" smtClean="0"/>
              <a:t>理论教学 </a:t>
            </a:r>
            <a:r>
              <a:rPr lang="en-US" altLang="zh-CN" sz="2400" kern="0" dirty="0" smtClean="0"/>
              <a:t>+ 8</a:t>
            </a:r>
            <a:r>
              <a:rPr lang="zh-CN" altLang="en-US" sz="2400" kern="0" dirty="0" smtClean="0"/>
              <a:t>学时</a:t>
            </a:r>
            <a:r>
              <a:rPr lang="en-US" altLang="zh-CN" sz="2400" kern="0" dirty="0" smtClean="0"/>
              <a:t>.</a:t>
            </a:r>
            <a:r>
              <a:rPr lang="zh-CN" altLang="en-US" sz="2400" kern="0" dirty="0" smtClean="0"/>
              <a:t>上机</a:t>
            </a:r>
            <a:r>
              <a:rPr lang="zh-CN" altLang="en-US" sz="2400" kern="0" dirty="0"/>
              <a:t>实验；</a:t>
            </a:r>
            <a:endParaRPr lang="en-US" altLang="zh-CN" sz="2400" kern="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kern="0" dirty="0" smtClean="0"/>
              <a:t>根据教学大纲要求，本课程讲述</a:t>
            </a:r>
            <a:r>
              <a:rPr lang="zh-CN" altLang="en-US" sz="2400" kern="0" dirty="0" smtClean="0"/>
              <a:t>和考察的</a:t>
            </a:r>
            <a:r>
              <a:rPr lang="zh-CN" altLang="en-US" sz="2400" kern="0" dirty="0" smtClean="0"/>
              <a:t>章节内容如下：</a:t>
            </a:r>
            <a:endParaRPr lang="en-US" altLang="zh-CN" sz="1800" kern="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01" y="2566821"/>
            <a:ext cx="3018331" cy="3277719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6"/>
          <a:stretch/>
        </p:blipFill>
        <p:spPr>
          <a:xfrm>
            <a:off x="801147" y="3097273"/>
            <a:ext cx="1858233" cy="2747267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140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47" y="3642361"/>
            <a:ext cx="3648375" cy="2379518"/>
          </a:xfrm>
          <a:prstGeom prst="rect">
            <a:avLst/>
          </a:prstGeom>
          <a:ln>
            <a:noFill/>
          </a:ln>
        </p:spPr>
      </p:pic>
      <p:sp>
        <p:nvSpPr>
          <p:cNvPr id="119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课程要求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46" y="34603"/>
            <a:ext cx="846073" cy="821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3" y="34603"/>
            <a:ext cx="792088" cy="821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55" y="20748"/>
            <a:ext cx="879535" cy="835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4300" y="1074420"/>
            <a:ext cx="8945880" cy="4876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kern="0" dirty="0" smtClean="0"/>
              <a:t>成绩构成：</a:t>
            </a:r>
            <a:r>
              <a:rPr lang="en-US" altLang="zh-CN" sz="2400" kern="0" dirty="0" smtClean="0"/>
              <a:t/>
            </a:r>
            <a:br>
              <a:rPr lang="en-US" altLang="zh-CN" sz="2400" kern="0" dirty="0" smtClean="0"/>
            </a:br>
            <a:r>
              <a:rPr lang="en-US" altLang="zh-CN" sz="2400" kern="0" dirty="0" smtClean="0"/>
              <a:t> </a:t>
            </a:r>
            <a:r>
              <a:rPr lang="zh-CN" altLang="en-US" sz="2200" kern="0" dirty="0" smtClean="0">
                <a:solidFill>
                  <a:srgbClr val="FF0000"/>
                </a:solidFill>
              </a:rPr>
              <a:t>期末</a:t>
            </a:r>
            <a:r>
              <a:rPr lang="en-US" altLang="zh-CN" sz="2200" kern="0" dirty="0" smtClean="0">
                <a:solidFill>
                  <a:srgbClr val="FF0000"/>
                </a:solidFill>
              </a:rPr>
              <a:t>60% + </a:t>
            </a:r>
            <a:r>
              <a:rPr lang="zh-CN" altLang="en-US" sz="2200" kern="0" dirty="0" smtClean="0">
                <a:solidFill>
                  <a:srgbClr val="FF0000"/>
                </a:solidFill>
              </a:rPr>
              <a:t>上机实验</a:t>
            </a:r>
            <a:r>
              <a:rPr lang="en-US" altLang="zh-CN" sz="2200" kern="0" dirty="0" smtClean="0">
                <a:solidFill>
                  <a:srgbClr val="FF0000"/>
                </a:solidFill>
              </a:rPr>
              <a:t>25% + </a:t>
            </a:r>
            <a:r>
              <a:rPr lang="zh-CN" altLang="en-US" sz="2200" kern="0" dirty="0" smtClean="0">
                <a:solidFill>
                  <a:srgbClr val="FF0000"/>
                </a:solidFill>
              </a:rPr>
              <a:t>平时</a:t>
            </a:r>
            <a:r>
              <a:rPr lang="en-US" altLang="zh-CN" sz="2200" kern="0" dirty="0" smtClean="0">
                <a:solidFill>
                  <a:srgbClr val="FF0000"/>
                </a:solidFill>
              </a:rPr>
              <a:t>5% + </a:t>
            </a:r>
            <a:r>
              <a:rPr lang="zh-CN" altLang="en-US" sz="2200" kern="0" dirty="0" smtClean="0">
                <a:solidFill>
                  <a:srgbClr val="FF0000"/>
                </a:solidFill>
              </a:rPr>
              <a:t>期中</a:t>
            </a:r>
            <a:r>
              <a:rPr lang="en-US" altLang="zh-CN" sz="2200" kern="0" dirty="0" smtClean="0">
                <a:solidFill>
                  <a:srgbClr val="FF0000"/>
                </a:solidFill>
              </a:rPr>
              <a:t>(</a:t>
            </a:r>
            <a:r>
              <a:rPr lang="zh-CN" altLang="en-US" sz="2200" kern="0" dirty="0" smtClean="0">
                <a:solidFill>
                  <a:srgbClr val="FF0000"/>
                </a:solidFill>
              </a:rPr>
              <a:t>慕课</a:t>
            </a:r>
            <a:r>
              <a:rPr lang="en-US" altLang="zh-CN" sz="2200" kern="0" dirty="0" smtClean="0">
                <a:solidFill>
                  <a:srgbClr val="FF0000"/>
                </a:solidFill>
              </a:rPr>
              <a:t>)10%</a:t>
            </a:r>
            <a:r>
              <a:rPr lang="zh-CN" altLang="en-US" sz="2200" kern="0" dirty="0" smtClean="0"/>
              <a:t>；</a:t>
            </a:r>
            <a:endParaRPr lang="en-US" altLang="zh-CN" sz="2200" kern="0" dirty="0" smtClean="0"/>
          </a:p>
          <a:p>
            <a:pPr>
              <a:spcBef>
                <a:spcPts val="0"/>
              </a:spcBef>
              <a:spcAft>
                <a:spcPts val="400"/>
              </a:spcAft>
            </a:pPr>
            <a:endParaRPr lang="en-US" altLang="zh-CN" sz="400" kern="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kern="0" dirty="0" smtClean="0"/>
              <a:t>慕课同步开课，请实名加入学习，慕课地址为：</a:t>
            </a:r>
            <a:endParaRPr lang="en-US" altLang="zh-CN" sz="2400" kern="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zh-CN" sz="1700" kern="0" dirty="0" smtClean="0">
                <a:solidFill>
                  <a:srgbClr val="0070C0"/>
                </a:solidFill>
              </a:rPr>
              <a:t>     www.icourse163.org/course/UESTC-1458643166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zh-CN" sz="1800" kern="0" dirty="0" smtClean="0">
                <a:solidFill>
                  <a:srgbClr val="002060"/>
                </a:solidFill>
              </a:rPr>
              <a:t>     (</a:t>
            </a:r>
            <a:r>
              <a:rPr lang="zh-CN" altLang="en-US" sz="1800" kern="0" dirty="0" smtClean="0">
                <a:solidFill>
                  <a:srgbClr val="002060"/>
                </a:solidFill>
              </a:rPr>
              <a:t>慕课</a:t>
            </a:r>
            <a:r>
              <a:rPr lang="zh-CN" altLang="en-US" sz="1800" kern="0" dirty="0">
                <a:solidFill>
                  <a:srgbClr val="002060"/>
                </a:solidFill>
              </a:rPr>
              <a:t>对应</a:t>
            </a:r>
            <a:r>
              <a:rPr lang="zh-CN" altLang="en-US" sz="1800" kern="0" dirty="0" smtClean="0">
                <a:solidFill>
                  <a:srgbClr val="002060"/>
                </a:solidFill>
              </a:rPr>
              <a:t>单元的测试成绩将代替期中成绩</a:t>
            </a:r>
            <a:r>
              <a:rPr lang="en-US" altLang="zh-CN" sz="1800" kern="0" dirty="0" smtClean="0">
                <a:solidFill>
                  <a:srgbClr val="002060"/>
                </a:solidFill>
              </a:rPr>
              <a:t>)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endParaRPr lang="en-US" altLang="zh-CN" sz="600" kern="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kern="0" dirty="0" smtClean="0"/>
              <a:t>实验时间安排意见征询</a:t>
            </a:r>
            <a:r>
              <a:rPr lang="en-US" altLang="zh-CN" sz="2400" kern="0" dirty="0" smtClean="0"/>
              <a:t>…	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CN" altLang="en-US" sz="1600" kern="0" dirty="0" smtClean="0">
                <a:solidFill>
                  <a:srgbClr val="FF0000"/>
                </a:solidFill>
              </a:rPr>
              <a:t>      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1.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平时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(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上课时间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)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  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or  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2</a:t>
            </a:r>
            <a:r>
              <a:rPr lang="en-US" altLang="zh-CN" sz="1600" kern="0" dirty="0">
                <a:solidFill>
                  <a:srgbClr val="FF0000"/>
                </a:solidFill>
              </a:rPr>
              <a:t>.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集中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(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周</a:t>
            </a:r>
            <a:r>
              <a:rPr lang="zh-CN" altLang="en-US" sz="1600" kern="0" dirty="0">
                <a:solidFill>
                  <a:srgbClr val="FF0000"/>
                </a:solidFill>
              </a:rPr>
              <a:t>中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晚上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/</a:t>
            </a:r>
            <a:r>
              <a:rPr lang="zh-CN" altLang="en-US" sz="1600" kern="0" dirty="0" smtClean="0">
                <a:solidFill>
                  <a:srgbClr val="FF0000"/>
                </a:solidFill>
              </a:rPr>
              <a:t>周末白天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8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156384"/>
              </p:ext>
            </p:extLst>
          </p:nvPr>
        </p:nvGraphicFramePr>
        <p:xfrm>
          <a:off x="113868" y="967046"/>
          <a:ext cx="87725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3" imgW="7015582" imgH="4234282" progId="Visio.Drawing.11">
                  <p:embed/>
                </p:oleObj>
              </mc:Choice>
              <mc:Fallback>
                <p:oleObj r:id="rId3" imgW="7015582" imgH="4234282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68" y="967046"/>
                        <a:ext cx="877252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课程引入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>
            <a:off x="2828693" y="120007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应用实例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507074" cy="46926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生活中的数据库应用实例？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b="1" i="1" dirty="0" smtClean="0">
                <a:solidFill>
                  <a:srgbClr val="7030A0"/>
                </a:solidFill>
              </a:rPr>
              <a:t>校园学籍</a:t>
            </a:r>
            <a:r>
              <a:rPr lang="en-US" altLang="zh-CN" sz="2000" b="1" i="1" dirty="0" smtClean="0">
                <a:solidFill>
                  <a:srgbClr val="7030A0"/>
                </a:solidFill>
              </a:rPr>
              <a:t>/</a:t>
            </a:r>
            <a:r>
              <a:rPr lang="zh-CN" altLang="en-US" sz="2000" b="1" i="1" dirty="0" smtClean="0">
                <a:solidFill>
                  <a:srgbClr val="7030A0"/>
                </a:solidFill>
              </a:rPr>
              <a:t>成绩</a:t>
            </a:r>
            <a:r>
              <a:rPr lang="en-US" altLang="zh-CN" sz="2000" b="1" i="1" dirty="0" smtClean="0">
                <a:solidFill>
                  <a:srgbClr val="7030A0"/>
                </a:solidFill>
              </a:rPr>
              <a:t>/</a:t>
            </a:r>
            <a:r>
              <a:rPr lang="zh-CN" altLang="en-US" sz="2000" b="1" i="1" dirty="0" smtClean="0">
                <a:solidFill>
                  <a:srgbClr val="7030A0"/>
                </a:solidFill>
              </a:rPr>
              <a:t>财务信息管理系统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银行业务管理系统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电信业务管理系统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火车、飞机的订票管理系统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医院信息管理系统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/>
              <a:t>。。。。。。</a:t>
            </a:r>
          </a:p>
          <a:p>
            <a:pPr lvl="1">
              <a:buFont typeface="Wingdings" pitchFamily="2" charset="2"/>
              <a:buNone/>
            </a:pPr>
            <a:endParaRPr lang="zh-CN" altLang="en-US" b="1" dirty="0" smtClean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406873" y="1294968"/>
            <a:ext cx="2615636" cy="2081212"/>
            <a:chOff x="3742" y="1661"/>
            <a:chExt cx="1337" cy="1359"/>
          </a:xfrm>
        </p:grpSpPr>
        <p:pic>
          <p:nvPicPr>
            <p:cNvPr id="6" name="Picture 16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7" y="2069"/>
              <a:ext cx="1134" cy="95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742" y="1661"/>
              <a:ext cx="1337" cy="30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3300"/>
                  </a:solidFill>
                </a:rPr>
                <a:t>有哪些</a:t>
              </a:r>
              <a:r>
                <a:rPr lang="zh-CN" altLang="en-US" sz="2400" b="1" dirty="0" smtClean="0">
                  <a:solidFill>
                    <a:srgbClr val="FF3300"/>
                  </a:solidFill>
                </a:rPr>
                <a:t>共性</a:t>
              </a:r>
              <a:r>
                <a:rPr lang="zh-CN" altLang="en-US" sz="2400" b="1" dirty="0">
                  <a:solidFill>
                    <a:srgbClr val="FF3300"/>
                  </a:solidFill>
                </a:rPr>
                <a:t>问题</a:t>
              </a:r>
              <a:r>
                <a:rPr lang="zh-CN" altLang="en-US" sz="2400" b="1" dirty="0" smtClean="0">
                  <a:solidFill>
                    <a:srgbClr val="FF3300"/>
                  </a:solidFill>
                </a:rPr>
                <a:t>？</a:t>
              </a:r>
              <a:endParaRPr lang="zh-CN" altLang="en-US" sz="24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08093" y="3795280"/>
            <a:ext cx="5056181" cy="2165783"/>
          </a:xfrm>
          <a:prstGeom prst="flowChartAlternateProcess">
            <a:avLst/>
          </a:prstGeom>
          <a:noFill/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b="1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6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263525" lvl="1" indent="-2635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宋体" charset="-122"/>
              </a:rPr>
              <a:t>涉及大量数据的有效组织、存储和访问</a:t>
            </a:r>
          </a:p>
          <a:p>
            <a:pPr marL="623888" lvl="2" indent="-360363">
              <a:spcAft>
                <a:spcPts val="0"/>
              </a:spcAft>
            </a:pPr>
            <a:r>
              <a:rPr lang="zh-CN" altLang="en-US" b="1" kern="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减少数据存储冗余</a:t>
            </a:r>
          </a:p>
          <a:p>
            <a:pPr marL="623888" lvl="2" indent="-360363">
              <a:spcAft>
                <a:spcPts val="0"/>
              </a:spcAft>
            </a:pPr>
            <a:r>
              <a:rPr lang="zh-CN" altLang="en-US" b="1" kern="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实现数据共享</a:t>
            </a:r>
          </a:p>
          <a:p>
            <a:pPr marL="623888" lvl="2" indent="-360363">
              <a:spcAft>
                <a:spcPts val="0"/>
              </a:spcAft>
            </a:pPr>
            <a:r>
              <a:rPr lang="zh-CN" altLang="en-US" b="1" kern="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保障数据安全</a:t>
            </a:r>
          </a:p>
          <a:p>
            <a:pPr marL="623888" lvl="2" indent="-360363">
              <a:spcAft>
                <a:spcPts val="0"/>
              </a:spcAft>
            </a:pPr>
            <a:r>
              <a:rPr lang="zh-CN" altLang="en-US" b="1" kern="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高效检索和处理数据</a:t>
            </a:r>
            <a:endParaRPr lang="zh-CN" altLang="en-US" kern="0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课程引入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2828693" y="120007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应用实例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上弧形箭头 1"/>
          <p:cNvSpPr/>
          <p:nvPr/>
        </p:nvSpPr>
        <p:spPr>
          <a:xfrm rot="5400000">
            <a:off x="7199493" y="2382305"/>
            <a:ext cx="2278694" cy="5472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054620"/>
            <a:ext cx="4879342" cy="46926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医院信息管理系统（</a:t>
            </a:r>
            <a:r>
              <a:rPr lang="en-US" altLang="zh-CN" dirty="0" smtClean="0"/>
              <a:t>HIS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sz="2200" b="1" dirty="0" smtClean="0"/>
              <a:t>业务对象（实体）</a:t>
            </a:r>
            <a:endParaRPr lang="en-US" altLang="zh-CN" sz="2200" b="1" dirty="0" smtClean="0"/>
          </a:p>
          <a:p>
            <a:pPr lvl="2">
              <a:spcAft>
                <a:spcPts val="600"/>
              </a:spcAft>
            </a:pPr>
            <a:r>
              <a:rPr lang="zh-CN" altLang="en-US" sz="1600" b="1" dirty="0" smtClean="0"/>
              <a:t>患者、医生、药品、处方。。。</a:t>
            </a:r>
          </a:p>
          <a:p>
            <a:pPr lvl="1">
              <a:spcAft>
                <a:spcPts val="600"/>
              </a:spcAft>
            </a:pPr>
            <a:r>
              <a:rPr lang="zh-CN" altLang="en-US" sz="2200" b="1" dirty="0" smtClean="0"/>
              <a:t>业务活动（联系）</a:t>
            </a:r>
            <a:endParaRPr lang="en-US" altLang="zh-CN" sz="2200" b="1" dirty="0" smtClean="0"/>
          </a:p>
          <a:p>
            <a:pPr lvl="2">
              <a:spcAft>
                <a:spcPts val="600"/>
              </a:spcAft>
            </a:pPr>
            <a:r>
              <a:rPr lang="zh-CN" altLang="en-US" sz="1600" b="1" dirty="0" smtClean="0"/>
              <a:t>挂号、化验、检查、领药、交费。。。</a:t>
            </a:r>
            <a:endParaRPr lang="en-US" altLang="zh-CN" sz="1600" b="1" dirty="0" smtClean="0"/>
          </a:p>
          <a:p>
            <a:pPr lvl="1">
              <a:spcAft>
                <a:spcPts val="600"/>
              </a:spcAft>
            </a:pPr>
            <a:r>
              <a:rPr lang="zh-CN" altLang="en-US" sz="2200" b="1" dirty="0" smtClean="0"/>
              <a:t>数据使用（检索）</a:t>
            </a:r>
            <a:endParaRPr lang="en-US" altLang="zh-CN" sz="2200" b="1" dirty="0" smtClean="0"/>
          </a:p>
          <a:p>
            <a:pPr lvl="2">
              <a:spcAft>
                <a:spcPts val="600"/>
              </a:spcAft>
            </a:pPr>
            <a:r>
              <a:rPr lang="zh-CN" altLang="en-US" sz="1600" b="1" dirty="0" smtClean="0"/>
              <a:t>收入统计、病案分析、绩效评估、辅助决策。。。</a:t>
            </a:r>
          </a:p>
          <a:p>
            <a:pPr lvl="2"/>
            <a:endParaRPr lang="zh-CN" altLang="en-US" b="1" dirty="0" smtClean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517951" y="4007853"/>
            <a:ext cx="3434809" cy="1641475"/>
            <a:chOff x="975" y="2387"/>
            <a:chExt cx="4173" cy="1451"/>
          </a:xfrm>
        </p:grpSpPr>
        <p:grpSp>
          <p:nvGrpSpPr>
            <p:cNvPr id="10246" name="Group 29"/>
            <p:cNvGrpSpPr>
              <a:grpSpLocks/>
            </p:cNvGrpSpPr>
            <p:nvPr/>
          </p:nvGrpSpPr>
          <p:grpSpPr bwMode="auto">
            <a:xfrm>
              <a:off x="975" y="2387"/>
              <a:ext cx="635" cy="997"/>
              <a:chOff x="975" y="2387"/>
              <a:chExt cx="635" cy="997"/>
            </a:xfrm>
          </p:grpSpPr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1020" y="2387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>
                <a:off x="975" y="3067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AutoShape 11"/>
              <p:cNvSpPr>
                <a:spLocks noChangeArrowheads="1"/>
              </p:cNvSpPr>
              <p:nvPr/>
            </p:nvSpPr>
            <p:spPr bwMode="auto">
              <a:xfrm>
                <a:off x="1247" y="2704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4286" y="2478"/>
              <a:ext cx="862" cy="679"/>
            </a:xfrm>
            <a:prstGeom prst="flowChartMultidocumen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48" name="Group 30"/>
            <p:cNvGrpSpPr>
              <a:grpSpLocks/>
            </p:cNvGrpSpPr>
            <p:nvPr/>
          </p:nvGrpSpPr>
          <p:grpSpPr bwMode="auto">
            <a:xfrm>
              <a:off x="2472" y="2886"/>
              <a:ext cx="1089" cy="952"/>
              <a:chOff x="2472" y="2886"/>
              <a:chExt cx="1089" cy="952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>
                <a:off x="2473" y="2887"/>
                <a:ext cx="1088" cy="951"/>
              </a:xfrm>
              <a:prstGeom prst="flowChartMagneticDisk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258" name="Group 22"/>
              <p:cNvGrpSpPr>
                <a:grpSpLocks/>
              </p:cNvGrpSpPr>
              <p:nvPr/>
            </p:nvGrpSpPr>
            <p:grpSpPr bwMode="auto">
              <a:xfrm>
                <a:off x="2789" y="3294"/>
                <a:ext cx="544" cy="408"/>
                <a:chOff x="975" y="3748"/>
                <a:chExt cx="544" cy="408"/>
              </a:xfrm>
            </p:grpSpPr>
            <p:sp>
              <p:nvSpPr>
                <p:cNvPr id="10259" name="AutoShape 13"/>
                <p:cNvSpPr>
                  <a:spLocks noChangeArrowheads="1"/>
                </p:cNvSpPr>
                <p:nvPr/>
              </p:nvSpPr>
              <p:spPr bwMode="auto">
                <a:xfrm>
                  <a:off x="975" y="3748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0" name="AutoShape 14"/>
                <p:cNvSpPr>
                  <a:spLocks noChangeArrowheads="1"/>
                </p:cNvSpPr>
                <p:nvPr/>
              </p:nvSpPr>
              <p:spPr bwMode="auto">
                <a:xfrm>
                  <a:off x="1156" y="3884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1" name="AutoShape 15"/>
                <p:cNvSpPr>
                  <a:spLocks noChangeArrowheads="1"/>
                </p:cNvSpPr>
                <p:nvPr/>
              </p:nvSpPr>
              <p:spPr bwMode="auto">
                <a:xfrm>
                  <a:off x="1383" y="3748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2" name="AutoShape 16"/>
                <p:cNvSpPr>
                  <a:spLocks noChangeArrowheads="1"/>
                </p:cNvSpPr>
                <p:nvPr/>
              </p:nvSpPr>
              <p:spPr bwMode="auto">
                <a:xfrm>
                  <a:off x="1383" y="3974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3" name="AutoShape 17"/>
                <p:cNvSpPr>
                  <a:spLocks noChangeArrowheads="1"/>
                </p:cNvSpPr>
                <p:nvPr/>
              </p:nvSpPr>
              <p:spPr bwMode="auto">
                <a:xfrm>
                  <a:off x="975" y="4020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4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3884"/>
                  <a:ext cx="45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11" y="4020"/>
                  <a:ext cx="45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6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3974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2" y="3838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49" name="Group 31"/>
            <p:cNvGrpSpPr>
              <a:grpSpLocks/>
            </p:cNvGrpSpPr>
            <p:nvPr/>
          </p:nvGrpSpPr>
          <p:grpSpPr bwMode="auto">
            <a:xfrm>
              <a:off x="1338" y="2478"/>
              <a:ext cx="1134" cy="861"/>
              <a:chOff x="1338" y="2478"/>
              <a:chExt cx="1134" cy="861"/>
            </a:xfrm>
          </p:grpSpPr>
          <p:sp>
            <p:nvSpPr>
              <p:cNvPr id="10253" name="Line 23"/>
              <p:cNvSpPr>
                <a:spLocks noChangeShapeType="1"/>
              </p:cNvSpPr>
              <p:nvPr/>
            </p:nvSpPr>
            <p:spPr bwMode="auto">
              <a:xfrm>
                <a:off x="1383" y="2478"/>
                <a:ext cx="1089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Line 24"/>
              <p:cNvSpPr>
                <a:spLocks noChangeShapeType="1"/>
              </p:cNvSpPr>
              <p:nvPr/>
            </p:nvSpPr>
            <p:spPr bwMode="auto">
              <a:xfrm>
                <a:off x="1565" y="2976"/>
                <a:ext cx="90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Line 25"/>
              <p:cNvSpPr>
                <a:spLocks noChangeShapeType="1"/>
              </p:cNvSpPr>
              <p:nvPr/>
            </p:nvSpPr>
            <p:spPr bwMode="auto">
              <a:xfrm>
                <a:off x="1338" y="3203"/>
                <a:ext cx="1134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Text Box 27"/>
              <p:cNvSpPr txBox="1">
                <a:spLocks noChangeArrowheads="1"/>
              </p:cNvSpPr>
              <p:nvPr/>
            </p:nvSpPr>
            <p:spPr bwMode="auto">
              <a:xfrm>
                <a:off x="1837" y="261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入库</a:t>
                </a:r>
              </a:p>
            </p:txBody>
          </p:sp>
        </p:grpSp>
        <p:grpSp>
          <p:nvGrpSpPr>
            <p:cNvPr id="10250" name="Group 32"/>
            <p:cNvGrpSpPr>
              <a:grpSpLocks/>
            </p:cNvGrpSpPr>
            <p:nvPr/>
          </p:nvGrpSpPr>
          <p:grpSpPr bwMode="auto">
            <a:xfrm>
              <a:off x="3560" y="2795"/>
              <a:ext cx="726" cy="454"/>
              <a:chOff x="3560" y="2795"/>
              <a:chExt cx="726" cy="454"/>
            </a:xfrm>
          </p:grpSpPr>
          <p:sp>
            <p:nvSpPr>
              <p:cNvPr id="10251" name="Line 26"/>
              <p:cNvSpPr>
                <a:spLocks noChangeShapeType="1"/>
              </p:cNvSpPr>
              <p:nvPr/>
            </p:nvSpPr>
            <p:spPr bwMode="auto">
              <a:xfrm flipV="1">
                <a:off x="3560" y="2840"/>
                <a:ext cx="726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2" name="Text Box 28"/>
              <p:cNvSpPr txBox="1">
                <a:spLocks noChangeArrowheads="1"/>
              </p:cNvSpPr>
              <p:nvPr/>
            </p:nvSpPr>
            <p:spPr bwMode="auto">
              <a:xfrm>
                <a:off x="3651" y="2795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出库</a:t>
                </a:r>
              </a:p>
            </p:txBody>
          </p:sp>
        </p:grpSp>
      </p:grpSp>
      <p:sp>
        <p:nvSpPr>
          <p:cNvPr id="34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课程引入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gray">
          <a:xfrm>
            <a:off x="2828693" y="120007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应用实例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51" y="1163456"/>
            <a:ext cx="3330523" cy="1978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30213" y="1022350"/>
            <a:ext cx="8229600" cy="46926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存在哪些问题？</a:t>
            </a:r>
          </a:p>
          <a:p>
            <a:pPr lvl="1"/>
            <a:r>
              <a:rPr lang="zh-CN" altLang="en-US" b="1" dirty="0" smtClean="0"/>
              <a:t>如何组织这些数据？</a:t>
            </a:r>
          </a:p>
          <a:p>
            <a:pPr lvl="1"/>
            <a:r>
              <a:rPr lang="zh-CN" altLang="en-US" b="1" dirty="0" smtClean="0"/>
              <a:t>如何存取这些数据？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哪些人可以操作哪些数据？</a:t>
            </a:r>
          </a:p>
          <a:p>
            <a:pPr lvl="1"/>
            <a:r>
              <a:rPr lang="zh-CN" altLang="en-US" b="1" dirty="0" smtClean="0"/>
              <a:t>多人如何操作同一数据？</a:t>
            </a:r>
          </a:p>
          <a:p>
            <a:pPr lvl="1"/>
            <a:r>
              <a:rPr lang="zh-CN" altLang="en-US" b="1" dirty="0" smtClean="0"/>
              <a:t>出现故障后怎么办？</a:t>
            </a:r>
          </a:p>
          <a:p>
            <a:pPr lvl="1"/>
            <a:r>
              <a:rPr lang="zh-CN" altLang="en-US" b="1" dirty="0" smtClean="0"/>
              <a:t>如何分析数据和发现数据价值？</a:t>
            </a:r>
          </a:p>
          <a:p>
            <a:endParaRPr lang="zh-CN" altLang="en-US" dirty="0" smtClean="0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810013" y="1627952"/>
            <a:ext cx="4752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数据模型、规范化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理论、设计方法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928794" y="2130837"/>
            <a:ext cx="323417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数据定义和操作语言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4859339" y="2633663"/>
            <a:ext cx="23036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安全性控制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4712653" y="3205754"/>
            <a:ext cx="237506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3746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并发性控制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4047578" y="3687949"/>
            <a:ext cx="245136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3746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数据恢复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5511170" y="4223500"/>
            <a:ext cx="3303587" cy="49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/>
          <a:lstStyle/>
          <a:p>
            <a:pPr lvl="1" indent="-3746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—— </a:t>
            </a:r>
            <a:r>
              <a:rPr lang="zh-CN" altLang="en-US" sz="2000" b="1" dirty="0">
                <a:solidFill>
                  <a:srgbClr val="FF0000"/>
                </a:solidFill>
              </a:rPr>
              <a:t>数据仓库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、数据挖掘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022144" y="4744985"/>
            <a:ext cx="4050868" cy="1267114"/>
            <a:chOff x="975" y="2387"/>
            <a:chExt cx="4173" cy="1451"/>
          </a:xfrm>
        </p:grpSpPr>
        <p:grpSp>
          <p:nvGrpSpPr>
            <p:cNvPr id="11276" name="Group 29"/>
            <p:cNvGrpSpPr>
              <a:grpSpLocks/>
            </p:cNvGrpSpPr>
            <p:nvPr/>
          </p:nvGrpSpPr>
          <p:grpSpPr bwMode="auto">
            <a:xfrm>
              <a:off x="975" y="2387"/>
              <a:ext cx="635" cy="997"/>
              <a:chOff x="975" y="2387"/>
              <a:chExt cx="635" cy="997"/>
            </a:xfrm>
          </p:grpSpPr>
          <p:sp>
            <p:nvSpPr>
              <p:cNvPr id="34" name="AutoShape 9"/>
              <p:cNvSpPr>
                <a:spLocks noChangeArrowheads="1"/>
              </p:cNvSpPr>
              <p:nvPr/>
            </p:nvSpPr>
            <p:spPr bwMode="auto">
              <a:xfrm>
                <a:off x="1020" y="2387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auto">
              <a:xfrm>
                <a:off x="975" y="3067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1247" y="2704"/>
                <a:ext cx="363" cy="317"/>
              </a:xfrm>
              <a:prstGeom prst="flowChartDocumen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286" y="2478"/>
              <a:ext cx="862" cy="681"/>
            </a:xfrm>
            <a:prstGeom prst="flowChartMultidocumen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78" name="Group 30"/>
            <p:cNvGrpSpPr>
              <a:grpSpLocks/>
            </p:cNvGrpSpPr>
            <p:nvPr/>
          </p:nvGrpSpPr>
          <p:grpSpPr bwMode="auto">
            <a:xfrm>
              <a:off x="2472" y="2886"/>
              <a:ext cx="1089" cy="952"/>
              <a:chOff x="2472" y="2886"/>
              <a:chExt cx="1089" cy="952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2472" y="2886"/>
                <a:ext cx="1089" cy="952"/>
              </a:xfrm>
              <a:prstGeom prst="flowChartMagneticDisk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1288" name="Group 22"/>
              <p:cNvGrpSpPr>
                <a:grpSpLocks/>
              </p:cNvGrpSpPr>
              <p:nvPr/>
            </p:nvGrpSpPr>
            <p:grpSpPr bwMode="auto">
              <a:xfrm>
                <a:off x="2789" y="3294"/>
                <a:ext cx="544" cy="408"/>
                <a:chOff x="975" y="3748"/>
                <a:chExt cx="544" cy="408"/>
              </a:xfrm>
            </p:grpSpPr>
            <p:sp>
              <p:nvSpPr>
                <p:cNvPr id="11289" name="AutoShape 13"/>
                <p:cNvSpPr>
                  <a:spLocks noChangeArrowheads="1"/>
                </p:cNvSpPr>
                <p:nvPr/>
              </p:nvSpPr>
              <p:spPr bwMode="auto">
                <a:xfrm>
                  <a:off x="975" y="3748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0" name="AutoShape 14"/>
                <p:cNvSpPr>
                  <a:spLocks noChangeArrowheads="1"/>
                </p:cNvSpPr>
                <p:nvPr/>
              </p:nvSpPr>
              <p:spPr bwMode="auto">
                <a:xfrm>
                  <a:off x="1156" y="3884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1" name="AutoShape 15"/>
                <p:cNvSpPr>
                  <a:spLocks noChangeArrowheads="1"/>
                </p:cNvSpPr>
                <p:nvPr/>
              </p:nvSpPr>
              <p:spPr bwMode="auto">
                <a:xfrm>
                  <a:off x="1383" y="3748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2" name="AutoShape 16"/>
                <p:cNvSpPr>
                  <a:spLocks noChangeArrowheads="1"/>
                </p:cNvSpPr>
                <p:nvPr/>
              </p:nvSpPr>
              <p:spPr bwMode="auto">
                <a:xfrm>
                  <a:off x="1383" y="3974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3" name="AutoShape 17"/>
                <p:cNvSpPr>
                  <a:spLocks noChangeArrowheads="1"/>
                </p:cNvSpPr>
                <p:nvPr/>
              </p:nvSpPr>
              <p:spPr bwMode="auto">
                <a:xfrm>
                  <a:off x="975" y="4020"/>
                  <a:ext cx="136" cy="136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3884"/>
                  <a:ext cx="45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11" y="4020"/>
                  <a:ext cx="45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6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3974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2" y="3838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79" name="Group 31"/>
            <p:cNvGrpSpPr>
              <a:grpSpLocks/>
            </p:cNvGrpSpPr>
            <p:nvPr/>
          </p:nvGrpSpPr>
          <p:grpSpPr bwMode="auto">
            <a:xfrm>
              <a:off x="1338" y="2478"/>
              <a:ext cx="1134" cy="861"/>
              <a:chOff x="1338" y="2478"/>
              <a:chExt cx="1134" cy="861"/>
            </a:xfrm>
          </p:grpSpPr>
          <p:sp>
            <p:nvSpPr>
              <p:cNvPr id="11283" name="Line 23"/>
              <p:cNvSpPr>
                <a:spLocks noChangeShapeType="1"/>
              </p:cNvSpPr>
              <p:nvPr/>
            </p:nvSpPr>
            <p:spPr bwMode="auto">
              <a:xfrm>
                <a:off x="1383" y="2478"/>
                <a:ext cx="1089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Line 24"/>
              <p:cNvSpPr>
                <a:spLocks noChangeShapeType="1"/>
              </p:cNvSpPr>
              <p:nvPr/>
            </p:nvSpPr>
            <p:spPr bwMode="auto">
              <a:xfrm>
                <a:off x="1565" y="2976"/>
                <a:ext cx="907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25"/>
              <p:cNvSpPr>
                <a:spLocks noChangeShapeType="1"/>
              </p:cNvSpPr>
              <p:nvPr/>
            </p:nvSpPr>
            <p:spPr bwMode="auto">
              <a:xfrm>
                <a:off x="1338" y="3203"/>
                <a:ext cx="1134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Text Box 27"/>
              <p:cNvSpPr txBox="1">
                <a:spLocks noChangeArrowheads="1"/>
              </p:cNvSpPr>
              <p:nvPr/>
            </p:nvSpPr>
            <p:spPr bwMode="auto">
              <a:xfrm>
                <a:off x="1837" y="261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入库</a:t>
                </a:r>
              </a:p>
            </p:txBody>
          </p:sp>
        </p:grpSp>
        <p:grpSp>
          <p:nvGrpSpPr>
            <p:cNvPr id="11280" name="Group 32"/>
            <p:cNvGrpSpPr>
              <a:grpSpLocks/>
            </p:cNvGrpSpPr>
            <p:nvPr/>
          </p:nvGrpSpPr>
          <p:grpSpPr bwMode="auto">
            <a:xfrm>
              <a:off x="3560" y="2795"/>
              <a:ext cx="726" cy="454"/>
              <a:chOff x="3560" y="2795"/>
              <a:chExt cx="726" cy="454"/>
            </a:xfrm>
          </p:grpSpPr>
          <p:sp>
            <p:nvSpPr>
              <p:cNvPr id="11281" name="Line 26"/>
              <p:cNvSpPr>
                <a:spLocks noChangeShapeType="1"/>
              </p:cNvSpPr>
              <p:nvPr/>
            </p:nvSpPr>
            <p:spPr bwMode="auto">
              <a:xfrm flipV="1">
                <a:off x="3560" y="2840"/>
                <a:ext cx="726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Text Box 28"/>
              <p:cNvSpPr txBox="1">
                <a:spLocks noChangeArrowheads="1"/>
              </p:cNvSpPr>
              <p:nvPr/>
            </p:nvSpPr>
            <p:spPr bwMode="auto">
              <a:xfrm>
                <a:off x="3651" y="2795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出库</a:t>
                </a:r>
              </a:p>
            </p:txBody>
          </p:sp>
        </p:grpSp>
      </p:grpSp>
      <p:sp>
        <p:nvSpPr>
          <p:cNvPr id="38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课程介绍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gray">
          <a:xfrm>
            <a:off x="2828693" y="120007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课程内容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950913" y="0"/>
            <a:ext cx="7735887" cy="8493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031960"/>
              </p:ext>
            </p:extLst>
          </p:nvPr>
        </p:nvGraphicFramePr>
        <p:xfrm>
          <a:off x="517543" y="1122218"/>
          <a:ext cx="8326282" cy="476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983974" y="117733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课程介绍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2828693" y="120007"/>
            <a:ext cx="1851991" cy="523220"/>
          </a:xfrm>
          <a:prstGeom prst="chevron">
            <a:avLst>
              <a:gd name="adj" fmla="val 17842"/>
            </a:avLst>
          </a:prstGeom>
          <a:solidFill>
            <a:srgbClr val="FF9933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研究领域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4D4D4D"/>
        </a:dk1>
        <a:lt1>
          <a:srgbClr val="FFFFD9"/>
        </a:lt1>
        <a:dk2>
          <a:srgbClr val="FFFFFF"/>
        </a:dk2>
        <a:lt2>
          <a:srgbClr val="DDDDDD"/>
        </a:lt2>
        <a:accent1>
          <a:srgbClr val="EFFCFF"/>
        </a:accent1>
        <a:accent2>
          <a:srgbClr val="FF6600"/>
        </a:accent2>
        <a:accent3>
          <a:srgbClr val="FFFFE9"/>
        </a:accent3>
        <a:accent4>
          <a:srgbClr val="404040"/>
        </a:accent4>
        <a:accent5>
          <a:srgbClr val="F6FDFF"/>
        </a:accent5>
        <a:accent6>
          <a:srgbClr val="E75C00"/>
        </a:accent6>
        <a:hlink>
          <a:srgbClr val="FF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4D4D4D"/>
        </a:dk1>
        <a:lt1>
          <a:srgbClr val="FFFFD9"/>
        </a:lt1>
        <a:dk2>
          <a:srgbClr val="FFFFFF"/>
        </a:dk2>
        <a:lt2>
          <a:srgbClr val="DDDDDD"/>
        </a:lt2>
        <a:accent1>
          <a:srgbClr val="969696"/>
        </a:accent1>
        <a:accent2>
          <a:srgbClr val="FF6600"/>
        </a:accent2>
        <a:accent3>
          <a:srgbClr val="FFFFE9"/>
        </a:accent3>
        <a:accent4>
          <a:srgbClr val="404040"/>
        </a:accent4>
        <a:accent5>
          <a:srgbClr val="C9C9C9"/>
        </a:accent5>
        <a:accent6>
          <a:srgbClr val="E75C00"/>
        </a:accent6>
        <a:hlink>
          <a:srgbClr val="FF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4D4D4D"/>
        </a:dk1>
        <a:lt1>
          <a:srgbClr val="FFFFD9"/>
        </a:lt1>
        <a:dk2>
          <a:srgbClr val="FFFFFF"/>
        </a:dk2>
        <a:lt2>
          <a:srgbClr val="969696"/>
        </a:lt2>
        <a:accent1>
          <a:srgbClr val="969696"/>
        </a:accent1>
        <a:accent2>
          <a:srgbClr val="FF6600"/>
        </a:accent2>
        <a:accent3>
          <a:srgbClr val="FFFFE9"/>
        </a:accent3>
        <a:accent4>
          <a:srgbClr val="404040"/>
        </a:accent4>
        <a:accent5>
          <a:srgbClr val="C9C9C9"/>
        </a:accent5>
        <a:accent6>
          <a:srgbClr val="E75C00"/>
        </a:accent6>
        <a:hlink>
          <a:srgbClr val="FF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4D4D4D"/>
        </a:dk1>
        <a:lt1>
          <a:srgbClr val="FFFFD9"/>
        </a:lt1>
        <a:dk2>
          <a:srgbClr val="FFFFFF"/>
        </a:dk2>
        <a:lt2>
          <a:srgbClr val="969696"/>
        </a:lt2>
        <a:accent1>
          <a:srgbClr val="969696"/>
        </a:accent1>
        <a:accent2>
          <a:srgbClr val="FFFFFF"/>
        </a:accent2>
        <a:accent3>
          <a:srgbClr val="FFFFE9"/>
        </a:accent3>
        <a:accent4>
          <a:srgbClr val="404040"/>
        </a:accent4>
        <a:accent5>
          <a:srgbClr val="C9C9C9"/>
        </a:accent5>
        <a:accent6>
          <a:srgbClr val="E7E7E7"/>
        </a:accent6>
        <a:hlink>
          <a:srgbClr val="FF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573</Words>
  <Application>Microsoft Office PowerPoint</Application>
  <PresentationFormat>全屏显示(4:3)</PresentationFormat>
  <Paragraphs>93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仿宋_GB2312</vt:lpstr>
      <vt:lpstr>黑体</vt:lpstr>
      <vt:lpstr>华文仿宋</vt:lpstr>
      <vt:lpstr>宋体</vt:lpstr>
      <vt:lpstr>Arial</vt:lpstr>
      <vt:lpstr>Calibri</vt:lpstr>
      <vt:lpstr>Wingdings</vt:lpstr>
      <vt:lpstr>默认设计模板</vt:lpstr>
      <vt:lpstr>Visio.Drawing.11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数据库原理及应用</dc:title>
  <dc:creator>胡旺</dc:creator>
  <cp:lastModifiedBy>Anlex WEE</cp:lastModifiedBy>
  <cp:revision>715</cp:revision>
  <dcterms:created xsi:type="dcterms:W3CDTF">2007-02-02T09:25:37Z</dcterms:created>
  <dcterms:modified xsi:type="dcterms:W3CDTF">2021-02-28T15:06:37Z</dcterms:modified>
</cp:coreProperties>
</file>